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3"/>
  </p:notesMasterIdLst>
  <p:sldIdLst>
    <p:sldId id="740" r:id="rId2"/>
    <p:sldId id="751" r:id="rId3"/>
    <p:sldId id="753" r:id="rId4"/>
    <p:sldId id="752" r:id="rId5"/>
    <p:sldId id="754" r:id="rId6"/>
    <p:sldId id="755" r:id="rId7"/>
    <p:sldId id="756" r:id="rId8"/>
    <p:sldId id="757" r:id="rId9"/>
    <p:sldId id="758" r:id="rId10"/>
    <p:sldId id="759" r:id="rId11"/>
    <p:sldId id="76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2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4660"/>
  </p:normalViewPr>
  <p:slideViewPr>
    <p:cSldViewPr snapToGrid="0">
      <p:cViewPr varScale="1">
        <p:scale>
          <a:sx n="200" d="100"/>
          <a:sy n="200" d="100"/>
        </p:scale>
        <p:origin x="176" y="208"/>
      </p:cViewPr>
      <p:guideLst>
        <p:guide orient="horz" pos="1542"/>
        <p:guide pos="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DF8D3194-DC52-4003-09F5-2378E243B6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64F2C53E-3A04-ABDA-0215-87A1703E4C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E628F3B-5136-67D8-6DF8-E06F694440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Rectangle 5">
            <a:extLst>
              <a:ext uri="{FF2B5EF4-FFF2-40B4-BE49-F238E27FC236}">
                <a16:creationId xmlns:a16="http://schemas.microsoft.com/office/drawing/2014/main" id="{E38F77CE-29FF-9F72-44D7-750761BB08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886" name="Rectangle 6">
            <a:extLst>
              <a:ext uri="{FF2B5EF4-FFF2-40B4-BE49-F238E27FC236}">
                <a16:creationId xmlns:a16="http://schemas.microsoft.com/office/drawing/2014/main" id="{3509C105-3C19-7F3B-EAB8-36833A14BC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id="{DC8385E4-22EF-0766-2822-3EC0CEA89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B68A50-BE82-D140-B1F6-A8797BC38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382A0-8186-4BB6-DCB8-AA85412D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B5EE70-94D4-9272-BFD1-B747074F1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5ED0536-1B4A-EDE3-4D6B-7931320FD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BB4201-0EB2-CF8B-45B6-24B896BCD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01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59796-F405-3B57-B19A-E925F40BA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FB45A1B-E144-1449-B202-FA071D5C7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1C68E6B-25CA-0B0B-0EC1-C0406F077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D90A790-679C-DE7D-22A9-4C87574F7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93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70EC-8280-B77E-88FB-C3221D96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D8987E8-567A-B9BA-5EFA-411740899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49869F0-636A-27E1-F690-DF2E1DFA0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5219A48-183B-1D3C-71FD-C1BAD7698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63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65A6-B4CD-6411-0553-ABBC519DE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05D35BA0-8A27-B3C9-660C-811D78928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D3A554F-55AC-7A98-A647-68C2F1A9E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BD655C4-6584-1DCB-3E20-950CF5EF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18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BC32-C6B2-BB68-6B5D-F7BD825FE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A312B12-AE9E-5A6E-69D1-714A7A2C5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6A8B995-430C-9D38-F0A5-0408CBB7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047559-1C53-7658-26F4-6673954B5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4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B5C95-81F9-C581-BB81-4DE4D4BD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9A57821-2D91-06A0-6050-191B27AB5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23D9128-03D0-E175-1E6A-B415AF6D2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883AD6-E8FD-2D6F-24F0-246934870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24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1215E-11E3-8C84-C321-A3A752B4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2BAF6F3-FB2D-043C-DF6B-8507330D4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AACB4A1-B5AF-8572-70DA-0C0367510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599A370-2C1A-6335-25C6-38C050E1F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46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C0664-3455-BDE5-C5C6-A1965D69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0E5B037-3F2D-299D-5E58-8BB065D11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CC9785C-1E72-1BAC-EC95-71B701236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D43B78B-3628-83E5-A905-A4D655799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52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A80D1-531C-03AD-3A87-F5A73C6F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FBD07F8-989D-9408-C295-71531BE9E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11BD9DA-3C16-F666-AACD-C2133CDBD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1EF9EE-0AE1-687F-055C-964F3C6E2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22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8030-AC64-5C8F-0579-68C3B7D2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048E8FF-79CA-3A75-FE5F-9D916B1B2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B123202-4EA1-C2CB-104F-24C48A8C9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59DCB32-E232-58B4-28C5-0C5BAF186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95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3FFB-4E4A-B4DE-56E9-AD98C06C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F0F65D5-9D96-E107-6972-7F9EF8754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AC37A4D-44BF-E8BE-B084-13A64E874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3161596-1C6F-DB29-9CBB-8E4D5A47B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5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0A9A0-7E83-FC85-382F-48D11C96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D87-5439-B94E-8422-F9E82EC21B6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719E-9EC4-919E-DAAB-E9201115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C5FB-34BB-64C5-D1D7-7C1215A9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F918-718D-AF4A-A40E-B408E649E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848C-FA9B-04E0-B02B-2F17A6C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4AFC-E992-2F42-AA91-9C546B79EE10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0CB86-2C05-A0CA-FE92-5E2DACF3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A450-3D7D-688A-2512-5296DB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4B09-5045-984D-B7E9-52B81A98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5DBE-6352-917A-B276-1018135A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C788-57CA-F348-B61E-AC9B50BF145B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36C4-3D31-E120-D5E5-DAF91EFD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2CDB-4A45-D3B7-E728-61142803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F2C3-70C6-E24D-ACA6-0853B34A9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AF4E-8264-B607-11CF-39F80FEC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5E13-BE34-7747-A630-78C5424846CA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8F80-EDF4-564F-4FE4-7B6541CF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ECA6-0BDA-0658-3123-42827F1D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84E8-1C3D-B148-8636-B9A6BC2D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0CE4-250A-0867-5839-D425A3C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5555-8C71-BB46-A582-2AC272F2318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0F5E-017B-B94B-1B40-F8FBC75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69F1-AC89-7FC9-B0EB-37E23C60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20D4-F593-334D-9216-B96F32FEB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1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398BF0-1779-893F-6851-6787E2AF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FF7A-B695-B846-BAC6-58A56C2AAABB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3DB61-2D43-89DD-9E87-4F55ED03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DD578-0316-A943-6F23-2F6A30DC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F22E-5298-9241-B75D-C7834CFAA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58945A-25BE-FBA5-63E6-4A935265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BA14-F3B7-B14A-820B-6E2DFBB4FFA9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A9502-BA09-D16F-62C1-1A5644B0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202B0B-0975-DD3C-8EE9-1267BCB0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62CF-EF4C-D54A-A882-C32716DA6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7662FA-2D85-A064-2FC5-B3141461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BB3E-71C4-4747-BDCC-CF4A5E8F1C2A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DE315C-8714-0E3F-8947-0311F7E4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247C5E-A72B-D622-399A-1B0C429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C0BA-1550-8043-A799-667DBC8E0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D489-B3E9-037D-651E-34BDBFBD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6F83-3402-CD46-96FB-445773FE7BA3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671B27-785A-1D0B-50B2-A72BD1D0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B05500-F6CC-496C-B88B-1B54354A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D1B5-14CE-594A-894B-DDF18A724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7407D7-C548-B94B-BEDC-A82B9B3C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B9A-C69B-7B4C-A7B6-A7A5BB4B2836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F7540-B2EE-A785-ECF1-CFFACAAB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A0624-4615-5520-62BB-1A7C4623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3288-3FD8-E947-8288-DD2729B90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1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802AF-95FD-C35B-059F-81B6E84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21F0-3F0B-6A4E-9CD0-612D9987F8F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A30D3-007A-9DE9-AB18-A9816811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66D02-C07A-B8A8-3A50-B4A38943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E7C-E8BA-B44F-AD1B-7CA485A34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6235F6-0290-3DE3-4732-C959AD1266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E0299A-00CD-46C8-7537-C7944A0D7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DC8-7B77-AA27-CC83-4E9F5AB04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Times New Roman" pitchFamily="-111" charset="0"/>
                <a:ea typeface="ＭＳ Ｐゴシック" pitchFamily="-111" charset="-128"/>
                <a:cs typeface="Arial" charset="0"/>
              </a:defRPr>
            </a:lvl1pPr>
          </a:lstStyle>
          <a:p>
            <a:pPr>
              <a:defRPr/>
            </a:pPr>
            <a:fld id="{F34AB7ED-44CA-5944-B3ED-0F491A547048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BDB-8E9A-D11D-092B-8D1181E6B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D1DC-B392-AEA4-F602-5CBEEEA7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786153-5318-2B46-AEEC-1CBB3A25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ngaBU/EE445-645-Spr2026/blob/main/C1-P6-01-Energy-Balanc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angaBU/EE445-645-Spr2026/blob/main/C1-P6-01-Energy-Balance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RangaBU/EE445-645-Spr2026/blob/main/C1-P6-02-Divergence-Theorem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0B98-FAB5-FF94-5255-9FB5647FA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0D64350-A7E1-364D-D71D-1D7E33D1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9E22925-5879-DD13-5EA7-C57575DB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377F5-AF77-5F48-785A-73E765AFE90C}"/>
              </a:ext>
            </a:extLst>
          </p:cNvPr>
          <p:cNvSpPr txBox="1"/>
          <p:nvPr/>
        </p:nvSpPr>
        <p:spPr>
          <a:xfrm>
            <a:off x="1925516" y="1595643"/>
            <a:ext cx="5662245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Problem Specification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Integration over the Domain and Solid Angles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Integration over Solid Angles: RHS Terms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Integration over Solid Angles: LHS Terms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Integration over Spatial Domain </a:t>
            </a:r>
            <a:r>
              <a:rPr lang="en-US" sz="1600" b="1" i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endParaRPr lang="en-US" sz="1600" b="1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Divergence Theorem (Gauss’ Theorem)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Integration over Spatial Domain </a:t>
            </a:r>
            <a:r>
              <a:rPr lang="en-US" sz="1600" b="1" i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en-US" sz="1600" b="1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: RHS and LHS Terms</a:t>
            </a:r>
            <a:endParaRPr lang="en-US" sz="1600" b="1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Doubly Integrated Result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Final Energy Balance Statement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5D6E-D531-AA58-F186-592C1D66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5778202-0FB5-D157-4C3D-8EA4814D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3D3A140-F802-FBE2-D390-28AA1ACA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84E57CF-CCBC-8EA8-BFE9-9DF921C9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6844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Energy Balance Statement</a:t>
            </a:r>
            <a:endParaRPr lang="en-US" alt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A7F85-3219-1F97-EF07-72F2D1ED985A}"/>
              </a:ext>
            </a:extLst>
          </p:cNvPr>
          <p:cNvSpPr txBox="1"/>
          <p:nvPr/>
        </p:nvSpPr>
        <p:spPr>
          <a:xfrm>
            <a:off x="148046" y="1046873"/>
            <a:ext cx="8847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double integration,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∂V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+ 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 =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 + 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,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chemeClr val="tx1"/>
                </a:solidFill>
              </a:rPr>
              <a:t>results in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 =  ∫∂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+ 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σₐ(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,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rgbClr val="0728F4"/>
                </a:solidFill>
              </a:rPr>
              <a:t>i.e., </a:t>
            </a:r>
          </a:p>
          <a:p>
            <a:endParaRPr lang="en-US" sz="1600" dirty="0">
              <a:solidFill>
                <a:srgbClr val="0728F4"/>
              </a:solidFill>
            </a:endParaRPr>
          </a:p>
          <a:p>
            <a:pPr algn="ctr"/>
            <a:r>
              <a:rPr lang="en-US" sz="1600" dirty="0">
                <a:solidFill>
                  <a:srgbClr val="0728F4"/>
                </a:solidFill>
              </a:rPr>
              <a:t>Total Source  =  Net Outflow  +  Total Absorption</a:t>
            </a:r>
            <a:r>
              <a:rPr lang="en-US" sz="1600" dirty="0">
                <a:solidFill>
                  <a:schemeClr val="tx1"/>
                </a:solidFill>
              </a:rPr>
              <a:t>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0728F4"/>
                </a:solidFill>
              </a:rPr>
              <a:t>This is the fundamental conservation law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All radiation energy generated within volume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rgbClr val="0728F4"/>
                </a:solidFill>
              </a:rPr>
              <a:t>sources</a:t>
            </a:r>
            <a:r>
              <a:rPr lang="en-US" sz="1600" dirty="0">
                <a:solidFill>
                  <a:schemeClr val="tx1"/>
                </a:solidFill>
              </a:rPr>
              <a:t>) must either escape through the boundary (</a:t>
            </a:r>
            <a:r>
              <a:rPr lang="en-US" sz="1600" dirty="0">
                <a:solidFill>
                  <a:srgbClr val="0728F4"/>
                </a:solidFill>
              </a:rPr>
              <a:t>net outflow</a:t>
            </a:r>
            <a:r>
              <a:rPr lang="en-US" sz="1600" dirty="0">
                <a:solidFill>
                  <a:schemeClr val="tx1"/>
                </a:solidFill>
              </a:rPr>
              <a:t>) or be </a:t>
            </a:r>
            <a:r>
              <a:rPr lang="en-US" sz="1600" dirty="0">
                <a:solidFill>
                  <a:srgbClr val="0728F4"/>
                </a:solidFill>
              </a:rPr>
              <a:t>absorbed</a:t>
            </a:r>
            <a:r>
              <a:rPr lang="en-US" sz="1600" dirty="0">
                <a:solidFill>
                  <a:schemeClr val="tx1"/>
                </a:solidFill>
              </a:rPr>
              <a:t> within the volume. Energy is conserved.</a:t>
            </a:r>
          </a:p>
        </p:txBody>
      </p:sp>
    </p:spTree>
    <p:extLst>
      <p:ext uri="{BB962C8B-B14F-4D97-AF65-F5344CB8AC3E}">
        <p14:creationId xmlns:p14="http://schemas.microsoft.com/office/powerpoint/2010/main" val="273348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409A-6AD7-23E9-2977-4B8497A0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586B042-70E6-1F7C-503B-46A058C5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F785F41-4CF7-27B4-D852-BAE187BE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C163D73-95F3-44BB-25D2-2E381123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6844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Energy Balance Statement</a:t>
            </a:r>
            <a:endParaRPr lang="en-US" alt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B862-E4AE-4FAA-760A-E8D14BD34B78}"/>
              </a:ext>
            </a:extLst>
          </p:cNvPr>
          <p:cNvSpPr txBox="1"/>
          <p:nvPr/>
        </p:nvSpPr>
        <p:spPr>
          <a:xfrm>
            <a:off x="148046" y="1046873"/>
            <a:ext cx="8847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Let us look at the animation again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17395-D770-1EA5-4DB0-FB1C6229B8F7}"/>
              </a:ext>
            </a:extLst>
          </p:cNvPr>
          <p:cNvSpPr txBox="1"/>
          <p:nvPr/>
        </p:nvSpPr>
        <p:spPr>
          <a:xfrm>
            <a:off x="3816557" y="6284496"/>
            <a:ext cx="177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linkClick r:id="rId3"/>
              </a:rPr>
              <a:t>01-Energy-Balance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" name="Picture 9" descr="A diagram of a network&#10;&#10;AI-generated content may be incorrect.">
            <a:extLst>
              <a:ext uri="{FF2B5EF4-FFF2-40B4-BE49-F238E27FC236}">
                <a16:creationId xmlns:a16="http://schemas.microsoft.com/office/drawing/2014/main" id="{2273ABD9-B08A-EDC7-D312-FC86568C4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848003"/>
            <a:ext cx="5381897" cy="3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A5F2-13B7-785E-90D5-0044A3B8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AF2018-8AF9-0B26-1D14-C14F8B5C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97F160E-7BC9-249D-2C2D-21F01D2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24E6EF64-2806-3D35-9D8C-164C61EB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Specification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TextBox 4">
                <a:extLst>
                  <a:ext uri="{FF2B5EF4-FFF2-40B4-BE49-F238E27FC236}">
                    <a16:creationId xmlns:a16="http://schemas.microsoft.com/office/drawing/2014/main" id="{60F8303D-2FCD-7221-F7A3-D780FCF43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568" y="3093850"/>
                <a:ext cx="8767763" cy="1175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>
                  <a:buNone/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steady state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(time independent) RTE with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frequency shifting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interactions. Photons can</a:t>
                </a:r>
              </a:p>
              <a:p>
                <a:pPr algn="just">
                  <a:buNone/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enter or leave the domain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through the surface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participate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any radiative </a:t>
                </a:r>
              </a:p>
              <a:p>
                <a:pPr algn="just">
                  <a:buNone/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interactions. Further assume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external source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internal source </a:t>
                </a:r>
                <a:r>
                  <a:rPr lang="en-US" altLang="en-US" sz="1600" i="1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known. The corresponding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stationary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RTE is,</a:t>
                </a:r>
              </a:p>
            </p:txBody>
          </p:sp>
        </mc:Choice>
        <mc:Fallback xmlns="">
          <p:sp>
            <p:nvSpPr>
              <p:cNvPr id="14340" name="TextBox 4">
                <a:extLst>
                  <a:ext uri="{FF2B5EF4-FFF2-40B4-BE49-F238E27FC236}">
                    <a16:creationId xmlns:a16="http://schemas.microsoft.com/office/drawing/2014/main" id="{60F8303D-2FCD-7221-F7A3-D780FCF43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68" y="3093850"/>
                <a:ext cx="8767763" cy="1175706"/>
              </a:xfrm>
              <a:prstGeom prst="rect">
                <a:avLst/>
              </a:prstGeom>
              <a:blipFill>
                <a:blip r:embed="rId3"/>
                <a:stretch>
                  <a:fillRect l="-289" t="-1075" r="-434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11FE6-A263-0192-47DC-262EB296CD8D}"/>
                  </a:ext>
                </a:extLst>
              </p:cNvPr>
              <p:cNvSpPr txBox="1"/>
              <p:nvPr/>
            </p:nvSpPr>
            <p:spPr>
              <a:xfrm>
                <a:off x="473098" y="4523926"/>
                <a:ext cx="8569234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 Q(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11FE6-A263-0192-47DC-262EB296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8" y="4523926"/>
                <a:ext cx="8569234" cy="488660"/>
              </a:xfrm>
              <a:prstGeom prst="rect">
                <a:avLst/>
              </a:prstGeom>
              <a:blipFill>
                <a:blip r:embed="rId4"/>
                <a:stretch>
                  <a:fillRect t="-69231" b="-1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11BF2-3830-1D67-E75B-589DE20004B7}"/>
                  </a:ext>
                </a:extLst>
              </p:cNvPr>
              <p:cNvSpPr txBox="1"/>
              <p:nvPr/>
            </p:nvSpPr>
            <p:spPr>
              <a:xfrm>
                <a:off x="4032022" y="4843309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11BF2-3830-1D67-E75B-589DE2000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22" y="4843309"/>
                <a:ext cx="47602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CE299AAF-7E9B-1D6D-B7F0-41A1DEF8C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569" y="5725691"/>
                <a:ext cx="8767763" cy="840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This equation expresses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</a:rPr>
                  <a:t>law of energy conservation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for each spatial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within </a:t>
                </a:r>
                <a:r>
                  <a:rPr lang="en-US" altLang="en-US" sz="1600" i="1" dirty="0"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 and for each 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. Integrating this equation over the entire domain </a:t>
                </a:r>
                <a:r>
                  <a:rPr lang="en-US" altLang="en-US" sz="1600" i="1" dirty="0"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 and over all directions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should result in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</a:rPr>
                  <a:t>energy balance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at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</a:rPr>
                  <a:t>domain scale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. This lecture is focused on this theme.</a:t>
                </a:r>
              </a:p>
            </p:txBody>
          </p:sp>
        </mc:Choice>
        <mc:Fallback xmlns="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CE299AAF-7E9B-1D6D-B7F0-41A1DEF8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69" y="5725691"/>
                <a:ext cx="8767763" cy="840999"/>
              </a:xfrm>
              <a:prstGeom prst="rect">
                <a:avLst/>
              </a:prstGeom>
              <a:blipFill>
                <a:blip r:embed="rId6"/>
                <a:stretch>
                  <a:fillRect l="-289" t="-5970" b="-10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 shot of a network&#10;&#10;AI-generated content may be incorrect.">
            <a:extLst>
              <a:ext uri="{FF2B5EF4-FFF2-40B4-BE49-F238E27FC236}">
                <a16:creationId xmlns:a16="http://schemas.microsoft.com/office/drawing/2014/main" id="{88B2C532-5696-DB62-47D7-1A1A63AB3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2" y="733336"/>
            <a:ext cx="2814773" cy="2194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EA07B-C8B0-70A8-ACD5-B75E0E38A277}"/>
              </a:ext>
            </a:extLst>
          </p:cNvPr>
          <p:cNvSpPr txBox="1"/>
          <p:nvPr/>
        </p:nvSpPr>
        <p:spPr>
          <a:xfrm>
            <a:off x="4339071" y="1812496"/>
            <a:ext cx="1779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linkClick r:id="rId8"/>
              </a:rPr>
              <a:t>01-Energy-Balance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52F6-3A39-FEA7-FFF9-957F443E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034BFC4-BA55-DD02-D7E8-9B9CFA36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33AB2F7-5252-304E-ECD2-1CB527E5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5CB921A2-E3D8-F0FA-E896-C30E6A915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5899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over the Domain and Solid Angles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6BB3E-825E-E41B-CA42-964D03AFE229}"/>
              </a:ext>
            </a:extLst>
          </p:cNvPr>
          <p:cNvSpPr txBox="1"/>
          <p:nvPr/>
        </p:nvSpPr>
        <p:spPr>
          <a:xfrm>
            <a:off x="136616" y="1300814"/>
            <a:ext cx="8678007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integrate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the radiative transfer equation (RTE) over a three-dimensional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spatial domain </a:t>
            </a:r>
            <a:r>
              <a:rPr lang="en-US" sz="1600" i="1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and over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all solid angles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on a sphere (</a:t>
            </a:r>
            <a:r>
              <a:rPr lang="en-US" sz="1600" i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4π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steradians). The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starting equation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is:</a:t>
            </a:r>
          </a:p>
          <a:p>
            <a:pPr algn="ctr">
              <a:spcBef>
                <a:spcPts val="600"/>
              </a:spcBef>
              <a:spcAft>
                <a:spcPts val="50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 · ∇I  +  σ(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) I(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)  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= ∫₄π dΩ′ σₛ(</a:t>
            </a:r>
            <a:r>
              <a:rPr lang="en-US" sz="1600" b="1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,Ω′ → </a:t>
            </a:r>
            <a:r>
              <a:rPr lang="en-US" sz="1600" b="1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) I(</a:t>
            </a:r>
            <a:r>
              <a:rPr lang="en-US" sz="1600" b="1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,Ω′)  +  Q(</a:t>
            </a:r>
            <a:r>
              <a:rPr lang="en-US" sz="1600" b="1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) ,</a:t>
            </a:r>
          </a:p>
          <a:p>
            <a:pPr algn="ctr">
              <a:spcBef>
                <a:spcPts val="600"/>
              </a:spcBef>
              <a:spcAft>
                <a:spcPts val="500"/>
              </a:spcAft>
            </a:pPr>
            <a:endParaRPr lang="en-US" sz="16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spcAft>
                <a:spcPts val="150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where (note: vectors are denoted in </a:t>
            </a:r>
            <a:r>
              <a:rPr lang="en-US" sz="16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boldface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):</a:t>
            </a: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is the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radiation intensity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at position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propagating in direction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endParaRPr lang="en-US" sz="16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is the unit direction vector (points in the direction of photon travel)</a:t>
            </a: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∇ is the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gradient operator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with respect to position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(spatial derivative)</a:t>
            </a: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σ(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is the total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extinction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coefficient (units: m⁻¹)</a:t>
            </a: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σₛ(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,Ω′ →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is the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differential scattering coefficient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(units: m⁻¹ sr⁻¹) describing scattering from direction Ω′ into direction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endParaRPr lang="en-US" sz="1600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Aft>
                <a:spcPts val="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σ′ₛ(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is the total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scattering coefficient 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(units: m⁻¹) — note that σ′ₛ = ∫</a:t>
            </a:r>
            <a:r>
              <a:rPr lang="en-US" sz="1600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₄π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dΩ σₛ(Ω′ → 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>
              <a:spcAft>
                <a:spcPts val="15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Q(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) is the volumetric </a:t>
            </a:r>
            <a:r>
              <a:rPr lang="en-US" sz="1600" dirty="0">
                <a:solidFill>
                  <a:srgbClr val="0728F4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term (emission)</a:t>
            </a:r>
          </a:p>
          <a:p>
            <a:pPr marL="0" marR="0" algn="just"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The notation </a:t>
            </a:r>
            <a:r>
              <a:rPr lang="en-US" sz="1600" i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∫</a:t>
            </a:r>
            <a:r>
              <a:rPr lang="en-US" sz="1600" i="1" dirty="0">
                <a:solidFill>
                  <a:schemeClr val="tx1"/>
                </a:solidFill>
                <a:effectLst/>
                <a:ea typeface="Cambria Math" panose="02040503050406030204" pitchFamily="18" charset="0"/>
                <a:cs typeface="Times New Roman" panose="02020603050405020304" pitchFamily="18" charset="0"/>
              </a:rPr>
              <a:t>₄π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means integration over the full sphere (</a:t>
            </a:r>
            <a:r>
              <a:rPr lang="en-US" sz="1600" i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4π</a:t>
            </a:r>
            <a:r>
              <a:rPr lang="en-US" sz="1600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steradians).</a:t>
            </a:r>
          </a:p>
        </p:txBody>
      </p:sp>
    </p:spTree>
    <p:extLst>
      <p:ext uri="{BB962C8B-B14F-4D97-AF65-F5344CB8AC3E}">
        <p14:creationId xmlns:p14="http://schemas.microsoft.com/office/powerpoint/2010/main" val="21985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18043-F1A0-084B-9F56-30664AB57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17F441E-C519-DC41-60A1-45D49027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EA81D58-FB15-6CCE-9BD0-6289ACB7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1DD77EFA-5F92-542F-A2EE-48A364258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over Solid Angles: RHS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1BF5C-7E6E-25FC-622F-EA59C32FCDAC}"/>
              </a:ext>
            </a:extLst>
          </p:cNvPr>
          <p:cNvSpPr txBox="1"/>
          <p:nvPr/>
        </p:nvSpPr>
        <p:spPr>
          <a:xfrm>
            <a:off x="161109" y="1010345"/>
            <a:ext cx="8630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We integrate both sides over all solid angles </a:t>
            </a:r>
            <a:r>
              <a:rPr lang="en-US" sz="1600" i="1" dirty="0">
                <a:solidFill>
                  <a:schemeClr val="tx1"/>
                </a:solidFill>
              </a:rPr>
              <a:t>∫₄π dΩ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[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· ∇I  + 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)]  = ∫₄π dΩ [∫₄π dΩ′ σₛ(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 → 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 + 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.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01461-BD93-C6E3-20D4-E60EECF9F282}"/>
              </a:ext>
            </a:extLst>
          </p:cNvPr>
          <p:cNvSpPr txBox="1"/>
          <p:nvPr/>
        </p:nvSpPr>
        <p:spPr>
          <a:xfrm>
            <a:off x="150796" y="2087563"/>
            <a:ext cx="86405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728F4"/>
                </a:solidFill>
              </a:rPr>
              <a:t>Right-Hand Side: Scattering Integral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the scattering term: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[∫₄π dΩ′ σₛ(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 → 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,Ω′)]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By conservation of scattering, the total scattering out of direction </a:t>
            </a:r>
            <a:r>
              <a:rPr lang="en-US" sz="1600" i="1" dirty="0">
                <a:solidFill>
                  <a:schemeClr val="tx1"/>
                </a:solidFill>
              </a:rPr>
              <a:t>Ω′ </a:t>
            </a:r>
            <a:r>
              <a:rPr lang="en-US" sz="1600" dirty="0">
                <a:solidFill>
                  <a:schemeClr val="tx1"/>
                </a:solidFill>
              </a:rPr>
              <a:t>into all directions equals the total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scattering coefficient </a:t>
            </a:r>
            <a:r>
              <a:rPr lang="en-US" sz="1600" i="1" dirty="0">
                <a:solidFill>
                  <a:schemeClr val="tx1"/>
                </a:solidFill>
              </a:rPr>
              <a:t>σ′ₛ(</a:t>
            </a:r>
            <a:r>
              <a:rPr lang="en-US" sz="1600" b="1" i="1" dirty="0">
                <a:solidFill>
                  <a:schemeClr val="tx1"/>
                </a:solidFill>
              </a:rPr>
              <a:t>r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σₛ(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 → 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 = 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is the definition of the total scattering coefficient (with prime) as distinct from the differential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scattering coefficient (without prime). Applying this: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 =  </a:t>
            </a:r>
            <a:r>
              <a:rPr lang="en-US" sz="1600" dirty="0">
                <a:solidFill>
                  <a:srgbClr val="0728F4"/>
                </a:solidFill>
              </a:rPr>
              <a:t>Inscattered Flux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0728F4"/>
                </a:solidFill>
              </a:rPr>
              <a:t>Right-Hand Side: Source Term</a:t>
            </a:r>
          </a:p>
          <a:p>
            <a:endParaRPr lang="en-US" sz="1600" b="1" dirty="0">
              <a:solidFill>
                <a:srgbClr val="0728F4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= </a:t>
            </a:r>
            <a:r>
              <a:rPr lang="en-US" sz="1600" dirty="0">
                <a:solidFill>
                  <a:srgbClr val="0728F4"/>
                </a:solidFill>
              </a:rPr>
              <a:t>Emitted Flux</a:t>
            </a:r>
          </a:p>
        </p:txBody>
      </p:sp>
    </p:spTree>
    <p:extLst>
      <p:ext uri="{BB962C8B-B14F-4D97-AF65-F5344CB8AC3E}">
        <p14:creationId xmlns:p14="http://schemas.microsoft.com/office/powerpoint/2010/main" val="31442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E312C-2BD5-A063-04B0-1E291C9EC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26B83E0-CF53-111F-63FC-AB19092B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B0247DB-EA15-2FE1-35F9-9F183247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5B2EAE8A-50EE-F733-9A82-FD5D1B48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over Solid Angles: LHS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9D2B0-2C60-C88F-C3E5-630776E7AB6B}"/>
              </a:ext>
            </a:extLst>
          </p:cNvPr>
          <p:cNvSpPr txBox="1"/>
          <p:nvPr/>
        </p:nvSpPr>
        <p:spPr>
          <a:xfrm>
            <a:off x="104504" y="1046813"/>
            <a:ext cx="9090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728F4"/>
                </a:solidFill>
              </a:rPr>
              <a:t>Left-Hand Side: First Term (Streaming Term)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Consider: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(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· ∇I) .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rgbClr val="0728F4"/>
                </a:solidFill>
              </a:rPr>
              <a:t>gradient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∇ </a:t>
            </a:r>
            <a:r>
              <a:rPr lang="en-US" sz="1600" dirty="0">
                <a:solidFill>
                  <a:schemeClr val="tx1"/>
                </a:solidFill>
              </a:rPr>
              <a:t>acts on spatial coordinates </a:t>
            </a:r>
            <a:r>
              <a:rPr lang="en-US" sz="1600" b="1" i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 while </a:t>
            </a:r>
            <a:r>
              <a:rPr lang="en-US" sz="1600" i="1" dirty="0">
                <a:solidFill>
                  <a:schemeClr val="tx1"/>
                </a:solidFill>
              </a:rPr>
              <a:t>∫₄π dΩ </a:t>
            </a:r>
            <a:r>
              <a:rPr lang="en-US" sz="1600" dirty="0">
                <a:solidFill>
                  <a:schemeClr val="tx1"/>
                </a:solidFill>
              </a:rPr>
              <a:t>integrates over the angular variable </a:t>
            </a:r>
            <a:r>
              <a:rPr lang="en-US" sz="1600" b="1" i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. Since they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operate on different independent variables, they commute: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(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· ∇I)  =  ∇ · ∫₄π dΩ (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I)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We define the </a:t>
            </a:r>
            <a:r>
              <a:rPr lang="en-US" sz="1600" dirty="0">
                <a:solidFill>
                  <a:srgbClr val="0728F4"/>
                </a:solidFill>
              </a:rPr>
              <a:t>radiation flux vector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)  =  ∫₄π dΩ 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Thus: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(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 · ∇I)  =  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)  = </a:t>
            </a:r>
            <a:r>
              <a:rPr lang="en-US" sz="1600" dirty="0">
                <a:solidFill>
                  <a:srgbClr val="0728F4"/>
                </a:solidFill>
              </a:rPr>
              <a:t>Flux Net Outflow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0728F4"/>
                </a:solidFill>
              </a:rPr>
              <a:t>Left-Hand Side: Second Term (Extinction)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extinction term integrates as: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= </a:t>
            </a:r>
            <a:r>
              <a:rPr lang="en-US" sz="1600" dirty="0">
                <a:solidFill>
                  <a:srgbClr val="0728F4"/>
                </a:solidFill>
              </a:rPr>
              <a:t>Extinction Flux</a:t>
            </a:r>
          </a:p>
        </p:txBody>
      </p:sp>
    </p:spTree>
    <p:extLst>
      <p:ext uri="{BB962C8B-B14F-4D97-AF65-F5344CB8AC3E}">
        <p14:creationId xmlns:p14="http://schemas.microsoft.com/office/powerpoint/2010/main" val="3154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7894F-BA9C-D6BF-372D-7389108BC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78E324A-006E-9DA1-98B0-432E92E0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978125E-9F03-A6E7-7930-E54BC022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4785B33A-391F-2580-04CE-8EFDE375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over Spatial Domain </a:t>
            </a:r>
            <a:r>
              <a:rPr lang="en-US" alt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BBC06-61CF-914D-9244-2B78A4A561A7}"/>
              </a:ext>
            </a:extLst>
          </p:cNvPr>
          <p:cNvSpPr txBox="1"/>
          <p:nvPr/>
        </p:nvSpPr>
        <p:spPr>
          <a:xfrm>
            <a:off x="165463" y="1219201"/>
            <a:ext cx="888236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728F4"/>
                </a:solidFill>
              </a:rPr>
              <a:t>After Angular Integration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Combining all terms: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)  +  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 = 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+ 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rgbClr val="0728F4"/>
              </a:solidFill>
            </a:endParaRPr>
          </a:p>
          <a:p>
            <a:r>
              <a:rPr lang="en-US" sz="1600" b="1" dirty="0">
                <a:solidFill>
                  <a:srgbClr val="0728F4"/>
                </a:solidFill>
              </a:rPr>
              <a:t>Integrate Over the Spatial Domain </a:t>
            </a:r>
            <a:r>
              <a:rPr lang="en-US" sz="1600" b="1" i="1" dirty="0">
                <a:solidFill>
                  <a:srgbClr val="0728F4"/>
                </a:solidFill>
              </a:rPr>
              <a:t>V</a:t>
            </a:r>
          </a:p>
          <a:p>
            <a:r>
              <a:rPr lang="en-US" sz="1600" dirty="0">
                <a:solidFill>
                  <a:schemeClr val="tx1"/>
                </a:solidFill>
              </a:rPr>
              <a:t>Now integrate over volume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. The volume element is </a:t>
            </a:r>
            <a:r>
              <a:rPr lang="en-US" sz="1600" i="1" dirty="0">
                <a:solidFill>
                  <a:schemeClr val="tx1"/>
                </a:solidFill>
              </a:rPr>
              <a:t>d³</a:t>
            </a:r>
            <a:r>
              <a:rPr lang="en-US" sz="1600" b="1" i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and the integral is </a:t>
            </a:r>
            <a:r>
              <a:rPr lang="en-US" sz="1600" i="1" dirty="0">
                <a:solidFill>
                  <a:schemeClr val="tx1"/>
                </a:solidFill>
              </a:rPr>
              <a:t>∫</a:t>
            </a:r>
            <a:r>
              <a:rPr lang="en-US" sz="1600" i="1" baseline="-25000" dirty="0">
                <a:solidFill>
                  <a:schemeClr val="tx1"/>
                </a:solidFill>
              </a:rPr>
              <a:t>V</a:t>
            </a:r>
            <a:r>
              <a:rPr lang="en-US" sz="1600" i="1" dirty="0">
                <a:solidFill>
                  <a:schemeClr val="tx1"/>
                </a:solidFill>
              </a:rPr>
              <a:t> d³</a:t>
            </a:r>
            <a:r>
              <a:rPr lang="en-US" sz="1600" b="1" i="1" dirty="0">
                <a:solidFill>
                  <a:schemeClr val="tx1"/>
                </a:solidFill>
              </a:rPr>
              <a:t>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(where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appears as a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subscript of equal size to ∫):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[∇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)  +  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)]  =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+ 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)]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6A66-7208-7BEB-7A52-FF03FC13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F7F472E-01DA-C967-E820-D34D2681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ACA084E-64D1-37A2-5344-4C807458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1D61840D-0D27-A714-00F6-5940F4F8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Divergence Theorem (Gauss’ Theorem)</a:t>
            </a:r>
            <a:endParaRPr lang="en-US" alt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CA083-DAD7-EC74-D897-AC69567756F7}"/>
              </a:ext>
            </a:extLst>
          </p:cNvPr>
          <p:cNvSpPr txBox="1"/>
          <p:nvPr/>
        </p:nvSpPr>
        <p:spPr>
          <a:xfrm>
            <a:off x="19581" y="1050437"/>
            <a:ext cx="898893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rgbClr val="0728F4"/>
                </a:solidFill>
              </a:rPr>
              <a:t>divergence theorem </a:t>
            </a:r>
            <a:r>
              <a:rPr lang="en-US" sz="1600" dirty="0">
                <a:solidFill>
                  <a:schemeClr val="tx1"/>
                </a:solidFill>
              </a:rPr>
              <a:t>(Gauss's theorem) relates a </a:t>
            </a:r>
            <a:r>
              <a:rPr lang="en-US" sz="1600" dirty="0">
                <a:solidFill>
                  <a:srgbClr val="0728F4"/>
                </a:solidFill>
              </a:rPr>
              <a:t>volume</a:t>
            </a:r>
            <a:r>
              <a:rPr lang="en-US" sz="1600" dirty="0">
                <a:solidFill>
                  <a:schemeClr val="tx1"/>
                </a:solidFill>
              </a:rPr>
              <a:t> integral of a divergence to a </a:t>
            </a:r>
            <a:r>
              <a:rPr lang="en-US" sz="1600" dirty="0">
                <a:solidFill>
                  <a:srgbClr val="0728F4"/>
                </a:solidFill>
              </a:rPr>
              <a:t>surface</a:t>
            </a:r>
            <a:r>
              <a:rPr lang="en-US" sz="1600" dirty="0">
                <a:solidFill>
                  <a:schemeClr val="tx1"/>
                </a:solidFill>
              </a:rPr>
              <a:t> integral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over the boundary: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(∇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=  ∫</a:t>
            </a:r>
            <a:r>
              <a:rPr lang="en-US" sz="1600" baseline="-25000" dirty="0">
                <a:solidFill>
                  <a:schemeClr val="tx1"/>
                </a:solidFill>
              </a:rPr>
              <a:t>∂V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,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where: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 = ∂Fₓ/∂x + ∂Fᵧ/∂y + ∂Fᵤ/∂z is the </a:t>
            </a:r>
            <a:r>
              <a:rPr lang="en-US" sz="1600" dirty="0">
                <a:solidFill>
                  <a:srgbClr val="0728F4"/>
                </a:solidFill>
              </a:rPr>
              <a:t>divergence in Cartesian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V is the three-dimensional </a:t>
            </a:r>
            <a:r>
              <a:rPr lang="en-US" sz="1600" dirty="0">
                <a:solidFill>
                  <a:srgbClr val="0728F4"/>
                </a:solidFill>
              </a:rPr>
              <a:t>volume </a:t>
            </a:r>
            <a:r>
              <a:rPr lang="en-US" sz="1600" dirty="0">
                <a:solidFill>
                  <a:schemeClr val="tx1"/>
                </a:solidFill>
              </a:rPr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∂V is the closed surface </a:t>
            </a:r>
            <a:r>
              <a:rPr lang="en-US" sz="1600" dirty="0">
                <a:solidFill>
                  <a:srgbClr val="0728F4"/>
                </a:solidFill>
              </a:rPr>
              <a:t>boundary</a:t>
            </a:r>
            <a:r>
              <a:rPr lang="en-US" sz="1600" dirty="0">
                <a:solidFill>
                  <a:schemeClr val="tx1"/>
                </a:solidFill>
              </a:rPr>
              <a:t> of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is a surface </a:t>
            </a:r>
            <a:r>
              <a:rPr lang="en-US" sz="1600" dirty="0">
                <a:solidFill>
                  <a:srgbClr val="0728F4"/>
                </a:solidFill>
              </a:rPr>
              <a:t>area</a:t>
            </a:r>
            <a:r>
              <a:rPr lang="en-US" sz="1600" dirty="0">
                <a:solidFill>
                  <a:schemeClr val="tx1"/>
                </a:solidFill>
              </a:rPr>
              <a:t> element on ∂V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is the </a:t>
            </a:r>
            <a:r>
              <a:rPr lang="en-US" sz="1600" dirty="0">
                <a:solidFill>
                  <a:srgbClr val="0728F4"/>
                </a:solidFill>
              </a:rPr>
              <a:t>outward-pointing unit normal </a:t>
            </a:r>
            <a:r>
              <a:rPr lang="en-US" sz="1600" dirty="0">
                <a:solidFill>
                  <a:schemeClr val="tx1"/>
                </a:solidFill>
              </a:rPr>
              <a:t>vector perpendicular to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 is the component of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0728F4"/>
                </a:solidFill>
              </a:rPr>
              <a:t>perpendicular</a:t>
            </a:r>
            <a:r>
              <a:rPr lang="en-US" sz="1600" dirty="0">
                <a:solidFill>
                  <a:schemeClr val="tx1"/>
                </a:solidFill>
              </a:rPr>
              <a:t> to the surface (flux through surface)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rgbClr val="0728F4"/>
                </a:solidFill>
              </a:rPr>
              <a:t>Physical meaning: </a:t>
            </a:r>
            <a:r>
              <a:rPr lang="en-US" sz="1600" dirty="0">
                <a:solidFill>
                  <a:schemeClr val="tx1"/>
                </a:solidFill>
              </a:rPr>
              <a:t>The divergence </a:t>
            </a:r>
            <a:r>
              <a:rPr lang="en-US" sz="1600" i="1" dirty="0">
                <a:solidFill>
                  <a:schemeClr val="tx1"/>
                </a:solidFill>
              </a:rPr>
              <a:t>∇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measures </a:t>
            </a:r>
            <a:r>
              <a:rPr lang="en-US" sz="1600" dirty="0">
                <a:solidFill>
                  <a:srgbClr val="0728F4"/>
                </a:solidFill>
              </a:rPr>
              <a:t>net outward flow per unit volume</a:t>
            </a:r>
            <a:r>
              <a:rPr lang="en-US" sz="1600" dirty="0">
                <a:solidFill>
                  <a:schemeClr val="tx1"/>
                </a:solidFill>
              </a:rPr>
              <a:t>. If </a:t>
            </a:r>
            <a:r>
              <a:rPr lang="en-US" sz="1600" i="1" dirty="0">
                <a:solidFill>
                  <a:schemeClr val="tx1"/>
                </a:solidFill>
              </a:rPr>
              <a:t>∇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 &gt; 0</a:t>
            </a:r>
            <a:r>
              <a:rPr lang="en-US" sz="1600" dirty="0">
                <a:solidFill>
                  <a:schemeClr val="tx1"/>
                </a:solidFill>
              </a:rPr>
              <a:t>, there is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rgbClr val="0728F4"/>
                </a:solidFill>
              </a:rPr>
              <a:t>net source </a:t>
            </a:r>
            <a:r>
              <a:rPr lang="en-US" sz="1600" dirty="0">
                <a:solidFill>
                  <a:schemeClr val="tx1"/>
                </a:solidFill>
              </a:rPr>
              <a:t>(flow emanating outward); if </a:t>
            </a:r>
            <a:r>
              <a:rPr lang="en-US" sz="1600" i="1" dirty="0">
                <a:solidFill>
                  <a:schemeClr val="tx1"/>
                </a:solidFill>
              </a:rPr>
              <a:t>∇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 &lt; 0</a:t>
            </a:r>
            <a:r>
              <a:rPr lang="en-US" sz="1600" dirty="0">
                <a:solidFill>
                  <a:schemeClr val="tx1"/>
                </a:solidFill>
              </a:rPr>
              <a:t>, there is a </a:t>
            </a:r>
            <a:r>
              <a:rPr lang="en-US" sz="1600" dirty="0">
                <a:solidFill>
                  <a:srgbClr val="0728F4"/>
                </a:solidFill>
              </a:rPr>
              <a:t>net sink </a:t>
            </a:r>
            <a:r>
              <a:rPr lang="en-US" sz="1600" dirty="0">
                <a:solidFill>
                  <a:schemeClr val="tx1"/>
                </a:solidFill>
              </a:rPr>
              <a:t>(flow converging inward).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rgbClr val="0728F4"/>
                </a:solidFill>
              </a:rPr>
              <a:t>surface integral </a:t>
            </a:r>
            <a:r>
              <a:rPr lang="en-US" sz="1600" i="1" dirty="0">
                <a:solidFill>
                  <a:schemeClr val="tx1"/>
                </a:solidFill>
              </a:rPr>
              <a:t>∫</a:t>
            </a:r>
            <a:r>
              <a:rPr lang="en-US" sz="1600" i="1" baseline="-25000" dirty="0">
                <a:solidFill>
                  <a:schemeClr val="tx1"/>
                </a:solidFill>
              </a:rPr>
              <a:t>∂V </a:t>
            </a:r>
            <a:r>
              <a:rPr lang="en-US" sz="1600" i="1" dirty="0" err="1">
                <a:solidFill>
                  <a:schemeClr val="tx1"/>
                </a:solidFill>
              </a:rPr>
              <a:t>dA</a:t>
            </a:r>
            <a:r>
              <a:rPr lang="en-US" sz="1600" i="1" dirty="0">
                <a:solidFill>
                  <a:schemeClr val="tx1"/>
                </a:solidFill>
              </a:rPr>
              <a:t> (</a:t>
            </a:r>
            <a:r>
              <a:rPr lang="en-US" sz="1600" b="1" i="1" dirty="0">
                <a:solidFill>
                  <a:schemeClr val="tx1"/>
                </a:solidFill>
              </a:rPr>
              <a:t>n</a:t>
            </a:r>
            <a:r>
              <a:rPr lang="en-US" sz="1600" i="1" dirty="0">
                <a:solidFill>
                  <a:schemeClr val="tx1"/>
                </a:solidFill>
              </a:rPr>
              <a:t>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computes the </a:t>
            </a:r>
            <a:r>
              <a:rPr lang="en-US" sz="1600" dirty="0">
                <a:solidFill>
                  <a:srgbClr val="0728F4"/>
                </a:solidFill>
              </a:rPr>
              <a:t>total flux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 passing through the </a:t>
            </a:r>
            <a:r>
              <a:rPr lang="en-US" sz="1600" dirty="0">
                <a:solidFill>
                  <a:srgbClr val="0728F4"/>
                </a:solidFill>
              </a:rPr>
              <a:t>boundary surface </a:t>
            </a:r>
            <a:r>
              <a:rPr lang="en-US" sz="1600" i="1" dirty="0">
                <a:solidFill>
                  <a:schemeClr val="tx1"/>
                </a:solidFill>
              </a:rPr>
              <a:t>∂V </a:t>
            </a:r>
          </a:p>
          <a:p>
            <a:r>
              <a:rPr lang="en-US" sz="1600" dirty="0">
                <a:solidFill>
                  <a:schemeClr val="tx1"/>
                </a:solidFill>
              </a:rPr>
              <a:t>in the </a:t>
            </a:r>
            <a:r>
              <a:rPr lang="en-US" sz="1600" dirty="0">
                <a:solidFill>
                  <a:srgbClr val="0728F4"/>
                </a:solidFill>
              </a:rPr>
              <a:t>outward direction</a:t>
            </a:r>
            <a:r>
              <a:rPr lang="en-US" sz="1600" dirty="0">
                <a:solidFill>
                  <a:schemeClr val="tx1"/>
                </a:solidFill>
              </a:rPr>
              <a:t>. The dot product </a:t>
            </a:r>
            <a:r>
              <a:rPr lang="en-US" sz="1600" b="1" i="1" dirty="0">
                <a:solidFill>
                  <a:schemeClr val="tx1"/>
                </a:solidFill>
              </a:rPr>
              <a:t>n</a:t>
            </a:r>
            <a:r>
              <a:rPr lang="en-US" sz="1600" i="1" dirty="0">
                <a:solidFill>
                  <a:schemeClr val="tx1"/>
                </a:solidFill>
              </a:rPr>
              <a:t>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picks out only the component of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 that is </a:t>
            </a:r>
            <a:r>
              <a:rPr lang="en-US" sz="1600" dirty="0">
                <a:solidFill>
                  <a:srgbClr val="0728F4"/>
                </a:solidFill>
              </a:rPr>
              <a:t>perpendicular</a:t>
            </a:r>
            <a:r>
              <a:rPr lang="en-US" sz="1600" dirty="0">
                <a:solidFill>
                  <a:schemeClr val="tx1"/>
                </a:solidFill>
              </a:rPr>
              <a:t> to </a:t>
            </a:r>
          </a:p>
          <a:p>
            <a:r>
              <a:rPr lang="en-US" sz="1600" dirty="0">
                <a:solidFill>
                  <a:schemeClr val="tx1"/>
                </a:solidFill>
              </a:rPr>
              <a:t>(normal to) the surface.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divergence theorem states that </a:t>
            </a:r>
            <a:r>
              <a:rPr lang="en-US" sz="1600" dirty="0">
                <a:solidFill>
                  <a:srgbClr val="0728F4"/>
                </a:solidFill>
              </a:rPr>
              <a:t>the total divergence (source/sink strength) within a volume equals the </a:t>
            </a:r>
          </a:p>
          <a:p>
            <a:r>
              <a:rPr lang="en-US" sz="1600" dirty="0">
                <a:solidFill>
                  <a:srgbClr val="0728F4"/>
                </a:solidFill>
              </a:rPr>
              <a:t>net flux leaving through its boundary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A green cube with arrows pointing to the center&#10;&#10;AI-generated content may be incorrect.">
            <a:extLst>
              <a:ext uri="{FF2B5EF4-FFF2-40B4-BE49-F238E27FC236}">
                <a16:creationId xmlns:a16="http://schemas.microsoft.com/office/drawing/2014/main" id="{21C721FB-DF0C-972F-9FAD-9350253A1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41" y="1419511"/>
            <a:ext cx="1952005" cy="186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D001D-17E9-E491-202B-4922D5965BE5}"/>
              </a:ext>
            </a:extLst>
          </p:cNvPr>
          <p:cNvSpPr txBox="1"/>
          <p:nvPr/>
        </p:nvSpPr>
        <p:spPr>
          <a:xfrm>
            <a:off x="7100441" y="3253213"/>
            <a:ext cx="2000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4"/>
              </a:rPr>
              <a:t>02-Divergence-Theorem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3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06145-C460-C840-3775-DB9DE5FA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C746646-33EE-2A55-5C4B-7AA5C101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3A67175-C557-1191-3600-F1400A77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14784-23C3-F220-2710-CE81C080E87A}"/>
              </a:ext>
            </a:extLst>
          </p:cNvPr>
          <p:cNvSpPr txBox="1"/>
          <p:nvPr/>
        </p:nvSpPr>
        <p:spPr>
          <a:xfrm>
            <a:off x="0" y="1300814"/>
            <a:ext cx="91060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728F4"/>
                </a:solidFill>
              </a:rPr>
              <a:t>LHS Term 1</a:t>
            </a:r>
            <a:r>
              <a:rPr lang="en-US" sz="1600" dirty="0">
                <a:solidFill>
                  <a:schemeClr val="tx1"/>
                </a:solidFill>
              </a:rPr>
              <a:t>: In our radiative transfer equation, the vector field is the radiation flux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b="1" i="1" dirty="0">
                <a:solidFill>
                  <a:schemeClr val="tx1"/>
                </a:solidFill>
              </a:rPr>
              <a:t>r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. The quantity </a:t>
            </a:r>
            <a:r>
              <a:rPr lang="en-US" sz="1600" b="1" i="1" dirty="0">
                <a:solidFill>
                  <a:schemeClr val="tx1"/>
                </a:solidFill>
              </a:rPr>
              <a:t>n</a:t>
            </a:r>
            <a:r>
              <a:rPr lang="en-US" sz="1600" i="1" dirty="0">
                <a:solidFill>
                  <a:schemeClr val="tx1"/>
                </a:solidFill>
              </a:rPr>
              <a:t> · </a:t>
            </a:r>
            <a:r>
              <a:rPr lang="en-US" sz="1600" b="1" i="1" dirty="0">
                <a:solidFill>
                  <a:schemeClr val="tx1"/>
                </a:solidFill>
              </a:rPr>
              <a:t>F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represents the radiation flux component leaving the volume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through the surface element </a:t>
            </a:r>
            <a:r>
              <a:rPr lang="en-US" sz="1600" i="1" dirty="0" err="1">
                <a:solidFill>
                  <a:schemeClr val="tx1"/>
                </a:solidFill>
              </a:rPr>
              <a:t>dA</a:t>
            </a:r>
            <a:r>
              <a:rPr lang="en-US" sz="1600" dirty="0" err="1">
                <a:solidFill>
                  <a:schemeClr val="tx1"/>
                </a:solidFill>
              </a:rPr>
              <a:t>.</a:t>
            </a:r>
            <a:r>
              <a:rPr lang="en-US" sz="1600" dirty="0">
                <a:solidFill>
                  <a:schemeClr val="tx1"/>
                </a:solidFill>
              </a:rPr>
              <a:t> Integrating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over the entire boundary surface </a:t>
            </a:r>
            <a:r>
              <a:rPr lang="en-US" sz="1600" i="1" dirty="0">
                <a:solidFill>
                  <a:schemeClr val="tx1"/>
                </a:solidFill>
              </a:rPr>
              <a:t>∂V</a:t>
            </a:r>
            <a:r>
              <a:rPr lang="en-US" sz="1600" dirty="0">
                <a:solidFill>
                  <a:schemeClr val="tx1"/>
                </a:solidFill>
              </a:rPr>
              <a:t> gives the total net radiation flux escaping the volume.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Therefore: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(∇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=  ∫</a:t>
            </a:r>
            <a:r>
              <a:rPr lang="en-US" sz="1600" baseline="-25000" dirty="0">
                <a:solidFill>
                  <a:schemeClr val="tx1"/>
                </a:solidFill>
              </a:rPr>
              <a:t>∂V </a:t>
            </a: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=  </a:t>
            </a:r>
            <a:r>
              <a:rPr lang="en-US" sz="1600" dirty="0">
                <a:solidFill>
                  <a:srgbClr val="0728F4"/>
                </a:solidFill>
              </a:rPr>
              <a:t>Net radiation flux leaving</a:t>
            </a:r>
            <a:r>
              <a:rPr lang="en-US" sz="1600" i="1" dirty="0">
                <a:solidFill>
                  <a:srgbClr val="0728F4"/>
                </a:solidFill>
              </a:rPr>
              <a:t> V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88B6057-8CAC-FAD7-F407-2C783F36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6844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over Spatial Domain </a:t>
            </a:r>
            <a:r>
              <a:rPr lang="en-US" alt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RHS and LSH Terms</a:t>
            </a:r>
            <a:endParaRPr lang="en-US" alt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E4FF0-0F9D-13CB-0EFA-9E98CDB05F56}"/>
              </a:ext>
            </a:extLst>
          </p:cNvPr>
          <p:cNvSpPr txBox="1"/>
          <p:nvPr/>
        </p:nvSpPr>
        <p:spPr>
          <a:xfrm>
            <a:off x="182880" y="3518263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728F4"/>
                </a:solidFill>
              </a:rPr>
              <a:t>LHS Term 2: Total extinction</a:t>
            </a:r>
          </a:p>
          <a:p>
            <a:endParaRPr lang="en-US" sz="1600" dirty="0">
              <a:solidFill>
                <a:srgbClr val="0728F4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= </a:t>
            </a:r>
            <a:r>
              <a:rPr lang="en-US" sz="1600" dirty="0">
                <a:solidFill>
                  <a:srgbClr val="0728F4"/>
                </a:solidFill>
              </a:rPr>
              <a:t>Total Extinction Flux 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rgbClr val="0728F4"/>
                </a:solidFill>
              </a:rPr>
              <a:t>RHS Term 2: </a:t>
            </a:r>
            <a:r>
              <a:rPr lang="en-US" sz="1600" dirty="0">
                <a:solidFill>
                  <a:schemeClr val="tx1"/>
                </a:solidFill>
              </a:rPr>
              <a:t>Total in-scattering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 = </a:t>
            </a:r>
            <a:r>
              <a:rPr lang="en-US" sz="1600" dirty="0">
                <a:solidFill>
                  <a:srgbClr val="0728F4"/>
                </a:solidFill>
              </a:rPr>
              <a:t>Total Inscattered Flux .</a:t>
            </a:r>
          </a:p>
          <a:p>
            <a:endParaRPr lang="en-US" sz="1600" dirty="0">
              <a:solidFill>
                <a:srgbClr val="0728F4"/>
              </a:solidFill>
            </a:endParaRPr>
          </a:p>
          <a:p>
            <a:r>
              <a:rPr lang="en-US" sz="1600" dirty="0">
                <a:solidFill>
                  <a:srgbClr val="0728F4"/>
                </a:solidFill>
              </a:rPr>
              <a:t>RHS Term 2: Total source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= </a:t>
            </a:r>
            <a:r>
              <a:rPr lang="en-US" sz="1600" dirty="0">
                <a:solidFill>
                  <a:srgbClr val="0728F4"/>
                </a:solidFill>
              </a:rPr>
              <a:t>Total Source Flux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565D-0EA8-A902-8DC0-6E34D563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1EBF1860-BAEF-11AF-F76B-4A869762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06: Energy Balance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1692DA6-8E80-8C9F-417A-1AACD2CE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61B6AB9-9A0E-93F9-703E-986D4292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6844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Doubly-Integrated Result</a:t>
            </a:r>
            <a:endParaRPr lang="en-US" alt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1A544-9FB0-EDA0-904F-2A2B4D41242E}"/>
              </a:ext>
            </a:extLst>
          </p:cNvPr>
          <p:cNvSpPr txBox="1"/>
          <p:nvPr/>
        </p:nvSpPr>
        <p:spPr>
          <a:xfrm>
            <a:off x="148046" y="1046873"/>
            <a:ext cx="8847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double integration,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∂V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·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en-US" sz="1600" dirty="0">
                <a:solidFill>
                  <a:schemeClr val="tx1"/>
                </a:solidFill>
              </a:rPr>
              <a:t>)  + 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σ(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 =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 ∫₄π dΩ′ σ′ₛ(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I(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,Ω′)  +  ∫</a:t>
            </a:r>
            <a:r>
              <a:rPr lang="en-US" sz="1600" baseline="-25000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d³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 ∫₄π dΩ Q(</a:t>
            </a: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Ω</a:t>
            </a:r>
            <a:r>
              <a:rPr lang="en-US" sz="1600" dirty="0">
                <a:solidFill>
                  <a:schemeClr val="tx1"/>
                </a:solidFill>
              </a:rPr>
              <a:t>) 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dirty="0">
                <a:solidFill>
                  <a:schemeClr val="tx1"/>
                </a:solidFill>
              </a:rPr>
              <a:t>results in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Net Flux Leaving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 + Total Extinction Flux = Total Inscattered Flux + Total Source Flux .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Remember that,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Total Extinction Flux = Total Absorption Flux + Total Outscattered Flux .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Total Outscattered Flux is equal to the Total Inscattered Flux at the domain scale because scattering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results in neither gain nor loss of energy (it simply changes the direction of photon travel). Thus,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Total Outscattered Flux = Total Inscattered Flux .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Therefore,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rgbClr val="0728F4"/>
                </a:solidFill>
              </a:rPr>
              <a:t>Total Source Flux = Net Flux Leaving V + Total Absorbed .</a:t>
            </a:r>
          </a:p>
        </p:txBody>
      </p:sp>
    </p:spTree>
    <p:extLst>
      <p:ext uri="{BB962C8B-B14F-4D97-AF65-F5344CB8AC3E}">
        <p14:creationId xmlns:p14="http://schemas.microsoft.com/office/powerpoint/2010/main" val="356338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1949</Words>
  <Application>Microsoft Macintosh PowerPoint</Application>
  <PresentationFormat>On-screen Show (4:3)</PresentationFormat>
  <Paragraphs>208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Mincho</vt:lpstr>
      <vt:lpstr>Arial</vt:lpstr>
      <vt:lpstr>Calibri</vt:lpstr>
      <vt:lpstr>Cambria Math</vt:lpstr>
      <vt:lpstr>Symbol</vt:lpstr>
      <vt:lpstr>Times</vt:lpstr>
      <vt:lpstr>Times New Roman</vt:lpstr>
      <vt:lpstr>Office Theme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  <vt:lpstr>PHYSICAL MODELS IN REMOTE SENSING Chapter 01 – Part 06: Energy Balance</vt:lpstr>
    </vt:vector>
  </TitlesOfParts>
  <Company>OAO/JPL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OAO JPL</dc:creator>
  <cp:lastModifiedBy>Myneni, Ranga</cp:lastModifiedBy>
  <cp:revision>793</cp:revision>
  <cp:lastPrinted>2019-09-03T16:52:39Z</cp:lastPrinted>
  <dcterms:created xsi:type="dcterms:W3CDTF">2012-01-16T18:47:06Z</dcterms:created>
  <dcterms:modified xsi:type="dcterms:W3CDTF">2026-02-10T14:51:52Z</dcterms:modified>
</cp:coreProperties>
</file>