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</p:sldMasterIdLst>
  <p:notesMasterIdLst>
    <p:notesMasterId r:id="rId20"/>
  </p:notesMasterIdLst>
  <p:sldIdLst>
    <p:sldId id="740" r:id="rId2"/>
    <p:sldId id="751" r:id="rId3"/>
    <p:sldId id="722" r:id="rId4"/>
    <p:sldId id="725" r:id="rId5"/>
    <p:sldId id="741" r:id="rId6"/>
    <p:sldId id="723" r:id="rId7"/>
    <p:sldId id="742" r:id="rId8"/>
    <p:sldId id="743" r:id="rId9"/>
    <p:sldId id="726" r:id="rId10"/>
    <p:sldId id="745" r:id="rId11"/>
    <p:sldId id="746" r:id="rId12"/>
    <p:sldId id="747" r:id="rId13"/>
    <p:sldId id="748" r:id="rId14"/>
    <p:sldId id="749" r:id="rId15"/>
    <p:sldId id="750" r:id="rId16"/>
    <p:sldId id="736" r:id="rId17"/>
    <p:sldId id="737" r:id="rId18"/>
    <p:sldId id="735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bg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542">
          <p15:clr>
            <a:srgbClr val="A4A3A4"/>
          </p15:clr>
        </p15:guide>
        <p15:guide id="2" pos="7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72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50"/>
    <p:restoredTop sz="94660"/>
  </p:normalViewPr>
  <p:slideViewPr>
    <p:cSldViewPr snapToGrid="0">
      <p:cViewPr varScale="1">
        <p:scale>
          <a:sx n="205" d="100"/>
          <a:sy n="205" d="100"/>
        </p:scale>
        <p:origin x="448" y="184"/>
      </p:cViewPr>
      <p:guideLst>
        <p:guide orient="horz" pos="1542"/>
        <p:guide pos="7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-1744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>
            <a:extLst>
              <a:ext uri="{FF2B5EF4-FFF2-40B4-BE49-F238E27FC236}">
                <a16:creationId xmlns:a16="http://schemas.microsoft.com/office/drawing/2014/main" id="{DF8D3194-DC52-4003-09F5-2378E243B60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Times" pitchFamily="8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883" name="Rectangle 3">
            <a:extLst>
              <a:ext uri="{FF2B5EF4-FFF2-40B4-BE49-F238E27FC236}">
                <a16:creationId xmlns:a16="http://schemas.microsoft.com/office/drawing/2014/main" id="{64F2C53E-3A04-ABDA-0215-87A1703E4CD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b="1">
                <a:solidFill>
                  <a:schemeClr val="tx1"/>
                </a:solidFill>
                <a:latin typeface="Times" pitchFamily="8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0E628F3B-5136-67D8-6DF8-E06F6944405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885" name="Rectangle 5">
            <a:extLst>
              <a:ext uri="{FF2B5EF4-FFF2-40B4-BE49-F238E27FC236}">
                <a16:creationId xmlns:a16="http://schemas.microsoft.com/office/drawing/2014/main" id="{E38F77CE-29FF-9F72-44D7-750761BB081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34886" name="Rectangle 6">
            <a:extLst>
              <a:ext uri="{FF2B5EF4-FFF2-40B4-BE49-F238E27FC236}">
                <a16:creationId xmlns:a16="http://schemas.microsoft.com/office/drawing/2014/main" id="{3509C105-3C19-7F3B-EAB8-36833A14BC3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Times" pitchFamily="8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887" name="Rectangle 7">
            <a:extLst>
              <a:ext uri="{FF2B5EF4-FFF2-40B4-BE49-F238E27FC236}">
                <a16:creationId xmlns:a16="http://schemas.microsoft.com/office/drawing/2014/main" id="{DC8385E4-22EF-0766-2822-3EC0CEA89D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b="1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D6B68A50-BE82-D140-B1F6-A8797BC382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2382A0-8186-4BB6-DCB8-AA85412DC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22B5EE70-94D4-9272-BFD1-B747074F11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56C75F4-7D05-FC4E-9750-536E1F11BFCE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65ED0536-1B4A-EDE3-4D6B-7931320FD3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C0BB4201-0EB2-CF8B-45B6-24B896BCDA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7019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248E9-AABF-B872-C94D-0D2D9AD3F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D4C9AB16-5225-4628-4B90-B480BCB0DC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9929DB4-57A0-D844-BF60-CF02C46AFEFE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88191554-0084-91DD-A624-29B8EE0424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85FA4A1-DB82-A75A-DE58-04ED6F41D5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3854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4B157-0358-FFD9-5FA4-765210707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A9087243-AF68-8D6A-E921-6462AC6634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9929DB4-57A0-D844-BF60-CF02C46AFEFE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FAC45D84-619F-73BE-C76A-9B967DC8D1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C2A4E58C-09FC-EC22-573A-A1F71B1BF2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0949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18FBBB-5FF3-4927-252F-E2DFC2929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481A12EC-6997-2BAD-ADE3-8C8A37B5D9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9929DB4-57A0-D844-BF60-CF02C46AFEFE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6303C90D-B906-0B96-1E0E-BDA7D96B8C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FEB8C33E-E668-23FC-A754-F6D0042756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90287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297285-CFFB-EDFF-68D2-FBDC589B2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E67D3213-4E74-F131-7F88-770C62963C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9929DB4-57A0-D844-BF60-CF02C46AFEFE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78217FE5-052D-C34A-A620-4711F2E27F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F6B14E5-B3D6-F9A4-6852-E65A46FF97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42289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FBFFA0-7E94-8CD3-8121-83DC6DA0E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48F3A7BC-375E-26CA-C8FF-60BA95D392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9929DB4-57A0-D844-BF60-CF02C46AFEFE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7C0B7340-BD1F-6131-2991-754A20DFD4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D003331-1449-CAB3-73A2-EA0B781BDF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23013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409AE4-F538-F54B-F1A3-BE000B88B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D1ED176A-C492-467B-2F18-9C62A38087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9929DB4-57A0-D844-BF60-CF02C46AFEFE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98B1D718-3537-2A08-4B9F-8A8BCAEC95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D8C0BA3B-D44C-DF2D-E1F9-1B31D3CFA7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41202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5251BC02-E3BC-1238-BBFE-71B3BC7DC6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1EF16C9-AF4E-A347-8491-79DF0DB3C0CF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7F9B6863-DAAD-C23C-3B4E-7F49E9B69D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0525178C-B41A-D22A-BB5E-BC3AD66D73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465A6-B4CD-6411-0553-ABBC519DE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05D35BA0-8A27-B3C9-660C-811D789282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56C75F4-7D05-FC4E-9750-536E1F11BFCE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5D3A554F-55AC-7A98-A647-68C2F1A9E4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5BD655C4-6584-1DCB-3E20-950CF5EFD7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9188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1DF12276-01FF-DF3E-A099-CFB6B60631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FEA6602-885A-3344-ABF1-34A44321043B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26319045-8E5D-5933-D7F0-742337F61D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99DB5688-A12F-21BA-EC97-2691601994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8E76E43C-332D-F0DE-0D6B-7AA48EF601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2B28DA3-DB35-864D-B410-02E62F698A62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65CC57F5-FA21-C43C-7C3B-F4973FD1BA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C184BFE1-3E5E-5603-DCAA-30DC14824C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F9D855-996E-D89E-F542-6E3FD6DAA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1E15C932-5829-7DC8-00CF-531E877180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EC1210B-9D2E-0341-B2EA-99A471470270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F8E2C21C-1BE3-BA7D-F349-FC12DF959D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3DD7A4E2-C0A1-7386-34BB-EA1DB9E8D5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0704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8882C428-7ED4-61A1-C36C-5F8C8F298C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E1B421A-0C7E-4B41-95F4-48E11732D1FC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31D725CF-C2D1-72BF-9C9D-CB9A048AC8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A03DDB90-3D63-931D-4BAC-9CB78FECA7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7754E9-E0FF-4563-4B22-F6B35C204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B885B145-D639-57A3-EC72-45567EC145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2B28DA3-DB35-864D-B410-02E62F698A62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3A54A2F2-3038-2F19-7DE0-D22931DC47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A35670B-57F4-B6F5-4F7E-8666DB82C8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9325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57E7D-72D9-71F7-AB71-6184B029B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DF552C3D-BF92-5DDE-A19B-D1A6AD913F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2B28DA3-DB35-864D-B410-02E62F698A62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04748DA4-30F7-21CA-BDC8-0D576D8587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00542B51-B2D7-F745-6310-7E18BBD967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0723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6D16102A-4707-27EC-ECB0-E73E9C53EB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11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9929DB4-57A0-D844-BF60-CF02C46AFEFE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07BCE1F7-96CB-612C-5F31-3026C74ABF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91BF8567-56FF-A535-8F8C-5F9F2CF2B0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0A9A0-7E83-FC85-382F-48D11C96E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0DD87-5439-B94E-8422-F9E82EC21B64}" type="datetime1">
              <a:rPr lang="en-US"/>
              <a:pPr>
                <a:defRPr/>
              </a:pPr>
              <a:t>2/10/26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C719E-9EC4-919E-DAAB-E9201115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9C5FB-34BB-64C5-D1D7-7C1215A93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6F918-718D-AF4A-A40E-B408E649EC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379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4848C-FA9B-04E0-B02B-2F17A6CB8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54AFC-E992-2F42-AA91-9C546B79EE10}" type="datetime1">
              <a:rPr lang="en-US"/>
              <a:pPr>
                <a:defRPr/>
              </a:pPr>
              <a:t>2/10/26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0CB86-2C05-A0CA-FE92-5E2DACF3B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BA450-3D7D-688A-2512-5296DB368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D4B09-5045-984D-B7E9-52B81A98A2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5669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E5DBE-6352-917A-B276-1018135AB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3C788-57CA-F348-B61E-AC9B50BF145B}" type="datetime1">
              <a:rPr lang="en-US"/>
              <a:pPr>
                <a:defRPr/>
              </a:pPr>
              <a:t>2/10/26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A36C4-3D31-E120-D5E5-DAF91EFDA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B2CDB-4A45-D3B7-E728-611428036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DF2C3-70C6-E24D-ACA6-0853B34A99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9889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FAF4E-8264-B607-11CF-39F80FEC8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35E13-BE34-7747-A630-78C5424846CA}" type="datetime1">
              <a:rPr lang="en-US"/>
              <a:pPr>
                <a:defRPr/>
              </a:pPr>
              <a:t>2/10/26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B8F80-EDF4-564F-4FE4-7B6541CFC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5ECA6-0BDA-0658-3123-42827F1D1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284E8-1C3D-B148-8636-B9A6BC2DB8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2960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E0CE4-250A-0867-5839-D425A3C4B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85555-8C71-BB46-A582-2AC272F23184}" type="datetime1">
              <a:rPr lang="en-US"/>
              <a:pPr>
                <a:defRPr/>
              </a:pPr>
              <a:t>2/10/26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90F5E-017B-B94B-1B40-F8FBC754C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C69F1-AC89-7FC9-B0EB-37E23C60C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420D4-F593-334D-9216-B96F32FEB1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9218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0398BF0-1779-893F-6851-6787E2AFA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2FF7A-B695-B846-BAC6-58A56C2AAABB}" type="datetime1">
              <a:rPr lang="en-US"/>
              <a:pPr>
                <a:defRPr/>
              </a:pPr>
              <a:t>2/10/26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183DB61-2D43-89DD-9E87-4F55ED032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EDD578-0316-A943-6F23-2F6A30DC5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9F22E-5298-9241-B75D-C7834CFAA0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95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E58945A-25BE-FBA5-63E6-4A9352656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4BA14-F3B7-B14A-820B-6E2DFBB4FFA9}" type="datetime1">
              <a:rPr lang="en-US"/>
              <a:pPr>
                <a:defRPr/>
              </a:pPr>
              <a:t>2/10/26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56A9502-BA09-D16F-62C1-1A5644B0E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B202B0B-0975-DD3C-8EE9-1267BCB05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462CF-EF4C-D54A-A882-C32716DA66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7985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C7662FA-2D85-A064-2FC5-B31414612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4BB3E-71C4-4747-BDCC-CF4A5E8F1C2A}" type="datetime1">
              <a:rPr lang="en-US"/>
              <a:pPr>
                <a:defRPr/>
              </a:pPr>
              <a:t>2/10/26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4DE315C-8714-0E3F-8947-0311F7E4D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B247C5E-A72B-D622-399A-1B0C42933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BC0BA-1550-8043-A799-667DBC8E0D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1455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D2ED489-B3E9-037D-651E-34BDBFBDC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26F83-3402-CD46-96FB-445773FE7BA3}" type="datetime1">
              <a:rPr lang="en-US"/>
              <a:pPr>
                <a:defRPr/>
              </a:pPr>
              <a:t>2/10/26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0671B27-785A-1D0B-50B2-A72BD1D03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0B05500-F6CC-496C-B88B-1B54354A3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1D1B5-14CE-594A-894B-DDF18A7241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2263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87407D7-C548-B94B-BEDC-A82B9B3C8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17B9A-C69B-7B4C-A7B6-A7A5BB4B2836}" type="datetime1">
              <a:rPr lang="en-US"/>
              <a:pPr>
                <a:defRPr/>
              </a:pPr>
              <a:t>2/10/26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81F7540-B2EE-A785-ECF1-CFFACAABF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9DA0624-4615-5520-62BB-1A7C46233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B3288-3FD8-E947-8288-DD2729B90D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2810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F0802AF-95FD-C35B-059F-81B6E8446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821F0-3F0B-6A4E-9CD0-612D9987F8F4}" type="datetime1">
              <a:rPr lang="en-US"/>
              <a:pPr>
                <a:defRPr/>
              </a:pPr>
              <a:t>2/10/26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44A30D3-007A-9DE9-AB18-A98168118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4666D02-C07A-B8A8-3A50-B4A389436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A3E7C-E8BA-B44F-AD1B-7CA485A347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107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36235F6-0290-3DE3-4732-C959AD12662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7E0299A-00CD-46C8-7537-C7944A0D72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DDDC8-7B77-AA27-CC83-4E9F5AB047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rgbClr val="898989"/>
                </a:solidFill>
                <a:latin typeface="Times New Roman" pitchFamily="-111" charset="0"/>
                <a:ea typeface="ＭＳ Ｐゴシック" pitchFamily="-111" charset="-128"/>
                <a:cs typeface="Arial" charset="0"/>
              </a:defRPr>
            </a:lvl1pPr>
          </a:lstStyle>
          <a:p>
            <a:pPr>
              <a:defRPr/>
            </a:pPr>
            <a:fld id="{F34AB7ED-44CA-5944-B3ED-0F491A547048}" type="datetime1">
              <a:rPr lang="en-US"/>
              <a:pPr>
                <a:defRPr/>
              </a:pPr>
              <a:t>2/10/26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BFBDB-8E9A-D11D-092B-8D1181E6BE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5D1DC-B392-AEA4-F602-5CBEEEA789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93786153-5318-2B46-AEEC-1CBB3A25E4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hyperlink" Target="https://github.com/RangaBU/EE445-645-Spr2026/blob/main/C1-P5-05-First-Collision-Source.html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hyperlink" Target="https://github.com/RangaBU/EE445-645-Spr2026/blob/main/C1-P5-06-Once-Collided-Intensity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5" Type="http://schemas.openxmlformats.org/officeDocument/2006/relationships/image" Target="../media/image52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0.pn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github.com/RangaBU/EE445-645-Spr2026/blob/main/C1-P5-01-Vacuum-RT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hyperlink" Target="https://github.com/RangaBU/EE445-645-Spr2026/blob/main/C1-P5-02-Twinkling-Stars.html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RangaBU/EE445-645-Spr2026/blob/main/C1-P5-03-Uncollided-Problem.html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hyperlink" Target="https://github.com/RangaBU/EE445-645-Spr2026/blob/main/C1-P5-04-Photon-Survival-Prob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11" Type="http://schemas.openxmlformats.org/officeDocument/2006/relationships/image" Target="../media/image22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40B98-FAB5-FF94-5255-9FB5647FA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E0D64350-A7E1-364D-D71D-1D7E33D13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763"/>
            <a:ext cx="9144000" cy="654051"/>
          </a:xfrm>
          <a:solidFill>
            <a:srgbClr val="1C8016"/>
          </a:solidFill>
        </p:spPr>
        <p:txBody>
          <a:bodyPr lIns="0" tIns="0" rIns="0" bIns="0"/>
          <a:lstStyle/>
          <a:p>
            <a:pPr eaLnBrk="1" hangingPunct="1"/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PHYSICAL MODELS IN REMOTE SENSING</a:t>
            </a:r>
            <a:b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Chapter 01 – Part 05: Integral RTE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99E22925-5879-DD13-5EA7-C57575DB9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2775" y="6440488"/>
            <a:ext cx="2133600" cy="365125"/>
          </a:xfrm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BDA7BDD3-FD3C-8443-BFB5-386A14229BAA}" type="slidenum">
              <a:rPr lang="en-US" altLang="zh-CN" sz="1400" b="1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  <a:defRPr/>
              </a:pPr>
              <a:t>1</a:t>
            </a:fld>
            <a:endParaRPr lang="en-US" altLang="zh-CN" sz="1400" b="1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6377F5-AF77-5F48-785A-73E765AFE90C}"/>
              </a:ext>
            </a:extLst>
          </p:cNvPr>
          <p:cNvSpPr txBox="1"/>
          <p:nvPr/>
        </p:nvSpPr>
        <p:spPr>
          <a:xfrm>
            <a:off x="1925516" y="1595643"/>
            <a:ext cx="5662245" cy="3334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00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Time-Independent </a:t>
            </a:r>
            <a:r>
              <a:rPr lang="en-US" sz="1600" b="1" dirty="0">
                <a:solidFill>
                  <a:srgbClr val="00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Radiative Transfer</a:t>
            </a:r>
            <a:endParaRPr lang="en-US" sz="1600" b="1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85750" marR="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Radiative Transfer in Vacuum</a:t>
            </a:r>
            <a:endParaRPr lang="en-US" sz="1600" b="1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85750" marR="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Atmospheric Refraction and Stellar Twinkling</a:t>
            </a:r>
            <a:endParaRPr lang="en-US" sz="1600" b="1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85750" marR="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Absorbing and Non-Scattering Media</a:t>
            </a:r>
            <a:endParaRPr lang="en-US" sz="1600" b="1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85750" marR="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The Gap Fraction and Applications</a:t>
            </a:r>
            <a:endParaRPr lang="en-US" sz="1600" b="1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85750" marR="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Weakly Scattering Media: Single Scattering</a:t>
            </a:r>
            <a:endParaRPr lang="en-US" sz="1600" b="1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85750" marR="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Multiple Scattering and Successive Orders</a:t>
            </a:r>
            <a:endParaRPr lang="en-US" sz="1600" b="1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85750" marR="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The Integral Equation of Transfer</a:t>
            </a:r>
            <a:endParaRPr lang="en-US" sz="1600" b="1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85750" marR="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Historical Perspective: S. Chandrasekhar</a:t>
            </a:r>
            <a:endParaRPr lang="en-US" sz="1600" b="1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545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55650-40D1-A5AA-6FE0-D880A4AC6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C56E0A7C-8E29-980C-9EF3-18CACD4AC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763"/>
            <a:ext cx="9144000" cy="654051"/>
          </a:xfrm>
          <a:solidFill>
            <a:srgbClr val="1C8016"/>
          </a:solidFill>
        </p:spPr>
        <p:txBody>
          <a:bodyPr lIns="0" tIns="0" rIns="0" bIns="0"/>
          <a:lstStyle/>
          <a:p>
            <a:pPr eaLnBrk="1" hangingPunct="1"/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PHYSICAL MODELS IN REMOTE SENSING</a:t>
            </a:r>
            <a:b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Chapter 01 – Part 05: Integral RTE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F7AC7DFE-640B-DDB4-9A9D-CCFEE0917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2775" y="6440488"/>
            <a:ext cx="2133600" cy="365125"/>
          </a:xfrm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55EDF7E7-F1CE-7144-913B-56218424181F}" type="slidenum">
              <a:rPr lang="en-US" altLang="zh-CN" sz="1400" b="1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  <a:defRPr/>
              </a:pPr>
              <a:t>10</a:t>
            </a:fld>
            <a:endParaRPr lang="en-US" altLang="zh-CN" sz="1400" b="1" dirty="0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8675" name="TextBox 7">
            <a:extLst>
              <a:ext uri="{FF2B5EF4-FFF2-40B4-BE49-F238E27FC236}">
                <a16:creationId xmlns:a16="http://schemas.microsoft.com/office/drawing/2014/main" id="{1DF1B1CE-6129-D35B-5662-F3802EF54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151" y="649288"/>
            <a:ext cx="8550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Collision Source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06C653-1F4D-9F8B-E46B-BD9300A828CD}"/>
                  </a:ext>
                </a:extLst>
              </p:cNvPr>
              <p:cNvSpPr txBox="1"/>
              <p:nvPr/>
            </p:nvSpPr>
            <p:spPr>
              <a:xfrm>
                <a:off x="2289911" y="1892413"/>
                <a:ext cx="4441374" cy="5222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altLang="en-US" sz="1800" i="1" baseline="30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d>
                      <m:dPr>
                        <m:ctrlPr>
                          <a:rPr lang="en-US" alt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</m:acc>
                        <m:r>
                          <a:rPr lang="en-US" alt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bar>
                          <m:barPr>
                            <m:ctrlPr>
                              <a:rPr lang="en-US" alt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el-GR" alt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𝛺</m:t>
                            </m:r>
                          </m:e>
                        </m:bar>
                      </m:e>
                    </m:d>
                    <m:r>
                      <a:rPr lang="en-US" alt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16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alt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alt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bar>
                              <m:barPr>
                                <m:ctrlPr>
                                  <a:rPr lang="en-US" altLang="en-U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bar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en-U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Ω</m:t>
                                </m:r>
                              </m:e>
                            </m:bar>
                            <m:r>
                              <a:rPr lang="en-US" alt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e>
                        </m:nary>
                        <m: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en-US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m:rPr>
                        <m:nor/>
                      </m:rPr>
                      <a:rPr lang="en-US" altLang="en-US" sz="1600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en-US" alt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el-GR" alt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𝛺</m:t>
                            </m:r>
                          </m:e>
                        </m:bar>
                      </m:e>
                      <m:sup>
                        <m:r>
                          <a:rPr lang="en-US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en-US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bar>
                      <m:barPr>
                        <m:ctrlPr>
                          <a:rPr lang="en-US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l-GR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</m:bar>
                    <m:r>
                      <m:rPr>
                        <m:nor/>
                      </m:rPr>
                      <a:rPr lang="en-US" altLang="en-US" sz="1600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altLang="en-US" sz="1600" i="1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altLang="en-US" sz="1600" b="0" i="1" baseline="30000" dirty="0" smtClean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en-US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m:rPr>
                        <m:nor/>
                      </m:rPr>
                      <a:rPr lang="en-US" altLang="en-US" sz="1600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,</m:t>
                    </m:r>
                    <m:bar>
                      <m:barPr>
                        <m:ctrlPr>
                          <a:rPr lang="en-US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l-GR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</m:bar>
                    <m:r>
                      <a:rPr lang="en-US" altLang="en-US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nor/>
                      </m:rPr>
                      <a:rPr lang="en-US" altLang="en-US" sz="1600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en-US" sz="16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06C653-1F4D-9F8B-E46B-BD9300A82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9911" y="1892413"/>
                <a:ext cx="4441374" cy="522259"/>
              </a:xfrm>
              <a:prstGeom prst="rect">
                <a:avLst/>
              </a:prstGeom>
              <a:blipFill>
                <a:blip r:embed="rId3"/>
                <a:stretch>
                  <a:fillRect t="-55814" b="-12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F4C42BF-25A2-57D7-37B2-76E510EC7BE4}"/>
                  </a:ext>
                </a:extLst>
              </p:cNvPr>
              <p:cNvSpPr txBox="1"/>
              <p:nvPr/>
            </p:nvSpPr>
            <p:spPr>
              <a:xfrm>
                <a:off x="3643124" y="2248174"/>
                <a:ext cx="4760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F4C42BF-25A2-57D7-37B2-76E510EC7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124" y="2248174"/>
                <a:ext cx="476028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3">
                <a:extLst>
                  <a:ext uri="{FF2B5EF4-FFF2-40B4-BE49-F238E27FC236}">
                    <a16:creationId xmlns:a16="http://schemas.microsoft.com/office/drawing/2014/main" id="{8DDD0A8F-9307-19FD-0952-075BB1F900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2543" y="1145291"/>
                <a:ext cx="8806706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altLang="en-US" sz="1600" dirty="0">
                    <a:solidFill>
                      <a:srgbClr val="0728F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first-collision source 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altLang="en-US" sz="1600" i="1" baseline="300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1 </m:t>
                    </m:r>
                  </m:oMath>
                </a14:m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source of photons that </a:t>
                </a:r>
                <a:r>
                  <a:rPr lang="en-US" altLang="en-US" sz="1600" dirty="0">
                    <a:solidFill>
                      <a:srgbClr val="0728F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collided once </a:t>
                </a: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the host material. The input 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this source are photons comprising the </a:t>
                </a:r>
                <a:r>
                  <a:rPr lang="en-US" altLang="en-US" sz="1600" dirty="0">
                    <a:solidFill>
                      <a:srgbClr val="0728F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uncollided </a:t>
                </a: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radiation intensity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altLang="en-US" sz="1600" i="1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This source is evaluated as,</a:t>
                </a:r>
              </a:p>
            </p:txBody>
          </p:sp>
        </mc:Choice>
        <mc:Fallback xmlns="">
          <p:sp>
            <p:nvSpPr>
              <p:cNvPr id="6" name="TextBox 3">
                <a:extLst>
                  <a:ext uri="{FF2B5EF4-FFF2-40B4-BE49-F238E27FC236}">
                    <a16:creationId xmlns:a16="http://schemas.microsoft.com/office/drawing/2014/main" id="{8DDD0A8F-9307-19FD-0952-075BB1F90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543" y="1145291"/>
                <a:ext cx="8806706" cy="584775"/>
              </a:xfrm>
              <a:prstGeom prst="rect">
                <a:avLst/>
              </a:prstGeom>
              <a:blipFill>
                <a:blip r:embed="rId5"/>
                <a:stretch>
                  <a:fillRect l="-432" t="-6383" b="-1276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23">
                <a:extLst>
                  <a:ext uri="{FF2B5EF4-FFF2-40B4-BE49-F238E27FC236}">
                    <a16:creationId xmlns:a16="http://schemas.microsoft.com/office/drawing/2014/main" id="{14C96D2F-163C-3673-105B-0B352C4141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835222"/>
                <a:ext cx="896982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Remember that the uncollided intensity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altLang="en-US" sz="1600" i="1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altLang="en-US" sz="1600" dirty="0">
                    <a:solidFill>
                      <a:srgbClr val="1915F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known</a:t>
                </a: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23">
                <a:extLst>
                  <a:ext uri="{FF2B5EF4-FFF2-40B4-BE49-F238E27FC236}">
                    <a16:creationId xmlns:a16="http://schemas.microsoft.com/office/drawing/2014/main" id="{14C96D2F-163C-3673-105B-0B352C414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835222"/>
                <a:ext cx="8969829" cy="338554"/>
              </a:xfrm>
              <a:prstGeom prst="rect">
                <a:avLst/>
              </a:prstGeom>
              <a:blipFill>
                <a:blip r:embed="rId6"/>
                <a:stretch>
                  <a:fillRect l="-424" t="-7143" b="-1785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25D903C-A18D-BD6B-0BEB-2D1FF5EB5AA9}"/>
              </a:ext>
            </a:extLst>
          </p:cNvPr>
          <p:cNvCxnSpPr/>
          <p:nvPr/>
        </p:nvCxnSpPr>
        <p:spPr>
          <a:xfrm>
            <a:off x="100148" y="3643397"/>
            <a:ext cx="54070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6DA5F04-962E-AA29-FF68-21A6EC66E03A}"/>
              </a:ext>
            </a:extLst>
          </p:cNvPr>
          <p:cNvCxnSpPr/>
          <p:nvPr/>
        </p:nvCxnSpPr>
        <p:spPr>
          <a:xfrm>
            <a:off x="100148" y="6204313"/>
            <a:ext cx="54070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089AAB9-7926-61BD-B4ED-3F196A5B86F6}"/>
              </a:ext>
            </a:extLst>
          </p:cNvPr>
          <p:cNvCxnSpPr>
            <a:cxnSpLocks/>
          </p:cNvCxnSpPr>
          <p:nvPr/>
        </p:nvCxnSpPr>
        <p:spPr>
          <a:xfrm>
            <a:off x="725128" y="3643397"/>
            <a:ext cx="2174875" cy="1704975"/>
          </a:xfrm>
          <a:prstGeom prst="straightConnector1">
            <a:avLst/>
          </a:prstGeom>
          <a:ln w="38100">
            <a:solidFill>
              <a:srgbClr val="2529F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E0C010D-BBE2-6D96-68DB-1380AD505CFF}"/>
              </a:ext>
            </a:extLst>
          </p:cNvPr>
          <p:cNvCxnSpPr>
            <a:cxnSpLocks/>
          </p:cNvCxnSpPr>
          <p:nvPr/>
        </p:nvCxnSpPr>
        <p:spPr>
          <a:xfrm flipH="1">
            <a:off x="2131108" y="3669038"/>
            <a:ext cx="1173162" cy="1091565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A078D55-3E21-6428-8B58-C8129031575C}"/>
                  </a:ext>
                </a:extLst>
              </p:cNvPr>
              <p:cNvSpPr txBox="1"/>
              <p:nvPr/>
            </p:nvSpPr>
            <p:spPr>
              <a:xfrm>
                <a:off x="3140067" y="3600933"/>
                <a:ext cx="542131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altLang="en-US" sz="16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</m:oMath>
                  </m:oMathPara>
                </a14:m>
                <a:endParaRPr lang="en-US" sz="1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A078D55-3E21-6428-8B58-C81290315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0067" y="3600933"/>
                <a:ext cx="542131" cy="338554"/>
              </a:xfrm>
              <a:prstGeom prst="rect">
                <a:avLst/>
              </a:prstGeom>
              <a:blipFill>
                <a:blip r:embed="rId7"/>
                <a:stretch>
                  <a:fillRect t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053D9F4-4E8B-B8DE-3BF1-B0BB6510919A}"/>
                  </a:ext>
                </a:extLst>
              </p:cNvPr>
              <p:cNvSpPr txBox="1"/>
              <p:nvPr/>
            </p:nvSpPr>
            <p:spPr>
              <a:xfrm>
                <a:off x="1781838" y="4683659"/>
                <a:ext cx="439783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en-US" sz="1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053D9F4-4E8B-B8DE-3BF1-B0BB65109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838" y="4683659"/>
                <a:ext cx="439783" cy="338554"/>
              </a:xfrm>
              <a:prstGeom prst="rect">
                <a:avLst/>
              </a:prstGeom>
              <a:blipFill>
                <a:blip r:embed="rId8"/>
                <a:stretch>
                  <a:fillRect t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407E50D-7B7D-C229-8EFA-2C1AB25FF66A}"/>
                  </a:ext>
                </a:extLst>
              </p:cNvPr>
              <p:cNvSpPr txBox="1"/>
              <p:nvPr/>
            </p:nvSpPr>
            <p:spPr>
              <a:xfrm>
                <a:off x="2803660" y="5206122"/>
                <a:ext cx="380938" cy="3485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alt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el-GR" alt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𝛺</m:t>
                          </m:r>
                        </m:e>
                      </m:bar>
                    </m:oMath>
                  </m:oMathPara>
                </a14:m>
                <a:endParaRPr lang="en-US" sz="1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407E50D-7B7D-C229-8EFA-2C1AB25FF6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660" y="5206122"/>
                <a:ext cx="380938" cy="3485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EFA05CA-5F9F-7F3D-670E-0D8ABB6641B5}"/>
                  </a:ext>
                </a:extLst>
              </p:cNvPr>
              <p:cNvSpPr txBox="1"/>
              <p:nvPr/>
            </p:nvSpPr>
            <p:spPr>
              <a:xfrm>
                <a:off x="2616479" y="3722811"/>
                <a:ext cx="425822" cy="3485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alt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el-GR" alt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𝛺</m:t>
                          </m:r>
                        </m:e>
                      </m:bar>
                      <m:r>
                        <a:rPr lang="en-US" altLang="en-US" sz="1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’</m:t>
                      </m:r>
                    </m:oMath>
                  </m:oMathPara>
                </a14:m>
                <a:endParaRPr lang="en-US" sz="1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EFA05CA-5F9F-7F3D-670E-0D8ABB664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479" y="3722811"/>
                <a:ext cx="425822" cy="34855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E17B176-1073-0016-594F-7BAD3EC95D75}"/>
                  </a:ext>
                </a:extLst>
              </p:cNvPr>
              <p:cNvSpPr txBox="1"/>
              <p:nvPr/>
            </p:nvSpPr>
            <p:spPr>
              <a:xfrm>
                <a:off x="2754002" y="4548489"/>
                <a:ext cx="2945743" cy="370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altLang="en-US" sz="1600" i="1" baseline="30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d>
                      <m:dPr>
                        <m:ctrlPr>
                          <a:rPr lang="en-US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</m:acc>
                        <m:r>
                          <a:rPr lang="en-US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bar>
                          <m:barPr>
                            <m:ctrlPr>
                              <a:rPr lang="en-US" alt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el-GR" alt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𝛺</m:t>
                            </m:r>
                          </m:e>
                        </m:bar>
                      </m:e>
                    </m:d>
                  </m:oMath>
                </a14:m>
                <a:r>
                  <a:rPr lang="en-US" sz="16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en-US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m:rPr>
                        <m:nor/>
                      </m:rPr>
                      <a:rPr lang="en-US" altLang="en-US" sz="1600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en-US" alt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el-GR" alt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𝛺</m:t>
                            </m:r>
                          </m:e>
                        </m:bar>
                      </m:e>
                      <m:sup>
                        <m:r>
                          <a:rPr lang="en-US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en-US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bar>
                      <m:barPr>
                        <m:ctrlPr>
                          <a:rPr lang="en-US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l-GR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</m:bar>
                    <m:r>
                      <m:rPr>
                        <m:nor/>
                      </m:rPr>
                      <a:rPr lang="en-US" altLang="en-US" sz="1600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altLang="en-US" sz="1600" i="1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altLang="en-US" sz="1600" i="1" baseline="30000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en-US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m:rPr>
                        <m:nor/>
                      </m:rPr>
                      <a:rPr lang="en-US" altLang="en-US" sz="1600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,</m:t>
                    </m:r>
                    <m:bar>
                      <m:barPr>
                        <m:ctrlPr>
                          <a:rPr lang="en-US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l-GR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</m:bar>
                    <m:r>
                      <a:rPr lang="en-US" altLang="en-US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nor/>
                      </m:rPr>
                      <a:rPr lang="en-US" altLang="en-US" sz="1600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en-US" sz="16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endParaRPr lang="en-US" sz="160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E17B176-1073-0016-594F-7BAD3EC95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002" y="4548489"/>
                <a:ext cx="2945743" cy="370294"/>
              </a:xfrm>
              <a:prstGeom prst="rect">
                <a:avLst/>
              </a:prstGeom>
              <a:blipFill>
                <a:blip r:embed="rId11"/>
                <a:stretch>
                  <a:fillRect t="-1000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5E6311C-AB31-F9BB-4E6F-F0C7E3170065}"/>
                  </a:ext>
                </a:extLst>
              </p:cNvPr>
              <p:cNvSpPr txBox="1"/>
              <p:nvPr/>
            </p:nvSpPr>
            <p:spPr>
              <a:xfrm>
                <a:off x="2912260" y="3239556"/>
                <a:ext cx="769938" cy="3485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sz="1600" b="0" i="1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B</m:t>
                      </m:r>
                      <m:r>
                        <a:rPr lang="en-US" altLang="en-US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alt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altLang="en-US" sz="16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alt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bar>
                        <m:barPr>
                          <m:ctrlPr>
                            <a:rPr lang="en-US" alt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el-GR" alt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𝛺</m:t>
                          </m:r>
                        </m:e>
                      </m:bar>
                      <m:r>
                        <a:rPr lang="en-US" altLang="en-US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m:rPr>
                          <m:nor/>
                        </m:rPr>
                        <a:rPr lang="en-US" altLang="en-US" sz="1600" i="1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altLang="en-US" sz="1600" b="0" i="1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5E6311C-AB31-F9BB-4E6F-F0C7E3170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2260" y="3239556"/>
                <a:ext cx="769938" cy="348557"/>
              </a:xfrm>
              <a:prstGeom prst="rect">
                <a:avLst/>
              </a:prstGeom>
              <a:blipFill>
                <a:blip r:embed="rId12"/>
                <a:stretch>
                  <a:fillRect t="-13793" r="-29508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 descr="A map of a planet&#10;&#10;AI-generated content may be incorrect.">
            <a:extLst>
              <a:ext uri="{FF2B5EF4-FFF2-40B4-BE49-F238E27FC236}">
                <a16:creationId xmlns:a16="http://schemas.microsoft.com/office/drawing/2014/main" id="{395CC6EE-DBF8-C339-7FF7-3B7DC638CE6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312" y="3786317"/>
            <a:ext cx="3275700" cy="222296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A0F0758F-AA0E-0B6A-89AA-419F6B0319AD}"/>
              </a:ext>
            </a:extLst>
          </p:cNvPr>
          <p:cNvSpPr txBox="1"/>
          <p:nvPr/>
        </p:nvSpPr>
        <p:spPr>
          <a:xfrm>
            <a:off x="6518005" y="6050424"/>
            <a:ext cx="2028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hlinkClick r:id="rId14"/>
              </a:rPr>
              <a:t>05-First-Collision-Source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69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07941-CD20-9B0A-2106-052A2C27D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9374B217-414E-ADAB-798E-78CFA655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763"/>
            <a:ext cx="9144000" cy="654051"/>
          </a:xfrm>
          <a:solidFill>
            <a:srgbClr val="1C8016"/>
          </a:solidFill>
        </p:spPr>
        <p:txBody>
          <a:bodyPr lIns="0" tIns="0" rIns="0" bIns="0"/>
          <a:lstStyle/>
          <a:p>
            <a:pPr eaLnBrk="1" hangingPunct="1"/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PHYSICAL MODELS IN REMOTE SENSING</a:t>
            </a:r>
            <a:b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Chapter 01 – Part 05: Integral RTE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8A2C384C-41AF-7CC6-EC99-2AF8E332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2775" y="6440488"/>
            <a:ext cx="2133600" cy="365125"/>
          </a:xfrm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55EDF7E7-F1CE-7144-913B-56218424181F}" type="slidenum">
              <a:rPr lang="en-US" altLang="zh-CN" sz="1400" b="1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  <a:defRPr/>
              </a:pPr>
              <a:t>11</a:t>
            </a:fld>
            <a:endParaRPr lang="en-US" altLang="zh-CN" sz="1400" b="1" dirty="0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8675" name="TextBox 7">
            <a:extLst>
              <a:ext uri="{FF2B5EF4-FFF2-40B4-BE49-F238E27FC236}">
                <a16:creationId xmlns:a16="http://schemas.microsoft.com/office/drawing/2014/main" id="{73E08656-92EB-541B-6484-C38FB4A37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151" y="649288"/>
            <a:ext cx="8550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Once-Scattered Intensity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3">
                <a:extLst>
                  <a:ext uri="{FF2B5EF4-FFF2-40B4-BE49-F238E27FC236}">
                    <a16:creationId xmlns:a16="http://schemas.microsoft.com/office/drawing/2014/main" id="{EFF7A748-CBA5-3231-D1ED-66C041F4AF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23957" y="1014819"/>
                <a:ext cx="6371039" cy="348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once-scattered intensity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altLang="en-US" sz="1600" i="1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a location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a:rPr lang="en-US" alt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direction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altLang="en-US" sz="1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l-GR" altLang="en-US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</m:bar>
                    <m:r>
                      <a:rPr lang="el-GR" alt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evaluated as,</a:t>
                </a:r>
              </a:p>
            </p:txBody>
          </p:sp>
        </mc:Choice>
        <mc:Fallback xmlns="">
          <p:sp>
            <p:nvSpPr>
              <p:cNvPr id="6" name="TextBox 3">
                <a:extLst>
                  <a:ext uri="{FF2B5EF4-FFF2-40B4-BE49-F238E27FC236}">
                    <a16:creationId xmlns:a16="http://schemas.microsoft.com/office/drawing/2014/main" id="{EFF7A748-CBA5-3231-D1ED-66C041F4A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3957" y="1014819"/>
                <a:ext cx="6371039" cy="348557"/>
              </a:xfrm>
              <a:prstGeom prst="rect">
                <a:avLst/>
              </a:prstGeom>
              <a:blipFill>
                <a:blip r:embed="rId3"/>
                <a:stretch>
                  <a:fillRect l="-598" t="-13793" b="-172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23">
                <a:extLst>
                  <a:ext uri="{FF2B5EF4-FFF2-40B4-BE49-F238E27FC236}">
                    <a16:creationId xmlns:a16="http://schemas.microsoft.com/office/drawing/2014/main" id="{2ED09243-AD5C-B5A1-78A0-4CDF3E2897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2191" y="2580464"/>
                <a:ext cx="8969829" cy="5947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altLang="en-US" sz="1600" dirty="0">
                    <a:solidFill>
                      <a:srgbClr val="0728F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exponential term </a:t>
                </a: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indicates the probability that the first-collision source photons will </a:t>
                </a:r>
                <a:r>
                  <a:rPr lang="en-US" altLang="en-US" sz="1600" dirty="0">
                    <a:solidFill>
                      <a:srgbClr val="0728F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</a:t>
                </a: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further 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interact in the medium as they travel in the </a:t>
                </a:r>
                <a:r>
                  <a:rPr lang="en-US" altLang="en-US" sz="1600" dirty="0">
                    <a:solidFill>
                      <a:srgbClr val="0728F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direction</a:t>
                </a: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altLang="en-US" sz="1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l-GR" altLang="en-US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</m:bar>
                    <m:r>
                      <a:rPr lang="el-GR" alt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along </a:t>
                </a:r>
                <a:r>
                  <a:rPr lang="en-US" altLang="en-US" sz="1600" dirty="0">
                    <a:solidFill>
                      <a:srgbClr val="0728F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pathlength </a:t>
                </a: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s’.</a:t>
                </a:r>
              </a:p>
            </p:txBody>
          </p:sp>
        </mc:Choice>
        <mc:Fallback xmlns="">
          <p:sp>
            <p:nvSpPr>
              <p:cNvPr id="7" name="TextBox 23">
                <a:extLst>
                  <a:ext uri="{FF2B5EF4-FFF2-40B4-BE49-F238E27FC236}">
                    <a16:creationId xmlns:a16="http://schemas.microsoft.com/office/drawing/2014/main" id="{2ED09243-AD5C-B5A1-78A0-4CDF3E289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191" y="2580464"/>
                <a:ext cx="8969829" cy="594778"/>
              </a:xfrm>
              <a:prstGeom prst="rect">
                <a:avLst/>
              </a:prstGeom>
              <a:blipFill>
                <a:blip r:embed="rId4"/>
                <a:stretch>
                  <a:fillRect l="-424" t="-4167" b="-8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53437FD-CB9B-AA6E-050A-1F8A60384F23}"/>
              </a:ext>
            </a:extLst>
          </p:cNvPr>
          <p:cNvCxnSpPr>
            <a:cxnSpLocks/>
          </p:cNvCxnSpPr>
          <p:nvPr/>
        </p:nvCxnSpPr>
        <p:spPr>
          <a:xfrm flipV="1">
            <a:off x="100148" y="3618258"/>
            <a:ext cx="8656990" cy="2513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63B4C2-1954-C984-1520-759D06AC11A3}"/>
              </a:ext>
            </a:extLst>
          </p:cNvPr>
          <p:cNvCxnSpPr>
            <a:cxnSpLocks/>
          </p:cNvCxnSpPr>
          <p:nvPr/>
        </p:nvCxnSpPr>
        <p:spPr>
          <a:xfrm>
            <a:off x="100148" y="6204313"/>
            <a:ext cx="8656990" cy="43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F99FAC9-04DE-544F-4BC6-D3DEB1D812B2}"/>
              </a:ext>
            </a:extLst>
          </p:cNvPr>
          <p:cNvCxnSpPr>
            <a:cxnSpLocks/>
          </p:cNvCxnSpPr>
          <p:nvPr/>
        </p:nvCxnSpPr>
        <p:spPr>
          <a:xfrm>
            <a:off x="241056" y="3643397"/>
            <a:ext cx="3202036" cy="2265034"/>
          </a:xfrm>
          <a:prstGeom prst="straightConnector1">
            <a:avLst/>
          </a:prstGeom>
          <a:ln w="38100">
            <a:solidFill>
              <a:srgbClr val="2529F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546ED6F-82BB-B98C-07D1-95C89D7C32D1}"/>
                  </a:ext>
                </a:extLst>
              </p:cNvPr>
              <p:cNvSpPr txBox="1"/>
              <p:nvPr/>
            </p:nvSpPr>
            <p:spPr>
              <a:xfrm>
                <a:off x="-30010" y="3263340"/>
                <a:ext cx="542131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altLang="en-US" sz="16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</m:oMath>
                  </m:oMathPara>
                </a14:m>
                <a:endParaRPr lang="en-US" sz="1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546ED6F-82BB-B98C-07D1-95C89D7C3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010" y="3263340"/>
                <a:ext cx="542131" cy="338554"/>
              </a:xfrm>
              <a:prstGeom prst="rect">
                <a:avLst/>
              </a:prstGeom>
              <a:blipFill>
                <a:blip r:embed="rId5"/>
                <a:stretch>
                  <a:fillRect t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F457877-B32E-D66E-96FC-FEEAA2A33B3E}"/>
                  </a:ext>
                </a:extLst>
              </p:cNvPr>
              <p:cNvSpPr txBox="1"/>
              <p:nvPr/>
            </p:nvSpPr>
            <p:spPr>
              <a:xfrm>
                <a:off x="1150868" y="5283801"/>
                <a:ext cx="1558952" cy="370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r>
                        <a:rPr lang="en-US" altLang="en-US" sz="1600" i="1" baseline="30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d>
                        <m:dPr>
                          <m:ctrlPr>
                            <a:rPr lang="en-US" alt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alt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−</m:t>
                          </m:r>
                          <m:sSup>
                            <m:sSupPr>
                              <m:ctrlPr>
                                <a:rPr lang="en-US" alt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bar>
                            <m:barPr>
                              <m:ctrlPr>
                                <a:rPr lang="en-US" alt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barPr>
                            <m:e>
                              <m:r>
                                <a:rPr lang="el-GR" alt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𝛺</m:t>
                              </m:r>
                            </m:e>
                          </m:bar>
                          <m:r>
                            <a:rPr lang="en-US" alt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bar>
                            <m:barPr>
                              <m:ctrlPr>
                                <a:rPr lang="en-US" alt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barPr>
                            <m:e>
                              <m:r>
                                <a:rPr lang="el-GR" alt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𝛺</m:t>
                              </m:r>
                            </m:e>
                          </m:bar>
                        </m:e>
                      </m:d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F457877-B32E-D66E-96FC-FEEAA2A33B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868" y="5283801"/>
                <a:ext cx="1558952" cy="370294"/>
              </a:xfrm>
              <a:prstGeom prst="rect">
                <a:avLst/>
              </a:prstGeom>
              <a:blipFill>
                <a:blip r:embed="rId6"/>
                <a:stretch>
                  <a:fillRect t="-100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E0A20CF-9C7F-941D-91B6-C66BE6062903}"/>
                  </a:ext>
                </a:extLst>
              </p:cNvPr>
              <p:cNvSpPr txBox="1"/>
              <p:nvPr/>
            </p:nvSpPr>
            <p:spPr>
              <a:xfrm>
                <a:off x="868001" y="1516706"/>
                <a:ext cx="7431605" cy="8270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sz="1600" i="1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altLang="en-US" sz="1600" i="1" baseline="30000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alt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alt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acc>
                      <m:r>
                        <m:rPr>
                          <m:nor/>
                        </m:rPr>
                        <a:rPr lang="en-US" altLang="en-US" sz="1600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,</m:t>
                      </m:r>
                      <m:bar>
                        <m:barPr>
                          <m:ctrlPr>
                            <a:rPr lang="en-US" alt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el-GR" alt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𝛺</m:t>
                          </m:r>
                        </m:e>
                      </m:bar>
                      <m:r>
                        <m:rPr>
                          <m:nor/>
                        </m:rPr>
                        <a:rPr lang="en-US" altLang="en-US" sz="1600" i="1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altLang="en-US" sz="1600" b="0" i="1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 = </m:t>
                      </m:r>
                      <m:nary>
                        <m:naryPr>
                          <m:limLoc m:val="undOvr"/>
                          <m:ctrlPr>
                            <a:rPr lang="en-US" alt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altLang="en-US" sz="1600" i="1" dirty="0">
                              <a:solidFill>
                                <a:schemeClr val="tx1"/>
                              </a:solidFill>
                              <a:cs typeface="Times New Roman" panose="020206030504050203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en-US" alt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alt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alt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altLang="en-US" sz="1600" i="1" baseline="-25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m:rPr>
                              <m:nor/>
                            </m:rPr>
                            <a:rPr lang="en-US" altLang="en-US" sz="1600" i="1" dirty="0">
                              <a:solidFill>
                                <a:schemeClr val="tx1"/>
                              </a:solidFill>
                              <a:cs typeface="Times New Roman" panose="02020603050405020304" pitchFamily="18" charset="0"/>
                            </a:rPr>
                            <m:t>|</m:t>
                          </m:r>
                        </m:sup>
                        <m:e>
                          <m:r>
                            <a:rPr lang="en-US" alt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  <m:r>
                            <a:rPr lang="en-US" altLang="en-US" sz="1600" b="0" i="1" baseline="30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d>
                            <m:dPr>
                              <m:ctrlPr>
                                <a:rPr lang="en-US" alt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</m:acc>
                              <m:r>
                                <a:rPr lang="en-US" alt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−</m:t>
                              </m:r>
                              <m:sSup>
                                <m:sSupPr>
                                  <m:ctrlPr>
                                    <a:rPr lang="en-US" alt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alt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bar>
                                <m:barPr>
                                  <m:ctrlPr>
                                    <a:rPr lang="en-US" altLang="en-US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l-GR" altLang="en-US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𝛺</m:t>
                                  </m:r>
                                </m:e>
                              </m:bar>
                              <m:r>
                                <a:rPr lang="en-US" alt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bar>
                                <m:barPr>
                                  <m:ctrlPr>
                                    <a:rPr lang="en-US" altLang="en-US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l-GR" altLang="en-US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𝛺</m:t>
                                  </m:r>
                                </m:e>
                              </m:bar>
                            </m:e>
                          </m:d>
                          <m:r>
                            <a:rPr lang="en-US" alt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𝑒𝑥𝑝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altLang="en-US" sz="1600" i="1" dirty="0">
                                  <a:solidFill>
                                    <a:schemeClr val="tx1"/>
                                  </a:solidFill>
                                  <a:cs typeface="Times New Roman" panose="02020603050405020304" pitchFamily="18" charset="0"/>
                                </a:rPr>
                                <m:t>− </m:t>
                              </m:r>
                              <m:nary>
                                <m:naryPr>
                                  <m:limLoc m:val="undOvr"/>
                                  <m:ctrlPr>
                                    <a:rPr lang="en-US" altLang="en-US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en-US" altLang="en-US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sSup>
                                    <m:sSupPr>
                                      <m:ctrlPr>
                                        <a:rPr lang="en-US" altLang="en-US" sz="1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1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altLang="en-US" sz="1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p>
                                <m:e>
                                  <m:r>
                                    <a:rPr lang="en-US" altLang="en-US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  <m:sSup>
                                    <m:sSupPr>
                                      <m:ctrlPr>
                                        <a:rPr lang="en-US" altLang="en-US" sz="16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16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altLang="en-US" sz="16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  <m:r>
                                        <a:rPr lang="en-US" altLang="en-US" sz="1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altLang="en-US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  <m:r>
                                    <a:rPr lang="en-US" altLang="en-US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alt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  <m:r>
                                    <a:rPr lang="en-US" alt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−</m:t>
                                  </m:r>
                                  <m:r>
                                    <a:rPr lang="en-US" alt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  <m:r>
                                    <a:rPr lang="en-US" alt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′′</m:t>
                                  </m:r>
                                  <m:bar>
                                    <m:barPr>
                                      <m:ctrlPr>
                                        <a:rPr lang="en-US" altLang="en-US" sz="16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l-GR" altLang="en-US" sz="16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𝛺</m:t>
                                      </m:r>
                                    </m:e>
                                  </m:bar>
                                  <m:r>
                                    <a:rPr lang="en-US" altLang="en-US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bar>
                                    <m:barPr>
                                      <m:ctrlPr>
                                        <a:rPr lang="en-US" altLang="en-US" sz="16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l-GR" altLang="en-US" sz="16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𝛺</m:t>
                                      </m:r>
                                    </m:e>
                                  </m:bar>
                                </m:e>
                              </m:nary>
                              <m:r>
                                <a:rPr lang="en-US" alt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  <m:r>
                        <a:rPr lang="en-US" altLang="en-US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.</m:t>
                      </m:r>
                    </m:oMath>
                  </m:oMathPara>
                </a14:m>
                <a:endParaRPr lang="en-US" altLang="en-US" sz="1600" i="1" baseline="-25000" dirty="0">
                  <a:solidFill>
                    <a:schemeClr val="tx1"/>
                  </a:solidFill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E0A20CF-9C7F-941D-91B6-C66BE6062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001" y="1516706"/>
                <a:ext cx="7431605" cy="827086"/>
              </a:xfrm>
              <a:prstGeom prst="rect">
                <a:avLst/>
              </a:prstGeom>
              <a:blipFill>
                <a:blip r:embed="rId7"/>
                <a:stretch>
                  <a:fillRect t="-101515" b="-16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DC061B2-3224-AFF8-9E36-2A6DE626DDF3}"/>
                  </a:ext>
                </a:extLst>
              </p:cNvPr>
              <p:cNvSpPr txBox="1"/>
              <p:nvPr/>
            </p:nvSpPr>
            <p:spPr>
              <a:xfrm>
                <a:off x="3443092" y="5769933"/>
                <a:ext cx="826252" cy="3485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sz="1600" i="1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altLang="en-US" sz="1600" i="1" baseline="30000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alt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alt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acc>
                      <m:r>
                        <m:rPr>
                          <m:nor/>
                        </m:rPr>
                        <a:rPr lang="en-US" altLang="en-US" sz="1600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,</m:t>
                      </m:r>
                      <m:bar>
                        <m:barPr>
                          <m:ctrlPr>
                            <a:rPr lang="en-US" alt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el-GR" alt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𝛺</m:t>
                          </m:r>
                        </m:e>
                      </m:bar>
                      <m:r>
                        <m:rPr>
                          <m:nor/>
                        </m:rPr>
                        <a:rPr lang="en-US" altLang="en-US" sz="1600" i="1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DC061B2-3224-AFF8-9E36-2A6DE626DD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092" y="5769933"/>
                <a:ext cx="826252" cy="348557"/>
              </a:xfrm>
              <a:prstGeom prst="rect">
                <a:avLst/>
              </a:prstGeom>
              <a:blipFill>
                <a:blip r:embed="rId8"/>
                <a:stretch>
                  <a:fillRect t="-17857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F30A3E8-0144-43FA-17D7-2DC0BAF6B2E3}"/>
              </a:ext>
            </a:extLst>
          </p:cNvPr>
          <p:cNvCxnSpPr>
            <a:cxnSpLocks/>
          </p:cNvCxnSpPr>
          <p:nvPr/>
        </p:nvCxnSpPr>
        <p:spPr>
          <a:xfrm>
            <a:off x="2844294" y="5346208"/>
            <a:ext cx="598798" cy="423725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380C4B05-019E-6E75-C7D7-FD936DB24EFC}"/>
              </a:ext>
            </a:extLst>
          </p:cNvPr>
          <p:cNvSpPr/>
          <p:nvPr/>
        </p:nvSpPr>
        <p:spPr>
          <a:xfrm>
            <a:off x="2687720" y="5380199"/>
            <a:ext cx="119259" cy="1342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EAC82A-38D4-EC20-48EC-849028FAC6D0}"/>
              </a:ext>
            </a:extLst>
          </p:cNvPr>
          <p:cNvSpPr txBox="1"/>
          <p:nvPr/>
        </p:nvSpPr>
        <p:spPr>
          <a:xfrm>
            <a:off x="3073830" y="5190433"/>
            <a:ext cx="3337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tx1"/>
                </a:solidFill>
              </a:rPr>
              <a:t>s’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94FCD12-24C9-484C-5481-BA0E7EC6023A}"/>
              </a:ext>
            </a:extLst>
          </p:cNvPr>
          <p:cNvCxnSpPr>
            <a:cxnSpLocks/>
          </p:cNvCxnSpPr>
          <p:nvPr/>
        </p:nvCxnSpPr>
        <p:spPr>
          <a:xfrm>
            <a:off x="2890498" y="3659761"/>
            <a:ext cx="3202036" cy="2265034"/>
          </a:xfrm>
          <a:prstGeom prst="straightConnector1">
            <a:avLst/>
          </a:prstGeom>
          <a:ln w="38100">
            <a:solidFill>
              <a:srgbClr val="2529F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5BD754D-8E21-61AA-A7BE-4C2A4CFB9328}"/>
                  </a:ext>
                </a:extLst>
              </p:cNvPr>
              <p:cNvSpPr txBox="1"/>
              <p:nvPr/>
            </p:nvSpPr>
            <p:spPr>
              <a:xfrm>
                <a:off x="2619432" y="3279704"/>
                <a:ext cx="542131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altLang="en-US" sz="16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</m:oMath>
                  </m:oMathPara>
                </a14:m>
                <a:endParaRPr lang="en-US" sz="1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5BD754D-8E21-61AA-A7BE-4C2A4CFB9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9432" y="3279704"/>
                <a:ext cx="542131" cy="338554"/>
              </a:xfrm>
              <a:prstGeom prst="rect">
                <a:avLst/>
              </a:prstGeom>
              <a:blipFill>
                <a:blip r:embed="rId9"/>
                <a:stretch>
                  <a:fillRect t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E1E10F6-A5B6-DD94-3DCA-4B0A7DD1AC50}"/>
                  </a:ext>
                </a:extLst>
              </p:cNvPr>
              <p:cNvSpPr txBox="1"/>
              <p:nvPr/>
            </p:nvSpPr>
            <p:spPr>
              <a:xfrm>
                <a:off x="2804524" y="4553360"/>
                <a:ext cx="1558952" cy="370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r>
                        <a:rPr lang="en-US" altLang="en-US" sz="1600" i="1" baseline="30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d>
                        <m:dPr>
                          <m:ctrlPr>
                            <a:rPr lang="en-US" alt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alt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−</m:t>
                          </m:r>
                          <m:sSup>
                            <m:sSupPr>
                              <m:ctrlPr>
                                <a:rPr lang="en-US" alt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bar>
                            <m:barPr>
                              <m:ctrlPr>
                                <a:rPr lang="en-US" alt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barPr>
                            <m:e>
                              <m:r>
                                <a:rPr lang="el-GR" alt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𝛺</m:t>
                              </m:r>
                            </m:e>
                          </m:bar>
                          <m:r>
                            <a:rPr lang="en-US" alt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bar>
                            <m:barPr>
                              <m:ctrlPr>
                                <a:rPr lang="en-US" alt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barPr>
                            <m:e>
                              <m:r>
                                <a:rPr lang="el-GR" alt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𝛺</m:t>
                              </m:r>
                            </m:e>
                          </m:bar>
                        </m:e>
                      </m:d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E1E10F6-A5B6-DD94-3DCA-4B0A7DD1AC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4524" y="4553360"/>
                <a:ext cx="1558952" cy="370294"/>
              </a:xfrm>
              <a:prstGeom prst="rect">
                <a:avLst/>
              </a:prstGeom>
              <a:blipFill>
                <a:blip r:embed="rId10"/>
                <a:stretch>
                  <a:fillRect t="-100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9C2067A-3AB5-6C6C-0586-43CD16AC73D5}"/>
                  </a:ext>
                </a:extLst>
              </p:cNvPr>
              <p:cNvSpPr txBox="1"/>
              <p:nvPr/>
            </p:nvSpPr>
            <p:spPr>
              <a:xfrm>
                <a:off x="6092534" y="5786297"/>
                <a:ext cx="826252" cy="3485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sz="1600" i="1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altLang="en-US" sz="1600" i="1" baseline="30000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alt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alt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acc>
                      <m:r>
                        <m:rPr>
                          <m:nor/>
                        </m:rPr>
                        <a:rPr lang="en-US" altLang="en-US" sz="1600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,</m:t>
                      </m:r>
                      <m:bar>
                        <m:barPr>
                          <m:ctrlPr>
                            <a:rPr lang="en-US" alt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el-GR" alt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𝛺</m:t>
                          </m:r>
                        </m:e>
                      </m:bar>
                      <m:r>
                        <m:rPr>
                          <m:nor/>
                        </m:rPr>
                        <a:rPr lang="en-US" altLang="en-US" sz="1600" i="1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9C2067A-3AB5-6C6C-0586-43CD16AC7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534" y="5786297"/>
                <a:ext cx="826252" cy="348557"/>
              </a:xfrm>
              <a:prstGeom prst="rect">
                <a:avLst/>
              </a:prstGeom>
              <a:blipFill>
                <a:blip r:embed="rId11"/>
                <a:stretch>
                  <a:fillRect t="-14286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48B2ACB-DAB7-E582-3516-FB7D462F192A}"/>
              </a:ext>
            </a:extLst>
          </p:cNvPr>
          <p:cNvCxnSpPr/>
          <p:nvPr/>
        </p:nvCxnSpPr>
        <p:spPr>
          <a:xfrm>
            <a:off x="4491516" y="4649216"/>
            <a:ext cx="1601018" cy="1137081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1B71B2AB-4A03-12A1-E872-BF840F14ADE3}"/>
              </a:ext>
            </a:extLst>
          </p:cNvPr>
          <p:cNvSpPr/>
          <p:nvPr/>
        </p:nvSpPr>
        <p:spPr>
          <a:xfrm>
            <a:off x="4326053" y="4649216"/>
            <a:ext cx="119259" cy="1342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2BB8A36-FD84-E748-E3D0-4ADD82D4DDE9}"/>
              </a:ext>
            </a:extLst>
          </p:cNvPr>
          <p:cNvSpPr txBox="1"/>
          <p:nvPr/>
        </p:nvSpPr>
        <p:spPr>
          <a:xfrm>
            <a:off x="5128017" y="4839365"/>
            <a:ext cx="3337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tx1"/>
                </a:solidFill>
              </a:rPr>
              <a:t>s’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F5C4E45-9A86-4D0F-DBC2-F2FDFAF46BC4}"/>
              </a:ext>
            </a:extLst>
          </p:cNvPr>
          <p:cNvCxnSpPr>
            <a:cxnSpLocks/>
          </p:cNvCxnSpPr>
          <p:nvPr/>
        </p:nvCxnSpPr>
        <p:spPr>
          <a:xfrm>
            <a:off x="5466832" y="3637578"/>
            <a:ext cx="3202036" cy="2265034"/>
          </a:xfrm>
          <a:prstGeom prst="straightConnector1">
            <a:avLst/>
          </a:prstGeom>
          <a:ln w="38100">
            <a:solidFill>
              <a:srgbClr val="2529F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61F510A-5B65-D4F1-A71B-EF485A80B3A1}"/>
                  </a:ext>
                </a:extLst>
              </p:cNvPr>
              <p:cNvSpPr txBox="1"/>
              <p:nvPr/>
            </p:nvSpPr>
            <p:spPr>
              <a:xfrm>
                <a:off x="4496835" y="3908158"/>
                <a:ext cx="1558952" cy="370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r>
                        <a:rPr lang="en-US" altLang="en-US" sz="1600" i="1" baseline="30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d>
                        <m:dPr>
                          <m:ctrlPr>
                            <a:rPr lang="en-US" alt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alt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−</m:t>
                          </m:r>
                          <m:sSup>
                            <m:sSupPr>
                              <m:ctrlPr>
                                <a:rPr lang="en-US" alt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bar>
                            <m:barPr>
                              <m:ctrlPr>
                                <a:rPr lang="en-US" alt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barPr>
                            <m:e>
                              <m:r>
                                <a:rPr lang="el-GR" alt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𝛺</m:t>
                              </m:r>
                            </m:e>
                          </m:bar>
                          <m:r>
                            <a:rPr lang="en-US" alt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bar>
                            <m:barPr>
                              <m:ctrlPr>
                                <a:rPr lang="en-US" alt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barPr>
                            <m:e>
                              <m:r>
                                <a:rPr lang="el-GR" alt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𝛺</m:t>
                              </m:r>
                            </m:e>
                          </m:bar>
                        </m:e>
                      </m:d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61F510A-5B65-D4F1-A71B-EF485A80B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835" y="3908158"/>
                <a:ext cx="1558952" cy="370294"/>
              </a:xfrm>
              <a:prstGeom prst="rect">
                <a:avLst/>
              </a:prstGeom>
              <a:blipFill>
                <a:blip r:embed="rId12"/>
                <a:stretch>
                  <a:fillRect t="-666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C9250E5-5841-D517-BB28-E6765C25699B}"/>
                  </a:ext>
                </a:extLst>
              </p:cNvPr>
              <p:cNvSpPr txBox="1"/>
              <p:nvPr/>
            </p:nvSpPr>
            <p:spPr>
              <a:xfrm>
                <a:off x="7868477" y="5815994"/>
                <a:ext cx="826252" cy="3485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sz="1600" i="1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altLang="en-US" sz="1600" i="1" baseline="30000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alt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alt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acc>
                      <m:r>
                        <m:rPr>
                          <m:nor/>
                        </m:rPr>
                        <a:rPr lang="en-US" altLang="en-US" sz="1600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,</m:t>
                      </m:r>
                      <m:bar>
                        <m:barPr>
                          <m:ctrlPr>
                            <a:rPr lang="en-US" alt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el-GR" alt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𝛺</m:t>
                          </m:r>
                        </m:e>
                      </m:bar>
                      <m:r>
                        <m:rPr>
                          <m:nor/>
                        </m:rPr>
                        <a:rPr lang="en-US" altLang="en-US" sz="1600" i="1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C9250E5-5841-D517-BB28-E6765C2569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8477" y="5815994"/>
                <a:ext cx="826252" cy="348557"/>
              </a:xfrm>
              <a:prstGeom prst="rect">
                <a:avLst/>
              </a:prstGeom>
              <a:blipFill>
                <a:blip r:embed="rId13"/>
                <a:stretch>
                  <a:fillRect t="-13793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E21B2B5-E9A1-9D33-9A21-4E889DB0ACCC}"/>
              </a:ext>
            </a:extLst>
          </p:cNvPr>
          <p:cNvCxnSpPr>
            <a:cxnSpLocks/>
          </p:cNvCxnSpPr>
          <p:nvPr/>
        </p:nvCxnSpPr>
        <p:spPr>
          <a:xfrm>
            <a:off x="6220574" y="3971214"/>
            <a:ext cx="2448294" cy="17929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3BD9AE1A-FCCC-2074-82BE-B02553F19CDD}"/>
              </a:ext>
            </a:extLst>
          </p:cNvPr>
          <p:cNvSpPr/>
          <p:nvPr/>
        </p:nvSpPr>
        <p:spPr>
          <a:xfrm>
            <a:off x="6058321" y="4002780"/>
            <a:ext cx="119259" cy="1342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DA80F11-0C9E-7C88-D8DF-516B9E331A8C}"/>
              </a:ext>
            </a:extLst>
          </p:cNvPr>
          <p:cNvSpPr txBox="1"/>
          <p:nvPr/>
        </p:nvSpPr>
        <p:spPr>
          <a:xfrm>
            <a:off x="8299606" y="5184614"/>
            <a:ext cx="3337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tx1"/>
                </a:solidFill>
              </a:rPr>
              <a:t>s’</a:t>
            </a:r>
          </a:p>
        </p:txBody>
      </p:sp>
    </p:spTree>
    <p:extLst>
      <p:ext uri="{BB962C8B-B14F-4D97-AF65-F5344CB8AC3E}">
        <p14:creationId xmlns:p14="http://schemas.microsoft.com/office/powerpoint/2010/main" val="2768815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8DDB9-535C-85B7-62BF-236012B1A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5BAF6C22-D877-2454-B1CE-3578EB8C2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763"/>
            <a:ext cx="9144000" cy="654051"/>
          </a:xfrm>
          <a:solidFill>
            <a:srgbClr val="1C8016"/>
          </a:solidFill>
        </p:spPr>
        <p:txBody>
          <a:bodyPr lIns="0" tIns="0" rIns="0" bIns="0"/>
          <a:lstStyle/>
          <a:p>
            <a:pPr eaLnBrk="1" hangingPunct="1"/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PHYSICAL MODELS IN REMOTE SENSING</a:t>
            </a:r>
            <a:b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Chapter 01 – Part 05: Integral RTE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F886DA14-A211-7D4A-8A5E-AF9A0E01F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2775" y="6440488"/>
            <a:ext cx="2133600" cy="365125"/>
          </a:xfrm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55EDF7E7-F1CE-7144-913B-56218424181F}" type="slidenum">
              <a:rPr lang="en-US" altLang="zh-CN" sz="1400" b="1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  <a:defRPr/>
              </a:pPr>
              <a:t>12</a:t>
            </a:fld>
            <a:endParaRPr lang="en-US" altLang="zh-CN" sz="1400" b="1" dirty="0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8675" name="TextBox 7">
            <a:extLst>
              <a:ext uri="{FF2B5EF4-FFF2-40B4-BE49-F238E27FC236}">
                <a16:creationId xmlns:a16="http://schemas.microsoft.com/office/drawing/2014/main" id="{276E9F67-5E27-2736-C4BE-37DAED8FE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151" y="649288"/>
            <a:ext cx="8550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Once-Scattered Intensity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3">
                <a:extLst>
                  <a:ext uri="{FF2B5EF4-FFF2-40B4-BE49-F238E27FC236}">
                    <a16:creationId xmlns:a16="http://schemas.microsoft.com/office/drawing/2014/main" id="{6DCB6ADF-73A9-B9CF-76D5-282F45B7DA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23957" y="1014819"/>
                <a:ext cx="6371039" cy="348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once-scattered intensity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altLang="en-US" sz="1600" i="1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a location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a:rPr lang="en-US" alt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direction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altLang="en-US" sz="1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l-GR" altLang="en-US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</m:bar>
                    <m:r>
                      <a:rPr lang="el-GR" alt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evaluated as,</a:t>
                </a:r>
              </a:p>
            </p:txBody>
          </p:sp>
        </mc:Choice>
        <mc:Fallback xmlns="">
          <p:sp>
            <p:nvSpPr>
              <p:cNvPr id="6" name="TextBox 3">
                <a:extLst>
                  <a:ext uri="{FF2B5EF4-FFF2-40B4-BE49-F238E27FC236}">
                    <a16:creationId xmlns:a16="http://schemas.microsoft.com/office/drawing/2014/main" id="{6DCB6ADF-73A9-B9CF-76D5-282F45B7D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3957" y="1014819"/>
                <a:ext cx="6371039" cy="348557"/>
              </a:xfrm>
              <a:prstGeom prst="rect">
                <a:avLst/>
              </a:prstGeom>
              <a:blipFill>
                <a:blip r:embed="rId3"/>
                <a:stretch>
                  <a:fillRect l="-598" t="-13793" b="-172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23">
                <a:extLst>
                  <a:ext uri="{FF2B5EF4-FFF2-40B4-BE49-F238E27FC236}">
                    <a16:creationId xmlns:a16="http://schemas.microsoft.com/office/drawing/2014/main" id="{8E4C1A07-30EB-A9B9-897D-5549B5F1B7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2191" y="2580464"/>
                <a:ext cx="8969829" cy="5947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altLang="en-US" sz="1600" dirty="0">
                    <a:solidFill>
                      <a:srgbClr val="0728F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exponential term </a:t>
                </a: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indicates the probability that the first-collision source photons will </a:t>
                </a:r>
                <a:r>
                  <a:rPr lang="en-US" altLang="en-US" sz="1600" dirty="0">
                    <a:solidFill>
                      <a:srgbClr val="0728F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</a:t>
                </a: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further 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interact in the medium as they travel in the </a:t>
                </a:r>
                <a:r>
                  <a:rPr lang="en-US" altLang="en-US" sz="1600" dirty="0">
                    <a:solidFill>
                      <a:srgbClr val="0728F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direction</a:t>
                </a: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altLang="en-US" sz="1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l-GR" altLang="en-US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</m:bar>
                    <m:r>
                      <a:rPr lang="el-GR" alt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along </a:t>
                </a:r>
                <a:r>
                  <a:rPr lang="en-US" altLang="en-US" sz="1600" dirty="0">
                    <a:solidFill>
                      <a:srgbClr val="0728F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pathlength </a:t>
                </a: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s’.</a:t>
                </a:r>
              </a:p>
            </p:txBody>
          </p:sp>
        </mc:Choice>
        <mc:Fallback xmlns="">
          <p:sp>
            <p:nvSpPr>
              <p:cNvPr id="7" name="TextBox 23">
                <a:extLst>
                  <a:ext uri="{FF2B5EF4-FFF2-40B4-BE49-F238E27FC236}">
                    <a16:creationId xmlns:a16="http://schemas.microsoft.com/office/drawing/2014/main" id="{8E4C1A07-30EB-A9B9-897D-5549B5F1B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191" y="2580464"/>
                <a:ext cx="8969829" cy="594778"/>
              </a:xfrm>
              <a:prstGeom prst="rect">
                <a:avLst/>
              </a:prstGeom>
              <a:blipFill>
                <a:blip r:embed="rId4"/>
                <a:stretch>
                  <a:fillRect l="-424" t="-4167" b="-8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AAF418E-83C2-03B3-08C2-D2D103640F95}"/>
                  </a:ext>
                </a:extLst>
              </p:cNvPr>
              <p:cNvSpPr txBox="1"/>
              <p:nvPr/>
            </p:nvSpPr>
            <p:spPr>
              <a:xfrm>
                <a:off x="868001" y="1516706"/>
                <a:ext cx="7431605" cy="8270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sz="1600" i="1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altLang="en-US" sz="1600" i="1" baseline="30000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alt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alt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acc>
                      <m:r>
                        <m:rPr>
                          <m:nor/>
                        </m:rPr>
                        <a:rPr lang="en-US" altLang="en-US" sz="1600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,</m:t>
                      </m:r>
                      <m:bar>
                        <m:barPr>
                          <m:ctrlPr>
                            <a:rPr lang="en-US" alt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el-GR" alt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𝛺</m:t>
                          </m:r>
                        </m:e>
                      </m:bar>
                      <m:r>
                        <m:rPr>
                          <m:nor/>
                        </m:rPr>
                        <a:rPr lang="en-US" altLang="en-US" sz="1600" i="1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altLang="en-US" sz="1600" b="0" i="1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 = </m:t>
                      </m:r>
                      <m:nary>
                        <m:naryPr>
                          <m:limLoc m:val="undOvr"/>
                          <m:ctrlPr>
                            <a:rPr lang="en-US" alt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altLang="en-US" sz="1600" i="1" dirty="0">
                              <a:solidFill>
                                <a:schemeClr val="tx1"/>
                              </a:solidFill>
                              <a:cs typeface="Times New Roman" panose="020206030504050203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en-US" alt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alt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alt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altLang="en-US" sz="1600" i="1" baseline="-25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m:rPr>
                              <m:nor/>
                            </m:rPr>
                            <a:rPr lang="en-US" altLang="en-US" sz="1600" i="1" dirty="0">
                              <a:solidFill>
                                <a:schemeClr val="tx1"/>
                              </a:solidFill>
                              <a:cs typeface="Times New Roman" panose="02020603050405020304" pitchFamily="18" charset="0"/>
                            </a:rPr>
                            <m:t>|</m:t>
                          </m:r>
                        </m:sup>
                        <m:e>
                          <m:r>
                            <a:rPr lang="en-US" alt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  <m:r>
                            <a:rPr lang="en-US" altLang="en-US" sz="1600" b="0" i="1" baseline="30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d>
                            <m:dPr>
                              <m:ctrlPr>
                                <a:rPr lang="en-US" alt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</m:acc>
                              <m:r>
                                <a:rPr lang="en-US" alt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−</m:t>
                              </m:r>
                              <m:sSup>
                                <m:sSupPr>
                                  <m:ctrlPr>
                                    <a:rPr lang="en-US" alt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alt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bar>
                                <m:barPr>
                                  <m:ctrlPr>
                                    <a:rPr lang="en-US" altLang="en-US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l-GR" altLang="en-US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𝛺</m:t>
                                  </m:r>
                                </m:e>
                              </m:bar>
                              <m:r>
                                <a:rPr lang="en-US" alt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bar>
                                <m:barPr>
                                  <m:ctrlPr>
                                    <a:rPr lang="en-US" altLang="en-US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l-GR" altLang="en-US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𝛺</m:t>
                                  </m:r>
                                </m:e>
                              </m:bar>
                            </m:e>
                          </m:d>
                          <m:r>
                            <a:rPr lang="en-US" alt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𝑒𝑥𝑝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altLang="en-US" sz="1600" i="1" dirty="0">
                                  <a:solidFill>
                                    <a:schemeClr val="tx1"/>
                                  </a:solidFill>
                                  <a:cs typeface="Times New Roman" panose="02020603050405020304" pitchFamily="18" charset="0"/>
                                </a:rPr>
                                <m:t>− </m:t>
                              </m:r>
                              <m:nary>
                                <m:naryPr>
                                  <m:limLoc m:val="undOvr"/>
                                  <m:ctrlPr>
                                    <a:rPr lang="en-US" altLang="en-US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en-US" altLang="en-US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sSup>
                                    <m:sSupPr>
                                      <m:ctrlPr>
                                        <a:rPr lang="en-US" altLang="en-US" sz="1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1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altLang="en-US" sz="1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p>
                                <m:e>
                                  <m:r>
                                    <a:rPr lang="en-US" altLang="en-US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  <m:sSup>
                                    <m:sSupPr>
                                      <m:ctrlPr>
                                        <a:rPr lang="en-US" altLang="en-US" sz="16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16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altLang="en-US" sz="16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  <m:r>
                                        <a:rPr lang="en-US" altLang="en-US" sz="1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altLang="en-US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  <m:r>
                                    <a:rPr lang="en-US" altLang="en-US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alt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  <m:r>
                                    <a:rPr lang="en-US" alt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−</m:t>
                                  </m:r>
                                  <m:r>
                                    <a:rPr lang="en-US" alt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  <m:r>
                                    <a:rPr lang="en-US" alt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′′</m:t>
                                  </m:r>
                                  <m:bar>
                                    <m:barPr>
                                      <m:ctrlPr>
                                        <a:rPr lang="en-US" altLang="en-US" sz="16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l-GR" altLang="en-US" sz="16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𝛺</m:t>
                                      </m:r>
                                    </m:e>
                                  </m:bar>
                                  <m:r>
                                    <a:rPr lang="en-US" altLang="en-US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bar>
                                    <m:barPr>
                                      <m:ctrlPr>
                                        <a:rPr lang="en-US" altLang="en-US" sz="16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l-GR" altLang="en-US" sz="16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𝛺</m:t>
                                      </m:r>
                                    </m:e>
                                  </m:bar>
                                </m:e>
                              </m:nary>
                              <m:r>
                                <a:rPr lang="en-US" alt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  <m:r>
                        <a:rPr lang="en-US" altLang="en-US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.</m:t>
                      </m:r>
                    </m:oMath>
                  </m:oMathPara>
                </a14:m>
                <a:endParaRPr lang="en-US" altLang="en-US" sz="1600" i="1" baseline="-25000" dirty="0">
                  <a:solidFill>
                    <a:schemeClr val="tx1"/>
                  </a:solidFill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AAF418E-83C2-03B3-08C2-D2D103640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001" y="1516706"/>
                <a:ext cx="7431605" cy="827086"/>
              </a:xfrm>
              <a:prstGeom prst="rect">
                <a:avLst/>
              </a:prstGeom>
              <a:blipFill>
                <a:blip r:embed="rId5"/>
                <a:stretch>
                  <a:fillRect t="-101515" b="-16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map of the solar system&#10;&#10;AI-generated content may be incorrect.">
            <a:extLst>
              <a:ext uri="{FF2B5EF4-FFF2-40B4-BE49-F238E27FC236}">
                <a16:creationId xmlns:a16="http://schemas.microsoft.com/office/drawing/2014/main" id="{A58ABBFB-753C-846B-F247-AF85A92634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588" y="3346391"/>
            <a:ext cx="4494823" cy="31514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E6B914-7F3C-3E33-D372-7474A4B0BC1B}"/>
              </a:ext>
            </a:extLst>
          </p:cNvPr>
          <p:cNvSpPr txBox="1"/>
          <p:nvPr/>
        </p:nvSpPr>
        <p:spPr>
          <a:xfrm>
            <a:off x="3398130" y="6497836"/>
            <a:ext cx="2169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hlinkClick r:id="rId7"/>
              </a:rPr>
              <a:t>06-Once-Collided-Intensity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546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83772-96EE-69EE-A8A3-B61D1D1D1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7B7AC040-B3FA-16FB-49BF-F84C254DE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763"/>
            <a:ext cx="9144000" cy="654051"/>
          </a:xfrm>
          <a:solidFill>
            <a:srgbClr val="1C8016"/>
          </a:solidFill>
        </p:spPr>
        <p:txBody>
          <a:bodyPr lIns="0" tIns="0" rIns="0" bIns="0"/>
          <a:lstStyle/>
          <a:p>
            <a:pPr eaLnBrk="1" hangingPunct="1"/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PHYSICAL MODELS IN REMOTE SENSING</a:t>
            </a:r>
            <a:b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Chapter 01 – Part 05: Integral RTE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BC367346-1BC6-4006-9DA8-04426F2EC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2775" y="6440488"/>
            <a:ext cx="2133600" cy="365125"/>
          </a:xfrm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55EDF7E7-F1CE-7144-913B-56218424181F}" type="slidenum">
              <a:rPr lang="en-US" altLang="zh-CN" sz="1400" b="1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  <a:defRPr/>
              </a:pPr>
              <a:t>13</a:t>
            </a:fld>
            <a:endParaRPr lang="en-US" altLang="zh-CN" sz="1400" b="1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8675" name="TextBox 7">
            <a:extLst>
              <a:ext uri="{FF2B5EF4-FFF2-40B4-BE49-F238E27FC236}">
                <a16:creationId xmlns:a16="http://schemas.microsoft.com/office/drawing/2014/main" id="{D7FC95EB-BB25-5685-F971-79734819D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151" y="649288"/>
            <a:ext cx="8550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 in Absorbing and Scattering Medium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A8A17F4-23D3-224C-034E-285A5DB83FB5}"/>
                  </a:ext>
                </a:extLst>
              </p:cNvPr>
              <p:cNvSpPr txBox="1"/>
              <p:nvPr/>
            </p:nvSpPr>
            <p:spPr>
              <a:xfrm>
                <a:off x="-23110" y="1813312"/>
                <a:ext cx="8569234" cy="488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bar>
                      <m:barPr>
                        <m:ctrlPr>
                          <a:rPr lang="en-US" alt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l-GR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Ω</m:t>
                        </m:r>
                      </m:e>
                    </m:bar>
                    <m:r>
                      <a:rPr lang="en-US" alt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alt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∇</m:t>
                    </m:r>
                    <m:r>
                      <m:rPr>
                        <m:nor/>
                      </m:rPr>
                      <a:rPr lang="en-US" altLang="en-US" sz="1800" i="1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altLang="en-US" sz="1800" b="0" i="1" baseline="30000" dirty="0" smtClean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altLang="en-US" sz="16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l-GR" alt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  <m:r>
                      <a:rPr lang="en-US" altLang="en-US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m:rPr>
                        <m:nor/>
                      </m:rPr>
                      <a:rPr lang="en-US" altLang="en-US" sz="1600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,</m:t>
                    </m:r>
                    <m:bar>
                      <m:barPr>
                        <m:ctrlPr>
                          <a:rPr lang="en-US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l-GR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</m:bar>
                  </m:oMath>
                </a14:m>
                <a:r>
                  <a:rPr lang="en-US" altLang="en-US" sz="16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) </a:t>
                </a:r>
                <a:r>
                  <a:rPr lang="en-US" altLang="en-US" sz="1600" i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I</a:t>
                </a:r>
                <a:r>
                  <a:rPr lang="en-US" altLang="en-US" sz="1600" i="1" baseline="300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altLang="en-US" sz="16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l-GR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</m:bar>
                  </m:oMath>
                </a14:m>
                <a:r>
                  <a:rPr lang="en-US" altLang="en-US" sz="1600" i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) </a:t>
                </a:r>
                <a:r>
                  <a:rPr lang="en-US" altLang="en-US" sz="16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alt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alt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bar>
                              <m:barPr>
                                <m:ctrlPr>
                                  <a:rPr lang="en-US" altLang="en-U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bar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en-U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Ω</m:t>
                                </m:r>
                              </m:e>
                            </m:bar>
                            <m:r>
                              <a:rPr lang="en-US" alt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e>
                        </m:nary>
                        <m: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en-US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m:rPr>
                        <m:nor/>
                      </m:rPr>
                      <a:rPr lang="en-US" altLang="en-US" sz="1600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en-US" alt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el-GR" alt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𝛺</m:t>
                            </m:r>
                          </m:e>
                        </m:bar>
                      </m:e>
                      <m:sup>
                        <m:r>
                          <a:rPr lang="en-US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en-US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bar>
                      <m:barPr>
                        <m:ctrlPr>
                          <a:rPr lang="en-US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l-GR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</m:bar>
                    <m:r>
                      <m:rPr>
                        <m:nor/>
                      </m:rPr>
                      <a:rPr lang="en-US" altLang="en-US" sz="1600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altLang="en-US" sz="1600" i="1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altLang="en-US" sz="1600" b="0" i="1" baseline="30000" dirty="0" smtClean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en-US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m:rPr>
                        <m:nor/>
                      </m:rPr>
                      <a:rPr lang="en-US" altLang="en-US" sz="1600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,</m:t>
                    </m:r>
                    <m:bar>
                      <m:barPr>
                        <m:ctrlPr>
                          <a:rPr lang="en-US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l-GR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</m:bar>
                    <m:r>
                      <a:rPr lang="en-US" altLang="en-US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nor/>
                      </m:rPr>
                      <a:rPr lang="en-US" altLang="en-US" sz="1600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en-US" sz="16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,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A8A17F4-23D3-224C-034E-285A5DB83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110" y="1813312"/>
                <a:ext cx="8569234" cy="488660"/>
              </a:xfrm>
              <a:prstGeom prst="rect">
                <a:avLst/>
              </a:prstGeom>
              <a:blipFill>
                <a:blip r:embed="rId3"/>
                <a:stretch>
                  <a:fillRect t="-65000" b="-1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6E83EF6-F354-1793-45F8-3F0539E2C78E}"/>
                  </a:ext>
                </a:extLst>
              </p:cNvPr>
              <p:cNvSpPr txBox="1"/>
              <p:nvPr/>
            </p:nvSpPr>
            <p:spPr>
              <a:xfrm>
                <a:off x="-23110" y="2635630"/>
                <a:ext cx="8838067" cy="2882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1800" i="1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altLang="en-US" sz="1800" b="0" i="1" baseline="30000" dirty="0" smtClean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m:rPr>
                        <m:nor/>
                      </m:rPr>
                      <a:rPr lang="en-US" altLang="en-US" sz="1800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,</m:t>
                    </m:r>
                    <m:bar>
                      <m:barPr>
                        <m:ctrlPr>
                          <a:rPr lang="en-US" alt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l-GR" alt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</m:bar>
                    <m:r>
                      <m:rPr>
                        <m:nor/>
                      </m:rPr>
                      <a:rPr lang="en-US" altLang="en-US" sz="1800" i="1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altLang="en-US" sz="1800" b="0" i="1" dirty="0" smtClean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 = 0,   </m:t>
                    </m:r>
                    <m:acc>
                      <m:accPr>
                        <m:chr m:val="⃗"/>
                        <m:ctrlPr>
                          <a:rPr lang="en-US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a:rPr lang="en-US" altLang="en-US" sz="1800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18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18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V , [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sz="1800" b="0" i="1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  <m:r>
                          <a:rPr lang="en-US" sz="18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bar>
                      <m:barPr>
                        <m:ctrlPr>
                          <a:rPr lang="en-US" alt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l-GR" alt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</m:bar>
                    <m:r>
                      <a:rPr lang="en-US" altLang="en-US" sz="1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]&lt;0 .</m:t>
                    </m:r>
                  </m:oMath>
                </a14:m>
                <a:endParaRPr lang="en-US" altLang="en-US" sz="1800" i="1" baseline="-25000" dirty="0">
                  <a:solidFill>
                    <a:schemeClr val="tx1"/>
                  </a:solidFill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6E83EF6-F354-1793-45F8-3F0539E2C7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110" y="2635630"/>
                <a:ext cx="8838067" cy="288220"/>
              </a:xfrm>
              <a:prstGeom prst="rect">
                <a:avLst/>
              </a:prstGeom>
              <a:blipFill>
                <a:blip r:embed="rId4"/>
                <a:stretch>
                  <a:fillRect t="-29167" b="-4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928FA1-2D52-149B-EA08-3201DC86E9A1}"/>
                  </a:ext>
                </a:extLst>
              </p:cNvPr>
              <p:cNvSpPr txBox="1"/>
              <p:nvPr/>
            </p:nvSpPr>
            <p:spPr>
              <a:xfrm>
                <a:off x="3975878" y="2128988"/>
                <a:ext cx="4760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928FA1-2D52-149B-EA08-3201DC86E9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878" y="2128988"/>
                <a:ext cx="476028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3">
                <a:extLst>
                  <a:ext uri="{FF2B5EF4-FFF2-40B4-BE49-F238E27FC236}">
                    <a16:creationId xmlns:a16="http://schemas.microsoft.com/office/drawing/2014/main" id="{A3A8D372-CD29-ABF5-C1B1-C34919D9BE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1206" y="1131699"/>
                <a:ext cx="8841588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medium consists of host material which </a:t>
                </a:r>
                <a:r>
                  <a:rPr lang="en-US" altLang="en-US" sz="1600" dirty="0">
                    <a:solidFill>
                      <a:srgbClr val="0728F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absorbs</a:t>
                </a: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altLang="en-US" sz="1600" dirty="0">
                    <a:solidFill>
                      <a:srgbClr val="0728F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scatters </a:t>
                </a: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radiation. We can evaluate the radiation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intensity of photons that scattered </a:t>
                </a:r>
                <a:r>
                  <a:rPr lang="en-US" altLang="en-US" sz="1600" dirty="0">
                    <a:solidFill>
                      <a:srgbClr val="0728F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twice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altLang="en-US" sz="1600" i="1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en-US" sz="1600" i="1" baseline="300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medium as,</a:t>
                </a:r>
              </a:p>
            </p:txBody>
          </p:sp>
        </mc:Choice>
        <mc:Fallback xmlns="">
          <p:sp>
            <p:nvSpPr>
              <p:cNvPr id="6" name="TextBox 3">
                <a:extLst>
                  <a:ext uri="{FF2B5EF4-FFF2-40B4-BE49-F238E27FC236}">
                    <a16:creationId xmlns:a16="http://schemas.microsoft.com/office/drawing/2014/main" id="{A3A8D372-CD29-ABF5-C1B1-C34919D9B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1206" y="1131699"/>
                <a:ext cx="8841588" cy="584775"/>
              </a:xfrm>
              <a:prstGeom prst="rect">
                <a:avLst/>
              </a:prstGeom>
              <a:blipFill>
                <a:blip r:embed="rId6"/>
                <a:stretch>
                  <a:fillRect l="-431" t="-4255" b="-1276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23">
                <a:extLst>
                  <a:ext uri="{FF2B5EF4-FFF2-40B4-BE49-F238E27FC236}">
                    <a16:creationId xmlns:a16="http://schemas.microsoft.com/office/drawing/2014/main" id="{F88A5B30-E695-7035-050E-DB3B231261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7054" y="3229293"/>
                <a:ext cx="9021197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Remember the term on the RHS of the above RTE is the </a:t>
                </a:r>
                <a:r>
                  <a:rPr lang="en-US" altLang="en-US" sz="1600" dirty="0">
                    <a:solidFill>
                      <a:srgbClr val="2529F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second collision source </a:t>
                </a: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(source of </a:t>
                </a:r>
                <a:r>
                  <a:rPr lang="en-US" altLang="en-US" sz="1600" dirty="0">
                    <a:solidFill>
                      <a:srgbClr val="0728F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twice-collided photons</a:t>
                </a: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It is</a:t>
                </a:r>
                <a:r>
                  <a:rPr lang="en-US" altLang="en-US" sz="1600" dirty="0">
                    <a:solidFill>
                      <a:srgbClr val="1915F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known </a:t>
                </a: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because the once-collided intensity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altLang="en-US" sz="1600" b="0" i="1" baseline="30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altLang="en-US" sz="1600" dirty="0">
                    <a:solidFill>
                      <a:srgbClr val="1915F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known</a:t>
                </a: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The solution to the above is </a:t>
                </a:r>
              </a:p>
            </p:txBody>
          </p:sp>
        </mc:Choice>
        <mc:Fallback xmlns="">
          <p:sp>
            <p:nvSpPr>
              <p:cNvPr id="7" name="TextBox 23">
                <a:extLst>
                  <a:ext uri="{FF2B5EF4-FFF2-40B4-BE49-F238E27FC236}">
                    <a16:creationId xmlns:a16="http://schemas.microsoft.com/office/drawing/2014/main" id="{F88A5B30-E695-7035-050E-DB3B23126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054" y="3229293"/>
                <a:ext cx="9021197" cy="584775"/>
              </a:xfrm>
              <a:prstGeom prst="rect">
                <a:avLst/>
              </a:prstGeom>
              <a:blipFill>
                <a:blip r:embed="rId7"/>
                <a:stretch>
                  <a:fillRect l="-281" t="-4255" b="-1276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974065-45BA-AEE6-5441-EF8F0D0142AC}"/>
                  </a:ext>
                </a:extLst>
              </p:cNvPr>
              <p:cNvSpPr txBox="1"/>
              <p:nvPr/>
            </p:nvSpPr>
            <p:spPr>
              <a:xfrm>
                <a:off x="736103" y="4447255"/>
                <a:ext cx="7431606" cy="8270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sz="1600" i="1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altLang="en-US" sz="1600" b="0" i="1" baseline="30000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alt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alt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acc>
                      <m:r>
                        <m:rPr>
                          <m:nor/>
                        </m:rPr>
                        <a:rPr lang="en-US" altLang="en-US" sz="1600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,</m:t>
                      </m:r>
                      <m:bar>
                        <m:barPr>
                          <m:ctrlPr>
                            <a:rPr lang="en-US" alt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el-GR" alt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𝛺</m:t>
                          </m:r>
                        </m:e>
                      </m:bar>
                      <m:r>
                        <m:rPr>
                          <m:nor/>
                        </m:rPr>
                        <a:rPr lang="en-US" altLang="en-US" sz="1600" i="1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altLang="en-US" sz="1600" b="0" i="1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 = </m:t>
                      </m:r>
                      <m:nary>
                        <m:naryPr>
                          <m:limLoc m:val="undOvr"/>
                          <m:ctrlPr>
                            <a:rPr lang="en-US" alt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altLang="en-US" sz="1600" i="1" dirty="0">
                              <a:solidFill>
                                <a:schemeClr val="tx1"/>
                              </a:solidFill>
                              <a:cs typeface="Times New Roman" panose="020206030504050203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en-US" alt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alt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alt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altLang="en-US" sz="1600" i="1" baseline="-25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m:rPr>
                              <m:nor/>
                            </m:rPr>
                            <a:rPr lang="en-US" altLang="en-US" sz="1600" i="1" dirty="0">
                              <a:solidFill>
                                <a:schemeClr val="tx1"/>
                              </a:solidFill>
                              <a:cs typeface="Times New Roman" panose="02020603050405020304" pitchFamily="18" charset="0"/>
                            </a:rPr>
                            <m:t>|</m:t>
                          </m:r>
                        </m:sup>
                        <m:e>
                          <m:r>
                            <a:rPr lang="en-US" alt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  <m:r>
                            <a:rPr lang="en-US" altLang="en-US" sz="1600" b="0" i="1" baseline="30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alt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</m:acc>
                              <m:r>
                                <a:rPr lang="en-US" alt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−</m:t>
                              </m:r>
                              <m:sSup>
                                <m:sSupPr>
                                  <m:ctrlPr>
                                    <a:rPr lang="en-US" alt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alt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bar>
                                <m:barPr>
                                  <m:ctrlPr>
                                    <a:rPr lang="en-US" altLang="en-US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l-GR" altLang="en-US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𝛺</m:t>
                                  </m:r>
                                </m:e>
                              </m:bar>
                              <m:r>
                                <a:rPr lang="en-US" alt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bar>
                                <m:barPr>
                                  <m:ctrlPr>
                                    <a:rPr lang="en-US" altLang="en-US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l-GR" altLang="en-US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𝛺</m:t>
                                  </m:r>
                                </m:e>
                              </m:bar>
                            </m:e>
                          </m:d>
                          <m:r>
                            <a:rPr lang="en-US" alt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𝑒𝑥𝑝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altLang="en-US" sz="1600" i="1" dirty="0">
                                  <a:solidFill>
                                    <a:schemeClr val="tx1"/>
                                  </a:solidFill>
                                  <a:cs typeface="Times New Roman" panose="02020603050405020304" pitchFamily="18" charset="0"/>
                                </a:rPr>
                                <m:t>− </m:t>
                              </m:r>
                              <m:nary>
                                <m:naryPr>
                                  <m:limLoc m:val="undOvr"/>
                                  <m:ctrlPr>
                                    <a:rPr lang="en-US" altLang="en-US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en-US" altLang="en-US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sSup>
                                    <m:sSupPr>
                                      <m:ctrlPr>
                                        <a:rPr lang="en-US" altLang="en-US" sz="1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1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altLang="en-US" sz="1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p>
                                <m:e>
                                  <m:r>
                                    <a:rPr lang="en-US" altLang="en-US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  <m:sSup>
                                    <m:sSupPr>
                                      <m:ctrlPr>
                                        <a:rPr lang="en-US" altLang="en-US" sz="16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16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altLang="en-US" sz="16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  <m:r>
                                        <a:rPr lang="en-US" altLang="en-US" sz="1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altLang="en-US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  <m:r>
                                    <a:rPr lang="en-US" altLang="en-US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alt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  <m:r>
                                    <a:rPr lang="en-US" alt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−</m:t>
                                  </m:r>
                                  <m:r>
                                    <a:rPr lang="en-US" alt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  <m:r>
                                    <a:rPr lang="en-US" alt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′′</m:t>
                                  </m:r>
                                  <m:bar>
                                    <m:barPr>
                                      <m:ctrlPr>
                                        <a:rPr lang="en-US" altLang="en-US" sz="16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l-GR" altLang="en-US" sz="16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𝛺</m:t>
                                      </m:r>
                                    </m:e>
                                  </m:bar>
                                  <m:r>
                                    <a:rPr lang="en-US" altLang="en-US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bar>
                                    <m:barPr>
                                      <m:ctrlPr>
                                        <a:rPr lang="en-US" altLang="en-US" sz="16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l-GR" altLang="en-US" sz="16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𝛺</m:t>
                                      </m:r>
                                    </m:e>
                                  </m:bar>
                                </m:e>
                              </m:nary>
                              <m:r>
                                <a:rPr lang="en-US" alt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  <m:r>
                        <a:rPr lang="en-US" altLang="en-US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.</m:t>
                      </m:r>
                    </m:oMath>
                  </m:oMathPara>
                </a14:m>
                <a:endParaRPr lang="en-US" altLang="en-US" sz="1600" i="1" baseline="-25000" dirty="0">
                  <a:solidFill>
                    <a:schemeClr val="tx1"/>
                  </a:solidFill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974065-45BA-AEE6-5441-EF8F0D0142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103" y="4447255"/>
                <a:ext cx="7431606" cy="827086"/>
              </a:xfrm>
              <a:prstGeom prst="rect">
                <a:avLst/>
              </a:prstGeom>
              <a:blipFill>
                <a:blip r:embed="rId8"/>
                <a:stretch>
                  <a:fillRect t="-103030" b="-16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7B7DB40B-5B9B-0970-374F-9B9445FD740B}"/>
              </a:ext>
            </a:extLst>
          </p:cNvPr>
          <p:cNvSpPr txBox="1"/>
          <p:nvPr/>
        </p:nvSpPr>
        <p:spPr>
          <a:xfrm>
            <a:off x="167054" y="5712709"/>
            <a:ext cx="68966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This </a:t>
            </a:r>
            <a:r>
              <a:rPr lang="en-US" sz="1600" dirty="0">
                <a:solidFill>
                  <a:srgbClr val="0728F4"/>
                </a:solidFill>
              </a:rPr>
              <a:t>order-by-order</a:t>
            </a:r>
            <a:r>
              <a:rPr lang="en-US" sz="1600" dirty="0">
                <a:solidFill>
                  <a:schemeClr val="tx1"/>
                </a:solidFill>
              </a:rPr>
              <a:t> of scattered radiation intensity can be continued indefinitely. </a:t>
            </a:r>
          </a:p>
        </p:txBody>
      </p:sp>
    </p:spTree>
    <p:extLst>
      <p:ext uri="{BB962C8B-B14F-4D97-AF65-F5344CB8AC3E}">
        <p14:creationId xmlns:p14="http://schemas.microsoft.com/office/powerpoint/2010/main" val="228302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E6376-2745-B93F-D2FE-D53CB3383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5204A9BA-DCC0-10F2-5EDE-0A239B9F4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763"/>
            <a:ext cx="9144000" cy="654051"/>
          </a:xfrm>
          <a:solidFill>
            <a:srgbClr val="1C8016"/>
          </a:solidFill>
        </p:spPr>
        <p:txBody>
          <a:bodyPr lIns="0" tIns="0" rIns="0" bIns="0"/>
          <a:lstStyle/>
          <a:p>
            <a:pPr eaLnBrk="1" hangingPunct="1"/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PHYSICAL MODELS IN REMOTE SENSING</a:t>
            </a:r>
            <a:b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Chapter 01 – Part 05: Integral RTE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922C3FE8-EB6D-8AC7-0D19-BCB7B389B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2775" y="6440488"/>
            <a:ext cx="2133600" cy="365125"/>
          </a:xfrm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55EDF7E7-F1CE-7144-913B-56218424181F}" type="slidenum">
              <a:rPr lang="en-US" altLang="zh-CN" sz="1400" b="1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  <a:defRPr/>
              </a:pPr>
              <a:t>14</a:t>
            </a:fld>
            <a:endParaRPr lang="en-US" altLang="zh-CN" sz="1400" b="1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8675" name="TextBox 7">
            <a:extLst>
              <a:ext uri="{FF2B5EF4-FFF2-40B4-BE49-F238E27FC236}">
                <a16:creationId xmlns:a16="http://schemas.microsoft.com/office/drawing/2014/main" id="{9DF43CE9-0C4A-AE9A-766E-D6F7D6539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151" y="649288"/>
            <a:ext cx="8550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 to the RT Problem in Absorbing and Scattering Medium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6A212A5-4156-4F43-F0E7-FADA80DCE54E}"/>
                  </a:ext>
                </a:extLst>
              </p:cNvPr>
              <p:cNvSpPr txBox="1"/>
              <p:nvPr/>
            </p:nvSpPr>
            <p:spPr>
              <a:xfrm>
                <a:off x="152965" y="1902194"/>
                <a:ext cx="8838067" cy="9757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sz="1800" i="1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I</m:t>
                      </m:r>
                      <m:r>
                        <a:rPr lang="en-US" alt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alt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acc>
                      <m:r>
                        <m:rPr>
                          <m:nor/>
                        </m:rPr>
                        <a:rPr lang="en-US" altLang="en-US" sz="1800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,</m:t>
                      </m:r>
                      <m:bar>
                        <m:barPr>
                          <m:ctrlPr>
                            <a:rPr lang="en-US" altLang="en-US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el-GR" altLang="en-US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𝛺</m:t>
                          </m:r>
                        </m:e>
                      </m:bar>
                      <m:r>
                        <m:rPr>
                          <m:nor/>
                        </m:rPr>
                        <a:rPr lang="en-US" altLang="en-US" sz="1800" i="1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altLang="en-US" sz="1800" b="0" i="1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 =</m:t>
                      </m:r>
                      <m:r>
                        <m:rPr>
                          <m:nor/>
                        </m:rPr>
                        <a:rPr lang="en-US" altLang="en-US" sz="1800" i="1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altLang="en-US" sz="1800" b="0" i="1" baseline="30000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alt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alt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acc>
                      <m:r>
                        <m:rPr>
                          <m:nor/>
                        </m:rPr>
                        <a:rPr lang="en-US" altLang="en-US" sz="1800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,</m:t>
                      </m:r>
                      <m:bar>
                        <m:barPr>
                          <m:ctrlPr>
                            <a:rPr lang="en-US" altLang="en-US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el-GR" altLang="en-US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𝛺</m:t>
                          </m:r>
                        </m:e>
                      </m:bar>
                      <m:r>
                        <m:rPr>
                          <m:nor/>
                        </m:rPr>
                        <a:rPr lang="en-US" altLang="en-US" sz="1800" i="1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altLang="en-US" sz="1800" b="0" i="1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 +</m:t>
                      </m:r>
                      <m:r>
                        <m:rPr>
                          <m:nor/>
                        </m:rPr>
                        <a:rPr lang="en-US" altLang="en-US" sz="1800" i="1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altLang="en-US" sz="1800" b="0" i="1" baseline="30000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alt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alt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acc>
                      <m:r>
                        <m:rPr>
                          <m:nor/>
                        </m:rPr>
                        <a:rPr lang="en-US" altLang="en-US" sz="1800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,</m:t>
                      </m:r>
                      <m:bar>
                        <m:barPr>
                          <m:ctrlPr>
                            <a:rPr lang="en-US" altLang="en-US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el-GR" altLang="en-US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𝛺</m:t>
                          </m:r>
                        </m:e>
                      </m:bar>
                      <m:r>
                        <m:rPr>
                          <m:nor/>
                        </m:rPr>
                        <a:rPr lang="en-US" altLang="en-US" sz="1800" i="1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altLang="en-US" sz="1800" b="0" i="1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 +</m:t>
                      </m:r>
                      <m:r>
                        <m:rPr>
                          <m:nor/>
                        </m:rPr>
                        <a:rPr lang="en-US" altLang="en-US" sz="1800" i="1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altLang="en-US" sz="1800" b="0" i="1" baseline="30000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alt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alt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acc>
                      <m:r>
                        <m:rPr>
                          <m:nor/>
                        </m:rPr>
                        <a:rPr lang="en-US" altLang="en-US" sz="1800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,</m:t>
                      </m:r>
                      <m:bar>
                        <m:barPr>
                          <m:ctrlPr>
                            <a:rPr lang="en-US" altLang="en-US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el-GR" altLang="en-US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𝛺</m:t>
                          </m:r>
                        </m:e>
                      </m:bar>
                      <m:r>
                        <m:rPr>
                          <m:nor/>
                        </m:rPr>
                        <a:rPr lang="en-US" altLang="en-US" sz="1800" i="1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altLang="en-US" sz="1800" b="0" i="1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 +</m:t>
                      </m:r>
                      <m:r>
                        <m:rPr>
                          <m:nor/>
                        </m:rPr>
                        <a:rPr lang="en-US" altLang="en-US" sz="1800" i="1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I</m:t>
                      </m:r>
                      <m:r>
                        <a:rPr lang="en-US" altLang="en-US" sz="1800" b="0" i="1" baseline="300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alt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alt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acc>
                      <m:r>
                        <m:rPr>
                          <m:nor/>
                        </m:rPr>
                        <a:rPr lang="en-US" altLang="en-US" sz="1800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,</m:t>
                      </m:r>
                      <m:bar>
                        <m:barPr>
                          <m:ctrlPr>
                            <a:rPr lang="en-US" altLang="en-US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el-GR" altLang="en-US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𝛺</m:t>
                          </m:r>
                        </m:e>
                      </m:bar>
                      <m:r>
                        <m:rPr>
                          <m:nor/>
                        </m:rPr>
                        <a:rPr lang="en-US" altLang="en-US" sz="1800" i="1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altLang="en-US" sz="1800" b="0" i="1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 + </m:t>
                      </m:r>
                      <m:r>
                        <a:rPr lang="en-US" altLang="en-US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…+</m:t>
                      </m:r>
                      <m:r>
                        <m:rPr>
                          <m:nor/>
                        </m:rPr>
                        <a:rPr lang="en-US" altLang="en-US" sz="1800" i="1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I</m:t>
                      </m:r>
                      <m:r>
                        <a:rPr lang="en-US" altLang="en-US" sz="1800" b="0" i="1" baseline="300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alt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alt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acc>
                      <m:r>
                        <m:rPr>
                          <m:nor/>
                        </m:rPr>
                        <a:rPr lang="en-US" altLang="en-US" sz="1800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,</m:t>
                      </m:r>
                      <m:bar>
                        <m:barPr>
                          <m:ctrlPr>
                            <a:rPr lang="en-US" altLang="en-US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el-GR" altLang="en-US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𝛺</m:t>
                          </m:r>
                        </m:e>
                      </m:bar>
                      <m:r>
                        <m:rPr>
                          <m:nor/>
                        </m:rPr>
                        <a:rPr lang="en-US" altLang="en-US" sz="1800" i="1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altLang="en-US" sz="1800" b="0" i="1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  ,</m:t>
                      </m:r>
                    </m:oMath>
                  </m:oMathPara>
                </a14:m>
                <a:endParaRPr lang="en-US" altLang="en-US" sz="1800" b="0" i="1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pPr algn="ctr"/>
                <a:endParaRPr lang="en-US" altLang="en-US" sz="1800" i="1" baseline="-25000" dirty="0">
                  <a:solidFill>
                    <a:schemeClr val="tx1"/>
                  </a:solidFill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1800" i="1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I</m:t>
                    </m:r>
                    <m:r>
                      <a:rPr lang="en-US" alt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m:rPr>
                        <m:nor/>
                      </m:rPr>
                      <a:rPr lang="en-US" altLang="en-US" sz="1800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,</m:t>
                    </m:r>
                    <m:bar>
                      <m:barPr>
                        <m:ctrlPr>
                          <a:rPr lang="en-US" alt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l-GR" alt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</m:bar>
                    <m:r>
                      <m:rPr>
                        <m:nor/>
                      </m:rPr>
                      <a:rPr lang="en-US" altLang="en-US" sz="1800" i="1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) =</m:t>
                    </m:r>
                    <m:r>
                      <m:rPr>
                        <m:nor/>
                      </m:rPr>
                      <a:rPr lang="en-US" altLang="en-US" sz="1800" i="1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altLang="en-US" sz="1800" i="1" baseline="30000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m:rPr>
                        <m:nor/>
                      </m:rPr>
                      <a:rPr lang="en-US" altLang="en-US" sz="1800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,</m:t>
                    </m:r>
                    <m:bar>
                      <m:barPr>
                        <m:ctrlPr>
                          <a:rPr lang="en-US" alt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l-GR" alt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</m:bar>
                    <m:r>
                      <m:rPr>
                        <m:nor/>
                      </m:rPr>
                      <a:rPr lang="en-US" altLang="en-US" sz="1800" i="1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) +</m:t>
                    </m:r>
                    <m:sSup>
                      <m:sSupPr>
                        <m:ctrlPr>
                          <a:rPr lang="en-US" alt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p>
                        <m:r>
                          <a:rPr lang="en-US" alt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sup>
                    </m:sSup>
                    <m:r>
                      <a:rPr lang="en-US" alt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m:rPr>
                        <m:nor/>
                      </m:rPr>
                      <a:rPr lang="en-US" altLang="en-US" sz="1800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,</m:t>
                    </m:r>
                    <m:bar>
                      <m:barPr>
                        <m:ctrlPr>
                          <a:rPr lang="en-US" alt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l-GR" alt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</m:bar>
                    <m:r>
                      <m:rPr>
                        <m:nor/>
                      </m:rPr>
                      <a:rPr lang="en-US" altLang="en-US" sz="1800" i="1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en-US" sz="1800" i="1" baseline="-25000" dirty="0">
                    <a:solidFill>
                      <a:schemeClr val="tx1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1800" i="1" dirty="0">
                    <a:solidFill>
                      <a:schemeClr val="tx1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altLang="en-US" sz="1800" i="1" baseline="-25000" dirty="0">
                    <a:solidFill>
                      <a:schemeClr val="tx1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endParaRPr lang="en-US" altLang="en-US" sz="1800" i="1" baseline="-25000" dirty="0">
                  <a:solidFill>
                    <a:schemeClr val="tx1"/>
                  </a:solidFill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6A212A5-4156-4F43-F0E7-FADA80DCE5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65" y="1902194"/>
                <a:ext cx="8838067" cy="975780"/>
              </a:xfrm>
              <a:prstGeom prst="rect">
                <a:avLst/>
              </a:prstGeom>
              <a:blipFill>
                <a:blip r:embed="rId3"/>
                <a:stretch>
                  <a:fillRect t="-8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3">
            <a:extLst>
              <a:ext uri="{FF2B5EF4-FFF2-40B4-BE49-F238E27FC236}">
                <a16:creationId xmlns:a16="http://schemas.microsoft.com/office/drawing/2014/main" id="{9512AC04-D481-DDEC-AF6D-9EACCB782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43" y="1145291"/>
            <a:ext cx="844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solution to the RT problem in the case of a medium which </a:t>
            </a:r>
            <a:r>
              <a:rPr lang="en-US" altLang="en-US" sz="1600" dirty="0">
                <a:solidFill>
                  <a:srgbClr val="0728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absorbs,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1600" dirty="0">
                <a:solidFill>
                  <a:srgbClr val="0728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scatters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radiation can be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written as,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23">
                <a:extLst>
                  <a:ext uri="{FF2B5EF4-FFF2-40B4-BE49-F238E27FC236}">
                    <a16:creationId xmlns:a16="http://schemas.microsoft.com/office/drawing/2014/main" id="{6C04A579-5B90-DF86-B4BE-849B7A6BD8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4151" y="3020095"/>
                <a:ext cx="902119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altLang="en-US" sz="1600" i="1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en-US" sz="1600" i="1" baseline="300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altLang="en-US" sz="1600" dirty="0">
                    <a:solidFill>
                      <a:srgbClr val="0728F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uncollided</a:t>
                </a: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radiation intensity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altLang="en-US" sz="1600" i="1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altLang="en-US" sz="1600" dirty="0">
                    <a:solidFill>
                      <a:srgbClr val="0728F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collided</a:t>
                </a: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radiation intensity. Formally,</a:t>
                </a:r>
              </a:p>
            </p:txBody>
          </p:sp>
        </mc:Choice>
        <mc:Fallback xmlns="">
          <p:sp>
            <p:nvSpPr>
              <p:cNvPr id="7" name="TextBox 23">
                <a:extLst>
                  <a:ext uri="{FF2B5EF4-FFF2-40B4-BE49-F238E27FC236}">
                    <a16:creationId xmlns:a16="http://schemas.microsoft.com/office/drawing/2014/main" id="{6C04A579-5B90-DF86-B4BE-849B7A6BD8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4151" y="3020095"/>
                <a:ext cx="9021197" cy="338554"/>
              </a:xfrm>
              <a:prstGeom prst="rect">
                <a:avLst/>
              </a:prstGeom>
              <a:blipFill>
                <a:blip r:embed="rId4"/>
                <a:stretch>
                  <a:fillRect l="-281" t="-10714" b="-214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63D495A-42E7-9291-8EED-0EC6B46F7A90}"/>
                  </a:ext>
                </a:extLst>
              </p:cNvPr>
              <p:cNvSpPr txBox="1"/>
              <p:nvPr/>
            </p:nvSpPr>
            <p:spPr>
              <a:xfrm>
                <a:off x="47625" y="4962337"/>
                <a:ext cx="2597955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</a:rPr>
                  <a:t>where the source term </a:t>
                </a:r>
                <a14:m>
                  <m:oMath xmlns:m="http://schemas.openxmlformats.org/officeDocument/2006/math">
                    <m:r>
                      <a:rPr lang="en-US" alt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altLang="en-US" sz="1800" i="1" baseline="30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is,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63D495A-42E7-9291-8EED-0EC6B46F7A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" y="4962337"/>
                <a:ext cx="2597955" cy="362984"/>
              </a:xfrm>
              <a:prstGeom prst="rect">
                <a:avLst/>
              </a:prstGeom>
              <a:blipFill>
                <a:blip r:embed="rId5"/>
                <a:stretch>
                  <a:fillRect l="-97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6804D0-C1F5-31C7-81CF-DAA312CC1889}"/>
                  </a:ext>
                </a:extLst>
              </p:cNvPr>
              <p:cNvSpPr txBox="1"/>
              <p:nvPr/>
            </p:nvSpPr>
            <p:spPr>
              <a:xfrm>
                <a:off x="152966" y="3653517"/>
                <a:ext cx="8838067" cy="11140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sz="1800" i="1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I</m:t>
                      </m:r>
                      <m:r>
                        <a:rPr lang="en-US" alt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alt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acc>
                      <m:r>
                        <m:rPr>
                          <m:nor/>
                        </m:rPr>
                        <a:rPr lang="en-US" altLang="en-US" sz="1800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,</m:t>
                      </m:r>
                      <m:bar>
                        <m:barPr>
                          <m:ctrlPr>
                            <a:rPr lang="en-US" altLang="en-US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el-GR" altLang="en-US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𝛺</m:t>
                          </m:r>
                        </m:e>
                      </m:bar>
                      <m:r>
                        <m:rPr>
                          <m:nor/>
                        </m:rPr>
                        <a:rPr lang="en-US" altLang="en-US" sz="1800" i="1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altLang="en-US" sz="1800" b="0" i="1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 =</m:t>
                      </m:r>
                      <m:r>
                        <m:rPr>
                          <m:nor/>
                        </m:rPr>
                        <a:rPr lang="en-US" altLang="en-US" sz="1800" i="1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B</m:t>
                      </m:r>
                      <m:r>
                        <a:rPr lang="en-US" altLang="en-US" sz="1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alt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altLang="en-US" sz="1800" i="1" baseline="-25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alt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bar>
                        <m:barPr>
                          <m:ctrlPr>
                            <a:rPr lang="en-US" altLang="en-US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el-GR" altLang="en-US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𝛺</m:t>
                          </m:r>
                        </m:e>
                      </m:bar>
                      <m:r>
                        <m:rPr>
                          <m:nor/>
                        </m:rPr>
                        <a:rPr lang="en-US" altLang="en-US" sz="1800" i="1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en-US" altLang="en-US" sz="1800" i="1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altLang="en-US" sz="1800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[</m:t>
                      </m:r>
                      <m:bar>
                        <m:barPr>
                          <m:ctrlPr>
                            <a:rPr lang="en-US" altLang="en-US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el-GR" altLang="en-US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𝛺</m:t>
                          </m:r>
                        </m:e>
                      </m:bar>
                      <m:r>
                        <m:rPr>
                          <m:nor/>
                        </m:rPr>
                        <a:rPr lang="en-US" altLang="en-US" sz="1800" i="1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,|</m:t>
                      </m:r>
                      <m:acc>
                        <m:accPr>
                          <m:chr m:val="⃗"/>
                          <m:ctrlPr>
                            <a:rPr lang="en-US" alt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alt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alt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altLang="en-US" sz="1800" i="1" baseline="-25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m:rPr>
                          <m:nor/>
                        </m:rPr>
                        <a:rPr lang="en-US" altLang="en-US" sz="1800" i="1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|</m:t>
                      </m:r>
                      <m:r>
                        <m:rPr>
                          <m:nor/>
                        </m:rPr>
                        <a:rPr lang="en-US" altLang="en-US" sz="1800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]</m:t>
                      </m:r>
                      <m:r>
                        <m:rPr>
                          <m:nor/>
                        </m:rPr>
                        <a:rPr lang="en-US" altLang="en-US" sz="1800" b="0" i="0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  + </m:t>
                      </m:r>
                    </m:oMath>
                  </m:oMathPara>
                </a14:m>
                <a:endParaRPr lang="en-US" altLang="en-US" sz="1800" b="0" i="1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pPr algn="ctr"/>
                <a:endParaRPr lang="en-US" altLang="en-US" sz="1800" i="1" baseline="-25000" dirty="0">
                  <a:solidFill>
                    <a:schemeClr val="tx1"/>
                  </a:solidFill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alt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p>
                      <m:e>
                        <m:nary>
                          <m:naryPr>
                            <m:limLoc m:val="undOvr"/>
                            <m:ctrlPr>
                              <a:rPr lang="en-US" alt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en-US" alt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m:rPr>
                                <m:nor/>
                              </m:rPr>
                              <a:rPr lang="en-US" altLang="en-US" sz="1800" i="1" dirty="0">
                                <a:solidFill>
                                  <a:schemeClr val="tx1"/>
                                </a:solidFill>
                                <a:cs typeface="Times New Roman" panose="020206030504050203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en-US" alt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</m:acc>
                            <m:r>
                              <a:rPr lang="en-US" alt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en-US" alt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</m:acc>
                            <m:r>
                              <a:rPr lang="en-US" altLang="en-US" sz="1800" i="1" baseline="-25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  <m:r>
                              <m:rPr>
                                <m:nor/>
                              </m:rPr>
                              <a:rPr lang="en-US" altLang="en-US" sz="1800" i="1" dirty="0">
                                <a:solidFill>
                                  <a:schemeClr val="tx1"/>
                                </a:solidFill>
                                <a:cs typeface="Times New Roman" panose="02020603050405020304" pitchFamily="18" charset="0"/>
                              </a:rPr>
                              <m:t>|</m:t>
                            </m:r>
                          </m:sup>
                          <m:e>
                            <m:r>
                              <a:rPr lang="en-US" alt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en-US" altLang="en-US" sz="18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18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altLang="en-US" sz="18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𝑄</m:t>
                            </m:r>
                            <m:r>
                              <a:rPr lang="en-US" altLang="en-US" sz="1800" i="1" baseline="300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d>
                              <m:dPr>
                                <m:ctrlPr>
                                  <a:rPr lang="en-US" altLang="en-US" sz="18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altLang="en-US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n-US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𝑟</m:t>
                                    </m:r>
                                  </m:e>
                                </m:acc>
                                <m:r>
                                  <a:rPr lang="en-US" alt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−</m:t>
                                </m:r>
                                <m:sSup>
                                  <m:sSupPr>
                                    <m:ctrlPr>
                                      <a:rPr lang="en-US" altLang="en-US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en-US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altLang="en-US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bar>
                                  <m:barPr>
                                    <m:ctrlPr>
                                      <a:rPr lang="en-US" altLang="en-US" sz="18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l-GR" altLang="en-US" sz="18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𝛺</m:t>
                                    </m:r>
                                  </m:e>
                                </m:bar>
                                <m:r>
                                  <a:rPr lang="en-US" altLang="en-US" sz="18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bar>
                                  <m:barPr>
                                    <m:ctrlPr>
                                      <a:rPr lang="en-US" altLang="en-US" sz="18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l-GR" altLang="en-US" sz="18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𝛺</m:t>
                                    </m:r>
                                  </m:e>
                                </m:bar>
                              </m:e>
                            </m:d>
                            <m:r>
                              <a:rPr lang="en-US" alt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𝑒𝑥𝑝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en-US" sz="18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altLang="en-US" sz="1800" i="1" dirty="0">
                                    <a:solidFill>
                                      <a:schemeClr val="tx1"/>
                                    </a:solidFill>
                                    <a:cs typeface="Times New Roman" panose="02020603050405020304" pitchFamily="18" charset="0"/>
                                  </a:rPr>
                                  <m:t>− </m:t>
                                </m:r>
                                <m:nary>
                                  <m:naryPr>
                                    <m:limLoc m:val="undOvr"/>
                                    <m:ctrlPr>
                                      <a:rPr lang="en-US" altLang="en-US" sz="18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4"/>
                                      </m:rPr>
                                      <a:rPr lang="en-US" altLang="en-US" sz="18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sSup>
                                      <m:sSupPr>
                                        <m:ctrlPr>
                                          <a:rPr lang="en-US" altLang="en-US" sz="18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en-US" sz="18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en-US" altLang="en-US" sz="18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sup>
                                  <m:e>
                                    <m:r>
                                      <a:rPr lang="en-US" altLang="en-US" sz="18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  <m:sSup>
                                      <m:sSupPr>
                                        <m:ctrlPr>
                                          <a:rPr lang="en-US" altLang="en-US" sz="18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en-US" sz="18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en-US" altLang="en-US" sz="18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′′</m:t>
                                        </m:r>
                                      </m:sup>
                                    </m:sSup>
                                    <m:r>
                                      <a:rPr lang="en-US" altLang="en-US" sz="18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𝜎</m:t>
                                    </m:r>
                                    <m:r>
                                      <a:rPr lang="en-US" altLang="en-US" sz="18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en-US" altLang="en-US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en-US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  <m:r>
                                      <a:rPr lang="en-US" altLang="en-US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 −</m:t>
                                    </m:r>
                                    <m:r>
                                      <a:rPr lang="en-US" altLang="en-US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𝑠</m:t>
                                    </m:r>
                                    <m:r>
                                      <a:rPr lang="en-US" altLang="en-US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′′</m:t>
                                    </m:r>
                                    <m:bar>
                                      <m:barPr>
                                        <m:ctrlPr>
                                          <a:rPr lang="en-US" altLang="en-US" sz="18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el-GR" altLang="en-US" sz="18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𝛺</m:t>
                                        </m:r>
                                      </m:e>
                                    </m:bar>
                                    <m:r>
                                      <a:rPr lang="en-US" altLang="en-US" sz="18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bar>
                                      <m:barPr>
                                        <m:ctrlPr>
                                          <a:rPr lang="en-US" altLang="en-US" sz="18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el-GR" altLang="en-US" sz="1800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𝛺</m:t>
                                        </m:r>
                                      </m:e>
                                    </m:bar>
                                  </m:e>
                                </m:nary>
                                <m:r>
                                  <a:rPr lang="en-US" altLang="en-US" sz="18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nary>
                      </m:e>
                    </m:nary>
                  </m:oMath>
                </a14:m>
                <a:r>
                  <a:rPr lang="en-US" altLang="en-US" sz="1800" i="1" baseline="-25000" dirty="0">
                    <a:solidFill>
                      <a:schemeClr val="tx1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,</a:t>
                </a:r>
              </a:p>
              <a:p>
                <a:pPr algn="ctr"/>
                <a:endParaRPr lang="en-US" altLang="en-US" sz="1800" i="1" baseline="-25000" dirty="0">
                  <a:solidFill>
                    <a:schemeClr val="tx1"/>
                  </a:solidFill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6804D0-C1F5-31C7-81CF-DAA312CC18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66" y="3653517"/>
                <a:ext cx="8838067" cy="1114023"/>
              </a:xfrm>
              <a:prstGeom prst="rect">
                <a:avLst/>
              </a:prstGeom>
              <a:blipFill>
                <a:blip r:embed="rId6"/>
                <a:stretch>
                  <a:fillRect t="-7865" b="-51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E236534-0615-6BDC-87FC-3FAEB9FB5182}"/>
                  </a:ext>
                </a:extLst>
              </p:cNvPr>
              <p:cNvSpPr txBox="1"/>
              <p:nvPr/>
            </p:nvSpPr>
            <p:spPr>
              <a:xfrm>
                <a:off x="2510358" y="5462062"/>
                <a:ext cx="4123284" cy="412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sz="1600" i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Q</a:t>
                </a:r>
                <a:r>
                  <a:rPr lang="en-US" altLang="en-US" sz="1800" i="1" baseline="300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r>
                      <a:rPr lang="en-US" alt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altLang="en-US" sz="16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l-GR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</m:bar>
                  </m:oMath>
                </a14:m>
                <a:r>
                  <a:rPr lang="en-US" altLang="en-US" sz="1600" i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) </a:t>
                </a:r>
                <a:r>
                  <a:rPr lang="en-US" altLang="en-US" sz="16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alt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alt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bar>
                              <m:barPr>
                                <m:ctrlPr>
                                  <a:rPr lang="en-US" altLang="en-US" sz="18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bar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en-US" sz="18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Ω</m:t>
                                </m:r>
                              </m:e>
                            </m:bar>
                            <m:r>
                              <a:rPr lang="en-US" alt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e>
                        </m:nary>
                        <m:r>
                          <a:rPr lang="en-US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en-US" sz="1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m:rPr>
                        <m:nor/>
                      </m:rPr>
                      <a:rPr lang="en-US" altLang="en-US" sz="1800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en-US" alt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el-GR" alt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𝛺</m:t>
                            </m:r>
                          </m:e>
                        </m:bar>
                      </m:e>
                      <m:sup>
                        <m:r>
                          <a:rPr lang="en-US" alt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bar>
                      <m:barPr>
                        <m:ctrlPr>
                          <a:rPr lang="en-US" alt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l-GR" alt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</m:bar>
                    <m:r>
                      <m:rPr>
                        <m:nor/>
                      </m:rPr>
                      <a:rPr lang="en-US" altLang="en-US" sz="1800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altLang="en-US" sz="1800" i="1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altLang="en-US" sz="1800" b="0" i="1" baseline="30000" dirty="0" smtClean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altLang="en-US" sz="1800" b="0" i="1" baseline="30000" dirty="0" smtClean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−1</m:t>
                    </m:r>
                    <m:r>
                      <a:rPr lang="en-US" altLang="en-US" sz="1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m:rPr>
                        <m:nor/>
                      </m:rPr>
                      <a:rPr lang="en-US" altLang="en-US" sz="1800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,</m:t>
                    </m:r>
                    <m:bar>
                      <m:barPr>
                        <m:ctrlPr>
                          <a:rPr lang="en-US" alt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l-GR" alt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</m:bar>
                    <m:r>
                      <a:rPr lang="en-US" alt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nor/>
                      </m:rPr>
                      <a:rPr lang="en-US" altLang="en-US" sz="1800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altLang="en-US" sz="1800" b="0" i="0" dirty="0" smtClean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  .</m:t>
                    </m:r>
                  </m:oMath>
                </a14:m>
                <a:endParaRPr lang="en-US" sz="1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E236534-0615-6BDC-87FC-3FAEB9FB51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358" y="5462062"/>
                <a:ext cx="4123284" cy="412100"/>
              </a:xfrm>
              <a:prstGeom prst="rect">
                <a:avLst/>
              </a:prstGeom>
              <a:blipFill>
                <a:blip r:embed="rId7"/>
                <a:stretch>
                  <a:fillRect l="-613" t="-124242" b="-18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7BF140B-CCDB-5898-1419-AB1F7C63D9DB}"/>
              </a:ext>
            </a:extLst>
          </p:cNvPr>
          <p:cNvSpPr txBox="1"/>
          <p:nvPr/>
        </p:nvSpPr>
        <p:spPr>
          <a:xfrm>
            <a:off x="47625" y="6208712"/>
            <a:ext cx="86303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In the above “</a:t>
            </a:r>
            <a:r>
              <a:rPr lang="en-US" sz="1600" i="1" dirty="0">
                <a:solidFill>
                  <a:schemeClr val="tx1"/>
                </a:solidFill>
              </a:rPr>
              <a:t>N</a:t>
            </a:r>
            <a:r>
              <a:rPr lang="en-US" sz="1600" dirty="0">
                <a:solidFill>
                  <a:schemeClr val="tx1"/>
                </a:solidFill>
              </a:rPr>
              <a:t>” is the </a:t>
            </a:r>
            <a:r>
              <a:rPr lang="en-US" sz="1600" dirty="0">
                <a:solidFill>
                  <a:srgbClr val="0728F4"/>
                </a:solidFill>
              </a:rPr>
              <a:t>total </a:t>
            </a:r>
            <a:r>
              <a:rPr lang="en-US" sz="1600" dirty="0">
                <a:solidFill>
                  <a:schemeClr val="tx1"/>
                </a:solidFill>
              </a:rPr>
              <a:t>order of scattering. This approximate numerical solution method is called </a:t>
            </a:r>
          </a:p>
          <a:p>
            <a:r>
              <a:rPr lang="en-US" sz="1600" dirty="0">
                <a:solidFill>
                  <a:schemeClr val="tx1"/>
                </a:solidFill>
              </a:rPr>
              <a:t>the method of </a:t>
            </a:r>
            <a:r>
              <a:rPr lang="en-US" sz="1600" dirty="0">
                <a:solidFill>
                  <a:srgbClr val="0728F4"/>
                </a:solidFill>
              </a:rPr>
              <a:t>Successive Orders of Scattering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EFE2DBB-721F-E24F-DC91-49D92F0E2DE0}"/>
                  </a:ext>
                </a:extLst>
              </p:cNvPr>
              <p:cNvSpPr txBox="1"/>
              <p:nvPr/>
            </p:nvSpPr>
            <p:spPr>
              <a:xfrm>
                <a:off x="3233538" y="5737083"/>
                <a:ext cx="4760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EFE2DBB-721F-E24F-DC91-49D92F0E2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3538" y="5737083"/>
                <a:ext cx="476028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979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A16F6-F824-7DAD-E8A1-F8DB58BB8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A5ABA713-6BF6-3940-6016-3FD689A58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763"/>
            <a:ext cx="9144000" cy="654051"/>
          </a:xfrm>
          <a:solidFill>
            <a:srgbClr val="1C8016"/>
          </a:solidFill>
        </p:spPr>
        <p:txBody>
          <a:bodyPr lIns="0" tIns="0" rIns="0" bIns="0"/>
          <a:lstStyle/>
          <a:p>
            <a:pPr eaLnBrk="1" hangingPunct="1"/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PHYSICAL MODELS IN REMOTE SENSING</a:t>
            </a:r>
            <a:b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Chapter 01 – Part 05: Integral RTE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2F5FBF97-861F-0DA4-02FE-759353AF2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2775" y="6440488"/>
            <a:ext cx="2133600" cy="365125"/>
          </a:xfrm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55EDF7E7-F1CE-7144-913B-56218424181F}" type="slidenum">
              <a:rPr lang="en-US" altLang="zh-CN" sz="1400" b="1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  <a:defRPr/>
              </a:pPr>
              <a:t>15</a:t>
            </a:fld>
            <a:endParaRPr lang="en-US" altLang="zh-CN" sz="1400" b="1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8675" name="TextBox 7">
            <a:extLst>
              <a:ext uri="{FF2B5EF4-FFF2-40B4-BE49-F238E27FC236}">
                <a16:creationId xmlns:a16="http://schemas.microsoft.com/office/drawing/2014/main" id="{CD703A68-AB39-9C43-A91D-64C2390B4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151" y="649288"/>
            <a:ext cx="8550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Integral Equation of Transfer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A44C0900-014D-2D6B-BF5A-3B85F5EED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151" y="1047251"/>
            <a:ext cx="88622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previous discussion can be </a:t>
            </a:r>
            <a:r>
              <a:rPr lang="en-US" altLang="en-US" sz="1600" dirty="0">
                <a:solidFill>
                  <a:srgbClr val="0728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generalized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into a </a:t>
            </a:r>
            <a:r>
              <a:rPr lang="en-US" altLang="en-US" sz="1600" dirty="0">
                <a:solidFill>
                  <a:srgbClr val="0728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formal solution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RTE in absorbing and scattering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 as (see </a:t>
            </a:r>
            <a:r>
              <a:rPr lang="en-US" altLang="en-US" sz="1600" dirty="0">
                <a:solidFill>
                  <a:srgbClr val="0728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Appendix C in Lecture Notes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8BF6CD-2B43-8529-4A6D-0DAD2DC5E26B}"/>
              </a:ext>
            </a:extLst>
          </p:cNvPr>
          <p:cNvSpPr txBox="1"/>
          <p:nvPr/>
        </p:nvSpPr>
        <p:spPr>
          <a:xfrm>
            <a:off x="66143" y="3301764"/>
            <a:ext cx="2390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where </a:t>
            </a:r>
            <a:r>
              <a:rPr lang="en-US" sz="1600" i="1" dirty="0">
                <a:solidFill>
                  <a:schemeClr val="tx1"/>
                </a:solidFill>
              </a:rPr>
              <a:t>S</a:t>
            </a:r>
            <a:r>
              <a:rPr lang="en-US" sz="1600" dirty="0">
                <a:solidFill>
                  <a:schemeClr val="tx1"/>
                </a:solidFill>
              </a:rPr>
              <a:t> is the </a:t>
            </a:r>
            <a:r>
              <a:rPr lang="en-US" sz="1600" dirty="0">
                <a:solidFill>
                  <a:srgbClr val="0728F4"/>
                </a:solidFill>
              </a:rPr>
              <a:t>total source</a:t>
            </a:r>
            <a:r>
              <a:rPr lang="en-US" sz="1600" dirty="0">
                <a:solidFill>
                  <a:schemeClr val="tx1"/>
                </a:solidFill>
              </a:rPr>
              <a:t>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61DBCFC-9FFC-AC8C-BC9B-D7E0E6DAD7DF}"/>
                  </a:ext>
                </a:extLst>
              </p:cNvPr>
              <p:cNvSpPr txBox="1"/>
              <p:nvPr/>
            </p:nvSpPr>
            <p:spPr>
              <a:xfrm>
                <a:off x="66143" y="1835793"/>
                <a:ext cx="8838067" cy="11140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sz="1800" i="1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I</m:t>
                      </m:r>
                      <m:r>
                        <a:rPr lang="en-US" alt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alt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acc>
                      <m:r>
                        <m:rPr>
                          <m:nor/>
                        </m:rPr>
                        <a:rPr lang="en-US" altLang="en-US" sz="1800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,</m:t>
                      </m:r>
                      <m:bar>
                        <m:barPr>
                          <m:ctrlPr>
                            <a:rPr lang="en-US" altLang="en-US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el-GR" altLang="en-US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𝛺</m:t>
                          </m:r>
                        </m:e>
                      </m:bar>
                      <m:r>
                        <m:rPr>
                          <m:nor/>
                        </m:rPr>
                        <a:rPr lang="en-US" altLang="en-US" sz="1800" i="1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altLang="en-US" sz="1800" b="0" i="1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 =</m:t>
                      </m:r>
                      <m:r>
                        <m:rPr>
                          <m:nor/>
                        </m:rPr>
                        <a:rPr lang="en-US" altLang="en-US" sz="1800" i="1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B</m:t>
                      </m:r>
                      <m:r>
                        <a:rPr lang="en-US" altLang="en-US" sz="1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alt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altLang="en-US" sz="1800" i="1" baseline="-25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alt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bar>
                        <m:barPr>
                          <m:ctrlPr>
                            <a:rPr lang="en-US" altLang="en-US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el-GR" altLang="en-US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𝛺</m:t>
                          </m:r>
                        </m:e>
                      </m:bar>
                      <m:r>
                        <m:rPr>
                          <m:nor/>
                        </m:rPr>
                        <a:rPr lang="en-US" altLang="en-US" sz="1800" i="1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en-US" altLang="en-US" sz="1800" i="1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altLang="en-US" sz="1800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[</m:t>
                      </m:r>
                      <m:bar>
                        <m:barPr>
                          <m:ctrlPr>
                            <a:rPr lang="en-US" altLang="en-US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el-GR" altLang="en-US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𝛺</m:t>
                          </m:r>
                        </m:e>
                      </m:bar>
                      <m:r>
                        <m:rPr>
                          <m:nor/>
                        </m:rPr>
                        <a:rPr lang="en-US" altLang="en-US" sz="1800" i="1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,|</m:t>
                      </m:r>
                      <m:acc>
                        <m:accPr>
                          <m:chr m:val="⃗"/>
                          <m:ctrlPr>
                            <a:rPr lang="en-US" alt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alt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alt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altLang="en-US" sz="1800" i="1" baseline="-25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m:rPr>
                          <m:nor/>
                        </m:rPr>
                        <a:rPr lang="en-US" altLang="en-US" sz="1800" i="1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|</m:t>
                      </m:r>
                      <m:r>
                        <m:rPr>
                          <m:nor/>
                        </m:rPr>
                        <a:rPr lang="en-US" altLang="en-US" sz="1800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]</m:t>
                      </m:r>
                      <m:r>
                        <m:rPr>
                          <m:nor/>
                        </m:rPr>
                        <a:rPr lang="en-US" altLang="en-US" sz="1800" b="0" i="0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  + </m:t>
                      </m:r>
                    </m:oMath>
                  </m:oMathPara>
                </a14:m>
                <a:endParaRPr lang="en-US" altLang="en-US" sz="1800" b="0" i="1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pPr algn="ctr"/>
                <a:endParaRPr lang="en-US" altLang="en-US" sz="1800" i="1" baseline="-25000" dirty="0">
                  <a:solidFill>
                    <a:schemeClr val="tx1"/>
                  </a:solidFill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alt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alt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en-US" sz="1800" i="1" dirty="0">
                            <a:solidFill>
                              <a:schemeClr val="tx1"/>
                            </a:solidFill>
                            <a:cs typeface="Times New Roman" panose="02020603050405020304" pitchFamily="18" charset="0"/>
                          </a:rPr>
                          <m:t>|</m:t>
                        </m:r>
                        <m:acc>
                          <m:accPr>
                            <m:chr m:val="⃗"/>
                            <m:ctrlPr>
                              <a:rPr lang="en-US" alt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</m:acc>
                        <m:r>
                          <a:rPr lang="en-US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alt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</m:acc>
                        <m:r>
                          <a:rPr lang="en-US" altLang="en-US" sz="18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en-US" altLang="en-US" sz="1800" i="1" dirty="0">
                            <a:solidFill>
                              <a:schemeClr val="tx1"/>
                            </a:solidFill>
                            <a:cs typeface="Times New Roman" panose="02020603050405020304" pitchFamily="18" charset="0"/>
                          </a:rPr>
                          <m:t>|</m:t>
                        </m:r>
                      </m:sup>
                      <m:e>
                        <m:r>
                          <a:rPr lang="en-US" alt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alt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alt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alt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</m:acc>
                            <m:r>
                              <a:rPr lang="en-US" alt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−</m:t>
                            </m:r>
                            <m:sSup>
                              <m:sSupPr>
                                <m:ctrlPr>
                                  <a:rPr lang="en-US" alt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alt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bar>
                              <m:barPr>
                                <m:ctrlPr>
                                  <a:rPr lang="en-US" altLang="en-US" sz="18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l-GR" altLang="en-US" sz="18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𝛺</m:t>
                                </m:r>
                              </m:e>
                            </m:bar>
                            <m:r>
                              <a:rPr lang="en-US" alt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bar>
                              <m:barPr>
                                <m:ctrlPr>
                                  <a:rPr lang="en-US" altLang="en-US" sz="18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l-GR" altLang="en-US" sz="18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𝛺</m:t>
                                </m:r>
                              </m:e>
                            </m:bar>
                          </m:e>
                        </m:d>
                        <m:r>
                          <a:rPr lang="en-US" alt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𝑒𝑥𝑝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altLang="en-US" sz="1800" i="1" dirty="0">
                                <a:solidFill>
                                  <a:schemeClr val="tx1"/>
                                </a:solidFill>
                                <a:cs typeface="Times New Roman" panose="02020603050405020304" pitchFamily="18" charset="0"/>
                              </a:rPr>
                              <m:t>− </m:t>
                            </m:r>
                            <m:nary>
                              <m:naryPr>
                                <m:limLoc m:val="undOvr"/>
                                <m:ctrlPr>
                                  <a:rPr lang="en-US" altLang="en-US" sz="18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4"/>
                                  </m:rPr>
                                  <a:rPr lang="en-US" altLang="en-US" sz="18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  <m:sup>
                                <m:sSup>
                                  <m:sSupPr>
                                    <m:ctrlPr>
                                      <a:rPr lang="en-US" altLang="en-US" sz="18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en-US" sz="18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altLang="en-US" sz="18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p>
                              <m:e>
                                <m:r>
                                  <a:rPr lang="en-US" altLang="en-US" sz="18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en-US" altLang="en-US" sz="18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en-US" sz="18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altLang="en-US" sz="18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′′</m:t>
                                    </m:r>
                                  </m:sup>
                                </m:sSup>
                                <m:r>
                                  <a:rPr lang="en-US" altLang="en-US" sz="18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𝜎</m:t>
                                </m:r>
                                <m:r>
                                  <a:rPr lang="en-US" altLang="en-US" sz="18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altLang="en-US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n-US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𝑟</m:t>
                                    </m:r>
                                  </m:e>
                                </m:acc>
                                <m:r>
                                  <a:rPr lang="en-US" alt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−</m:t>
                                </m:r>
                                <m:r>
                                  <a:rPr lang="en-US" alt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  <m:r>
                                  <a:rPr lang="en-US" alt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′′</m:t>
                                </m:r>
                                <m:bar>
                                  <m:barPr>
                                    <m:ctrlPr>
                                      <a:rPr lang="en-US" altLang="en-US" sz="18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l-GR" altLang="en-US" sz="18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𝛺</m:t>
                                    </m:r>
                                  </m:e>
                                </m:bar>
                                <m:r>
                                  <a:rPr lang="en-US" altLang="en-US" sz="18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bar>
                                  <m:barPr>
                                    <m:ctrlPr>
                                      <a:rPr lang="en-US" altLang="en-US" sz="18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l-GR" altLang="en-US" sz="18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𝛺</m:t>
                                    </m:r>
                                  </m:e>
                                </m:bar>
                              </m:e>
                            </m:nary>
                            <m:r>
                              <a:rPr lang="en-US" alt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d>
                      </m:e>
                    </m:nary>
                  </m:oMath>
                </a14:m>
                <a:r>
                  <a:rPr lang="en-US" altLang="en-US" sz="1800" i="1" baseline="-25000" dirty="0">
                    <a:solidFill>
                      <a:schemeClr val="tx1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.</a:t>
                </a:r>
              </a:p>
              <a:p>
                <a:pPr algn="ctr"/>
                <a:endParaRPr lang="en-US" altLang="en-US" sz="1800" i="1" baseline="-25000" dirty="0">
                  <a:solidFill>
                    <a:schemeClr val="tx1"/>
                  </a:solidFill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61DBCFC-9FFC-AC8C-BC9B-D7E0E6DAD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3" y="1835793"/>
                <a:ext cx="8838067" cy="1114023"/>
              </a:xfrm>
              <a:prstGeom prst="rect">
                <a:avLst/>
              </a:prstGeom>
              <a:blipFill>
                <a:blip r:embed="rId3"/>
                <a:stretch>
                  <a:fillRect t="-7865" b="-51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0A40578-5B46-0231-695C-C6E5AC95F356}"/>
                  </a:ext>
                </a:extLst>
              </p:cNvPr>
              <p:cNvSpPr txBox="1"/>
              <p:nvPr/>
            </p:nvSpPr>
            <p:spPr>
              <a:xfrm>
                <a:off x="2456541" y="4020447"/>
                <a:ext cx="4123284" cy="412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sz="1600" i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S</a:t>
                </a:r>
                <a14:m>
                  <m:oMath xmlns:m="http://schemas.openxmlformats.org/officeDocument/2006/math">
                    <m:r>
                      <a:rPr lang="en-US" alt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altLang="en-US" sz="16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l-GR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</m:bar>
                  </m:oMath>
                </a14:m>
                <a:r>
                  <a:rPr lang="en-US" altLang="en-US" sz="1600" i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) </a:t>
                </a:r>
                <a:r>
                  <a:rPr lang="en-US" altLang="en-US" sz="16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alt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alt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bar>
                              <m:barPr>
                                <m:ctrlPr>
                                  <a:rPr lang="en-US" altLang="en-US" sz="18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bar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en-US" sz="18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Ω</m:t>
                                </m:r>
                              </m:e>
                            </m:bar>
                            <m:r>
                              <a:rPr lang="en-US" alt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e>
                        </m:nary>
                        <m:r>
                          <a:rPr lang="en-US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en-US" sz="1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m:rPr>
                        <m:nor/>
                      </m:rPr>
                      <a:rPr lang="en-US" altLang="en-US" sz="1800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en-US" alt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el-GR" alt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𝛺</m:t>
                            </m:r>
                          </m:e>
                        </m:bar>
                      </m:e>
                      <m:sup>
                        <m:r>
                          <a:rPr lang="en-US" alt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bar>
                      <m:barPr>
                        <m:ctrlPr>
                          <a:rPr lang="en-US" alt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l-GR" alt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</m:bar>
                    <m:r>
                      <m:rPr>
                        <m:nor/>
                      </m:rPr>
                      <a:rPr lang="en-US" altLang="en-US" sz="1800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altLang="en-US" sz="1800" i="1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I</m:t>
                    </m:r>
                    <m:r>
                      <a:rPr lang="en-US" altLang="en-US" sz="1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m:rPr>
                        <m:nor/>
                      </m:rPr>
                      <a:rPr lang="en-US" altLang="en-US" sz="1800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,</m:t>
                    </m:r>
                    <m:bar>
                      <m:barPr>
                        <m:ctrlPr>
                          <a:rPr lang="en-US" alt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l-GR" alt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</m:bar>
                    <m:r>
                      <a:rPr lang="en-US" alt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nor/>
                      </m:rPr>
                      <a:rPr lang="en-US" altLang="en-US" sz="1800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altLang="en-US" sz="1800" b="0" i="0" dirty="0" smtClean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 .</m:t>
                    </m:r>
                  </m:oMath>
                </a14:m>
                <a:endParaRPr lang="en-US" sz="1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0A40578-5B46-0231-695C-C6E5AC95F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541" y="4020447"/>
                <a:ext cx="4123284" cy="412100"/>
              </a:xfrm>
              <a:prstGeom prst="rect">
                <a:avLst/>
              </a:prstGeom>
              <a:blipFill>
                <a:blip r:embed="rId4"/>
                <a:stretch>
                  <a:fillRect l="-615" t="-121212" b="-184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9367F17-4ACF-A269-F7C4-B4663B65DD61}"/>
              </a:ext>
            </a:extLst>
          </p:cNvPr>
          <p:cNvSpPr txBox="1"/>
          <p:nvPr/>
        </p:nvSpPr>
        <p:spPr>
          <a:xfrm>
            <a:off x="138112" y="5021019"/>
            <a:ext cx="886777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The </a:t>
            </a:r>
            <a:r>
              <a:rPr lang="en-US" sz="1600" dirty="0">
                <a:solidFill>
                  <a:srgbClr val="0728F4"/>
                </a:solidFill>
              </a:rPr>
              <a:t>formal solution</a:t>
            </a:r>
            <a:r>
              <a:rPr lang="en-US" sz="1600" dirty="0">
                <a:solidFill>
                  <a:schemeClr val="tx1"/>
                </a:solidFill>
              </a:rPr>
              <a:t> is thus the </a:t>
            </a:r>
            <a:r>
              <a:rPr lang="en-US" sz="1600" dirty="0">
                <a:solidFill>
                  <a:srgbClr val="0728F4"/>
                </a:solidFill>
              </a:rPr>
              <a:t>integral equation of transfer</a:t>
            </a:r>
            <a:r>
              <a:rPr lang="en-US" sz="1600" dirty="0">
                <a:solidFill>
                  <a:schemeClr val="tx1"/>
                </a:solidFill>
              </a:rPr>
              <a:t>. It is </a:t>
            </a:r>
            <a:r>
              <a:rPr lang="en-US" sz="1600" dirty="0">
                <a:solidFill>
                  <a:srgbClr val="0728F4"/>
                </a:solidFill>
              </a:rPr>
              <a:t>not </a:t>
            </a:r>
            <a:r>
              <a:rPr lang="en-US" sz="1600" dirty="0">
                <a:solidFill>
                  <a:schemeClr val="tx1"/>
                </a:solidFill>
              </a:rPr>
              <a:t>an actual solution because radiation intensity appears on </a:t>
            </a:r>
            <a:r>
              <a:rPr lang="en-US" sz="1600" dirty="0">
                <a:solidFill>
                  <a:srgbClr val="0728F4"/>
                </a:solidFill>
              </a:rPr>
              <a:t>both sides </a:t>
            </a:r>
            <a:r>
              <a:rPr lang="en-US" sz="1600" dirty="0">
                <a:solidFill>
                  <a:schemeClr val="tx1"/>
                </a:solidFill>
              </a:rPr>
              <a:t>of the equation. The </a:t>
            </a:r>
            <a:r>
              <a:rPr lang="en-US" sz="1600" dirty="0">
                <a:solidFill>
                  <a:srgbClr val="0728F4"/>
                </a:solidFill>
              </a:rPr>
              <a:t>next two slides </a:t>
            </a:r>
            <a:r>
              <a:rPr lang="en-US" sz="1600" dirty="0">
                <a:solidFill>
                  <a:schemeClr val="tx1"/>
                </a:solidFill>
              </a:rPr>
              <a:t>present a more formal derivation of the integral equation of transfer. Also see </a:t>
            </a:r>
            <a:r>
              <a:rPr lang="en-US" altLang="en-US" sz="1600" dirty="0">
                <a:solidFill>
                  <a:srgbClr val="0728F4"/>
                </a:solidFill>
                <a:cs typeface="Times New Roman" panose="02020603050405020304" pitchFamily="18" charset="0"/>
              </a:rPr>
              <a:t>Appendix C in Lecture Notes.</a:t>
            </a:r>
            <a:endParaRPr lang="en-US" sz="16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095AEE9-EE49-F790-298A-8540BA07D476}"/>
                  </a:ext>
                </a:extLst>
              </p:cNvPr>
              <p:cNvSpPr txBox="1"/>
              <p:nvPr/>
            </p:nvSpPr>
            <p:spPr>
              <a:xfrm>
                <a:off x="3094485" y="4260761"/>
                <a:ext cx="4760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095AEE9-EE49-F790-298A-8540BA07D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485" y="4260761"/>
                <a:ext cx="476028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8877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Number Placeholder 4">
            <a:extLst>
              <a:ext uri="{FF2B5EF4-FFF2-40B4-BE49-F238E27FC236}">
                <a16:creationId xmlns:a16="http://schemas.microsoft.com/office/drawing/2014/main" id="{D9E9E926-DEE7-9074-789F-1B8013B654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53267A-1890-9048-B85A-88715EB3C173}" type="slidenum">
              <a:rPr lang="en-US" altLang="en-US" sz="120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7106" name="Picture 6" descr="Text&#10;&#10;Description automatically generated">
            <a:extLst>
              <a:ext uri="{FF2B5EF4-FFF2-40B4-BE49-F238E27FC236}">
                <a16:creationId xmlns:a16="http://schemas.microsoft.com/office/drawing/2014/main" id="{62426CA4-C53D-0BF5-D89E-82E07B25D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0" y="609600"/>
            <a:ext cx="4699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2">
            <a:extLst>
              <a:ext uri="{FF2B5EF4-FFF2-40B4-BE49-F238E27FC236}">
                <a16:creationId xmlns:a16="http://schemas.microsoft.com/office/drawing/2014/main" id="{40402002-A166-8A0A-3485-2CC623B35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4050"/>
          </a:xfrm>
          <a:solidFill>
            <a:srgbClr val="1C8016"/>
          </a:solidFill>
        </p:spPr>
        <p:txBody>
          <a:bodyPr lIns="0" tIns="0" rIns="0" bIns="0"/>
          <a:lstStyle/>
          <a:p>
            <a:pPr eaLnBrk="1" hangingPunct="1"/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PHYSICAL MODELS IN REMOTE SENSING</a:t>
            </a:r>
            <a:b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Chapter 01 – Part 05: Integral RTE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4">
            <a:extLst>
              <a:ext uri="{FF2B5EF4-FFF2-40B4-BE49-F238E27FC236}">
                <a16:creationId xmlns:a16="http://schemas.microsoft.com/office/drawing/2014/main" id="{BE3A7E7A-C3EA-1EF0-9DAB-561F006204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46E0AF-05E2-D846-BE2F-D6C50B77B058}" type="slidenum">
              <a:rPr lang="en-US" altLang="en-US" sz="120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8130" name="Picture 2" descr="Text, letter&#10;&#10;Description automatically generated">
            <a:extLst>
              <a:ext uri="{FF2B5EF4-FFF2-40B4-BE49-F238E27FC236}">
                <a16:creationId xmlns:a16="http://schemas.microsoft.com/office/drawing/2014/main" id="{E7829085-9477-9596-B361-14544ECCD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654050"/>
            <a:ext cx="4695825" cy="620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2">
            <a:extLst>
              <a:ext uri="{FF2B5EF4-FFF2-40B4-BE49-F238E27FC236}">
                <a16:creationId xmlns:a16="http://schemas.microsoft.com/office/drawing/2014/main" id="{0D3DD600-1ECF-6904-6D2D-E5FDFD153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4050"/>
          </a:xfrm>
          <a:solidFill>
            <a:srgbClr val="1C8016"/>
          </a:solidFill>
        </p:spPr>
        <p:txBody>
          <a:bodyPr lIns="0" tIns="0" rIns="0" bIns="0"/>
          <a:lstStyle/>
          <a:p>
            <a:pPr eaLnBrk="1" hangingPunct="1"/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PHYSICAL MODELS IN REMOTE SENSING</a:t>
            </a:r>
            <a:b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Chapter 01 – Part 05: Integral RTE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AEF08DA5-3394-E37A-51BA-B31490849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763"/>
            <a:ext cx="9144000" cy="654051"/>
          </a:xfrm>
          <a:solidFill>
            <a:srgbClr val="1C8016"/>
          </a:solidFill>
        </p:spPr>
        <p:txBody>
          <a:bodyPr lIns="0" tIns="0" rIns="0" bIns="0"/>
          <a:lstStyle/>
          <a:p>
            <a:pPr eaLnBrk="1" hangingPunct="1"/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PHYSICAL MODELS IN REMOTE SENSING</a:t>
            </a:r>
            <a:b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Chapter 01 – Part 05: Integral RTE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40239E53-8B97-E7EC-D2CD-C74EE2E77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2775" y="6440488"/>
            <a:ext cx="2133600" cy="365125"/>
          </a:xfrm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5C364EE6-D27B-7A43-AD57-CFD7ACC17402}" type="slidenum">
              <a:rPr lang="en-US" altLang="zh-CN" sz="1400" b="1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  <a:defRPr/>
              </a:pPr>
              <a:t>18</a:t>
            </a:fld>
            <a:endParaRPr lang="en-US" altLang="zh-CN" sz="1400" b="1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9155" name="TextBox 7">
            <a:extLst>
              <a:ext uri="{FF2B5EF4-FFF2-40B4-BE49-F238E27FC236}">
                <a16:creationId xmlns:a16="http://schemas.microsoft.com/office/drawing/2014/main" id="{086F8A80-1D5B-E106-902A-34D0D70E7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" y="665163"/>
            <a:ext cx="2279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Chandrasekhar</a:t>
            </a:r>
          </a:p>
        </p:txBody>
      </p:sp>
      <p:pic>
        <p:nvPicPr>
          <p:cNvPr id="49156" name="Picture 2" descr="Image result for s. chandrasekhar">
            <a:extLst>
              <a:ext uri="{FF2B5EF4-FFF2-40B4-BE49-F238E27FC236}">
                <a16:creationId xmlns:a16="http://schemas.microsoft.com/office/drawing/2014/main" id="{E8A41D0D-F6D5-12F4-CC4C-45FB6B2B9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1233488"/>
            <a:ext cx="2447925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4" descr="Image result for s. chandrasekhar">
            <a:extLst>
              <a:ext uri="{FF2B5EF4-FFF2-40B4-BE49-F238E27FC236}">
                <a16:creationId xmlns:a16="http://schemas.microsoft.com/office/drawing/2014/main" id="{EB0E9313-AFF6-55A0-FF22-CAC16531B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1233488"/>
            <a:ext cx="2298700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Rectangle 2">
            <a:extLst>
              <a:ext uri="{FF2B5EF4-FFF2-40B4-BE49-F238E27FC236}">
                <a16:creationId xmlns:a16="http://schemas.microsoft.com/office/drawing/2014/main" id="{0BB3EEB5-D2FA-E0D3-677C-E80072FCE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1475" y="1162050"/>
            <a:ext cx="2349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19 October 1910 – 21 August 1995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Nobel Prize in Physics, 1983</a:t>
            </a:r>
          </a:p>
        </p:txBody>
      </p:sp>
      <p:pic>
        <p:nvPicPr>
          <p:cNvPr id="49159" name="Picture 6" descr="Image result for books s. chandrasekhar">
            <a:extLst>
              <a:ext uri="{FF2B5EF4-FFF2-40B4-BE49-F238E27FC236}">
                <a16:creationId xmlns:a16="http://schemas.microsoft.com/office/drawing/2014/main" id="{3E9A1148-AC9C-A5DF-1B5C-BC6D5AECC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0"/>
            <a:ext cx="14890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Picture 5">
            <a:extLst>
              <a:ext uri="{FF2B5EF4-FFF2-40B4-BE49-F238E27FC236}">
                <a16:creationId xmlns:a16="http://schemas.microsoft.com/office/drawing/2014/main" id="{BE4AF31A-DD2D-9AE7-9D5B-AE86AD382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4564063"/>
            <a:ext cx="8931275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1" name="TextBox 6">
            <a:extLst>
              <a:ext uri="{FF2B5EF4-FFF2-40B4-BE49-F238E27FC236}">
                <a16:creationId xmlns:a16="http://schemas.microsoft.com/office/drawing/2014/main" id="{70516843-7F53-8E85-F613-E1FFE77BA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3463" y="2579688"/>
            <a:ext cx="39354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https://en.wikipedia.org/wiki/Subrahmanyan_Chandrasekhar</a:t>
            </a:r>
          </a:p>
        </p:txBody>
      </p:sp>
      <p:sp>
        <p:nvSpPr>
          <p:cNvPr id="49162" name="TextBox 7">
            <a:extLst>
              <a:ext uri="{FF2B5EF4-FFF2-40B4-BE49-F238E27FC236}">
                <a16:creationId xmlns:a16="http://schemas.microsoft.com/office/drawing/2014/main" id="{0D9FE1E0-49A2-ECD3-A856-0655B6B69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9075" y="3403600"/>
            <a:ext cx="16811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&lt; $20 paperback edition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6A5F2-13B7-785E-90D5-0044A3B82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42AF2018-8AF9-0B26-1D14-C14F8B5C6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763"/>
            <a:ext cx="9144000" cy="654051"/>
          </a:xfrm>
          <a:solidFill>
            <a:srgbClr val="1C8016"/>
          </a:solidFill>
        </p:spPr>
        <p:txBody>
          <a:bodyPr lIns="0" tIns="0" rIns="0" bIns="0"/>
          <a:lstStyle/>
          <a:p>
            <a:pPr eaLnBrk="1" hangingPunct="1"/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PHYSICAL MODELS IN REMOTE SENSING</a:t>
            </a:r>
            <a:b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Chapter 01 – Part 05: Integral RTE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397F160E-7BC9-249D-2C2D-21F01D26F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2775" y="6440488"/>
            <a:ext cx="2133600" cy="365125"/>
          </a:xfrm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BDA7BDD3-FD3C-8443-BFB5-386A14229BAA}" type="slidenum">
              <a:rPr lang="en-US" altLang="zh-CN" sz="1400" b="1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  <a:defRPr/>
              </a:pPr>
              <a:t>2</a:t>
            </a:fld>
            <a:endParaRPr lang="en-US" altLang="zh-CN" sz="1400" b="1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39" name="TextBox 7">
            <a:extLst>
              <a:ext uri="{FF2B5EF4-FFF2-40B4-BE49-F238E27FC236}">
                <a16:creationId xmlns:a16="http://schemas.microsoft.com/office/drawing/2014/main" id="{24E6EF64-2806-3D35-9D8C-164C61EBA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6763"/>
            <a:ext cx="465845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Time-independent (Stationary) RTE</a:t>
            </a:r>
          </a:p>
        </p:txBody>
      </p:sp>
      <p:sp>
        <p:nvSpPr>
          <p:cNvPr id="14340" name="TextBox 4">
            <a:extLst>
              <a:ext uri="{FF2B5EF4-FFF2-40B4-BE49-F238E27FC236}">
                <a16:creationId xmlns:a16="http://schemas.microsoft.com/office/drawing/2014/main" id="{60F8303D-2FCD-7221-F7A3-D780FCF43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73" y="1117569"/>
            <a:ext cx="8767763" cy="181588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6286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  <a:defRPr/>
            </a:pPr>
            <a:r>
              <a:rPr lang="en-US" altLang="en-US" sz="1600" dirty="0">
                <a:solidFill>
                  <a:srgbClr val="0728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Assume:</a:t>
            </a:r>
          </a:p>
          <a:p>
            <a:pPr marL="285750" indent="-285750">
              <a:defRPr/>
            </a:pPr>
            <a:r>
              <a:rPr lang="en-US" altLang="en-US" sz="1600" dirty="0">
                <a:solidFill>
                  <a:srgbClr val="0728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emitting sources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 the host medium</a:t>
            </a:r>
          </a:p>
          <a:p>
            <a:pPr marL="285750" indent="-285750"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 sections and boundary conditions are </a:t>
            </a:r>
            <a:r>
              <a:rPr lang="en-US" altLang="en-US" sz="1600" dirty="0">
                <a:solidFill>
                  <a:srgbClr val="0728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stationary</a:t>
            </a:r>
          </a:p>
          <a:p>
            <a:pPr marL="285750" indent="-285750">
              <a:defRPr/>
            </a:pPr>
            <a:r>
              <a:rPr lang="en-US" altLang="en-US" sz="1600" dirty="0">
                <a:solidFill>
                  <a:srgbClr val="0728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frequency shifting scattering interactions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medium</a:t>
            </a:r>
          </a:p>
          <a:p>
            <a:pPr marL="285750" indent="-285750"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medium is </a:t>
            </a:r>
            <a:r>
              <a:rPr lang="en-US" altLang="en-US" sz="1600" dirty="0">
                <a:solidFill>
                  <a:srgbClr val="0728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non-re-entrant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(photons leaving the medium cannot come back)</a:t>
            </a:r>
          </a:p>
          <a:p>
            <a:pPr marL="285750" indent="-285750">
              <a:defRPr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corresponding </a:t>
            </a:r>
            <a:r>
              <a:rPr lang="en-US" altLang="en-US" sz="1600" dirty="0">
                <a:solidFill>
                  <a:srgbClr val="0728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stationary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RT problem is specified by: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4E11FE6-A263-0192-47DC-262EB296CD8D}"/>
                  </a:ext>
                </a:extLst>
              </p:cNvPr>
              <p:cNvSpPr txBox="1"/>
              <p:nvPr/>
            </p:nvSpPr>
            <p:spPr>
              <a:xfrm>
                <a:off x="-148046" y="3208007"/>
                <a:ext cx="8569234" cy="488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bar>
                      <m:barPr>
                        <m:ctrlPr>
                          <a:rPr lang="en-US" alt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l-GR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Ω</m:t>
                        </m:r>
                      </m:e>
                    </m:bar>
                    <m:r>
                      <a:rPr lang="en-US" alt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alt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∇</m:t>
                    </m:r>
                    <m:r>
                      <a:rPr lang="en-US" alt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altLang="en-US" sz="1800" b="0" i="1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alt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16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l-GR" alt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  <m:r>
                      <a:rPr lang="en-US" altLang="en-US" sz="1600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altLang="en-US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m:rPr>
                        <m:nor/>
                      </m:rPr>
                      <a:rPr lang="en-US" altLang="en-US" sz="1600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,</m:t>
                    </m:r>
                    <m:bar>
                      <m:barPr>
                        <m:ctrlPr>
                          <a:rPr lang="en-US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l-GR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</m:bar>
                  </m:oMath>
                </a14:m>
                <a:r>
                  <a:rPr lang="en-US" altLang="en-US" sz="16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) </a:t>
                </a:r>
                <a:r>
                  <a:rPr lang="en-US" altLang="en-US" sz="1600" i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I</a:t>
                </a:r>
                <a14:m>
                  <m:oMath xmlns:m="http://schemas.openxmlformats.org/officeDocument/2006/math">
                    <m:r>
                      <a:rPr lang="en-US" altLang="en-US" sz="1600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alt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altLang="en-US" sz="16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l-GR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</m:bar>
                  </m:oMath>
                </a14:m>
                <a:r>
                  <a:rPr lang="en-US" altLang="en-US" sz="1600" i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) </a:t>
                </a:r>
                <a:r>
                  <a:rPr lang="en-US" altLang="en-US" sz="16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altLang="en-U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alt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bar>
                              <m:barPr>
                                <m:ctrlPr>
                                  <a:rPr lang="en-US" altLang="en-U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bar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en-U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Ω</m:t>
                                </m:r>
                              </m:e>
                            </m:bar>
                            <m:r>
                              <a:rPr lang="en-US" alt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e>
                        </m:nary>
                        <m: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altLang="en-US" sz="16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sub>
                    </m:sSub>
                    <m:r>
                      <a:rPr lang="en-US" altLang="en-US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m:rPr>
                        <m:nor/>
                      </m:rPr>
                      <a:rPr lang="en-US" altLang="en-US" sz="1600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en-US" alt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el-GR" alt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𝛺</m:t>
                            </m:r>
                          </m:e>
                        </m:bar>
                      </m:e>
                      <m:sup>
                        <m:r>
                          <a:rPr lang="en-US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en-US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bar>
                      <m:barPr>
                        <m:ctrlPr>
                          <a:rPr lang="en-US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l-GR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</m:bar>
                    <m:r>
                      <m:rPr>
                        <m:nor/>
                      </m:rPr>
                      <a:rPr lang="en-US" altLang="en-US" sz="1600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altLang="en-US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en-US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altLang="en-US" sz="1600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altLang="en-US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m:rPr>
                        <m:nor/>
                      </m:rPr>
                      <a:rPr lang="en-US" altLang="en-US" sz="1600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,</m:t>
                    </m:r>
                    <m:bar>
                      <m:barPr>
                        <m:ctrlPr>
                          <a:rPr lang="en-US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l-GR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</m:bar>
                    <m:r>
                      <a:rPr lang="en-US" altLang="en-US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nor/>
                      </m:rPr>
                      <a:rPr lang="en-US" altLang="en-US" sz="1600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en-US" sz="16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,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4E11FE6-A263-0192-47DC-262EB296C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8046" y="3208007"/>
                <a:ext cx="8569234" cy="488660"/>
              </a:xfrm>
              <a:prstGeom prst="rect">
                <a:avLst/>
              </a:prstGeom>
              <a:blipFill>
                <a:blip r:embed="rId3"/>
                <a:stretch>
                  <a:fillRect t="-69231" b="-14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3EB9B6E-F6CA-7B1E-4B13-FA0519590469}"/>
                  </a:ext>
                </a:extLst>
              </p:cNvPr>
              <p:cNvSpPr txBox="1"/>
              <p:nvPr/>
            </p:nvSpPr>
            <p:spPr>
              <a:xfrm>
                <a:off x="-148046" y="4027806"/>
                <a:ext cx="8838067" cy="2882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1800" i="1" dirty="0" smtClean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I</m:t>
                    </m:r>
                    <m:r>
                      <a:rPr lang="en-US" altLang="en-US" sz="1800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alt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m:rPr>
                        <m:nor/>
                      </m:rPr>
                      <a:rPr lang="en-US" altLang="en-US" sz="1800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,</m:t>
                    </m:r>
                    <m:bar>
                      <m:barPr>
                        <m:ctrlPr>
                          <a:rPr lang="en-US" alt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l-GR" alt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</m:bar>
                    <m:r>
                      <m:rPr>
                        <m:nor/>
                      </m:rPr>
                      <a:rPr lang="en-US" altLang="en-US" sz="1800" i="1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altLang="en-US" sz="1800" b="0" i="1" dirty="0" smtClean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US" altLang="en-US" sz="1800" b="0" i="1" dirty="0" smtClean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altLang="en-US" sz="1800" b="0" i="1" baseline="-25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altLang="en-US" sz="1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a:rPr lang="en-US" altLang="en-US" sz="1800" b="0" i="1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alt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bar>
                      <m:barPr>
                        <m:ctrlPr>
                          <a:rPr lang="en-US" alt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l-GR" alt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</m:bar>
                    <m:r>
                      <m:rPr>
                        <m:nor/>
                      </m:rPr>
                      <a:rPr lang="en-US" altLang="en-US" sz="1800" i="1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altLang="en-US" sz="1800" b="0" i="1" dirty="0" smtClean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 ,   </m:t>
                    </m:r>
                    <m:acc>
                      <m:accPr>
                        <m:chr m:val="⃗"/>
                        <m:ctrlPr>
                          <a:rPr lang="en-US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a:rPr lang="en-US" altLang="en-US" sz="1800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18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18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V , [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sz="1800" b="0" i="1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  <m:r>
                          <a:rPr lang="en-US" sz="18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bar>
                      <m:barPr>
                        <m:ctrlPr>
                          <a:rPr lang="en-US" alt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l-GR" alt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</m:bar>
                    <m:r>
                      <a:rPr lang="en-US" altLang="en-US" sz="1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]&lt;0 .</m:t>
                    </m:r>
                  </m:oMath>
                </a14:m>
                <a:endParaRPr lang="en-US" altLang="en-US" sz="1800" i="1" baseline="-25000" dirty="0">
                  <a:solidFill>
                    <a:schemeClr val="tx1"/>
                  </a:solidFill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3EB9B6E-F6CA-7B1E-4B13-FA05195904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8046" y="4027806"/>
                <a:ext cx="8838067" cy="288220"/>
              </a:xfrm>
              <a:prstGeom prst="rect">
                <a:avLst/>
              </a:prstGeom>
              <a:blipFill>
                <a:blip r:embed="rId4"/>
                <a:stretch>
                  <a:fillRect t="-30435" b="-4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F911BF2-3830-1D67-E75B-589DE20004B7}"/>
                  </a:ext>
                </a:extLst>
              </p:cNvPr>
              <p:cNvSpPr txBox="1"/>
              <p:nvPr/>
            </p:nvSpPr>
            <p:spPr>
              <a:xfrm>
                <a:off x="3898557" y="3523683"/>
                <a:ext cx="4760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F911BF2-3830-1D67-E75B-589DE2000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8557" y="3523683"/>
                <a:ext cx="476028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11">
                <a:extLst>
                  <a:ext uri="{FF2B5EF4-FFF2-40B4-BE49-F238E27FC236}">
                    <a16:creationId xmlns:a16="http://schemas.microsoft.com/office/drawing/2014/main" id="{CE299AAF-7E9B-1D6D-B7F0-41A1DEF8C6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2260" y="4845926"/>
                <a:ext cx="8767763" cy="13334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285750" indent="-285750">
                  <a:spcBef>
                    <a:spcPct val="0"/>
                  </a:spcBef>
                  <a:defRPr/>
                </a:pP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Incoming radiation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1600" i="1" dirty="0"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altLang="en-US" sz="1600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altLang="en-US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a:rPr lang="en-US" altLang="en-US" sz="16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alt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bar>
                      <m:barPr>
                        <m:ctrlPr>
                          <a:rPr lang="en-US" altLang="en-US" sz="1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l-GR" altLang="en-US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</m:bar>
                    <m:r>
                      <m:rPr>
                        <m:nor/>
                      </m:rPr>
                      <a:rPr lang="en-US" altLang="en-US" sz="1600" i="1" dirty="0"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</a:t>
                </a:r>
                <a:r>
                  <a:rPr lang="en-US" altLang="en-US" sz="1600" dirty="0">
                    <a:solidFill>
                      <a:srgbClr val="0728F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known</a:t>
                </a:r>
                <a:endParaRPr lang="en-US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spcBef>
                    <a:spcPct val="0"/>
                  </a:spcBef>
                  <a:defRPr/>
                </a:pPr>
                <a:r>
                  <a:rPr lang="en-US" altLang="en-US" sz="1600" dirty="0">
                    <a:latin typeface="Times New Roman" panose="02020603050405020304" pitchFamily="18" charset="0"/>
                  </a:rPr>
                  <a:t>The skin of the medium is </a:t>
                </a:r>
                <a:r>
                  <a:rPr lang="en-US" altLang="en-US" sz="1600" dirty="0">
                    <a:solidFill>
                      <a:srgbClr val="0728F4"/>
                    </a:solidFill>
                    <a:latin typeface="Times New Roman" panose="02020603050405020304" pitchFamily="18" charset="0"/>
                  </a:rPr>
                  <a:t>non-reflecting</a:t>
                </a:r>
              </a:p>
              <a:p>
                <a:pPr marL="285750" indent="-285750">
                  <a:spcBef>
                    <a:spcPct val="0"/>
                  </a:spcBef>
                  <a:defRPr/>
                </a:pPr>
                <a:r>
                  <a:rPr lang="en-US" altLang="en-US" sz="1600" dirty="0">
                    <a:latin typeface="Times New Roman" panose="02020603050405020304" pitchFamily="18" charset="0"/>
                  </a:rPr>
                  <a:t>We switched from frequency to </a:t>
                </a:r>
                <a:r>
                  <a:rPr lang="en-US" altLang="en-US" sz="1600" dirty="0">
                    <a:solidFill>
                      <a:srgbClr val="2A5FF3"/>
                    </a:solidFill>
                    <a:latin typeface="Times New Roman" panose="02020603050405020304" pitchFamily="18" charset="0"/>
                  </a:rPr>
                  <a:t>wavelength</a:t>
                </a:r>
                <a:r>
                  <a:rPr lang="en-US" altLang="en-US" sz="1600" dirty="0">
                    <a:latin typeface="Times New Roman" panose="02020603050405020304" pitchFamily="18" charset="0"/>
                  </a:rPr>
                  <a:t>. The subscript </a:t>
                </a:r>
                <a14:m>
                  <m:oMath xmlns:m="http://schemas.openxmlformats.org/officeDocument/2006/math">
                    <m:r>
                      <a:rPr lang="en-US" alt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en-US" sz="1600" dirty="0">
                    <a:latin typeface="Times New Roman" panose="02020603050405020304" pitchFamily="18" charset="0"/>
                  </a:rPr>
                  <a:t> denotes that. </a:t>
                </a:r>
              </a:p>
              <a:p>
                <a:pPr marL="285750" indent="-285750">
                  <a:spcBef>
                    <a:spcPct val="0"/>
                  </a:spcBef>
                  <a:defRPr/>
                </a:pPr>
                <a:r>
                  <a:rPr lang="en-US" altLang="en-US" sz="1600" dirty="0">
                    <a:latin typeface="Times New Roman" panose="02020603050405020304" pitchFamily="18" charset="0"/>
                  </a:rPr>
                  <a:t>Although there are no frequency changes upon scattering, radiation intensity can still be </a:t>
                </a:r>
                <a:r>
                  <a:rPr lang="en-US" altLang="en-US" sz="1600" dirty="0">
                    <a:solidFill>
                      <a:srgbClr val="0728F4"/>
                    </a:solidFill>
                    <a:latin typeface="Times New Roman" panose="02020603050405020304" pitchFamily="18" charset="0"/>
                  </a:rPr>
                  <a:t>wavelength dependent</a:t>
                </a:r>
                <a:r>
                  <a:rPr lang="en-US" altLang="en-US" sz="1600" dirty="0">
                    <a:solidFill>
                      <a:srgbClr val="2A5FF3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600" dirty="0">
                    <a:latin typeface="Times New Roman" panose="02020603050405020304" pitchFamily="18" charset="0"/>
                  </a:rPr>
                  <a:t>because the cross sections are wavelength-specific</a:t>
                </a:r>
              </a:p>
            </p:txBody>
          </p:sp>
        </mc:Choice>
        <mc:Fallback xmlns="">
          <p:sp>
            <p:nvSpPr>
              <p:cNvPr id="9" name="TextBox 11">
                <a:extLst>
                  <a:ext uri="{FF2B5EF4-FFF2-40B4-BE49-F238E27FC236}">
                    <a16:creationId xmlns:a16="http://schemas.microsoft.com/office/drawing/2014/main" id="{CE299AAF-7E9B-1D6D-B7F0-41A1DEF8C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2260" y="4845926"/>
                <a:ext cx="8767763" cy="1333442"/>
              </a:xfrm>
              <a:prstGeom prst="rect">
                <a:avLst/>
              </a:prstGeom>
              <a:blipFill>
                <a:blip r:embed="rId6"/>
                <a:stretch>
                  <a:fillRect l="-289" t="-4717" b="-56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515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4BCA1023-14BB-9659-8D0A-DC3D7A68A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763"/>
            <a:ext cx="9144000" cy="654051"/>
          </a:xfrm>
          <a:solidFill>
            <a:srgbClr val="1C8016"/>
          </a:solidFill>
        </p:spPr>
        <p:txBody>
          <a:bodyPr lIns="0" tIns="0" rIns="0" bIns="0"/>
          <a:lstStyle/>
          <a:p>
            <a:pPr eaLnBrk="1" hangingPunct="1"/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PHYSICAL MODELS IN REMOTE SENSING</a:t>
            </a:r>
            <a:b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Chapter 01 – Part 05: Integral RTE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072C6C41-115B-D66C-1D09-8BABC9405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2775" y="6440488"/>
            <a:ext cx="2133600" cy="365125"/>
          </a:xfrm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D4DC4A01-2D75-3E4E-88B4-AA7AAEC1ABA7}" type="slidenum">
              <a:rPr lang="en-US" altLang="zh-CN" sz="1400" b="1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  <a:defRPr/>
              </a:pPr>
              <a:t>3</a:t>
            </a:fld>
            <a:endParaRPr lang="en-US" altLang="zh-CN" sz="1400" b="1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387" name="TextBox 7">
            <a:extLst>
              <a:ext uri="{FF2B5EF4-FFF2-40B4-BE49-F238E27FC236}">
                <a16:creationId xmlns:a16="http://schemas.microsoft.com/office/drawing/2014/main" id="{A6F5CC24-FBBF-A7E6-DAB4-18C2DBE62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02439"/>
            <a:ext cx="36917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 in Vacuum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85A134-8BB5-26C3-B835-F616520F3B9E}"/>
              </a:ext>
            </a:extLst>
          </p:cNvPr>
          <p:cNvSpPr txBox="1"/>
          <p:nvPr/>
        </p:nvSpPr>
        <p:spPr>
          <a:xfrm>
            <a:off x="204700" y="3136612"/>
            <a:ext cx="89173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The simplest RT problem is one where the medium is devoid of any material. This is described by (where </a:t>
            </a:r>
          </a:p>
          <a:p>
            <a:r>
              <a:rPr lang="en-US" sz="1600" dirty="0">
                <a:solidFill>
                  <a:schemeClr val="tx1"/>
                </a:solidFill>
              </a:rPr>
              <a:t>we </a:t>
            </a:r>
            <a:r>
              <a:rPr lang="en-US" sz="1600" dirty="0">
                <a:solidFill>
                  <a:srgbClr val="0728F4"/>
                </a:solidFill>
              </a:rPr>
              <a:t>drop wavelength </a:t>
            </a:r>
            <a:r>
              <a:rPr lang="en-US" sz="1600" dirty="0">
                <a:solidFill>
                  <a:schemeClr val="tx1"/>
                </a:solidFill>
              </a:rPr>
              <a:t>notation for simplicity)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0CDEE2-03D8-1E4D-9ADF-3AA59AB5D57A}"/>
                  </a:ext>
                </a:extLst>
              </p:cNvPr>
              <p:cNvSpPr txBox="1"/>
              <p:nvPr/>
            </p:nvSpPr>
            <p:spPr>
              <a:xfrm>
                <a:off x="47625" y="3931301"/>
                <a:ext cx="8569234" cy="6136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bar>
                      <m:barPr>
                        <m:ctrlPr>
                          <a:rPr lang="en-US" alt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l-GR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Ω</m:t>
                        </m:r>
                      </m:e>
                    </m:bar>
                    <m:r>
                      <a:rPr lang="en-US" alt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alt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∇</m:t>
                    </m:r>
                    <m:r>
                      <a:rPr lang="en-US" alt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alt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16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𝑑𝐼</m:t>
                        </m:r>
                        <m: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alt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</m:acc>
                        <m: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bar>
                          <m:barPr>
                            <m:ctrlPr>
                              <a:rPr lang="en-US" alt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el-GR" alt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𝛺</m:t>
                            </m:r>
                          </m:e>
                        </m:bar>
                        <m:r>
                          <a:rPr lang="en-US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bar>
                          <m:barPr>
                            <m:ctrlPr>
                              <a:rPr lang="en-US" alt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el-GR" alt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𝛺</m:t>
                            </m:r>
                          </m:e>
                        </m:bar>
                        <m:r>
                          <a:rPr lang="en-US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𝑑𝑠</m:t>
                        </m:r>
                      </m:den>
                    </m:f>
                    <m:r>
                      <a:rPr lang="en-US" alt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16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altLang="en-US" sz="16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,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0CDEE2-03D8-1E4D-9ADF-3AA59AB5D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" y="3931301"/>
                <a:ext cx="8569234" cy="613694"/>
              </a:xfrm>
              <a:prstGeom prst="rect">
                <a:avLst/>
              </a:prstGeom>
              <a:blipFill>
                <a:blip r:embed="rId3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0ACAF7-6772-A9D3-F7E7-3F1F6467360D}"/>
                  </a:ext>
                </a:extLst>
              </p:cNvPr>
              <p:cNvSpPr txBox="1"/>
              <p:nvPr/>
            </p:nvSpPr>
            <p:spPr>
              <a:xfrm>
                <a:off x="47625" y="4882077"/>
                <a:ext cx="8838067" cy="2562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1600" i="1" dirty="0" smtClean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I</m:t>
                    </m:r>
                    <m:r>
                      <a:rPr lang="en-US" alt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m:rPr>
                        <m:nor/>
                      </m:rPr>
                      <a:rPr lang="en-US" altLang="en-US" sz="1600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,</m:t>
                    </m:r>
                    <m:bar>
                      <m:barPr>
                        <m:ctrlPr>
                          <a:rPr lang="en-US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l-GR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</m:bar>
                    <m:r>
                      <m:rPr>
                        <m:nor/>
                      </m:rPr>
                      <a:rPr lang="en-US" altLang="en-US" sz="1600" i="1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altLang="en-US" sz="1600" b="0" i="1" dirty="0" smtClean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US" altLang="en-US" sz="1600" b="0" i="1" dirty="0" smtClean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alt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a:rPr lang="en-US" altLang="en-US" sz="1600" b="0" i="1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alt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bar>
                      <m:barPr>
                        <m:ctrlPr>
                          <a:rPr lang="en-US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l-GR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</m:bar>
                    <m:r>
                      <m:rPr>
                        <m:nor/>
                      </m:rPr>
                      <a:rPr lang="en-US" altLang="en-US" sz="1600" i="1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altLang="en-US" sz="1600" b="0" i="1" dirty="0" smtClean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 ,   </m:t>
                    </m:r>
                    <m:acc>
                      <m:accPr>
                        <m:chr m:val="⃗"/>
                        <m:ctrlP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a:rPr lang="en-US" altLang="en-US" sz="1600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16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16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V , [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sz="1600" b="0" i="1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  <m:r>
                          <a:rPr lang="en-US" sz="16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bar>
                      <m:barPr>
                        <m:ctrlPr>
                          <a:rPr lang="en-US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l-GR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</m:bar>
                    <m:r>
                      <a:rPr lang="en-US" alt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]&lt;0 .</m:t>
                    </m:r>
                  </m:oMath>
                </a14:m>
                <a:endParaRPr lang="en-US" altLang="en-US" sz="1600" i="1" baseline="-25000" dirty="0">
                  <a:solidFill>
                    <a:schemeClr val="tx1"/>
                  </a:solidFill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0ACAF7-6772-A9D3-F7E7-3F1F64673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" y="4882077"/>
                <a:ext cx="8838067" cy="256224"/>
              </a:xfrm>
              <a:prstGeom prst="rect">
                <a:avLst/>
              </a:prstGeom>
              <a:blipFill>
                <a:blip r:embed="rId4"/>
                <a:stretch>
                  <a:fillRect t="-38095" b="-4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8390184-90CD-40DA-D937-14496AE1F4E6}"/>
                  </a:ext>
                </a:extLst>
              </p:cNvPr>
              <p:cNvSpPr txBox="1"/>
              <p:nvPr/>
            </p:nvSpPr>
            <p:spPr>
              <a:xfrm>
                <a:off x="243254" y="5708213"/>
                <a:ext cx="8964570" cy="8510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</a:rPr>
                  <a:t>The solution is simply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1600" i="1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I</m:t>
                    </m:r>
                    <m:r>
                      <a:rPr lang="en-US" alt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m:rPr>
                        <m:nor/>
                      </m:rPr>
                      <a:rPr lang="en-US" altLang="en-US" sz="1600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,</m:t>
                    </m:r>
                    <m:bar>
                      <m:barPr>
                        <m:ctrlPr>
                          <a:rPr lang="en-US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l-GR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</m:bar>
                    <m:r>
                      <m:rPr>
                        <m:nor/>
                      </m:rPr>
                      <a:rPr lang="en-US" altLang="en-US" sz="1600" i="1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) =</m:t>
                    </m:r>
                    <m:r>
                      <m:rPr>
                        <m:nor/>
                      </m:rPr>
                      <a:rPr lang="en-US" altLang="en-US" sz="1600" i="1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altLang="en-US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a:rPr lang="en-US" altLang="en-US" sz="1600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alt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bar>
                      <m:barPr>
                        <m:ctrlPr>
                          <a:rPr lang="en-US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l-GR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</m:bar>
                    <m:r>
                      <m:rPr>
                        <m:nor/>
                      </m:rPr>
                      <a:rPr lang="en-US" altLang="en-US" sz="1600" i="1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) </m:t>
                    </m:r>
                    <m:r>
                      <m:rPr>
                        <m:nor/>
                      </m:rPr>
                      <a:rPr lang="en-US" altLang="en-US" sz="1600" b="0" i="1" dirty="0" smtClean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That is, the intensity</a:t>
                </a:r>
                <a:r>
                  <a:rPr lang="en-US" sz="1600" i="1" dirty="0">
                    <a:solidFill>
                      <a:schemeClr val="tx1"/>
                    </a:solidFill>
                  </a:rPr>
                  <a:t> I </a:t>
                </a:r>
                <a:r>
                  <a:rPr lang="en-US" sz="1600" dirty="0">
                    <a:solidFill>
                      <a:schemeClr val="tx1"/>
                    </a:solidFill>
                  </a:rPr>
                  <a:t>at any location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a:rPr lang="en-US" alt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in the medium in the 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</a:rPr>
                  <a:t>direction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l-GR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</m:ba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is simply the boundary (incoming) intensity </a:t>
                </a:r>
                <a:r>
                  <a:rPr lang="en-US" sz="1600" i="1" dirty="0">
                    <a:solidFill>
                      <a:schemeClr val="tx1"/>
                    </a:solidFill>
                  </a:rPr>
                  <a:t>B</a:t>
                </a:r>
                <a:r>
                  <a:rPr lang="en-US" sz="1600" dirty="0">
                    <a:solidFill>
                      <a:schemeClr val="tx1"/>
                    </a:solidFill>
                  </a:rPr>
                  <a:t> because the medium is devoid of material, i.e.,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</a:rPr>
                  <a:t>vacuum.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8390184-90CD-40DA-D937-14496AE1F4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54" y="5708213"/>
                <a:ext cx="8964570" cy="851002"/>
              </a:xfrm>
              <a:prstGeom prst="rect">
                <a:avLst/>
              </a:prstGeom>
              <a:blipFill>
                <a:blip r:embed="rId5"/>
                <a:stretch>
                  <a:fillRect l="-425" t="-7353"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globe with lines and dots&#10;&#10;AI-generated content may be incorrect.">
            <a:extLst>
              <a:ext uri="{FF2B5EF4-FFF2-40B4-BE49-F238E27FC236}">
                <a16:creationId xmlns:a16="http://schemas.microsoft.com/office/drawing/2014/main" id="{4C13ED79-034A-4798-8D44-EE7F229DFD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0" y="702439"/>
            <a:ext cx="2456278" cy="24010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A2B56A-7D10-0AAB-6DD2-225714A07E98}"/>
              </a:ext>
            </a:extLst>
          </p:cNvPr>
          <p:cNvSpPr txBox="1"/>
          <p:nvPr/>
        </p:nvSpPr>
        <p:spPr>
          <a:xfrm>
            <a:off x="5050971" y="1902955"/>
            <a:ext cx="14319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hlinkClick r:id="rId7"/>
              </a:rPr>
              <a:t>01-Vacuum RT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60464202-519F-28DD-2B58-6866BF09E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763"/>
            <a:ext cx="9144000" cy="654051"/>
          </a:xfrm>
          <a:solidFill>
            <a:srgbClr val="1C8016"/>
          </a:solidFill>
        </p:spPr>
        <p:txBody>
          <a:bodyPr lIns="0" tIns="0" rIns="0" bIns="0"/>
          <a:lstStyle/>
          <a:p>
            <a:pPr eaLnBrk="1" hangingPunct="1"/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PHYSICAL MODELS IN REMOTE SENSING</a:t>
            </a:r>
            <a:b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Chapter 01 – Part 05: Integral RTE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E1BB8673-CC46-8AC8-B2BF-65CE29115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2775" y="6440488"/>
            <a:ext cx="2133600" cy="365125"/>
          </a:xfrm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9AE814F5-BF6E-8042-B43B-2D17F5BA435B}" type="slidenum">
              <a:rPr lang="en-US" altLang="zh-CN" sz="1400" b="1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  <a:defRPr/>
              </a:pPr>
              <a:t>4</a:t>
            </a:fld>
            <a:endParaRPr lang="en-US" altLang="zh-CN" sz="1400" b="1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435" name="TextBox 7">
            <a:extLst>
              <a:ext uri="{FF2B5EF4-FFF2-40B4-BE49-F238E27FC236}">
                <a16:creationId xmlns:a16="http://schemas.microsoft.com/office/drawing/2014/main" id="{8DE9337A-50A9-D5C9-4B88-47EDFFF38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99531"/>
            <a:ext cx="47332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 to the Vacuum RT Problem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C8D5EF7-AF14-3962-AEDB-8E1DB1DB429E}"/>
              </a:ext>
            </a:extLst>
          </p:cNvPr>
          <p:cNvCxnSpPr/>
          <p:nvPr/>
        </p:nvCxnSpPr>
        <p:spPr>
          <a:xfrm>
            <a:off x="2309813" y="1652588"/>
            <a:ext cx="3116262" cy="2378075"/>
          </a:xfrm>
          <a:prstGeom prst="straightConnector1">
            <a:avLst/>
          </a:prstGeom>
          <a:ln w="38100">
            <a:solidFill>
              <a:srgbClr val="1D1DF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0FE079A9-A129-ED80-F4E0-05AFBCC16F57}"/>
              </a:ext>
            </a:extLst>
          </p:cNvPr>
          <p:cNvSpPr/>
          <p:nvPr/>
        </p:nvSpPr>
        <p:spPr>
          <a:xfrm>
            <a:off x="3055938" y="2220913"/>
            <a:ext cx="61912" cy="6985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5C87BD0-44BA-46A5-8230-8AB119DE41F3}"/>
              </a:ext>
            </a:extLst>
          </p:cNvPr>
          <p:cNvSpPr/>
          <p:nvPr/>
        </p:nvSpPr>
        <p:spPr>
          <a:xfrm>
            <a:off x="4922838" y="3633788"/>
            <a:ext cx="61912" cy="6985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AC44646-2B0A-46FC-0D21-7EBF733E7ED0}"/>
              </a:ext>
            </a:extLst>
          </p:cNvPr>
          <p:cNvCxnSpPr/>
          <p:nvPr/>
        </p:nvCxnSpPr>
        <p:spPr>
          <a:xfrm>
            <a:off x="1555750" y="2274888"/>
            <a:ext cx="54070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E3FC41-BDFC-F928-5EAF-3D211141A20D}"/>
              </a:ext>
            </a:extLst>
          </p:cNvPr>
          <p:cNvCxnSpPr/>
          <p:nvPr/>
        </p:nvCxnSpPr>
        <p:spPr>
          <a:xfrm>
            <a:off x="1555750" y="4706938"/>
            <a:ext cx="54070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027BF3-DAC4-BE98-E2A5-33171612687F}"/>
                  </a:ext>
                </a:extLst>
              </p:cNvPr>
              <p:cNvSpPr txBox="1"/>
              <p:nvPr/>
            </p:nvSpPr>
            <p:spPr>
              <a:xfrm>
                <a:off x="4272755" y="3621088"/>
                <a:ext cx="715963" cy="3485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sz="1600" i="1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I</m:t>
                      </m:r>
                      <m:r>
                        <a:rPr lang="en-US" alt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alt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acc>
                      <m:r>
                        <m:rPr>
                          <m:nor/>
                        </m:rPr>
                        <a:rPr lang="en-US" altLang="en-US" sz="1600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,</m:t>
                      </m:r>
                      <m:bar>
                        <m:barPr>
                          <m:ctrlPr>
                            <a:rPr lang="en-US" alt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el-GR" alt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𝛺</m:t>
                          </m:r>
                        </m:e>
                      </m:bar>
                      <m:r>
                        <m:rPr>
                          <m:nor/>
                        </m:rPr>
                        <a:rPr lang="en-US" altLang="en-US" sz="1600" i="1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altLang="en-US" sz="1600" b="0" i="1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027BF3-DAC4-BE98-E2A5-331716126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755" y="3621088"/>
                <a:ext cx="715963" cy="348557"/>
              </a:xfrm>
              <a:prstGeom prst="rect">
                <a:avLst/>
              </a:prstGeom>
              <a:blipFill>
                <a:blip r:embed="rId3"/>
                <a:stretch>
                  <a:fillRect t="-17857" r="-7018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4BF9CBC-AFCF-ADE1-68E4-B7E963933C27}"/>
                  </a:ext>
                </a:extLst>
              </p:cNvPr>
              <p:cNvSpPr txBox="1"/>
              <p:nvPr/>
            </p:nvSpPr>
            <p:spPr>
              <a:xfrm>
                <a:off x="4681492" y="3365838"/>
                <a:ext cx="744583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4BF9CBC-AFCF-ADE1-68E4-B7E963933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1492" y="3365838"/>
                <a:ext cx="744583" cy="338554"/>
              </a:xfrm>
              <a:prstGeom prst="rect">
                <a:avLst/>
              </a:prstGeom>
              <a:blipFill>
                <a:blip r:embed="rId4"/>
                <a:stretch>
                  <a:fillRect t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90021E-E30C-741C-F826-013526C8BB1C}"/>
                  </a:ext>
                </a:extLst>
              </p:cNvPr>
              <p:cNvSpPr txBox="1"/>
              <p:nvPr/>
            </p:nvSpPr>
            <p:spPr>
              <a:xfrm>
                <a:off x="2058193" y="1964889"/>
                <a:ext cx="769938" cy="3485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sz="1600" b="0" i="1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B</m:t>
                      </m:r>
                      <m:r>
                        <a:rPr lang="en-US" altLang="en-US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alt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altLang="en-US" sz="16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alt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bar>
                        <m:barPr>
                          <m:ctrlPr>
                            <a:rPr lang="en-US" alt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el-GR" alt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𝛺</m:t>
                          </m:r>
                        </m:e>
                      </m:bar>
                      <m:r>
                        <m:rPr>
                          <m:nor/>
                        </m:rPr>
                        <a:rPr lang="en-US" altLang="en-US" sz="1600" i="1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altLang="en-US" sz="1600" b="0" i="1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90021E-E30C-741C-F826-013526C8B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193" y="1964889"/>
                <a:ext cx="769938" cy="348557"/>
              </a:xfrm>
              <a:prstGeom prst="rect">
                <a:avLst/>
              </a:prstGeom>
              <a:blipFill>
                <a:blip r:embed="rId5"/>
                <a:stretch>
                  <a:fillRect t="-13793" r="-21311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E0BFCE4-C8AB-0CB9-85B2-AB6078823BE6}"/>
                  </a:ext>
                </a:extLst>
              </p:cNvPr>
              <p:cNvSpPr txBox="1"/>
              <p:nvPr/>
            </p:nvSpPr>
            <p:spPr>
              <a:xfrm>
                <a:off x="2956560" y="1902886"/>
                <a:ext cx="542131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altLang="en-US" sz="16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E0BFCE4-C8AB-0CB9-85B2-AB6078823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560" y="1902886"/>
                <a:ext cx="542131" cy="338554"/>
              </a:xfrm>
              <a:prstGeom prst="rect">
                <a:avLst/>
              </a:prstGeom>
              <a:blipFill>
                <a:blip r:embed="rId6"/>
                <a:stretch>
                  <a:fillRect t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0CB4B74-4F2A-04E5-2288-19E7DBAB4231}"/>
                  </a:ext>
                </a:extLst>
              </p:cNvPr>
              <p:cNvSpPr txBox="1"/>
              <p:nvPr/>
            </p:nvSpPr>
            <p:spPr>
              <a:xfrm>
                <a:off x="5426075" y="3841165"/>
                <a:ext cx="380938" cy="3485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alt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el-GR" alt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𝛺</m:t>
                          </m:r>
                        </m:e>
                      </m:ba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0CB4B74-4F2A-04E5-2288-19E7DBAB42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075" y="3841165"/>
                <a:ext cx="380938" cy="3485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792BB0C-DE7F-F7AD-FA9D-37CA3008CD73}"/>
                  </a:ext>
                </a:extLst>
              </p:cNvPr>
              <p:cNvSpPr txBox="1"/>
              <p:nvPr/>
            </p:nvSpPr>
            <p:spPr>
              <a:xfrm>
                <a:off x="100013" y="5269914"/>
                <a:ext cx="8807604" cy="6047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</a:rPr>
                  <a:t>Radiation intensity</a:t>
                </a:r>
                <a:r>
                  <a:rPr lang="en-US" sz="1600" i="1" dirty="0">
                    <a:solidFill>
                      <a:schemeClr val="tx1"/>
                    </a:solidFill>
                  </a:rPr>
                  <a:t> I </a:t>
                </a:r>
                <a:r>
                  <a:rPr lang="en-US" sz="1600" dirty="0">
                    <a:solidFill>
                      <a:schemeClr val="tx1"/>
                    </a:solidFill>
                  </a:rPr>
                  <a:t>at location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a:rPr lang="en-US" alt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in the medium in the direction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l-GR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</m:ba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is simply the boundary intensity </a:t>
                </a:r>
                <a:r>
                  <a:rPr lang="en-US" sz="1600" i="1" dirty="0">
                    <a:solidFill>
                      <a:schemeClr val="tx1"/>
                    </a:solidFill>
                  </a:rPr>
                  <a:t>B </a:t>
                </a:r>
                <a:r>
                  <a:rPr lang="en-US" sz="1600" dirty="0">
                    <a:solidFill>
                      <a:schemeClr val="tx1"/>
                    </a:solidFill>
                  </a:rPr>
                  <a:t>as 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</a:rPr>
                  <a:t>photons suffer no interactions while traveling from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a:rPr lang="en-US" altLang="en-US" sz="1600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a:rPr lang="en-US" alt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along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l-GR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</m:ba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792BB0C-DE7F-F7AD-FA9D-37CA3008CD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13" y="5269914"/>
                <a:ext cx="8807604" cy="604781"/>
              </a:xfrm>
              <a:prstGeom prst="rect">
                <a:avLst/>
              </a:prstGeom>
              <a:blipFill>
                <a:blip r:embed="rId8"/>
                <a:stretch>
                  <a:fillRect l="-288" t="-8163"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4BC423-04A4-2A2A-AC11-1DEBFFFE4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F257C833-F0CD-7D76-7FF5-00656F02F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763"/>
            <a:ext cx="9144000" cy="654051"/>
          </a:xfrm>
          <a:solidFill>
            <a:srgbClr val="1C8016"/>
          </a:solidFill>
        </p:spPr>
        <p:txBody>
          <a:bodyPr lIns="0" tIns="0" rIns="0" bIns="0"/>
          <a:lstStyle/>
          <a:p>
            <a:pPr eaLnBrk="1" hangingPunct="1"/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PHYSICAL MODELS IN REMOTE SENSING</a:t>
            </a:r>
            <a:b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Chapter 01 – Part 05: Integral RTE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BC0BDB0A-2DDD-24D9-E4A0-65C75ED3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2775" y="6440488"/>
            <a:ext cx="2133600" cy="365125"/>
          </a:xfrm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79E18D9E-DFE5-9E4D-8AE5-803750165612}" type="slidenum">
              <a:rPr lang="en-US" altLang="zh-CN" sz="1400" b="1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  <a:defRPr/>
              </a:pPr>
              <a:t>5</a:t>
            </a:fld>
            <a:endParaRPr lang="en-US" altLang="zh-CN" sz="1400" b="1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0483" name="Picture 3" descr="Chart&#10;&#10;Description automatically generated">
            <a:extLst>
              <a:ext uri="{FF2B5EF4-FFF2-40B4-BE49-F238E27FC236}">
                <a16:creationId xmlns:a16="http://schemas.microsoft.com/office/drawing/2014/main" id="{DEFE8961-7009-CA99-A9D4-F79FBDA23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80" y="3246204"/>
            <a:ext cx="3033797" cy="3557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1">
            <a:extLst>
              <a:ext uri="{FF2B5EF4-FFF2-40B4-BE49-F238E27FC236}">
                <a16:creationId xmlns:a16="http://schemas.microsoft.com/office/drawing/2014/main" id="{D6A002C7-86B0-CDD9-3168-DFBCD2C29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49338"/>
            <a:ext cx="8883287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The </a:t>
            </a:r>
            <a:r>
              <a:rPr lang="en-US" altLang="en-US" sz="1800" dirty="0">
                <a:solidFill>
                  <a:srgbClr val="1D1AF4"/>
                </a:solidFill>
                <a:latin typeface="Times New Roman" panose="02020603050405020304" pitchFamily="18" charset="0"/>
              </a:rPr>
              <a:t>refractive index </a:t>
            </a:r>
            <a:r>
              <a:rPr lang="en-US" altLang="en-US" sz="1800" dirty="0">
                <a:latin typeface="Times New Roman" panose="02020603050405020304" pitchFamily="18" charset="0"/>
              </a:rPr>
              <a:t>of a </a:t>
            </a:r>
            <a:r>
              <a:rPr lang="en-US" altLang="en-US" sz="1600" dirty="0">
                <a:latin typeface="Times New Roman" panose="02020603050405020304" pitchFamily="18" charset="0"/>
              </a:rPr>
              <a:t>material describes how fast light travels through the material. It is defined as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Times New Roman" panose="02020603050405020304" pitchFamily="18" charset="0"/>
              </a:rPr>
              <a:t>n = c/v, where </a:t>
            </a:r>
            <a:r>
              <a:rPr lang="en-US" altLang="en-US" sz="1600" i="1" dirty="0">
                <a:latin typeface="Times New Roman" panose="02020603050405020304" pitchFamily="18" charset="0"/>
              </a:rPr>
              <a:t>c</a:t>
            </a:r>
            <a:r>
              <a:rPr lang="en-US" altLang="en-US" sz="1600" dirty="0">
                <a:latin typeface="Times New Roman" panose="02020603050405020304" pitchFamily="18" charset="0"/>
              </a:rPr>
              <a:t> is the speed of light in vacuum and </a:t>
            </a:r>
            <a:r>
              <a:rPr lang="en-US" altLang="en-US" sz="1600" i="1" dirty="0">
                <a:latin typeface="Times New Roman" panose="02020603050405020304" pitchFamily="18" charset="0"/>
              </a:rPr>
              <a:t>v</a:t>
            </a:r>
            <a:r>
              <a:rPr lang="en-US" altLang="en-US" sz="1600" dirty="0">
                <a:latin typeface="Times New Roman" panose="02020603050405020304" pitchFamily="18" charset="0"/>
              </a:rPr>
              <a:t> is the speed of light in the medium.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Times New Roman" panose="02020603050405020304" pitchFamily="18" charset="0"/>
              </a:rPr>
              <a:t>For example, the refractive index of water is 1.333, meaning that </a:t>
            </a:r>
            <a:r>
              <a:rPr lang="en-US" altLang="en-US" sz="1600" dirty="0">
                <a:solidFill>
                  <a:srgbClr val="1D1AF4"/>
                </a:solidFill>
                <a:latin typeface="Times New Roman" panose="02020603050405020304" pitchFamily="18" charset="0"/>
              </a:rPr>
              <a:t>light travels 1.333 times slower in water than in a vacuum</a:t>
            </a:r>
            <a:r>
              <a:rPr lang="en-US" altLang="en-US" sz="1600" dirty="0">
                <a:latin typeface="Times New Roman" panose="02020603050405020304" pitchFamily="18" charset="0"/>
              </a:rPr>
              <a:t>. Increasing the refractive index corresponds to decreasing the speed of light in the material.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Times New Roman" panose="02020603050405020304" pitchFamily="18" charset="0"/>
              </a:rPr>
              <a:t>The refractive index determines how much the </a:t>
            </a:r>
            <a:r>
              <a:rPr lang="en-US" altLang="en-US" sz="1600" dirty="0">
                <a:solidFill>
                  <a:srgbClr val="1D1AF4"/>
                </a:solidFill>
                <a:latin typeface="Times New Roman" panose="02020603050405020304" pitchFamily="18" charset="0"/>
              </a:rPr>
              <a:t>path of light is bent or</a:t>
            </a:r>
            <a:r>
              <a:rPr lang="en-US" altLang="en-US" sz="1600" dirty="0">
                <a:latin typeface="Times New Roman" panose="02020603050405020304" pitchFamily="18" charset="0"/>
              </a:rPr>
              <a:t> refracted when entering a material.</a:t>
            </a:r>
          </a:p>
        </p:txBody>
      </p:sp>
      <p:sp>
        <p:nvSpPr>
          <p:cNvPr id="20485" name="AutoShape 2" descr="n={\frac {c}{v}},">
            <a:extLst>
              <a:ext uri="{FF2B5EF4-FFF2-40B4-BE49-F238E27FC236}">
                <a16:creationId xmlns:a16="http://schemas.microsoft.com/office/drawing/2014/main" id="{5C0A8C67-98C8-760A-1971-1091EAB5DC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13300" y="26082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2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6" name="TextBox 8">
            <a:extLst>
              <a:ext uri="{FF2B5EF4-FFF2-40B4-BE49-F238E27FC236}">
                <a16:creationId xmlns:a16="http://schemas.microsoft.com/office/drawing/2014/main" id="{1B72F4CB-B441-0296-D7A0-061ED5910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9258"/>
            <a:ext cx="27466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Why do Stars Twinkle?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D6BC89-F7DC-CAF8-3D99-5327BCE59809}"/>
              </a:ext>
            </a:extLst>
          </p:cNvPr>
          <p:cNvSpPr txBox="1"/>
          <p:nvPr/>
        </p:nvSpPr>
        <p:spPr>
          <a:xfrm>
            <a:off x="3632835" y="4857382"/>
            <a:ext cx="1781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hlinkClick r:id="rId4"/>
              </a:rPr>
              <a:t>02-Twinkling-Stars</a:t>
            </a:r>
            <a:endParaRPr lang="en-US" sz="1600" dirty="0">
              <a:solidFill>
                <a:srgbClr val="C00000"/>
              </a:solidFill>
            </a:endParaRPr>
          </a:p>
        </p:txBody>
      </p:sp>
      <p:pic>
        <p:nvPicPr>
          <p:cNvPr id="5" name="Picture 4" descr="A yellow and green light&#10;&#10;AI-generated content may be incorrect.">
            <a:extLst>
              <a:ext uri="{FF2B5EF4-FFF2-40B4-BE49-F238E27FC236}">
                <a16:creationId xmlns:a16="http://schemas.microsoft.com/office/drawing/2014/main" id="{AF2EC7F1-402D-0DA4-4971-41100333B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166" y="3247705"/>
            <a:ext cx="3471454" cy="355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41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02D61D11-A508-89CA-929F-1D4CB492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763"/>
            <a:ext cx="9144000" cy="654051"/>
          </a:xfrm>
          <a:solidFill>
            <a:srgbClr val="1C8016"/>
          </a:solidFill>
        </p:spPr>
        <p:txBody>
          <a:bodyPr lIns="0" tIns="0" rIns="0" bIns="0"/>
          <a:lstStyle/>
          <a:p>
            <a:pPr eaLnBrk="1" hangingPunct="1"/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PHYSICAL MODELS IN REMOTE SENSING</a:t>
            </a:r>
            <a:b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Chapter 01 – Part 05: Integral RTE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156237CE-0D91-CD40-FD0E-E1E1D16E6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2775" y="6440488"/>
            <a:ext cx="2133600" cy="365125"/>
          </a:xfrm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A355D3CA-AC5C-FF42-91DD-ACD52A4A1239}" type="slidenum">
              <a:rPr lang="en-US" altLang="zh-CN" sz="1400" b="1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  <a:defRPr/>
              </a:pPr>
              <a:t>6</a:t>
            </a:fld>
            <a:endParaRPr lang="en-US" altLang="zh-CN" sz="1400" b="1" dirty="0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31" name="TextBox 7">
            <a:extLst>
              <a:ext uri="{FF2B5EF4-FFF2-40B4-BE49-F238E27FC236}">
                <a16:creationId xmlns:a16="http://schemas.microsoft.com/office/drawing/2014/main" id="{3D369B72-3629-163A-2EB6-02E4D4653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43" y="631933"/>
            <a:ext cx="54930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 in Absorbing and Non-Scattering Medium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8" name="TextBox 4">
                <a:extLst>
                  <a:ext uri="{FF2B5EF4-FFF2-40B4-BE49-F238E27FC236}">
                    <a16:creationId xmlns:a16="http://schemas.microsoft.com/office/drawing/2014/main" id="{014D20BC-D5FB-CA0E-B83D-9F906012F2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17" y="3765163"/>
                <a:ext cx="7160470" cy="634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628650" indent="-1714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buNone/>
                </a:pP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 that in this case the extinction coefficient </a:t>
                </a:r>
                <a14:m>
                  <m:oMath xmlns:m="http://schemas.openxmlformats.org/officeDocument/2006/math">
                    <m:r>
                      <a:rPr lang="el-GR" alt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  <m:r>
                      <a:rPr lang="el-GR" alt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is</m:t>
                    </m:r>
                    <m:r>
                      <a:rPr lang="en-US" alt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1600" b="0" i="0" smtClean="0">
                        <a:solidFill>
                          <a:srgbClr val="0728F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equal</m:t>
                    </m:r>
                    <m:r>
                      <a:rPr lang="en-US" altLang="en-US" sz="1600" b="0" i="0" smtClean="0">
                        <a:solidFill>
                          <a:srgbClr val="0728F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to</m:t>
                    </m:r>
                    <m:r>
                      <a:rPr lang="en-US" alt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the</m:t>
                    </m:r>
                    <m:r>
                      <a:rPr lang="en-US" alt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absorption</m:t>
                    </m:r>
                    <m:r>
                      <a:rPr lang="en-US" alt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altLang="en-US" sz="16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buNone/>
                </a:pP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coefficient </a:t>
                </a:r>
                <a14:m>
                  <m:oMath xmlns:m="http://schemas.openxmlformats.org/officeDocument/2006/math">
                    <m:r>
                      <a:rPr lang="el-GR" alt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  <m:r>
                      <a:rPr lang="en-US" altLang="en-US" sz="16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solution is (see </a:t>
                </a:r>
                <a:r>
                  <a:rPr lang="en-US" altLang="en-US" sz="1600" dirty="0">
                    <a:solidFill>
                      <a:srgbClr val="0728F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Appendix A in Lecture Notes</a:t>
                </a: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</a:t>
                </a:r>
              </a:p>
            </p:txBody>
          </p:sp>
        </mc:Choice>
        <mc:Fallback xmlns="">
          <p:sp>
            <p:nvSpPr>
              <p:cNvPr id="22538" name="TextBox 4">
                <a:extLst>
                  <a:ext uri="{FF2B5EF4-FFF2-40B4-BE49-F238E27FC236}">
                    <a16:creationId xmlns:a16="http://schemas.microsoft.com/office/drawing/2014/main" id="{014D20BC-D5FB-CA0E-B83D-9F906012F2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17" y="3765163"/>
                <a:ext cx="7160470" cy="634020"/>
              </a:xfrm>
              <a:prstGeom prst="rect">
                <a:avLst/>
              </a:prstGeom>
              <a:blipFill>
                <a:blip r:embed="rId3"/>
                <a:stretch>
                  <a:fillRect l="-531" t="-1961" b="-980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46" name="TextBox 3">
            <a:extLst>
              <a:ext uri="{FF2B5EF4-FFF2-40B4-BE49-F238E27FC236}">
                <a16:creationId xmlns:a16="http://schemas.microsoft.com/office/drawing/2014/main" id="{E77B3D63-C16F-B068-6B5C-E7E7D8AF6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43" y="1145291"/>
            <a:ext cx="914654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medium consists of host material which </a:t>
            </a:r>
            <a:r>
              <a:rPr lang="en-US" altLang="en-US" sz="1600" dirty="0">
                <a:solidFill>
                  <a:srgbClr val="0728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absorb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but </a:t>
            </a:r>
            <a:r>
              <a:rPr lang="en-US" altLang="en-US" sz="1600" dirty="0">
                <a:solidFill>
                  <a:srgbClr val="0728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not scatter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radiation. When photons encounter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host material they are absorbed. If they do not, they get </a:t>
            </a:r>
            <a:r>
              <a:rPr lang="en-US" altLang="en-US" sz="1600" dirty="0">
                <a:solidFill>
                  <a:srgbClr val="0728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transmitted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through the medium. The radiation field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also be called the </a:t>
            </a:r>
            <a:r>
              <a:rPr lang="en-US" altLang="en-US" sz="1600" dirty="0">
                <a:solidFill>
                  <a:srgbClr val="1D1D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uncollided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radiation field as it is comprised of photons that have </a:t>
            </a:r>
            <a:r>
              <a:rPr lang="en-US" altLang="en-US" sz="1600" dirty="0">
                <a:solidFill>
                  <a:srgbClr val="1915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interacted with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1600" dirty="0">
                <a:solidFill>
                  <a:srgbClr val="1915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host material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This </a:t>
            </a:r>
            <a:r>
              <a:rPr lang="en-US" altLang="en-US" sz="1600" dirty="0">
                <a:solidFill>
                  <a:srgbClr val="0728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uncollided intensity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be denoted as 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6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.The corresponding RT problem is,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5B38D8-86E5-1782-E3A6-6DC79D117F5A}"/>
                  </a:ext>
                </a:extLst>
              </p:cNvPr>
              <p:cNvSpPr txBox="1"/>
              <p:nvPr/>
            </p:nvSpPr>
            <p:spPr>
              <a:xfrm>
                <a:off x="1323932" y="2408978"/>
                <a:ext cx="4926507" cy="10314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m:rPr>
                            <m:nor/>
                          </m:rPr>
                          <a:rPr lang="en-US" altLang="en-US" sz="1600" i="1" dirty="0" smtClean="0">
                            <a:solidFill>
                              <a:schemeClr val="tx1"/>
                            </a:solidFill>
                            <a:cs typeface="Times New Roman" panose="02020603050405020304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altLang="en-US" sz="1600" i="1" baseline="30000" dirty="0" smtClean="0">
                            <a:solidFill>
                              <a:schemeClr val="tx1"/>
                            </a:solidFill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alt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</m:acc>
                        <m: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bar>
                          <m:barPr>
                            <m:ctrlPr>
                              <a:rPr lang="en-US" alt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el-GR" alt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𝛺</m:t>
                            </m:r>
                          </m:e>
                        </m:bar>
                        <m:r>
                          <a:rPr lang="en-US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bar>
                          <m:barPr>
                            <m:ctrlPr>
                              <a:rPr lang="en-US" alt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el-GR" alt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𝛺</m:t>
                            </m:r>
                          </m:e>
                        </m:bar>
                        <m:r>
                          <a:rPr lang="en-US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𝑑𝑠</m:t>
                        </m:r>
                      </m:den>
                    </m:f>
                    <m:r>
                      <m:rPr>
                        <m:nor/>
                      </m:rPr>
                      <a:rPr lang="en-US" altLang="en-US" sz="1600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+ </m:t>
                    </m:r>
                    <m:r>
                      <a:rPr lang="el-GR" alt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  <m:r>
                      <a:rPr lang="en-US" altLang="en-US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m:rPr>
                        <m:nor/>
                      </m:rPr>
                      <a:rPr lang="en-US" altLang="en-US" sz="1600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,</m:t>
                    </m:r>
                    <m:bar>
                      <m:barPr>
                        <m:ctrlPr>
                          <a:rPr lang="en-US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l-GR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</m:bar>
                    <m:r>
                      <m:rPr>
                        <m:nor/>
                      </m:rPr>
                      <a:rPr lang="en-US" altLang="en-US" sz="1600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altLang="en-US" sz="1600" i="1" dirty="0" smtClean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altLang="en-US" sz="1600" i="1" baseline="30000" dirty="0" smtClean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m:rPr>
                        <m:nor/>
                      </m:rPr>
                      <a:rPr lang="en-US" altLang="en-US" sz="1600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,</m:t>
                    </m:r>
                    <m:bar>
                      <m:barPr>
                        <m:ctrlPr>
                          <a:rPr lang="en-US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l-GR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</m:bar>
                    <m:r>
                      <m:rPr>
                        <m:nor/>
                      </m:rPr>
                      <a:rPr lang="en-US" altLang="en-US" sz="1600" i="1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en-US" sz="16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altLang="en-US" sz="16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,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altLang="en-US" sz="1600" i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I</a:t>
                </a:r>
                <a:r>
                  <a:rPr lang="en-US" altLang="en-US" sz="1600" i="1" baseline="300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0</a:t>
                </a:r>
                <a14:m>
                  <m:oMath xmlns:m="http://schemas.openxmlformats.org/officeDocument/2006/math">
                    <m:r>
                      <a:rPr lang="en-US" alt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m:rPr>
                        <m:nor/>
                      </m:rPr>
                      <a:rPr lang="en-US" altLang="en-US" sz="1600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,</m:t>
                    </m:r>
                    <m:bar>
                      <m:barPr>
                        <m:ctrlPr>
                          <a:rPr lang="en-US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l-GR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</m:bar>
                    <m:r>
                      <m:rPr>
                        <m:nor/>
                      </m:rPr>
                      <a:rPr lang="en-US" altLang="en-US" sz="1600" i="1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) = </m:t>
                    </m:r>
                    <m:r>
                      <m:rPr>
                        <m:nor/>
                      </m:rPr>
                      <a:rPr lang="en-US" altLang="en-US" sz="1600" i="1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altLang="en-US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a:rPr lang="en-US" altLang="en-US" sz="1600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alt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bar>
                      <m:barPr>
                        <m:ctrlPr>
                          <a:rPr lang="en-US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l-GR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</m:bar>
                    <m:r>
                      <m:rPr>
                        <m:nor/>
                      </m:rPr>
                      <a:rPr lang="en-US" altLang="en-US" sz="1600" i="1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) ,   </m:t>
                    </m:r>
                    <m:acc>
                      <m:accPr>
                        <m:chr m:val="⃗"/>
                        <m:ctrlP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a:rPr lang="en-US" altLang="en-US" sz="1600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16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16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V , [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sz="1600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  <m:r>
                          <a:rPr lang="en-US" sz="1600" i="1" baseline="-25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bar>
                      <m:barPr>
                        <m:ctrlPr>
                          <a:rPr lang="en-US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l-GR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</m:bar>
                    <m:r>
                      <a:rPr lang="en-US" altLang="en-US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]&lt;0 .</m:t>
                    </m:r>
                  </m:oMath>
                </a14:m>
                <a:endParaRPr lang="en-US" altLang="en-US" sz="1600" i="1" baseline="-25000" dirty="0">
                  <a:solidFill>
                    <a:schemeClr val="tx1"/>
                  </a:solidFill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5B38D8-86E5-1782-E3A6-6DC79D117F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932" y="2408978"/>
                <a:ext cx="4926507" cy="1031436"/>
              </a:xfrm>
              <a:prstGeom prst="rect">
                <a:avLst/>
              </a:prstGeom>
              <a:blipFill>
                <a:blip r:embed="rId4"/>
                <a:stretch>
                  <a:fillRect b="-6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86AA633-2D81-3D65-4539-29A5F19E3617}"/>
                  </a:ext>
                </a:extLst>
              </p:cNvPr>
              <p:cNvSpPr txBox="1"/>
              <p:nvPr/>
            </p:nvSpPr>
            <p:spPr>
              <a:xfrm>
                <a:off x="2528799" y="4711572"/>
                <a:ext cx="3398180" cy="2562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en-US" sz="1600" i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I</a:t>
                </a:r>
                <a:r>
                  <a:rPr lang="en-US" altLang="en-US" sz="1600" i="1" baseline="300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0</a:t>
                </a:r>
                <a14:m>
                  <m:oMath xmlns:m="http://schemas.openxmlformats.org/officeDocument/2006/math">
                    <m:r>
                      <a:rPr lang="en-US" alt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m:rPr>
                        <m:nor/>
                      </m:rPr>
                      <a:rPr lang="en-US" altLang="en-US" sz="1600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,</m:t>
                    </m:r>
                    <m:bar>
                      <m:barPr>
                        <m:ctrlPr>
                          <a:rPr lang="en-US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l-GR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</m:bar>
                    <m:r>
                      <m:rPr>
                        <m:nor/>
                      </m:rPr>
                      <a:rPr lang="en-US" altLang="en-US" sz="1600" i="1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) = </m:t>
                    </m:r>
                    <m:r>
                      <m:rPr>
                        <m:nor/>
                      </m:rPr>
                      <a:rPr lang="en-US" altLang="en-US" sz="1600" i="1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altLang="en-US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a:rPr lang="en-US" altLang="en-US" sz="1600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alt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bar>
                      <m:barPr>
                        <m:ctrlPr>
                          <a:rPr lang="en-US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l-GR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</m:bar>
                    <m:r>
                      <m:rPr>
                        <m:nor/>
                      </m:rPr>
                      <a:rPr lang="en-US" altLang="en-US" sz="1600" i="1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altLang="en-US" sz="1600" b="0" i="1" dirty="0" smtClean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1600" b="0" i="1" dirty="0" smtClean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en-US" altLang="en-US" sz="1600" b="0" dirty="0" smtClean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[</m:t>
                    </m:r>
                    <m:bar>
                      <m:barPr>
                        <m:ctrlPr>
                          <a:rPr lang="en-US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l-GR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</m:bar>
                    <m:r>
                      <m:rPr>
                        <m:nor/>
                      </m:rPr>
                      <a:rPr lang="en-US" altLang="en-US" sz="1600" b="0" i="1" dirty="0" smtClean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,|</m:t>
                    </m:r>
                    <m:acc>
                      <m:accPr>
                        <m:chr m:val="⃗"/>
                        <m:ctrlP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a:rPr lang="en-US" alt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a:rPr lang="en-US" altLang="en-US" sz="1600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m:rPr>
                        <m:nor/>
                      </m:rPr>
                      <a:rPr lang="en-US" altLang="en-US" sz="1600" b="0" i="1" dirty="0" smtClean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|</m:t>
                    </m:r>
                    <m:r>
                      <m:rPr>
                        <m:nor/>
                      </m:rPr>
                      <a:rPr lang="en-US" altLang="en-US" sz="1600" b="0" dirty="0" smtClean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]</m:t>
                    </m:r>
                    <m:r>
                      <m:rPr>
                        <m:nor/>
                      </m:rPr>
                      <a:rPr lang="en-US" altLang="en-US" sz="1600" b="0" i="1" dirty="0" smtClean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 .</m:t>
                    </m:r>
                  </m:oMath>
                </a14:m>
                <a:endParaRPr lang="en-US" altLang="en-US" sz="1600" i="1" baseline="-25000" dirty="0">
                  <a:solidFill>
                    <a:schemeClr val="tx1"/>
                  </a:solidFill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86AA633-2D81-3D65-4539-29A5F19E3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799" y="4711572"/>
                <a:ext cx="3398180" cy="256224"/>
              </a:xfrm>
              <a:prstGeom prst="rect">
                <a:avLst/>
              </a:prstGeom>
              <a:blipFill>
                <a:blip r:embed="rId5"/>
                <a:stretch>
                  <a:fillRect t="-42857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4">
                <a:extLst>
                  <a:ext uri="{FF2B5EF4-FFF2-40B4-BE49-F238E27FC236}">
                    <a16:creationId xmlns:a16="http://schemas.microsoft.com/office/drawing/2014/main" id="{2DBD5075-EA45-6F2D-85AA-EDF3878DFF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17" y="5470901"/>
                <a:ext cx="8838066" cy="8510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628650" indent="-1714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buNone/>
                </a:pP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Here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en-US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[</m:t>
                    </m:r>
                    <m:bar>
                      <m:barPr>
                        <m:ctrlPr>
                          <a:rPr lang="en-US" altLang="en-US" sz="1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l-GR" altLang="en-US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</m:bar>
                    <m:r>
                      <m:rPr>
                        <m:nor/>
                      </m:rPr>
                      <a:rPr lang="en-US" altLang="en-US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,|</m:t>
                    </m:r>
                    <m:acc>
                      <m:accPr>
                        <m:chr m:val="⃗"/>
                        <m:ctrlP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a:rPr lang="en-US" alt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a:rPr lang="en-US" altLang="en-US" sz="16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m:rPr>
                        <m:nor/>
                      </m:rPr>
                      <a:rPr lang="en-US" altLang="en-US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|</m:t>
                    </m:r>
                    <m:r>
                      <m:rPr>
                        <m:nor/>
                      </m:rPr>
                      <a:rPr lang="en-US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]</m:t>
                    </m:r>
                    <m:r>
                      <m:rPr>
                        <m:nor/>
                      </m:rPr>
                      <a:rPr lang="en-US" altLang="en-US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</a:t>
                </a:r>
                <a:r>
                  <a:rPr lang="en-US" altLang="en-US" sz="1600" dirty="0">
                    <a:solidFill>
                      <a:srgbClr val="0728F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probability of no interactions </a:t>
                </a: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1600" dirty="0">
                    <a:solidFill>
                      <a:srgbClr val="0728F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survival probability</a:t>
                </a: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en-US" sz="1600" dirty="0">
                    <a:solidFill>
                      <a:srgbClr val="0728F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between the photons and the host material as they travel from a location on the boundary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a:rPr lang="en-US" altLang="en-US" sz="16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altLang="en-US" sz="16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the location of interest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a:rPr lang="en-US" alt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inside the medium along the direction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altLang="en-US" sz="1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l-GR" altLang="en-US" sz="1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</m:bar>
                  </m:oMath>
                </a14:m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" name="TextBox 4">
                <a:extLst>
                  <a:ext uri="{FF2B5EF4-FFF2-40B4-BE49-F238E27FC236}">
                    <a16:creationId xmlns:a16="http://schemas.microsoft.com/office/drawing/2014/main" id="{2DBD5075-EA45-6F2D-85AA-EDF3878DF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17" y="5470901"/>
                <a:ext cx="8838066" cy="851002"/>
              </a:xfrm>
              <a:prstGeom prst="rect">
                <a:avLst/>
              </a:prstGeom>
              <a:blipFill>
                <a:blip r:embed="rId6"/>
                <a:stretch>
                  <a:fillRect l="-430" t="-5882" r="-574" b="-735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A screen shot of a sphere&#10;&#10;AI-generated content may be incorrect.">
            <a:extLst>
              <a:ext uri="{FF2B5EF4-FFF2-40B4-BE49-F238E27FC236}">
                <a16:creationId xmlns:a16="http://schemas.microsoft.com/office/drawing/2014/main" id="{4C70B5A6-EE88-C1AF-ABB9-E1432428F9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326" y="2230423"/>
            <a:ext cx="1561782" cy="24409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04D81E9-C9D1-0B35-B315-05E22C50B4FF}"/>
              </a:ext>
            </a:extLst>
          </p:cNvPr>
          <p:cNvSpPr txBox="1"/>
          <p:nvPr/>
        </p:nvSpPr>
        <p:spPr>
          <a:xfrm>
            <a:off x="7206887" y="4635492"/>
            <a:ext cx="1888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hlinkClick r:id="rId8"/>
              </a:rPr>
              <a:t>03-Uncollided-Problem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C94614-FCF5-316E-FD09-8C79AB0F8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62DE9E13-2142-D2FA-63A6-211420965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763"/>
            <a:ext cx="9144000" cy="654051"/>
          </a:xfrm>
          <a:solidFill>
            <a:srgbClr val="1C8016"/>
          </a:solidFill>
        </p:spPr>
        <p:txBody>
          <a:bodyPr lIns="0" tIns="0" rIns="0" bIns="0"/>
          <a:lstStyle/>
          <a:p>
            <a:pPr eaLnBrk="1" hangingPunct="1"/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PHYSICAL MODELS IN REMOTE SENSING</a:t>
            </a:r>
            <a:b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Chapter 01 – Part 05: Integral RTE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143C7A51-7FD2-D052-BB75-78A19EFD9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2775" y="6440488"/>
            <a:ext cx="2133600" cy="365125"/>
          </a:xfrm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9AE814F5-BF6E-8042-B43B-2D17F5BA435B}" type="slidenum">
              <a:rPr lang="en-US" altLang="zh-CN" sz="1400" b="1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  <a:defRPr/>
              </a:pPr>
              <a:t>7</a:t>
            </a:fld>
            <a:endParaRPr lang="en-US" altLang="zh-CN" sz="1400" b="1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435" name="TextBox 7">
            <a:extLst>
              <a:ext uri="{FF2B5EF4-FFF2-40B4-BE49-F238E27FC236}">
                <a16:creationId xmlns:a16="http://schemas.microsoft.com/office/drawing/2014/main" id="{D2111175-27EA-D07D-AEEC-6A3431717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784"/>
            <a:ext cx="520810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 to RT in Absorbing and Non-Scattering Medium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0CFB573-C617-ED65-E2E9-62B3936A818B}"/>
              </a:ext>
            </a:extLst>
          </p:cNvPr>
          <p:cNvCxnSpPr/>
          <p:nvPr/>
        </p:nvCxnSpPr>
        <p:spPr>
          <a:xfrm>
            <a:off x="922261" y="1312303"/>
            <a:ext cx="3116262" cy="2378075"/>
          </a:xfrm>
          <a:prstGeom prst="straightConnector1">
            <a:avLst/>
          </a:prstGeom>
          <a:ln w="38100">
            <a:solidFill>
              <a:srgbClr val="1D1DF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102E4EE6-869C-25D8-C499-D436681B1C11}"/>
              </a:ext>
            </a:extLst>
          </p:cNvPr>
          <p:cNvSpPr/>
          <p:nvPr/>
        </p:nvSpPr>
        <p:spPr>
          <a:xfrm>
            <a:off x="1668386" y="1880628"/>
            <a:ext cx="61912" cy="6985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14B65EC-96F3-F9B2-33DD-45BE7D77386E}"/>
              </a:ext>
            </a:extLst>
          </p:cNvPr>
          <p:cNvSpPr/>
          <p:nvPr/>
        </p:nvSpPr>
        <p:spPr>
          <a:xfrm>
            <a:off x="3535286" y="3293503"/>
            <a:ext cx="61912" cy="6985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89DF97-0D3E-0002-29D1-8FD5F8BEB373}"/>
              </a:ext>
            </a:extLst>
          </p:cNvPr>
          <p:cNvCxnSpPr/>
          <p:nvPr/>
        </p:nvCxnSpPr>
        <p:spPr>
          <a:xfrm>
            <a:off x="168198" y="1934603"/>
            <a:ext cx="54070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FFC9AE9-F4CB-9B12-8223-4F7DA63DA34A}"/>
              </a:ext>
            </a:extLst>
          </p:cNvPr>
          <p:cNvCxnSpPr/>
          <p:nvPr/>
        </p:nvCxnSpPr>
        <p:spPr>
          <a:xfrm>
            <a:off x="168198" y="4366653"/>
            <a:ext cx="54070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DAEBF65-8655-6C84-0603-3615BD5C9CBE}"/>
                  </a:ext>
                </a:extLst>
              </p:cNvPr>
              <p:cNvSpPr txBox="1"/>
              <p:nvPr/>
            </p:nvSpPr>
            <p:spPr>
              <a:xfrm>
                <a:off x="2987710" y="3457024"/>
                <a:ext cx="715963" cy="3485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sz="1600" i="1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I</m:t>
                      </m:r>
                      <m:r>
                        <a:rPr lang="en-US" alt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alt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acc>
                      <m:r>
                        <m:rPr>
                          <m:nor/>
                        </m:rPr>
                        <a:rPr lang="en-US" altLang="en-US" sz="1600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,</m:t>
                      </m:r>
                      <m:bar>
                        <m:barPr>
                          <m:ctrlPr>
                            <a:rPr lang="en-US" alt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el-GR" alt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𝛺</m:t>
                          </m:r>
                        </m:e>
                      </m:bar>
                      <m:r>
                        <m:rPr>
                          <m:nor/>
                        </m:rPr>
                        <a:rPr lang="en-US" altLang="en-US" sz="1600" i="1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altLang="en-US" sz="1600" b="0" i="1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DAEBF65-8655-6C84-0603-3615BD5C9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710" y="3457024"/>
                <a:ext cx="715963" cy="348557"/>
              </a:xfrm>
              <a:prstGeom prst="rect">
                <a:avLst/>
              </a:prstGeom>
              <a:blipFill>
                <a:blip r:embed="rId3"/>
                <a:stretch>
                  <a:fillRect t="-17857" r="-7018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C41EB81-E08C-5234-6D59-CFB9131DA8E5}"/>
                  </a:ext>
                </a:extLst>
              </p:cNvPr>
              <p:cNvSpPr txBox="1"/>
              <p:nvPr/>
            </p:nvSpPr>
            <p:spPr>
              <a:xfrm>
                <a:off x="3293940" y="3025553"/>
                <a:ext cx="744583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C41EB81-E08C-5234-6D59-CFB9131DA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940" y="3025553"/>
                <a:ext cx="744583" cy="338554"/>
              </a:xfrm>
              <a:prstGeom prst="rect">
                <a:avLst/>
              </a:prstGeom>
              <a:blipFill>
                <a:blip r:embed="rId4"/>
                <a:stretch>
                  <a:fillRect t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131E1C8-F623-717C-12B9-90743B7913D1}"/>
                  </a:ext>
                </a:extLst>
              </p:cNvPr>
              <p:cNvSpPr txBox="1"/>
              <p:nvPr/>
            </p:nvSpPr>
            <p:spPr>
              <a:xfrm>
                <a:off x="661932" y="1586046"/>
                <a:ext cx="769938" cy="3485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sz="1600" b="0" i="1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B</m:t>
                      </m:r>
                      <m:r>
                        <a:rPr lang="en-US" altLang="en-US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alt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altLang="en-US" sz="16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alt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bar>
                        <m:barPr>
                          <m:ctrlPr>
                            <a:rPr lang="en-US" alt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el-GR" alt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𝛺</m:t>
                          </m:r>
                        </m:e>
                      </m:bar>
                      <m:r>
                        <m:rPr>
                          <m:nor/>
                        </m:rPr>
                        <a:rPr lang="en-US" altLang="en-US" sz="1600" i="1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altLang="en-US" sz="1600" b="0" i="1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131E1C8-F623-717C-12B9-90743B7913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32" y="1586046"/>
                <a:ext cx="769938" cy="348557"/>
              </a:xfrm>
              <a:prstGeom prst="rect">
                <a:avLst/>
              </a:prstGeom>
              <a:blipFill>
                <a:blip r:embed="rId5"/>
                <a:stretch>
                  <a:fillRect t="-13793" r="-21311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D7806C8-C69D-F73C-953E-9CB38A3B548B}"/>
                  </a:ext>
                </a:extLst>
              </p:cNvPr>
              <p:cNvSpPr txBox="1"/>
              <p:nvPr/>
            </p:nvSpPr>
            <p:spPr>
              <a:xfrm>
                <a:off x="1569008" y="1562601"/>
                <a:ext cx="542131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altLang="en-US" sz="1600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D7806C8-C69D-F73C-953E-9CB38A3B5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008" y="1562601"/>
                <a:ext cx="542131" cy="338554"/>
              </a:xfrm>
              <a:prstGeom prst="rect">
                <a:avLst/>
              </a:prstGeom>
              <a:blipFill>
                <a:blip r:embed="rId6"/>
                <a:stretch>
                  <a:fillRect t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9500528-9FC1-5AA5-3166-C592DD1D0BDD}"/>
                  </a:ext>
                </a:extLst>
              </p:cNvPr>
              <p:cNvSpPr txBox="1"/>
              <p:nvPr/>
            </p:nvSpPr>
            <p:spPr>
              <a:xfrm>
                <a:off x="4038523" y="3500880"/>
                <a:ext cx="380938" cy="3485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alt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el-GR" alt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𝛺</m:t>
                          </m:r>
                        </m:e>
                      </m:ba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9500528-9FC1-5AA5-3166-C592DD1D0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523" y="3500880"/>
                <a:ext cx="380938" cy="3485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1F51356-6AB2-F151-E6F6-F4639203DD37}"/>
                  </a:ext>
                </a:extLst>
              </p:cNvPr>
              <p:cNvSpPr txBox="1"/>
              <p:nvPr/>
            </p:nvSpPr>
            <p:spPr>
              <a:xfrm>
                <a:off x="168198" y="4694078"/>
                <a:ext cx="8807604" cy="6047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</a:rPr>
                  <a:t>Radiation intensity</a:t>
                </a:r>
                <a:r>
                  <a:rPr lang="en-US" sz="1600" i="1" dirty="0">
                    <a:solidFill>
                      <a:schemeClr val="tx1"/>
                    </a:solidFill>
                  </a:rPr>
                  <a:t> I </a:t>
                </a:r>
                <a:r>
                  <a:rPr lang="en-US" sz="1600" dirty="0">
                    <a:solidFill>
                      <a:schemeClr val="tx1"/>
                    </a:solidFill>
                  </a:rPr>
                  <a:t>at location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a:rPr lang="en-US" alt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in the medium in the direction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l-GR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</m:ba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is simply the boundary intensity </a:t>
                </a:r>
                <a:r>
                  <a:rPr lang="en-US" sz="1600" i="1" dirty="0">
                    <a:solidFill>
                      <a:schemeClr val="tx1"/>
                    </a:solidFill>
                  </a:rPr>
                  <a:t>B </a:t>
                </a:r>
                <a:r>
                  <a:rPr lang="en-US" sz="1600" dirty="0">
                    <a:solidFill>
                      <a:schemeClr val="tx1"/>
                    </a:solidFill>
                  </a:rPr>
                  <a:t>as 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</a:rPr>
                  <a:t>photons suffer no interactions while traveling from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a:rPr lang="en-US" altLang="en-US" sz="1600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a:rPr lang="en-US" alt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along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l-GR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</m:ba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1F51356-6AB2-F151-E6F6-F4639203DD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98" y="4694078"/>
                <a:ext cx="8807604" cy="604781"/>
              </a:xfrm>
              <a:prstGeom prst="rect">
                <a:avLst/>
              </a:prstGeom>
              <a:blipFill>
                <a:blip r:embed="rId8"/>
                <a:stretch>
                  <a:fillRect l="-432" t="-10204" b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B3FE8C-F032-7B5D-815B-F8B196C2D038}"/>
              </a:ext>
            </a:extLst>
          </p:cNvPr>
          <p:cNvCxnSpPr/>
          <p:nvPr/>
        </p:nvCxnSpPr>
        <p:spPr>
          <a:xfrm>
            <a:off x="0" y="5571172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1AAB99F-DD22-2914-4833-D479B587DBD7}"/>
                  </a:ext>
                </a:extLst>
              </p:cNvPr>
              <p:cNvSpPr txBox="1"/>
              <p:nvPr/>
            </p:nvSpPr>
            <p:spPr>
              <a:xfrm>
                <a:off x="2290189" y="5758549"/>
                <a:ext cx="4563622" cy="5339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1600" i="1" dirty="0" smtClean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en-US" altLang="en-US" sz="1600" i="1" dirty="0" smtClean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[</m:t>
                    </m:r>
                    <m:bar>
                      <m:barPr>
                        <m:ctrlPr>
                          <a:rPr lang="en-US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l-GR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</m:bar>
                    <m:r>
                      <m:rPr>
                        <m:nor/>
                      </m:rPr>
                      <a:rPr lang="en-US" altLang="en-US" sz="1600" i="1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,|</m:t>
                    </m:r>
                    <m:acc>
                      <m:accPr>
                        <m:chr m:val="⃗"/>
                        <m:ctrlP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a:rPr lang="en-US" alt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a:rPr lang="en-US" altLang="en-US" sz="1600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m:rPr>
                        <m:nor/>
                      </m:rPr>
                      <a:rPr lang="en-US" altLang="en-US" sz="1600" i="1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|]</m:t>
                    </m:r>
                    <m:r>
                      <m:rPr>
                        <m:nor/>
                      </m:rPr>
                      <a:rPr lang="en-US" altLang="en-US" sz="1600" b="0" i="1" dirty="0" smtClean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US" altLang="en-US" sz="1600" b="0" i="1" dirty="0" smtClean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exp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en-US" sz="1600" i="1" dirty="0">
                            <a:solidFill>
                              <a:schemeClr val="tx1"/>
                            </a:solidFill>
                            <a:cs typeface="Times New Roman" panose="02020603050405020304" pitchFamily="18" charset="0"/>
                          </a:rPr>
                          <m:t>− </m:t>
                        </m:r>
                        <m:nary>
                          <m:naryPr>
                            <m:limLoc m:val="undOvr"/>
                            <m:ctrlPr>
                              <a:rPr lang="en-US" alt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en-US" alt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m:rPr>
                                <m:nor/>
                              </m:rPr>
                              <a:rPr lang="en-US" altLang="en-US" sz="1600" i="1" dirty="0">
                                <a:solidFill>
                                  <a:schemeClr val="tx1"/>
                                </a:solidFill>
                                <a:cs typeface="Times New Roman" panose="020206030504050203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en-US" alt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</m:acc>
                            <m:r>
                              <a:rPr lang="en-US" alt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en-US" alt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</m:acc>
                            <m:r>
                              <a:rPr lang="en-US" altLang="en-US" sz="1600" i="1" baseline="-25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  <m:r>
                              <m:rPr>
                                <m:nor/>
                              </m:rPr>
                              <a:rPr lang="en-US" altLang="en-US" sz="1600" i="1" dirty="0">
                                <a:solidFill>
                                  <a:schemeClr val="tx1"/>
                                </a:solidFill>
                                <a:cs typeface="Times New Roman" panose="02020603050405020304" pitchFamily="18" charset="0"/>
                              </a:rPr>
                              <m:t>|</m:t>
                            </m:r>
                          </m:sup>
                          <m:e>
                            <m:r>
                              <a:rPr lang="en-US" alt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en-US" altLang="en-U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altLang="en-U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  <m:r>
                              <a:rPr lang="en-US" alt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acc>
                              <m:accPr>
                                <m:chr m:val="⃗"/>
                                <m:ctrlPr>
                                  <a:rPr lang="en-US" alt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</m:acc>
                            <m:r>
                              <a:rPr lang="en-US" alt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−</m:t>
                            </m:r>
                            <m:r>
                              <a:rPr lang="en-US" alt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  <m:r>
                              <a:rPr lang="en-US" alt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  <m:bar>
                              <m:barPr>
                                <m:ctrlPr>
                                  <a:rPr lang="en-US" altLang="en-U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l-GR" altLang="en-U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𝛺</m:t>
                                </m:r>
                              </m:e>
                            </m:bar>
                            <m:r>
                              <a:rPr lang="en-US" alt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bar>
                              <m:barPr>
                                <m:ctrlPr>
                                  <a:rPr lang="en-US" altLang="en-U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l-GR" altLang="en-U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𝛺</m:t>
                                </m:r>
                              </m:e>
                            </m:bar>
                          </m:e>
                        </m:nary>
                        <m:r>
                          <a:rPr lang="en-US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  <m:r>
                      <m:rPr>
                        <m:nor/>
                      </m:rPr>
                      <a:rPr lang="en-US" altLang="en-US" sz="1600" b="0" i="1" dirty="0" smtClean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1AAB99F-DD22-2914-4833-D479B587DB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189" y="5758549"/>
                <a:ext cx="4563622" cy="533929"/>
              </a:xfrm>
              <a:prstGeom prst="rect">
                <a:avLst/>
              </a:prstGeom>
              <a:blipFill>
                <a:blip r:embed="rId9"/>
                <a:stretch>
                  <a:fillRect t="-67442" b="-1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07EF109-A80F-F87E-0384-31027C424F7B}"/>
              </a:ext>
            </a:extLst>
          </p:cNvPr>
          <p:cNvCxnSpPr/>
          <p:nvPr/>
        </p:nvCxnSpPr>
        <p:spPr>
          <a:xfrm flipV="1">
            <a:off x="2386571" y="2407687"/>
            <a:ext cx="129994" cy="1447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0369C3C-39F1-A2F7-6CF3-91AA0E705019}"/>
              </a:ext>
            </a:extLst>
          </p:cNvPr>
          <p:cNvCxnSpPr/>
          <p:nvPr/>
        </p:nvCxnSpPr>
        <p:spPr>
          <a:xfrm>
            <a:off x="2345581" y="2601857"/>
            <a:ext cx="1180753" cy="846445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C199443-A8E0-F388-41F3-312FA544C5F1}"/>
                  </a:ext>
                </a:extLst>
              </p:cNvPr>
              <p:cNvSpPr txBox="1"/>
              <p:nvPr/>
            </p:nvSpPr>
            <p:spPr>
              <a:xfrm>
                <a:off x="2534244" y="2952772"/>
                <a:ext cx="40171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C199443-A8E0-F388-41F3-312FA544C5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244" y="2952772"/>
                <a:ext cx="401713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 descr="A screenshot of a computer generated image&#10;&#10;AI-generated content may be incorrect.">
            <a:extLst>
              <a:ext uri="{FF2B5EF4-FFF2-40B4-BE49-F238E27FC236}">
                <a16:creationId xmlns:a16="http://schemas.microsoft.com/office/drawing/2014/main" id="{8391D8C7-E927-C23E-A74C-07F08E1EB2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122" y="793133"/>
            <a:ext cx="2880984" cy="307470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3566021-895E-1FDF-353C-CDDAFD34C6DC}"/>
              </a:ext>
            </a:extLst>
          </p:cNvPr>
          <p:cNvSpPr txBox="1"/>
          <p:nvPr/>
        </p:nvSpPr>
        <p:spPr>
          <a:xfrm>
            <a:off x="6619616" y="3926611"/>
            <a:ext cx="1996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hlinkClick r:id="rId12"/>
              </a:rPr>
              <a:t>04-Photon-Survival-Prob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53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BE82E-9B87-B6F8-FF84-0425E43EB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CB4258AD-6750-B22D-01E5-3239BC0AE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763"/>
            <a:ext cx="9144000" cy="654051"/>
          </a:xfrm>
          <a:solidFill>
            <a:srgbClr val="1C8016"/>
          </a:solidFill>
        </p:spPr>
        <p:txBody>
          <a:bodyPr lIns="0" tIns="0" rIns="0" bIns="0"/>
          <a:lstStyle/>
          <a:p>
            <a:pPr eaLnBrk="1" hangingPunct="1"/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PHYSICAL MODELS IN REMOTE SENSING</a:t>
            </a:r>
            <a:b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Chapter 01 – Part 05: Integral RTE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63FE1821-B133-8C79-E8F2-8A9EC94B6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2775" y="6440488"/>
            <a:ext cx="2133600" cy="365125"/>
          </a:xfrm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9AE814F5-BF6E-8042-B43B-2D17F5BA435B}" type="slidenum">
              <a:rPr lang="en-US" altLang="zh-CN" sz="1400" b="1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  <a:defRPr/>
              </a:pPr>
              <a:t>8</a:t>
            </a:fld>
            <a:endParaRPr lang="en-US" altLang="zh-CN" sz="1400" b="1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8435" name="TextBox 7">
            <a:extLst>
              <a:ext uri="{FF2B5EF4-FFF2-40B4-BE49-F238E27FC236}">
                <a16:creationId xmlns:a16="http://schemas.microsoft.com/office/drawing/2014/main" id="{C71C8536-7CBC-A72B-CFFB-D40B78D14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69" y="649288"/>
            <a:ext cx="32918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Gap Fraction or Probability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604A8F-DBE3-693F-AFA4-BFC86BD5E848}"/>
              </a:ext>
            </a:extLst>
          </p:cNvPr>
          <p:cNvCxnSpPr/>
          <p:nvPr/>
        </p:nvCxnSpPr>
        <p:spPr>
          <a:xfrm>
            <a:off x="0" y="5649549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3" descr="A picture containing mirror, plant, reflection, tree&#10;&#10;Description automatically generated">
            <a:extLst>
              <a:ext uri="{FF2B5EF4-FFF2-40B4-BE49-F238E27FC236}">
                <a16:creationId xmlns:a16="http://schemas.microsoft.com/office/drawing/2014/main" id="{5EBECDBF-09C2-EB5A-CD70-9EA3AF691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383" y="1089779"/>
            <a:ext cx="6471719" cy="4302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D36D04-9E26-5179-8BD4-DCBE055E33F2}"/>
                  </a:ext>
                </a:extLst>
              </p:cNvPr>
              <p:cNvSpPr txBox="1"/>
              <p:nvPr/>
            </p:nvSpPr>
            <p:spPr>
              <a:xfrm>
                <a:off x="2451432" y="5906559"/>
                <a:ext cx="4563622" cy="5339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1600" i="1" dirty="0" smtClean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en-US" altLang="en-US" sz="1600" dirty="0" smtClean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[</m:t>
                    </m:r>
                    <m:bar>
                      <m:barPr>
                        <m:ctrlPr>
                          <a:rPr lang="en-US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l-GR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</m:bar>
                    <m:r>
                      <m:rPr>
                        <m:nor/>
                      </m:rPr>
                      <a:rPr lang="en-US" altLang="en-US" sz="1600" i="1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,|</m:t>
                    </m:r>
                    <m:acc>
                      <m:accPr>
                        <m:chr m:val="⃗"/>
                        <m:ctrlP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a:rPr lang="en-US" alt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a:rPr lang="en-US" altLang="en-US" sz="1600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m:rPr>
                        <m:nor/>
                      </m:rPr>
                      <a:rPr lang="en-US" altLang="en-US" sz="1600" i="1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|</m:t>
                    </m:r>
                    <m:r>
                      <m:rPr>
                        <m:nor/>
                      </m:rPr>
                      <a:rPr lang="en-US" altLang="en-US" sz="1600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]</m:t>
                    </m:r>
                    <m:r>
                      <m:rPr>
                        <m:nor/>
                      </m:rPr>
                      <a:rPr lang="en-US" altLang="en-US" sz="1600" b="0" i="1" dirty="0" smtClean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US" altLang="en-US" sz="1600" b="0" i="1" dirty="0" smtClean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exp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en-US" sz="1600" i="1" dirty="0">
                            <a:solidFill>
                              <a:schemeClr val="tx1"/>
                            </a:solidFill>
                            <a:cs typeface="Times New Roman" panose="02020603050405020304" pitchFamily="18" charset="0"/>
                          </a:rPr>
                          <m:t>− </m:t>
                        </m:r>
                        <m:nary>
                          <m:naryPr>
                            <m:limLoc m:val="undOvr"/>
                            <m:ctrlPr>
                              <a:rPr lang="en-US" alt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en-US" alt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m:rPr>
                                <m:nor/>
                              </m:rPr>
                              <a:rPr lang="en-US" altLang="en-US" sz="1600" i="1" dirty="0">
                                <a:solidFill>
                                  <a:schemeClr val="tx1"/>
                                </a:solidFill>
                                <a:cs typeface="Times New Roman" panose="020206030504050203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en-US" alt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</m:acc>
                            <m:r>
                              <a:rPr lang="en-US" alt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en-US" alt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</m:acc>
                            <m:r>
                              <a:rPr lang="en-US" altLang="en-US" sz="1600" i="1" baseline="-25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  <m:r>
                              <m:rPr>
                                <m:nor/>
                              </m:rPr>
                              <a:rPr lang="en-US" altLang="en-US" sz="1600" i="1" dirty="0">
                                <a:solidFill>
                                  <a:schemeClr val="tx1"/>
                                </a:solidFill>
                                <a:cs typeface="Times New Roman" panose="02020603050405020304" pitchFamily="18" charset="0"/>
                              </a:rPr>
                              <m:t>|</m:t>
                            </m:r>
                          </m:sup>
                          <m:e>
                            <m:r>
                              <a:rPr lang="en-US" alt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en-US" altLang="en-U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altLang="en-U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  <m:r>
                              <a:rPr lang="en-US" alt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acc>
                              <m:accPr>
                                <m:chr m:val="⃗"/>
                                <m:ctrlPr>
                                  <a:rPr lang="en-US" alt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</m:acc>
                            <m:r>
                              <a:rPr lang="en-US" alt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−</m:t>
                            </m:r>
                            <m:r>
                              <a:rPr lang="en-US" alt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  <m:r>
                              <a:rPr lang="en-US" alt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  <m:bar>
                              <m:barPr>
                                <m:ctrlPr>
                                  <a:rPr lang="en-US" altLang="en-U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l-GR" altLang="en-U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𝛺</m:t>
                                </m:r>
                              </m:e>
                            </m:bar>
                            <m:r>
                              <a:rPr lang="en-US" alt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bar>
                              <m:barPr>
                                <m:ctrlPr>
                                  <a:rPr lang="en-US" altLang="en-U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l-GR" altLang="en-U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𝛺</m:t>
                                </m:r>
                              </m:e>
                            </m:bar>
                          </m:e>
                        </m:nary>
                        <m:r>
                          <a:rPr lang="en-US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  <m:r>
                      <m:rPr>
                        <m:nor/>
                      </m:rPr>
                      <a:rPr lang="en-US" altLang="en-US" sz="1600" b="0" i="1" dirty="0" smtClean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D36D04-9E26-5179-8BD4-DCBE055E33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432" y="5906559"/>
                <a:ext cx="4563622" cy="533929"/>
              </a:xfrm>
              <a:prstGeom prst="rect">
                <a:avLst/>
              </a:prstGeom>
              <a:blipFill>
                <a:blip r:embed="rId4"/>
                <a:stretch>
                  <a:fillRect t="-67442" b="-1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2476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E2FC7431-D4E8-1B17-AED0-AB9A2F969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763"/>
            <a:ext cx="9144000" cy="654051"/>
          </a:xfrm>
          <a:solidFill>
            <a:srgbClr val="1C8016"/>
          </a:solidFill>
        </p:spPr>
        <p:txBody>
          <a:bodyPr lIns="0" tIns="0" rIns="0" bIns="0"/>
          <a:lstStyle/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PHYSICAL MODELS IN REMOTE SENSING</a:t>
            </a:r>
            <a:b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Chapter 01 – Part 05: Integral RTE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5ABC6C9E-4FCA-0EF9-EC96-6938298C3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2775" y="6440488"/>
            <a:ext cx="2133600" cy="365125"/>
          </a:xfrm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55EDF7E7-F1CE-7144-913B-56218424181F}" type="slidenum">
              <a:rPr lang="en-US" altLang="zh-CN" sz="1400" b="1" smtClean="0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  <a:defRPr/>
              </a:pPr>
              <a:t>9</a:t>
            </a:fld>
            <a:endParaRPr lang="en-US" altLang="zh-CN" sz="1400" b="1">
              <a:solidFill>
                <a:srgbClr val="7F7F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8675" name="TextBox 7">
            <a:extLst>
              <a:ext uri="{FF2B5EF4-FFF2-40B4-BE49-F238E27FC236}">
                <a16:creationId xmlns:a16="http://schemas.microsoft.com/office/drawing/2014/main" id="{CE34B321-0710-B588-87D5-C4F395095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151" y="649288"/>
            <a:ext cx="8550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8925" indent="-2889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 in Absorbing and Weakly Scattering Medium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D495452-1569-EB14-2160-7C653E5761E0}"/>
                  </a:ext>
                </a:extLst>
              </p:cNvPr>
              <p:cNvSpPr txBox="1"/>
              <p:nvPr/>
            </p:nvSpPr>
            <p:spPr>
              <a:xfrm>
                <a:off x="-148048" y="2437938"/>
                <a:ext cx="8569234" cy="488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bar>
                      <m:barPr>
                        <m:ctrlPr>
                          <a:rPr lang="en-US" alt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m:rPr>
                            <m:sty m:val="p"/>
                          </m:rPr>
                          <a:rPr lang="el-GR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Ω</m:t>
                        </m:r>
                      </m:e>
                    </m:bar>
                    <m:r>
                      <a:rPr lang="en-US" alt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alt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∇</m:t>
                    </m:r>
                    <m:r>
                      <m:rPr>
                        <m:nor/>
                      </m:rPr>
                      <a:rPr lang="en-US" altLang="en-US" sz="1800" i="1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altLang="en-US" sz="1800" i="1" baseline="30000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altLang="en-US" sz="16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l-GR" alt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  <m:r>
                      <a:rPr lang="en-US" altLang="en-US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m:rPr>
                        <m:nor/>
                      </m:rPr>
                      <a:rPr lang="en-US" altLang="en-US" sz="1600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,</m:t>
                    </m:r>
                    <m:bar>
                      <m:barPr>
                        <m:ctrlPr>
                          <a:rPr lang="en-US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l-GR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</m:bar>
                  </m:oMath>
                </a14:m>
                <a:r>
                  <a:rPr lang="en-US" altLang="en-US" sz="16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) </a:t>
                </a:r>
                <a:r>
                  <a:rPr lang="en-US" altLang="en-US" sz="1600" i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I</a:t>
                </a:r>
                <a:r>
                  <a:rPr lang="en-US" altLang="en-US" sz="1600" i="1" baseline="300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altLang="en-US" sz="16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l-GR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</m:bar>
                  </m:oMath>
                </a14:m>
                <a:r>
                  <a:rPr lang="en-US" altLang="en-US" sz="1600" i="1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) </a:t>
                </a:r>
                <a:r>
                  <a:rPr lang="en-US" altLang="en-US" sz="16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alt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alt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bar>
                              <m:barPr>
                                <m:ctrlPr>
                                  <a:rPr lang="en-US" altLang="en-U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bar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en-U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Ω</m:t>
                                </m:r>
                              </m:e>
                            </m:bar>
                            <m:r>
                              <a:rPr lang="en-US" alt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e>
                        </m:nary>
                        <m: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en-US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m:rPr>
                        <m:nor/>
                      </m:rPr>
                      <a:rPr lang="en-US" altLang="en-US" sz="1600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en-US" alt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el-GR" alt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𝛺</m:t>
                            </m:r>
                          </m:e>
                        </m:bar>
                      </m:e>
                      <m:sup>
                        <m:r>
                          <a:rPr lang="en-US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en-US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bar>
                      <m:barPr>
                        <m:ctrlPr>
                          <a:rPr lang="en-US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l-GR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</m:bar>
                    <m:r>
                      <m:rPr>
                        <m:nor/>
                      </m:rPr>
                      <a:rPr lang="en-US" altLang="en-US" sz="1600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altLang="en-US" sz="1600" i="1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altLang="en-US" sz="1600" b="0" i="1" baseline="30000" dirty="0" smtClean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en-US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m:rPr>
                        <m:nor/>
                      </m:rPr>
                      <a:rPr lang="en-US" altLang="en-US" sz="1600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,</m:t>
                    </m:r>
                    <m:bar>
                      <m:barPr>
                        <m:ctrlPr>
                          <a:rPr lang="en-US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l-GR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</m:bar>
                    <m:r>
                      <a:rPr lang="en-US" altLang="en-US" sz="1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nor/>
                      </m:rPr>
                      <a:rPr lang="en-US" altLang="en-US" sz="1600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en-US" sz="16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,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D495452-1569-EB14-2160-7C653E5761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8048" y="2437938"/>
                <a:ext cx="8569234" cy="488660"/>
              </a:xfrm>
              <a:prstGeom prst="rect">
                <a:avLst/>
              </a:prstGeom>
              <a:blipFill>
                <a:blip r:embed="rId3"/>
                <a:stretch>
                  <a:fillRect t="-69231" b="-13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F07BE7-6A46-8D58-3B36-6CF17C0E3CDD}"/>
                  </a:ext>
                </a:extLst>
              </p:cNvPr>
              <p:cNvSpPr txBox="1"/>
              <p:nvPr/>
            </p:nvSpPr>
            <p:spPr>
              <a:xfrm>
                <a:off x="-148048" y="3260256"/>
                <a:ext cx="8838067" cy="2882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1800" i="1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altLang="en-US" sz="1800" i="1" baseline="30000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m:rPr>
                        <m:nor/>
                      </m:rPr>
                      <a:rPr lang="en-US" altLang="en-US" sz="1800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,</m:t>
                    </m:r>
                    <m:bar>
                      <m:barPr>
                        <m:ctrlPr>
                          <a:rPr lang="en-US" alt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l-GR" alt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</m:bar>
                    <m:r>
                      <m:rPr>
                        <m:nor/>
                      </m:rPr>
                      <a:rPr lang="en-US" altLang="en-US" sz="1800" i="1" dirty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altLang="en-US" sz="1800" b="0" i="1" dirty="0" smtClean="0">
                        <a:solidFill>
                          <a:schemeClr val="tx1"/>
                        </a:solidFill>
                        <a:cs typeface="Times New Roman" panose="02020603050405020304" pitchFamily="18" charset="0"/>
                      </a:rPr>
                      <m:t> = 0,   </m:t>
                    </m:r>
                    <m:acc>
                      <m:accPr>
                        <m:chr m:val="⃗"/>
                        <m:ctrlPr>
                          <a:rPr lang="en-US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acc>
                    <m:r>
                      <a:rPr lang="en-US" altLang="en-US" sz="1800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18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18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V , [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sz="1800" b="0" i="1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  <m:r>
                          <a:rPr lang="en-US" sz="1800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bar>
                      <m:barPr>
                        <m:ctrlPr>
                          <a:rPr lang="en-US" alt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l-GR" alt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𝛺</m:t>
                        </m:r>
                      </m:e>
                    </m:bar>
                    <m:r>
                      <a:rPr lang="en-US" altLang="en-US" sz="1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]&lt;0 .</m:t>
                    </m:r>
                  </m:oMath>
                </a14:m>
                <a:endParaRPr lang="en-US" altLang="en-US" sz="1800" i="1" baseline="-25000" dirty="0">
                  <a:solidFill>
                    <a:schemeClr val="tx1"/>
                  </a:solidFill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F07BE7-6A46-8D58-3B36-6CF17C0E3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8048" y="3260256"/>
                <a:ext cx="8838067" cy="288220"/>
              </a:xfrm>
              <a:prstGeom prst="rect">
                <a:avLst/>
              </a:prstGeom>
              <a:blipFill>
                <a:blip r:embed="rId4"/>
                <a:stretch>
                  <a:fillRect t="-2916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34BB599-2565-3F8F-4E65-50DDD8880059}"/>
                  </a:ext>
                </a:extLst>
              </p:cNvPr>
              <p:cNvSpPr txBox="1"/>
              <p:nvPr/>
            </p:nvSpPr>
            <p:spPr>
              <a:xfrm>
                <a:off x="3850940" y="2753614"/>
                <a:ext cx="4760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34BB599-2565-3F8F-4E65-50DDD88800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940" y="2753614"/>
                <a:ext cx="476028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3">
            <a:extLst>
              <a:ext uri="{FF2B5EF4-FFF2-40B4-BE49-F238E27FC236}">
                <a16:creationId xmlns:a16="http://schemas.microsoft.com/office/drawing/2014/main" id="{3F55149F-95BE-9993-4EDE-1350378E6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43" y="1145291"/>
            <a:ext cx="90555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medium consists of host material which </a:t>
            </a:r>
            <a:r>
              <a:rPr lang="en-US" altLang="en-US" sz="1600" dirty="0">
                <a:solidFill>
                  <a:srgbClr val="0728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absorbs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1600" dirty="0">
                <a:solidFill>
                  <a:srgbClr val="0728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scatters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radiation. Assume that scattering is </a:t>
            </a:r>
            <a:r>
              <a:rPr lang="en-US" altLang="en-US" sz="1600" dirty="0">
                <a:solidFill>
                  <a:srgbClr val="0728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weak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So, calculating </a:t>
            </a:r>
            <a:r>
              <a:rPr lang="en-US" altLang="en-US" sz="1600" dirty="0">
                <a:solidFill>
                  <a:srgbClr val="0728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order of scattering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suffices, i.e., the scattered radiation field consists of photons that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suffered </a:t>
            </a:r>
            <a:r>
              <a:rPr lang="en-US" altLang="en-US" sz="1600" dirty="0">
                <a:solidFill>
                  <a:srgbClr val="0728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collision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host material. The </a:t>
            </a:r>
            <a:r>
              <a:rPr lang="en-US" altLang="en-US" sz="1600" dirty="0">
                <a:solidFill>
                  <a:srgbClr val="0728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these photons is </a:t>
            </a:r>
            <a:r>
              <a:rPr lang="en-US" altLang="en-US" sz="1600" dirty="0">
                <a:solidFill>
                  <a:srgbClr val="0728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once-collided intensity</a:t>
            </a:r>
            <a:r>
              <a:rPr lang="en-US" altLang="en-US" sz="1600" i="1" dirty="0">
                <a:solidFill>
                  <a:srgbClr val="0728F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16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corresponding RT problem is,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23">
                <a:extLst>
                  <a:ext uri="{FF2B5EF4-FFF2-40B4-BE49-F238E27FC236}">
                    <a16:creationId xmlns:a16="http://schemas.microsoft.com/office/drawing/2014/main" id="{92E01B17-B185-C754-320B-F5D31C42BD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004628"/>
                <a:ext cx="9021197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Remember the term on the RHS of the above RTE is the </a:t>
                </a:r>
                <a:r>
                  <a:rPr lang="en-US" altLang="en-US" sz="1600" dirty="0">
                    <a:solidFill>
                      <a:srgbClr val="2529F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first collision source </a:t>
                </a: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(source of </a:t>
                </a:r>
                <a:r>
                  <a:rPr lang="en-US" altLang="en-US" sz="1600" dirty="0">
                    <a:solidFill>
                      <a:srgbClr val="0728F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once-collided photons</a:t>
                </a: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It is</a:t>
                </a:r>
                <a:r>
                  <a:rPr lang="en-US" altLang="en-US" sz="1600" dirty="0">
                    <a:solidFill>
                      <a:srgbClr val="1915F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known </a:t>
                </a: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because the uncollided intensity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altLang="en-US" sz="1600" i="1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altLang="en-US" sz="1600" dirty="0">
                    <a:solidFill>
                      <a:srgbClr val="1915F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known</a:t>
                </a: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The solution to the above is (see </a:t>
                </a:r>
                <a:r>
                  <a:rPr lang="en-US" altLang="en-US" sz="1600" dirty="0">
                    <a:solidFill>
                      <a:srgbClr val="0728F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Appendix B in Lecture Notes</a:t>
                </a:r>
                <a:r>
                  <a:rPr lang="en-US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7" name="TextBox 23">
                <a:extLst>
                  <a:ext uri="{FF2B5EF4-FFF2-40B4-BE49-F238E27FC236}">
                    <a16:creationId xmlns:a16="http://schemas.microsoft.com/office/drawing/2014/main" id="{92E01B17-B185-C754-320B-F5D31C42BD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004628"/>
                <a:ext cx="9021197" cy="830997"/>
              </a:xfrm>
              <a:prstGeom prst="rect">
                <a:avLst/>
              </a:prstGeom>
              <a:blipFill>
                <a:blip r:embed="rId6"/>
                <a:stretch>
                  <a:fillRect l="-422" t="-3030" b="-909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4377769-921F-2D91-3843-77F7BA39862C}"/>
                  </a:ext>
                </a:extLst>
              </p:cNvPr>
              <p:cNvSpPr txBox="1"/>
              <p:nvPr/>
            </p:nvSpPr>
            <p:spPr>
              <a:xfrm>
                <a:off x="794795" y="5153339"/>
                <a:ext cx="7431606" cy="8270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sz="1600" i="1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altLang="en-US" sz="1600" i="1" baseline="30000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alt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alt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acc>
                      <m:r>
                        <m:rPr>
                          <m:nor/>
                        </m:rPr>
                        <a:rPr lang="en-US" altLang="en-US" sz="1600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,</m:t>
                      </m:r>
                      <m:bar>
                        <m:barPr>
                          <m:ctrlPr>
                            <a:rPr lang="en-US" alt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el-GR" altLang="en-US" sz="1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𝛺</m:t>
                          </m:r>
                        </m:e>
                      </m:bar>
                      <m:r>
                        <m:rPr>
                          <m:nor/>
                        </m:rPr>
                        <a:rPr lang="en-US" altLang="en-US" sz="1600" i="1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altLang="en-US" sz="1600" b="0" i="1" dirty="0" smtClean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m:t> = </m:t>
                      </m:r>
                      <m:nary>
                        <m:naryPr>
                          <m:limLoc m:val="undOvr"/>
                          <m:ctrlPr>
                            <a:rPr lang="en-US" alt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altLang="en-US" sz="1600" i="1" dirty="0">
                              <a:solidFill>
                                <a:schemeClr val="tx1"/>
                              </a:solidFill>
                              <a:cs typeface="Times New Roman" panose="020206030504050203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en-US" alt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alt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alt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altLang="en-US" sz="1600" i="1" baseline="-25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m:rPr>
                              <m:nor/>
                            </m:rPr>
                            <a:rPr lang="en-US" altLang="en-US" sz="1600" i="1" dirty="0">
                              <a:solidFill>
                                <a:schemeClr val="tx1"/>
                              </a:solidFill>
                              <a:cs typeface="Times New Roman" panose="02020603050405020304" pitchFamily="18" charset="0"/>
                            </a:rPr>
                            <m:t>|</m:t>
                          </m:r>
                        </m:sup>
                        <m:e>
                          <m:r>
                            <a:rPr lang="en-US" alt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  <m:r>
                            <a:rPr lang="en-US" altLang="en-US" sz="1600" b="0" i="1" baseline="30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d>
                            <m:dPr>
                              <m:ctrlPr>
                                <a:rPr lang="en-US" alt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</m:acc>
                              <m:r>
                                <a:rPr lang="en-US" alt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−</m:t>
                              </m:r>
                              <m:sSup>
                                <m:sSupPr>
                                  <m:ctrlPr>
                                    <a:rPr lang="en-US" alt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alt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bar>
                                <m:barPr>
                                  <m:ctrlPr>
                                    <a:rPr lang="en-US" altLang="en-US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l-GR" altLang="en-US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𝛺</m:t>
                                  </m:r>
                                </m:e>
                              </m:bar>
                              <m:r>
                                <a:rPr lang="en-US" alt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bar>
                                <m:barPr>
                                  <m:ctrlPr>
                                    <a:rPr lang="en-US" altLang="en-US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l-GR" altLang="en-US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𝛺</m:t>
                                  </m:r>
                                </m:e>
                              </m:bar>
                            </m:e>
                          </m:d>
                          <m:r>
                            <a:rPr lang="en-US" alt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𝑒𝑥𝑝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altLang="en-US" sz="1600" i="1" dirty="0">
                                  <a:solidFill>
                                    <a:schemeClr val="tx1"/>
                                  </a:solidFill>
                                  <a:cs typeface="Times New Roman" panose="02020603050405020304" pitchFamily="18" charset="0"/>
                                </a:rPr>
                                <m:t>− </m:t>
                              </m:r>
                              <m:nary>
                                <m:naryPr>
                                  <m:limLoc m:val="undOvr"/>
                                  <m:ctrlPr>
                                    <a:rPr lang="en-US" altLang="en-US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en-US" altLang="en-US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sSup>
                                    <m:sSupPr>
                                      <m:ctrlPr>
                                        <a:rPr lang="en-US" altLang="en-US" sz="1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1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altLang="en-US" sz="1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p>
                                <m:e>
                                  <m:r>
                                    <a:rPr lang="en-US" altLang="en-US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  <m:sSup>
                                    <m:sSupPr>
                                      <m:ctrlPr>
                                        <a:rPr lang="en-US" altLang="en-US" sz="16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16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altLang="en-US" sz="16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  <m:r>
                                        <a:rPr lang="en-US" altLang="en-US" sz="16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altLang="en-US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  <m:r>
                                    <a:rPr lang="en-US" altLang="en-US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alt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  <m:r>
                                    <a:rPr lang="en-US" alt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−</m:t>
                                  </m:r>
                                  <m:r>
                                    <a:rPr lang="en-US" alt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  <m:r>
                                    <a:rPr lang="en-US" alt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′′</m:t>
                                  </m:r>
                                  <m:bar>
                                    <m:barPr>
                                      <m:ctrlPr>
                                        <a:rPr lang="en-US" altLang="en-US" sz="16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l-GR" altLang="en-US" sz="16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𝛺</m:t>
                                      </m:r>
                                    </m:e>
                                  </m:bar>
                                  <m:r>
                                    <a:rPr lang="en-US" altLang="en-US" sz="16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bar>
                                    <m:barPr>
                                      <m:ctrlPr>
                                        <a:rPr lang="en-US" altLang="en-US" sz="16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l-GR" altLang="en-US" sz="16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𝛺</m:t>
                                      </m:r>
                                    </m:e>
                                  </m:bar>
                                </m:e>
                              </m:nary>
                              <m:r>
                                <a:rPr lang="en-US" altLang="en-US" sz="16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  <m:r>
                        <a:rPr lang="en-US" altLang="en-US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.</m:t>
                      </m:r>
                    </m:oMath>
                  </m:oMathPara>
                </a14:m>
                <a:endParaRPr lang="en-US" altLang="en-US" sz="1600" i="1" baseline="-25000" dirty="0">
                  <a:solidFill>
                    <a:schemeClr val="tx1"/>
                  </a:solidFill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4377769-921F-2D91-3843-77F7BA3986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795" y="5153339"/>
                <a:ext cx="7431606" cy="827086"/>
              </a:xfrm>
              <a:prstGeom prst="rect">
                <a:avLst/>
              </a:prstGeom>
              <a:blipFill>
                <a:blip r:embed="rId7"/>
                <a:stretch>
                  <a:fillRect t="-101515" b="-16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7460</TotalTime>
  <Words>2088</Words>
  <Application>Microsoft Macintosh PowerPoint</Application>
  <PresentationFormat>On-screen Show (4:3)</PresentationFormat>
  <Paragraphs>209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MS Mincho</vt:lpstr>
      <vt:lpstr>Arial</vt:lpstr>
      <vt:lpstr>Calibri</vt:lpstr>
      <vt:lpstr>Cambria Math</vt:lpstr>
      <vt:lpstr>Times</vt:lpstr>
      <vt:lpstr>Times New Roman</vt:lpstr>
      <vt:lpstr>Office Theme</vt:lpstr>
      <vt:lpstr>PHYSICAL MODELS IN REMOTE SENSING Chapter 01 – Part 05: Integral RTE</vt:lpstr>
      <vt:lpstr>PHYSICAL MODELS IN REMOTE SENSING Chapter 01 – Part 05: Integral RTE</vt:lpstr>
      <vt:lpstr>PHYSICAL MODELS IN REMOTE SENSING Chapter 01 – Part 05: Integral RTE</vt:lpstr>
      <vt:lpstr>PHYSICAL MODELS IN REMOTE SENSING Chapter 01 – Part 05: Integral RTE</vt:lpstr>
      <vt:lpstr>PHYSICAL MODELS IN REMOTE SENSING Chapter 01 – Part 05: Integral RTE</vt:lpstr>
      <vt:lpstr>PHYSICAL MODELS IN REMOTE SENSING Chapter 01 – Part 05: Integral RTE</vt:lpstr>
      <vt:lpstr>PHYSICAL MODELS IN REMOTE SENSING Chapter 01 – Part 05: Integral RTE</vt:lpstr>
      <vt:lpstr>PHYSICAL MODELS IN REMOTE SENSING Chapter 01 – Part 05: Integral RTE</vt:lpstr>
      <vt:lpstr>PHYSICAL MODELS IN REMOTE SENSING Chapter 01 – Part 05: Integral RTE</vt:lpstr>
      <vt:lpstr>PHYSICAL MODELS IN REMOTE SENSING Chapter 01 – Part 05: Integral RTE</vt:lpstr>
      <vt:lpstr>PHYSICAL MODELS IN REMOTE SENSING Chapter 01 – Part 05: Integral RTE</vt:lpstr>
      <vt:lpstr>PHYSICAL MODELS IN REMOTE SENSING Chapter 01 – Part 05: Integral RTE</vt:lpstr>
      <vt:lpstr>PHYSICAL MODELS IN REMOTE SENSING Chapter 01 – Part 05: Integral RTE</vt:lpstr>
      <vt:lpstr>PHYSICAL MODELS IN REMOTE SENSING Chapter 01 – Part 05: Integral RTE</vt:lpstr>
      <vt:lpstr>PHYSICAL MODELS IN REMOTE SENSING Chapter 01 – Part 05: Integral RTE</vt:lpstr>
      <vt:lpstr>PHYSICAL MODELS IN REMOTE SENSING Chapter 01 – Part 05: Integral RTE</vt:lpstr>
      <vt:lpstr>PHYSICAL MODELS IN REMOTE SENSING Chapter 01 – Part 05: Integral RTE</vt:lpstr>
      <vt:lpstr>PHYSICAL MODELS IN REMOTE SENSING Chapter 01 – Part 05: Integral RTE</vt:lpstr>
    </vt:vector>
  </TitlesOfParts>
  <Company>OAO/JPL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OAO JPL</dc:creator>
  <cp:lastModifiedBy>Myneni, Ranga B</cp:lastModifiedBy>
  <cp:revision>766</cp:revision>
  <cp:lastPrinted>2019-09-03T16:52:39Z</cp:lastPrinted>
  <dcterms:created xsi:type="dcterms:W3CDTF">2012-01-16T18:47:06Z</dcterms:created>
  <dcterms:modified xsi:type="dcterms:W3CDTF">2026-02-10T18:23:10Z</dcterms:modified>
</cp:coreProperties>
</file>