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0" r:id="rId1"/>
  </p:sldMasterIdLst>
  <p:notesMasterIdLst>
    <p:notesMasterId r:id="rId24"/>
  </p:notesMasterIdLst>
  <p:sldIdLst>
    <p:sldId id="752" r:id="rId2"/>
    <p:sldId id="761" r:id="rId3"/>
    <p:sldId id="712" r:id="rId4"/>
    <p:sldId id="717" r:id="rId5"/>
    <p:sldId id="744" r:id="rId6"/>
    <p:sldId id="745" r:id="rId7"/>
    <p:sldId id="746" r:id="rId8"/>
    <p:sldId id="743" r:id="rId9"/>
    <p:sldId id="718" r:id="rId10"/>
    <p:sldId id="747" r:id="rId11"/>
    <p:sldId id="749" r:id="rId12"/>
    <p:sldId id="742" r:id="rId13"/>
    <p:sldId id="748" r:id="rId14"/>
    <p:sldId id="750" r:id="rId15"/>
    <p:sldId id="751" r:id="rId16"/>
    <p:sldId id="754" r:id="rId17"/>
    <p:sldId id="753" r:id="rId18"/>
    <p:sldId id="722" r:id="rId19"/>
    <p:sldId id="758" r:id="rId20"/>
    <p:sldId id="756" r:id="rId21"/>
    <p:sldId id="759" r:id="rId22"/>
    <p:sldId id="760" r:id="rId23"/>
  </p:sldIdLst>
  <p:sldSz cx="9144000" cy="6858000" type="screen4x3"/>
  <p:notesSz cx="6858000" cy="9144000"/>
  <p:defaultTextStyle>
    <a:defPPr>
      <a:defRPr lang="en-US"/>
    </a:defPPr>
    <a:lvl1pPr algn="l" rtl="0" eaLnBrk="0" fontAlgn="base" hangingPunct="0">
      <a:spcBef>
        <a:spcPct val="0"/>
      </a:spcBef>
      <a:spcAft>
        <a:spcPct val="0"/>
      </a:spcAft>
      <a:defRPr sz="1200" kern="1200">
        <a:solidFill>
          <a:schemeClr val="bg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1200" kern="1200">
        <a:solidFill>
          <a:schemeClr val="bg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1200" kern="1200">
        <a:solidFill>
          <a:schemeClr val="bg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1200" kern="1200">
        <a:solidFill>
          <a:schemeClr val="bg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1200" kern="1200">
        <a:solidFill>
          <a:schemeClr val="bg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200" kern="1200">
        <a:solidFill>
          <a:schemeClr val="bg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200" kern="1200">
        <a:solidFill>
          <a:schemeClr val="bg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200" kern="1200">
        <a:solidFill>
          <a:schemeClr val="bg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200" kern="1200">
        <a:solidFill>
          <a:schemeClr val="bg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1542">
          <p15:clr>
            <a:srgbClr val="A4A3A4"/>
          </p15:clr>
        </p15:guide>
        <p15:guide id="2" pos="7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226F4"/>
    <a:srgbClr val="1025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51"/>
    <p:restoredTop sz="94660"/>
  </p:normalViewPr>
  <p:slideViewPr>
    <p:cSldViewPr snapToGrid="0">
      <p:cViewPr varScale="1">
        <p:scale>
          <a:sx n="139" d="100"/>
          <a:sy n="139" d="100"/>
        </p:scale>
        <p:origin x="1664" y="176"/>
      </p:cViewPr>
      <p:guideLst>
        <p:guide orient="horz" pos="1542"/>
        <p:guide pos="7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7" d="100"/>
          <a:sy n="87" d="100"/>
        </p:scale>
        <p:origin x="-1744"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882" name="Rectangle 2">
            <a:extLst>
              <a:ext uri="{FF2B5EF4-FFF2-40B4-BE49-F238E27FC236}">
                <a16:creationId xmlns:a16="http://schemas.microsoft.com/office/drawing/2014/main" id="{FC5F8288-FB27-A984-3A31-DF62D428527D}"/>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b="1">
                <a:solidFill>
                  <a:schemeClr val="tx1"/>
                </a:solidFill>
                <a:latin typeface="Times" pitchFamily="84" charset="0"/>
                <a:ea typeface="+mn-ea"/>
                <a:cs typeface="+mn-cs"/>
              </a:defRPr>
            </a:lvl1pPr>
          </a:lstStyle>
          <a:p>
            <a:pPr>
              <a:defRPr/>
            </a:pPr>
            <a:endParaRPr lang="en-US"/>
          </a:p>
        </p:txBody>
      </p:sp>
      <p:sp>
        <p:nvSpPr>
          <p:cNvPr id="634883" name="Rectangle 3">
            <a:extLst>
              <a:ext uri="{FF2B5EF4-FFF2-40B4-BE49-F238E27FC236}">
                <a16:creationId xmlns:a16="http://schemas.microsoft.com/office/drawing/2014/main" id="{0B013D03-AFE6-7246-78EB-ECFA44685113}"/>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1">
                <a:solidFill>
                  <a:schemeClr val="tx1"/>
                </a:solidFill>
                <a:latin typeface="Times" pitchFamily="84" charset="0"/>
                <a:ea typeface="+mn-ea"/>
                <a:cs typeface="+mn-cs"/>
              </a:defRPr>
            </a:lvl1pPr>
          </a:lstStyle>
          <a:p>
            <a:pPr>
              <a:defRPr/>
            </a:pPr>
            <a:endParaRPr lang="en-US"/>
          </a:p>
        </p:txBody>
      </p:sp>
      <p:sp>
        <p:nvSpPr>
          <p:cNvPr id="13316" name="Rectangle 4">
            <a:extLst>
              <a:ext uri="{FF2B5EF4-FFF2-40B4-BE49-F238E27FC236}">
                <a16:creationId xmlns:a16="http://schemas.microsoft.com/office/drawing/2014/main" id="{24A66226-E8DC-323B-34EE-5069F747FEF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885" name="Rectangle 5">
            <a:extLst>
              <a:ext uri="{FF2B5EF4-FFF2-40B4-BE49-F238E27FC236}">
                <a16:creationId xmlns:a16="http://schemas.microsoft.com/office/drawing/2014/main" id="{AD069071-746A-7219-5E75-A53B71108433}"/>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34886" name="Rectangle 6">
            <a:extLst>
              <a:ext uri="{FF2B5EF4-FFF2-40B4-BE49-F238E27FC236}">
                <a16:creationId xmlns:a16="http://schemas.microsoft.com/office/drawing/2014/main" id="{3E97D746-0BB6-AE96-1E0A-BBF25045491B}"/>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b="1">
                <a:solidFill>
                  <a:schemeClr val="tx1"/>
                </a:solidFill>
                <a:latin typeface="Times" pitchFamily="84" charset="0"/>
                <a:ea typeface="+mn-ea"/>
                <a:cs typeface="+mn-cs"/>
              </a:defRPr>
            </a:lvl1pPr>
          </a:lstStyle>
          <a:p>
            <a:pPr>
              <a:defRPr/>
            </a:pPr>
            <a:endParaRPr lang="en-US"/>
          </a:p>
        </p:txBody>
      </p:sp>
      <p:sp>
        <p:nvSpPr>
          <p:cNvPr id="634887" name="Rectangle 7">
            <a:extLst>
              <a:ext uri="{FF2B5EF4-FFF2-40B4-BE49-F238E27FC236}">
                <a16:creationId xmlns:a16="http://schemas.microsoft.com/office/drawing/2014/main" id="{34A51F41-3DBA-7B90-6407-251D759D679F}"/>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b="1">
                <a:solidFill>
                  <a:schemeClr val="tx1"/>
                </a:solidFill>
                <a:latin typeface="Times" pitchFamily="2" charset="0"/>
                <a:ea typeface="ＭＳ Ｐゴシック" panose="020B0600070205080204" pitchFamily="34" charset="-128"/>
              </a:defRPr>
            </a:lvl1pPr>
          </a:lstStyle>
          <a:p>
            <a:pPr>
              <a:defRPr/>
            </a:pPr>
            <a:fld id="{4B6CE49E-D83D-6548-AA83-B51CB4E12F5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84" charset="0"/>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Times" pitchFamily="84"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Times" pitchFamily="84"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Times" pitchFamily="84"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Times" pitchFamily="84"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0499E-8AA7-510A-079B-431D81118809}"/>
            </a:ext>
          </a:extLst>
        </p:cNvPr>
        <p:cNvGrpSpPr/>
        <p:nvPr/>
      </p:nvGrpSpPr>
      <p:grpSpPr>
        <a:xfrm>
          <a:off x="0" y="0"/>
          <a:ext cx="0" cy="0"/>
          <a:chOff x="0" y="0"/>
          <a:chExt cx="0" cy="0"/>
        </a:xfrm>
      </p:grpSpPr>
      <p:sp>
        <p:nvSpPr>
          <p:cNvPr id="17409" name="Rectangle 7">
            <a:extLst>
              <a:ext uri="{FF2B5EF4-FFF2-40B4-BE49-F238E27FC236}">
                <a16:creationId xmlns:a16="http://schemas.microsoft.com/office/drawing/2014/main" id="{1FBBAE78-9DE2-54AD-9CAC-09D85B0C17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111" charset="0"/>
                <a:ea typeface="ＭＳ Ｐゴシック" panose="020B0600070205080204" pitchFamily="34" charset="-128"/>
              </a:defRPr>
            </a:lvl1pPr>
            <a:lvl2pPr marL="742950" indent="-285750">
              <a:spcBef>
                <a:spcPct val="30000"/>
              </a:spcBef>
              <a:defRPr sz="1200">
                <a:solidFill>
                  <a:schemeClr val="tx1"/>
                </a:solidFill>
                <a:latin typeface="Times" pitchFamily="-111" charset="0"/>
                <a:ea typeface="ＭＳ Ｐゴシック" panose="020B0600070205080204" pitchFamily="34" charset="-128"/>
              </a:defRPr>
            </a:lvl2pPr>
            <a:lvl3pPr marL="1143000" indent="-228600">
              <a:spcBef>
                <a:spcPct val="30000"/>
              </a:spcBef>
              <a:defRPr sz="1200">
                <a:solidFill>
                  <a:schemeClr val="tx1"/>
                </a:solidFill>
                <a:latin typeface="Times" pitchFamily="-111" charset="0"/>
                <a:ea typeface="ＭＳ Ｐゴシック" panose="020B0600070205080204" pitchFamily="34" charset="-128"/>
              </a:defRPr>
            </a:lvl3pPr>
            <a:lvl4pPr marL="1600200" indent="-228600">
              <a:spcBef>
                <a:spcPct val="30000"/>
              </a:spcBef>
              <a:defRPr sz="1200">
                <a:solidFill>
                  <a:schemeClr val="tx1"/>
                </a:solidFill>
                <a:latin typeface="Times" pitchFamily="-111" charset="0"/>
                <a:ea typeface="ＭＳ Ｐゴシック" panose="020B0600070205080204" pitchFamily="34" charset="-128"/>
              </a:defRPr>
            </a:lvl4pPr>
            <a:lvl5pPr marL="2057400" indent="-228600">
              <a:spcBef>
                <a:spcPct val="30000"/>
              </a:spcBef>
              <a:defRPr sz="1200">
                <a:solidFill>
                  <a:schemeClr val="tx1"/>
                </a:solidFill>
                <a:latin typeface="Times" pitchFamily="-111"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9pPr>
          </a:lstStyle>
          <a:p>
            <a:pPr>
              <a:spcBef>
                <a:spcPct val="0"/>
              </a:spcBef>
            </a:pPr>
            <a:fld id="{F63ACBE2-E73F-CD47-81E2-8137A28EA8B8}" type="slidenum">
              <a:rPr lang="en-US" altLang="en-US" smtClean="0"/>
              <a:pPr>
                <a:spcBef>
                  <a:spcPct val="0"/>
                </a:spcBef>
              </a:pPr>
              <a:t>1</a:t>
            </a:fld>
            <a:endParaRPr lang="en-US" altLang="en-US"/>
          </a:p>
        </p:txBody>
      </p:sp>
      <p:sp>
        <p:nvSpPr>
          <p:cNvPr id="17410" name="Rectangle 2">
            <a:extLst>
              <a:ext uri="{FF2B5EF4-FFF2-40B4-BE49-F238E27FC236}">
                <a16:creationId xmlns:a16="http://schemas.microsoft.com/office/drawing/2014/main" id="{CFFFB52F-9820-B7FE-0FBF-CB260E842BAF}"/>
              </a:ext>
            </a:extLst>
          </p:cNvPr>
          <p:cNvSpPr>
            <a:spLocks noGrp="1" noRot="1" noChangeAspect="1" noChangeArrowheads="1" noTextEdit="1"/>
          </p:cNvSpPr>
          <p:nvPr>
            <p:ph type="sldImg"/>
          </p:nvPr>
        </p:nvSpPr>
        <p:spPr>
          <a:ln/>
        </p:spPr>
        <p:txBody>
          <a:bodyPr/>
          <a:lstStyle/>
          <a:p>
            <a:endParaRPr lang="en-US"/>
          </a:p>
        </p:txBody>
      </p:sp>
      <p:sp>
        <p:nvSpPr>
          <p:cNvPr id="17411" name="Rectangle 3">
            <a:extLst>
              <a:ext uri="{FF2B5EF4-FFF2-40B4-BE49-F238E27FC236}">
                <a16:creationId xmlns:a16="http://schemas.microsoft.com/office/drawing/2014/main" id="{3260DD7E-2D87-D3E0-7FE6-F67F0F41FF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5898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C6226-8DA2-F9CC-58D4-E644450BF1E4}"/>
            </a:ext>
          </a:extLst>
        </p:cNvPr>
        <p:cNvGrpSpPr/>
        <p:nvPr/>
      </p:nvGrpSpPr>
      <p:grpSpPr>
        <a:xfrm>
          <a:off x="0" y="0"/>
          <a:ext cx="0" cy="0"/>
          <a:chOff x="0" y="0"/>
          <a:chExt cx="0" cy="0"/>
        </a:xfrm>
      </p:grpSpPr>
      <p:sp>
        <p:nvSpPr>
          <p:cNvPr id="27649" name="Rectangle 7">
            <a:extLst>
              <a:ext uri="{FF2B5EF4-FFF2-40B4-BE49-F238E27FC236}">
                <a16:creationId xmlns:a16="http://schemas.microsoft.com/office/drawing/2014/main" id="{81F8E05C-600F-1239-D1FB-189CDFA985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111" charset="0"/>
                <a:ea typeface="ＭＳ Ｐゴシック" panose="020B0600070205080204" pitchFamily="34" charset="-128"/>
              </a:defRPr>
            </a:lvl1pPr>
            <a:lvl2pPr marL="742950" indent="-285750">
              <a:spcBef>
                <a:spcPct val="30000"/>
              </a:spcBef>
              <a:defRPr sz="1200">
                <a:solidFill>
                  <a:schemeClr val="tx1"/>
                </a:solidFill>
                <a:latin typeface="Times" pitchFamily="-111" charset="0"/>
                <a:ea typeface="ＭＳ Ｐゴシック" panose="020B0600070205080204" pitchFamily="34" charset="-128"/>
              </a:defRPr>
            </a:lvl2pPr>
            <a:lvl3pPr marL="1143000" indent="-228600">
              <a:spcBef>
                <a:spcPct val="30000"/>
              </a:spcBef>
              <a:defRPr sz="1200">
                <a:solidFill>
                  <a:schemeClr val="tx1"/>
                </a:solidFill>
                <a:latin typeface="Times" pitchFamily="-111" charset="0"/>
                <a:ea typeface="ＭＳ Ｐゴシック" panose="020B0600070205080204" pitchFamily="34" charset="-128"/>
              </a:defRPr>
            </a:lvl3pPr>
            <a:lvl4pPr marL="1600200" indent="-228600">
              <a:spcBef>
                <a:spcPct val="30000"/>
              </a:spcBef>
              <a:defRPr sz="1200">
                <a:solidFill>
                  <a:schemeClr val="tx1"/>
                </a:solidFill>
                <a:latin typeface="Times" pitchFamily="-111" charset="0"/>
                <a:ea typeface="ＭＳ Ｐゴシック" panose="020B0600070205080204" pitchFamily="34" charset="-128"/>
              </a:defRPr>
            </a:lvl4pPr>
            <a:lvl5pPr marL="2057400" indent="-228600">
              <a:spcBef>
                <a:spcPct val="30000"/>
              </a:spcBef>
              <a:defRPr sz="1200">
                <a:solidFill>
                  <a:schemeClr val="tx1"/>
                </a:solidFill>
                <a:latin typeface="Times" pitchFamily="-111"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9pPr>
          </a:lstStyle>
          <a:p>
            <a:pPr>
              <a:spcBef>
                <a:spcPct val="0"/>
              </a:spcBef>
            </a:pPr>
            <a:fld id="{05877F4D-A8C8-B940-AA77-CCBB35781FD8}" type="slidenum">
              <a:rPr lang="en-US" altLang="en-US" smtClean="0"/>
              <a:pPr>
                <a:spcBef>
                  <a:spcPct val="0"/>
                </a:spcBef>
              </a:pPr>
              <a:t>10</a:t>
            </a:fld>
            <a:endParaRPr lang="en-US" altLang="en-US"/>
          </a:p>
        </p:txBody>
      </p:sp>
      <p:sp>
        <p:nvSpPr>
          <p:cNvPr id="27650" name="Rectangle 2">
            <a:extLst>
              <a:ext uri="{FF2B5EF4-FFF2-40B4-BE49-F238E27FC236}">
                <a16:creationId xmlns:a16="http://schemas.microsoft.com/office/drawing/2014/main" id="{D4EC14ED-6155-EFF0-0DBE-2AF30803E2AA}"/>
              </a:ext>
            </a:extLst>
          </p:cNvPr>
          <p:cNvSpPr>
            <a:spLocks noGrp="1" noRot="1" noChangeAspect="1" noChangeArrowheads="1" noTextEdit="1"/>
          </p:cNvSpPr>
          <p:nvPr>
            <p:ph type="sldImg"/>
          </p:nvPr>
        </p:nvSpPr>
        <p:spPr>
          <a:ln/>
        </p:spPr>
        <p:txBody>
          <a:bodyPr/>
          <a:lstStyle/>
          <a:p>
            <a:endParaRPr lang="en-US"/>
          </a:p>
        </p:txBody>
      </p:sp>
      <p:sp>
        <p:nvSpPr>
          <p:cNvPr id="27651" name="Rectangle 3">
            <a:extLst>
              <a:ext uri="{FF2B5EF4-FFF2-40B4-BE49-F238E27FC236}">
                <a16:creationId xmlns:a16="http://schemas.microsoft.com/office/drawing/2014/main" id="{CFFAAAAE-6CFC-8642-0C3B-1B3BE3CE9C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20246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1168F-F3F1-7FEC-60BE-078056863E8E}"/>
            </a:ext>
          </a:extLst>
        </p:cNvPr>
        <p:cNvGrpSpPr/>
        <p:nvPr/>
      </p:nvGrpSpPr>
      <p:grpSpPr>
        <a:xfrm>
          <a:off x="0" y="0"/>
          <a:ext cx="0" cy="0"/>
          <a:chOff x="0" y="0"/>
          <a:chExt cx="0" cy="0"/>
        </a:xfrm>
      </p:grpSpPr>
      <p:sp>
        <p:nvSpPr>
          <p:cNvPr id="29697" name="Rectangle 7">
            <a:extLst>
              <a:ext uri="{FF2B5EF4-FFF2-40B4-BE49-F238E27FC236}">
                <a16:creationId xmlns:a16="http://schemas.microsoft.com/office/drawing/2014/main" id="{C28C2D4F-7326-3586-95DD-5913545054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111" charset="0"/>
                <a:ea typeface="ＭＳ Ｐゴシック" panose="020B0600070205080204" pitchFamily="34" charset="-128"/>
              </a:defRPr>
            </a:lvl1pPr>
            <a:lvl2pPr marL="742950" indent="-285750">
              <a:spcBef>
                <a:spcPct val="30000"/>
              </a:spcBef>
              <a:defRPr sz="1200">
                <a:solidFill>
                  <a:schemeClr val="tx1"/>
                </a:solidFill>
                <a:latin typeface="Times" pitchFamily="-111" charset="0"/>
                <a:ea typeface="ＭＳ Ｐゴシック" panose="020B0600070205080204" pitchFamily="34" charset="-128"/>
              </a:defRPr>
            </a:lvl2pPr>
            <a:lvl3pPr marL="1143000" indent="-228600">
              <a:spcBef>
                <a:spcPct val="30000"/>
              </a:spcBef>
              <a:defRPr sz="1200">
                <a:solidFill>
                  <a:schemeClr val="tx1"/>
                </a:solidFill>
                <a:latin typeface="Times" pitchFamily="-111" charset="0"/>
                <a:ea typeface="ＭＳ Ｐゴシック" panose="020B0600070205080204" pitchFamily="34" charset="-128"/>
              </a:defRPr>
            </a:lvl3pPr>
            <a:lvl4pPr marL="1600200" indent="-228600">
              <a:spcBef>
                <a:spcPct val="30000"/>
              </a:spcBef>
              <a:defRPr sz="1200">
                <a:solidFill>
                  <a:schemeClr val="tx1"/>
                </a:solidFill>
                <a:latin typeface="Times" pitchFamily="-111" charset="0"/>
                <a:ea typeface="ＭＳ Ｐゴシック" panose="020B0600070205080204" pitchFamily="34" charset="-128"/>
              </a:defRPr>
            </a:lvl4pPr>
            <a:lvl5pPr marL="2057400" indent="-228600">
              <a:spcBef>
                <a:spcPct val="30000"/>
              </a:spcBef>
              <a:defRPr sz="1200">
                <a:solidFill>
                  <a:schemeClr val="tx1"/>
                </a:solidFill>
                <a:latin typeface="Times" pitchFamily="-111"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9pPr>
          </a:lstStyle>
          <a:p>
            <a:pPr>
              <a:spcBef>
                <a:spcPct val="0"/>
              </a:spcBef>
            </a:pPr>
            <a:fld id="{D18457FC-41DE-FC45-8B68-5578F9DCE71F}" type="slidenum">
              <a:rPr lang="en-US" altLang="en-US" smtClean="0"/>
              <a:pPr>
                <a:spcBef>
                  <a:spcPct val="0"/>
                </a:spcBef>
              </a:pPr>
              <a:t>11</a:t>
            </a:fld>
            <a:endParaRPr lang="en-US" altLang="en-US"/>
          </a:p>
        </p:txBody>
      </p:sp>
      <p:sp>
        <p:nvSpPr>
          <p:cNvPr id="29698" name="Rectangle 2">
            <a:extLst>
              <a:ext uri="{FF2B5EF4-FFF2-40B4-BE49-F238E27FC236}">
                <a16:creationId xmlns:a16="http://schemas.microsoft.com/office/drawing/2014/main" id="{3906A7E3-0182-7FCF-6B85-A4B19BE9C1A2}"/>
              </a:ext>
            </a:extLst>
          </p:cNvPr>
          <p:cNvSpPr>
            <a:spLocks noGrp="1" noRot="1" noChangeAspect="1" noChangeArrowheads="1" noTextEdit="1"/>
          </p:cNvSpPr>
          <p:nvPr>
            <p:ph type="sldImg"/>
          </p:nvPr>
        </p:nvSpPr>
        <p:spPr>
          <a:ln/>
        </p:spPr>
        <p:txBody>
          <a:bodyPr/>
          <a:lstStyle/>
          <a:p>
            <a:endParaRPr lang="en-US"/>
          </a:p>
        </p:txBody>
      </p:sp>
      <p:sp>
        <p:nvSpPr>
          <p:cNvPr id="29699" name="Rectangle 3">
            <a:extLst>
              <a:ext uri="{FF2B5EF4-FFF2-40B4-BE49-F238E27FC236}">
                <a16:creationId xmlns:a16="http://schemas.microsoft.com/office/drawing/2014/main" id="{F599D719-CA11-9AEA-1073-63577142C4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38591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3C8F7-1D75-52A4-1E01-3696D10D9CDC}"/>
            </a:ext>
          </a:extLst>
        </p:cNvPr>
        <p:cNvGrpSpPr/>
        <p:nvPr/>
      </p:nvGrpSpPr>
      <p:grpSpPr>
        <a:xfrm>
          <a:off x="0" y="0"/>
          <a:ext cx="0" cy="0"/>
          <a:chOff x="0" y="0"/>
          <a:chExt cx="0" cy="0"/>
        </a:xfrm>
      </p:grpSpPr>
      <p:sp>
        <p:nvSpPr>
          <p:cNvPr id="29697" name="Rectangle 7">
            <a:extLst>
              <a:ext uri="{FF2B5EF4-FFF2-40B4-BE49-F238E27FC236}">
                <a16:creationId xmlns:a16="http://schemas.microsoft.com/office/drawing/2014/main" id="{749271C0-32E0-0E0F-1EDC-85B59E95D4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111" charset="0"/>
                <a:ea typeface="ＭＳ Ｐゴシック" panose="020B0600070205080204" pitchFamily="34" charset="-128"/>
              </a:defRPr>
            </a:lvl1pPr>
            <a:lvl2pPr marL="742950" indent="-285750">
              <a:spcBef>
                <a:spcPct val="30000"/>
              </a:spcBef>
              <a:defRPr sz="1200">
                <a:solidFill>
                  <a:schemeClr val="tx1"/>
                </a:solidFill>
                <a:latin typeface="Times" pitchFamily="-111" charset="0"/>
                <a:ea typeface="ＭＳ Ｐゴシック" panose="020B0600070205080204" pitchFamily="34" charset="-128"/>
              </a:defRPr>
            </a:lvl2pPr>
            <a:lvl3pPr marL="1143000" indent="-228600">
              <a:spcBef>
                <a:spcPct val="30000"/>
              </a:spcBef>
              <a:defRPr sz="1200">
                <a:solidFill>
                  <a:schemeClr val="tx1"/>
                </a:solidFill>
                <a:latin typeface="Times" pitchFamily="-111" charset="0"/>
                <a:ea typeface="ＭＳ Ｐゴシック" panose="020B0600070205080204" pitchFamily="34" charset="-128"/>
              </a:defRPr>
            </a:lvl3pPr>
            <a:lvl4pPr marL="1600200" indent="-228600">
              <a:spcBef>
                <a:spcPct val="30000"/>
              </a:spcBef>
              <a:defRPr sz="1200">
                <a:solidFill>
                  <a:schemeClr val="tx1"/>
                </a:solidFill>
                <a:latin typeface="Times" pitchFamily="-111" charset="0"/>
                <a:ea typeface="ＭＳ Ｐゴシック" panose="020B0600070205080204" pitchFamily="34" charset="-128"/>
              </a:defRPr>
            </a:lvl4pPr>
            <a:lvl5pPr marL="2057400" indent="-228600">
              <a:spcBef>
                <a:spcPct val="30000"/>
              </a:spcBef>
              <a:defRPr sz="1200">
                <a:solidFill>
                  <a:schemeClr val="tx1"/>
                </a:solidFill>
                <a:latin typeface="Times" pitchFamily="-111"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9pPr>
          </a:lstStyle>
          <a:p>
            <a:pPr>
              <a:spcBef>
                <a:spcPct val="0"/>
              </a:spcBef>
            </a:pPr>
            <a:fld id="{D18457FC-41DE-FC45-8B68-5578F9DCE71F}" type="slidenum">
              <a:rPr lang="en-US" altLang="en-US" smtClean="0"/>
              <a:pPr>
                <a:spcBef>
                  <a:spcPct val="0"/>
                </a:spcBef>
              </a:pPr>
              <a:t>12</a:t>
            </a:fld>
            <a:endParaRPr lang="en-US" altLang="en-US"/>
          </a:p>
        </p:txBody>
      </p:sp>
      <p:sp>
        <p:nvSpPr>
          <p:cNvPr id="29698" name="Rectangle 2">
            <a:extLst>
              <a:ext uri="{FF2B5EF4-FFF2-40B4-BE49-F238E27FC236}">
                <a16:creationId xmlns:a16="http://schemas.microsoft.com/office/drawing/2014/main" id="{13B7AE95-CA36-3684-DE54-B68FD2940673}"/>
              </a:ext>
            </a:extLst>
          </p:cNvPr>
          <p:cNvSpPr>
            <a:spLocks noGrp="1" noRot="1" noChangeAspect="1" noChangeArrowheads="1" noTextEdit="1"/>
          </p:cNvSpPr>
          <p:nvPr>
            <p:ph type="sldImg"/>
          </p:nvPr>
        </p:nvSpPr>
        <p:spPr>
          <a:ln/>
        </p:spPr>
        <p:txBody>
          <a:bodyPr/>
          <a:lstStyle/>
          <a:p>
            <a:endParaRPr lang="en-US"/>
          </a:p>
        </p:txBody>
      </p:sp>
      <p:sp>
        <p:nvSpPr>
          <p:cNvPr id="29699" name="Rectangle 3">
            <a:extLst>
              <a:ext uri="{FF2B5EF4-FFF2-40B4-BE49-F238E27FC236}">
                <a16:creationId xmlns:a16="http://schemas.microsoft.com/office/drawing/2014/main" id="{B90556DF-6850-AC6B-0F47-A0DDF02A03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253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450EA-A5D4-9597-0708-BAD06DAFC768}"/>
            </a:ext>
          </a:extLst>
        </p:cNvPr>
        <p:cNvGrpSpPr/>
        <p:nvPr/>
      </p:nvGrpSpPr>
      <p:grpSpPr>
        <a:xfrm>
          <a:off x="0" y="0"/>
          <a:ext cx="0" cy="0"/>
          <a:chOff x="0" y="0"/>
          <a:chExt cx="0" cy="0"/>
        </a:xfrm>
      </p:grpSpPr>
      <p:sp>
        <p:nvSpPr>
          <p:cNvPr id="29697" name="Rectangle 7">
            <a:extLst>
              <a:ext uri="{FF2B5EF4-FFF2-40B4-BE49-F238E27FC236}">
                <a16:creationId xmlns:a16="http://schemas.microsoft.com/office/drawing/2014/main" id="{752BA756-5E50-864A-8738-470A8C7AAB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111" charset="0"/>
                <a:ea typeface="ＭＳ Ｐゴシック" panose="020B0600070205080204" pitchFamily="34" charset="-128"/>
              </a:defRPr>
            </a:lvl1pPr>
            <a:lvl2pPr marL="742950" indent="-285750">
              <a:spcBef>
                <a:spcPct val="30000"/>
              </a:spcBef>
              <a:defRPr sz="1200">
                <a:solidFill>
                  <a:schemeClr val="tx1"/>
                </a:solidFill>
                <a:latin typeface="Times" pitchFamily="-111" charset="0"/>
                <a:ea typeface="ＭＳ Ｐゴシック" panose="020B0600070205080204" pitchFamily="34" charset="-128"/>
              </a:defRPr>
            </a:lvl2pPr>
            <a:lvl3pPr marL="1143000" indent="-228600">
              <a:spcBef>
                <a:spcPct val="30000"/>
              </a:spcBef>
              <a:defRPr sz="1200">
                <a:solidFill>
                  <a:schemeClr val="tx1"/>
                </a:solidFill>
                <a:latin typeface="Times" pitchFamily="-111" charset="0"/>
                <a:ea typeface="ＭＳ Ｐゴシック" panose="020B0600070205080204" pitchFamily="34" charset="-128"/>
              </a:defRPr>
            </a:lvl3pPr>
            <a:lvl4pPr marL="1600200" indent="-228600">
              <a:spcBef>
                <a:spcPct val="30000"/>
              </a:spcBef>
              <a:defRPr sz="1200">
                <a:solidFill>
                  <a:schemeClr val="tx1"/>
                </a:solidFill>
                <a:latin typeface="Times" pitchFamily="-111" charset="0"/>
                <a:ea typeface="ＭＳ Ｐゴシック" panose="020B0600070205080204" pitchFamily="34" charset="-128"/>
              </a:defRPr>
            </a:lvl4pPr>
            <a:lvl5pPr marL="2057400" indent="-228600">
              <a:spcBef>
                <a:spcPct val="30000"/>
              </a:spcBef>
              <a:defRPr sz="1200">
                <a:solidFill>
                  <a:schemeClr val="tx1"/>
                </a:solidFill>
                <a:latin typeface="Times" pitchFamily="-111"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9pPr>
          </a:lstStyle>
          <a:p>
            <a:pPr>
              <a:spcBef>
                <a:spcPct val="0"/>
              </a:spcBef>
            </a:pPr>
            <a:fld id="{D18457FC-41DE-FC45-8B68-5578F9DCE71F}" type="slidenum">
              <a:rPr lang="en-US" altLang="en-US" smtClean="0"/>
              <a:pPr>
                <a:spcBef>
                  <a:spcPct val="0"/>
                </a:spcBef>
              </a:pPr>
              <a:t>13</a:t>
            </a:fld>
            <a:endParaRPr lang="en-US" altLang="en-US"/>
          </a:p>
        </p:txBody>
      </p:sp>
      <p:sp>
        <p:nvSpPr>
          <p:cNvPr id="29698" name="Rectangle 2">
            <a:extLst>
              <a:ext uri="{FF2B5EF4-FFF2-40B4-BE49-F238E27FC236}">
                <a16:creationId xmlns:a16="http://schemas.microsoft.com/office/drawing/2014/main" id="{81ED42E4-4334-5E5B-0884-AE730DA3F319}"/>
              </a:ext>
            </a:extLst>
          </p:cNvPr>
          <p:cNvSpPr>
            <a:spLocks noGrp="1" noRot="1" noChangeAspect="1" noChangeArrowheads="1" noTextEdit="1"/>
          </p:cNvSpPr>
          <p:nvPr>
            <p:ph type="sldImg"/>
          </p:nvPr>
        </p:nvSpPr>
        <p:spPr>
          <a:ln/>
        </p:spPr>
        <p:txBody>
          <a:bodyPr/>
          <a:lstStyle/>
          <a:p>
            <a:endParaRPr lang="en-US"/>
          </a:p>
        </p:txBody>
      </p:sp>
      <p:sp>
        <p:nvSpPr>
          <p:cNvPr id="29699" name="Rectangle 3">
            <a:extLst>
              <a:ext uri="{FF2B5EF4-FFF2-40B4-BE49-F238E27FC236}">
                <a16:creationId xmlns:a16="http://schemas.microsoft.com/office/drawing/2014/main" id="{BF4D45C5-CDBD-2131-B7F1-9A8E7794A6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05013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EFFC6-F99D-5953-CBC3-8C3412236416}"/>
            </a:ext>
          </a:extLst>
        </p:cNvPr>
        <p:cNvGrpSpPr/>
        <p:nvPr/>
      </p:nvGrpSpPr>
      <p:grpSpPr>
        <a:xfrm>
          <a:off x="0" y="0"/>
          <a:ext cx="0" cy="0"/>
          <a:chOff x="0" y="0"/>
          <a:chExt cx="0" cy="0"/>
        </a:xfrm>
      </p:grpSpPr>
      <p:sp>
        <p:nvSpPr>
          <p:cNvPr id="29697" name="Rectangle 7">
            <a:extLst>
              <a:ext uri="{FF2B5EF4-FFF2-40B4-BE49-F238E27FC236}">
                <a16:creationId xmlns:a16="http://schemas.microsoft.com/office/drawing/2014/main" id="{AB708519-1248-D0CD-9BB2-5665AE8745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111" charset="0"/>
                <a:ea typeface="ＭＳ Ｐゴシック" panose="020B0600070205080204" pitchFamily="34" charset="-128"/>
              </a:defRPr>
            </a:lvl1pPr>
            <a:lvl2pPr marL="742950" indent="-285750">
              <a:spcBef>
                <a:spcPct val="30000"/>
              </a:spcBef>
              <a:defRPr sz="1200">
                <a:solidFill>
                  <a:schemeClr val="tx1"/>
                </a:solidFill>
                <a:latin typeface="Times" pitchFamily="-111" charset="0"/>
                <a:ea typeface="ＭＳ Ｐゴシック" panose="020B0600070205080204" pitchFamily="34" charset="-128"/>
              </a:defRPr>
            </a:lvl2pPr>
            <a:lvl3pPr marL="1143000" indent="-228600">
              <a:spcBef>
                <a:spcPct val="30000"/>
              </a:spcBef>
              <a:defRPr sz="1200">
                <a:solidFill>
                  <a:schemeClr val="tx1"/>
                </a:solidFill>
                <a:latin typeface="Times" pitchFamily="-111" charset="0"/>
                <a:ea typeface="ＭＳ Ｐゴシック" panose="020B0600070205080204" pitchFamily="34" charset="-128"/>
              </a:defRPr>
            </a:lvl3pPr>
            <a:lvl4pPr marL="1600200" indent="-228600">
              <a:spcBef>
                <a:spcPct val="30000"/>
              </a:spcBef>
              <a:defRPr sz="1200">
                <a:solidFill>
                  <a:schemeClr val="tx1"/>
                </a:solidFill>
                <a:latin typeface="Times" pitchFamily="-111" charset="0"/>
                <a:ea typeface="ＭＳ Ｐゴシック" panose="020B0600070205080204" pitchFamily="34" charset="-128"/>
              </a:defRPr>
            </a:lvl4pPr>
            <a:lvl5pPr marL="2057400" indent="-228600">
              <a:spcBef>
                <a:spcPct val="30000"/>
              </a:spcBef>
              <a:defRPr sz="1200">
                <a:solidFill>
                  <a:schemeClr val="tx1"/>
                </a:solidFill>
                <a:latin typeface="Times" pitchFamily="-111"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9pPr>
          </a:lstStyle>
          <a:p>
            <a:pPr>
              <a:spcBef>
                <a:spcPct val="0"/>
              </a:spcBef>
            </a:pPr>
            <a:fld id="{D18457FC-41DE-FC45-8B68-5578F9DCE71F}" type="slidenum">
              <a:rPr lang="en-US" altLang="en-US" smtClean="0"/>
              <a:pPr>
                <a:spcBef>
                  <a:spcPct val="0"/>
                </a:spcBef>
              </a:pPr>
              <a:t>14</a:t>
            </a:fld>
            <a:endParaRPr lang="en-US" altLang="en-US"/>
          </a:p>
        </p:txBody>
      </p:sp>
      <p:sp>
        <p:nvSpPr>
          <p:cNvPr id="29698" name="Rectangle 2">
            <a:extLst>
              <a:ext uri="{FF2B5EF4-FFF2-40B4-BE49-F238E27FC236}">
                <a16:creationId xmlns:a16="http://schemas.microsoft.com/office/drawing/2014/main" id="{FBB4BDA0-F474-2D63-1D85-68C527B9BA4F}"/>
              </a:ext>
            </a:extLst>
          </p:cNvPr>
          <p:cNvSpPr>
            <a:spLocks noGrp="1" noRot="1" noChangeAspect="1" noChangeArrowheads="1" noTextEdit="1"/>
          </p:cNvSpPr>
          <p:nvPr>
            <p:ph type="sldImg"/>
          </p:nvPr>
        </p:nvSpPr>
        <p:spPr>
          <a:ln/>
        </p:spPr>
        <p:txBody>
          <a:bodyPr/>
          <a:lstStyle/>
          <a:p>
            <a:endParaRPr lang="en-US"/>
          </a:p>
        </p:txBody>
      </p:sp>
      <p:sp>
        <p:nvSpPr>
          <p:cNvPr id="29699" name="Rectangle 3">
            <a:extLst>
              <a:ext uri="{FF2B5EF4-FFF2-40B4-BE49-F238E27FC236}">
                <a16:creationId xmlns:a16="http://schemas.microsoft.com/office/drawing/2014/main" id="{CCC0B693-AE9B-A131-7800-94A7829683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93273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3485F-23E5-3B9B-052F-2B67BD477C10}"/>
            </a:ext>
          </a:extLst>
        </p:cNvPr>
        <p:cNvGrpSpPr/>
        <p:nvPr/>
      </p:nvGrpSpPr>
      <p:grpSpPr>
        <a:xfrm>
          <a:off x="0" y="0"/>
          <a:ext cx="0" cy="0"/>
          <a:chOff x="0" y="0"/>
          <a:chExt cx="0" cy="0"/>
        </a:xfrm>
      </p:grpSpPr>
      <p:sp>
        <p:nvSpPr>
          <p:cNvPr id="29697" name="Rectangle 7">
            <a:extLst>
              <a:ext uri="{FF2B5EF4-FFF2-40B4-BE49-F238E27FC236}">
                <a16:creationId xmlns:a16="http://schemas.microsoft.com/office/drawing/2014/main" id="{83F1D7F1-5639-0876-4DE1-D986B82BEB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111" charset="0"/>
                <a:ea typeface="ＭＳ Ｐゴシック" panose="020B0600070205080204" pitchFamily="34" charset="-128"/>
              </a:defRPr>
            </a:lvl1pPr>
            <a:lvl2pPr marL="742950" indent="-285750">
              <a:spcBef>
                <a:spcPct val="30000"/>
              </a:spcBef>
              <a:defRPr sz="1200">
                <a:solidFill>
                  <a:schemeClr val="tx1"/>
                </a:solidFill>
                <a:latin typeface="Times" pitchFamily="-111" charset="0"/>
                <a:ea typeface="ＭＳ Ｐゴシック" panose="020B0600070205080204" pitchFamily="34" charset="-128"/>
              </a:defRPr>
            </a:lvl2pPr>
            <a:lvl3pPr marL="1143000" indent="-228600">
              <a:spcBef>
                <a:spcPct val="30000"/>
              </a:spcBef>
              <a:defRPr sz="1200">
                <a:solidFill>
                  <a:schemeClr val="tx1"/>
                </a:solidFill>
                <a:latin typeface="Times" pitchFamily="-111" charset="0"/>
                <a:ea typeface="ＭＳ Ｐゴシック" panose="020B0600070205080204" pitchFamily="34" charset="-128"/>
              </a:defRPr>
            </a:lvl3pPr>
            <a:lvl4pPr marL="1600200" indent="-228600">
              <a:spcBef>
                <a:spcPct val="30000"/>
              </a:spcBef>
              <a:defRPr sz="1200">
                <a:solidFill>
                  <a:schemeClr val="tx1"/>
                </a:solidFill>
                <a:latin typeface="Times" pitchFamily="-111" charset="0"/>
                <a:ea typeface="ＭＳ Ｐゴシック" panose="020B0600070205080204" pitchFamily="34" charset="-128"/>
              </a:defRPr>
            </a:lvl4pPr>
            <a:lvl5pPr marL="2057400" indent="-228600">
              <a:spcBef>
                <a:spcPct val="30000"/>
              </a:spcBef>
              <a:defRPr sz="1200">
                <a:solidFill>
                  <a:schemeClr val="tx1"/>
                </a:solidFill>
                <a:latin typeface="Times" pitchFamily="-111"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9pPr>
          </a:lstStyle>
          <a:p>
            <a:pPr>
              <a:spcBef>
                <a:spcPct val="0"/>
              </a:spcBef>
            </a:pPr>
            <a:fld id="{D18457FC-41DE-FC45-8B68-5578F9DCE71F}" type="slidenum">
              <a:rPr lang="en-US" altLang="en-US" smtClean="0"/>
              <a:pPr>
                <a:spcBef>
                  <a:spcPct val="0"/>
                </a:spcBef>
              </a:pPr>
              <a:t>15</a:t>
            </a:fld>
            <a:endParaRPr lang="en-US" altLang="en-US"/>
          </a:p>
        </p:txBody>
      </p:sp>
      <p:sp>
        <p:nvSpPr>
          <p:cNvPr id="29698" name="Rectangle 2">
            <a:extLst>
              <a:ext uri="{FF2B5EF4-FFF2-40B4-BE49-F238E27FC236}">
                <a16:creationId xmlns:a16="http://schemas.microsoft.com/office/drawing/2014/main" id="{22C04CBF-77AD-502A-609D-574285FE9E27}"/>
              </a:ext>
            </a:extLst>
          </p:cNvPr>
          <p:cNvSpPr>
            <a:spLocks noGrp="1" noRot="1" noChangeAspect="1" noChangeArrowheads="1" noTextEdit="1"/>
          </p:cNvSpPr>
          <p:nvPr>
            <p:ph type="sldImg"/>
          </p:nvPr>
        </p:nvSpPr>
        <p:spPr>
          <a:ln/>
        </p:spPr>
        <p:txBody>
          <a:bodyPr/>
          <a:lstStyle/>
          <a:p>
            <a:endParaRPr lang="en-US"/>
          </a:p>
        </p:txBody>
      </p:sp>
      <p:sp>
        <p:nvSpPr>
          <p:cNvPr id="29699" name="Rectangle 3">
            <a:extLst>
              <a:ext uri="{FF2B5EF4-FFF2-40B4-BE49-F238E27FC236}">
                <a16:creationId xmlns:a16="http://schemas.microsoft.com/office/drawing/2014/main" id="{07EA4A76-211A-D624-5276-24F85B5302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52892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6546D-3FF4-B69C-B626-84222387D49D}"/>
            </a:ext>
          </a:extLst>
        </p:cNvPr>
        <p:cNvGrpSpPr/>
        <p:nvPr/>
      </p:nvGrpSpPr>
      <p:grpSpPr>
        <a:xfrm>
          <a:off x="0" y="0"/>
          <a:ext cx="0" cy="0"/>
          <a:chOff x="0" y="0"/>
          <a:chExt cx="0" cy="0"/>
        </a:xfrm>
      </p:grpSpPr>
      <p:sp>
        <p:nvSpPr>
          <p:cNvPr id="29697" name="Rectangle 7">
            <a:extLst>
              <a:ext uri="{FF2B5EF4-FFF2-40B4-BE49-F238E27FC236}">
                <a16:creationId xmlns:a16="http://schemas.microsoft.com/office/drawing/2014/main" id="{809B324E-9ABD-13DB-CD34-6D6DD35E6A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111" charset="0"/>
                <a:ea typeface="ＭＳ Ｐゴシック" panose="020B0600070205080204" pitchFamily="34" charset="-128"/>
              </a:defRPr>
            </a:lvl1pPr>
            <a:lvl2pPr marL="742950" indent="-285750">
              <a:spcBef>
                <a:spcPct val="30000"/>
              </a:spcBef>
              <a:defRPr sz="1200">
                <a:solidFill>
                  <a:schemeClr val="tx1"/>
                </a:solidFill>
                <a:latin typeface="Times" pitchFamily="-111" charset="0"/>
                <a:ea typeface="ＭＳ Ｐゴシック" panose="020B0600070205080204" pitchFamily="34" charset="-128"/>
              </a:defRPr>
            </a:lvl2pPr>
            <a:lvl3pPr marL="1143000" indent="-228600">
              <a:spcBef>
                <a:spcPct val="30000"/>
              </a:spcBef>
              <a:defRPr sz="1200">
                <a:solidFill>
                  <a:schemeClr val="tx1"/>
                </a:solidFill>
                <a:latin typeface="Times" pitchFamily="-111" charset="0"/>
                <a:ea typeface="ＭＳ Ｐゴシック" panose="020B0600070205080204" pitchFamily="34" charset="-128"/>
              </a:defRPr>
            </a:lvl3pPr>
            <a:lvl4pPr marL="1600200" indent="-228600">
              <a:spcBef>
                <a:spcPct val="30000"/>
              </a:spcBef>
              <a:defRPr sz="1200">
                <a:solidFill>
                  <a:schemeClr val="tx1"/>
                </a:solidFill>
                <a:latin typeface="Times" pitchFamily="-111" charset="0"/>
                <a:ea typeface="ＭＳ Ｐゴシック" panose="020B0600070205080204" pitchFamily="34" charset="-128"/>
              </a:defRPr>
            </a:lvl4pPr>
            <a:lvl5pPr marL="2057400" indent="-228600">
              <a:spcBef>
                <a:spcPct val="30000"/>
              </a:spcBef>
              <a:defRPr sz="1200">
                <a:solidFill>
                  <a:schemeClr val="tx1"/>
                </a:solidFill>
                <a:latin typeface="Times" pitchFamily="-111"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9pPr>
          </a:lstStyle>
          <a:p>
            <a:pPr>
              <a:spcBef>
                <a:spcPct val="0"/>
              </a:spcBef>
            </a:pPr>
            <a:fld id="{D18457FC-41DE-FC45-8B68-5578F9DCE71F}" type="slidenum">
              <a:rPr lang="en-US" altLang="en-US" smtClean="0"/>
              <a:pPr>
                <a:spcBef>
                  <a:spcPct val="0"/>
                </a:spcBef>
              </a:pPr>
              <a:t>16</a:t>
            </a:fld>
            <a:endParaRPr lang="en-US" altLang="en-US"/>
          </a:p>
        </p:txBody>
      </p:sp>
      <p:sp>
        <p:nvSpPr>
          <p:cNvPr id="29698" name="Rectangle 2">
            <a:extLst>
              <a:ext uri="{FF2B5EF4-FFF2-40B4-BE49-F238E27FC236}">
                <a16:creationId xmlns:a16="http://schemas.microsoft.com/office/drawing/2014/main" id="{5756CEDE-4D15-84DB-FEB0-7F919664C6C7}"/>
              </a:ext>
            </a:extLst>
          </p:cNvPr>
          <p:cNvSpPr>
            <a:spLocks noGrp="1" noRot="1" noChangeAspect="1" noChangeArrowheads="1" noTextEdit="1"/>
          </p:cNvSpPr>
          <p:nvPr>
            <p:ph type="sldImg"/>
          </p:nvPr>
        </p:nvSpPr>
        <p:spPr>
          <a:ln/>
        </p:spPr>
        <p:txBody>
          <a:bodyPr/>
          <a:lstStyle/>
          <a:p>
            <a:endParaRPr lang="en-US"/>
          </a:p>
        </p:txBody>
      </p:sp>
      <p:sp>
        <p:nvSpPr>
          <p:cNvPr id="29699" name="Rectangle 3">
            <a:extLst>
              <a:ext uri="{FF2B5EF4-FFF2-40B4-BE49-F238E27FC236}">
                <a16:creationId xmlns:a16="http://schemas.microsoft.com/office/drawing/2014/main" id="{73244BCF-8E94-23E6-4E59-9A8AEC93F3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22672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F5638-8441-9F08-55F4-95C3309CD89C}"/>
            </a:ext>
          </a:extLst>
        </p:cNvPr>
        <p:cNvGrpSpPr/>
        <p:nvPr/>
      </p:nvGrpSpPr>
      <p:grpSpPr>
        <a:xfrm>
          <a:off x="0" y="0"/>
          <a:ext cx="0" cy="0"/>
          <a:chOff x="0" y="0"/>
          <a:chExt cx="0" cy="0"/>
        </a:xfrm>
      </p:grpSpPr>
      <p:sp>
        <p:nvSpPr>
          <p:cNvPr id="29697" name="Rectangle 7">
            <a:extLst>
              <a:ext uri="{FF2B5EF4-FFF2-40B4-BE49-F238E27FC236}">
                <a16:creationId xmlns:a16="http://schemas.microsoft.com/office/drawing/2014/main" id="{DA0E6C7F-2F71-05B5-D170-F7BFB3FA36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111" charset="0"/>
                <a:ea typeface="ＭＳ Ｐゴシック" panose="020B0600070205080204" pitchFamily="34" charset="-128"/>
              </a:defRPr>
            </a:lvl1pPr>
            <a:lvl2pPr marL="742950" indent="-285750">
              <a:spcBef>
                <a:spcPct val="30000"/>
              </a:spcBef>
              <a:defRPr sz="1200">
                <a:solidFill>
                  <a:schemeClr val="tx1"/>
                </a:solidFill>
                <a:latin typeface="Times" pitchFamily="-111" charset="0"/>
                <a:ea typeface="ＭＳ Ｐゴシック" panose="020B0600070205080204" pitchFamily="34" charset="-128"/>
              </a:defRPr>
            </a:lvl2pPr>
            <a:lvl3pPr marL="1143000" indent="-228600">
              <a:spcBef>
                <a:spcPct val="30000"/>
              </a:spcBef>
              <a:defRPr sz="1200">
                <a:solidFill>
                  <a:schemeClr val="tx1"/>
                </a:solidFill>
                <a:latin typeface="Times" pitchFamily="-111" charset="0"/>
                <a:ea typeface="ＭＳ Ｐゴシック" panose="020B0600070205080204" pitchFamily="34" charset="-128"/>
              </a:defRPr>
            </a:lvl3pPr>
            <a:lvl4pPr marL="1600200" indent="-228600">
              <a:spcBef>
                <a:spcPct val="30000"/>
              </a:spcBef>
              <a:defRPr sz="1200">
                <a:solidFill>
                  <a:schemeClr val="tx1"/>
                </a:solidFill>
                <a:latin typeface="Times" pitchFamily="-111" charset="0"/>
                <a:ea typeface="ＭＳ Ｐゴシック" panose="020B0600070205080204" pitchFamily="34" charset="-128"/>
              </a:defRPr>
            </a:lvl4pPr>
            <a:lvl5pPr marL="2057400" indent="-228600">
              <a:spcBef>
                <a:spcPct val="30000"/>
              </a:spcBef>
              <a:defRPr sz="1200">
                <a:solidFill>
                  <a:schemeClr val="tx1"/>
                </a:solidFill>
                <a:latin typeface="Times" pitchFamily="-111"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9pPr>
          </a:lstStyle>
          <a:p>
            <a:pPr>
              <a:spcBef>
                <a:spcPct val="0"/>
              </a:spcBef>
            </a:pPr>
            <a:fld id="{D18457FC-41DE-FC45-8B68-5578F9DCE71F}" type="slidenum">
              <a:rPr lang="en-US" altLang="en-US" smtClean="0"/>
              <a:pPr>
                <a:spcBef>
                  <a:spcPct val="0"/>
                </a:spcBef>
              </a:pPr>
              <a:t>17</a:t>
            </a:fld>
            <a:endParaRPr lang="en-US" altLang="en-US"/>
          </a:p>
        </p:txBody>
      </p:sp>
      <p:sp>
        <p:nvSpPr>
          <p:cNvPr id="29698" name="Rectangle 2">
            <a:extLst>
              <a:ext uri="{FF2B5EF4-FFF2-40B4-BE49-F238E27FC236}">
                <a16:creationId xmlns:a16="http://schemas.microsoft.com/office/drawing/2014/main" id="{2F0B6DCF-3A1E-68A5-A5FF-86A726A393C6}"/>
              </a:ext>
            </a:extLst>
          </p:cNvPr>
          <p:cNvSpPr>
            <a:spLocks noGrp="1" noRot="1" noChangeAspect="1" noChangeArrowheads="1" noTextEdit="1"/>
          </p:cNvSpPr>
          <p:nvPr>
            <p:ph type="sldImg"/>
          </p:nvPr>
        </p:nvSpPr>
        <p:spPr>
          <a:ln/>
        </p:spPr>
        <p:txBody>
          <a:bodyPr/>
          <a:lstStyle/>
          <a:p>
            <a:endParaRPr lang="en-US"/>
          </a:p>
        </p:txBody>
      </p:sp>
      <p:sp>
        <p:nvSpPr>
          <p:cNvPr id="29699" name="Rectangle 3">
            <a:extLst>
              <a:ext uri="{FF2B5EF4-FFF2-40B4-BE49-F238E27FC236}">
                <a16:creationId xmlns:a16="http://schemas.microsoft.com/office/drawing/2014/main" id="{980A30C2-3209-05F2-4FC0-0486447355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4836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EB67FD45-C4CF-9886-974E-7F9E37875F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111" charset="0"/>
                <a:ea typeface="ＭＳ Ｐゴシック" panose="020B0600070205080204" pitchFamily="34" charset="-128"/>
              </a:defRPr>
            </a:lvl1pPr>
            <a:lvl2pPr marL="742950" indent="-285750">
              <a:spcBef>
                <a:spcPct val="30000"/>
              </a:spcBef>
              <a:defRPr sz="1200">
                <a:solidFill>
                  <a:schemeClr val="tx1"/>
                </a:solidFill>
                <a:latin typeface="Times" pitchFamily="-111" charset="0"/>
                <a:ea typeface="ＭＳ Ｐゴシック" panose="020B0600070205080204" pitchFamily="34" charset="-128"/>
              </a:defRPr>
            </a:lvl2pPr>
            <a:lvl3pPr marL="1143000" indent="-228600">
              <a:spcBef>
                <a:spcPct val="30000"/>
              </a:spcBef>
              <a:defRPr sz="1200">
                <a:solidFill>
                  <a:schemeClr val="tx1"/>
                </a:solidFill>
                <a:latin typeface="Times" pitchFamily="-111" charset="0"/>
                <a:ea typeface="ＭＳ Ｐゴシック" panose="020B0600070205080204" pitchFamily="34" charset="-128"/>
              </a:defRPr>
            </a:lvl3pPr>
            <a:lvl4pPr marL="1600200" indent="-228600">
              <a:spcBef>
                <a:spcPct val="30000"/>
              </a:spcBef>
              <a:defRPr sz="1200">
                <a:solidFill>
                  <a:schemeClr val="tx1"/>
                </a:solidFill>
                <a:latin typeface="Times" pitchFamily="-111" charset="0"/>
                <a:ea typeface="ＭＳ Ｐゴシック" panose="020B0600070205080204" pitchFamily="34" charset="-128"/>
              </a:defRPr>
            </a:lvl4pPr>
            <a:lvl5pPr marL="2057400" indent="-228600">
              <a:spcBef>
                <a:spcPct val="30000"/>
              </a:spcBef>
              <a:defRPr sz="1200">
                <a:solidFill>
                  <a:schemeClr val="tx1"/>
                </a:solidFill>
                <a:latin typeface="Times" pitchFamily="-111"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9pPr>
          </a:lstStyle>
          <a:p>
            <a:pPr>
              <a:spcBef>
                <a:spcPct val="0"/>
              </a:spcBef>
            </a:pPr>
            <a:fld id="{6DEB3926-EF77-1241-8B76-FA0188F3936E}" type="slidenum">
              <a:rPr lang="en-US" altLang="en-US" smtClean="0"/>
              <a:pPr>
                <a:spcBef>
                  <a:spcPct val="0"/>
                </a:spcBef>
              </a:pPr>
              <a:t>18</a:t>
            </a:fld>
            <a:endParaRPr lang="en-US" altLang="en-US"/>
          </a:p>
        </p:txBody>
      </p:sp>
      <p:sp>
        <p:nvSpPr>
          <p:cNvPr id="35842" name="Rectangle 2">
            <a:extLst>
              <a:ext uri="{FF2B5EF4-FFF2-40B4-BE49-F238E27FC236}">
                <a16:creationId xmlns:a16="http://schemas.microsoft.com/office/drawing/2014/main" id="{4F9397FB-A26F-0B54-2094-8790B978FE16}"/>
              </a:ext>
            </a:extLst>
          </p:cNvPr>
          <p:cNvSpPr>
            <a:spLocks noGrp="1" noRot="1" noChangeAspect="1" noChangeArrowheads="1" noTextEdit="1"/>
          </p:cNvSpPr>
          <p:nvPr>
            <p:ph type="sldImg"/>
          </p:nvPr>
        </p:nvSpPr>
        <p:spPr>
          <a:ln/>
        </p:spPr>
        <p:txBody>
          <a:bodyPr/>
          <a:lstStyle/>
          <a:p>
            <a:endParaRPr lang="en-US"/>
          </a:p>
        </p:txBody>
      </p:sp>
      <p:sp>
        <p:nvSpPr>
          <p:cNvPr id="35843" name="Rectangle 3">
            <a:extLst>
              <a:ext uri="{FF2B5EF4-FFF2-40B4-BE49-F238E27FC236}">
                <a16:creationId xmlns:a16="http://schemas.microsoft.com/office/drawing/2014/main" id="{4E72DA9C-5560-DA58-8BD8-A70A8BD600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E8EB6-C4A2-0326-1187-689EEC39B6E3}"/>
            </a:ext>
          </a:extLst>
        </p:cNvPr>
        <p:cNvGrpSpPr/>
        <p:nvPr/>
      </p:nvGrpSpPr>
      <p:grpSpPr>
        <a:xfrm>
          <a:off x="0" y="0"/>
          <a:ext cx="0" cy="0"/>
          <a:chOff x="0" y="0"/>
          <a:chExt cx="0" cy="0"/>
        </a:xfrm>
      </p:grpSpPr>
      <p:sp>
        <p:nvSpPr>
          <p:cNvPr id="35841" name="Rectangle 7">
            <a:extLst>
              <a:ext uri="{FF2B5EF4-FFF2-40B4-BE49-F238E27FC236}">
                <a16:creationId xmlns:a16="http://schemas.microsoft.com/office/drawing/2014/main" id="{822AFF79-2DF4-5597-2A57-9EBB5AAEF3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111" charset="0"/>
                <a:ea typeface="ＭＳ Ｐゴシック" panose="020B0600070205080204" pitchFamily="34" charset="-128"/>
              </a:defRPr>
            </a:lvl1pPr>
            <a:lvl2pPr marL="742950" indent="-285750">
              <a:spcBef>
                <a:spcPct val="30000"/>
              </a:spcBef>
              <a:defRPr sz="1200">
                <a:solidFill>
                  <a:schemeClr val="tx1"/>
                </a:solidFill>
                <a:latin typeface="Times" pitchFamily="-111" charset="0"/>
                <a:ea typeface="ＭＳ Ｐゴシック" panose="020B0600070205080204" pitchFamily="34" charset="-128"/>
              </a:defRPr>
            </a:lvl2pPr>
            <a:lvl3pPr marL="1143000" indent="-228600">
              <a:spcBef>
                <a:spcPct val="30000"/>
              </a:spcBef>
              <a:defRPr sz="1200">
                <a:solidFill>
                  <a:schemeClr val="tx1"/>
                </a:solidFill>
                <a:latin typeface="Times" pitchFamily="-111" charset="0"/>
                <a:ea typeface="ＭＳ Ｐゴシック" panose="020B0600070205080204" pitchFamily="34" charset="-128"/>
              </a:defRPr>
            </a:lvl3pPr>
            <a:lvl4pPr marL="1600200" indent="-228600">
              <a:spcBef>
                <a:spcPct val="30000"/>
              </a:spcBef>
              <a:defRPr sz="1200">
                <a:solidFill>
                  <a:schemeClr val="tx1"/>
                </a:solidFill>
                <a:latin typeface="Times" pitchFamily="-111" charset="0"/>
                <a:ea typeface="ＭＳ Ｐゴシック" panose="020B0600070205080204" pitchFamily="34" charset="-128"/>
              </a:defRPr>
            </a:lvl4pPr>
            <a:lvl5pPr marL="2057400" indent="-228600">
              <a:spcBef>
                <a:spcPct val="30000"/>
              </a:spcBef>
              <a:defRPr sz="1200">
                <a:solidFill>
                  <a:schemeClr val="tx1"/>
                </a:solidFill>
                <a:latin typeface="Times" pitchFamily="-111"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9pPr>
          </a:lstStyle>
          <a:p>
            <a:pPr>
              <a:spcBef>
                <a:spcPct val="0"/>
              </a:spcBef>
            </a:pPr>
            <a:fld id="{6DEB3926-EF77-1241-8B76-FA0188F3936E}" type="slidenum">
              <a:rPr lang="en-US" altLang="en-US" smtClean="0"/>
              <a:pPr>
                <a:spcBef>
                  <a:spcPct val="0"/>
                </a:spcBef>
              </a:pPr>
              <a:t>19</a:t>
            </a:fld>
            <a:endParaRPr lang="en-US" altLang="en-US"/>
          </a:p>
        </p:txBody>
      </p:sp>
      <p:sp>
        <p:nvSpPr>
          <p:cNvPr id="35842" name="Rectangle 2">
            <a:extLst>
              <a:ext uri="{FF2B5EF4-FFF2-40B4-BE49-F238E27FC236}">
                <a16:creationId xmlns:a16="http://schemas.microsoft.com/office/drawing/2014/main" id="{23A02F9C-8A84-281C-75CC-446A04FF903C}"/>
              </a:ext>
            </a:extLst>
          </p:cNvPr>
          <p:cNvSpPr>
            <a:spLocks noGrp="1" noRot="1" noChangeAspect="1" noChangeArrowheads="1" noTextEdit="1"/>
          </p:cNvSpPr>
          <p:nvPr>
            <p:ph type="sldImg"/>
          </p:nvPr>
        </p:nvSpPr>
        <p:spPr>
          <a:ln/>
        </p:spPr>
        <p:txBody>
          <a:bodyPr/>
          <a:lstStyle/>
          <a:p>
            <a:endParaRPr lang="en-US"/>
          </a:p>
        </p:txBody>
      </p:sp>
      <p:sp>
        <p:nvSpPr>
          <p:cNvPr id="35843" name="Rectangle 3">
            <a:extLst>
              <a:ext uri="{FF2B5EF4-FFF2-40B4-BE49-F238E27FC236}">
                <a16:creationId xmlns:a16="http://schemas.microsoft.com/office/drawing/2014/main" id="{79F8BFBC-94C1-5A62-0E49-AA2935312A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21595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6230C-BDD9-9EEA-F769-D463D746D6FA}"/>
            </a:ext>
          </a:extLst>
        </p:cNvPr>
        <p:cNvGrpSpPr/>
        <p:nvPr/>
      </p:nvGrpSpPr>
      <p:grpSpPr>
        <a:xfrm>
          <a:off x="0" y="0"/>
          <a:ext cx="0" cy="0"/>
          <a:chOff x="0" y="0"/>
          <a:chExt cx="0" cy="0"/>
        </a:xfrm>
      </p:grpSpPr>
      <p:sp>
        <p:nvSpPr>
          <p:cNvPr id="17409" name="Rectangle 7">
            <a:extLst>
              <a:ext uri="{FF2B5EF4-FFF2-40B4-BE49-F238E27FC236}">
                <a16:creationId xmlns:a16="http://schemas.microsoft.com/office/drawing/2014/main" id="{6E05020A-B22C-14D6-8C3A-E181500924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111" charset="0"/>
                <a:ea typeface="ＭＳ Ｐゴシック" panose="020B0600070205080204" pitchFamily="34" charset="-128"/>
              </a:defRPr>
            </a:lvl1pPr>
            <a:lvl2pPr marL="742950" indent="-285750">
              <a:spcBef>
                <a:spcPct val="30000"/>
              </a:spcBef>
              <a:defRPr sz="1200">
                <a:solidFill>
                  <a:schemeClr val="tx1"/>
                </a:solidFill>
                <a:latin typeface="Times" pitchFamily="-111" charset="0"/>
                <a:ea typeface="ＭＳ Ｐゴシック" panose="020B0600070205080204" pitchFamily="34" charset="-128"/>
              </a:defRPr>
            </a:lvl2pPr>
            <a:lvl3pPr marL="1143000" indent="-228600">
              <a:spcBef>
                <a:spcPct val="30000"/>
              </a:spcBef>
              <a:defRPr sz="1200">
                <a:solidFill>
                  <a:schemeClr val="tx1"/>
                </a:solidFill>
                <a:latin typeface="Times" pitchFamily="-111" charset="0"/>
                <a:ea typeface="ＭＳ Ｐゴシック" panose="020B0600070205080204" pitchFamily="34" charset="-128"/>
              </a:defRPr>
            </a:lvl3pPr>
            <a:lvl4pPr marL="1600200" indent="-228600">
              <a:spcBef>
                <a:spcPct val="30000"/>
              </a:spcBef>
              <a:defRPr sz="1200">
                <a:solidFill>
                  <a:schemeClr val="tx1"/>
                </a:solidFill>
                <a:latin typeface="Times" pitchFamily="-111" charset="0"/>
                <a:ea typeface="ＭＳ Ｐゴシック" panose="020B0600070205080204" pitchFamily="34" charset="-128"/>
              </a:defRPr>
            </a:lvl4pPr>
            <a:lvl5pPr marL="2057400" indent="-228600">
              <a:spcBef>
                <a:spcPct val="30000"/>
              </a:spcBef>
              <a:defRPr sz="1200">
                <a:solidFill>
                  <a:schemeClr val="tx1"/>
                </a:solidFill>
                <a:latin typeface="Times" pitchFamily="-111"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9pPr>
          </a:lstStyle>
          <a:p>
            <a:pPr>
              <a:spcBef>
                <a:spcPct val="0"/>
              </a:spcBef>
            </a:pPr>
            <a:fld id="{F63ACBE2-E73F-CD47-81E2-8137A28EA8B8}" type="slidenum">
              <a:rPr lang="en-US" altLang="en-US" smtClean="0"/>
              <a:pPr>
                <a:spcBef>
                  <a:spcPct val="0"/>
                </a:spcBef>
              </a:pPr>
              <a:t>2</a:t>
            </a:fld>
            <a:endParaRPr lang="en-US" altLang="en-US"/>
          </a:p>
        </p:txBody>
      </p:sp>
      <p:sp>
        <p:nvSpPr>
          <p:cNvPr id="17410" name="Rectangle 2">
            <a:extLst>
              <a:ext uri="{FF2B5EF4-FFF2-40B4-BE49-F238E27FC236}">
                <a16:creationId xmlns:a16="http://schemas.microsoft.com/office/drawing/2014/main" id="{89811ED1-DC91-25BF-40C1-516794F543EB}"/>
              </a:ext>
            </a:extLst>
          </p:cNvPr>
          <p:cNvSpPr>
            <a:spLocks noGrp="1" noRot="1" noChangeAspect="1" noChangeArrowheads="1" noTextEdit="1"/>
          </p:cNvSpPr>
          <p:nvPr>
            <p:ph type="sldImg"/>
          </p:nvPr>
        </p:nvSpPr>
        <p:spPr>
          <a:ln/>
        </p:spPr>
        <p:txBody>
          <a:bodyPr/>
          <a:lstStyle/>
          <a:p>
            <a:endParaRPr lang="en-US"/>
          </a:p>
        </p:txBody>
      </p:sp>
      <p:sp>
        <p:nvSpPr>
          <p:cNvPr id="17411" name="Rectangle 3">
            <a:extLst>
              <a:ext uri="{FF2B5EF4-FFF2-40B4-BE49-F238E27FC236}">
                <a16:creationId xmlns:a16="http://schemas.microsoft.com/office/drawing/2014/main" id="{2F2A82A0-D220-3234-7FB8-9E01B2977A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10405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3E769-6053-474F-0521-454D689306CF}"/>
            </a:ext>
          </a:extLst>
        </p:cNvPr>
        <p:cNvGrpSpPr/>
        <p:nvPr/>
      </p:nvGrpSpPr>
      <p:grpSpPr>
        <a:xfrm>
          <a:off x="0" y="0"/>
          <a:ext cx="0" cy="0"/>
          <a:chOff x="0" y="0"/>
          <a:chExt cx="0" cy="0"/>
        </a:xfrm>
      </p:grpSpPr>
      <p:sp>
        <p:nvSpPr>
          <p:cNvPr id="35841" name="Rectangle 7">
            <a:extLst>
              <a:ext uri="{FF2B5EF4-FFF2-40B4-BE49-F238E27FC236}">
                <a16:creationId xmlns:a16="http://schemas.microsoft.com/office/drawing/2014/main" id="{DCA7C0AC-A12E-C86B-DA21-26134D856F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111" charset="0"/>
                <a:ea typeface="ＭＳ Ｐゴシック" panose="020B0600070205080204" pitchFamily="34" charset="-128"/>
              </a:defRPr>
            </a:lvl1pPr>
            <a:lvl2pPr marL="742950" indent="-285750">
              <a:spcBef>
                <a:spcPct val="30000"/>
              </a:spcBef>
              <a:defRPr sz="1200">
                <a:solidFill>
                  <a:schemeClr val="tx1"/>
                </a:solidFill>
                <a:latin typeface="Times" pitchFamily="-111" charset="0"/>
                <a:ea typeface="ＭＳ Ｐゴシック" panose="020B0600070205080204" pitchFamily="34" charset="-128"/>
              </a:defRPr>
            </a:lvl2pPr>
            <a:lvl3pPr marL="1143000" indent="-228600">
              <a:spcBef>
                <a:spcPct val="30000"/>
              </a:spcBef>
              <a:defRPr sz="1200">
                <a:solidFill>
                  <a:schemeClr val="tx1"/>
                </a:solidFill>
                <a:latin typeface="Times" pitchFamily="-111" charset="0"/>
                <a:ea typeface="ＭＳ Ｐゴシック" panose="020B0600070205080204" pitchFamily="34" charset="-128"/>
              </a:defRPr>
            </a:lvl3pPr>
            <a:lvl4pPr marL="1600200" indent="-228600">
              <a:spcBef>
                <a:spcPct val="30000"/>
              </a:spcBef>
              <a:defRPr sz="1200">
                <a:solidFill>
                  <a:schemeClr val="tx1"/>
                </a:solidFill>
                <a:latin typeface="Times" pitchFamily="-111" charset="0"/>
                <a:ea typeface="ＭＳ Ｐゴシック" panose="020B0600070205080204" pitchFamily="34" charset="-128"/>
              </a:defRPr>
            </a:lvl4pPr>
            <a:lvl5pPr marL="2057400" indent="-228600">
              <a:spcBef>
                <a:spcPct val="30000"/>
              </a:spcBef>
              <a:defRPr sz="1200">
                <a:solidFill>
                  <a:schemeClr val="tx1"/>
                </a:solidFill>
                <a:latin typeface="Times" pitchFamily="-111"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9pPr>
          </a:lstStyle>
          <a:p>
            <a:pPr>
              <a:spcBef>
                <a:spcPct val="0"/>
              </a:spcBef>
            </a:pPr>
            <a:fld id="{6DEB3926-EF77-1241-8B76-FA0188F3936E}" type="slidenum">
              <a:rPr lang="en-US" altLang="en-US" smtClean="0"/>
              <a:pPr>
                <a:spcBef>
                  <a:spcPct val="0"/>
                </a:spcBef>
              </a:pPr>
              <a:t>20</a:t>
            </a:fld>
            <a:endParaRPr lang="en-US" altLang="en-US"/>
          </a:p>
        </p:txBody>
      </p:sp>
      <p:sp>
        <p:nvSpPr>
          <p:cNvPr id="35842" name="Rectangle 2">
            <a:extLst>
              <a:ext uri="{FF2B5EF4-FFF2-40B4-BE49-F238E27FC236}">
                <a16:creationId xmlns:a16="http://schemas.microsoft.com/office/drawing/2014/main" id="{BD59FC54-EC4F-4ED8-4DA6-AEE51502303D}"/>
              </a:ext>
            </a:extLst>
          </p:cNvPr>
          <p:cNvSpPr>
            <a:spLocks noGrp="1" noRot="1" noChangeAspect="1" noChangeArrowheads="1" noTextEdit="1"/>
          </p:cNvSpPr>
          <p:nvPr>
            <p:ph type="sldImg"/>
          </p:nvPr>
        </p:nvSpPr>
        <p:spPr>
          <a:ln/>
        </p:spPr>
        <p:txBody>
          <a:bodyPr/>
          <a:lstStyle/>
          <a:p>
            <a:endParaRPr lang="en-US"/>
          </a:p>
        </p:txBody>
      </p:sp>
      <p:sp>
        <p:nvSpPr>
          <p:cNvPr id="35843" name="Rectangle 3">
            <a:extLst>
              <a:ext uri="{FF2B5EF4-FFF2-40B4-BE49-F238E27FC236}">
                <a16:creationId xmlns:a16="http://schemas.microsoft.com/office/drawing/2014/main" id="{E609E9B7-AEED-5A8E-FF55-08D067E604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69478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A904A-F0DB-0342-054F-A5526D00A90F}"/>
            </a:ext>
          </a:extLst>
        </p:cNvPr>
        <p:cNvGrpSpPr/>
        <p:nvPr/>
      </p:nvGrpSpPr>
      <p:grpSpPr>
        <a:xfrm>
          <a:off x="0" y="0"/>
          <a:ext cx="0" cy="0"/>
          <a:chOff x="0" y="0"/>
          <a:chExt cx="0" cy="0"/>
        </a:xfrm>
      </p:grpSpPr>
      <p:sp>
        <p:nvSpPr>
          <p:cNvPr id="35841" name="Rectangle 7">
            <a:extLst>
              <a:ext uri="{FF2B5EF4-FFF2-40B4-BE49-F238E27FC236}">
                <a16:creationId xmlns:a16="http://schemas.microsoft.com/office/drawing/2014/main" id="{B74A00EA-2D6F-A687-5906-7E612B0360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111" charset="0"/>
                <a:ea typeface="ＭＳ Ｐゴシック" panose="020B0600070205080204" pitchFamily="34" charset="-128"/>
              </a:defRPr>
            </a:lvl1pPr>
            <a:lvl2pPr marL="742950" indent="-285750">
              <a:spcBef>
                <a:spcPct val="30000"/>
              </a:spcBef>
              <a:defRPr sz="1200">
                <a:solidFill>
                  <a:schemeClr val="tx1"/>
                </a:solidFill>
                <a:latin typeface="Times" pitchFamily="-111" charset="0"/>
                <a:ea typeface="ＭＳ Ｐゴシック" panose="020B0600070205080204" pitchFamily="34" charset="-128"/>
              </a:defRPr>
            </a:lvl2pPr>
            <a:lvl3pPr marL="1143000" indent="-228600">
              <a:spcBef>
                <a:spcPct val="30000"/>
              </a:spcBef>
              <a:defRPr sz="1200">
                <a:solidFill>
                  <a:schemeClr val="tx1"/>
                </a:solidFill>
                <a:latin typeface="Times" pitchFamily="-111" charset="0"/>
                <a:ea typeface="ＭＳ Ｐゴシック" panose="020B0600070205080204" pitchFamily="34" charset="-128"/>
              </a:defRPr>
            </a:lvl3pPr>
            <a:lvl4pPr marL="1600200" indent="-228600">
              <a:spcBef>
                <a:spcPct val="30000"/>
              </a:spcBef>
              <a:defRPr sz="1200">
                <a:solidFill>
                  <a:schemeClr val="tx1"/>
                </a:solidFill>
                <a:latin typeface="Times" pitchFamily="-111" charset="0"/>
                <a:ea typeface="ＭＳ Ｐゴシック" panose="020B0600070205080204" pitchFamily="34" charset="-128"/>
              </a:defRPr>
            </a:lvl4pPr>
            <a:lvl5pPr marL="2057400" indent="-228600">
              <a:spcBef>
                <a:spcPct val="30000"/>
              </a:spcBef>
              <a:defRPr sz="1200">
                <a:solidFill>
                  <a:schemeClr val="tx1"/>
                </a:solidFill>
                <a:latin typeface="Times" pitchFamily="-111"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9pPr>
          </a:lstStyle>
          <a:p>
            <a:pPr>
              <a:spcBef>
                <a:spcPct val="0"/>
              </a:spcBef>
            </a:pPr>
            <a:fld id="{6DEB3926-EF77-1241-8B76-FA0188F3936E}" type="slidenum">
              <a:rPr lang="en-US" altLang="en-US" smtClean="0"/>
              <a:pPr>
                <a:spcBef>
                  <a:spcPct val="0"/>
                </a:spcBef>
              </a:pPr>
              <a:t>21</a:t>
            </a:fld>
            <a:endParaRPr lang="en-US" altLang="en-US"/>
          </a:p>
        </p:txBody>
      </p:sp>
      <p:sp>
        <p:nvSpPr>
          <p:cNvPr id="35842" name="Rectangle 2">
            <a:extLst>
              <a:ext uri="{FF2B5EF4-FFF2-40B4-BE49-F238E27FC236}">
                <a16:creationId xmlns:a16="http://schemas.microsoft.com/office/drawing/2014/main" id="{31D9973F-5C21-39F4-8B91-50172CD73E3F}"/>
              </a:ext>
            </a:extLst>
          </p:cNvPr>
          <p:cNvSpPr>
            <a:spLocks noGrp="1" noRot="1" noChangeAspect="1" noChangeArrowheads="1" noTextEdit="1"/>
          </p:cNvSpPr>
          <p:nvPr>
            <p:ph type="sldImg"/>
          </p:nvPr>
        </p:nvSpPr>
        <p:spPr>
          <a:ln/>
        </p:spPr>
        <p:txBody>
          <a:bodyPr/>
          <a:lstStyle/>
          <a:p>
            <a:endParaRPr lang="en-US"/>
          </a:p>
        </p:txBody>
      </p:sp>
      <p:sp>
        <p:nvSpPr>
          <p:cNvPr id="35843" name="Rectangle 3">
            <a:extLst>
              <a:ext uri="{FF2B5EF4-FFF2-40B4-BE49-F238E27FC236}">
                <a16:creationId xmlns:a16="http://schemas.microsoft.com/office/drawing/2014/main" id="{3D2D09C4-AC84-F9A7-E2F9-FFFD8A2651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62136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27DDA-A9E3-2D99-7439-BBA8B7309B07}"/>
            </a:ext>
          </a:extLst>
        </p:cNvPr>
        <p:cNvGrpSpPr/>
        <p:nvPr/>
      </p:nvGrpSpPr>
      <p:grpSpPr>
        <a:xfrm>
          <a:off x="0" y="0"/>
          <a:ext cx="0" cy="0"/>
          <a:chOff x="0" y="0"/>
          <a:chExt cx="0" cy="0"/>
        </a:xfrm>
      </p:grpSpPr>
      <p:sp>
        <p:nvSpPr>
          <p:cNvPr id="35841" name="Rectangle 7">
            <a:extLst>
              <a:ext uri="{FF2B5EF4-FFF2-40B4-BE49-F238E27FC236}">
                <a16:creationId xmlns:a16="http://schemas.microsoft.com/office/drawing/2014/main" id="{70A65B5C-EE13-A7D5-9CDF-459444CB4D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111" charset="0"/>
                <a:ea typeface="ＭＳ Ｐゴシック" panose="020B0600070205080204" pitchFamily="34" charset="-128"/>
              </a:defRPr>
            </a:lvl1pPr>
            <a:lvl2pPr marL="742950" indent="-285750">
              <a:spcBef>
                <a:spcPct val="30000"/>
              </a:spcBef>
              <a:defRPr sz="1200">
                <a:solidFill>
                  <a:schemeClr val="tx1"/>
                </a:solidFill>
                <a:latin typeface="Times" pitchFamily="-111" charset="0"/>
                <a:ea typeface="ＭＳ Ｐゴシック" panose="020B0600070205080204" pitchFamily="34" charset="-128"/>
              </a:defRPr>
            </a:lvl2pPr>
            <a:lvl3pPr marL="1143000" indent="-228600">
              <a:spcBef>
                <a:spcPct val="30000"/>
              </a:spcBef>
              <a:defRPr sz="1200">
                <a:solidFill>
                  <a:schemeClr val="tx1"/>
                </a:solidFill>
                <a:latin typeface="Times" pitchFamily="-111" charset="0"/>
                <a:ea typeface="ＭＳ Ｐゴシック" panose="020B0600070205080204" pitchFamily="34" charset="-128"/>
              </a:defRPr>
            </a:lvl3pPr>
            <a:lvl4pPr marL="1600200" indent="-228600">
              <a:spcBef>
                <a:spcPct val="30000"/>
              </a:spcBef>
              <a:defRPr sz="1200">
                <a:solidFill>
                  <a:schemeClr val="tx1"/>
                </a:solidFill>
                <a:latin typeface="Times" pitchFamily="-111" charset="0"/>
                <a:ea typeface="ＭＳ Ｐゴシック" panose="020B0600070205080204" pitchFamily="34" charset="-128"/>
              </a:defRPr>
            </a:lvl4pPr>
            <a:lvl5pPr marL="2057400" indent="-228600">
              <a:spcBef>
                <a:spcPct val="30000"/>
              </a:spcBef>
              <a:defRPr sz="1200">
                <a:solidFill>
                  <a:schemeClr val="tx1"/>
                </a:solidFill>
                <a:latin typeface="Times" pitchFamily="-111"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9pPr>
          </a:lstStyle>
          <a:p>
            <a:pPr>
              <a:spcBef>
                <a:spcPct val="0"/>
              </a:spcBef>
            </a:pPr>
            <a:fld id="{6DEB3926-EF77-1241-8B76-FA0188F3936E}" type="slidenum">
              <a:rPr lang="en-US" altLang="en-US" smtClean="0"/>
              <a:pPr>
                <a:spcBef>
                  <a:spcPct val="0"/>
                </a:spcBef>
              </a:pPr>
              <a:t>22</a:t>
            </a:fld>
            <a:endParaRPr lang="en-US" altLang="en-US"/>
          </a:p>
        </p:txBody>
      </p:sp>
      <p:sp>
        <p:nvSpPr>
          <p:cNvPr id="35842" name="Rectangle 2">
            <a:extLst>
              <a:ext uri="{FF2B5EF4-FFF2-40B4-BE49-F238E27FC236}">
                <a16:creationId xmlns:a16="http://schemas.microsoft.com/office/drawing/2014/main" id="{35849DD6-1FD0-774B-B7E7-0F5EA42E5D73}"/>
              </a:ext>
            </a:extLst>
          </p:cNvPr>
          <p:cNvSpPr>
            <a:spLocks noGrp="1" noRot="1" noChangeAspect="1" noChangeArrowheads="1" noTextEdit="1"/>
          </p:cNvSpPr>
          <p:nvPr>
            <p:ph type="sldImg"/>
          </p:nvPr>
        </p:nvSpPr>
        <p:spPr>
          <a:ln/>
        </p:spPr>
        <p:txBody>
          <a:bodyPr/>
          <a:lstStyle/>
          <a:p>
            <a:endParaRPr lang="en-US"/>
          </a:p>
        </p:txBody>
      </p:sp>
      <p:sp>
        <p:nvSpPr>
          <p:cNvPr id="35843" name="Rectangle 3">
            <a:extLst>
              <a:ext uri="{FF2B5EF4-FFF2-40B4-BE49-F238E27FC236}">
                <a16:creationId xmlns:a16="http://schemas.microsoft.com/office/drawing/2014/main" id="{C50E1DA2-C685-80B2-3C7A-560D3196EB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49577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808D2DE9-4CE6-D0AB-7B36-D06298C84D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111" charset="0"/>
                <a:ea typeface="ＭＳ Ｐゴシック" panose="020B0600070205080204" pitchFamily="34" charset="-128"/>
              </a:defRPr>
            </a:lvl1pPr>
            <a:lvl2pPr marL="742950" indent="-285750">
              <a:spcBef>
                <a:spcPct val="30000"/>
              </a:spcBef>
              <a:defRPr sz="1200">
                <a:solidFill>
                  <a:schemeClr val="tx1"/>
                </a:solidFill>
                <a:latin typeface="Times" pitchFamily="-111" charset="0"/>
                <a:ea typeface="ＭＳ Ｐゴシック" panose="020B0600070205080204" pitchFamily="34" charset="-128"/>
              </a:defRPr>
            </a:lvl2pPr>
            <a:lvl3pPr marL="1143000" indent="-228600">
              <a:spcBef>
                <a:spcPct val="30000"/>
              </a:spcBef>
              <a:defRPr sz="1200">
                <a:solidFill>
                  <a:schemeClr val="tx1"/>
                </a:solidFill>
                <a:latin typeface="Times" pitchFamily="-111" charset="0"/>
                <a:ea typeface="ＭＳ Ｐゴシック" panose="020B0600070205080204" pitchFamily="34" charset="-128"/>
              </a:defRPr>
            </a:lvl3pPr>
            <a:lvl4pPr marL="1600200" indent="-228600">
              <a:spcBef>
                <a:spcPct val="30000"/>
              </a:spcBef>
              <a:defRPr sz="1200">
                <a:solidFill>
                  <a:schemeClr val="tx1"/>
                </a:solidFill>
                <a:latin typeface="Times" pitchFamily="-111" charset="0"/>
                <a:ea typeface="ＭＳ Ｐゴシック" panose="020B0600070205080204" pitchFamily="34" charset="-128"/>
              </a:defRPr>
            </a:lvl4pPr>
            <a:lvl5pPr marL="2057400" indent="-228600">
              <a:spcBef>
                <a:spcPct val="30000"/>
              </a:spcBef>
              <a:defRPr sz="1200">
                <a:solidFill>
                  <a:schemeClr val="tx1"/>
                </a:solidFill>
                <a:latin typeface="Times" pitchFamily="-111"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9pPr>
          </a:lstStyle>
          <a:p>
            <a:pPr>
              <a:spcBef>
                <a:spcPct val="0"/>
              </a:spcBef>
            </a:pPr>
            <a:fld id="{07CC02D2-3DE7-BA49-A2F0-C64F8295B755}" type="slidenum">
              <a:rPr lang="en-US" altLang="en-US" smtClean="0"/>
              <a:pPr>
                <a:spcBef>
                  <a:spcPct val="0"/>
                </a:spcBef>
              </a:pPr>
              <a:t>3</a:t>
            </a:fld>
            <a:endParaRPr lang="en-US" altLang="en-US"/>
          </a:p>
        </p:txBody>
      </p:sp>
      <p:sp>
        <p:nvSpPr>
          <p:cNvPr id="15362" name="Rectangle 2">
            <a:extLst>
              <a:ext uri="{FF2B5EF4-FFF2-40B4-BE49-F238E27FC236}">
                <a16:creationId xmlns:a16="http://schemas.microsoft.com/office/drawing/2014/main" id="{B198268C-97EB-34CD-2A9C-33AE1F52AC92}"/>
              </a:ext>
            </a:extLst>
          </p:cNvPr>
          <p:cNvSpPr>
            <a:spLocks noGrp="1" noRot="1" noChangeAspect="1" noChangeArrowheads="1" noTextEdit="1"/>
          </p:cNvSpPr>
          <p:nvPr>
            <p:ph type="sldImg"/>
          </p:nvPr>
        </p:nvSpPr>
        <p:spPr>
          <a:ln/>
        </p:spPr>
        <p:txBody>
          <a:bodyPr/>
          <a:lstStyle/>
          <a:p>
            <a:endParaRPr lang="en-US"/>
          </a:p>
        </p:txBody>
      </p:sp>
      <p:sp>
        <p:nvSpPr>
          <p:cNvPr id="15363" name="Rectangle 3">
            <a:extLst>
              <a:ext uri="{FF2B5EF4-FFF2-40B4-BE49-F238E27FC236}">
                <a16:creationId xmlns:a16="http://schemas.microsoft.com/office/drawing/2014/main" id="{E30A9A9C-B7C2-DBBC-A703-0607839BBF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D8F52AAE-617A-8599-A90C-1B24E6451D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111" charset="0"/>
                <a:ea typeface="ＭＳ Ｐゴシック" panose="020B0600070205080204" pitchFamily="34" charset="-128"/>
              </a:defRPr>
            </a:lvl1pPr>
            <a:lvl2pPr marL="742950" indent="-285750">
              <a:spcBef>
                <a:spcPct val="30000"/>
              </a:spcBef>
              <a:defRPr sz="1200">
                <a:solidFill>
                  <a:schemeClr val="tx1"/>
                </a:solidFill>
                <a:latin typeface="Times" pitchFamily="-111" charset="0"/>
                <a:ea typeface="ＭＳ Ｐゴシック" panose="020B0600070205080204" pitchFamily="34" charset="-128"/>
              </a:defRPr>
            </a:lvl2pPr>
            <a:lvl3pPr marL="1143000" indent="-228600">
              <a:spcBef>
                <a:spcPct val="30000"/>
              </a:spcBef>
              <a:defRPr sz="1200">
                <a:solidFill>
                  <a:schemeClr val="tx1"/>
                </a:solidFill>
                <a:latin typeface="Times" pitchFamily="-111" charset="0"/>
                <a:ea typeface="ＭＳ Ｐゴシック" panose="020B0600070205080204" pitchFamily="34" charset="-128"/>
              </a:defRPr>
            </a:lvl3pPr>
            <a:lvl4pPr marL="1600200" indent="-228600">
              <a:spcBef>
                <a:spcPct val="30000"/>
              </a:spcBef>
              <a:defRPr sz="1200">
                <a:solidFill>
                  <a:schemeClr val="tx1"/>
                </a:solidFill>
                <a:latin typeface="Times" pitchFamily="-111" charset="0"/>
                <a:ea typeface="ＭＳ Ｐゴシック" panose="020B0600070205080204" pitchFamily="34" charset="-128"/>
              </a:defRPr>
            </a:lvl4pPr>
            <a:lvl5pPr marL="2057400" indent="-228600">
              <a:spcBef>
                <a:spcPct val="30000"/>
              </a:spcBef>
              <a:defRPr sz="1200">
                <a:solidFill>
                  <a:schemeClr val="tx1"/>
                </a:solidFill>
                <a:latin typeface="Times" pitchFamily="-111"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9pPr>
          </a:lstStyle>
          <a:p>
            <a:pPr>
              <a:spcBef>
                <a:spcPct val="0"/>
              </a:spcBef>
            </a:pPr>
            <a:fld id="{0FCD2D6B-F3F3-744F-8972-9F31778D326F}" type="slidenum">
              <a:rPr lang="en-US" altLang="en-US" smtClean="0"/>
              <a:pPr>
                <a:spcBef>
                  <a:spcPct val="0"/>
                </a:spcBef>
              </a:pPr>
              <a:t>4</a:t>
            </a:fld>
            <a:endParaRPr lang="en-US" altLang="en-US"/>
          </a:p>
        </p:txBody>
      </p:sp>
      <p:sp>
        <p:nvSpPr>
          <p:cNvPr id="25602" name="Rectangle 2">
            <a:extLst>
              <a:ext uri="{FF2B5EF4-FFF2-40B4-BE49-F238E27FC236}">
                <a16:creationId xmlns:a16="http://schemas.microsoft.com/office/drawing/2014/main" id="{7AF1044D-7076-1204-4468-E17AC073660C}"/>
              </a:ext>
            </a:extLst>
          </p:cNvPr>
          <p:cNvSpPr>
            <a:spLocks noGrp="1" noRot="1" noChangeAspect="1" noChangeArrowheads="1" noTextEdit="1"/>
          </p:cNvSpPr>
          <p:nvPr>
            <p:ph type="sldImg"/>
          </p:nvPr>
        </p:nvSpPr>
        <p:spPr>
          <a:ln/>
        </p:spPr>
        <p:txBody>
          <a:bodyPr/>
          <a:lstStyle/>
          <a:p>
            <a:endParaRPr lang="en-US"/>
          </a:p>
        </p:txBody>
      </p:sp>
      <p:sp>
        <p:nvSpPr>
          <p:cNvPr id="25603" name="Rectangle 3">
            <a:extLst>
              <a:ext uri="{FF2B5EF4-FFF2-40B4-BE49-F238E27FC236}">
                <a16:creationId xmlns:a16="http://schemas.microsoft.com/office/drawing/2014/main" id="{3363B67E-08B6-5576-0804-A407496387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06E1D-776F-15E5-5897-CA34063BD8B1}"/>
            </a:ext>
          </a:extLst>
        </p:cNvPr>
        <p:cNvGrpSpPr/>
        <p:nvPr/>
      </p:nvGrpSpPr>
      <p:grpSpPr>
        <a:xfrm>
          <a:off x="0" y="0"/>
          <a:ext cx="0" cy="0"/>
          <a:chOff x="0" y="0"/>
          <a:chExt cx="0" cy="0"/>
        </a:xfrm>
      </p:grpSpPr>
      <p:sp>
        <p:nvSpPr>
          <p:cNvPr id="25601" name="Rectangle 7">
            <a:extLst>
              <a:ext uri="{FF2B5EF4-FFF2-40B4-BE49-F238E27FC236}">
                <a16:creationId xmlns:a16="http://schemas.microsoft.com/office/drawing/2014/main" id="{174CE236-EE27-4655-565B-78A822CE6E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111" charset="0"/>
                <a:ea typeface="ＭＳ Ｐゴシック" panose="020B0600070205080204" pitchFamily="34" charset="-128"/>
              </a:defRPr>
            </a:lvl1pPr>
            <a:lvl2pPr marL="742950" indent="-285750">
              <a:spcBef>
                <a:spcPct val="30000"/>
              </a:spcBef>
              <a:defRPr sz="1200">
                <a:solidFill>
                  <a:schemeClr val="tx1"/>
                </a:solidFill>
                <a:latin typeface="Times" pitchFamily="-111" charset="0"/>
                <a:ea typeface="ＭＳ Ｐゴシック" panose="020B0600070205080204" pitchFamily="34" charset="-128"/>
              </a:defRPr>
            </a:lvl2pPr>
            <a:lvl3pPr marL="1143000" indent="-228600">
              <a:spcBef>
                <a:spcPct val="30000"/>
              </a:spcBef>
              <a:defRPr sz="1200">
                <a:solidFill>
                  <a:schemeClr val="tx1"/>
                </a:solidFill>
                <a:latin typeface="Times" pitchFamily="-111" charset="0"/>
                <a:ea typeface="ＭＳ Ｐゴシック" panose="020B0600070205080204" pitchFamily="34" charset="-128"/>
              </a:defRPr>
            </a:lvl3pPr>
            <a:lvl4pPr marL="1600200" indent="-228600">
              <a:spcBef>
                <a:spcPct val="30000"/>
              </a:spcBef>
              <a:defRPr sz="1200">
                <a:solidFill>
                  <a:schemeClr val="tx1"/>
                </a:solidFill>
                <a:latin typeface="Times" pitchFamily="-111" charset="0"/>
                <a:ea typeface="ＭＳ Ｐゴシック" panose="020B0600070205080204" pitchFamily="34" charset="-128"/>
              </a:defRPr>
            </a:lvl4pPr>
            <a:lvl5pPr marL="2057400" indent="-228600">
              <a:spcBef>
                <a:spcPct val="30000"/>
              </a:spcBef>
              <a:defRPr sz="1200">
                <a:solidFill>
                  <a:schemeClr val="tx1"/>
                </a:solidFill>
                <a:latin typeface="Times" pitchFamily="-111"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9pPr>
          </a:lstStyle>
          <a:p>
            <a:pPr>
              <a:spcBef>
                <a:spcPct val="0"/>
              </a:spcBef>
            </a:pPr>
            <a:fld id="{0FCD2D6B-F3F3-744F-8972-9F31778D326F}" type="slidenum">
              <a:rPr lang="en-US" altLang="en-US" smtClean="0"/>
              <a:pPr>
                <a:spcBef>
                  <a:spcPct val="0"/>
                </a:spcBef>
              </a:pPr>
              <a:t>5</a:t>
            </a:fld>
            <a:endParaRPr lang="en-US" altLang="en-US"/>
          </a:p>
        </p:txBody>
      </p:sp>
      <p:sp>
        <p:nvSpPr>
          <p:cNvPr id="25602" name="Rectangle 2">
            <a:extLst>
              <a:ext uri="{FF2B5EF4-FFF2-40B4-BE49-F238E27FC236}">
                <a16:creationId xmlns:a16="http://schemas.microsoft.com/office/drawing/2014/main" id="{F5F4F207-44AF-8AEF-B93B-227404484A87}"/>
              </a:ext>
            </a:extLst>
          </p:cNvPr>
          <p:cNvSpPr>
            <a:spLocks noGrp="1" noRot="1" noChangeAspect="1" noChangeArrowheads="1" noTextEdit="1"/>
          </p:cNvSpPr>
          <p:nvPr>
            <p:ph type="sldImg"/>
          </p:nvPr>
        </p:nvSpPr>
        <p:spPr>
          <a:ln/>
        </p:spPr>
        <p:txBody>
          <a:bodyPr/>
          <a:lstStyle/>
          <a:p>
            <a:endParaRPr lang="en-US"/>
          </a:p>
        </p:txBody>
      </p:sp>
      <p:sp>
        <p:nvSpPr>
          <p:cNvPr id="25603" name="Rectangle 3">
            <a:extLst>
              <a:ext uri="{FF2B5EF4-FFF2-40B4-BE49-F238E27FC236}">
                <a16:creationId xmlns:a16="http://schemas.microsoft.com/office/drawing/2014/main" id="{28FB3448-B65E-7BAF-BAAF-CE7D14987A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94859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480F4-7BF4-3F10-3557-9873178D0856}"/>
            </a:ext>
          </a:extLst>
        </p:cNvPr>
        <p:cNvGrpSpPr/>
        <p:nvPr/>
      </p:nvGrpSpPr>
      <p:grpSpPr>
        <a:xfrm>
          <a:off x="0" y="0"/>
          <a:ext cx="0" cy="0"/>
          <a:chOff x="0" y="0"/>
          <a:chExt cx="0" cy="0"/>
        </a:xfrm>
      </p:grpSpPr>
      <p:sp>
        <p:nvSpPr>
          <p:cNvPr id="25601" name="Rectangle 7">
            <a:extLst>
              <a:ext uri="{FF2B5EF4-FFF2-40B4-BE49-F238E27FC236}">
                <a16:creationId xmlns:a16="http://schemas.microsoft.com/office/drawing/2014/main" id="{82D6A4E2-6EDB-0224-392B-35EC7FE1EA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111" charset="0"/>
                <a:ea typeface="ＭＳ Ｐゴシック" panose="020B0600070205080204" pitchFamily="34" charset="-128"/>
              </a:defRPr>
            </a:lvl1pPr>
            <a:lvl2pPr marL="742950" indent="-285750">
              <a:spcBef>
                <a:spcPct val="30000"/>
              </a:spcBef>
              <a:defRPr sz="1200">
                <a:solidFill>
                  <a:schemeClr val="tx1"/>
                </a:solidFill>
                <a:latin typeface="Times" pitchFamily="-111" charset="0"/>
                <a:ea typeface="ＭＳ Ｐゴシック" panose="020B0600070205080204" pitchFamily="34" charset="-128"/>
              </a:defRPr>
            </a:lvl2pPr>
            <a:lvl3pPr marL="1143000" indent="-228600">
              <a:spcBef>
                <a:spcPct val="30000"/>
              </a:spcBef>
              <a:defRPr sz="1200">
                <a:solidFill>
                  <a:schemeClr val="tx1"/>
                </a:solidFill>
                <a:latin typeface="Times" pitchFamily="-111" charset="0"/>
                <a:ea typeface="ＭＳ Ｐゴシック" panose="020B0600070205080204" pitchFamily="34" charset="-128"/>
              </a:defRPr>
            </a:lvl3pPr>
            <a:lvl4pPr marL="1600200" indent="-228600">
              <a:spcBef>
                <a:spcPct val="30000"/>
              </a:spcBef>
              <a:defRPr sz="1200">
                <a:solidFill>
                  <a:schemeClr val="tx1"/>
                </a:solidFill>
                <a:latin typeface="Times" pitchFamily="-111" charset="0"/>
                <a:ea typeface="ＭＳ Ｐゴシック" panose="020B0600070205080204" pitchFamily="34" charset="-128"/>
              </a:defRPr>
            </a:lvl4pPr>
            <a:lvl5pPr marL="2057400" indent="-228600">
              <a:spcBef>
                <a:spcPct val="30000"/>
              </a:spcBef>
              <a:defRPr sz="1200">
                <a:solidFill>
                  <a:schemeClr val="tx1"/>
                </a:solidFill>
                <a:latin typeface="Times" pitchFamily="-111"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9pPr>
          </a:lstStyle>
          <a:p>
            <a:pPr>
              <a:spcBef>
                <a:spcPct val="0"/>
              </a:spcBef>
            </a:pPr>
            <a:fld id="{0FCD2D6B-F3F3-744F-8972-9F31778D326F}" type="slidenum">
              <a:rPr lang="en-US" altLang="en-US" smtClean="0"/>
              <a:pPr>
                <a:spcBef>
                  <a:spcPct val="0"/>
                </a:spcBef>
              </a:pPr>
              <a:t>6</a:t>
            </a:fld>
            <a:endParaRPr lang="en-US" altLang="en-US"/>
          </a:p>
        </p:txBody>
      </p:sp>
      <p:sp>
        <p:nvSpPr>
          <p:cNvPr id="25602" name="Rectangle 2">
            <a:extLst>
              <a:ext uri="{FF2B5EF4-FFF2-40B4-BE49-F238E27FC236}">
                <a16:creationId xmlns:a16="http://schemas.microsoft.com/office/drawing/2014/main" id="{487C9F65-A161-4E7A-C319-4CA2AE016BE2}"/>
              </a:ext>
            </a:extLst>
          </p:cNvPr>
          <p:cNvSpPr>
            <a:spLocks noGrp="1" noRot="1" noChangeAspect="1" noChangeArrowheads="1" noTextEdit="1"/>
          </p:cNvSpPr>
          <p:nvPr>
            <p:ph type="sldImg"/>
          </p:nvPr>
        </p:nvSpPr>
        <p:spPr>
          <a:ln/>
        </p:spPr>
        <p:txBody>
          <a:bodyPr/>
          <a:lstStyle/>
          <a:p>
            <a:endParaRPr lang="en-US"/>
          </a:p>
        </p:txBody>
      </p:sp>
      <p:sp>
        <p:nvSpPr>
          <p:cNvPr id="25603" name="Rectangle 3">
            <a:extLst>
              <a:ext uri="{FF2B5EF4-FFF2-40B4-BE49-F238E27FC236}">
                <a16:creationId xmlns:a16="http://schemas.microsoft.com/office/drawing/2014/main" id="{10333615-5427-9231-5B48-D442F09E0F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772266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EC061-954C-97F0-1035-57D32E25EA3D}"/>
            </a:ext>
          </a:extLst>
        </p:cNvPr>
        <p:cNvGrpSpPr/>
        <p:nvPr/>
      </p:nvGrpSpPr>
      <p:grpSpPr>
        <a:xfrm>
          <a:off x="0" y="0"/>
          <a:ext cx="0" cy="0"/>
          <a:chOff x="0" y="0"/>
          <a:chExt cx="0" cy="0"/>
        </a:xfrm>
      </p:grpSpPr>
      <p:sp>
        <p:nvSpPr>
          <p:cNvPr id="25601" name="Rectangle 7">
            <a:extLst>
              <a:ext uri="{FF2B5EF4-FFF2-40B4-BE49-F238E27FC236}">
                <a16:creationId xmlns:a16="http://schemas.microsoft.com/office/drawing/2014/main" id="{D39AD390-1C3D-8981-4C07-2EB0785791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111" charset="0"/>
                <a:ea typeface="ＭＳ Ｐゴシック" panose="020B0600070205080204" pitchFamily="34" charset="-128"/>
              </a:defRPr>
            </a:lvl1pPr>
            <a:lvl2pPr marL="742950" indent="-285750">
              <a:spcBef>
                <a:spcPct val="30000"/>
              </a:spcBef>
              <a:defRPr sz="1200">
                <a:solidFill>
                  <a:schemeClr val="tx1"/>
                </a:solidFill>
                <a:latin typeface="Times" pitchFamily="-111" charset="0"/>
                <a:ea typeface="ＭＳ Ｐゴシック" panose="020B0600070205080204" pitchFamily="34" charset="-128"/>
              </a:defRPr>
            </a:lvl2pPr>
            <a:lvl3pPr marL="1143000" indent="-228600">
              <a:spcBef>
                <a:spcPct val="30000"/>
              </a:spcBef>
              <a:defRPr sz="1200">
                <a:solidFill>
                  <a:schemeClr val="tx1"/>
                </a:solidFill>
                <a:latin typeface="Times" pitchFamily="-111" charset="0"/>
                <a:ea typeface="ＭＳ Ｐゴシック" panose="020B0600070205080204" pitchFamily="34" charset="-128"/>
              </a:defRPr>
            </a:lvl3pPr>
            <a:lvl4pPr marL="1600200" indent="-228600">
              <a:spcBef>
                <a:spcPct val="30000"/>
              </a:spcBef>
              <a:defRPr sz="1200">
                <a:solidFill>
                  <a:schemeClr val="tx1"/>
                </a:solidFill>
                <a:latin typeface="Times" pitchFamily="-111" charset="0"/>
                <a:ea typeface="ＭＳ Ｐゴシック" panose="020B0600070205080204" pitchFamily="34" charset="-128"/>
              </a:defRPr>
            </a:lvl4pPr>
            <a:lvl5pPr marL="2057400" indent="-228600">
              <a:spcBef>
                <a:spcPct val="30000"/>
              </a:spcBef>
              <a:defRPr sz="1200">
                <a:solidFill>
                  <a:schemeClr val="tx1"/>
                </a:solidFill>
                <a:latin typeface="Times" pitchFamily="-111"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9pPr>
          </a:lstStyle>
          <a:p>
            <a:pPr>
              <a:spcBef>
                <a:spcPct val="0"/>
              </a:spcBef>
            </a:pPr>
            <a:fld id="{0FCD2D6B-F3F3-744F-8972-9F31778D326F}" type="slidenum">
              <a:rPr lang="en-US" altLang="en-US" smtClean="0"/>
              <a:pPr>
                <a:spcBef>
                  <a:spcPct val="0"/>
                </a:spcBef>
              </a:pPr>
              <a:t>7</a:t>
            </a:fld>
            <a:endParaRPr lang="en-US" altLang="en-US"/>
          </a:p>
        </p:txBody>
      </p:sp>
      <p:sp>
        <p:nvSpPr>
          <p:cNvPr id="25602" name="Rectangle 2">
            <a:extLst>
              <a:ext uri="{FF2B5EF4-FFF2-40B4-BE49-F238E27FC236}">
                <a16:creationId xmlns:a16="http://schemas.microsoft.com/office/drawing/2014/main" id="{AF4B9CB0-FDAB-15F6-B659-F935B541D54C}"/>
              </a:ext>
            </a:extLst>
          </p:cNvPr>
          <p:cNvSpPr>
            <a:spLocks noGrp="1" noRot="1" noChangeAspect="1" noChangeArrowheads="1" noTextEdit="1"/>
          </p:cNvSpPr>
          <p:nvPr>
            <p:ph type="sldImg"/>
          </p:nvPr>
        </p:nvSpPr>
        <p:spPr>
          <a:ln/>
        </p:spPr>
        <p:txBody>
          <a:bodyPr/>
          <a:lstStyle/>
          <a:p>
            <a:endParaRPr lang="en-US"/>
          </a:p>
        </p:txBody>
      </p:sp>
      <p:sp>
        <p:nvSpPr>
          <p:cNvPr id="25603" name="Rectangle 3">
            <a:extLst>
              <a:ext uri="{FF2B5EF4-FFF2-40B4-BE49-F238E27FC236}">
                <a16:creationId xmlns:a16="http://schemas.microsoft.com/office/drawing/2014/main" id="{B37ADC27-5EBF-9156-945E-95BD277116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75268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FAB40-C741-5945-6B0F-0E479B763751}"/>
            </a:ext>
          </a:extLst>
        </p:cNvPr>
        <p:cNvGrpSpPr/>
        <p:nvPr/>
      </p:nvGrpSpPr>
      <p:grpSpPr>
        <a:xfrm>
          <a:off x="0" y="0"/>
          <a:ext cx="0" cy="0"/>
          <a:chOff x="0" y="0"/>
          <a:chExt cx="0" cy="0"/>
        </a:xfrm>
      </p:grpSpPr>
      <p:sp>
        <p:nvSpPr>
          <p:cNvPr id="25601" name="Rectangle 7">
            <a:extLst>
              <a:ext uri="{FF2B5EF4-FFF2-40B4-BE49-F238E27FC236}">
                <a16:creationId xmlns:a16="http://schemas.microsoft.com/office/drawing/2014/main" id="{8D51126C-4C8F-71C7-92A9-EA5EFFE2CD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111" charset="0"/>
                <a:ea typeface="ＭＳ Ｐゴシック" panose="020B0600070205080204" pitchFamily="34" charset="-128"/>
              </a:defRPr>
            </a:lvl1pPr>
            <a:lvl2pPr marL="742950" indent="-285750">
              <a:spcBef>
                <a:spcPct val="30000"/>
              </a:spcBef>
              <a:defRPr sz="1200">
                <a:solidFill>
                  <a:schemeClr val="tx1"/>
                </a:solidFill>
                <a:latin typeface="Times" pitchFamily="-111" charset="0"/>
                <a:ea typeface="ＭＳ Ｐゴシック" panose="020B0600070205080204" pitchFamily="34" charset="-128"/>
              </a:defRPr>
            </a:lvl2pPr>
            <a:lvl3pPr marL="1143000" indent="-228600">
              <a:spcBef>
                <a:spcPct val="30000"/>
              </a:spcBef>
              <a:defRPr sz="1200">
                <a:solidFill>
                  <a:schemeClr val="tx1"/>
                </a:solidFill>
                <a:latin typeface="Times" pitchFamily="-111" charset="0"/>
                <a:ea typeface="ＭＳ Ｐゴシック" panose="020B0600070205080204" pitchFamily="34" charset="-128"/>
              </a:defRPr>
            </a:lvl3pPr>
            <a:lvl4pPr marL="1600200" indent="-228600">
              <a:spcBef>
                <a:spcPct val="30000"/>
              </a:spcBef>
              <a:defRPr sz="1200">
                <a:solidFill>
                  <a:schemeClr val="tx1"/>
                </a:solidFill>
                <a:latin typeface="Times" pitchFamily="-111" charset="0"/>
                <a:ea typeface="ＭＳ Ｐゴシック" panose="020B0600070205080204" pitchFamily="34" charset="-128"/>
              </a:defRPr>
            </a:lvl4pPr>
            <a:lvl5pPr marL="2057400" indent="-228600">
              <a:spcBef>
                <a:spcPct val="30000"/>
              </a:spcBef>
              <a:defRPr sz="1200">
                <a:solidFill>
                  <a:schemeClr val="tx1"/>
                </a:solidFill>
                <a:latin typeface="Times" pitchFamily="-111"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9pPr>
          </a:lstStyle>
          <a:p>
            <a:pPr>
              <a:spcBef>
                <a:spcPct val="0"/>
              </a:spcBef>
            </a:pPr>
            <a:fld id="{0FCD2D6B-F3F3-744F-8972-9F31778D326F}" type="slidenum">
              <a:rPr lang="en-US" altLang="en-US" smtClean="0"/>
              <a:pPr>
                <a:spcBef>
                  <a:spcPct val="0"/>
                </a:spcBef>
              </a:pPr>
              <a:t>8</a:t>
            </a:fld>
            <a:endParaRPr lang="en-US" altLang="en-US"/>
          </a:p>
        </p:txBody>
      </p:sp>
      <p:sp>
        <p:nvSpPr>
          <p:cNvPr id="25602" name="Rectangle 2">
            <a:extLst>
              <a:ext uri="{FF2B5EF4-FFF2-40B4-BE49-F238E27FC236}">
                <a16:creationId xmlns:a16="http://schemas.microsoft.com/office/drawing/2014/main" id="{936C6D38-2ECB-D053-B2A2-1E89A105A87F}"/>
              </a:ext>
            </a:extLst>
          </p:cNvPr>
          <p:cNvSpPr>
            <a:spLocks noGrp="1" noRot="1" noChangeAspect="1" noChangeArrowheads="1" noTextEdit="1"/>
          </p:cNvSpPr>
          <p:nvPr>
            <p:ph type="sldImg"/>
          </p:nvPr>
        </p:nvSpPr>
        <p:spPr>
          <a:ln/>
        </p:spPr>
        <p:txBody>
          <a:bodyPr/>
          <a:lstStyle/>
          <a:p>
            <a:endParaRPr lang="en-US"/>
          </a:p>
        </p:txBody>
      </p:sp>
      <p:sp>
        <p:nvSpPr>
          <p:cNvPr id="25603" name="Rectangle 3">
            <a:extLst>
              <a:ext uri="{FF2B5EF4-FFF2-40B4-BE49-F238E27FC236}">
                <a16:creationId xmlns:a16="http://schemas.microsoft.com/office/drawing/2014/main" id="{B86B5DCD-DAA2-69AD-AE7B-FAF322E1EF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261018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CABECE56-022F-C5F5-E59B-AABC1FA213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111" charset="0"/>
                <a:ea typeface="ＭＳ Ｐゴシック" panose="020B0600070205080204" pitchFamily="34" charset="-128"/>
              </a:defRPr>
            </a:lvl1pPr>
            <a:lvl2pPr marL="742950" indent="-285750">
              <a:spcBef>
                <a:spcPct val="30000"/>
              </a:spcBef>
              <a:defRPr sz="1200">
                <a:solidFill>
                  <a:schemeClr val="tx1"/>
                </a:solidFill>
                <a:latin typeface="Times" pitchFamily="-111" charset="0"/>
                <a:ea typeface="ＭＳ Ｐゴシック" panose="020B0600070205080204" pitchFamily="34" charset="-128"/>
              </a:defRPr>
            </a:lvl2pPr>
            <a:lvl3pPr marL="1143000" indent="-228600">
              <a:spcBef>
                <a:spcPct val="30000"/>
              </a:spcBef>
              <a:defRPr sz="1200">
                <a:solidFill>
                  <a:schemeClr val="tx1"/>
                </a:solidFill>
                <a:latin typeface="Times" pitchFamily="-111" charset="0"/>
                <a:ea typeface="ＭＳ Ｐゴシック" panose="020B0600070205080204" pitchFamily="34" charset="-128"/>
              </a:defRPr>
            </a:lvl3pPr>
            <a:lvl4pPr marL="1600200" indent="-228600">
              <a:spcBef>
                <a:spcPct val="30000"/>
              </a:spcBef>
              <a:defRPr sz="1200">
                <a:solidFill>
                  <a:schemeClr val="tx1"/>
                </a:solidFill>
                <a:latin typeface="Times" pitchFamily="-111" charset="0"/>
                <a:ea typeface="ＭＳ Ｐゴシック" panose="020B0600070205080204" pitchFamily="34" charset="-128"/>
              </a:defRPr>
            </a:lvl4pPr>
            <a:lvl5pPr marL="2057400" indent="-228600">
              <a:spcBef>
                <a:spcPct val="30000"/>
              </a:spcBef>
              <a:defRPr sz="1200">
                <a:solidFill>
                  <a:schemeClr val="tx1"/>
                </a:solidFill>
                <a:latin typeface="Times" pitchFamily="-111"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9pPr>
          </a:lstStyle>
          <a:p>
            <a:pPr>
              <a:spcBef>
                <a:spcPct val="0"/>
              </a:spcBef>
            </a:pPr>
            <a:fld id="{05877F4D-A8C8-B940-AA77-CCBB35781FD8}" type="slidenum">
              <a:rPr lang="en-US" altLang="en-US" smtClean="0"/>
              <a:pPr>
                <a:spcBef>
                  <a:spcPct val="0"/>
                </a:spcBef>
              </a:pPr>
              <a:t>9</a:t>
            </a:fld>
            <a:endParaRPr lang="en-US" altLang="en-US"/>
          </a:p>
        </p:txBody>
      </p:sp>
      <p:sp>
        <p:nvSpPr>
          <p:cNvPr id="27650" name="Rectangle 2">
            <a:extLst>
              <a:ext uri="{FF2B5EF4-FFF2-40B4-BE49-F238E27FC236}">
                <a16:creationId xmlns:a16="http://schemas.microsoft.com/office/drawing/2014/main" id="{9CFC0ECA-B7CD-A71F-0762-0B5915587EB8}"/>
              </a:ext>
            </a:extLst>
          </p:cNvPr>
          <p:cNvSpPr>
            <a:spLocks noGrp="1" noRot="1" noChangeAspect="1" noChangeArrowheads="1" noTextEdit="1"/>
          </p:cNvSpPr>
          <p:nvPr>
            <p:ph type="sldImg"/>
          </p:nvPr>
        </p:nvSpPr>
        <p:spPr>
          <a:ln/>
        </p:spPr>
        <p:txBody>
          <a:bodyPr/>
          <a:lstStyle/>
          <a:p>
            <a:endParaRPr lang="en-US"/>
          </a:p>
        </p:txBody>
      </p:sp>
      <p:sp>
        <p:nvSpPr>
          <p:cNvPr id="27651" name="Rectangle 3">
            <a:extLst>
              <a:ext uri="{FF2B5EF4-FFF2-40B4-BE49-F238E27FC236}">
                <a16:creationId xmlns:a16="http://schemas.microsoft.com/office/drawing/2014/main" id="{F8DE3C77-A71F-1F3B-293C-2F7E4A98FB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5EB71C5-B43C-3B00-E8D4-BFE808F65C31}"/>
              </a:ext>
            </a:extLst>
          </p:cNvPr>
          <p:cNvSpPr>
            <a:spLocks noGrp="1"/>
          </p:cNvSpPr>
          <p:nvPr>
            <p:ph type="dt" sz="half" idx="10"/>
          </p:nvPr>
        </p:nvSpPr>
        <p:spPr/>
        <p:txBody>
          <a:bodyPr/>
          <a:lstStyle>
            <a:lvl1pPr>
              <a:defRPr/>
            </a:lvl1pPr>
          </a:lstStyle>
          <a:p>
            <a:pPr>
              <a:defRPr/>
            </a:pPr>
            <a:fld id="{A9EB0BD4-0ABD-4A49-A85D-0071EDA5986C}" type="datetime1">
              <a:rPr lang="en-US"/>
              <a:pPr>
                <a:defRPr/>
              </a:pPr>
              <a:t>2/5/26</a:t>
            </a:fld>
            <a:endParaRPr lang="en-US"/>
          </a:p>
        </p:txBody>
      </p:sp>
      <p:sp>
        <p:nvSpPr>
          <p:cNvPr id="5" name="Footer Placeholder 4">
            <a:extLst>
              <a:ext uri="{FF2B5EF4-FFF2-40B4-BE49-F238E27FC236}">
                <a16:creationId xmlns:a16="http://schemas.microsoft.com/office/drawing/2014/main" id="{8348DBE1-C665-C3BF-E8AF-794C37DDB58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B12E44D-3EF3-7B10-E1D8-843FAA6C80B7}"/>
              </a:ext>
            </a:extLst>
          </p:cNvPr>
          <p:cNvSpPr>
            <a:spLocks noGrp="1"/>
          </p:cNvSpPr>
          <p:nvPr>
            <p:ph type="sldNum" sz="quarter" idx="12"/>
          </p:nvPr>
        </p:nvSpPr>
        <p:spPr/>
        <p:txBody>
          <a:bodyPr/>
          <a:lstStyle>
            <a:lvl1pPr>
              <a:defRPr/>
            </a:lvl1pPr>
          </a:lstStyle>
          <a:p>
            <a:pPr>
              <a:defRPr/>
            </a:pPr>
            <a:fld id="{5B4D4063-6E12-C442-B7B4-362443FA03D8}" type="slidenum">
              <a:rPr lang="en-US" altLang="en-US"/>
              <a:pPr>
                <a:defRPr/>
              </a:pPr>
              <a:t>‹#›</a:t>
            </a:fld>
            <a:endParaRPr lang="en-US" altLang="en-US"/>
          </a:p>
        </p:txBody>
      </p:sp>
    </p:spTree>
    <p:extLst>
      <p:ext uri="{BB962C8B-B14F-4D97-AF65-F5344CB8AC3E}">
        <p14:creationId xmlns:p14="http://schemas.microsoft.com/office/powerpoint/2010/main" val="1900296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A5C32F-6CDD-1F3E-513D-AEC89FEABC35}"/>
              </a:ext>
            </a:extLst>
          </p:cNvPr>
          <p:cNvSpPr>
            <a:spLocks noGrp="1"/>
          </p:cNvSpPr>
          <p:nvPr>
            <p:ph type="dt" sz="half" idx="10"/>
          </p:nvPr>
        </p:nvSpPr>
        <p:spPr/>
        <p:txBody>
          <a:bodyPr/>
          <a:lstStyle>
            <a:lvl1pPr>
              <a:defRPr/>
            </a:lvl1pPr>
          </a:lstStyle>
          <a:p>
            <a:pPr>
              <a:defRPr/>
            </a:pPr>
            <a:fld id="{696BBCC8-41F1-CA47-ACB1-25534E2897CC}" type="datetime1">
              <a:rPr lang="en-US"/>
              <a:pPr>
                <a:defRPr/>
              </a:pPr>
              <a:t>2/5/26</a:t>
            </a:fld>
            <a:endParaRPr lang="en-US"/>
          </a:p>
        </p:txBody>
      </p:sp>
      <p:sp>
        <p:nvSpPr>
          <p:cNvPr id="5" name="Footer Placeholder 4">
            <a:extLst>
              <a:ext uri="{FF2B5EF4-FFF2-40B4-BE49-F238E27FC236}">
                <a16:creationId xmlns:a16="http://schemas.microsoft.com/office/drawing/2014/main" id="{46F5B883-D188-4B3B-A7B3-E98AE43BBE0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3EA644A-7314-D8C3-CC73-72F9193DC7D3}"/>
              </a:ext>
            </a:extLst>
          </p:cNvPr>
          <p:cNvSpPr>
            <a:spLocks noGrp="1"/>
          </p:cNvSpPr>
          <p:nvPr>
            <p:ph type="sldNum" sz="quarter" idx="12"/>
          </p:nvPr>
        </p:nvSpPr>
        <p:spPr/>
        <p:txBody>
          <a:bodyPr/>
          <a:lstStyle>
            <a:lvl1pPr>
              <a:defRPr/>
            </a:lvl1pPr>
          </a:lstStyle>
          <a:p>
            <a:pPr>
              <a:defRPr/>
            </a:pPr>
            <a:fld id="{53309B33-3A82-1E4F-9129-297B5C8490A5}" type="slidenum">
              <a:rPr lang="en-US" altLang="en-US"/>
              <a:pPr>
                <a:defRPr/>
              </a:pPr>
              <a:t>‹#›</a:t>
            </a:fld>
            <a:endParaRPr lang="en-US" altLang="en-US"/>
          </a:p>
        </p:txBody>
      </p:sp>
    </p:spTree>
    <p:extLst>
      <p:ext uri="{BB962C8B-B14F-4D97-AF65-F5344CB8AC3E}">
        <p14:creationId xmlns:p14="http://schemas.microsoft.com/office/powerpoint/2010/main" val="2165844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5B58F3-D791-9DFD-2D92-7FB4FC56FBE1}"/>
              </a:ext>
            </a:extLst>
          </p:cNvPr>
          <p:cNvSpPr>
            <a:spLocks noGrp="1"/>
          </p:cNvSpPr>
          <p:nvPr>
            <p:ph type="dt" sz="half" idx="10"/>
          </p:nvPr>
        </p:nvSpPr>
        <p:spPr/>
        <p:txBody>
          <a:bodyPr/>
          <a:lstStyle>
            <a:lvl1pPr>
              <a:defRPr/>
            </a:lvl1pPr>
          </a:lstStyle>
          <a:p>
            <a:pPr>
              <a:defRPr/>
            </a:pPr>
            <a:fld id="{67AB823E-770A-3E4C-89F2-B5FAA4C2470E}" type="datetime1">
              <a:rPr lang="en-US"/>
              <a:pPr>
                <a:defRPr/>
              </a:pPr>
              <a:t>2/5/26</a:t>
            </a:fld>
            <a:endParaRPr lang="en-US"/>
          </a:p>
        </p:txBody>
      </p:sp>
      <p:sp>
        <p:nvSpPr>
          <p:cNvPr id="5" name="Footer Placeholder 4">
            <a:extLst>
              <a:ext uri="{FF2B5EF4-FFF2-40B4-BE49-F238E27FC236}">
                <a16:creationId xmlns:a16="http://schemas.microsoft.com/office/drawing/2014/main" id="{F0166F56-49C9-704C-098B-5C2C72D585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31A7354-1B34-ED0A-438C-A6470B8849C0}"/>
              </a:ext>
            </a:extLst>
          </p:cNvPr>
          <p:cNvSpPr>
            <a:spLocks noGrp="1"/>
          </p:cNvSpPr>
          <p:nvPr>
            <p:ph type="sldNum" sz="quarter" idx="12"/>
          </p:nvPr>
        </p:nvSpPr>
        <p:spPr/>
        <p:txBody>
          <a:bodyPr/>
          <a:lstStyle>
            <a:lvl1pPr>
              <a:defRPr/>
            </a:lvl1pPr>
          </a:lstStyle>
          <a:p>
            <a:pPr>
              <a:defRPr/>
            </a:pPr>
            <a:fld id="{C1F0C522-8FF4-8A4C-9AB9-419CA99EB695}" type="slidenum">
              <a:rPr lang="en-US" altLang="en-US"/>
              <a:pPr>
                <a:defRPr/>
              </a:pPr>
              <a:t>‹#›</a:t>
            </a:fld>
            <a:endParaRPr lang="en-US" altLang="en-US"/>
          </a:p>
        </p:txBody>
      </p:sp>
    </p:spTree>
    <p:extLst>
      <p:ext uri="{BB962C8B-B14F-4D97-AF65-F5344CB8AC3E}">
        <p14:creationId xmlns:p14="http://schemas.microsoft.com/office/powerpoint/2010/main" val="724628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E20E73-2150-6E00-3577-0BCE3A1AF048}"/>
              </a:ext>
            </a:extLst>
          </p:cNvPr>
          <p:cNvSpPr>
            <a:spLocks noGrp="1"/>
          </p:cNvSpPr>
          <p:nvPr>
            <p:ph type="dt" sz="half" idx="10"/>
          </p:nvPr>
        </p:nvSpPr>
        <p:spPr/>
        <p:txBody>
          <a:bodyPr/>
          <a:lstStyle>
            <a:lvl1pPr>
              <a:defRPr/>
            </a:lvl1pPr>
          </a:lstStyle>
          <a:p>
            <a:pPr>
              <a:defRPr/>
            </a:pPr>
            <a:fld id="{3885E726-D271-A04D-BA07-C1A13CD60641}" type="datetime1">
              <a:rPr lang="en-US"/>
              <a:pPr>
                <a:defRPr/>
              </a:pPr>
              <a:t>2/5/26</a:t>
            </a:fld>
            <a:endParaRPr lang="en-US"/>
          </a:p>
        </p:txBody>
      </p:sp>
      <p:sp>
        <p:nvSpPr>
          <p:cNvPr id="5" name="Footer Placeholder 4">
            <a:extLst>
              <a:ext uri="{FF2B5EF4-FFF2-40B4-BE49-F238E27FC236}">
                <a16:creationId xmlns:a16="http://schemas.microsoft.com/office/drawing/2014/main" id="{C5A13B82-0937-AEDC-20BD-C3C390BC11F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E7679F2-E149-9F3A-27B9-FDFC079CEB25}"/>
              </a:ext>
            </a:extLst>
          </p:cNvPr>
          <p:cNvSpPr>
            <a:spLocks noGrp="1"/>
          </p:cNvSpPr>
          <p:nvPr>
            <p:ph type="sldNum" sz="quarter" idx="12"/>
          </p:nvPr>
        </p:nvSpPr>
        <p:spPr/>
        <p:txBody>
          <a:bodyPr/>
          <a:lstStyle>
            <a:lvl1pPr>
              <a:defRPr/>
            </a:lvl1pPr>
          </a:lstStyle>
          <a:p>
            <a:pPr>
              <a:defRPr/>
            </a:pPr>
            <a:fld id="{96BA41FC-BD74-D244-8F17-7E8C20D44C85}" type="slidenum">
              <a:rPr lang="en-US" altLang="en-US"/>
              <a:pPr>
                <a:defRPr/>
              </a:pPr>
              <a:t>‹#›</a:t>
            </a:fld>
            <a:endParaRPr lang="en-US" altLang="en-US"/>
          </a:p>
        </p:txBody>
      </p:sp>
    </p:spTree>
    <p:extLst>
      <p:ext uri="{BB962C8B-B14F-4D97-AF65-F5344CB8AC3E}">
        <p14:creationId xmlns:p14="http://schemas.microsoft.com/office/powerpoint/2010/main" val="2952785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3F3D59-F0FA-F601-5AFE-5E900A3C9A03}"/>
              </a:ext>
            </a:extLst>
          </p:cNvPr>
          <p:cNvSpPr>
            <a:spLocks noGrp="1"/>
          </p:cNvSpPr>
          <p:nvPr>
            <p:ph type="dt" sz="half" idx="10"/>
          </p:nvPr>
        </p:nvSpPr>
        <p:spPr/>
        <p:txBody>
          <a:bodyPr/>
          <a:lstStyle>
            <a:lvl1pPr>
              <a:defRPr/>
            </a:lvl1pPr>
          </a:lstStyle>
          <a:p>
            <a:pPr>
              <a:defRPr/>
            </a:pPr>
            <a:fld id="{97FA83EA-F333-274D-88DB-D8A11B50113A}" type="datetime1">
              <a:rPr lang="en-US"/>
              <a:pPr>
                <a:defRPr/>
              </a:pPr>
              <a:t>2/5/26</a:t>
            </a:fld>
            <a:endParaRPr lang="en-US"/>
          </a:p>
        </p:txBody>
      </p:sp>
      <p:sp>
        <p:nvSpPr>
          <p:cNvPr id="5" name="Footer Placeholder 4">
            <a:extLst>
              <a:ext uri="{FF2B5EF4-FFF2-40B4-BE49-F238E27FC236}">
                <a16:creationId xmlns:a16="http://schemas.microsoft.com/office/drawing/2014/main" id="{304462FD-E242-FA0C-967E-EE70E5F1D12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0C23DFE-2189-F974-5C4D-029C2B5C7AA6}"/>
              </a:ext>
            </a:extLst>
          </p:cNvPr>
          <p:cNvSpPr>
            <a:spLocks noGrp="1"/>
          </p:cNvSpPr>
          <p:nvPr>
            <p:ph type="sldNum" sz="quarter" idx="12"/>
          </p:nvPr>
        </p:nvSpPr>
        <p:spPr/>
        <p:txBody>
          <a:bodyPr/>
          <a:lstStyle>
            <a:lvl1pPr>
              <a:defRPr/>
            </a:lvl1pPr>
          </a:lstStyle>
          <a:p>
            <a:pPr>
              <a:defRPr/>
            </a:pPr>
            <a:fld id="{3C5FCC69-3857-8241-A4B1-49AE40DDE8E2}" type="slidenum">
              <a:rPr lang="en-US" altLang="en-US"/>
              <a:pPr>
                <a:defRPr/>
              </a:pPr>
              <a:t>‹#›</a:t>
            </a:fld>
            <a:endParaRPr lang="en-US" altLang="en-US"/>
          </a:p>
        </p:txBody>
      </p:sp>
    </p:spTree>
    <p:extLst>
      <p:ext uri="{BB962C8B-B14F-4D97-AF65-F5344CB8AC3E}">
        <p14:creationId xmlns:p14="http://schemas.microsoft.com/office/powerpoint/2010/main" val="3533398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3E74F94-1BC7-5FBE-8EE2-F0C417B09536}"/>
              </a:ext>
            </a:extLst>
          </p:cNvPr>
          <p:cNvSpPr>
            <a:spLocks noGrp="1"/>
          </p:cNvSpPr>
          <p:nvPr>
            <p:ph type="dt" sz="half" idx="10"/>
          </p:nvPr>
        </p:nvSpPr>
        <p:spPr/>
        <p:txBody>
          <a:bodyPr/>
          <a:lstStyle>
            <a:lvl1pPr>
              <a:defRPr/>
            </a:lvl1pPr>
          </a:lstStyle>
          <a:p>
            <a:pPr>
              <a:defRPr/>
            </a:pPr>
            <a:fld id="{D544497A-E66F-F644-A321-CFA2F568051C}" type="datetime1">
              <a:rPr lang="en-US"/>
              <a:pPr>
                <a:defRPr/>
              </a:pPr>
              <a:t>2/5/26</a:t>
            </a:fld>
            <a:endParaRPr lang="en-US"/>
          </a:p>
        </p:txBody>
      </p:sp>
      <p:sp>
        <p:nvSpPr>
          <p:cNvPr id="6" name="Footer Placeholder 4">
            <a:extLst>
              <a:ext uri="{FF2B5EF4-FFF2-40B4-BE49-F238E27FC236}">
                <a16:creationId xmlns:a16="http://schemas.microsoft.com/office/drawing/2014/main" id="{D404A391-B529-C10B-06A0-FE68484EBC4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C7B93FD-08F7-FD59-6075-C745F5FBEBDD}"/>
              </a:ext>
            </a:extLst>
          </p:cNvPr>
          <p:cNvSpPr>
            <a:spLocks noGrp="1"/>
          </p:cNvSpPr>
          <p:nvPr>
            <p:ph type="sldNum" sz="quarter" idx="12"/>
          </p:nvPr>
        </p:nvSpPr>
        <p:spPr/>
        <p:txBody>
          <a:bodyPr/>
          <a:lstStyle>
            <a:lvl1pPr>
              <a:defRPr/>
            </a:lvl1pPr>
          </a:lstStyle>
          <a:p>
            <a:pPr>
              <a:defRPr/>
            </a:pPr>
            <a:fld id="{C0B72E03-26E6-6543-AA4E-B89085CE577B}" type="slidenum">
              <a:rPr lang="en-US" altLang="en-US"/>
              <a:pPr>
                <a:defRPr/>
              </a:pPr>
              <a:t>‹#›</a:t>
            </a:fld>
            <a:endParaRPr lang="en-US" altLang="en-US"/>
          </a:p>
        </p:txBody>
      </p:sp>
    </p:spTree>
    <p:extLst>
      <p:ext uri="{BB962C8B-B14F-4D97-AF65-F5344CB8AC3E}">
        <p14:creationId xmlns:p14="http://schemas.microsoft.com/office/powerpoint/2010/main" val="2718084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4C17D29-3DE9-C2D7-4848-4EDC7C750E90}"/>
              </a:ext>
            </a:extLst>
          </p:cNvPr>
          <p:cNvSpPr>
            <a:spLocks noGrp="1"/>
          </p:cNvSpPr>
          <p:nvPr>
            <p:ph type="dt" sz="half" idx="10"/>
          </p:nvPr>
        </p:nvSpPr>
        <p:spPr/>
        <p:txBody>
          <a:bodyPr/>
          <a:lstStyle>
            <a:lvl1pPr>
              <a:defRPr/>
            </a:lvl1pPr>
          </a:lstStyle>
          <a:p>
            <a:pPr>
              <a:defRPr/>
            </a:pPr>
            <a:fld id="{6D825D3A-0210-5A4E-A4C5-56660AB0BDDB}" type="datetime1">
              <a:rPr lang="en-US"/>
              <a:pPr>
                <a:defRPr/>
              </a:pPr>
              <a:t>2/5/26</a:t>
            </a:fld>
            <a:endParaRPr lang="en-US"/>
          </a:p>
        </p:txBody>
      </p:sp>
      <p:sp>
        <p:nvSpPr>
          <p:cNvPr id="8" name="Footer Placeholder 4">
            <a:extLst>
              <a:ext uri="{FF2B5EF4-FFF2-40B4-BE49-F238E27FC236}">
                <a16:creationId xmlns:a16="http://schemas.microsoft.com/office/drawing/2014/main" id="{504C305C-046A-F81E-2DC4-D8BCD49E762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0200A92-0D85-040A-397C-136DD63C756B}"/>
              </a:ext>
            </a:extLst>
          </p:cNvPr>
          <p:cNvSpPr>
            <a:spLocks noGrp="1"/>
          </p:cNvSpPr>
          <p:nvPr>
            <p:ph type="sldNum" sz="quarter" idx="12"/>
          </p:nvPr>
        </p:nvSpPr>
        <p:spPr/>
        <p:txBody>
          <a:bodyPr/>
          <a:lstStyle>
            <a:lvl1pPr>
              <a:defRPr/>
            </a:lvl1pPr>
          </a:lstStyle>
          <a:p>
            <a:pPr>
              <a:defRPr/>
            </a:pPr>
            <a:fld id="{BBE00A35-92B0-BB4F-86CF-D3E46E0BE10B}" type="slidenum">
              <a:rPr lang="en-US" altLang="en-US"/>
              <a:pPr>
                <a:defRPr/>
              </a:pPr>
              <a:t>‹#›</a:t>
            </a:fld>
            <a:endParaRPr lang="en-US" altLang="en-US"/>
          </a:p>
        </p:txBody>
      </p:sp>
    </p:spTree>
    <p:extLst>
      <p:ext uri="{BB962C8B-B14F-4D97-AF65-F5344CB8AC3E}">
        <p14:creationId xmlns:p14="http://schemas.microsoft.com/office/powerpoint/2010/main" val="2214338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D681840-3654-11D9-1750-5A1567BDEB38}"/>
              </a:ext>
            </a:extLst>
          </p:cNvPr>
          <p:cNvSpPr>
            <a:spLocks noGrp="1"/>
          </p:cNvSpPr>
          <p:nvPr>
            <p:ph type="dt" sz="half" idx="10"/>
          </p:nvPr>
        </p:nvSpPr>
        <p:spPr/>
        <p:txBody>
          <a:bodyPr/>
          <a:lstStyle>
            <a:lvl1pPr>
              <a:defRPr/>
            </a:lvl1pPr>
          </a:lstStyle>
          <a:p>
            <a:pPr>
              <a:defRPr/>
            </a:pPr>
            <a:fld id="{A5502D16-A243-6F43-85BF-A7784202FB91}" type="datetime1">
              <a:rPr lang="en-US"/>
              <a:pPr>
                <a:defRPr/>
              </a:pPr>
              <a:t>2/5/26</a:t>
            </a:fld>
            <a:endParaRPr lang="en-US"/>
          </a:p>
        </p:txBody>
      </p:sp>
      <p:sp>
        <p:nvSpPr>
          <p:cNvPr id="4" name="Footer Placeholder 4">
            <a:extLst>
              <a:ext uri="{FF2B5EF4-FFF2-40B4-BE49-F238E27FC236}">
                <a16:creationId xmlns:a16="http://schemas.microsoft.com/office/drawing/2014/main" id="{B8C93C1E-BD90-A63D-F9BC-BA1D937B505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E14A9E0-029E-A350-1A52-7A1ACC4E8CE1}"/>
              </a:ext>
            </a:extLst>
          </p:cNvPr>
          <p:cNvSpPr>
            <a:spLocks noGrp="1"/>
          </p:cNvSpPr>
          <p:nvPr>
            <p:ph type="sldNum" sz="quarter" idx="12"/>
          </p:nvPr>
        </p:nvSpPr>
        <p:spPr/>
        <p:txBody>
          <a:bodyPr/>
          <a:lstStyle>
            <a:lvl1pPr>
              <a:defRPr/>
            </a:lvl1pPr>
          </a:lstStyle>
          <a:p>
            <a:pPr>
              <a:defRPr/>
            </a:pPr>
            <a:fld id="{8EB225E1-BF54-9B4B-8DE8-FE5405A1CF3E}" type="slidenum">
              <a:rPr lang="en-US" altLang="en-US"/>
              <a:pPr>
                <a:defRPr/>
              </a:pPr>
              <a:t>‹#›</a:t>
            </a:fld>
            <a:endParaRPr lang="en-US" altLang="en-US"/>
          </a:p>
        </p:txBody>
      </p:sp>
    </p:spTree>
    <p:extLst>
      <p:ext uri="{BB962C8B-B14F-4D97-AF65-F5344CB8AC3E}">
        <p14:creationId xmlns:p14="http://schemas.microsoft.com/office/powerpoint/2010/main" val="1995190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CA9F62B-E64E-C47A-FBDD-D076427F9C01}"/>
              </a:ext>
            </a:extLst>
          </p:cNvPr>
          <p:cNvSpPr>
            <a:spLocks noGrp="1"/>
          </p:cNvSpPr>
          <p:nvPr>
            <p:ph type="dt" sz="half" idx="10"/>
          </p:nvPr>
        </p:nvSpPr>
        <p:spPr/>
        <p:txBody>
          <a:bodyPr/>
          <a:lstStyle>
            <a:lvl1pPr>
              <a:defRPr/>
            </a:lvl1pPr>
          </a:lstStyle>
          <a:p>
            <a:pPr>
              <a:defRPr/>
            </a:pPr>
            <a:fld id="{9666F125-79A7-064B-A86A-A2DD8E96FB70}" type="datetime1">
              <a:rPr lang="en-US"/>
              <a:pPr>
                <a:defRPr/>
              </a:pPr>
              <a:t>2/5/26</a:t>
            </a:fld>
            <a:endParaRPr lang="en-US"/>
          </a:p>
        </p:txBody>
      </p:sp>
      <p:sp>
        <p:nvSpPr>
          <p:cNvPr id="3" name="Footer Placeholder 4">
            <a:extLst>
              <a:ext uri="{FF2B5EF4-FFF2-40B4-BE49-F238E27FC236}">
                <a16:creationId xmlns:a16="http://schemas.microsoft.com/office/drawing/2014/main" id="{92CDD3FD-B312-B44F-B438-2F549907F31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8129638-9EE6-218F-7674-2660E04D3AB5}"/>
              </a:ext>
            </a:extLst>
          </p:cNvPr>
          <p:cNvSpPr>
            <a:spLocks noGrp="1"/>
          </p:cNvSpPr>
          <p:nvPr>
            <p:ph type="sldNum" sz="quarter" idx="12"/>
          </p:nvPr>
        </p:nvSpPr>
        <p:spPr/>
        <p:txBody>
          <a:bodyPr/>
          <a:lstStyle>
            <a:lvl1pPr>
              <a:defRPr/>
            </a:lvl1pPr>
          </a:lstStyle>
          <a:p>
            <a:pPr>
              <a:defRPr/>
            </a:pPr>
            <a:fld id="{3FA969C7-ACA7-C94A-AE79-E26309081EA0}" type="slidenum">
              <a:rPr lang="en-US" altLang="en-US"/>
              <a:pPr>
                <a:defRPr/>
              </a:pPr>
              <a:t>‹#›</a:t>
            </a:fld>
            <a:endParaRPr lang="en-US" altLang="en-US"/>
          </a:p>
        </p:txBody>
      </p:sp>
    </p:spTree>
    <p:extLst>
      <p:ext uri="{BB962C8B-B14F-4D97-AF65-F5344CB8AC3E}">
        <p14:creationId xmlns:p14="http://schemas.microsoft.com/office/powerpoint/2010/main" val="1681569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E3745C9-CD53-C15B-0028-CC431EF82740}"/>
              </a:ext>
            </a:extLst>
          </p:cNvPr>
          <p:cNvSpPr>
            <a:spLocks noGrp="1"/>
          </p:cNvSpPr>
          <p:nvPr>
            <p:ph type="dt" sz="half" idx="10"/>
          </p:nvPr>
        </p:nvSpPr>
        <p:spPr/>
        <p:txBody>
          <a:bodyPr/>
          <a:lstStyle>
            <a:lvl1pPr>
              <a:defRPr/>
            </a:lvl1pPr>
          </a:lstStyle>
          <a:p>
            <a:pPr>
              <a:defRPr/>
            </a:pPr>
            <a:fld id="{D123B2E9-2B9E-C941-A4E6-F8DA5E54F73E}" type="datetime1">
              <a:rPr lang="en-US"/>
              <a:pPr>
                <a:defRPr/>
              </a:pPr>
              <a:t>2/5/26</a:t>
            </a:fld>
            <a:endParaRPr lang="en-US"/>
          </a:p>
        </p:txBody>
      </p:sp>
      <p:sp>
        <p:nvSpPr>
          <p:cNvPr id="6" name="Footer Placeholder 4">
            <a:extLst>
              <a:ext uri="{FF2B5EF4-FFF2-40B4-BE49-F238E27FC236}">
                <a16:creationId xmlns:a16="http://schemas.microsoft.com/office/drawing/2014/main" id="{452B1166-E6D8-AE83-8CA0-FD0450C4143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E717FB2-F1E7-12F9-A0E1-CF138E890C0C}"/>
              </a:ext>
            </a:extLst>
          </p:cNvPr>
          <p:cNvSpPr>
            <a:spLocks noGrp="1"/>
          </p:cNvSpPr>
          <p:nvPr>
            <p:ph type="sldNum" sz="quarter" idx="12"/>
          </p:nvPr>
        </p:nvSpPr>
        <p:spPr/>
        <p:txBody>
          <a:bodyPr/>
          <a:lstStyle>
            <a:lvl1pPr>
              <a:defRPr/>
            </a:lvl1pPr>
          </a:lstStyle>
          <a:p>
            <a:pPr>
              <a:defRPr/>
            </a:pPr>
            <a:fld id="{EC6A2247-9A38-2B49-A77D-E07AACDE257E}" type="slidenum">
              <a:rPr lang="en-US" altLang="en-US"/>
              <a:pPr>
                <a:defRPr/>
              </a:pPr>
              <a:t>‹#›</a:t>
            </a:fld>
            <a:endParaRPr lang="en-US" altLang="en-US"/>
          </a:p>
        </p:txBody>
      </p:sp>
    </p:spTree>
    <p:extLst>
      <p:ext uri="{BB962C8B-B14F-4D97-AF65-F5344CB8AC3E}">
        <p14:creationId xmlns:p14="http://schemas.microsoft.com/office/powerpoint/2010/main" val="3530226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81DE242-3C85-D4EC-1B22-7B00AC98AD3F}"/>
              </a:ext>
            </a:extLst>
          </p:cNvPr>
          <p:cNvSpPr>
            <a:spLocks noGrp="1"/>
          </p:cNvSpPr>
          <p:nvPr>
            <p:ph type="dt" sz="half" idx="10"/>
          </p:nvPr>
        </p:nvSpPr>
        <p:spPr/>
        <p:txBody>
          <a:bodyPr/>
          <a:lstStyle>
            <a:lvl1pPr>
              <a:defRPr/>
            </a:lvl1pPr>
          </a:lstStyle>
          <a:p>
            <a:pPr>
              <a:defRPr/>
            </a:pPr>
            <a:fld id="{BBDC867A-1889-7747-BFD3-38B46A3B8542}" type="datetime1">
              <a:rPr lang="en-US"/>
              <a:pPr>
                <a:defRPr/>
              </a:pPr>
              <a:t>2/5/26</a:t>
            </a:fld>
            <a:endParaRPr lang="en-US"/>
          </a:p>
        </p:txBody>
      </p:sp>
      <p:sp>
        <p:nvSpPr>
          <p:cNvPr id="6" name="Footer Placeholder 4">
            <a:extLst>
              <a:ext uri="{FF2B5EF4-FFF2-40B4-BE49-F238E27FC236}">
                <a16:creationId xmlns:a16="http://schemas.microsoft.com/office/drawing/2014/main" id="{7B95118B-9C29-F82B-EEE4-992264E7527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9D0515A-50E6-0C9A-142D-69D82EA97C1C}"/>
              </a:ext>
            </a:extLst>
          </p:cNvPr>
          <p:cNvSpPr>
            <a:spLocks noGrp="1"/>
          </p:cNvSpPr>
          <p:nvPr>
            <p:ph type="sldNum" sz="quarter" idx="12"/>
          </p:nvPr>
        </p:nvSpPr>
        <p:spPr/>
        <p:txBody>
          <a:bodyPr/>
          <a:lstStyle>
            <a:lvl1pPr>
              <a:defRPr/>
            </a:lvl1pPr>
          </a:lstStyle>
          <a:p>
            <a:pPr>
              <a:defRPr/>
            </a:pPr>
            <a:fld id="{4F5B54CE-5CAE-E44B-A8E5-36A5541A8C65}" type="slidenum">
              <a:rPr lang="en-US" altLang="en-US"/>
              <a:pPr>
                <a:defRPr/>
              </a:pPr>
              <a:t>‹#›</a:t>
            </a:fld>
            <a:endParaRPr lang="en-US" altLang="en-US"/>
          </a:p>
        </p:txBody>
      </p:sp>
    </p:spTree>
    <p:extLst>
      <p:ext uri="{BB962C8B-B14F-4D97-AF65-F5344CB8AC3E}">
        <p14:creationId xmlns:p14="http://schemas.microsoft.com/office/powerpoint/2010/main" val="3830789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81511DF-1914-9F2B-AA1A-BA66A77119A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EE43A51-D3D9-03C9-65E8-12D4598D85A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F827BFA-83D2-8C2C-94CC-A5A048B70A12}"/>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a:solidFill>
                  <a:srgbClr val="898989"/>
                </a:solidFill>
                <a:latin typeface="Times New Roman" pitchFamily="-111" charset="0"/>
                <a:ea typeface="ＭＳ Ｐゴシック" pitchFamily="-111" charset="-128"/>
                <a:cs typeface="Arial" charset="0"/>
              </a:defRPr>
            </a:lvl1pPr>
          </a:lstStyle>
          <a:p>
            <a:pPr>
              <a:defRPr/>
            </a:pPr>
            <a:fld id="{5CB976CC-EAA1-BA4F-B584-D2CC4138F7ED}" type="datetime1">
              <a:rPr lang="en-US"/>
              <a:pPr>
                <a:defRPr/>
              </a:pPr>
              <a:t>2/5/26</a:t>
            </a:fld>
            <a:endParaRPr lang="en-US"/>
          </a:p>
        </p:txBody>
      </p:sp>
      <p:sp>
        <p:nvSpPr>
          <p:cNvPr id="5" name="Footer Placeholder 4">
            <a:extLst>
              <a:ext uri="{FF2B5EF4-FFF2-40B4-BE49-F238E27FC236}">
                <a16:creationId xmlns:a16="http://schemas.microsoft.com/office/drawing/2014/main" id="{9F0480CF-F189-F43C-C893-7099F0128D0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Times New Roman" pitchFamily="18" charset="0"/>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11C1DC33-863F-F2C7-70AE-5377B141ED5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a:solidFill>
                  <a:srgbClr val="898989"/>
                </a:solidFill>
                <a:ea typeface="ＭＳ Ｐゴシック" panose="020B0600070205080204" pitchFamily="34" charset="-128"/>
              </a:defRPr>
            </a:lvl1pPr>
          </a:lstStyle>
          <a:p>
            <a:pPr>
              <a:defRPr/>
            </a:pPr>
            <a:fld id="{91E0ECAD-658C-9044-B655-2A0E14F5498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hyperlink" Target="https://github.com/RangaBU/EE445-645-Spr2026/blob/main/C1-P4-08-Inscattering.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s://github.com/RangaBU/EE445-645-Spr2026/blob/main/C1-P4-09-Emission.html" TargetMode="External"/><Relationship Id="rId5" Type="http://schemas.openxmlformats.org/officeDocument/2006/relationships/image" Target="../media/image34.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70.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gedi.umd.edu/instrument/instrument-overview/"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s://modis.gsfc.nas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s://github.com/RangaBU/EE445-645-Spr2026/blob/main/C1-P4-01-Domain-etc.html"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s://sites.bu.edu/cliveg/files/2013/12/skotchen01.pdf" TargetMode="External"/><Relationship Id="rId7" Type="http://schemas.openxmlformats.org/officeDocument/2006/relationships/hyperlink" Target="https://github.com/RangaBU/EE445-645-Spr2026/blob/main/C1-P4-10-Lidar-Veg-LAD.html"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8" Type="http://schemas.openxmlformats.org/officeDocument/2006/relationships/hyperlink" Target="https://www.earthdata.nasa.gov/data/instruments/viirs" TargetMode="External"/><Relationship Id="rId3" Type="http://schemas.openxmlformats.org/officeDocument/2006/relationships/hyperlink" Target="https://www.tandfonline.com/doi/epdf/10.1080/00411459008203890?needAccess=true" TargetMode="External"/><Relationship Id="rId7" Type="http://schemas.openxmlformats.org/officeDocument/2006/relationships/hyperlink" Target="https://misr.jpl.nasa.gov/"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hyperlink" Target="https://modis.gsfc.nasa.gov/" TargetMode="External"/><Relationship Id="rId5" Type="http://schemas.openxmlformats.org/officeDocument/2006/relationships/hyperlink" Target="https://science.nasa.gov/mission/landsat/" TargetMode="External"/><Relationship Id="rId10" Type="http://schemas.openxmlformats.org/officeDocument/2006/relationships/image" Target="../media/image48.png"/><Relationship Id="rId4" Type="http://schemas.openxmlformats.org/officeDocument/2006/relationships/hyperlink" Target="https://www.sciencedirect.com/science/article/abs/pii/0022407388900799" TargetMode="External"/><Relationship Id="rId9" Type="http://schemas.openxmlformats.org/officeDocument/2006/relationships/hyperlink" Target="https://github.com/RangaBU/EE445-645-Spr2026/blob/main/C1-P4-11-SR-Reflecion.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oceancolor.gsfc.nasa.gov/resources/atbd/sst/"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49.png"/><Relationship Id="rId4" Type="http://schemas.openxmlformats.org/officeDocument/2006/relationships/hyperlink" Target="https://github.com/RangaBU/EE445-645-Spr2026/blob/main/C1-P4-12-SST-Sensing.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hyperlink" Target="https://github.com/RangaBU/EE445-645-Spr2026/blob/main/C1-P4-02-RTE-Simple.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github.com/RangaBU/EE445-645-Spr2026/blob/main/C1-P4-03-Change-Photon-Number.html"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github.com/RangaBU/EE445-645-Spr2026/blob/main/C1-P4-04-Line-Equation.html"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github.com/RangaBU/EE445-645-Spr2026/blob/main/C1-P4-05-Photon-Number-Change.html"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s://github.com/RangaBU/EE445-645-Spr2026/blob/main/C1-P4-06-Absorption.html"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8.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hyperlink" Target="https://github.com/RangaBU/EE445-645-Spr2026/blob/main/C1-P4-07-Outscattering.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37322-BE78-C179-387C-E58C26DB4D1B}"/>
            </a:ext>
          </a:extLst>
        </p:cNvPr>
        <p:cNvGrpSpPr/>
        <p:nvPr/>
      </p:nvGrpSpPr>
      <p:grpSpPr>
        <a:xfrm>
          <a:off x="0" y="0"/>
          <a:ext cx="0" cy="0"/>
          <a:chOff x="0" y="0"/>
          <a:chExt cx="0" cy="0"/>
        </a:xfrm>
      </p:grpSpPr>
      <p:sp>
        <p:nvSpPr>
          <p:cNvPr id="16385" name="Rectangle 2">
            <a:extLst>
              <a:ext uri="{FF2B5EF4-FFF2-40B4-BE49-F238E27FC236}">
                <a16:creationId xmlns:a16="http://schemas.microsoft.com/office/drawing/2014/main" id="{502FED56-C752-5DB8-BBBE-03CC01DBE77A}"/>
              </a:ext>
            </a:extLst>
          </p:cNvPr>
          <p:cNvSpPr>
            <a:spLocks noGrp="1"/>
          </p:cNvSpPr>
          <p:nvPr>
            <p:ph type="title"/>
          </p:nvPr>
        </p:nvSpPr>
        <p:spPr>
          <a:xfrm>
            <a:off x="0" y="-4763"/>
            <a:ext cx="9144000" cy="654051"/>
          </a:xfrm>
          <a:solidFill>
            <a:srgbClr val="1C8016"/>
          </a:solidFill>
        </p:spPr>
        <p:txBody>
          <a:bodyPr lIns="0" tIns="0" rIns="0" bIns="0"/>
          <a:lstStyle/>
          <a:p>
            <a:pPr eaLnBrk="1" hangingPunct="1"/>
            <a: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PHYSICAL MODELS IN REMOTE SENSING</a:t>
            </a:r>
            <a:b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Chapter 01 – Part 04: The Radiative Transfer Equation</a:t>
            </a:r>
          </a:p>
        </p:txBody>
      </p:sp>
      <p:sp>
        <p:nvSpPr>
          <p:cNvPr id="2" name="Slide Number Placeholder 6">
            <a:extLst>
              <a:ext uri="{FF2B5EF4-FFF2-40B4-BE49-F238E27FC236}">
                <a16:creationId xmlns:a16="http://schemas.microsoft.com/office/drawing/2014/main" id="{90D5219D-BDAF-2526-DBAB-57A66272905D}"/>
              </a:ext>
            </a:extLst>
          </p:cNvPr>
          <p:cNvSpPr>
            <a:spLocks noGrp="1"/>
          </p:cNvSpPr>
          <p:nvPr>
            <p:ph type="sldNum" sz="quarter" idx="12"/>
          </p:nvPr>
        </p:nvSpPr>
        <p:spPr>
          <a:xfrm>
            <a:off x="6962775" y="6440488"/>
            <a:ext cx="2133600" cy="365125"/>
          </a:xfrm>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defRPr/>
            </a:pPr>
            <a:fld id="{1238AF25-5B8D-B843-A0EC-DE7B39A5FC3A}" type="slidenum">
              <a:rPr lang="en-US" altLang="zh-CN" sz="1400" b="1" smtClean="0">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rPr>
              <a:pPr>
                <a:spcBef>
                  <a:spcPct val="0"/>
                </a:spcBef>
                <a:buFontTx/>
                <a:buNone/>
                <a:defRPr/>
              </a:pPr>
              <a:t>1</a:t>
            </a:fld>
            <a:endParaRPr lang="en-US" altLang="zh-CN" sz="1400" b="1">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3" name="TextBox 4">
            <a:extLst>
              <a:ext uri="{FF2B5EF4-FFF2-40B4-BE49-F238E27FC236}">
                <a16:creationId xmlns:a16="http://schemas.microsoft.com/office/drawing/2014/main" id="{E81499EA-4811-BAC1-1BB8-AE068D51A2B5}"/>
              </a:ext>
            </a:extLst>
          </p:cNvPr>
          <p:cNvSpPr txBox="1">
            <a:spLocks noChangeArrowheads="1"/>
          </p:cNvSpPr>
          <p:nvPr/>
        </p:nvSpPr>
        <p:spPr bwMode="auto">
          <a:xfrm>
            <a:off x="1846479" y="1365830"/>
            <a:ext cx="5634185" cy="435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628650" indent="-1714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285750" indent="-285750"/>
            <a:r>
              <a:rPr lang="en-US" sz="1800" dirty="0">
                <a:latin typeface="Times New Roman" panose="02020603050405020304" pitchFamily="18" charset="0"/>
                <a:cs typeface="Times New Roman" panose="02020603050405020304" pitchFamily="18" charset="0"/>
              </a:rPr>
              <a:t>The Domain</a:t>
            </a:r>
          </a:p>
          <a:p>
            <a:pPr marL="285750" indent="-285750"/>
            <a:r>
              <a:rPr lang="en-US" sz="1800" dirty="0">
                <a:latin typeface="Times New Roman" panose="02020603050405020304" pitchFamily="18" charset="0"/>
                <a:cs typeface="Times New Roman" panose="02020603050405020304" pitchFamily="18" charset="0"/>
              </a:rPr>
              <a:t>Transport Equation / Equation of Radiative Transfer</a:t>
            </a:r>
          </a:p>
          <a:p>
            <a:pPr marL="285750" indent="-285750"/>
            <a:r>
              <a:rPr lang="en-US" sz="1800" dirty="0">
                <a:latin typeface="Times New Roman" panose="02020603050405020304" pitchFamily="18" charset="0"/>
                <a:cs typeface="Times New Roman" panose="02020603050405020304" pitchFamily="18" charset="0"/>
              </a:rPr>
              <a:t>Change in Particle Number</a:t>
            </a:r>
          </a:p>
          <a:p>
            <a:pPr marL="285750" indent="-285750"/>
            <a:r>
              <a:rPr lang="en-US" sz="1800" dirty="0">
                <a:latin typeface="Times New Roman" panose="02020603050405020304" pitchFamily="18" charset="0"/>
                <a:cs typeface="Times New Roman" panose="02020603050405020304" pitchFamily="18" charset="0"/>
              </a:rPr>
              <a:t>Losses due to Absorption</a:t>
            </a:r>
          </a:p>
          <a:p>
            <a:pPr marL="285750" indent="-285750"/>
            <a:r>
              <a:rPr lang="en-US" sz="1800" dirty="0">
                <a:latin typeface="Times New Roman" panose="02020603050405020304" pitchFamily="18" charset="0"/>
                <a:cs typeface="Times New Roman" panose="02020603050405020304" pitchFamily="18" charset="0"/>
              </a:rPr>
              <a:t>Losses due to Outscattering</a:t>
            </a:r>
          </a:p>
          <a:p>
            <a:pPr marL="285750" indent="-285750"/>
            <a:r>
              <a:rPr lang="en-US" sz="1800" dirty="0">
                <a:latin typeface="Times New Roman" panose="02020603050405020304" pitchFamily="18" charset="0"/>
                <a:cs typeface="Times New Roman" panose="02020603050405020304" pitchFamily="18" charset="0"/>
              </a:rPr>
              <a:t>Gains due to Inscattering</a:t>
            </a:r>
          </a:p>
          <a:p>
            <a:pPr marL="285750" indent="-285750"/>
            <a:r>
              <a:rPr lang="en-US" sz="1800" dirty="0">
                <a:latin typeface="Times New Roman" panose="02020603050405020304" pitchFamily="18" charset="0"/>
                <a:cs typeface="Times New Roman" panose="02020603050405020304" pitchFamily="18" charset="0"/>
              </a:rPr>
              <a:t>Gains due to Emission</a:t>
            </a:r>
          </a:p>
          <a:p>
            <a:pPr marL="285750" indent="-285750"/>
            <a:r>
              <a:rPr lang="en-US" sz="1800" dirty="0">
                <a:latin typeface="Times New Roman" panose="02020603050405020304" pitchFamily="18" charset="0"/>
                <a:cs typeface="Times New Roman" panose="02020603050405020304" pitchFamily="18" charset="0"/>
              </a:rPr>
              <a:t>The Final Equation</a:t>
            </a:r>
          </a:p>
          <a:p>
            <a:pPr marL="285750" indent="-285750"/>
            <a:r>
              <a:rPr lang="en-US" sz="1800" dirty="0">
                <a:latin typeface="Times New Roman" panose="02020603050405020304" pitchFamily="18" charset="0"/>
                <a:cs typeface="Times New Roman" panose="02020603050405020304" pitchFamily="18" charset="0"/>
              </a:rPr>
              <a:t>Initial and Boundary Conditions</a:t>
            </a:r>
          </a:p>
          <a:p>
            <a:pPr marL="285750" indent="-285750"/>
            <a:r>
              <a:rPr lang="en-US" sz="1800" dirty="0">
                <a:latin typeface="Times New Roman" panose="02020603050405020304" pitchFamily="18" charset="0"/>
                <a:cs typeface="Times New Roman" panose="02020603050405020304" pitchFamily="18" charset="0"/>
              </a:rPr>
              <a:t>Active and Passive Remote Sensing</a:t>
            </a:r>
          </a:p>
          <a:p>
            <a:pPr marL="285750" indent="-285750"/>
            <a:r>
              <a:rPr lang="en-US" sz="1800" dirty="0">
                <a:latin typeface="Times New Roman" panose="02020603050405020304" pitchFamily="18" charset="0"/>
                <a:cs typeface="Times New Roman" panose="02020603050405020304" pitchFamily="18" charset="0"/>
              </a:rPr>
              <a:t>Lidar Sensing of Vegetation Leaf Area Profiles</a:t>
            </a:r>
          </a:p>
          <a:p>
            <a:pPr marL="285750" indent="-285750"/>
            <a:r>
              <a:rPr lang="en-US" sz="1800" dirty="0">
                <a:latin typeface="Times New Roman" panose="02020603050405020304" pitchFamily="18" charset="0"/>
                <a:cs typeface="Times New Roman" panose="02020603050405020304" pitchFamily="18" charset="0"/>
              </a:rPr>
              <a:t>Passive Sensing of Vegetation Leaf Area</a:t>
            </a:r>
          </a:p>
          <a:p>
            <a:pPr marL="285750" indent="-285750"/>
            <a:r>
              <a:rPr lang="en-US" sz="1800" dirty="0">
                <a:latin typeface="Times New Roman" panose="02020603050405020304" pitchFamily="18" charset="0"/>
                <a:cs typeface="Times New Roman" panose="02020603050405020304" pitchFamily="18" charset="0"/>
              </a:rPr>
              <a:t>Emissive Remote Sensing</a:t>
            </a:r>
          </a:p>
        </p:txBody>
      </p:sp>
    </p:spTree>
    <p:extLst>
      <p:ext uri="{BB962C8B-B14F-4D97-AF65-F5344CB8AC3E}">
        <p14:creationId xmlns:p14="http://schemas.microsoft.com/office/powerpoint/2010/main" val="587123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C6B76-7464-7118-9860-6B033AAFD7E4}"/>
            </a:ext>
          </a:extLst>
        </p:cNvPr>
        <p:cNvGrpSpPr/>
        <p:nvPr/>
      </p:nvGrpSpPr>
      <p:grpSpPr>
        <a:xfrm>
          <a:off x="0" y="0"/>
          <a:ext cx="0" cy="0"/>
          <a:chOff x="0" y="0"/>
          <a:chExt cx="0" cy="0"/>
        </a:xfrm>
      </p:grpSpPr>
      <p:sp>
        <p:nvSpPr>
          <p:cNvPr id="26625" name="Rectangle 2">
            <a:extLst>
              <a:ext uri="{FF2B5EF4-FFF2-40B4-BE49-F238E27FC236}">
                <a16:creationId xmlns:a16="http://schemas.microsoft.com/office/drawing/2014/main" id="{AC81295D-52A2-BF4C-BAFB-DA8FF3A346C1}"/>
              </a:ext>
            </a:extLst>
          </p:cNvPr>
          <p:cNvSpPr>
            <a:spLocks noGrp="1"/>
          </p:cNvSpPr>
          <p:nvPr>
            <p:ph type="title"/>
          </p:nvPr>
        </p:nvSpPr>
        <p:spPr>
          <a:xfrm>
            <a:off x="0" y="-4763"/>
            <a:ext cx="9144000" cy="654051"/>
          </a:xfrm>
          <a:solidFill>
            <a:srgbClr val="1C8016"/>
          </a:solidFill>
        </p:spPr>
        <p:txBody>
          <a:bodyPr lIns="0" tIns="0" rIns="0" bIns="0"/>
          <a:lstStyle/>
          <a:p>
            <a:pPr eaLnBrk="1" hangingPunct="1"/>
            <a: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PHYSICAL MODELS IN REMOTE SENSING</a:t>
            </a:r>
            <a:b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Chapter 01 – Part 04: The Radiative Transfer Equation</a:t>
            </a:r>
          </a:p>
        </p:txBody>
      </p:sp>
      <p:sp>
        <p:nvSpPr>
          <p:cNvPr id="2" name="Slide Number Placeholder 6">
            <a:extLst>
              <a:ext uri="{FF2B5EF4-FFF2-40B4-BE49-F238E27FC236}">
                <a16:creationId xmlns:a16="http://schemas.microsoft.com/office/drawing/2014/main" id="{6886DAC5-6594-B829-2160-F7A550163847}"/>
              </a:ext>
            </a:extLst>
          </p:cNvPr>
          <p:cNvSpPr>
            <a:spLocks noGrp="1"/>
          </p:cNvSpPr>
          <p:nvPr>
            <p:ph type="sldNum" sz="quarter" idx="12"/>
          </p:nvPr>
        </p:nvSpPr>
        <p:spPr>
          <a:xfrm>
            <a:off x="6962775" y="6440488"/>
            <a:ext cx="2133600" cy="365125"/>
          </a:xfrm>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defRPr/>
            </a:pPr>
            <a:fld id="{8F5DCE1B-0709-A341-AACA-5FFEC66C33A0}" type="slidenum">
              <a:rPr lang="en-US" altLang="zh-CN" sz="1400" b="1" smtClean="0">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rPr>
              <a:pPr>
                <a:spcBef>
                  <a:spcPct val="0"/>
                </a:spcBef>
                <a:buFontTx/>
                <a:buNone/>
                <a:defRPr/>
              </a:pPr>
              <a:t>10</a:t>
            </a:fld>
            <a:endParaRPr lang="en-US" altLang="zh-CN" sz="1400" b="1">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26627" name="TextBox 7">
            <a:extLst>
              <a:ext uri="{FF2B5EF4-FFF2-40B4-BE49-F238E27FC236}">
                <a16:creationId xmlns:a16="http://schemas.microsoft.com/office/drawing/2014/main" id="{135E916C-9B79-B690-D4FC-60C25063FB1A}"/>
              </a:ext>
            </a:extLst>
          </p:cNvPr>
          <p:cNvSpPr txBox="1">
            <a:spLocks noChangeArrowheads="1"/>
          </p:cNvSpPr>
          <p:nvPr/>
        </p:nvSpPr>
        <p:spPr bwMode="auto">
          <a:xfrm>
            <a:off x="0" y="719384"/>
            <a:ext cx="855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000" b="1" u="sng" dirty="0">
                <a:solidFill>
                  <a:srgbClr val="FF0000"/>
                </a:solidFill>
                <a:latin typeface="Times New Roman" panose="02020603050405020304" pitchFamily="18" charset="0"/>
                <a:cs typeface="Times New Roman" panose="02020603050405020304" pitchFamily="18" charset="0"/>
              </a:rPr>
              <a:t>Total Loss From Absorption and Outscattering</a:t>
            </a:r>
          </a:p>
        </p:txBody>
      </p:sp>
      <mc:AlternateContent xmlns:mc="http://schemas.openxmlformats.org/markup-compatibility/2006" xmlns:a14="http://schemas.microsoft.com/office/drawing/2010/main">
        <mc:Choice Requires="a14">
          <p:sp>
            <p:nvSpPr>
              <p:cNvPr id="26628" name="TextBox 4">
                <a:extLst>
                  <a:ext uri="{FF2B5EF4-FFF2-40B4-BE49-F238E27FC236}">
                    <a16:creationId xmlns:a16="http://schemas.microsoft.com/office/drawing/2014/main" id="{8046297F-6293-EE6F-2914-43A555761CC0}"/>
                  </a:ext>
                </a:extLst>
              </p:cNvPr>
              <p:cNvSpPr txBox="1">
                <a:spLocks noChangeArrowheads="1"/>
              </p:cNvSpPr>
              <p:nvPr/>
            </p:nvSpPr>
            <p:spPr bwMode="auto">
              <a:xfrm>
                <a:off x="188119" y="1757644"/>
                <a:ext cx="8767762" cy="32829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628650" indent="-1714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150000"/>
                  </a:lnSpc>
                  <a:buNone/>
                </a:pPr>
                <a:r>
                  <a:rPr lang="en-US" altLang="en-US" sz="1600" dirty="0">
                    <a:latin typeface="Times New Roman" panose="02020603050405020304" pitchFamily="18" charset="0"/>
                    <a:cs typeface="Times New Roman" panose="02020603050405020304" pitchFamily="18" charset="0"/>
                  </a:rPr>
                  <a:t>The </a:t>
                </a:r>
                <a:r>
                  <a:rPr lang="en-US" altLang="en-US" sz="1600" dirty="0">
                    <a:solidFill>
                      <a:srgbClr val="1025F4"/>
                    </a:solidFill>
                    <a:latin typeface="Times New Roman" panose="02020603050405020304" pitchFamily="18" charset="0"/>
                    <a:cs typeface="Times New Roman" panose="02020603050405020304" pitchFamily="18" charset="0"/>
                  </a:rPr>
                  <a:t>total lost photon count </a:t>
                </a:r>
                <a:r>
                  <a:rPr lang="en-US" altLang="en-US" sz="1600" dirty="0">
                    <a:latin typeface="Times New Roman" panose="02020603050405020304" pitchFamily="18" charset="0"/>
                    <a:cs typeface="Times New Roman" panose="02020603050405020304" pitchFamily="18" charset="0"/>
                  </a:rPr>
                  <a:t>is the sum of photons lost due to absorption and outscattering:</a:t>
                </a:r>
              </a:p>
              <a:p>
                <a:pPr algn="ctr">
                  <a:lnSpc>
                    <a:spcPct val="150000"/>
                  </a:lnSpc>
                  <a:buNone/>
                </a:pPr>
                <a:endParaRPr lang="en-US" altLang="en-US" sz="1600" dirty="0">
                  <a:latin typeface="Times New Roman" panose="02020603050405020304" pitchFamily="18" charset="0"/>
                  <a:cs typeface="Times New Roman" panose="02020603050405020304" pitchFamily="18" charset="0"/>
                </a:endParaRPr>
              </a:p>
              <a:p>
                <a:pPr algn="ctr">
                  <a:lnSpc>
                    <a:spcPct val="150000"/>
                  </a:lnSpc>
                  <a:buNone/>
                </a:pPr>
                <a14:m>
                  <m:oMath xmlns:m="http://schemas.openxmlformats.org/officeDocument/2006/math">
                    <m:sSub>
                      <m:sSubPr>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rPr>
                          <m:t>𝑓</m:t>
                        </m:r>
                        <m:r>
                          <a:rPr lang="en-US" altLang="en-US" sz="160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r>
                          <m:rPr>
                            <m:nor/>
                          </m:rPr>
                          <a:rPr lang="en-US" altLang="en-US" sz="1600" dirty="0">
                            <a:latin typeface="Times New Roman" panose="02020603050405020304" pitchFamily="18" charset="0"/>
                            <a:cs typeface="Times New Roman" panose="02020603050405020304" pitchFamily="18" charset="0"/>
                          </a:rPr>
                          <m:t>,</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r>
                          <m:rPr>
                            <m:nor/>
                          </m:rPr>
                          <a:rPr lang="en-US" altLang="en-US" sz="1600" dirty="0">
                            <a:latin typeface="Times New Roman" panose="02020603050405020304" pitchFamily="18" charset="0"/>
                            <a:cs typeface="Times New Roman" panose="02020603050405020304" pitchFamily="18" charset="0"/>
                          </a:rPr>
                          <m:t>,</m:t>
                        </m:r>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r>
                          <m:rPr>
                            <m:nor/>
                          </m:rPr>
                          <a:rPr lang="en-US" altLang="en-US" sz="1600" i="1" dirty="0">
                            <a:latin typeface="Times New Roman" panose="02020603050405020304" pitchFamily="18" charset="0"/>
                            <a:cs typeface="Times New Roman" panose="02020603050405020304" pitchFamily="18" charset="0"/>
                          </a:rPr>
                          <m:t>,</m:t>
                        </m:r>
                        <m:r>
                          <m:rPr>
                            <m:nor/>
                          </m:rPr>
                          <a:rPr lang="en-US" altLang="en-US" sz="1600" i="1" dirty="0">
                            <a:latin typeface="Times New Roman" panose="02020603050405020304" pitchFamily="18" charset="0"/>
                            <a:cs typeface="Times New Roman" panose="02020603050405020304" pitchFamily="18" charset="0"/>
                          </a:rPr>
                          <m:t>t</m:t>
                        </m:r>
                        <m:r>
                          <m:rPr>
                            <m:nor/>
                          </m:rPr>
                          <a:rPr lang="en-US" altLang="en-US" sz="1600" dirty="0">
                            <a:latin typeface="Times New Roman" panose="02020603050405020304" pitchFamily="18" charset="0"/>
                            <a:cs typeface="Times New Roman" panose="02020603050405020304" pitchFamily="18" charset="0"/>
                          </a:rPr>
                          <m:t>)</m:t>
                        </m:r>
                        <m:r>
                          <a:rPr lang="en-US" altLang="en-US" sz="1600" i="1" dirty="0">
                            <a:latin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𝑆</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l-GR" altLang="en-US" sz="1600" i="1">
                            <a:latin typeface="Cambria Math" panose="02040503050406030204" pitchFamily="18" charset="0"/>
                            <a:ea typeface="Cambria Math" panose="02040503050406030204" pitchFamily="18" charset="0"/>
                            <a:cs typeface="Times New Roman" panose="02020603050405020304" pitchFamily="18" charset="0"/>
                          </a:rPr>
                          <m:t>𝜉</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l-GR" altLang="en-US" sz="1600" i="1">
                            <a:latin typeface="Cambria Math" panose="02040503050406030204" pitchFamily="18" charset="0"/>
                            <a:ea typeface="Cambria Math" panose="02040503050406030204" pitchFamily="18" charset="0"/>
                          </a:rPr>
                          <m:t>𝜐</m:t>
                        </m:r>
                        <m:r>
                          <a:rPr lang="en-US" altLang="en-US" sz="1600" i="1">
                            <a:latin typeface="Cambria Math" panose="02040503050406030204" pitchFamily="18" charset="0"/>
                            <a:ea typeface="Cambria Math" panose="02040503050406030204" pitchFamily="18" charset="0"/>
                          </a:rPr>
                          <m:t> </m:t>
                        </m:r>
                        <m:r>
                          <m:rPr>
                            <m:sty m:val="p"/>
                          </m:rPr>
                          <a:rPr lang="el-GR" altLang="en-US" sz="1600" i="1">
                            <a:latin typeface="Cambria Math" panose="02040503050406030204" pitchFamily="18" charset="0"/>
                            <a:ea typeface="Cambria Math" panose="02040503050406030204" pitchFamily="18" charset="0"/>
                          </a:rPr>
                          <m:t>Δ</m:t>
                        </m:r>
                        <m:bar>
                          <m:barPr>
                            <m:ctrlPr>
                              <a:rPr lang="en-US" altLang="en-US" sz="1600" i="1">
                                <a:latin typeface="Cambria Math" panose="02040503050406030204" pitchFamily="18" charset="0"/>
                                <a:ea typeface="Cambria Math" panose="02040503050406030204" pitchFamily="18" charset="0"/>
                              </a:rPr>
                            </m:ctrlPr>
                          </m:barPr>
                          <m:e>
                            <m:r>
                              <a:rPr lang="el-GR" altLang="en-US" sz="1600" i="1">
                                <a:latin typeface="Cambria Math" panose="02040503050406030204" pitchFamily="18" charset="0"/>
                                <a:ea typeface="Cambria Math" panose="02040503050406030204" pitchFamily="18" charset="0"/>
                              </a:rPr>
                              <m:t>𝛺</m:t>
                            </m:r>
                          </m:e>
                        </m:bar>
                        <m:r>
                          <a:rPr lang="en-US" altLang="en-US" sz="1600" i="1">
                            <a:latin typeface="Cambria Math" panose="02040503050406030204" pitchFamily="18" charset="0"/>
                            <a:ea typeface="Cambria Math" panose="02040503050406030204" pitchFamily="18" charset="0"/>
                          </a:rPr>
                          <m:t> ] [</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𝜎</m:t>
                        </m:r>
                      </m:e>
                      <m:sub>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𝑎</m:t>
                        </m:r>
                      </m:sub>
                    </m:sSub>
                    <m:r>
                      <a:rPr lang="en-US" altLang="en-US" sz="160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oMath>
                </a14:m>
                <a:r>
                  <a:rPr lang="en-US" altLang="en-US" sz="1600" dirty="0">
                    <a:latin typeface="Times New Roman" panose="02020603050405020304" pitchFamily="18" charset="0"/>
                    <a:cs typeface="Times New Roman" panose="02020603050405020304" pitchFamily="18" charset="0"/>
                  </a:rPr>
                  <a:t>,</a:t>
                </a:r>
                <a14:m>
                  <m:oMath xmlns:m="http://schemas.openxmlformats.org/officeDocument/2006/math">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oMath>
                </a14:m>
                <a:r>
                  <a:rPr lang="en-US" altLang="en-US" sz="1600" dirty="0">
                    <a:latin typeface="Times New Roman" panose="02020603050405020304" pitchFamily="18" charset="0"/>
                    <a:cs typeface="Times New Roman" panose="02020603050405020304" pitchFamily="18" charset="0"/>
                  </a:rPr>
                  <a:t>,</a:t>
                </a:r>
                <a14:m>
                  <m:oMath xmlns:m="http://schemas.openxmlformats.org/officeDocument/2006/math">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oMath>
                </a14:m>
                <a:r>
                  <a:rPr lang="en-US" altLang="en-US" sz="1600" i="1" dirty="0">
                    <a:latin typeface="Times New Roman" panose="02020603050405020304" pitchFamily="18" charset="0"/>
                    <a:cs typeface="Times New Roman" panose="02020603050405020304" pitchFamily="18" charset="0"/>
                  </a:rPr>
                  <a:t>,t</a:t>
                </a:r>
                <a:r>
                  <a:rPr lang="en-US" altLang="en-US" sz="1600" dirty="0">
                    <a:latin typeface="Times New Roman" panose="02020603050405020304" pitchFamily="18" charset="0"/>
                    <a:cs typeface="Times New Roman" panose="02020603050405020304" pitchFamily="18" charset="0"/>
                  </a:rPr>
                  <a:t>) </a:t>
                </a:r>
                <a14:m>
                  <m:oMath xmlns:m="http://schemas.openxmlformats.org/officeDocument/2006/math">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𝑐</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𝑡</m:t>
                    </m:r>
                  </m:oMath>
                </a14:m>
                <a:r>
                  <a:rPr lang="en-US" altLang="en-US" sz="1600" dirty="0">
                    <a:latin typeface="Times New Roman" panose="02020603050405020304" pitchFamily="18" charset="0"/>
                    <a:cs typeface="Times New Roman" panose="02020603050405020304" pitchFamily="18" charset="0"/>
                  </a:rPr>
                  <a:t>] + </a:t>
                </a:r>
                <a14:m>
                  <m:oMath xmlns:m="http://schemas.openxmlformats.org/officeDocument/2006/math">
                    <m:r>
                      <a:rPr lang="en-US" altLang="en-US" sz="160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rPr>
                      <m:t>𝑓</m:t>
                    </m:r>
                    <m:r>
                      <a:rPr lang="en-US" altLang="en-US" sz="160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r>
                      <m:rPr>
                        <m:nor/>
                      </m:rPr>
                      <a:rPr lang="en-US" altLang="en-US" sz="1600" dirty="0">
                        <a:latin typeface="Times New Roman" panose="02020603050405020304" pitchFamily="18" charset="0"/>
                        <a:cs typeface="Times New Roman" panose="02020603050405020304" pitchFamily="18" charset="0"/>
                      </a:rPr>
                      <m:t>,</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r>
                      <m:rPr>
                        <m:nor/>
                      </m:rPr>
                      <a:rPr lang="en-US" altLang="en-US" sz="1600" dirty="0">
                        <a:latin typeface="Times New Roman" panose="02020603050405020304" pitchFamily="18" charset="0"/>
                        <a:cs typeface="Times New Roman" panose="02020603050405020304" pitchFamily="18" charset="0"/>
                      </a:rPr>
                      <m:t>,</m:t>
                    </m:r>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r>
                      <m:rPr>
                        <m:nor/>
                      </m:rPr>
                      <a:rPr lang="en-US" altLang="en-US" sz="1600" i="1" dirty="0">
                        <a:latin typeface="Times New Roman" panose="02020603050405020304" pitchFamily="18" charset="0"/>
                        <a:cs typeface="Times New Roman" panose="02020603050405020304" pitchFamily="18" charset="0"/>
                      </a:rPr>
                      <m:t>,</m:t>
                    </m:r>
                    <m:r>
                      <m:rPr>
                        <m:nor/>
                      </m:rPr>
                      <a:rPr lang="en-US" altLang="en-US" sz="1600" i="1" dirty="0">
                        <a:latin typeface="Times New Roman" panose="02020603050405020304" pitchFamily="18" charset="0"/>
                        <a:cs typeface="Times New Roman" panose="02020603050405020304" pitchFamily="18" charset="0"/>
                      </a:rPr>
                      <m:t>t</m:t>
                    </m:r>
                    <m:r>
                      <m:rPr>
                        <m:nor/>
                      </m:rPr>
                      <a:rPr lang="en-US" altLang="en-US" sz="1600" dirty="0">
                        <a:latin typeface="Times New Roman" panose="02020603050405020304" pitchFamily="18" charset="0"/>
                        <a:cs typeface="Times New Roman" panose="02020603050405020304" pitchFamily="18" charset="0"/>
                      </a:rPr>
                      <m:t>)</m:t>
                    </m:r>
                    <m:r>
                      <a:rPr lang="en-US" altLang="en-US" sz="1600" i="1" dirty="0">
                        <a:latin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𝑆</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l-GR" altLang="en-US" sz="1600" i="1">
                        <a:latin typeface="Cambria Math" panose="02040503050406030204" pitchFamily="18" charset="0"/>
                        <a:ea typeface="Cambria Math" panose="02040503050406030204" pitchFamily="18" charset="0"/>
                        <a:cs typeface="Times New Roman" panose="02020603050405020304" pitchFamily="18" charset="0"/>
                      </a:rPr>
                      <m:t>𝜉</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l-GR" altLang="en-US" sz="1600" i="1">
                        <a:latin typeface="Cambria Math" panose="02040503050406030204" pitchFamily="18" charset="0"/>
                        <a:ea typeface="Cambria Math" panose="02040503050406030204" pitchFamily="18" charset="0"/>
                      </a:rPr>
                      <m:t>𝜐</m:t>
                    </m:r>
                    <m:r>
                      <a:rPr lang="en-US" altLang="en-US" sz="1600" i="1">
                        <a:latin typeface="Cambria Math" panose="02040503050406030204" pitchFamily="18" charset="0"/>
                        <a:ea typeface="Cambria Math" panose="02040503050406030204" pitchFamily="18" charset="0"/>
                      </a:rPr>
                      <m:t> </m:t>
                    </m:r>
                    <m:r>
                      <m:rPr>
                        <m:sty m:val="p"/>
                      </m:rPr>
                      <a:rPr lang="el-GR" altLang="en-US" sz="1600" i="1">
                        <a:latin typeface="Cambria Math" panose="02040503050406030204" pitchFamily="18" charset="0"/>
                        <a:ea typeface="Cambria Math" panose="02040503050406030204" pitchFamily="18" charset="0"/>
                      </a:rPr>
                      <m:t>Δ</m:t>
                    </m:r>
                    <m:bar>
                      <m:barPr>
                        <m:ctrlPr>
                          <a:rPr lang="en-US" altLang="en-US" sz="1600" i="1">
                            <a:latin typeface="Cambria Math" panose="02040503050406030204" pitchFamily="18" charset="0"/>
                            <a:ea typeface="Cambria Math" panose="02040503050406030204" pitchFamily="18" charset="0"/>
                          </a:rPr>
                        </m:ctrlPr>
                      </m:barPr>
                      <m:e>
                        <m:r>
                          <a:rPr lang="el-GR" altLang="en-US" sz="1600" i="1">
                            <a:latin typeface="Cambria Math" panose="02040503050406030204" pitchFamily="18" charset="0"/>
                            <a:ea typeface="Cambria Math" panose="02040503050406030204" pitchFamily="18" charset="0"/>
                          </a:rPr>
                          <m:t>𝛺</m:t>
                        </m:r>
                      </m:e>
                    </m:bar>
                    <m:r>
                      <a:rPr lang="en-US" altLang="en-US" sz="1600" i="1">
                        <a:latin typeface="Cambria Math" panose="02040503050406030204" pitchFamily="18" charset="0"/>
                        <a:ea typeface="Cambria Math" panose="02040503050406030204" pitchFamily="18" charset="0"/>
                      </a:rPr>
                      <m:t> ] </m:t>
                    </m:r>
                  </m:oMath>
                </a14:m>
                <a:r>
                  <a:rPr lang="en-US" altLang="en-US" sz="1600" dirty="0">
                    <a:latin typeface="Times New Roman" panose="02020603050405020304" pitchFamily="18" charset="0"/>
                    <a:cs typeface="Times New Roman" panose="02020603050405020304" pitchFamily="18" charset="0"/>
                  </a:rPr>
                  <a:t>[</a:t>
                </a:r>
                <a14:m>
                  <m:oMath xmlns:m="http://schemas.openxmlformats.org/officeDocument/2006/math">
                    <m:sSub>
                      <m:sSubPr>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𝜎</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m:t>
                        </m:r>
                      </m:e>
                      <m:sub>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𝑠</m:t>
                        </m:r>
                      </m:sub>
                    </m:sSub>
                    <m:r>
                      <a:rPr lang="en-US" altLang="en-US" sz="160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oMath>
                </a14:m>
                <a:r>
                  <a:rPr lang="en-US" altLang="en-US" sz="1600" dirty="0">
                    <a:latin typeface="Times New Roman" panose="02020603050405020304" pitchFamily="18" charset="0"/>
                    <a:cs typeface="Times New Roman" panose="02020603050405020304" pitchFamily="18" charset="0"/>
                  </a:rPr>
                  <a:t>,</a:t>
                </a:r>
                <a14:m>
                  <m:oMath xmlns:m="http://schemas.openxmlformats.org/officeDocument/2006/math">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oMath>
                </a14:m>
                <a:r>
                  <a:rPr lang="en-US" altLang="en-US" sz="1600" dirty="0">
                    <a:latin typeface="Times New Roman" panose="02020603050405020304" pitchFamily="18" charset="0"/>
                    <a:cs typeface="Times New Roman" panose="02020603050405020304" pitchFamily="18" charset="0"/>
                  </a:rPr>
                  <a:t>,</a:t>
                </a:r>
                <a14:m>
                  <m:oMath xmlns:m="http://schemas.openxmlformats.org/officeDocument/2006/math">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oMath>
                </a14:m>
                <a:r>
                  <a:rPr lang="en-US" altLang="en-US" sz="1600" i="1" dirty="0">
                    <a:latin typeface="Times New Roman" panose="02020603050405020304" pitchFamily="18" charset="0"/>
                    <a:cs typeface="Times New Roman" panose="02020603050405020304" pitchFamily="18" charset="0"/>
                  </a:rPr>
                  <a:t>,t</a:t>
                </a:r>
                <a:r>
                  <a:rPr lang="en-US" altLang="en-US" sz="1600" dirty="0">
                    <a:latin typeface="Times New Roman" panose="02020603050405020304" pitchFamily="18" charset="0"/>
                    <a:cs typeface="Times New Roman" panose="02020603050405020304" pitchFamily="18" charset="0"/>
                  </a:rPr>
                  <a:t>) </a:t>
                </a:r>
                <a14:m>
                  <m:oMath xmlns:m="http://schemas.openxmlformats.org/officeDocument/2006/math">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𝑐</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𝑡</m:t>
                    </m:r>
                    <m:r>
                      <a:rPr lang="en-US" altLang="en-US" sz="1600" b="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sz="1600" dirty="0">
                    <a:latin typeface="Times New Roman" panose="02020603050405020304" pitchFamily="18" charset="0"/>
                    <a:cs typeface="Times New Roman" panose="02020603050405020304" pitchFamily="18" charset="0"/>
                  </a:rPr>
                  <a:t> </a:t>
                </a:r>
              </a:p>
              <a:p>
                <a:pPr algn="ctr">
                  <a:lnSpc>
                    <a:spcPct val="150000"/>
                  </a:lnSpc>
                  <a:buNone/>
                </a:pPr>
                <a:endParaRPr lang="en-US" altLang="en-US" sz="1600" dirty="0">
                  <a:latin typeface="Times New Roman" panose="02020603050405020304" pitchFamily="18" charset="0"/>
                  <a:cs typeface="Times New Roman" panose="02020603050405020304" pitchFamily="18" charset="0"/>
                </a:endParaRPr>
              </a:p>
              <a:p>
                <a:pPr algn="ctr">
                  <a:lnSpc>
                    <a:spcPct val="150000"/>
                  </a:lnSpc>
                  <a:buNone/>
                </a:pPr>
                <a:r>
                  <a:rPr lang="en-US" altLang="en-US" sz="1600" dirty="0">
                    <a:latin typeface="Times New Roman" panose="02020603050405020304" pitchFamily="18" charset="0"/>
                    <a:cs typeface="Times New Roman" panose="02020603050405020304" pitchFamily="18" charset="0"/>
                  </a:rPr>
                  <a:t>= </a:t>
                </a:r>
                <a14:m>
                  <m:oMath xmlns:m="http://schemas.openxmlformats.org/officeDocument/2006/math">
                    <m:r>
                      <a:rPr lang="el-GR" altLang="en-US" sz="1600" i="1" smtClean="0">
                        <a:latin typeface="Cambria Math" panose="02040503050406030204" pitchFamily="18" charset="0"/>
                        <a:ea typeface="Cambria Math" panose="02040503050406030204" pitchFamily="18" charset="0"/>
                        <a:cs typeface="Times New Roman" panose="02020603050405020304" pitchFamily="18" charset="0"/>
                      </a:rPr>
                      <m:t>𝜎</m:t>
                    </m:r>
                    <m:r>
                      <a:rPr lang="en-US" altLang="en-US" sz="160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oMath>
                </a14:m>
                <a:r>
                  <a:rPr lang="en-US" altLang="en-US" sz="1600" dirty="0">
                    <a:latin typeface="Times New Roman" panose="02020603050405020304" pitchFamily="18" charset="0"/>
                    <a:cs typeface="Times New Roman" panose="02020603050405020304" pitchFamily="18" charset="0"/>
                  </a:rPr>
                  <a:t>,</a:t>
                </a:r>
                <a14:m>
                  <m:oMath xmlns:m="http://schemas.openxmlformats.org/officeDocument/2006/math">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oMath>
                </a14:m>
                <a:r>
                  <a:rPr lang="en-US" altLang="en-US" sz="1600" dirty="0">
                    <a:latin typeface="Times New Roman" panose="02020603050405020304" pitchFamily="18" charset="0"/>
                    <a:cs typeface="Times New Roman" panose="02020603050405020304" pitchFamily="18" charset="0"/>
                  </a:rPr>
                  <a:t>,</a:t>
                </a:r>
                <a14:m>
                  <m:oMath xmlns:m="http://schemas.openxmlformats.org/officeDocument/2006/math">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oMath>
                </a14:m>
                <a:r>
                  <a:rPr lang="en-US" altLang="en-US" sz="1600" i="1" dirty="0">
                    <a:latin typeface="Times New Roman" panose="02020603050405020304" pitchFamily="18" charset="0"/>
                    <a:cs typeface="Times New Roman" panose="02020603050405020304" pitchFamily="18" charset="0"/>
                  </a:rPr>
                  <a:t>,t</a:t>
                </a:r>
                <a:r>
                  <a:rPr lang="en-US" altLang="en-US" sz="1600" dirty="0">
                    <a:latin typeface="Times New Roman" panose="02020603050405020304" pitchFamily="18" charset="0"/>
                    <a:cs typeface="Times New Roman" panose="02020603050405020304" pitchFamily="18" charset="0"/>
                  </a:rPr>
                  <a:t>)</a:t>
                </a:r>
                <a14:m>
                  <m:oMath xmlns:m="http://schemas.openxmlformats.org/officeDocument/2006/math">
                    <m:r>
                      <a:rPr lang="en-US" altLang="en-US" sz="1600" i="1">
                        <a:latin typeface="Cambria Math" panose="02040503050406030204" pitchFamily="18" charset="0"/>
                        <a:ea typeface="Cambria Math" panose="02040503050406030204" pitchFamily="18" charset="0"/>
                      </a:rPr>
                      <m:t>𝑓</m:t>
                    </m:r>
                    <m:r>
                      <a:rPr lang="en-US" altLang="en-US" sz="160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r>
                      <m:rPr>
                        <m:nor/>
                      </m:rPr>
                      <a:rPr lang="en-US" altLang="en-US" sz="1600" dirty="0">
                        <a:latin typeface="Times New Roman" panose="02020603050405020304" pitchFamily="18" charset="0"/>
                        <a:cs typeface="Times New Roman" panose="02020603050405020304" pitchFamily="18" charset="0"/>
                      </a:rPr>
                      <m:t>,</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r>
                      <m:rPr>
                        <m:nor/>
                      </m:rPr>
                      <a:rPr lang="en-US" altLang="en-US" sz="1600" dirty="0">
                        <a:latin typeface="Times New Roman" panose="02020603050405020304" pitchFamily="18" charset="0"/>
                        <a:cs typeface="Times New Roman" panose="02020603050405020304" pitchFamily="18" charset="0"/>
                      </a:rPr>
                      <m:t>,</m:t>
                    </m:r>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r>
                      <m:rPr>
                        <m:nor/>
                      </m:rPr>
                      <a:rPr lang="en-US" altLang="en-US" sz="1600" i="1" dirty="0">
                        <a:latin typeface="Times New Roman" panose="02020603050405020304" pitchFamily="18" charset="0"/>
                        <a:cs typeface="Times New Roman" panose="02020603050405020304" pitchFamily="18" charset="0"/>
                      </a:rPr>
                      <m:t>,</m:t>
                    </m:r>
                    <m:r>
                      <m:rPr>
                        <m:nor/>
                      </m:rPr>
                      <a:rPr lang="en-US" altLang="en-US" sz="1600" i="1" dirty="0">
                        <a:latin typeface="Times New Roman" panose="02020603050405020304" pitchFamily="18" charset="0"/>
                        <a:cs typeface="Times New Roman" panose="02020603050405020304" pitchFamily="18" charset="0"/>
                      </a:rPr>
                      <m:t>t</m:t>
                    </m:r>
                    <m:r>
                      <m:rPr>
                        <m:nor/>
                      </m:rPr>
                      <a:rPr lang="en-US" altLang="en-US" sz="1600" dirty="0">
                        <a:latin typeface="Times New Roman" panose="02020603050405020304" pitchFamily="18" charset="0"/>
                        <a:cs typeface="Times New Roman" panose="02020603050405020304" pitchFamily="18" charset="0"/>
                      </a:rPr>
                      <m:t>)</m:t>
                    </m:r>
                    <m:r>
                      <a:rPr lang="en-US" altLang="en-US" sz="1600" i="1" dirty="0">
                        <a:latin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𝑆</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l-GR" altLang="en-US" sz="1600" i="1">
                        <a:latin typeface="Cambria Math" panose="02040503050406030204" pitchFamily="18" charset="0"/>
                        <a:ea typeface="Cambria Math" panose="02040503050406030204" pitchFamily="18" charset="0"/>
                        <a:cs typeface="Times New Roman" panose="02020603050405020304" pitchFamily="18" charset="0"/>
                      </a:rPr>
                      <m:t>𝜉</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l-GR" altLang="en-US" sz="1600" i="1">
                        <a:latin typeface="Cambria Math" panose="02040503050406030204" pitchFamily="18" charset="0"/>
                        <a:ea typeface="Cambria Math" panose="02040503050406030204" pitchFamily="18" charset="0"/>
                      </a:rPr>
                      <m:t>𝜐</m:t>
                    </m:r>
                    <m:r>
                      <a:rPr lang="en-US" altLang="en-US" sz="1600" i="1">
                        <a:latin typeface="Cambria Math" panose="02040503050406030204" pitchFamily="18" charset="0"/>
                        <a:ea typeface="Cambria Math" panose="02040503050406030204" pitchFamily="18" charset="0"/>
                      </a:rPr>
                      <m:t> </m:t>
                    </m:r>
                    <m:r>
                      <m:rPr>
                        <m:sty m:val="p"/>
                      </m:rPr>
                      <a:rPr lang="el-GR" altLang="en-US" sz="1600" i="1">
                        <a:latin typeface="Cambria Math" panose="02040503050406030204" pitchFamily="18" charset="0"/>
                        <a:ea typeface="Cambria Math" panose="02040503050406030204" pitchFamily="18" charset="0"/>
                      </a:rPr>
                      <m:t>Δ</m:t>
                    </m:r>
                    <m:bar>
                      <m:barPr>
                        <m:ctrlPr>
                          <a:rPr lang="en-US" altLang="en-US" sz="1600" i="1">
                            <a:latin typeface="Cambria Math" panose="02040503050406030204" pitchFamily="18" charset="0"/>
                            <a:ea typeface="Cambria Math" panose="02040503050406030204" pitchFamily="18" charset="0"/>
                          </a:rPr>
                        </m:ctrlPr>
                      </m:barPr>
                      <m:e>
                        <m:r>
                          <a:rPr lang="el-GR" altLang="en-US" sz="1600" i="1">
                            <a:latin typeface="Cambria Math" panose="02040503050406030204" pitchFamily="18" charset="0"/>
                            <a:ea typeface="Cambria Math" panose="02040503050406030204" pitchFamily="18" charset="0"/>
                          </a:rPr>
                          <m:t>𝛺</m:t>
                        </m:r>
                      </m:e>
                    </m:bar>
                    <m:r>
                      <a:rPr lang="en-US" altLang="en-US" sz="1600" b="0" i="1" smtClean="0">
                        <a:latin typeface="Cambria Math" panose="02040503050406030204" pitchFamily="18" charset="0"/>
                        <a:ea typeface="Cambria Math" panose="02040503050406030204" pitchFamily="18" charset="0"/>
                      </a:rPr>
                      <m:t> </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𝑐</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𝑡</m:t>
                    </m:r>
                  </m:oMath>
                </a14:m>
                <a:r>
                  <a:rPr lang="en-US" altLang="en-US" sz="1600" dirty="0">
                    <a:latin typeface="Times New Roman" panose="02020603050405020304" pitchFamily="18" charset="0"/>
                    <a:cs typeface="Times New Roman" panose="02020603050405020304" pitchFamily="18" charset="0"/>
                  </a:rPr>
                  <a:t>  ,</a:t>
                </a:r>
              </a:p>
              <a:p>
                <a:pPr algn="ctr">
                  <a:lnSpc>
                    <a:spcPct val="150000"/>
                  </a:lnSpc>
                  <a:buNone/>
                </a:pPr>
                <a:endParaRPr lang="en-US" altLang="en-US" sz="1600" dirty="0">
                  <a:latin typeface="Times New Roman" panose="02020603050405020304" pitchFamily="18" charset="0"/>
                  <a:cs typeface="Times New Roman" panose="02020603050405020304" pitchFamily="18" charset="0"/>
                </a:endParaRPr>
              </a:p>
              <a:p>
                <a:pPr>
                  <a:lnSpc>
                    <a:spcPct val="150000"/>
                  </a:lnSpc>
                  <a:spcBef>
                    <a:spcPct val="0"/>
                  </a:spcBef>
                  <a:buFontTx/>
                  <a:buNone/>
                </a:pPr>
                <a:r>
                  <a:rPr lang="en-US" altLang="en-US" sz="1600" dirty="0">
                    <a:latin typeface="Times New Roman" panose="02020603050405020304" pitchFamily="18" charset="0"/>
                  </a:rPr>
                  <a:t>where the </a:t>
                </a:r>
                <a:r>
                  <a:rPr lang="en-US" altLang="en-US" sz="1600" dirty="0">
                    <a:solidFill>
                      <a:srgbClr val="1025F4"/>
                    </a:solidFill>
                    <a:latin typeface="Times New Roman" panose="02020603050405020304" pitchFamily="18" charset="0"/>
                  </a:rPr>
                  <a:t>extinction coefficient </a:t>
                </a:r>
                <a14:m>
                  <m:oMath xmlns:m="http://schemas.openxmlformats.org/officeDocument/2006/math">
                    <m:r>
                      <a:rPr lang="el-GR" altLang="en-US" sz="1600" i="1">
                        <a:latin typeface="Cambria Math" panose="02040503050406030204" pitchFamily="18" charset="0"/>
                        <a:ea typeface="Cambria Math" panose="02040503050406030204" pitchFamily="18" charset="0"/>
                        <a:cs typeface="Times New Roman" panose="02020603050405020304" pitchFamily="18" charset="0"/>
                      </a:rPr>
                      <m:t>𝜎</m:t>
                    </m:r>
                    <m:r>
                      <a:rPr lang="el-GR" altLang="en-US" sz="1600" i="1">
                        <a:latin typeface="Cambria Math" panose="02040503050406030204" pitchFamily="18" charset="0"/>
                        <a:ea typeface="Cambria Math" panose="02040503050406030204" pitchFamily="18" charset="0"/>
                        <a:cs typeface="Times New Roman" panose="02020603050405020304" pitchFamily="18" charset="0"/>
                      </a:rPr>
                      <m:t> </m:t>
                    </m:r>
                  </m:oMath>
                </a14:m>
                <a:r>
                  <a:rPr lang="en-US" altLang="en-US" sz="1600" dirty="0">
                    <a:latin typeface="Times New Roman" panose="02020603050405020304" pitchFamily="18" charset="0"/>
                  </a:rPr>
                  <a:t>(the </a:t>
                </a:r>
                <a:r>
                  <a:rPr lang="en-US" altLang="en-US" sz="1600" dirty="0">
                    <a:solidFill>
                      <a:srgbClr val="1025F4"/>
                    </a:solidFill>
                    <a:latin typeface="Times New Roman" panose="02020603050405020304" pitchFamily="18" charset="0"/>
                  </a:rPr>
                  <a:t>total interaction cross section</a:t>
                </a:r>
                <a:r>
                  <a:rPr lang="en-US" altLang="en-US" sz="1600" dirty="0">
                    <a:latin typeface="Times New Roman" panose="02020603050405020304" pitchFamily="18" charset="0"/>
                  </a:rPr>
                  <a:t>) is the sum of absorption and scattering coefficients.</a:t>
                </a:r>
              </a:p>
            </p:txBody>
          </p:sp>
        </mc:Choice>
        <mc:Fallback xmlns="">
          <p:sp>
            <p:nvSpPr>
              <p:cNvPr id="26628" name="TextBox 4">
                <a:extLst>
                  <a:ext uri="{FF2B5EF4-FFF2-40B4-BE49-F238E27FC236}">
                    <a16:creationId xmlns:a16="http://schemas.microsoft.com/office/drawing/2014/main" id="{8046297F-6293-EE6F-2914-43A555761CC0}"/>
                  </a:ext>
                </a:extLst>
              </p:cNvPr>
              <p:cNvSpPr txBox="1">
                <a:spLocks noRot="1" noChangeAspect="1" noMove="1" noResize="1" noEditPoints="1" noAdjustHandles="1" noChangeArrowheads="1" noChangeShapeType="1" noTextEdit="1"/>
              </p:cNvSpPr>
              <p:nvPr/>
            </p:nvSpPr>
            <p:spPr bwMode="auto">
              <a:xfrm>
                <a:off x="188119" y="1757644"/>
                <a:ext cx="8767762" cy="3282950"/>
              </a:xfrm>
              <a:prstGeom prst="rect">
                <a:avLst/>
              </a:prstGeom>
              <a:blipFill>
                <a:blip r:embed="rId3"/>
                <a:stretch>
                  <a:fillRect l="-289" b="-154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1068721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647B8-BAB4-B877-3CE7-93CB52943B09}"/>
            </a:ext>
          </a:extLst>
        </p:cNvPr>
        <p:cNvGrpSpPr/>
        <p:nvPr/>
      </p:nvGrpSpPr>
      <p:grpSpPr>
        <a:xfrm>
          <a:off x="0" y="0"/>
          <a:ext cx="0" cy="0"/>
          <a:chOff x="0" y="0"/>
          <a:chExt cx="0" cy="0"/>
        </a:xfrm>
      </p:grpSpPr>
      <p:sp>
        <p:nvSpPr>
          <p:cNvPr id="28673" name="Rectangle 2">
            <a:extLst>
              <a:ext uri="{FF2B5EF4-FFF2-40B4-BE49-F238E27FC236}">
                <a16:creationId xmlns:a16="http://schemas.microsoft.com/office/drawing/2014/main" id="{F9C0A885-E4FF-B2CD-990A-C77A39098E4E}"/>
              </a:ext>
            </a:extLst>
          </p:cNvPr>
          <p:cNvSpPr>
            <a:spLocks noGrp="1"/>
          </p:cNvSpPr>
          <p:nvPr>
            <p:ph type="title"/>
          </p:nvPr>
        </p:nvSpPr>
        <p:spPr>
          <a:xfrm>
            <a:off x="0" y="-4763"/>
            <a:ext cx="9144000" cy="654051"/>
          </a:xfrm>
          <a:solidFill>
            <a:srgbClr val="1C8016"/>
          </a:solidFill>
        </p:spPr>
        <p:txBody>
          <a:bodyPr lIns="0" tIns="0" rIns="0" bIns="0"/>
          <a:lstStyle/>
          <a:p>
            <a:pPr eaLnBrk="1" hangingPunct="1"/>
            <a: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PHYSICAL MODELS IN REMOTE SENSING</a:t>
            </a:r>
            <a:b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Chapter 01 – Part 04: The Radiative Transfer Equation</a:t>
            </a:r>
          </a:p>
        </p:txBody>
      </p:sp>
      <p:sp>
        <p:nvSpPr>
          <p:cNvPr id="2" name="Slide Number Placeholder 6">
            <a:extLst>
              <a:ext uri="{FF2B5EF4-FFF2-40B4-BE49-F238E27FC236}">
                <a16:creationId xmlns:a16="http://schemas.microsoft.com/office/drawing/2014/main" id="{EB3FC849-B3C3-C330-A853-543D507120AD}"/>
              </a:ext>
            </a:extLst>
          </p:cNvPr>
          <p:cNvSpPr>
            <a:spLocks noGrp="1"/>
          </p:cNvSpPr>
          <p:nvPr>
            <p:ph type="sldNum" sz="quarter" idx="12"/>
          </p:nvPr>
        </p:nvSpPr>
        <p:spPr>
          <a:xfrm>
            <a:off x="6962775" y="6440488"/>
            <a:ext cx="2133600" cy="365125"/>
          </a:xfrm>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defRPr/>
            </a:pPr>
            <a:fld id="{9B1D2107-DE6D-6648-ACE2-F6111320B7E1}" type="slidenum">
              <a:rPr lang="en-US" altLang="zh-CN" sz="1400" b="1" smtClean="0">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rPr>
              <a:pPr>
                <a:spcBef>
                  <a:spcPct val="0"/>
                </a:spcBef>
                <a:buFontTx/>
                <a:buNone/>
                <a:defRPr/>
              </a:pPr>
              <a:t>11</a:t>
            </a:fld>
            <a:endParaRPr lang="en-US" altLang="zh-CN" sz="1400" b="1">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28675" name="TextBox 7">
            <a:extLst>
              <a:ext uri="{FF2B5EF4-FFF2-40B4-BE49-F238E27FC236}">
                <a16:creationId xmlns:a16="http://schemas.microsoft.com/office/drawing/2014/main" id="{EFC5833A-E25C-8616-E12B-E0F4975C221C}"/>
              </a:ext>
            </a:extLst>
          </p:cNvPr>
          <p:cNvSpPr txBox="1">
            <a:spLocks noChangeArrowheads="1"/>
          </p:cNvSpPr>
          <p:nvPr/>
        </p:nvSpPr>
        <p:spPr bwMode="auto">
          <a:xfrm>
            <a:off x="19050" y="676275"/>
            <a:ext cx="855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000" b="1" u="sng" dirty="0">
                <a:solidFill>
                  <a:srgbClr val="FF0000"/>
                </a:solidFill>
                <a:latin typeface="Times New Roman" panose="02020603050405020304" pitchFamily="18" charset="0"/>
                <a:cs typeface="Times New Roman" panose="02020603050405020304" pitchFamily="18" charset="0"/>
              </a:rPr>
              <a:t>Inscattering (Gain)</a:t>
            </a:r>
          </a:p>
        </p:txBody>
      </p:sp>
      <p:pic>
        <p:nvPicPr>
          <p:cNvPr id="4" name="Picture 3" descr="A close-up of a rocket&#10;&#10;Description automatically generated">
            <a:extLst>
              <a:ext uri="{FF2B5EF4-FFF2-40B4-BE49-F238E27FC236}">
                <a16:creationId xmlns:a16="http://schemas.microsoft.com/office/drawing/2014/main" id="{FD420343-F955-B5E1-1E05-7BE1572651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936" y="1401227"/>
            <a:ext cx="2070100" cy="167640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6AE8502-F462-5B59-F001-DE777BA76081}"/>
                  </a:ext>
                </a:extLst>
              </p:cNvPr>
              <p:cNvSpPr txBox="1"/>
              <p:nvPr/>
            </p:nvSpPr>
            <p:spPr>
              <a:xfrm>
                <a:off x="323850" y="1744942"/>
                <a:ext cx="719043" cy="380553"/>
              </a:xfrm>
              <a:prstGeom prst="rect">
                <a:avLst/>
              </a:prstGeom>
              <a:noFill/>
            </p:spPr>
            <p:txBody>
              <a:bodyPr wrap="none" rtlCol="0">
                <a:spAutoFit/>
              </a:bodyPr>
              <a:lstStyle/>
              <a:p>
                <a14:m>
                  <m:oMath xmlns:m="http://schemas.openxmlformats.org/officeDocument/2006/math">
                    <m:r>
                      <a:rPr lang="en-US" altLang="en-US" sz="1800"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en-US" sz="180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𝜐</m:t>
                    </m:r>
                  </m:oMath>
                </a14:m>
                <a:r>
                  <a:rPr lang="en-US" altLang="en-US" sz="1800" i="1" dirty="0">
                    <a:solidFill>
                      <a:schemeClr val="tx1"/>
                    </a:solidFill>
                    <a:cs typeface="Times New Roman" panose="02020603050405020304" pitchFamily="18" charset="0"/>
                  </a:rPr>
                  <a:t>,</a:t>
                </a:r>
                <a14:m>
                  <m:oMath xmlns:m="http://schemas.openxmlformats.org/officeDocument/2006/math">
                    <m:bar>
                      <m:barPr>
                        <m:ctrlPr>
                          <a:rPr lang="en-US" altLang="en-US" sz="1800" i="1" dirty="0" smtClean="0">
                            <a:solidFill>
                              <a:schemeClr val="tx1"/>
                            </a:solidFill>
                            <a:latin typeface="Cambria Math" panose="02040503050406030204" pitchFamily="18" charset="0"/>
                            <a:cs typeface="Times New Roman" panose="02020603050405020304" pitchFamily="18" charset="0"/>
                          </a:rPr>
                        </m:ctrlPr>
                      </m:barPr>
                      <m:e>
                        <m:r>
                          <a:rPr lang="el-GR" altLang="en-US" sz="180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𝛺</m:t>
                        </m:r>
                      </m:e>
                    </m:bar>
                    <m:r>
                      <a:rPr lang="en-US" altLang="en-US" sz="1800"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endParaRPr lang="en-US" sz="1800" i="1" dirty="0">
                  <a:solidFill>
                    <a:schemeClr val="tx1"/>
                  </a:solidFill>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D6AE8502-F462-5B59-F001-DE777BA76081}"/>
                  </a:ext>
                </a:extLst>
              </p:cNvPr>
              <p:cNvSpPr txBox="1">
                <a:spLocks noRot="1" noChangeAspect="1" noMove="1" noResize="1" noEditPoints="1" noAdjustHandles="1" noChangeArrowheads="1" noChangeShapeType="1" noTextEdit="1"/>
              </p:cNvSpPr>
              <p:nvPr/>
            </p:nvSpPr>
            <p:spPr>
              <a:xfrm>
                <a:off x="323850" y="1744942"/>
                <a:ext cx="719043" cy="380553"/>
              </a:xfrm>
              <a:prstGeom prst="rect">
                <a:avLst/>
              </a:prstGeom>
              <a:blipFill>
                <a:blip r:embed="rId4"/>
                <a:stretch>
                  <a:fillRect l="-1724" t="-6452" r="-1724" b="-193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0B4B130-CF1C-3165-02E6-EA3BFB590AB4}"/>
                  </a:ext>
                </a:extLst>
              </p:cNvPr>
              <p:cNvSpPr txBox="1"/>
              <p:nvPr/>
            </p:nvSpPr>
            <p:spPr>
              <a:xfrm>
                <a:off x="2230246" y="1463161"/>
                <a:ext cx="833690" cy="380553"/>
              </a:xfrm>
              <a:prstGeom prst="rect">
                <a:avLst/>
              </a:prstGeom>
              <a:noFill/>
            </p:spPr>
            <p:txBody>
              <a:bodyPr wrap="none" rtlCol="0">
                <a:spAutoFit/>
              </a:bodyPr>
              <a:lstStyle/>
              <a:p>
                <a14:m>
                  <m:oMath xmlns:m="http://schemas.openxmlformats.org/officeDocument/2006/math">
                    <m:r>
                      <a:rPr lang="en-US" altLang="en-US" sz="1800"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en-US" sz="180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𝜐</m:t>
                    </m:r>
                    <m:r>
                      <a:rPr lang="en-US" altLang="en-US" sz="1800"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sz="1800" i="1" dirty="0">
                    <a:solidFill>
                      <a:schemeClr val="tx1"/>
                    </a:solidFill>
                    <a:cs typeface="Times New Roman" panose="02020603050405020304" pitchFamily="18" charset="0"/>
                  </a:rPr>
                  <a:t>,</a:t>
                </a:r>
                <a14:m>
                  <m:oMath xmlns:m="http://schemas.openxmlformats.org/officeDocument/2006/math">
                    <m:bar>
                      <m:barPr>
                        <m:ctrlPr>
                          <a:rPr lang="en-US" altLang="en-US" sz="1800" i="1" dirty="0" smtClean="0">
                            <a:solidFill>
                              <a:schemeClr val="tx1"/>
                            </a:solidFill>
                            <a:latin typeface="Cambria Math" panose="02040503050406030204" pitchFamily="18" charset="0"/>
                            <a:cs typeface="Times New Roman" panose="02020603050405020304" pitchFamily="18" charset="0"/>
                          </a:rPr>
                        </m:ctrlPr>
                      </m:barPr>
                      <m:e>
                        <m:r>
                          <a:rPr lang="el-GR" altLang="en-US" sz="180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𝛺</m:t>
                        </m:r>
                      </m:e>
                    </m:bar>
                    <m:r>
                      <a:rPr lang="en-US" altLang="en-US" sz="1800"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endParaRPr lang="en-US" sz="1800" i="1" dirty="0">
                  <a:solidFill>
                    <a:schemeClr val="tx1"/>
                  </a:solidFill>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50B4B130-CF1C-3165-02E6-EA3BFB590AB4}"/>
                  </a:ext>
                </a:extLst>
              </p:cNvPr>
              <p:cNvSpPr txBox="1">
                <a:spLocks noRot="1" noChangeAspect="1" noMove="1" noResize="1" noEditPoints="1" noAdjustHandles="1" noChangeArrowheads="1" noChangeShapeType="1" noTextEdit="1"/>
              </p:cNvSpPr>
              <p:nvPr/>
            </p:nvSpPr>
            <p:spPr>
              <a:xfrm>
                <a:off x="2230246" y="1463161"/>
                <a:ext cx="833690" cy="380553"/>
              </a:xfrm>
              <a:prstGeom prst="rect">
                <a:avLst/>
              </a:prstGeom>
              <a:blipFill>
                <a:blip r:embed="rId5"/>
                <a:stretch>
                  <a:fillRect l="-1493" t="-6667" b="-2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4">
                <a:extLst>
                  <a:ext uri="{FF2B5EF4-FFF2-40B4-BE49-F238E27FC236}">
                    <a16:creationId xmlns:a16="http://schemas.microsoft.com/office/drawing/2014/main" id="{50667195-DC5F-6B43-2AEB-9F0FFA7ACFBA}"/>
                  </a:ext>
                </a:extLst>
              </p:cNvPr>
              <p:cNvSpPr txBox="1">
                <a:spLocks noChangeArrowheads="1"/>
              </p:cNvSpPr>
              <p:nvPr/>
            </p:nvSpPr>
            <p:spPr bwMode="auto">
              <a:xfrm>
                <a:off x="188119" y="4476938"/>
                <a:ext cx="8767762" cy="20935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628650" indent="-1714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150000"/>
                  </a:lnSpc>
                  <a:buNone/>
                </a:pPr>
                <a:r>
                  <a:rPr lang="en-US" altLang="en-US" sz="1600" dirty="0">
                    <a:latin typeface="Times New Roman" panose="02020603050405020304" pitchFamily="18" charset="0"/>
                    <a:cs typeface="Times New Roman" panose="02020603050405020304" pitchFamily="18" charset="0"/>
                  </a:rPr>
                  <a:t>Consider the volume element </a:t>
                </a:r>
                <a14:m>
                  <m:oMath xmlns:m="http://schemas.openxmlformats.org/officeDocument/2006/math">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oMath>
                </a14:m>
                <a:r>
                  <a:rPr lang="en-US" altLang="en-US" sz="1600" dirty="0">
                    <a:latin typeface="Times New Roman" panose="02020603050405020304" pitchFamily="18" charset="0"/>
                    <a:cs typeface="Times New Roman" panose="02020603050405020304" pitchFamily="18" charset="0"/>
                  </a:rPr>
                  <a:t> </a:t>
                </a:r>
                <a14:m>
                  <m:oMath xmlns:m="http://schemas.openxmlformats.org/officeDocument/2006/math">
                    <m:r>
                      <a:rPr lang="en-US" altLang="en-US" sz="160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𝑆</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l-GR" altLang="en-US" sz="1600" i="1">
                        <a:latin typeface="Cambria Math" panose="02040503050406030204" pitchFamily="18" charset="0"/>
                        <a:ea typeface="Cambria Math" panose="02040503050406030204" pitchFamily="18" charset="0"/>
                        <a:cs typeface="Times New Roman" panose="02020603050405020304" pitchFamily="18" charset="0"/>
                      </a:rPr>
                      <m:t>𝜉</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oMath>
                </a14:m>
                <a:r>
                  <a:rPr lang="en-US" altLang="en-US" sz="1600" dirty="0">
                    <a:latin typeface="Times New Roman" panose="02020603050405020304" pitchFamily="18" charset="0"/>
                    <a:cs typeface="Times New Roman" panose="02020603050405020304" pitchFamily="18" charset="0"/>
                  </a:rPr>
                  <a:t>about a point </a:t>
                </a:r>
                <a14:m>
                  <m:oMath xmlns:m="http://schemas.openxmlformats.org/officeDocument/2006/math">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r>
                      <a:rPr lang="en-US" altLang="en-US" sz="1600" b="0" i="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sz="1600" dirty="0">
                    <a:latin typeface="Times New Roman" panose="02020603050405020304" pitchFamily="18" charset="0"/>
                    <a:cs typeface="Times New Roman" panose="02020603050405020304" pitchFamily="18" charset="0"/>
                  </a:rPr>
                  <a:t> Photons </a:t>
                </a:r>
                <a:r>
                  <a:rPr lang="en-US" altLang="en-US" sz="1600" dirty="0">
                    <a:solidFill>
                      <a:srgbClr val="1025F4"/>
                    </a:solidFill>
                    <a:latin typeface="Times New Roman" panose="02020603050405020304" pitchFamily="18" charset="0"/>
                    <a:cs typeface="Times New Roman" panose="02020603050405020304" pitchFamily="18" charset="0"/>
                  </a:rPr>
                  <a:t>gained due to inscattering</a:t>
                </a:r>
                <a:r>
                  <a:rPr lang="en-US" altLang="en-US" sz="1600" dirty="0">
                    <a:latin typeface="Times New Roman" panose="02020603050405020304" pitchFamily="18" charset="0"/>
                    <a:cs typeface="Times New Roman" panose="02020603050405020304" pitchFamily="18" charset="0"/>
                  </a:rPr>
                  <a:t> from all other frequencies </a:t>
                </a:r>
                <a14:m>
                  <m:oMath xmlns:m="http://schemas.openxmlformats.org/officeDocument/2006/math">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r>
                      <a:rPr lang="en-US" altLang="en-US" sz="1600" dirty="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dirty="0">
                        <a:latin typeface="Cambria Math" panose="02040503050406030204" pitchFamily="18" charset="0"/>
                        <a:cs typeface="Times New Roman" panose="02020603050405020304" pitchFamily="18" charset="0"/>
                      </a:rPr>
                      <m:t> </m:t>
                    </m:r>
                  </m:oMath>
                </a14:m>
                <a:r>
                  <a:rPr lang="en-US" altLang="en-US" sz="1600" dirty="0">
                    <a:latin typeface="Times New Roman" panose="02020603050405020304" pitchFamily="18" charset="0"/>
                    <a:cs typeface="Times New Roman" panose="02020603050405020304" pitchFamily="18" charset="0"/>
                  </a:rPr>
                  <a:t>and directions </a:t>
                </a:r>
                <a14:m>
                  <m:oMath xmlns:m="http://schemas.openxmlformats.org/officeDocument/2006/math">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sz="1600" dirty="0">
                    <a:latin typeface="Times New Roman" panose="02020603050405020304" pitchFamily="18" charset="0"/>
                    <a:cs typeface="Times New Roman" panose="02020603050405020304" pitchFamily="18" charset="0"/>
                  </a:rPr>
                  <a:t> to photon count in this volume, whose frequency interval is </a:t>
                </a:r>
                <a14:m>
                  <m:oMath xmlns:m="http://schemas.openxmlformats.org/officeDocument/2006/math">
                    <m:r>
                      <a:rPr lang="en-US" altLang="en-US" sz="1600" dirty="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 </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Δ</m:t>
                    </m:r>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𝜐</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sz="1600" dirty="0">
                    <a:latin typeface="Times New Roman" panose="02020603050405020304" pitchFamily="18" charset="0"/>
                    <a:cs typeface="Times New Roman" panose="02020603050405020304" pitchFamily="18" charset="0"/>
                  </a:rPr>
                  <a:t>, as they </a:t>
                </a:r>
                <a:r>
                  <a:rPr lang="en-US" altLang="en-US" sz="1600" dirty="0">
                    <a:solidFill>
                      <a:schemeClr val="tx1"/>
                    </a:solidFill>
                    <a:latin typeface="Times New Roman" panose="02020603050405020304" pitchFamily="18" charset="0"/>
                    <a:cs typeface="Times New Roman" panose="02020603050405020304" pitchFamily="18" charset="0"/>
                  </a:rPr>
                  <a:t>travel in directions within solid angle </a:t>
                </a:r>
                <a14:m>
                  <m:oMath xmlns:m="http://schemas.openxmlformats.org/officeDocument/2006/math">
                    <m:r>
                      <m:rPr>
                        <m:sty m:val="p"/>
                      </m:rPr>
                      <a:rPr lang="el-GR" altLang="en-US" sz="1600" i="1">
                        <a:solidFill>
                          <a:schemeClr val="tx1"/>
                        </a:solidFill>
                        <a:latin typeface="Cambria Math" panose="02040503050406030204" pitchFamily="18" charset="0"/>
                        <a:ea typeface="Cambria Math" panose="02040503050406030204" pitchFamily="18" charset="0"/>
                      </a:rPr>
                      <m:t>Δ</m:t>
                    </m:r>
                    <m:bar>
                      <m:barPr>
                        <m:ctrlPr>
                          <a:rPr lang="en-US" altLang="en-US" sz="1600" i="1">
                            <a:solidFill>
                              <a:schemeClr val="tx1"/>
                            </a:solidFill>
                            <a:latin typeface="Cambria Math" panose="02040503050406030204" pitchFamily="18" charset="0"/>
                            <a:ea typeface="Cambria Math" panose="02040503050406030204" pitchFamily="18" charset="0"/>
                          </a:rPr>
                        </m:ctrlPr>
                      </m:barPr>
                      <m:e>
                        <m:r>
                          <a:rPr lang="el-GR" altLang="en-US" sz="1600" i="1">
                            <a:solidFill>
                              <a:schemeClr val="tx1"/>
                            </a:solidFill>
                            <a:latin typeface="Cambria Math" panose="02040503050406030204" pitchFamily="18" charset="0"/>
                            <a:ea typeface="Cambria Math" panose="02040503050406030204" pitchFamily="18" charset="0"/>
                          </a:rPr>
                          <m:t>𝛺</m:t>
                        </m:r>
                      </m:e>
                    </m:bar>
                  </m:oMath>
                </a14:m>
                <a:r>
                  <a:rPr lang="en-US" altLang="en-US" sz="1600" dirty="0">
                    <a:solidFill>
                      <a:schemeClr val="tx1"/>
                    </a:solidFill>
                    <a:latin typeface="Times New Roman" panose="02020603050405020304" pitchFamily="18" charset="0"/>
                    <a:cs typeface="Times New Roman" panose="02020603050405020304" pitchFamily="18" charset="0"/>
                  </a:rPr>
                  <a:t>  about direction </a:t>
                </a:r>
                <a14:m>
                  <m:oMath xmlns:m="http://schemas.openxmlformats.org/officeDocument/2006/math">
                    <m:bar>
                      <m:barPr>
                        <m:ctrlPr>
                          <a:rPr lang="en-US" altLang="en-US" sz="1600" i="1">
                            <a:solidFill>
                              <a:schemeClr val="tx1"/>
                            </a:solidFill>
                            <a:latin typeface="Cambria Math" panose="02040503050406030204" pitchFamily="18" charset="0"/>
                            <a:ea typeface="Cambria Math" panose="02040503050406030204" pitchFamily="18" charset="0"/>
                          </a:rPr>
                        </m:ctrlPr>
                      </m:barPr>
                      <m:e>
                        <m:r>
                          <a:rPr lang="el-GR" altLang="en-US" sz="1600" i="1">
                            <a:solidFill>
                              <a:schemeClr val="tx1"/>
                            </a:solidFill>
                            <a:latin typeface="Cambria Math" panose="02040503050406030204" pitchFamily="18" charset="0"/>
                            <a:ea typeface="Cambria Math" panose="02040503050406030204" pitchFamily="18" charset="0"/>
                          </a:rPr>
                          <m:t>𝛺</m:t>
                        </m:r>
                      </m:e>
                    </m:bar>
                  </m:oMath>
                </a14:m>
                <a:r>
                  <a:rPr lang="en-US" altLang="en-US" sz="1600" dirty="0">
                    <a:solidFill>
                      <a:schemeClr val="tx1"/>
                    </a:solidFill>
                    <a:latin typeface="Times New Roman" panose="02020603050405020304" pitchFamily="18" charset="0"/>
                    <a:cs typeface="Times New Roman" panose="02020603050405020304" pitchFamily="18" charset="0"/>
                  </a:rPr>
                  <a:t> a distance </a:t>
                </a:r>
                <a14:m>
                  <m:oMath xmlns:m="http://schemas.openxmlformats.org/officeDocument/2006/math">
                    <m:r>
                      <m:rPr>
                        <m:sty m:val="p"/>
                      </m:rPr>
                      <a:rPr lang="el-GR"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Δ</m:t>
                    </m:r>
                    <m:r>
                      <a:rPr lang="el-GR"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𝜉</m:t>
                    </m:r>
                  </m:oMath>
                </a14:m>
                <a:r>
                  <a:rPr lang="en-US" altLang="en-US" sz="1600" dirty="0">
                    <a:solidFill>
                      <a:schemeClr val="tx1"/>
                    </a:solidFill>
                    <a:latin typeface="Times New Roman" panose="02020603050405020304" pitchFamily="18" charset="0"/>
                    <a:cs typeface="Times New Roman" panose="02020603050405020304" pitchFamily="18" charset="0"/>
                  </a:rPr>
                  <a:t> at </a:t>
                </a:r>
                <a:r>
                  <a:rPr lang="en-US" altLang="en-US" sz="1600" dirty="0">
                    <a:latin typeface="Times New Roman" panose="02020603050405020304" pitchFamily="18" charset="0"/>
                    <a:cs typeface="Times New Roman" panose="02020603050405020304" pitchFamily="18" charset="0"/>
                  </a:rPr>
                  <a:t>speed </a:t>
                </a:r>
                <a14:m>
                  <m:oMath xmlns:m="http://schemas.openxmlformats.org/officeDocument/2006/math">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𝑐</m:t>
                    </m:r>
                  </m:oMath>
                </a14:m>
                <a:r>
                  <a:rPr lang="en-US" altLang="en-US" sz="1600" dirty="0">
                    <a:latin typeface="Times New Roman" panose="02020603050405020304" pitchFamily="18" charset="0"/>
                    <a:cs typeface="Times New Roman" panose="02020603050405020304" pitchFamily="18" charset="0"/>
                  </a:rPr>
                  <a:t> in time interval </a:t>
                </a:r>
                <a14:m>
                  <m:oMath xmlns:m="http://schemas.openxmlformats.org/officeDocument/2006/math">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𝑡</m:t>
                    </m:r>
                  </m:oMath>
                </a14:m>
                <a:r>
                  <a:rPr lang="en-US" altLang="en-US" sz="1600" dirty="0">
                    <a:latin typeface="Times New Roman" panose="02020603050405020304" pitchFamily="18" charset="0"/>
                    <a:cs typeface="Times New Roman" panose="02020603050405020304" pitchFamily="18" charset="0"/>
                  </a:rPr>
                  <a:t> is,</a:t>
                </a:r>
              </a:p>
              <a:p>
                <a:pPr algn="ctr">
                  <a:lnSpc>
                    <a:spcPct val="150000"/>
                  </a:lnSpc>
                  <a:buNone/>
                </a:pPr>
                <a14:m>
                  <m:oMath xmlns:m="http://schemas.openxmlformats.org/officeDocument/2006/math">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𝑆</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l-GR" altLang="en-US" sz="1600" i="1">
                        <a:latin typeface="Cambria Math" panose="02040503050406030204" pitchFamily="18" charset="0"/>
                        <a:ea typeface="Cambria Math" panose="02040503050406030204" pitchFamily="18" charset="0"/>
                        <a:cs typeface="Times New Roman" panose="02020603050405020304" pitchFamily="18" charset="0"/>
                      </a:rPr>
                      <m:t>𝜉</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l-GR" altLang="en-US" sz="1600" i="1">
                        <a:latin typeface="Cambria Math" panose="02040503050406030204" pitchFamily="18" charset="0"/>
                        <a:ea typeface="Cambria Math" panose="02040503050406030204" pitchFamily="18" charset="0"/>
                      </a:rPr>
                      <m:t>𝜐</m:t>
                    </m:r>
                    <m:r>
                      <a:rPr lang="en-US" altLang="en-US" sz="1600" i="1">
                        <a:latin typeface="Cambria Math" panose="02040503050406030204" pitchFamily="18" charset="0"/>
                        <a:ea typeface="Cambria Math" panose="02040503050406030204" pitchFamily="18" charset="0"/>
                      </a:rPr>
                      <m:t> </m:t>
                    </m:r>
                    <m:r>
                      <m:rPr>
                        <m:sty m:val="p"/>
                      </m:rPr>
                      <a:rPr lang="el-GR" altLang="en-US" sz="1600" i="1">
                        <a:latin typeface="Cambria Math" panose="02040503050406030204" pitchFamily="18" charset="0"/>
                        <a:ea typeface="Cambria Math" panose="02040503050406030204" pitchFamily="18" charset="0"/>
                      </a:rPr>
                      <m:t>Δ</m:t>
                    </m:r>
                    <m:bar>
                      <m:barPr>
                        <m:ctrlPr>
                          <a:rPr lang="en-US" altLang="en-US" sz="1600" i="1">
                            <a:latin typeface="Cambria Math" panose="02040503050406030204" pitchFamily="18" charset="0"/>
                            <a:ea typeface="Cambria Math" panose="02040503050406030204" pitchFamily="18" charset="0"/>
                          </a:rPr>
                        </m:ctrlPr>
                      </m:barPr>
                      <m:e>
                        <m:r>
                          <a:rPr lang="el-GR" altLang="en-US" sz="1600" i="1">
                            <a:latin typeface="Cambria Math" panose="02040503050406030204" pitchFamily="18" charset="0"/>
                            <a:ea typeface="Cambria Math" panose="02040503050406030204" pitchFamily="18" charset="0"/>
                          </a:rPr>
                          <m:t>𝛺</m:t>
                        </m:r>
                      </m:e>
                    </m:bar>
                    <m:r>
                      <a:rPr lang="en-US" altLang="en-US" sz="1600" b="0" i="1" smtClean="0">
                        <a:latin typeface="Cambria Math" panose="02040503050406030204" pitchFamily="18" charset="0"/>
                        <a:ea typeface="Cambria Math" panose="02040503050406030204" pitchFamily="18" charset="0"/>
                      </a:rPr>
                      <m:t> </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𝑐</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𝑡</m:t>
                    </m:r>
                    <m:r>
                      <a:rPr lang="en-US" altLang="en-US" sz="1600" i="1" smtClean="0">
                        <a:latin typeface="Cambria Math" panose="02040503050406030204" pitchFamily="18" charset="0"/>
                        <a:ea typeface="Cambria Math" panose="02040503050406030204" pitchFamily="18" charset="0"/>
                      </a:rPr>
                      <m:t> </m:t>
                    </m:r>
                    <m:sSub>
                      <m:sSubPr>
                        <m:ctrlPr>
                          <a:rPr lang="en-US" altLang="en-US" sz="1600" i="1" smtClean="0">
                            <a:latin typeface="Cambria Math" panose="02040503050406030204" pitchFamily="18" charset="0"/>
                            <a:ea typeface="Cambria Math" panose="02040503050406030204" pitchFamily="18" charset="0"/>
                            <a:cs typeface="Times New Roman" panose="02020603050405020304" pitchFamily="18" charset="0"/>
                          </a:rPr>
                        </m:ctrlPr>
                      </m:sSubPr>
                      <m:e>
                        <m:nary>
                          <m:naryPr>
                            <m:limLoc m:val="undOvr"/>
                            <m:ctrlPr>
                              <a:rPr lang="en-US" altLang="en-US" sz="1600" i="1" dirty="0" smtClean="0">
                                <a:latin typeface="Cambria Math" panose="02040503050406030204" pitchFamily="18" charset="0"/>
                                <a:cs typeface="Times New Roman" panose="02020603050405020304" pitchFamily="18" charset="0"/>
                              </a:rPr>
                            </m:ctrlPr>
                          </m:naryPr>
                          <m:sub>
                            <m:r>
                              <m:rPr>
                                <m:brk m:alnAt="24"/>
                              </m:rPr>
                              <a:rPr lang="en-US" altLang="en-US" sz="1600" i="1" dirty="0">
                                <a:latin typeface="Cambria Math" panose="02040503050406030204" pitchFamily="18" charset="0"/>
                                <a:cs typeface="Times New Roman" panose="02020603050405020304" pitchFamily="18" charset="0"/>
                              </a:rPr>
                              <m:t>0</m:t>
                            </m:r>
                          </m:sub>
                          <m:sup>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sup>
                          <m:e>
                            <m:r>
                              <a:rPr lang="en-US" altLang="en-US" sz="1600" i="1" dirty="0">
                                <a:latin typeface="Cambria Math" panose="02040503050406030204" pitchFamily="18" charset="0"/>
                                <a:cs typeface="Times New Roman" panose="02020603050405020304" pitchFamily="18" charset="0"/>
                              </a:rPr>
                              <m:t>𝑑</m:t>
                            </m:r>
                            <m:sSup>
                              <m:sSupPr>
                                <m:ctrlPr>
                                  <a:rPr lang="en-US" altLang="en-US" sz="1600" b="0" i="1" dirty="0"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e>
                              <m:sup>
                                <m:r>
                                  <a:rPr lang="en-US" altLang="en-US" sz="1600" b="0" i="1" dirty="0" smtClean="0">
                                    <a:latin typeface="Cambria Math" panose="02040503050406030204" pitchFamily="18" charset="0"/>
                                    <a:ea typeface="Cambria Math" panose="02040503050406030204" pitchFamily="18" charset="0"/>
                                    <a:cs typeface="Times New Roman" panose="02020603050405020304" pitchFamily="18" charset="0"/>
                                  </a:rPr>
                                  <m:t>′</m:t>
                                </m:r>
                              </m:sup>
                            </m:sSup>
                            <m:nary>
                              <m:naryPr>
                                <m:limLoc m:val="undOvr"/>
                                <m:subHide m:val="on"/>
                                <m:supHide m:val="on"/>
                                <m:ctrlP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ctrlPr>
                              </m:naryPr>
                              <m:sub/>
                              <m:sup/>
                              <m:e>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𝑑</m:t>
                                </m:r>
                              </m:e>
                            </m:nary>
                          </m:e>
                        </m:nary>
                        <m:bar>
                          <m:barPr>
                            <m:ctrlPr>
                              <a:rPr lang="en-US" altLang="en-US" sz="1600" i="1" dirty="0">
                                <a:latin typeface="Cambria Math" panose="02040503050406030204" pitchFamily="18" charset="0"/>
                                <a:cs typeface="Times New Roman" panose="02020603050405020304" pitchFamily="18" charset="0"/>
                              </a:rPr>
                            </m:ctrlPr>
                          </m:barPr>
                          <m:e>
                            <m:r>
                              <m:rPr>
                                <m:sty m:val="p"/>
                              </m:rP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Ω</m:t>
                            </m:r>
                          </m:e>
                        </m:bar>
                        <m:r>
                          <a:rPr lang="en-US" altLang="en-US" sz="1600" b="0" i="1" dirty="0" smtClean="0">
                            <a:latin typeface="Cambria Math" panose="02040503050406030204" pitchFamily="18" charset="0"/>
                            <a:ea typeface="Cambria Math" panose="02040503050406030204" pitchFamily="18" charset="0"/>
                            <a:cs typeface="Times New Roman" panose="02020603050405020304" pitchFamily="18" charset="0"/>
                          </a:rPr>
                          <m:t>′ </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𝜎</m:t>
                        </m:r>
                      </m:e>
                      <m:sub>
                        <m:r>
                          <a:rPr lang="en-US" altLang="en-US" sz="1600" b="0" i="1" smtClean="0">
                            <a:latin typeface="Cambria Math" panose="02040503050406030204" pitchFamily="18" charset="0"/>
                            <a:ea typeface="Cambria Math" panose="02040503050406030204" pitchFamily="18" charset="0"/>
                            <a:cs typeface="Times New Roman" panose="02020603050405020304" pitchFamily="18" charset="0"/>
                          </a:rPr>
                          <m:t>𝑠</m:t>
                        </m:r>
                      </m:sub>
                    </m:sSub>
                    <m:r>
                      <a:rPr lang="en-US" altLang="en-US" sz="160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r>
                      <m:rPr>
                        <m:nor/>
                      </m:rPr>
                      <a:rPr lang="en-US" altLang="en-US" sz="1600" dirty="0">
                        <a:latin typeface="Times New Roman" panose="02020603050405020304" pitchFamily="18" charset="0"/>
                        <a:cs typeface="Times New Roman" panose="02020603050405020304" pitchFamily="18" charset="0"/>
                      </a:rPr>
                      <m:t>,</m:t>
                    </m:r>
                    <m:sSup>
                      <m:sSupPr>
                        <m:ctrlPr>
                          <a:rPr lang="en-US" altLang="en-US" sz="1600" b="0" i="1" dirty="0" smtClean="0">
                            <a:latin typeface="Cambria Math" panose="02040503050406030204" pitchFamily="18" charset="0"/>
                            <a:ea typeface="Cambria Math" panose="02040503050406030204" pitchFamily="18" charset="0"/>
                            <a:cs typeface="Times New Roman" panose="02020603050405020304" pitchFamily="18" charset="0"/>
                          </a:rPr>
                        </m:ctrlPr>
                      </m:sSupPr>
                      <m:e>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e>
                      <m:sup>
                        <m:r>
                          <a:rPr lang="en-US" altLang="en-US" sz="1600" b="0" i="1" dirty="0" smtClean="0">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 </m:t>
                    </m:r>
                    <m:sSup>
                      <m:sSupPr>
                        <m:ctrlPr>
                          <a:rPr lang="en-US" altLang="en-US" sz="1600" b="0" i="1" dirty="0"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en-US" sz="1600" i="1" dirty="0" smtClean="0">
                            <a:latin typeface="Cambria Math" panose="02040503050406030204" pitchFamily="18" charset="0"/>
                            <a:ea typeface="Cambria Math" panose="02040503050406030204" pitchFamily="18" charset="0"/>
                            <a:cs typeface="Times New Roman" panose="02020603050405020304" pitchFamily="18" charset="0"/>
                          </a:rPr>
                          <m:t>𝜐</m:t>
                        </m:r>
                      </m:e>
                      <m:sup>
                        <m:r>
                          <a:rPr lang="en-US" altLang="en-US" sz="1600" b="0" i="1" dirty="0" smtClean="0">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en-US" sz="1600" b="0" i="1" dirty="0"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r>
                      <m:rPr>
                        <m:nor/>
                      </m:rPr>
                      <a:rPr lang="en-US" altLang="en-US" sz="1600" b="0" i="1" dirty="0" smtClean="0">
                        <a:latin typeface="Cambria Math" panose="02040503050406030204" pitchFamily="18" charset="0"/>
                        <a:ea typeface="Cambria Math" panose="02040503050406030204" pitchFamily="18" charset="0"/>
                        <a:cs typeface="Times New Roman" panose="02020603050405020304" pitchFamily="18" charset="0"/>
                      </a:rPr>
                      <m:t>, </m:t>
                    </m:r>
                    <m:r>
                      <m:rPr>
                        <m:nor/>
                      </m:rPr>
                      <a:rPr lang="en-US" altLang="en-US" sz="1600" i="1" dirty="0">
                        <a:latin typeface="Times New Roman" panose="02020603050405020304" pitchFamily="18" charset="0"/>
                        <a:cs typeface="Times New Roman" panose="02020603050405020304" pitchFamily="18" charset="0"/>
                      </a:rPr>
                      <m:t>t</m:t>
                    </m:r>
                    <m:r>
                      <m:rPr>
                        <m:nor/>
                      </m:rPr>
                      <a:rPr lang="en-US" altLang="en-US" sz="1600" dirty="0">
                        <a:latin typeface="Times New Roman" panose="020206030504050203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rPr>
                      <m:t>𝑓</m:t>
                    </m:r>
                    <m:r>
                      <a:rPr lang="en-US" altLang="en-US" sz="160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r>
                      <m:rPr>
                        <m:nor/>
                      </m:rPr>
                      <a:rPr lang="en-US" altLang="en-US" sz="1600" dirty="0">
                        <a:latin typeface="Times New Roman" panose="02020603050405020304" pitchFamily="18" charset="0"/>
                        <a:cs typeface="Times New Roman" panose="02020603050405020304" pitchFamily="18" charset="0"/>
                      </a:rPr>
                      <m:t>,</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r>
                      <a:rPr lang="en-US" altLang="en-US" sz="1600" b="0" i="1" dirty="0" smtClean="0">
                        <a:latin typeface="Cambria Math" panose="02040503050406030204" pitchFamily="18" charset="0"/>
                        <a:ea typeface="Cambria Math" panose="02040503050406030204" pitchFamily="18" charset="0"/>
                        <a:cs typeface="Times New Roman" panose="02020603050405020304" pitchFamily="18" charset="0"/>
                      </a:rPr>
                      <m:t>′</m:t>
                    </m:r>
                    <m:r>
                      <m:rPr>
                        <m:nor/>
                      </m:rPr>
                      <a:rPr lang="en-US" altLang="en-US" sz="1600" dirty="0">
                        <a:latin typeface="Times New Roman" panose="02020603050405020304" pitchFamily="18" charset="0"/>
                        <a:cs typeface="Times New Roman" panose="02020603050405020304" pitchFamily="18" charset="0"/>
                      </a:rPr>
                      <m:t>,</m:t>
                    </m:r>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r>
                      <a:rPr lang="en-US" altLang="en-US" sz="1600" b="0" i="1" dirty="0" smtClean="0">
                        <a:latin typeface="Cambria Math" panose="02040503050406030204" pitchFamily="18" charset="0"/>
                        <a:ea typeface="Cambria Math" panose="02040503050406030204" pitchFamily="18" charset="0"/>
                        <a:cs typeface="Times New Roman" panose="02020603050405020304" pitchFamily="18" charset="0"/>
                      </a:rPr>
                      <m:t>’</m:t>
                    </m:r>
                    <m:r>
                      <m:rPr>
                        <m:nor/>
                      </m:rPr>
                      <a:rPr lang="en-US" altLang="en-US" sz="1600" i="1" dirty="0">
                        <a:latin typeface="Times New Roman" panose="02020603050405020304" pitchFamily="18" charset="0"/>
                        <a:cs typeface="Times New Roman" panose="02020603050405020304" pitchFamily="18" charset="0"/>
                      </a:rPr>
                      <m:t>,</m:t>
                    </m:r>
                    <m:r>
                      <m:rPr>
                        <m:nor/>
                      </m:rPr>
                      <a:rPr lang="en-US" altLang="en-US" sz="1600" i="1" dirty="0">
                        <a:latin typeface="Times New Roman" panose="02020603050405020304" pitchFamily="18" charset="0"/>
                        <a:cs typeface="Times New Roman" panose="02020603050405020304" pitchFamily="18" charset="0"/>
                      </a:rPr>
                      <m:t>t</m:t>
                    </m:r>
                    <m:r>
                      <m:rPr>
                        <m:nor/>
                      </m:rPr>
                      <a:rPr lang="en-US" altLang="en-US" sz="1600" dirty="0">
                        <a:latin typeface="Times New Roman" panose="02020603050405020304" pitchFamily="18" charset="0"/>
                        <a:cs typeface="Times New Roman" panose="02020603050405020304" pitchFamily="18" charset="0"/>
                      </a:rPr>
                      <m:t>)</m:t>
                    </m:r>
                  </m:oMath>
                </a14:m>
                <a:r>
                  <a:rPr lang="en-US" altLang="en-US" sz="1600" dirty="0">
                    <a:latin typeface="Times New Roman" panose="02020603050405020304" pitchFamily="18" charset="0"/>
                    <a:cs typeface="Times New Roman" panose="02020603050405020304" pitchFamily="18" charset="0"/>
                  </a:rPr>
                  <a:t> .</a:t>
                </a:r>
              </a:p>
            </p:txBody>
          </p:sp>
        </mc:Choice>
        <mc:Fallback>
          <p:sp>
            <p:nvSpPr>
              <p:cNvPr id="7" name="TextBox 4">
                <a:extLst>
                  <a:ext uri="{FF2B5EF4-FFF2-40B4-BE49-F238E27FC236}">
                    <a16:creationId xmlns:a16="http://schemas.microsoft.com/office/drawing/2014/main" id="{50667195-DC5F-6B43-2AEB-9F0FFA7ACFBA}"/>
                  </a:ext>
                </a:extLst>
              </p:cNvPr>
              <p:cNvSpPr txBox="1">
                <a:spLocks noRot="1" noChangeAspect="1" noMove="1" noResize="1" noEditPoints="1" noAdjustHandles="1" noChangeArrowheads="1" noChangeShapeType="1" noTextEdit="1"/>
              </p:cNvSpPr>
              <p:nvPr/>
            </p:nvSpPr>
            <p:spPr bwMode="auto">
              <a:xfrm>
                <a:off x="188119" y="4476938"/>
                <a:ext cx="8767762" cy="2093522"/>
              </a:xfrm>
              <a:prstGeom prst="rect">
                <a:avLst/>
              </a:prstGeom>
              <a:blipFill>
                <a:blip r:embed="rId6"/>
                <a:stretch>
                  <a:fillRect l="-289" r="-434" b="-313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F28BAAC-2481-259F-B7DD-31B9622473D8}"/>
                  </a:ext>
                </a:extLst>
              </p:cNvPr>
              <p:cNvSpPr txBox="1"/>
              <p:nvPr/>
            </p:nvSpPr>
            <p:spPr>
              <a:xfrm>
                <a:off x="3709214" y="6421498"/>
                <a:ext cx="43858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4</m:t>
                      </m:r>
                      <m:r>
                        <a:rPr lang="en-US" sz="1400" b="0" i="1" smtClean="0">
                          <a:solidFill>
                            <a:schemeClr val="tx1"/>
                          </a:solidFill>
                          <a:latin typeface="Cambria Math" panose="02040503050406030204" pitchFamily="18" charset="0"/>
                          <a:ea typeface="Cambria Math" panose="02040503050406030204" pitchFamily="18" charset="0"/>
                        </a:rPr>
                        <m:t>𝜋</m:t>
                      </m:r>
                    </m:oMath>
                  </m:oMathPara>
                </a14:m>
                <a:endParaRPr lang="en-US" sz="1400" dirty="0">
                  <a:solidFill>
                    <a:schemeClr val="tx1"/>
                  </a:solidFill>
                </a:endParaRPr>
              </a:p>
            </p:txBody>
          </p:sp>
        </mc:Choice>
        <mc:Fallback xmlns="">
          <p:sp>
            <p:nvSpPr>
              <p:cNvPr id="8" name="TextBox 7">
                <a:extLst>
                  <a:ext uri="{FF2B5EF4-FFF2-40B4-BE49-F238E27FC236}">
                    <a16:creationId xmlns:a16="http://schemas.microsoft.com/office/drawing/2014/main" id="{4F28BAAC-2481-259F-B7DD-31B9622473D8}"/>
                  </a:ext>
                </a:extLst>
              </p:cNvPr>
              <p:cNvSpPr txBox="1">
                <a:spLocks noRot="1" noChangeAspect="1" noMove="1" noResize="1" noEditPoints="1" noAdjustHandles="1" noChangeArrowheads="1" noChangeShapeType="1" noTextEdit="1"/>
              </p:cNvSpPr>
              <p:nvPr/>
            </p:nvSpPr>
            <p:spPr>
              <a:xfrm>
                <a:off x="3709214" y="6421498"/>
                <a:ext cx="438582" cy="307777"/>
              </a:xfrm>
              <a:prstGeom prst="rect">
                <a:avLst/>
              </a:prstGeom>
              <a:blipFill>
                <a:blip r:embed="rId7"/>
                <a:stretch>
                  <a:fillRect/>
                </a:stretch>
              </a:blipFill>
            </p:spPr>
            <p:txBody>
              <a:bodyPr/>
              <a:lstStyle/>
              <a:p>
                <a:r>
                  <a:rPr lang="en-US">
                    <a:noFill/>
                  </a:rPr>
                  <a:t> </a:t>
                </a:r>
              </a:p>
            </p:txBody>
          </p:sp>
        </mc:Fallback>
      </mc:AlternateContent>
      <p:pic>
        <p:nvPicPr>
          <p:cNvPr id="9" name="Picture 8" descr="A diagram of a scientific experiment&#10;&#10;AI-generated content may be incorrect.">
            <a:extLst>
              <a:ext uri="{FF2B5EF4-FFF2-40B4-BE49-F238E27FC236}">
                <a16:creationId xmlns:a16="http://schemas.microsoft.com/office/drawing/2014/main" id="{8BB40480-A165-4974-A91F-7212F1CBFA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75909" y="686339"/>
            <a:ext cx="4787922" cy="3544965"/>
          </a:xfrm>
          <a:prstGeom prst="rect">
            <a:avLst/>
          </a:prstGeom>
        </p:spPr>
      </p:pic>
      <p:sp>
        <p:nvSpPr>
          <p:cNvPr id="10" name="TextBox 9">
            <a:extLst>
              <a:ext uri="{FF2B5EF4-FFF2-40B4-BE49-F238E27FC236}">
                <a16:creationId xmlns:a16="http://schemas.microsoft.com/office/drawing/2014/main" id="{671F557F-0F49-95EB-360F-87D2A4EA08E8}"/>
              </a:ext>
            </a:extLst>
          </p:cNvPr>
          <p:cNvSpPr txBox="1"/>
          <p:nvPr/>
        </p:nvSpPr>
        <p:spPr>
          <a:xfrm>
            <a:off x="5806246" y="4268355"/>
            <a:ext cx="1861407" cy="338554"/>
          </a:xfrm>
          <a:prstGeom prst="rect">
            <a:avLst/>
          </a:prstGeom>
          <a:noFill/>
        </p:spPr>
        <p:txBody>
          <a:bodyPr wrap="none" rtlCol="0">
            <a:spAutoFit/>
          </a:bodyPr>
          <a:lstStyle/>
          <a:p>
            <a:r>
              <a:rPr lang="en-US" sz="1600" dirty="0">
                <a:solidFill>
                  <a:srgbClr val="C00000"/>
                </a:solidFill>
                <a:hlinkClick r:id="rId9"/>
              </a:rPr>
              <a:t>08-Inscattering.html</a:t>
            </a:r>
            <a:endParaRPr lang="en-US" sz="1600" dirty="0">
              <a:solidFill>
                <a:srgbClr val="C00000"/>
              </a:solidFill>
            </a:endParaRPr>
          </a:p>
        </p:txBody>
      </p:sp>
    </p:spTree>
    <p:extLst>
      <p:ext uri="{BB962C8B-B14F-4D97-AF65-F5344CB8AC3E}">
        <p14:creationId xmlns:p14="http://schemas.microsoft.com/office/powerpoint/2010/main" val="962699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51211-D4B9-30E4-2478-5662B75708D1}"/>
            </a:ext>
          </a:extLst>
        </p:cNvPr>
        <p:cNvGrpSpPr/>
        <p:nvPr/>
      </p:nvGrpSpPr>
      <p:grpSpPr>
        <a:xfrm>
          <a:off x="0" y="0"/>
          <a:ext cx="0" cy="0"/>
          <a:chOff x="0" y="0"/>
          <a:chExt cx="0" cy="0"/>
        </a:xfrm>
      </p:grpSpPr>
      <p:sp>
        <p:nvSpPr>
          <p:cNvPr id="28673" name="Rectangle 2">
            <a:extLst>
              <a:ext uri="{FF2B5EF4-FFF2-40B4-BE49-F238E27FC236}">
                <a16:creationId xmlns:a16="http://schemas.microsoft.com/office/drawing/2014/main" id="{34E49B08-7BC8-2395-9014-03A0F0D41B66}"/>
              </a:ext>
            </a:extLst>
          </p:cNvPr>
          <p:cNvSpPr>
            <a:spLocks noGrp="1"/>
          </p:cNvSpPr>
          <p:nvPr>
            <p:ph type="title"/>
          </p:nvPr>
        </p:nvSpPr>
        <p:spPr>
          <a:xfrm>
            <a:off x="0" y="-4763"/>
            <a:ext cx="9144000" cy="654051"/>
          </a:xfrm>
          <a:solidFill>
            <a:srgbClr val="1C8016"/>
          </a:solidFill>
        </p:spPr>
        <p:txBody>
          <a:bodyPr lIns="0" tIns="0" rIns="0" bIns="0"/>
          <a:lstStyle/>
          <a:p>
            <a:pPr eaLnBrk="1" hangingPunct="1"/>
            <a: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PHYSICAL MODELS IN REMOTE SENSING</a:t>
            </a:r>
            <a:b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Chapter 01 – Part 04: The Radiative Transfer Equation</a:t>
            </a:r>
          </a:p>
        </p:txBody>
      </p:sp>
      <p:sp>
        <p:nvSpPr>
          <p:cNvPr id="2" name="Slide Number Placeholder 6">
            <a:extLst>
              <a:ext uri="{FF2B5EF4-FFF2-40B4-BE49-F238E27FC236}">
                <a16:creationId xmlns:a16="http://schemas.microsoft.com/office/drawing/2014/main" id="{FA3C1DB2-5469-F728-2CD9-F2D61321E1E2}"/>
              </a:ext>
            </a:extLst>
          </p:cNvPr>
          <p:cNvSpPr>
            <a:spLocks noGrp="1"/>
          </p:cNvSpPr>
          <p:nvPr>
            <p:ph type="sldNum" sz="quarter" idx="12"/>
          </p:nvPr>
        </p:nvSpPr>
        <p:spPr>
          <a:xfrm>
            <a:off x="6962775" y="6440488"/>
            <a:ext cx="2133600" cy="365125"/>
          </a:xfrm>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defRPr/>
            </a:pPr>
            <a:fld id="{9B1D2107-DE6D-6648-ACE2-F6111320B7E1}" type="slidenum">
              <a:rPr lang="en-US" altLang="zh-CN" sz="1400" b="1" smtClean="0">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rPr>
              <a:pPr>
                <a:spcBef>
                  <a:spcPct val="0"/>
                </a:spcBef>
                <a:buFontTx/>
                <a:buNone/>
                <a:defRPr/>
              </a:pPr>
              <a:t>12</a:t>
            </a:fld>
            <a:endParaRPr lang="en-US" altLang="zh-CN" sz="1400" b="1">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28675" name="TextBox 7">
            <a:extLst>
              <a:ext uri="{FF2B5EF4-FFF2-40B4-BE49-F238E27FC236}">
                <a16:creationId xmlns:a16="http://schemas.microsoft.com/office/drawing/2014/main" id="{B4ECFEE7-486E-DCBD-965D-633581240FC4}"/>
              </a:ext>
            </a:extLst>
          </p:cNvPr>
          <p:cNvSpPr txBox="1">
            <a:spLocks noChangeArrowheads="1"/>
          </p:cNvSpPr>
          <p:nvPr/>
        </p:nvSpPr>
        <p:spPr bwMode="auto">
          <a:xfrm>
            <a:off x="19050" y="693039"/>
            <a:ext cx="855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000" b="1" u="sng" dirty="0">
                <a:solidFill>
                  <a:srgbClr val="FF0000"/>
                </a:solidFill>
                <a:latin typeface="Times New Roman" panose="02020603050405020304" pitchFamily="18" charset="0"/>
                <a:cs typeface="Times New Roman" panose="02020603050405020304" pitchFamily="18" charset="0"/>
              </a:rPr>
              <a:t>Emission of Photons (Gains)</a:t>
            </a:r>
          </a:p>
        </p:txBody>
      </p:sp>
      <mc:AlternateContent xmlns:mc="http://schemas.openxmlformats.org/markup-compatibility/2006">
        <mc:Choice xmlns:a14="http://schemas.microsoft.com/office/drawing/2010/main" Requires="a14">
          <p:sp>
            <p:nvSpPr>
              <p:cNvPr id="28677" name="TextBox 6">
                <a:extLst>
                  <a:ext uri="{FF2B5EF4-FFF2-40B4-BE49-F238E27FC236}">
                    <a16:creationId xmlns:a16="http://schemas.microsoft.com/office/drawing/2014/main" id="{5F3D39DD-C562-5A42-43B6-377E6DEF68F2}"/>
                  </a:ext>
                </a:extLst>
              </p:cNvPr>
              <p:cNvSpPr txBox="1">
                <a:spLocks noChangeArrowheads="1"/>
              </p:cNvSpPr>
              <p:nvPr/>
            </p:nvSpPr>
            <p:spPr bwMode="auto">
              <a:xfrm>
                <a:off x="147080" y="4034039"/>
                <a:ext cx="8849840" cy="26784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150000"/>
                  </a:lnSpc>
                  <a:spcBef>
                    <a:spcPct val="0"/>
                  </a:spcBef>
                  <a:buFontTx/>
                  <a:buNone/>
                </a:pPr>
                <a:r>
                  <a:rPr lang="en-US" altLang="en-US" sz="1600" dirty="0">
                    <a:latin typeface="Times New Roman" panose="02020603050405020304" pitchFamily="18" charset="0"/>
                    <a:cs typeface="Times New Roman" panose="02020603050405020304" pitchFamily="18" charset="0"/>
                  </a:rPr>
                  <a:t>The number of photons </a:t>
                </a:r>
                <a:r>
                  <a:rPr lang="en-US" altLang="en-US" sz="1600" dirty="0">
                    <a:solidFill>
                      <a:srgbClr val="1025F4"/>
                    </a:solidFill>
                    <a:latin typeface="Times New Roman" panose="02020603050405020304" pitchFamily="18" charset="0"/>
                    <a:cs typeface="Times New Roman" panose="02020603050405020304" pitchFamily="18" charset="0"/>
                  </a:rPr>
                  <a:t>emitted</a:t>
                </a:r>
                <a:r>
                  <a:rPr lang="en-US" altLang="en-US" sz="1600" dirty="0">
                    <a:latin typeface="Times New Roman" panose="02020603050405020304" pitchFamily="18" charset="0"/>
                    <a:cs typeface="Times New Roman" panose="02020603050405020304" pitchFamily="18" charset="0"/>
                  </a:rPr>
                  <a:t> (</a:t>
                </a:r>
                <a14:m>
                  <m:oMath xmlns:m="http://schemas.openxmlformats.org/officeDocument/2006/math">
                    <m:r>
                      <a:rPr lang="en-US" altLang="en-US" sz="1600" i="1">
                        <a:latin typeface="Cambria Math" panose="02040503050406030204" pitchFamily="18" charset="0"/>
                      </a:rPr>
                      <m:t>𝑑𝑁</m:t>
                    </m:r>
                    <m:r>
                      <a:rPr lang="en-US" altLang="en-US" sz="1600" i="1" baseline="-25000">
                        <a:latin typeface="Cambria Math" panose="02040503050406030204" pitchFamily="18" charset="0"/>
                      </a:rPr>
                      <m:t>𝐸</m:t>
                    </m:r>
                  </m:oMath>
                </a14:m>
                <a:r>
                  <a:rPr lang="en-US" altLang="en-US" sz="1600" dirty="0">
                    <a:latin typeface="Times New Roman" panose="02020603050405020304" pitchFamily="18" charset="0"/>
                    <a:cs typeface="Times New Roman" panose="02020603050405020304" pitchFamily="18" charset="0"/>
                  </a:rPr>
                  <a:t>) in the volume element </a:t>
                </a:r>
                <a14:m>
                  <m:oMath xmlns:m="http://schemas.openxmlformats.org/officeDocument/2006/math">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oMath>
                </a14:m>
                <a:r>
                  <a:rPr lang="en-US" altLang="en-US" sz="1600" dirty="0">
                    <a:latin typeface="Times New Roman" panose="02020603050405020304" pitchFamily="18" charset="0"/>
                    <a:cs typeface="Times New Roman" panose="02020603050405020304" pitchFamily="18" charset="0"/>
                  </a:rPr>
                  <a:t> </a:t>
                </a:r>
                <a14:m>
                  <m:oMath xmlns:m="http://schemas.openxmlformats.org/officeDocument/2006/math">
                    <m:r>
                      <a:rPr lang="en-US" altLang="en-US" sz="160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𝑆</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l-GR" altLang="en-US" sz="1600" i="1">
                        <a:latin typeface="Cambria Math" panose="02040503050406030204" pitchFamily="18" charset="0"/>
                        <a:ea typeface="Cambria Math" panose="02040503050406030204" pitchFamily="18" charset="0"/>
                        <a:cs typeface="Times New Roman" panose="02020603050405020304" pitchFamily="18" charset="0"/>
                      </a:rPr>
                      <m:t>𝜉</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oMath>
                </a14:m>
                <a:r>
                  <a:rPr lang="en-US" altLang="en-US" sz="1600" dirty="0">
                    <a:latin typeface="Times New Roman" panose="02020603050405020304" pitchFamily="18" charset="0"/>
                    <a:cs typeface="Times New Roman" panose="02020603050405020304" pitchFamily="18" charset="0"/>
                  </a:rPr>
                  <a:t>about point </a:t>
                </a:r>
                <a14:m>
                  <m:oMath xmlns:m="http://schemas.openxmlformats.org/officeDocument/2006/math">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oMath>
                </a14:m>
                <a:r>
                  <a:rPr lang="en-US" altLang="en-US" sz="1600" dirty="0">
                    <a:latin typeface="Times New Roman" panose="02020603050405020304" pitchFamily="18" charset="0"/>
                    <a:cs typeface="Times New Roman" panose="02020603050405020304" pitchFamily="18" charset="0"/>
                  </a:rPr>
                  <a:t> whose frequency is in the interval </a:t>
                </a:r>
                <a14:m>
                  <m:oMath xmlns:m="http://schemas.openxmlformats.org/officeDocument/2006/math">
                    <m:r>
                      <a:rPr lang="en-US" altLang="en-US" sz="1600" dirty="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 </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Δ</m:t>
                    </m:r>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𝜐</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sz="1600" dirty="0">
                    <a:latin typeface="Times New Roman" panose="02020603050405020304" pitchFamily="18" charset="0"/>
                    <a:cs typeface="Times New Roman" panose="02020603050405020304" pitchFamily="18" charset="0"/>
                  </a:rPr>
                  <a:t> and traveling in directions within  an elementary solid angle </a:t>
                </a:r>
                <a14:m>
                  <m:oMath xmlns:m="http://schemas.openxmlformats.org/officeDocument/2006/math">
                    <m:r>
                      <m:rPr>
                        <m:sty m:val="p"/>
                      </m:rPr>
                      <a:rPr lang="el-GR" altLang="en-US" sz="1600" i="1">
                        <a:latin typeface="Cambria Math" panose="02040503050406030204" pitchFamily="18" charset="0"/>
                        <a:ea typeface="Cambria Math" panose="02040503050406030204" pitchFamily="18" charset="0"/>
                      </a:rPr>
                      <m:t>Δ</m:t>
                    </m:r>
                    <m:bar>
                      <m:barPr>
                        <m:ctrlPr>
                          <a:rPr lang="en-US" altLang="en-US" sz="1600" i="1">
                            <a:latin typeface="Cambria Math" panose="02040503050406030204" pitchFamily="18" charset="0"/>
                            <a:ea typeface="Cambria Math" panose="02040503050406030204" pitchFamily="18" charset="0"/>
                          </a:rPr>
                        </m:ctrlPr>
                      </m:barPr>
                      <m:e>
                        <m:r>
                          <a:rPr lang="el-GR" altLang="en-US" sz="1600" i="1">
                            <a:latin typeface="Cambria Math" panose="02040503050406030204" pitchFamily="18" charset="0"/>
                            <a:ea typeface="Cambria Math" panose="02040503050406030204" pitchFamily="18" charset="0"/>
                          </a:rPr>
                          <m:t>𝛺</m:t>
                        </m:r>
                      </m:e>
                    </m:bar>
                  </m:oMath>
                </a14:m>
                <a:r>
                  <a:rPr lang="en-US" altLang="en-US" sz="1600" dirty="0">
                    <a:latin typeface="Times New Roman" panose="02020603050405020304" pitchFamily="18" charset="0"/>
                    <a:cs typeface="Times New Roman" panose="02020603050405020304" pitchFamily="18" charset="0"/>
                  </a:rPr>
                  <a:t> around the direction </a:t>
                </a:r>
                <a14:m>
                  <m:oMath xmlns:m="http://schemas.openxmlformats.org/officeDocument/2006/math">
                    <m:bar>
                      <m:barPr>
                        <m:ctrlPr>
                          <a:rPr lang="en-US" altLang="en-US" sz="1600" i="1">
                            <a:latin typeface="Cambria Math" panose="02040503050406030204" pitchFamily="18" charset="0"/>
                            <a:ea typeface="Cambria Math" panose="02040503050406030204" pitchFamily="18" charset="0"/>
                          </a:rPr>
                        </m:ctrlPr>
                      </m:barPr>
                      <m:e>
                        <m:r>
                          <a:rPr lang="el-GR" altLang="en-US" sz="1600" i="1">
                            <a:latin typeface="Cambria Math" panose="02040503050406030204" pitchFamily="18" charset="0"/>
                            <a:ea typeface="Cambria Math" panose="02040503050406030204" pitchFamily="18" charset="0"/>
                          </a:rPr>
                          <m:t>𝛺</m:t>
                        </m:r>
                      </m:e>
                    </m:bar>
                    <m:r>
                      <a:rPr lang="en-US" altLang="el-GR" sz="1600" i="1">
                        <a:latin typeface="Cambria Math" panose="02040503050406030204" pitchFamily="18" charset="0"/>
                        <a:ea typeface="Cambria Math" panose="02040503050406030204" pitchFamily="18" charset="0"/>
                      </a:rPr>
                      <m:t> </m:t>
                    </m:r>
                  </m:oMath>
                </a14:m>
                <a:r>
                  <a:rPr lang="en-US" altLang="en-US" sz="1600" dirty="0">
                    <a:latin typeface="Times New Roman" panose="02020603050405020304" pitchFamily="18" charset="0"/>
                    <a:cs typeface="Times New Roman" panose="02020603050405020304" pitchFamily="18" charset="0"/>
                  </a:rPr>
                  <a:t>over the pathlength</a:t>
                </a:r>
                <a14:m>
                  <m:oMath xmlns:m="http://schemas.openxmlformats.org/officeDocument/2006/math">
                    <m:r>
                      <a:rPr lang="en-US" altLang="en-US" sz="1600" b="0" i="0" smtClean="0">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l-GR" altLang="en-US" sz="1600" i="1">
                        <a:latin typeface="Cambria Math" panose="02040503050406030204" pitchFamily="18" charset="0"/>
                        <a:ea typeface="Cambria Math" panose="02040503050406030204" pitchFamily="18" charset="0"/>
                        <a:cs typeface="Times New Roman" panose="02020603050405020304" pitchFamily="18" charset="0"/>
                      </a:rPr>
                      <m:t>𝜉</m:t>
                    </m:r>
                    <m:r>
                      <a:rPr lang="en-US" altLang="en-US" sz="1600" b="0" i="1"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n-US" altLang="en-US" sz="1600" dirty="0">
                    <a:latin typeface="Times New Roman" panose="02020603050405020304" pitchFamily="18" charset="0"/>
                    <a:cs typeface="Times New Roman" panose="02020603050405020304" pitchFamily="18" charset="0"/>
                  </a:rPr>
                  <a:t>is, </a:t>
                </a:r>
              </a:p>
              <a:p>
                <a:pPr algn="ctr">
                  <a:lnSpc>
                    <a:spcPct val="150000"/>
                  </a:lnSpc>
                  <a:spcBef>
                    <a:spcPct val="0"/>
                  </a:spcBef>
                  <a:buFontTx/>
                  <a:buNone/>
                </a:pPr>
                <a14:m>
                  <m:oMath xmlns:m="http://schemas.openxmlformats.org/officeDocument/2006/math">
                    <m:r>
                      <a:rPr lang="en-US" altLang="en-US" sz="1600" b="0" i="1" smtClean="0">
                        <a:latin typeface="Cambria Math" panose="02040503050406030204" pitchFamily="18" charset="0"/>
                      </a:rPr>
                      <m:t> </m:t>
                    </m:r>
                    <m:r>
                      <a:rPr lang="en-US" altLang="en-US" sz="1600" i="1">
                        <a:latin typeface="Cambria Math" panose="02040503050406030204" pitchFamily="18" charset="0"/>
                      </a:rPr>
                      <m:t>𝑑𝑁</m:t>
                    </m:r>
                    <m:r>
                      <a:rPr lang="en-US" altLang="en-US" sz="1600" i="1" baseline="-25000">
                        <a:latin typeface="Cambria Math" panose="02040503050406030204" pitchFamily="18" charset="0"/>
                      </a:rPr>
                      <m:t>𝐸</m:t>
                    </m:r>
                  </m:oMath>
                </a14:m>
                <a:r>
                  <a:rPr lang="en-US" altLang="en-US" sz="16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r>
                      <m:rPr>
                        <m:nor/>
                      </m:rPr>
                      <a:rPr lang="en-US" altLang="en-US" sz="1600" dirty="0">
                        <a:latin typeface="Times New Roman" panose="02020603050405020304" pitchFamily="18" charset="0"/>
                        <a:cs typeface="Times New Roman" panose="02020603050405020304" pitchFamily="18" charset="0"/>
                      </a:rPr>
                      <m:t>,</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r>
                      <m:rPr>
                        <m:nor/>
                      </m:rPr>
                      <a:rPr lang="en-US" altLang="en-US" sz="1600" dirty="0">
                        <a:latin typeface="Times New Roman" panose="02020603050405020304" pitchFamily="18" charset="0"/>
                        <a:cs typeface="Times New Roman" panose="02020603050405020304" pitchFamily="18" charset="0"/>
                      </a:rPr>
                      <m:t>,</m:t>
                    </m:r>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r>
                      <m:rPr>
                        <m:nor/>
                      </m:rPr>
                      <a:rPr lang="en-US" altLang="en-US" sz="1600" i="1" dirty="0">
                        <a:latin typeface="Times New Roman" panose="02020603050405020304" pitchFamily="18" charset="0"/>
                        <a:cs typeface="Times New Roman" panose="02020603050405020304" pitchFamily="18" charset="0"/>
                      </a:rPr>
                      <m:t>,</m:t>
                    </m:r>
                    <m:r>
                      <m:rPr>
                        <m:nor/>
                      </m:rPr>
                      <a:rPr lang="en-US" altLang="en-US" sz="1600" i="1" dirty="0">
                        <a:latin typeface="Times New Roman" panose="02020603050405020304" pitchFamily="18" charset="0"/>
                        <a:cs typeface="Times New Roman" panose="02020603050405020304" pitchFamily="18" charset="0"/>
                      </a:rPr>
                      <m:t>t</m:t>
                    </m:r>
                    <m:r>
                      <m:rPr>
                        <m:nor/>
                      </m:rPr>
                      <a:rPr lang="en-US" altLang="en-US" sz="1600" b="0" dirty="0" smtClean="0">
                        <a:latin typeface="Times New Roman" panose="02020603050405020304" pitchFamily="18" charset="0"/>
                        <a:cs typeface="Times New Roman" panose="02020603050405020304" pitchFamily="18" charset="0"/>
                      </a:rPr>
                      <m:t>)</m:t>
                    </m:r>
                    <m:r>
                      <m:rPr>
                        <m:nor/>
                      </m:rPr>
                      <a:rPr lang="en-US" sz="1600" i="1" dirty="0">
                        <a:latin typeface="Times New Roman" panose="02020603050405020304" pitchFamily="18" charset="0"/>
                        <a:cs typeface="Times New Roman" panose="02020603050405020304" pitchFamily="18" charset="0"/>
                      </a:rPr>
                      <m:t>= </m:t>
                    </m:r>
                    <m:r>
                      <m:rPr>
                        <m:nor/>
                      </m:rPr>
                      <a:rPr lang="en-US" sz="1600" i="1" dirty="0">
                        <a:latin typeface="Times New Roman" panose="02020603050405020304" pitchFamily="18" charset="0"/>
                        <a:cs typeface="Times New Roman" panose="02020603050405020304" pitchFamily="18" charset="0"/>
                      </a:rPr>
                      <m:t>q</m:t>
                    </m:r>
                    <m:r>
                      <m:rPr>
                        <m:nor/>
                      </m:rPr>
                      <a:rPr lang="en-US" sz="1600" i="1" dirty="0">
                        <a:latin typeface="Times New Roman" panose="02020603050405020304" pitchFamily="18" charset="0"/>
                        <a:cs typeface="Times New Roman" panose="02020603050405020304" pitchFamily="18" charset="0"/>
                      </a:rPr>
                      <m:t>(</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r>
                      <m:rPr>
                        <m:nor/>
                      </m:rPr>
                      <a:rPr lang="en-US" sz="1600" i="1" dirty="0">
                        <a:latin typeface="Times New Roman" panose="02020603050405020304" pitchFamily="18" charset="0"/>
                        <a:cs typeface="Times New Roman" panose="02020603050405020304" pitchFamily="18" charset="0"/>
                      </a:rPr>
                      <m:t>,</m:t>
                    </m:r>
                    <m:r>
                      <m:rPr>
                        <m:nor/>
                      </m:rPr>
                      <a:rPr lang="el-GR" sz="1600" i="1" dirty="0">
                        <a:latin typeface="Times New Roman" panose="02020603050405020304" pitchFamily="18" charset="0"/>
                        <a:cs typeface="Times New Roman" panose="02020603050405020304" pitchFamily="18" charset="0"/>
                      </a:rPr>
                      <m:t>ν</m:t>
                    </m:r>
                    <m:r>
                      <m:rPr>
                        <m:nor/>
                      </m:rPr>
                      <a:rPr lang="el-GR" sz="1600" i="1" dirty="0">
                        <a:latin typeface="Times New Roman" panose="02020603050405020304" pitchFamily="18" charset="0"/>
                        <a:cs typeface="Times New Roman" panose="02020603050405020304" pitchFamily="18" charset="0"/>
                      </a:rPr>
                      <m:t>,</m:t>
                    </m:r>
                    <m:r>
                      <m:rPr>
                        <m:nor/>
                      </m:rPr>
                      <a:rPr lang="en-US" sz="1600" i="1" dirty="0">
                        <a:latin typeface="Times New Roman" panose="02020603050405020304" pitchFamily="18" charset="0"/>
                        <a:cs typeface="Times New Roman" panose="02020603050405020304" pitchFamily="18" charset="0"/>
                      </a:rPr>
                      <m:t> </m:t>
                    </m:r>
                    <m:r>
                      <m:rPr>
                        <m:nor/>
                      </m:rPr>
                      <a:rPr lang="el-GR" sz="1600" i="1" u="sng" dirty="0">
                        <a:latin typeface="Times New Roman" panose="02020603050405020304" pitchFamily="18" charset="0"/>
                        <a:cs typeface="Times New Roman" panose="02020603050405020304" pitchFamily="18" charset="0"/>
                      </a:rPr>
                      <m:t>Ω</m:t>
                    </m:r>
                    <m:r>
                      <m:rPr>
                        <m:nor/>
                      </m:rPr>
                      <a:rPr lang="el-GR" sz="1600" i="1" dirty="0">
                        <a:latin typeface="Times New Roman" panose="02020603050405020304" pitchFamily="18" charset="0"/>
                        <a:cs typeface="Times New Roman" panose="02020603050405020304" pitchFamily="18" charset="0"/>
                      </a:rPr>
                      <m:t>,</m:t>
                    </m:r>
                    <m:r>
                      <m:rPr>
                        <m:nor/>
                      </m:rPr>
                      <a:rPr lang="en-US" sz="1600" i="1" dirty="0">
                        <a:latin typeface="Times New Roman" panose="02020603050405020304" pitchFamily="18" charset="0"/>
                        <a:cs typeface="Times New Roman" panose="02020603050405020304" pitchFamily="18" charset="0"/>
                      </a:rPr>
                      <m:t>t</m:t>
                    </m:r>
                    <m:r>
                      <m:rPr>
                        <m:nor/>
                      </m:rPr>
                      <a:rPr lang="en-US" sz="1600" i="1" dirty="0">
                        <a:latin typeface="Times New Roman" panose="02020603050405020304" pitchFamily="18" charset="0"/>
                        <a:cs typeface="Times New Roman" panose="02020603050405020304" pitchFamily="18" charset="0"/>
                      </a:rPr>
                      <m:t>)</m:t>
                    </m:r>
                    <m:r>
                      <a:rPr lang="en-US" sz="1600" b="0" i="1" dirty="0" smtClean="0">
                        <a:latin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𝑆</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l-GR" altLang="en-US" sz="1600" i="1">
                        <a:latin typeface="Cambria Math" panose="02040503050406030204" pitchFamily="18" charset="0"/>
                        <a:ea typeface="Cambria Math" panose="02040503050406030204" pitchFamily="18" charset="0"/>
                        <a:cs typeface="Times New Roman" panose="02020603050405020304" pitchFamily="18" charset="0"/>
                      </a:rPr>
                      <m:t>𝜉</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l-GR" altLang="en-US" sz="1600" i="1">
                        <a:latin typeface="Cambria Math" panose="02040503050406030204" pitchFamily="18" charset="0"/>
                        <a:ea typeface="Cambria Math" panose="02040503050406030204" pitchFamily="18" charset="0"/>
                      </a:rPr>
                      <m:t>𝜐</m:t>
                    </m:r>
                    <m:r>
                      <a:rPr lang="en-US" altLang="en-US" sz="1600" i="1">
                        <a:latin typeface="Cambria Math" panose="02040503050406030204" pitchFamily="18" charset="0"/>
                        <a:ea typeface="Cambria Math" panose="02040503050406030204" pitchFamily="18" charset="0"/>
                      </a:rPr>
                      <m:t> </m:t>
                    </m:r>
                    <m:r>
                      <m:rPr>
                        <m:sty m:val="p"/>
                      </m:rPr>
                      <a:rPr lang="el-GR" altLang="en-US" sz="1600" i="1">
                        <a:latin typeface="Cambria Math" panose="02040503050406030204" pitchFamily="18" charset="0"/>
                        <a:ea typeface="Cambria Math" panose="02040503050406030204" pitchFamily="18" charset="0"/>
                      </a:rPr>
                      <m:t>Δ</m:t>
                    </m:r>
                    <m:bar>
                      <m:barPr>
                        <m:ctrlPr>
                          <a:rPr lang="en-US" altLang="en-US" sz="1600" i="1">
                            <a:latin typeface="Cambria Math" panose="02040503050406030204" pitchFamily="18" charset="0"/>
                            <a:ea typeface="Cambria Math" panose="02040503050406030204" pitchFamily="18" charset="0"/>
                          </a:rPr>
                        </m:ctrlPr>
                      </m:barPr>
                      <m:e>
                        <m:r>
                          <a:rPr lang="el-GR" altLang="en-US" sz="1600" i="1">
                            <a:latin typeface="Cambria Math" panose="02040503050406030204" pitchFamily="18" charset="0"/>
                            <a:ea typeface="Cambria Math" panose="02040503050406030204" pitchFamily="18" charset="0"/>
                          </a:rPr>
                          <m:t>𝛺</m:t>
                        </m:r>
                      </m:e>
                    </m:bar>
                    <m:r>
                      <a:rPr lang="en-US" altLang="en-US" sz="1600" i="1">
                        <a:latin typeface="Cambria Math" panose="02040503050406030204" pitchFamily="18" charset="0"/>
                        <a:ea typeface="Cambria Math" panose="02040503050406030204" pitchFamily="18" charset="0"/>
                      </a:rPr>
                      <m:t> </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𝑐</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𝑡</m:t>
                    </m:r>
                    <m:r>
                      <a:rPr lang="en-US" altLang="en-US" sz="1600" b="0" i="1" smtClean="0">
                        <a:latin typeface="Cambria Math" panose="02040503050406030204" pitchFamily="18" charset="0"/>
                        <a:ea typeface="Cambria Math" panose="02040503050406030204" pitchFamily="18" charset="0"/>
                        <a:cs typeface="Times New Roman" panose="02020603050405020304" pitchFamily="18" charset="0"/>
                      </a:rPr>
                      <m:t>  ,</m:t>
                    </m:r>
                  </m:oMath>
                </a14:m>
                <a:endParaRPr lang="en-US" altLang="en-US" sz="1600" dirty="0">
                  <a:latin typeface="Times New Roman" panose="02020603050405020304" pitchFamily="18" charset="0"/>
                  <a:cs typeface="Times New Roman" panose="02020603050405020304" pitchFamily="18" charset="0"/>
                </a:endParaRPr>
              </a:p>
              <a:p>
                <a:pPr>
                  <a:lnSpc>
                    <a:spcPct val="150000"/>
                  </a:lnSpc>
                  <a:spcBef>
                    <a:spcPct val="0"/>
                  </a:spcBef>
                  <a:buFontTx/>
                  <a:buNone/>
                </a:pPr>
                <a:r>
                  <a:rPr lang="en-US" altLang="en-US" sz="1600" dirty="0">
                    <a:latin typeface="Times New Roman" panose="02020603050405020304" pitchFamily="18" charset="0"/>
                    <a:cs typeface="Times New Roman" panose="02020603050405020304" pitchFamily="18" charset="0"/>
                  </a:rPr>
                  <a:t>where </a:t>
                </a:r>
                <a:r>
                  <a:rPr lang="en-US" altLang="en-US" sz="1600" i="1" dirty="0">
                    <a:latin typeface="Times New Roman" panose="02020603050405020304" pitchFamily="18" charset="0"/>
                    <a:cs typeface="Times New Roman" panose="02020603050405020304" pitchFamily="18" charset="0"/>
                  </a:rPr>
                  <a:t>q</a:t>
                </a:r>
                <a:r>
                  <a:rPr lang="en-US" altLang="en-US" sz="1600" dirty="0">
                    <a:latin typeface="Times New Roman" panose="02020603050405020304" pitchFamily="18" charset="0"/>
                    <a:cs typeface="Times New Roman" panose="02020603050405020304" pitchFamily="18" charset="0"/>
                  </a:rPr>
                  <a:t> is the emission coefficient. In </a:t>
                </a:r>
                <a:r>
                  <a:rPr lang="en-US" altLang="en-US" sz="1600" dirty="0">
                    <a:solidFill>
                      <a:srgbClr val="1025F4"/>
                    </a:solidFill>
                    <a:latin typeface="Times New Roman" panose="02020603050405020304" pitchFamily="18" charset="0"/>
                    <a:cs typeface="Times New Roman" panose="02020603050405020304" pitchFamily="18" charset="0"/>
                  </a:rPr>
                  <a:t>optical remote sensing </a:t>
                </a:r>
                <a:r>
                  <a:rPr lang="en-US" altLang="en-US" sz="1600" dirty="0">
                    <a:latin typeface="Times New Roman" panose="02020603050405020304" pitchFamily="18" charset="0"/>
                    <a:cs typeface="Times New Roman" panose="02020603050405020304" pitchFamily="18" charset="0"/>
                  </a:rPr>
                  <a:t>of earth system components (atmospheres, vegetation, oceans, glaciers, </a:t>
                </a:r>
                <a:r>
                  <a:rPr lang="en-US" altLang="en-US" sz="1600" i="1" dirty="0">
                    <a:latin typeface="Times New Roman" panose="02020603050405020304" pitchFamily="18" charset="0"/>
                    <a:cs typeface="Times New Roman" panose="02020603050405020304" pitchFamily="18" charset="0"/>
                  </a:rPr>
                  <a:t>etc.</a:t>
                </a:r>
                <a:r>
                  <a:rPr lang="en-US" altLang="en-US" sz="1600" dirty="0">
                    <a:latin typeface="Times New Roman" panose="02020603050405020304" pitchFamily="18" charset="0"/>
                    <a:cs typeface="Times New Roman" panose="02020603050405020304" pitchFamily="18" charset="0"/>
                  </a:rPr>
                  <a:t>) where the source of photons is the sun, there is </a:t>
                </a:r>
                <a:r>
                  <a:rPr lang="en-US" altLang="en-US" sz="1600" dirty="0">
                    <a:solidFill>
                      <a:srgbClr val="1025F4"/>
                    </a:solidFill>
                    <a:latin typeface="Times New Roman" panose="02020603050405020304" pitchFamily="18" charset="0"/>
                    <a:cs typeface="Times New Roman" panose="02020603050405020304" pitchFamily="18" charset="0"/>
                  </a:rPr>
                  <a:t>no emission </a:t>
                </a:r>
                <a:r>
                  <a:rPr lang="en-US" altLang="en-US" sz="1600" dirty="0">
                    <a:latin typeface="Times New Roman" panose="02020603050405020304" pitchFamily="18" charset="0"/>
                    <a:cs typeface="Times New Roman" panose="02020603050405020304" pitchFamily="18" charset="0"/>
                  </a:rPr>
                  <a:t>of photons. In </a:t>
                </a:r>
                <a:r>
                  <a:rPr lang="en-US" altLang="en-US" sz="1600" dirty="0">
                    <a:solidFill>
                      <a:srgbClr val="1025F4"/>
                    </a:solidFill>
                    <a:latin typeface="Times New Roman" panose="02020603050405020304" pitchFamily="18" charset="0"/>
                    <a:cs typeface="Times New Roman" panose="02020603050405020304" pitchFamily="18" charset="0"/>
                  </a:rPr>
                  <a:t>thermal remote sensing </a:t>
                </a:r>
                <a:r>
                  <a:rPr lang="en-US" altLang="en-US" sz="1600" dirty="0">
                    <a:latin typeface="Times New Roman" panose="02020603050405020304" pitchFamily="18" charset="0"/>
                    <a:cs typeface="Times New Roman" panose="02020603050405020304" pitchFamily="18" charset="0"/>
                  </a:rPr>
                  <a:t>problems, the </a:t>
                </a:r>
                <a:r>
                  <a:rPr lang="en-US" altLang="en-US" sz="1600" dirty="0">
                    <a:solidFill>
                      <a:srgbClr val="1025F4"/>
                    </a:solidFill>
                    <a:latin typeface="Times New Roman" panose="02020603050405020304" pitchFamily="18" charset="0"/>
                    <a:cs typeface="Times New Roman" panose="02020603050405020304" pitchFamily="18" charset="0"/>
                  </a:rPr>
                  <a:t>emission term </a:t>
                </a:r>
                <a:r>
                  <a:rPr lang="en-US" altLang="en-US" sz="1600" dirty="0">
                    <a:latin typeface="Times New Roman" panose="02020603050405020304" pitchFamily="18" charset="0"/>
                    <a:cs typeface="Times New Roman" panose="02020603050405020304" pitchFamily="18" charset="0"/>
                  </a:rPr>
                  <a:t>must be </a:t>
                </a:r>
                <a:r>
                  <a:rPr lang="en-US" altLang="en-US" sz="1600" dirty="0">
                    <a:solidFill>
                      <a:srgbClr val="1025F4"/>
                    </a:solidFill>
                    <a:latin typeface="Times New Roman" panose="02020603050405020304" pitchFamily="18" charset="0"/>
                    <a:cs typeface="Times New Roman" panose="02020603050405020304" pitchFamily="18" charset="0"/>
                  </a:rPr>
                  <a:t>specified</a:t>
                </a:r>
                <a:r>
                  <a:rPr lang="en-US" altLang="en-US" sz="1600" dirty="0">
                    <a:latin typeface="Times New Roman" panose="02020603050405020304" pitchFamily="18" charset="0"/>
                    <a:cs typeface="Times New Roman" panose="02020603050405020304" pitchFamily="18" charset="0"/>
                  </a:rPr>
                  <a:t>.</a:t>
                </a:r>
              </a:p>
            </p:txBody>
          </p:sp>
        </mc:Choice>
        <mc:Fallback>
          <p:sp>
            <p:nvSpPr>
              <p:cNvPr id="28677" name="TextBox 6">
                <a:extLst>
                  <a:ext uri="{FF2B5EF4-FFF2-40B4-BE49-F238E27FC236}">
                    <a16:creationId xmlns:a16="http://schemas.microsoft.com/office/drawing/2014/main" id="{5F3D39DD-C562-5A42-43B6-377E6DEF68F2}"/>
                  </a:ext>
                </a:extLst>
              </p:cNvPr>
              <p:cNvSpPr txBox="1">
                <a:spLocks noRot="1" noChangeAspect="1" noMove="1" noResize="1" noEditPoints="1" noAdjustHandles="1" noChangeArrowheads="1" noChangeShapeType="1" noTextEdit="1"/>
              </p:cNvSpPr>
              <p:nvPr/>
            </p:nvSpPr>
            <p:spPr bwMode="auto">
              <a:xfrm>
                <a:off x="147080" y="4034039"/>
                <a:ext cx="8849840" cy="2678426"/>
              </a:xfrm>
              <a:prstGeom prst="rect">
                <a:avLst/>
              </a:prstGeom>
              <a:blipFill>
                <a:blip r:embed="rId3"/>
                <a:stretch>
                  <a:fillRect l="-287" b="-18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4" name="Picture 3" descr="A close-up of a red light&#10;&#10;Description automatically generated">
            <a:extLst>
              <a:ext uri="{FF2B5EF4-FFF2-40B4-BE49-F238E27FC236}">
                <a16:creationId xmlns:a16="http://schemas.microsoft.com/office/drawing/2014/main" id="{DB2C6576-FBED-8B8F-C56C-72ED4CD476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455" y="1712664"/>
            <a:ext cx="2298700" cy="170180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C3509B6-CD7A-E2C0-E116-039D514590FD}"/>
                  </a:ext>
                </a:extLst>
              </p:cNvPr>
              <p:cNvSpPr txBox="1"/>
              <p:nvPr/>
            </p:nvSpPr>
            <p:spPr>
              <a:xfrm>
                <a:off x="687933" y="1959173"/>
                <a:ext cx="719043" cy="380553"/>
              </a:xfrm>
              <a:prstGeom prst="rect">
                <a:avLst/>
              </a:prstGeom>
              <a:noFill/>
            </p:spPr>
            <p:txBody>
              <a:bodyPr wrap="none" rtlCol="0">
                <a:spAutoFit/>
              </a:bodyPr>
              <a:lstStyle/>
              <a:p>
                <a14:m>
                  <m:oMath xmlns:m="http://schemas.openxmlformats.org/officeDocument/2006/math">
                    <m:r>
                      <a:rPr lang="en-US" altLang="en-US" sz="1800"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en-US" sz="180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𝜐</m:t>
                    </m:r>
                  </m:oMath>
                </a14:m>
                <a:r>
                  <a:rPr lang="en-US" altLang="en-US" sz="1800" i="1" dirty="0">
                    <a:solidFill>
                      <a:schemeClr val="tx1"/>
                    </a:solidFill>
                    <a:cs typeface="Times New Roman" panose="02020603050405020304" pitchFamily="18" charset="0"/>
                  </a:rPr>
                  <a:t>,</a:t>
                </a:r>
                <a14:m>
                  <m:oMath xmlns:m="http://schemas.openxmlformats.org/officeDocument/2006/math">
                    <m:bar>
                      <m:barPr>
                        <m:ctrlPr>
                          <a:rPr lang="en-US" altLang="en-US" sz="1800" i="1" dirty="0" smtClean="0">
                            <a:solidFill>
                              <a:schemeClr val="tx1"/>
                            </a:solidFill>
                            <a:latin typeface="Cambria Math" panose="02040503050406030204" pitchFamily="18" charset="0"/>
                            <a:cs typeface="Times New Roman" panose="02020603050405020304" pitchFamily="18" charset="0"/>
                          </a:rPr>
                        </m:ctrlPr>
                      </m:barPr>
                      <m:e>
                        <m:r>
                          <a:rPr lang="el-GR" altLang="en-US" sz="180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𝛺</m:t>
                        </m:r>
                      </m:e>
                    </m:bar>
                    <m:r>
                      <a:rPr lang="en-US" altLang="en-US" sz="1800"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endParaRPr lang="en-US" sz="1800" i="1" dirty="0">
                  <a:solidFill>
                    <a:schemeClr val="tx1"/>
                  </a:solidFill>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BC3509B6-CD7A-E2C0-E116-039D514590FD}"/>
                  </a:ext>
                </a:extLst>
              </p:cNvPr>
              <p:cNvSpPr txBox="1">
                <a:spLocks noRot="1" noChangeAspect="1" noMove="1" noResize="1" noEditPoints="1" noAdjustHandles="1" noChangeArrowheads="1" noChangeShapeType="1" noTextEdit="1"/>
              </p:cNvSpPr>
              <p:nvPr/>
            </p:nvSpPr>
            <p:spPr>
              <a:xfrm>
                <a:off x="687933" y="1959173"/>
                <a:ext cx="719043" cy="380553"/>
              </a:xfrm>
              <a:prstGeom prst="rect">
                <a:avLst/>
              </a:prstGeom>
              <a:blipFill>
                <a:blip r:embed="rId5"/>
                <a:stretch>
                  <a:fillRect l="-3509" t="-6452" r="-1754" b="-19355"/>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6EF19EFA-D264-8E1C-5DFB-FEA229D52D29}"/>
              </a:ext>
            </a:extLst>
          </p:cNvPr>
          <p:cNvSpPr txBox="1"/>
          <p:nvPr/>
        </p:nvSpPr>
        <p:spPr>
          <a:xfrm>
            <a:off x="5733431" y="3756609"/>
            <a:ext cx="1654620" cy="338554"/>
          </a:xfrm>
          <a:prstGeom prst="rect">
            <a:avLst/>
          </a:prstGeom>
          <a:noFill/>
        </p:spPr>
        <p:txBody>
          <a:bodyPr wrap="none" rtlCol="0">
            <a:spAutoFit/>
          </a:bodyPr>
          <a:lstStyle/>
          <a:p>
            <a:r>
              <a:rPr lang="en-US" sz="1600" dirty="0">
                <a:solidFill>
                  <a:srgbClr val="C00000"/>
                </a:solidFill>
                <a:hlinkClick r:id="rId6"/>
              </a:rPr>
              <a:t>09-Emission.html</a:t>
            </a:r>
            <a:endParaRPr lang="en-US" sz="1600" dirty="0">
              <a:solidFill>
                <a:srgbClr val="C00000"/>
              </a:solidFill>
            </a:endParaRPr>
          </a:p>
        </p:txBody>
      </p:sp>
      <p:pic>
        <p:nvPicPr>
          <p:cNvPr id="8" name="Picture 7" descr="A diagram of a laser beam&#10;&#10;AI-generated content may be incorrect.">
            <a:extLst>
              <a:ext uri="{FF2B5EF4-FFF2-40B4-BE49-F238E27FC236}">
                <a16:creationId xmlns:a16="http://schemas.microsoft.com/office/drawing/2014/main" id="{34A83DC5-139F-E0A6-DDF3-8F8582C457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57358" y="815401"/>
            <a:ext cx="4410529" cy="2900701"/>
          </a:xfrm>
          <a:prstGeom prst="rect">
            <a:avLst/>
          </a:prstGeom>
        </p:spPr>
      </p:pic>
    </p:spTree>
    <p:extLst>
      <p:ext uri="{BB962C8B-B14F-4D97-AF65-F5344CB8AC3E}">
        <p14:creationId xmlns:p14="http://schemas.microsoft.com/office/powerpoint/2010/main" val="2894046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93FDA-71ED-D276-BD8C-1A457D0CC785}"/>
            </a:ext>
          </a:extLst>
        </p:cNvPr>
        <p:cNvGrpSpPr/>
        <p:nvPr/>
      </p:nvGrpSpPr>
      <p:grpSpPr>
        <a:xfrm>
          <a:off x="0" y="0"/>
          <a:ext cx="0" cy="0"/>
          <a:chOff x="0" y="0"/>
          <a:chExt cx="0" cy="0"/>
        </a:xfrm>
      </p:grpSpPr>
      <p:sp>
        <p:nvSpPr>
          <p:cNvPr id="28673" name="Rectangle 2">
            <a:extLst>
              <a:ext uri="{FF2B5EF4-FFF2-40B4-BE49-F238E27FC236}">
                <a16:creationId xmlns:a16="http://schemas.microsoft.com/office/drawing/2014/main" id="{D23E7F23-9C20-FDF8-33C3-AA4F9ED9CF11}"/>
              </a:ext>
            </a:extLst>
          </p:cNvPr>
          <p:cNvSpPr>
            <a:spLocks noGrp="1"/>
          </p:cNvSpPr>
          <p:nvPr>
            <p:ph type="title"/>
          </p:nvPr>
        </p:nvSpPr>
        <p:spPr>
          <a:xfrm>
            <a:off x="0" y="-4763"/>
            <a:ext cx="9144000" cy="654051"/>
          </a:xfrm>
          <a:solidFill>
            <a:srgbClr val="1C8016"/>
          </a:solidFill>
        </p:spPr>
        <p:txBody>
          <a:bodyPr lIns="0" tIns="0" rIns="0" bIns="0"/>
          <a:lstStyle/>
          <a:p>
            <a:pPr eaLnBrk="1" hangingPunct="1"/>
            <a: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PHYSICAL MODELS IN REMOTE SENSING</a:t>
            </a:r>
            <a:b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Chapter 01 – Part 04: The Radiative Transfer Equation</a:t>
            </a:r>
          </a:p>
        </p:txBody>
      </p:sp>
      <p:sp>
        <p:nvSpPr>
          <p:cNvPr id="2" name="Slide Number Placeholder 6">
            <a:extLst>
              <a:ext uri="{FF2B5EF4-FFF2-40B4-BE49-F238E27FC236}">
                <a16:creationId xmlns:a16="http://schemas.microsoft.com/office/drawing/2014/main" id="{7C8273AF-8B2B-3800-7491-CEF9EE90848A}"/>
              </a:ext>
            </a:extLst>
          </p:cNvPr>
          <p:cNvSpPr>
            <a:spLocks noGrp="1"/>
          </p:cNvSpPr>
          <p:nvPr>
            <p:ph type="sldNum" sz="quarter" idx="12"/>
          </p:nvPr>
        </p:nvSpPr>
        <p:spPr>
          <a:xfrm>
            <a:off x="6962775" y="6440488"/>
            <a:ext cx="2133600" cy="365125"/>
          </a:xfrm>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defRPr/>
            </a:pPr>
            <a:fld id="{9B1D2107-DE6D-6648-ACE2-F6111320B7E1}" type="slidenum">
              <a:rPr lang="en-US" altLang="zh-CN" sz="1400" b="1" smtClean="0">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rPr>
              <a:pPr>
                <a:spcBef>
                  <a:spcPct val="0"/>
                </a:spcBef>
                <a:buFontTx/>
                <a:buNone/>
                <a:defRPr/>
              </a:pPr>
              <a:t>13</a:t>
            </a:fld>
            <a:endParaRPr lang="en-US" altLang="zh-CN" sz="1400" b="1">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28675" name="TextBox 7">
            <a:extLst>
              <a:ext uri="{FF2B5EF4-FFF2-40B4-BE49-F238E27FC236}">
                <a16:creationId xmlns:a16="http://schemas.microsoft.com/office/drawing/2014/main" id="{58C76CB5-615D-FFA5-9389-B808F304CE7D}"/>
              </a:ext>
            </a:extLst>
          </p:cNvPr>
          <p:cNvSpPr txBox="1">
            <a:spLocks noChangeArrowheads="1"/>
          </p:cNvSpPr>
          <p:nvPr/>
        </p:nvSpPr>
        <p:spPr bwMode="auto">
          <a:xfrm>
            <a:off x="19050" y="693039"/>
            <a:ext cx="855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000" b="1" u="sng" dirty="0">
                <a:solidFill>
                  <a:srgbClr val="FF0000"/>
                </a:solidFill>
                <a:latin typeface="Times New Roman" panose="02020603050405020304" pitchFamily="18" charset="0"/>
                <a:cs typeface="Times New Roman" panose="02020603050405020304" pitchFamily="18" charset="0"/>
              </a:rPr>
              <a:t>Total Gain From Inscattering and Emission</a:t>
            </a:r>
          </a:p>
        </p:txBody>
      </p:sp>
      <mc:AlternateContent xmlns:mc="http://schemas.openxmlformats.org/markup-compatibility/2006" xmlns:a14="http://schemas.microsoft.com/office/drawing/2010/main">
        <mc:Choice Requires="a14">
          <p:sp>
            <p:nvSpPr>
              <p:cNvPr id="3" name="TextBox 4">
                <a:extLst>
                  <a:ext uri="{FF2B5EF4-FFF2-40B4-BE49-F238E27FC236}">
                    <a16:creationId xmlns:a16="http://schemas.microsoft.com/office/drawing/2014/main" id="{FBF872CA-288A-963A-F668-02E79776C2F6}"/>
                  </a:ext>
                </a:extLst>
              </p:cNvPr>
              <p:cNvSpPr txBox="1">
                <a:spLocks noChangeArrowheads="1"/>
              </p:cNvSpPr>
              <p:nvPr/>
            </p:nvSpPr>
            <p:spPr bwMode="auto">
              <a:xfrm>
                <a:off x="188119" y="1706277"/>
                <a:ext cx="8767762" cy="264174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628650" indent="-1714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150000"/>
                  </a:lnSpc>
                  <a:buNone/>
                </a:pPr>
                <a:r>
                  <a:rPr lang="en-US" altLang="en-US" sz="1600" dirty="0">
                    <a:latin typeface="Times New Roman" panose="02020603050405020304" pitchFamily="18" charset="0"/>
                    <a:cs typeface="Times New Roman" panose="02020603050405020304" pitchFamily="18" charset="0"/>
                  </a:rPr>
                  <a:t>The </a:t>
                </a:r>
                <a:r>
                  <a:rPr lang="en-US" altLang="en-US" sz="1600" dirty="0">
                    <a:solidFill>
                      <a:srgbClr val="1025F4"/>
                    </a:solidFill>
                    <a:latin typeface="Times New Roman" panose="02020603050405020304" pitchFamily="18" charset="0"/>
                    <a:cs typeface="Times New Roman" panose="02020603050405020304" pitchFamily="18" charset="0"/>
                  </a:rPr>
                  <a:t>total gain in photon count </a:t>
                </a:r>
                <a:r>
                  <a:rPr lang="en-US" altLang="en-US" sz="1600" dirty="0">
                    <a:latin typeface="Times New Roman" panose="02020603050405020304" pitchFamily="18" charset="0"/>
                    <a:cs typeface="Times New Roman" panose="02020603050405020304" pitchFamily="18" charset="0"/>
                  </a:rPr>
                  <a:t>is the sum of photons gained due to inscattering and emission:</a:t>
                </a:r>
              </a:p>
              <a:p>
                <a:pPr algn="ctr">
                  <a:lnSpc>
                    <a:spcPct val="150000"/>
                  </a:lnSpc>
                  <a:buNone/>
                </a:pPr>
                <a:endParaRPr lang="en-US" altLang="en-US" sz="1600" dirty="0">
                  <a:latin typeface="Times New Roman" panose="02020603050405020304" pitchFamily="18" charset="0"/>
                  <a:cs typeface="Times New Roman" panose="02020603050405020304" pitchFamily="18" charset="0"/>
                </a:endParaRPr>
              </a:p>
              <a:p>
                <a:pPr algn="ctr">
                  <a:lnSpc>
                    <a:spcPct val="150000"/>
                  </a:lnSpc>
                  <a:buNone/>
                </a:pPr>
                <a14:m>
                  <m:oMath xmlns:m="http://schemas.openxmlformats.org/officeDocument/2006/math">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𝑆</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l-GR" altLang="en-US" sz="1600" i="1">
                        <a:latin typeface="Cambria Math" panose="02040503050406030204" pitchFamily="18" charset="0"/>
                        <a:ea typeface="Cambria Math" panose="02040503050406030204" pitchFamily="18" charset="0"/>
                        <a:cs typeface="Times New Roman" panose="02020603050405020304" pitchFamily="18" charset="0"/>
                      </a:rPr>
                      <m:t>𝜉</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l-GR" altLang="en-US" sz="1600" i="1">
                        <a:latin typeface="Cambria Math" panose="02040503050406030204" pitchFamily="18" charset="0"/>
                        <a:ea typeface="Cambria Math" panose="02040503050406030204" pitchFamily="18" charset="0"/>
                      </a:rPr>
                      <m:t>𝜐</m:t>
                    </m:r>
                    <m:r>
                      <a:rPr lang="en-US" altLang="en-US" sz="1600" i="1">
                        <a:latin typeface="Cambria Math" panose="02040503050406030204" pitchFamily="18" charset="0"/>
                        <a:ea typeface="Cambria Math" panose="02040503050406030204" pitchFamily="18" charset="0"/>
                      </a:rPr>
                      <m:t> </m:t>
                    </m:r>
                    <m:r>
                      <m:rPr>
                        <m:sty m:val="p"/>
                      </m:rPr>
                      <a:rPr lang="el-GR" altLang="en-US" sz="1600" i="1">
                        <a:latin typeface="Cambria Math" panose="02040503050406030204" pitchFamily="18" charset="0"/>
                        <a:ea typeface="Cambria Math" panose="02040503050406030204" pitchFamily="18" charset="0"/>
                      </a:rPr>
                      <m:t>Δ</m:t>
                    </m:r>
                    <m:bar>
                      <m:barPr>
                        <m:ctrlPr>
                          <a:rPr lang="en-US" altLang="en-US" sz="1600" i="1">
                            <a:latin typeface="Cambria Math" panose="02040503050406030204" pitchFamily="18" charset="0"/>
                            <a:ea typeface="Cambria Math" panose="02040503050406030204" pitchFamily="18" charset="0"/>
                          </a:rPr>
                        </m:ctrlPr>
                      </m:barPr>
                      <m:e>
                        <m:r>
                          <a:rPr lang="el-GR" altLang="en-US" sz="1600" i="1">
                            <a:latin typeface="Cambria Math" panose="02040503050406030204" pitchFamily="18" charset="0"/>
                            <a:ea typeface="Cambria Math" panose="02040503050406030204" pitchFamily="18" charset="0"/>
                          </a:rPr>
                          <m:t>𝛺</m:t>
                        </m:r>
                      </m:e>
                    </m:bar>
                    <m:r>
                      <a:rPr lang="en-US" altLang="en-US" sz="1600" b="0" i="1" smtClean="0">
                        <a:latin typeface="Cambria Math" panose="02040503050406030204" pitchFamily="18" charset="0"/>
                        <a:ea typeface="Cambria Math" panose="02040503050406030204" pitchFamily="18" charset="0"/>
                      </a:rPr>
                      <m:t> </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𝑐</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𝑡</m:t>
                    </m:r>
                    <m:r>
                      <a:rPr lang="en-US" altLang="en-US" sz="1600" i="1">
                        <a:latin typeface="Cambria Math" panose="02040503050406030204" pitchFamily="18" charset="0"/>
                        <a:ea typeface="Cambria Math" panose="02040503050406030204" pitchFamily="18" charset="0"/>
                      </a:rPr>
                      <m:t> </m:t>
                    </m:r>
                    <m:sSub>
                      <m:sSubPr>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sSubPr>
                      <m:e>
                        <m:nary>
                          <m:naryPr>
                            <m:limLoc m:val="undOvr"/>
                            <m:ctrlPr>
                              <a:rPr lang="en-US" altLang="en-US" sz="1600" i="1" dirty="0">
                                <a:latin typeface="Cambria Math" panose="02040503050406030204" pitchFamily="18" charset="0"/>
                                <a:cs typeface="Times New Roman" panose="02020603050405020304" pitchFamily="18" charset="0"/>
                              </a:rPr>
                            </m:ctrlPr>
                          </m:naryPr>
                          <m:sub>
                            <m:r>
                              <m:rPr>
                                <m:brk m:alnAt="24"/>
                              </m:rPr>
                              <a:rPr lang="en-US" altLang="en-US" sz="1600" i="1" dirty="0">
                                <a:latin typeface="Cambria Math" panose="02040503050406030204" pitchFamily="18" charset="0"/>
                                <a:cs typeface="Times New Roman" panose="02020603050405020304" pitchFamily="18" charset="0"/>
                              </a:rPr>
                              <m:t>0</m:t>
                            </m:r>
                          </m:sub>
                          <m:sup>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sup>
                          <m:e>
                            <m:r>
                              <a:rPr lang="en-US" altLang="en-US" sz="1600" i="1" dirty="0">
                                <a:latin typeface="Cambria Math" panose="02040503050406030204" pitchFamily="18" charset="0"/>
                                <a:cs typeface="Times New Roman" panose="02020603050405020304" pitchFamily="18" charset="0"/>
                              </a:rPr>
                              <m:t>𝑑</m:t>
                            </m:r>
                            <m:sSup>
                              <m:sSupPr>
                                <m:ctrlP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e>
                              <m:sup>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sup>
                            </m:sSup>
                            <m:nary>
                              <m:naryPr>
                                <m:limLoc m:val="undOvr"/>
                                <m:subHide m:val="on"/>
                                <m:supHide m:val="on"/>
                                <m:ctrlP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ctrlPr>
                              </m:naryPr>
                              <m:sub/>
                              <m:sup/>
                              <m:e>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𝑑</m:t>
                                </m:r>
                              </m:e>
                            </m:nary>
                          </m:e>
                        </m:nary>
                        <m:bar>
                          <m:barPr>
                            <m:ctrlPr>
                              <a:rPr lang="en-US" altLang="en-US" sz="1600" i="1" dirty="0">
                                <a:latin typeface="Cambria Math" panose="02040503050406030204" pitchFamily="18" charset="0"/>
                                <a:cs typeface="Times New Roman" panose="02020603050405020304" pitchFamily="18" charset="0"/>
                              </a:rPr>
                            </m:ctrlPr>
                          </m:barPr>
                          <m:e>
                            <m:r>
                              <m:rPr>
                                <m:sty m:val="p"/>
                              </m:rP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Ω</m:t>
                            </m:r>
                          </m:e>
                        </m:ba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 </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𝜎</m:t>
                        </m:r>
                      </m:e>
                      <m:sub>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𝑠</m:t>
                        </m:r>
                      </m:sub>
                    </m:sSub>
                    <m:r>
                      <a:rPr lang="en-US" altLang="en-US" sz="160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r>
                      <m:rPr>
                        <m:nor/>
                      </m:rPr>
                      <a:rPr lang="en-US" altLang="en-US" sz="1600" dirty="0">
                        <a:latin typeface="Times New Roman" panose="02020603050405020304" pitchFamily="18" charset="0"/>
                        <a:cs typeface="Times New Roman" panose="02020603050405020304" pitchFamily="18" charset="0"/>
                      </a:rPr>
                      <m:t>,</m:t>
                    </m:r>
                    <m:sSup>
                      <m:sSupPr>
                        <m:ctrlP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ctrlPr>
                      </m:sSupPr>
                      <m:e>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e>
                      <m:sup>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 </m:t>
                    </m:r>
                    <m:sSup>
                      <m:sSupPr>
                        <m:ctrlP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e>
                      <m:sup>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r>
                      <m:rPr>
                        <m:nor/>
                      </m:rP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 </m:t>
                    </m:r>
                    <m:r>
                      <m:rPr>
                        <m:nor/>
                      </m:rPr>
                      <a:rPr lang="en-US" altLang="en-US" sz="1600" i="1" dirty="0">
                        <a:latin typeface="Times New Roman" panose="02020603050405020304" pitchFamily="18" charset="0"/>
                        <a:cs typeface="Times New Roman" panose="02020603050405020304" pitchFamily="18" charset="0"/>
                      </a:rPr>
                      <m:t>t</m:t>
                    </m:r>
                    <m:r>
                      <m:rPr>
                        <m:nor/>
                      </m:rPr>
                      <a:rPr lang="en-US" altLang="en-US" sz="1600" dirty="0">
                        <a:latin typeface="Times New Roman" panose="020206030504050203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rPr>
                      <m:t>𝑓</m:t>
                    </m:r>
                    <m:r>
                      <a:rPr lang="en-US" altLang="en-US" sz="160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r>
                      <m:rPr>
                        <m:nor/>
                      </m:rPr>
                      <a:rPr lang="en-US" altLang="en-US" sz="1600" dirty="0">
                        <a:latin typeface="Times New Roman" panose="02020603050405020304" pitchFamily="18" charset="0"/>
                        <a:cs typeface="Times New Roman" panose="02020603050405020304" pitchFamily="18" charset="0"/>
                      </a:rPr>
                      <m:t>,</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r>
                      <m:rPr>
                        <m:nor/>
                      </m:rPr>
                      <a:rPr lang="en-US" altLang="en-US" sz="1600" dirty="0">
                        <a:latin typeface="Times New Roman" panose="02020603050405020304" pitchFamily="18" charset="0"/>
                        <a:cs typeface="Times New Roman" panose="02020603050405020304" pitchFamily="18" charset="0"/>
                      </a:rPr>
                      <m:t>,</m:t>
                    </m:r>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r>
                      <m:rPr>
                        <m:nor/>
                      </m:rPr>
                      <a:rPr lang="en-US" altLang="en-US" sz="1600" i="1" dirty="0">
                        <a:latin typeface="Times New Roman" panose="02020603050405020304" pitchFamily="18" charset="0"/>
                        <a:cs typeface="Times New Roman" panose="02020603050405020304" pitchFamily="18" charset="0"/>
                      </a:rPr>
                      <m:t>,</m:t>
                    </m:r>
                    <m:r>
                      <m:rPr>
                        <m:nor/>
                      </m:rPr>
                      <a:rPr lang="en-US" altLang="en-US" sz="1600" i="1" dirty="0">
                        <a:latin typeface="Times New Roman" panose="02020603050405020304" pitchFamily="18" charset="0"/>
                        <a:cs typeface="Times New Roman" panose="02020603050405020304" pitchFamily="18" charset="0"/>
                      </a:rPr>
                      <m:t>t</m:t>
                    </m:r>
                    <m:r>
                      <m:rPr>
                        <m:nor/>
                      </m:rPr>
                      <a:rPr lang="en-US" altLang="en-US" sz="1600" dirty="0">
                        <a:latin typeface="Times New Roman" panose="02020603050405020304" pitchFamily="18" charset="0"/>
                        <a:cs typeface="Times New Roman" panose="02020603050405020304" pitchFamily="18" charset="0"/>
                      </a:rPr>
                      <m:t>)</m:t>
                    </m:r>
                  </m:oMath>
                </a14:m>
                <a:r>
                  <a:rPr lang="en-US" altLang="en-US" sz="1600" dirty="0">
                    <a:latin typeface="Times New Roman" panose="02020603050405020304" pitchFamily="18" charset="0"/>
                    <a:cs typeface="Times New Roman" panose="02020603050405020304" pitchFamily="18" charset="0"/>
                  </a:rPr>
                  <a:t> + </a:t>
                </a:r>
              </a:p>
              <a:p>
                <a:pPr algn="ctr">
                  <a:lnSpc>
                    <a:spcPct val="150000"/>
                  </a:lnSpc>
                  <a:buNone/>
                </a:pPr>
                <a:endParaRPr lang="en-US" altLang="en-US" sz="1600" dirty="0">
                  <a:latin typeface="Times New Roman" panose="02020603050405020304" pitchFamily="18" charset="0"/>
                  <a:cs typeface="Times New Roman" panose="02020603050405020304" pitchFamily="18" charset="0"/>
                </a:endParaRPr>
              </a:p>
              <a:p>
                <a:pPr algn="ctr">
                  <a:lnSpc>
                    <a:spcPct val="150000"/>
                  </a:lnSpc>
                  <a:buNone/>
                </a:pPr>
                <a:r>
                  <a:rPr lang="en-US" altLang="en-US" sz="1600" dirty="0"/>
                  <a:t>+</a:t>
                </a:r>
                <a:r>
                  <a:rPr lang="en-US" sz="1600" dirty="0">
                    <a:cs typeface="Times New Roman" panose="02020603050405020304" pitchFamily="18" charset="0"/>
                  </a:rPr>
                  <a:t> </a:t>
                </a:r>
                <a14:m>
                  <m:oMath xmlns:m="http://schemas.openxmlformats.org/officeDocument/2006/math">
                    <m:r>
                      <m:rPr>
                        <m:nor/>
                      </m:rPr>
                      <a:rPr lang="en-US" sz="1600" i="1" dirty="0">
                        <a:latin typeface="Times New Roman" panose="02020603050405020304" pitchFamily="18" charset="0"/>
                        <a:cs typeface="Times New Roman" panose="02020603050405020304" pitchFamily="18" charset="0"/>
                      </a:rPr>
                      <m:t>q</m:t>
                    </m:r>
                    <m:r>
                      <m:rPr>
                        <m:nor/>
                      </m:rPr>
                      <a:rPr lang="en-US" sz="1600" i="1" dirty="0">
                        <a:latin typeface="Times New Roman" panose="02020603050405020304" pitchFamily="18" charset="0"/>
                        <a:cs typeface="Times New Roman" panose="02020603050405020304" pitchFamily="18" charset="0"/>
                      </a:rPr>
                      <m:t>(</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r>
                      <m:rPr>
                        <m:nor/>
                      </m:rPr>
                      <a:rPr lang="en-US" sz="1600" i="1" dirty="0">
                        <a:latin typeface="Times New Roman" panose="02020603050405020304" pitchFamily="18" charset="0"/>
                        <a:cs typeface="Times New Roman" panose="02020603050405020304" pitchFamily="18" charset="0"/>
                      </a:rPr>
                      <m:t>,</m:t>
                    </m:r>
                    <m:r>
                      <m:rPr>
                        <m:nor/>
                      </m:rPr>
                      <a:rPr lang="el-GR" sz="1600" i="1" dirty="0">
                        <a:latin typeface="Times New Roman" panose="02020603050405020304" pitchFamily="18" charset="0"/>
                        <a:cs typeface="Times New Roman" panose="02020603050405020304" pitchFamily="18" charset="0"/>
                      </a:rPr>
                      <m:t>ν</m:t>
                    </m:r>
                    <m:r>
                      <m:rPr>
                        <m:nor/>
                      </m:rPr>
                      <a:rPr lang="el-GR" sz="1600" i="1" dirty="0">
                        <a:latin typeface="Times New Roman" panose="02020603050405020304" pitchFamily="18" charset="0"/>
                        <a:cs typeface="Times New Roman" panose="02020603050405020304" pitchFamily="18" charset="0"/>
                      </a:rPr>
                      <m:t>,</m:t>
                    </m:r>
                    <m:r>
                      <m:rPr>
                        <m:nor/>
                      </m:rPr>
                      <a:rPr lang="en-US" sz="1600" i="1" dirty="0">
                        <a:latin typeface="Times New Roman" panose="02020603050405020304" pitchFamily="18" charset="0"/>
                        <a:cs typeface="Times New Roman" panose="02020603050405020304" pitchFamily="18" charset="0"/>
                      </a:rPr>
                      <m:t> </m:t>
                    </m:r>
                    <m:r>
                      <m:rPr>
                        <m:nor/>
                      </m:rPr>
                      <a:rPr lang="el-GR" sz="1600" i="1" u="sng" dirty="0">
                        <a:latin typeface="Times New Roman" panose="02020603050405020304" pitchFamily="18" charset="0"/>
                        <a:cs typeface="Times New Roman" panose="02020603050405020304" pitchFamily="18" charset="0"/>
                      </a:rPr>
                      <m:t>Ω</m:t>
                    </m:r>
                    <m:r>
                      <m:rPr>
                        <m:nor/>
                      </m:rPr>
                      <a:rPr lang="el-GR" sz="1600" i="1" dirty="0">
                        <a:latin typeface="Times New Roman" panose="02020603050405020304" pitchFamily="18" charset="0"/>
                        <a:cs typeface="Times New Roman" panose="02020603050405020304" pitchFamily="18" charset="0"/>
                      </a:rPr>
                      <m:t>,</m:t>
                    </m:r>
                    <m:r>
                      <m:rPr>
                        <m:nor/>
                      </m:rPr>
                      <a:rPr lang="en-US" sz="1600" i="1" dirty="0">
                        <a:latin typeface="Times New Roman" panose="02020603050405020304" pitchFamily="18" charset="0"/>
                        <a:cs typeface="Times New Roman" panose="02020603050405020304" pitchFamily="18" charset="0"/>
                      </a:rPr>
                      <m:t>t</m:t>
                    </m:r>
                    <m:r>
                      <m:rPr>
                        <m:nor/>
                      </m:rPr>
                      <a:rPr lang="en-US" sz="1600" i="1" dirty="0">
                        <a:latin typeface="Times New Roman" panose="02020603050405020304" pitchFamily="18" charset="0"/>
                        <a:cs typeface="Times New Roman" panose="02020603050405020304" pitchFamily="18" charset="0"/>
                      </a:rPr>
                      <m:t>)</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𝑆</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l-GR" altLang="en-US" sz="1600" i="1">
                        <a:latin typeface="Cambria Math" panose="02040503050406030204" pitchFamily="18" charset="0"/>
                        <a:ea typeface="Cambria Math" panose="02040503050406030204" pitchFamily="18" charset="0"/>
                        <a:cs typeface="Times New Roman" panose="02020603050405020304" pitchFamily="18" charset="0"/>
                      </a:rPr>
                      <m:t>𝜉</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l-GR" altLang="en-US" sz="1600" i="1">
                        <a:latin typeface="Cambria Math" panose="02040503050406030204" pitchFamily="18" charset="0"/>
                        <a:ea typeface="Cambria Math" panose="02040503050406030204" pitchFamily="18" charset="0"/>
                      </a:rPr>
                      <m:t>𝜐</m:t>
                    </m:r>
                    <m:r>
                      <a:rPr lang="en-US" altLang="en-US" sz="1600" i="1">
                        <a:latin typeface="Cambria Math" panose="02040503050406030204" pitchFamily="18" charset="0"/>
                        <a:ea typeface="Cambria Math" panose="02040503050406030204" pitchFamily="18" charset="0"/>
                      </a:rPr>
                      <m:t> </m:t>
                    </m:r>
                    <m:r>
                      <m:rPr>
                        <m:sty m:val="p"/>
                      </m:rPr>
                      <a:rPr lang="el-GR" altLang="en-US" sz="1600" i="1">
                        <a:latin typeface="Cambria Math" panose="02040503050406030204" pitchFamily="18" charset="0"/>
                        <a:ea typeface="Cambria Math" panose="02040503050406030204" pitchFamily="18" charset="0"/>
                      </a:rPr>
                      <m:t>Δ</m:t>
                    </m:r>
                    <m:bar>
                      <m:barPr>
                        <m:ctrlPr>
                          <a:rPr lang="en-US" altLang="en-US" sz="1600" i="1">
                            <a:latin typeface="Cambria Math" panose="02040503050406030204" pitchFamily="18" charset="0"/>
                            <a:ea typeface="Cambria Math" panose="02040503050406030204" pitchFamily="18" charset="0"/>
                          </a:rPr>
                        </m:ctrlPr>
                      </m:barPr>
                      <m:e>
                        <m:r>
                          <a:rPr lang="el-GR" altLang="en-US" sz="1600" i="1">
                            <a:latin typeface="Cambria Math" panose="02040503050406030204" pitchFamily="18" charset="0"/>
                            <a:ea typeface="Cambria Math" panose="02040503050406030204" pitchFamily="18" charset="0"/>
                          </a:rPr>
                          <m:t>𝛺</m:t>
                        </m:r>
                      </m:e>
                    </m:bar>
                    <m:r>
                      <a:rPr lang="en-US" altLang="en-US" sz="1600" i="1">
                        <a:latin typeface="Cambria Math" panose="02040503050406030204" pitchFamily="18" charset="0"/>
                        <a:ea typeface="Cambria Math" panose="02040503050406030204" pitchFamily="18" charset="0"/>
                      </a:rPr>
                      <m:t> </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𝑐</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𝑡</m:t>
                    </m:r>
                    <m:r>
                      <a:rPr lang="en-US" altLang="en-US" sz="1600" b="0" i="1"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n-US" altLang="en-US" sz="1600" dirty="0">
                    <a:latin typeface="Times New Roman" panose="02020603050405020304" pitchFamily="18" charset="0"/>
                    <a:cs typeface="Times New Roman" panose="02020603050405020304" pitchFamily="18" charset="0"/>
                  </a:rPr>
                  <a:t>.</a:t>
                </a:r>
              </a:p>
              <a:p>
                <a:pPr algn="ctr">
                  <a:lnSpc>
                    <a:spcPct val="150000"/>
                  </a:lnSpc>
                  <a:buNone/>
                </a:pPr>
                <a:r>
                  <a:rPr lang="en-US" altLang="en-US" sz="1600" dirty="0">
                    <a:latin typeface="Times New Roman" panose="02020603050405020304" pitchFamily="18" charset="0"/>
                  </a:rPr>
                  <a:t> </a:t>
                </a:r>
              </a:p>
            </p:txBody>
          </p:sp>
        </mc:Choice>
        <mc:Fallback xmlns="">
          <p:sp>
            <p:nvSpPr>
              <p:cNvPr id="3" name="TextBox 4">
                <a:extLst>
                  <a:ext uri="{FF2B5EF4-FFF2-40B4-BE49-F238E27FC236}">
                    <a16:creationId xmlns:a16="http://schemas.microsoft.com/office/drawing/2014/main" id="{FBF872CA-288A-963A-F668-02E79776C2F6}"/>
                  </a:ext>
                </a:extLst>
              </p:cNvPr>
              <p:cNvSpPr txBox="1">
                <a:spLocks noRot="1" noChangeAspect="1" noMove="1" noResize="1" noEditPoints="1" noAdjustHandles="1" noChangeArrowheads="1" noChangeShapeType="1" noTextEdit="1"/>
              </p:cNvSpPr>
              <p:nvPr/>
            </p:nvSpPr>
            <p:spPr bwMode="auto">
              <a:xfrm>
                <a:off x="188119" y="1706277"/>
                <a:ext cx="8767762" cy="2641749"/>
              </a:xfrm>
              <a:prstGeom prst="rect">
                <a:avLst/>
              </a:prstGeom>
              <a:blipFill>
                <a:blip r:embed="rId3"/>
                <a:stretch>
                  <a:fillRect l="-28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FBA6EA4-50F3-FAA4-B88C-B237AF4196ED}"/>
                  </a:ext>
                </a:extLst>
              </p:cNvPr>
              <p:cNvSpPr txBox="1"/>
              <p:nvPr/>
            </p:nvSpPr>
            <p:spPr>
              <a:xfrm>
                <a:off x="3707559" y="2953135"/>
                <a:ext cx="43858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4</m:t>
                      </m:r>
                      <m:r>
                        <a:rPr lang="en-US" sz="1400" b="0" i="1" smtClean="0">
                          <a:solidFill>
                            <a:schemeClr val="tx1"/>
                          </a:solidFill>
                          <a:latin typeface="Cambria Math" panose="02040503050406030204" pitchFamily="18" charset="0"/>
                          <a:ea typeface="Cambria Math" panose="02040503050406030204" pitchFamily="18" charset="0"/>
                        </a:rPr>
                        <m:t>𝜋</m:t>
                      </m:r>
                    </m:oMath>
                  </m:oMathPara>
                </a14:m>
                <a:endParaRPr lang="en-US" sz="1400" dirty="0">
                  <a:solidFill>
                    <a:schemeClr val="tx1"/>
                  </a:solidFill>
                </a:endParaRPr>
              </a:p>
            </p:txBody>
          </p:sp>
        </mc:Choice>
        <mc:Fallback xmlns="">
          <p:sp>
            <p:nvSpPr>
              <p:cNvPr id="6" name="TextBox 5">
                <a:extLst>
                  <a:ext uri="{FF2B5EF4-FFF2-40B4-BE49-F238E27FC236}">
                    <a16:creationId xmlns:a16="http://schemas.microsoft.com/office/drawing/2014/main" id="{4FBA6EA4-50F3-FAA4-B88C-B237AF4196ED}"/>
                  </a:ext>
                </a:extLst>
              </p:cNvPr>
              <p:cNvSpPr txBox="1">
                <a:spLocks noRot="1" noChangeAspect="1" noMove="1" noResize="1" noEditPoints="1" noAdjustHandles="1" noChangeArrowheads="1" noChangeShapeType="1" noTextEdit="1"/>
              </p:cNvSpPr>
              <p:nvPr/>
            </p:nvSpPr>
            <p:spPr>
              <a:xfrm>
                <a:off x="3707559" y="2953135"/>
                <a:ext cx="438582" cy="30777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85694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49C9B-1E00-3661-5D9F-5EBDC98027EE}"/>
            </a:ext>
          </a:extLst>
        </p:cNvPr>
        <p:cNvGrpSpPr/>
        <p:nvPr/>
      </p:nvGrpSpPr>
      <p:grpSpPr>
        <a:xfrm>
          <a:off x="0" y="0"/>
          <a:ext cx="0" cy="0"/>
          <a:chOff x="0" y="0"/>
          <a:chExt cx="0" cy="0"/>
        </a:xfrm>
      </p:grpSpPr>
      <p:sp>
        <p:nvSpPr>
          <p:cNvPr id="28673" name="Rectangle 2">
            <a:extLst>
              <a:ext uri="{FF2B5EF4-FFF2-40B4-BE49-F238E27FC236}">
                <a16:creationId xmlns:a16="http://schemas.microsoft.com/office/drawing/2014/main" id="{8526C929-632A-9953-9117-718C789CCF47}"/>
              </a:ext>
            </a:extLst>
          </p:cNvPr>
          <p:cNvSpPr>
            <a:spLocks noGrp="1"/>
          </p:cNvSpPr>
          <p:nvPr>
            <p:ph type="title"/>
          </p:nvPr>
        </p:nvSpPr>
        <p:spPr>
          <a:xfrm>
            <a:off x="0" y="-4763"/>
            <a:ext cx="9144000" cy="654051"/>
          </a:xfrm>
          <a:solidFill>
            <a:srgbClr val="1C8016"/>
          </a:solidFill>
        </p:spPr>
        <p:txBody>
          <a:bodyPr lIns="0" tIns="0" rIns="0" bIns="0"/>
          <a:lstStyle/>
          <a:p>
            <a:pPr eaLnBrk="1" hangingPunct="1"/>
            <a: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PHYSICAL MODELS IN REMOTE SENSING</a:t>
            </a:r>
            <a:b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Chapter 01 – Part 04: The Radiative Transfer Equation</a:t>
            </a:r>
          </a:p>
        </p:txBody>
      </p:sp>
      <p:sp>
        <p:nvSpPr>
          <p:cNvPr id="2" name="Slide Number Placeholder 6">
            <a:extLst>
              <a:ext uri="{FF2B5EF4-FFF2-40B4-BE49-F238E27FC236}">
                <a16:creationId xmlns:a16="http://schemas.microsoft.com/office/drawing/2014/main" id="{B7683769-C7B8-853E-5585-D7697A5EAEFA}"/>
              </a:ext>
            </a:extLst>
          </p:cNvPr>
          <p:cNvSpPr>
            <a:spLocks noGrp="1"/>
          </p:cNvSpPr>
          <p:nvPr>
            <p:ph type="sldNum" sz="quarter" idx="12"/>
          </p:nvPr>
        </p:nvSpPr>
        <p:spPr>
          <a:xfrm>
            <a:off x="6962775" y="6440488"/>
            <a:ext cx="2133600" cy="365125"/>
          </a:xfrm>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defRPr/>
            </a:pPr>
            <a:fld id="{9B1D2107-DE6D-6648-ACE2-F6111320B7E1}" type="slidenum">
              <a:rPr lang="en-US" altLang="zh-CN" sz="1400" b="1" smtClean="0">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rPr>
              <a:pPr>
                <a:spcBef>
                  <a:spcPct val="0"/>
                </a:spcBef>
                <a:buFontTx/>
                <a:buNone/>
                <a:defRPr/>
              </a:pPr>
              <a:t>14</a:t>
            </a:fld>
            <a:endParaRPr lang="en-US" altLang="zh-CN" sz="1400" b="1">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28675" name="TextBox 7">
            <a:extLst>
              <a:ext uri="{FF2B5EF4-FFF2-40B4-BE49-F238E27FC236}">
                <a16:creationId xmlns:a16="http://schemas.microsoft.com/office/drawing/2014/main" id="{271AEDCF-3D50-3856-DD3D-AB9BBE7978BE}"/>
              </a:ext>
            </a:extLst>
          </p:cNvPr>
          <p:cNvSpPr txBox="1">
            <a:spLocks noChangeArrowheads="1"/>
          </p:cNvSpPr>
          <p:nvPr/>
        </p:nvSpPr>
        <p:spPr bwMode="auto">
          <a:xfrm>
            <a:off x="19050" y="693039"/>
            <a:ext cx="855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000" b="1" u="sng" dirty="0">
                <a:solidFill>
                  <a:srgbClr val="FF0000"/>
                </a:solidFill>
                <a:latin typeface="Times New Roman" panose="02020603050405020304" pitchFamily="18" charset="0"/>
                <a:cs typeface="Times New Roman" panose="02020603050405020304" pitchFamily="18" charset="0"/>
              </a:rPr>
              <a:t>Photon Transport Equation</a:t>
            </a:r>
          </a:p>
        </p:txBody>
      </p:sp>
      <mc:AlternateContent xmlns:mc="http://schemas.openxmlformats.org/markup-compatibility/2006" xmlns:a14="http://schemas.microsoft.com/office/drawing/2010/main">
        <mc:Choice Requires="a14">
          <p:sp>
            <p:nvSpPr>
              <p:cNvPr id="3" name="TextBox 4">
                <a:extLst>
                  <a:ext uri="{FF2B5EF4-FFF2-40B4-BE49-F238E27FC236}">
                    <a16:creationId xmlns:a16="http://schemas.microsoft.com/office/drawing/2014/main" id="{F296285A-16D9-D8CF-2958-F1B4F5E3A349}"/>
                  </a:ext>
                </a:extLst>
              </p:cNvPr>
              <p:cNvSpPr txBox="1">
                <a:spLocks noChangeArrowheads="1"/>
              </p:cNvSpPr>
              <p:nvPr/>
            </p:nvSpPr>
            <p:spPr bwMode="auto">
              <a:xfrm>
                <a:off x="266496" y="1186162"/>
                <a:ext cx="8767762" cy="49358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628650" indent="-1714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150000"/>
                  </a:lnSpc>
                  <a:buNone/>
                </a:pPr>
                <a:r>
                  <a:rPr lang="en-US" altLang="en-US" sz="1600" dirty="0">
                    <a:latin typeface="Times New Roman" panose="02020603050405020304" pitchFamily="18" charset="0"/>
                    <a:cs typeface="Times New Roman" panose="02020603050405020304" pitchFamily="18" charset="0"/>
                  </a:rPr>
                  <a:t>The </a:t>
                </a:r>
                <a:r>
                  <a:rPr lang="en-US" altLang="en-US" sz="1600" dirty="0">
                    <a:solidFill>
                      <a:srgbClr val="1025F4"/>
                    </a:solidFill>
                    <a:latin typeface="Times New Roman" panose="02020603050405020304" pitchFamily="18" charset="0"/>
                    <a:cs typeface="Times New Roman" panose="02020603050405020304" pitchFamily="18" charset="0"/>
                  </a:rPr>
                  <a:t>photon transport equation </a:t>
                </a:r>
                <a:r>
                  <a:rPr lang="en-US" altLang="en-US" sz="1600" dirty="0">
                    <a:latin typeface="Times New Roman" panose="02020603050405020304" pitchFamily="18" charset="0"/>
                    <a:cs typeface="Times New Roman" panose="02020603050405020304" pitchFamily="18" charset="0"/>
                  </a:rPr>
                  <a:t>equates change in photon number to the gains and losses,</a:t>
                </a:r>
              </a:p>
              <a:p>
                <a:pPr>
                  <a:lnSpc>
                    <a:spcPct val="150000"/>
                  </a:lnSpc>
                  <a:buNone/>
                </a:pPr>
                <a:endParaRPr lang="en-US" altLang="en-US" sz="1600" dirty="0">
                  <a:latin typeface="Times New Roman" panose="02020603050405020304" pitchFamily="18" charset="0"/>
                  <a:cs typeface="Times New Roman" panose="02020603050405020304" pitchFamily="18" charset="0"/>
                </a:endParaRPr>
              </a:p>
              <a:p>
                <a:pPr>
                  <a:lnSpc>
                    <a:spcPct val="150000"/>
                  </a:lnSpc>
                  <a:buNone/>
                </a:pPr>
                <a14:m>
                  <m:oMath xmlns:m="http://schemas.openxmlformats.org/officeDocument/2006/math">
                    <m:d>
                      <m:dPr>
                        <m:ctrlPr>
                          <a:rPr lang="en-US" altLang="en-US" sz="1600" i="1">
                            <a:latin typeface="Cambria Math" panose="02040503050406030204" pitchFamily="18" charset="0"/>
                            <a:cs typeface="Times New Roman" panose="02020603050405020304" pitchFamily="18" charset="0"/>
                          </a:rPr>
                        </m:ctrlPr>
                      </m:dPr>
                      <m:e>
                        <m:f>
                          <m:fPr>
                            <m:ctrlPr>
                              <a:rPr lang="en-US" altLang="en-US" sz="1600" i="1">
                                <a:latin typeface="Cambria Math" panose="02040503050406030204" pitchFamily="18" charset="0"/>
                                <a:cs typeface="Times New Roman" panose="02020603050405020304" pitchFamily="18" charset="0"/>
                              </a:rPr>
                            </m:ctrlPr>
                          </m:fPr>
                          <m:num>
                            <m:r>
                              <a:rPr lang="en-US" altLang="en-US" sz="1600" i="1">
                                <a:latin typeface="Cambria Math" panose="02040503050406030204" pitchFamily="18" charset="0"/>
                                <a:cs typeface="Times New Roman" panose="02020603050405020304" pitchFamily="18" charset="0"/>
                              </a:rPr>
                              <m:t>1</m:t>
                            </m:r>
                          </m:num>
                          <m:den>
                            <m:r>
                              <a:rPr lang="en-US" altLang="en-US" sz="1600" i="1">
                                <a:latin typeface="Cambria Math" panose="02040503050406030204" pitchFamily="18" charset="0"/>
                                <a:cs typeface="Times New Roman" panose="02020603050405020304" pitchFamily="18" charset="0"/>
                              </a:rPr>
                              <m:t>𝑐</m:t>
                            </m:r>
                          </m:den>
                        </m:f>
                        <m:r>
                          <a:rPr lang="en-US" altLang="en-US" sz="1600" i="1">
                            <a:latin typeface="Cambria Math" panose="02040503050406030204" pitchFamily="18" charset="0"/>
                            <a:cs typeface="Times New Roman" panose="02020603050405020304" pitchFamily="18" charset="0"/>
                          </a:rPr>
                          <m:t> </m:t>
                        </m:r>
                        <m:f>
                          <m:fPr>
                            <m:ctrlPr>
                              <a:rPr lang="en-US" altLang="en-US" sz="1600" i="1">
                                <a:latin typeface="Cambria Math" panose="02040503050406030204" pitchFamily="18" charset="0"/>
                                <a:cs typeface="Times New Roman" panose="02020603050405020304" pitchFamily="18" charset="0"/>
                              </a:rPr>
                            </m:ctrlPr>
                          </m:fPr>
                          <m:num>
                            <m:r>
                              <a:rPr lang="en-US" altLang="en-US" sz="1600" i="1">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𝑓</m:t>
                            </m:r>
                          </m:num>
                          <m:den>
                            <m:r>
                              <a:rPr lang="en-US" altLang="en-US" sz="1600" i="1">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𝑡</m:t>
                            </m:r>
                          </m:den>
                        </m:f>
                        <m:r>
                          <a:rPr lang="en-US" altLang="en-US" sz="1600" i="1">
                            <a:latin typeface="Cambria Math" panose="02040503050406030204" pitchFamily="18" charset="0"/>
                            <a:cs typeface="Times New Roman" panose="02020603050405020304" pitchFamily="18" charset="0"/>
                          </a:rPr>
                          <m:t>+ </m:t>
                        </m:r>
                        <m:f>
                          <m:fPr>
                            <m:ctrlPr>
                              <a:rPr lang="en-US" altLang="en-US" sz="1600" i="1">
                                <a:latin typeface="Cambria Math" panose="02040503050406030204" pitchFamily="18" charset="0"/>
                                <a:cs typeface="Times New Roman" panose="02020603050405020304" pitchFamily="18" charset="0"/>
                              </a:rPr>
                            </m:ctrlPr>
                          </m:fPr>
                          <m:num>
                            <m:r>
                              <a:rPr lang="en-US" altLang="en-US" sz="1600" i="1">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𝑓</m:t>
                            </m:r>
                          </m:num>
                          <m:den>
                            <m:r>
                              <a:rPr lang="en-US" altLang="en-US" sz="1600" i="1">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𝑥</m:t>
                            </m:r>
                          </m:den>
                        </m:f>
                        <m:r>
                          <a:rPr lang="en-US" altLang="en-US" sz="1600" i="1">
                            <a:latin typeface="Cambria Math" panose="02040503050406030204" pitchFamily="18" charset="0"/>
                            <a:cs typeface="Times New Roman" panose="02020603050405020304" pitchFamily="18" charset="0"/>
                          </a:rPr>
                          <m:t> </m:t>
                        </m:r>
                        <m:sSub>
                          <m:sSubPr>
                            <m:ctrlPr>
                              <a:rPr lang="en-US" altLang="en-US" sz="1600" i="1">
                                <a:latin typeface="Cambria Math" panose="02040503050406030204" pitchFamily="18" charset="0"/>
                                <a:cs typeface="Times New Roman" panose="02020603050405020304" pitchFamily="18" charset="0"/>
                              </a:rPr>
                            </m:ctrlPr>
                          </m:sSubPr>
                          <m:e>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Ω</m:t>
                            </m:r>
                          </m:e>
                          <m:sub>
                            <m:r>
                              <a:rPr lang="en-US" altLang="en-US" sz="1600" i="1">
                                <a:latin typeface="Cambria Math" panose="02040503050406030204" pitchFamily="18" charset="0"/>
                                <a:cs typeface="Times New Roman" panose="02020603050405020304" pitchFamily="18" charset="0"/>
                              </a:rPr>
                              <m:t>𝑥</m:t>
                            </m:r>
                          </m:sub>
                        </m:sSub>
                        <m:r>
                          <a:rPr lang="en-US" altLang="en-US" sz="1600" i="1">
                            <a:latin typeface="Cambria Math" panose="02040503050406030204" pitchFamily="18" charset="0"/>
                            <a:cs typeface="Times New Roman" panose="02020603050405020304" pitchFamily="18" charset="0"/>
                          </a:rPr>
                          <m:t>+</m:t>
                        </m:r>
                        <m:f>
                          <m:fPr>
                            <m:ctrlPr>
                              <a:rPr lang="en-US" altLang="en-US" sz="1600" i="1">
                                <a:latin typeface="Cambria Math" panose="02040503050406030204" pitchFamily="18" charset="0"/>
                                <a:cs typeface="Times New Roman" panose="02020603050405020304" pitchFamily="18" charset="0"/>
                              </a:rPr>
                            </m:ctrlPr>
                          </m:fPr>
                          <m:num>
                            <m:r>
                              <a:rPr lang="en-US" altLang="en-US" sz="1600" i="1">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𝑓</m:t>
                            </m:r>
                          </m:num>
                          <m:den>
                            <m:r>
                              <a:rPr lang="en-US" altLang="en-US" sz="1600" i="1">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𝑦</m:t>
                            </m:r>
                          </m:den>
                        </m:f>
                        <m:r>
                          <a:rPr lang="en-US" altLang="en-US" sz="1600" i="1">
                            <a:latin typeface="Cambria Math" panose="02040503050406030204" pitchFamily="18" charset="0"/>
                            <a:cs typeface="Times New Roman" panose="02020603050405020304" pitchFamily="18" charset="0"/>
                          </a:rPr>
                          <m:t> </m:t>
                        </m:r>
                        <m:sSub>
                          <m:sSubPr>
                            <m:ctrlPr>
                              <a:rPr lang="en-US" altLang="en-US" sz="1600" i="1">
                                <a:latin typeface="Cambria Math" panose="02040503050406030204" pitchFamily="18" charset="0"/>
                                <a:cs typeface="Times New Roman" panose="02020603050405020304" pitchFamily="18" charset="0"/>
                              </a:rPr>
                            </m:ctrlPr>
                          </m:sSubPr>
                          <m:e>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Ω</m:t>
                            </m:r>
                          </m:e>
                          <m:sub>
                            <m:r>
                              <a:rPr lang="en-US" altLang="en-US" sz="1600" i="1">
                                <a:latin typeface="Cambria Math" panose="02040503050406030204" pitchFamily="18" charset="0"/>
                                <a:cs typeface="Times New Roman" panose="02020603050405020304" pitchFamily="18" charset="0"/>
                              </a:rPr>
                              <m:t>𝑦</m:t>
                            </m:r>
                          </m:sub>
                        </m:sSub>
                        <m:r>
                          <a:rPr lang="en-US" altLang="en-US" sz="1600" i="1">
                            <a:latin typeface="Cambria Math" panose="02040503050406030204" pitchFamily="18" charset="0"/>
                            <a:cs typeface="Times New Roman" panose="02020603050405020304" pitchFamily="18" charset="0"/>
                          </a:rPr>
                          <m:t>+</m:t>
                        </m:r>
                        <m:f>
                          <m:fPr>
                            <m:ctrlPr>
                              <a:rPr lang="en-US" altLang="en-US" sz="1600" i="1">
                                <a:latin typeface="Cambria Math" panose="02040503050406030204" pitchFamily="18" charset="0"/>
                                <a:cs typeface="Times New Roman" panose="02020603050405020304" pitchFamily="18" charset="0"/>
                              </a:rPr>
                            </m:ctrlPr>
                          </m:fPr>
                          <m:num>
                            <m:r>
                              <a:rPr lang="en-US" altLang="en-US" sz="1600" i="1">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𝑓</m:t>
                            </m:r>
                          </m:num>
                          <m:den>
                            <m:r>
                              <a:rPr lang="en-US" altLang="en-US" sz="1600" i="1">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𝑧</m:t>
                            </m:r>
                          </m:den>
                        </m:f>
                        <m:r>
                          <a:rPr lang="en-US" altLang="en-US" sz="1600" i="1">
                            <a:latin typeface="Cambria Math" panose="02040503050406030204" pitchFamily="18" charset="0"/>
                            <a:cs typeface="Times New Roman" panose="02020603050405020304" pitchFamily="18" charset="0"/>
                          </a:rPr>
                          <m:t> </m:t>
                        </m:r>
                        <m:sSub>
                          <m:sSubPr>
                            <m:ctrlPr>
                              <a:rPr lang="en-US" altLang="en-US" sz="1600" i="1">
                                <a:latin typeface="Cambria Math" panose="02040503050406030204" pitchFamily="18" charset="0"/>
                                <a:cs typeface="Times New Roman" panose="02020603050405020304" pitchFamily="18" charset="0"/>
                              </a:rPr>
                            </m:ctrlPr>
                          </m:sSubPr>
                          <m:e>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Ω</m:t>
                            </m:r>
                          </m:e>
                          <m:sub>
                            <m:r>
                              <a:rPr lang="en-US" altLang="en-US" sz="1600" i="1">
                                <a:latin typeface="Cambria Math" panose="02040503050406030204" pitchFamily="18" charset="0"/>
                                <a:cs typeface="Times New Roman" panose="02020603050405020304" pitchFamily="18" charset="0"/>
                              </a:rPr>
                              <m:t>𝑧</m:t>
                            </m:r>
                          </m:sub>
                        </m:sSub>
                      </m:e>
                    </m:d>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𝑆</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l-GR" altLang="en-US" sz="1600" i="1">
                        <a:latin typeface="Cambria Math" panose="02040503050406030204" pitchFamily="18" charset="0"/>
                        <a:ea typeface="Cambria Math" panose="02040503050406030204" pitchFamily="18" charset="0"/>
                        <a:cs typeface="Times New Roman" panose="02020603050405020304" pitchFamily="18" charset="0"/>
                      </a:rPr>
                      <m:t>𝜉</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l-GR" altLang="en-US" sz="1600" i="1">
                        <a:latin typeface="Cambria Math" panose="02040503050406030204" pitchFamily="18" charset="0"/>
                        <a:ea typeface="Cambria Math" panose="02040503050406030204" pitchFamily="18" charset="0"/>
                      </a:rPr>
                      <m:t>𝜐</m:t>
                    </m:r>
                    <m:r>
                      <a:rPr lang="en-US" altLang="en-US" sz="1600" i="1">
                        <a:latin typeface="Cambria Math" panose="02040503050406030204" pitchFamily="18" charset="0"/>
                        <a:ea typeface="Cambria Math" panose="02040503050406030204" pitchFamily="18" charset="0"/>
                      </a:rPr>
                      <m:t> </m:t>
                    </m:r>
                    <m:r>
                      <m:rPr>
                        <m:sty m:val="p"/>
                      </m:rPr>
                      <a:rPr lang="el-GR" altLang="en-US" sz="1600" i="1">
                        <a:latin typeface="Cambria Math" panose="02040503050406030204" pitchFamily="18" charset="0"/>
                        <a:ea typeface="Cambria Math" panose="02040503050406030204" pitchFamily="18" charset="0"/>
                      </a:rPr>
                      <m:t>Δ</m:t>
                    </m:r>
                    <m:bar>
                      <m:barPr>
                        <m:ctrlPr>
                          <a:rPr lang="en-US" altLang="en-US" sz="1600" i="1">
                            <a:latin typeface="Cambria Math" panose="02040503050406030204" pitchFamily="18" charset="0"/>
                            <a:ea typeface="Cambria Math" panose="02040503050406030204" pitchFamily="18" charset="0"/>
                          </a:rPr>
                        </m:ctrlPr>
                      </m:barPr>
                      <m:e>
                        <m:r>
                          <a:rPr lang="el-GR" altLang="en-US" sz="1600" i="1">
                            <a:latin typeface="Cambria Math" panose="02040503050406030204" pitchFamily="18" charset="0"/>
                            <a:ea typeface="Cambria Math" panose="02040503050406030204" pitchFamily="18" charset="0"/>
                          </a:rPr>
                          <m:t>𝛺</m:t>
                        </m:r>
                      </m:e>
                    </m:bar>
                    <m:r>
                      <a:rPr lang="en-US" altLang="en-US" sz="1600" i="1">
                        <a:latin typeface="Cambria Math" panose="02040503050406030204" pitchFamily="18" charset="0"/>
                        <a:ea typeface="Cambria Math" panose="02040503050406030204" pitchFamily="18" charset="0"/>
                      </a:rPr>
                      <m:t> </m:t>
                    </m:r>
                    <m:r>
                      <a:rPr lang="en-US" altLang="en-US" sz="1600" i="1">
                        <a:latin typeface="Cambria Math" panose="02040503050406030204" pitchFamily="18" charset="0"/>
                        <a:ea typeface="Cambria Math" panose="02040503050406030204" pitchFamily="18" charset="0"/>
                      </a:rPr>
                      <m:t>𝑐</m:t>
                    </m:r>
                    <m:r>
                      <a:rPr lang="en-US" altLang="en-US" sz="1600" i="1">
                        <a:latin typeface="Cambria Math" panose="02040503050406030204" pitchFamily="18" charset="0"/>
                        <a:ea typeface="Cambria Math" panose="02040503050406030204" pitchFamily="18" charset="0"/>
                      </a:rPr>
                      <m:t> </m:t>
                    </m:r>
                    <m:r>
                      <m:rPr>
                        <m:sty m:val="p"/>
                      </m:rP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Δ</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𝑡</m:t>
                    </m:r>
                  </m:oMath>
                </a14:m>
                <a:r>
                  <a:rPr lang="en-US" altLang="en-US" sz="1600" dirty="0">
                    <a:latin typeface="Times New Roman" panose="02020603050405020304" pitchFamily="18" charset="0"/>
                    <a:cs typeface="Times New Roman" panose="02020603050405020304" pitchFamily="18" charset="0"/>
                  </a:rPr>
                  <a:t> + </a:t>
                </a:r>
                <a14:m>
                  <m:oMath xmlns:m="http://schemas.openxmlformats.org/officeDocument/2006/math">
                    <m:r>
                      <a:rPr lang="el-GR" altLang="en-US" sz="1600" i="1">
                        <a:latin typeface="Cambria Math" panose="02040503050406030204" pitchFamily="18" charset="0"/>
                        <a:ea typeface="Cambria Math" panose="02040503050406030204" pitchFamily="18" charset="0"/>
                        <a:cs typeface="Times New Roman" panose="02020603050405020304" pitchFamily="18" charset="0"/>
                      </a:rPr>
                      <m:t>𝜎</m:t>
                    </m:r>
                    <m:r>
                      <a:rPr lang="en-US" altLang="en-US" sz="160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oMath>
                </a14:m>
                <a:r>
                  <a:rPr lang="en-US" altLang="en-US" sz="1600" dirty="0">
                    <a:latin typeface="Times New Roman" panose="02020603050405020304" pitchFamily="18" charset="0"/>
                    <a:cs typeface="Times New Roman" panose="02020603050405020304" pitchFamily="18" charset="0"/>
                  </a:rPr>
                  <a:t>,</a:t>
                </a:r>
                <a14:m>
                  <m:oMath xmlns:m="http://schemas.openxmlformats.org/officeDocument/2006/math">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oMath>
                </a14:m>
                <a:r>
                  <a:rPr lang="en-US" altLang="en-US" sz="1600" dirty="0">
                    <a:latin typeface="Times New Roman" panose="02020603050405020304" pitchFamily="18" charset="0"/>
                    <a:cs typeface="Times New Roman" panose="02020603050405020304" pitchFamily="18" charset="0"/>
                  </a:rPr>
                  <a:t>,</a:t>
                </a:r>
                <a14:m>
                  <m:oMath xmlns:m="http://schemas.openxmlformats.org/officeDocument/2006/math">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oMath>
                </a14:m>
                <a:r>
                  <a:rPr lang="en-US" altLang="en-US" sz="1600" i="1" dirty="0">
                    <a:latin typeface="Times New Roman" panose="02020603050405020304" pitchFamily="18" charset="0"/>
                    <a:cs typeface="Times New Roman" panose="02020603050405020304" pitchFamily="18" charset="0"/>
                  </a:rPr>
                  <a:t>,t</a:t>
                </a:r>
                <a:r>
                  <a:rPr lang="en-US" altLang="en-US" sz="1600" dirty="0">
                    <a:latin typeface="Times New Roman" panose="02020603050405020304" pitchFamily="18" charset="0"/>
                    <a:cs typeface="Times New Roman" panose="02020603050405020304" pitchFamily="18" charset="0"/>
                  </a:rPr>
                  <a:t>)</a:t>
                </a:r>
                <a14:m>
                  <m:oMath xmlns:m="http://schemas.openxmlformats.org/officeDocument/2006/math">
                    <m:r>
                      <a:rPr lang="en-US" altLang="en-US" sz="1600" i="1">
                        <a:latin typeface="Cambria Math" panose="02040503050406030204" pitchFamily="18" charset="0"/>
                        <a:ea typeface="Cambria Math" panose="02040503050406030204" pitchFamily="18" charset="0"/>
                      </a:rPr>
                      <m:t>𝑓</m:t>
                    </m:r>
                    <m:r>
                      <a:rPr lang="en-US" altLang="en-US" sz="160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r>
                      <m:rPr>
                        <m:nor/>
                      </m:rPr>
                      <a:rPr lang="en-US" altLang="en-US" sz="1600" dirty="0">
                        <a:latin typeface="Times New Roman" panose="02020603050405020304" pitchFamily="18" charset="0"/>
                        <a:cs typeface="Times New Roman" panose="02020603050405020304" pitchFamily="18" charset="0"/>
                      </a:rPr>
                      <m:t>,</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r>
                      <m:rPr>
                        <m:nor/>
                      </m:rPr>
                      <a:rPr lang="en-US" altLang="en-US" sz="1600" dirty="0">
                        <a:latin typeface="Times New Roman" panose="02020603050405020304" pitchFamily="18" charset="0"/>
                        <a:cs typeface="Times New Roman" panose="02020603050405020304" pitchFamily="18" charset="0"/>
                      </a:rPr>
                      <m:t>,</m:t>
                    </m:r>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r>
                      <m:rPr>
                        <m:nor/>
                      </m:rPr>
                      <a:rPr lang="en-US" altLang="en-US" sz="1600" i="1" dirty="0">
                        <a:latin typeface="Times New Roman" panose="02020603050405020304" pitchFamily="18" charset="0"/>
                        <a:cs typeface="Times New Roman" panose="02020603050405020304" pitchFamily="18" charset="0"/>
                      </a:rPr>
                      <m:t>,</m:t>
                    </m:r>
                    <m:r>
                      <m:rPr>
                        <m:nor/>
                      </m:rPr>
                      <a:rPr lang="en-US" altLang="en-US" sz="1600" i="1" dirty="0">
                        <a:latin typeface="Times New Roman" panose="02020603050405020304" pitchFamily="18" charset="0"/>
                        <a:cs typeface="Times New Roman" panose="02020603050405020304" pitchFamily="18" charset="0"/>
                      </a:rPr>
                      <m:t>t</m:t>
                    </m:r>
                    <m:r>
                      <m:rPr>
                        <m:nor/>
                      </m:rPr>
                      <a:rPr lang="en-US" altLang="en-US" sz="1600" dirty="0">
                        <a:latin typeface="Times New Roman" panose="02020603050405020304" pitchFamily="18" charset="0"/>
                        <a:cs typeface="Times New Roman" panose="02020603050405020304" pitchFamily="18" charset="0"/>
                      </a:rPr>
                      <m:t>)</m:t>
                    </m:r>
                    <m:r>
                      <a:rPr lang="en-US" altLang="en-US" sz="1600" i="1" dirty="0">
                        <a:latin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𝑆</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l-GR" altLang="en-US" sz="1600" i="1">
                        <a:latin typeface="Cambria Math" panose="02040503050406030204" pitchFamily="18" charset="0"/>
                        <a:ea typeface="Cambria Math" panose="02040503050406030204" pitchFamily="18" charset="0"/>
                        <a:cs typeface="Times New Roman" panose="02020603050405020304" pitchFamily="18" charset="0"/>
                      </a:rPr>
                      <m:t>𝜉</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l-GR" altLang="en-US" sz="1600" i="1">
                        <a:latin typeface="Cambria Math" panose="02040503050406030204" pitchFamily="18" charset="0"/>
                        <a:ea typeface="Cambria Math" panose="02040503050406030204" pitchFamily="18" charset="0"/>
                      </a:rPr>
                      <m:t>𝜐</m:t>
                    </m:r>
                    <m:r>
                      <a:rPr lang="en-US" altLang="en-US" sz="1600" i="1">
                        <a:latin typeface="Cambria Math" panose="02040503050406030204" pitchFamily="18" charset="0"/>
                        <a:ea typeface="Cambria Math" panose="02040503050406030204" pitchFamily="18" charset="0"/>
                      </a:rPr>
                      <m:t> </m:t>
                    </m:r>
                    <m:r>
                      <m:rPr>
                        <m:sty m:val="p"/>
                      </m:rPr>
                      <a:rPr lang="el-GR" altLang="en-US" sz="1600" i="1">
                        <a:latin typeface="Cambria Math" panose="02040503050406030204" pitchFamily="18" charset="0"/>
                        <a:ea typeface="Cambria Math" panose="02040503050406030204" pitchFamily="18" charset="0"/>
                      </a:rPr>
                      <m:t>Δ</m:t>
                    </m:r>
                    <m:bar>
                      <m:barPr>
                        <m:ctrlPr>
                          <a:rPr lang="en-US" altLang="en-US" sz="1600" i="1">
                            <a:latin typeface="Cambria Math" panose="02040503050406030204" pitchFamily="18" charset="0"/>
                            <a:ea typeface="Cambria Math" panose="02040503050406030204" pitchFamily="18" charset="0"/>
                          </a:rPr>
                        </m:ctrlPr>
                      </m:barPr>
                      <m:e>
                        <m:r>
                          <a:rPr lang="el-GR" altLang="en-US" sz="1600" i="1">
                            <a:latin typeface="Cambria Math" panose="02040503050406030204" pitchFamily="18" charset="0"/>
                            <a:ea typeface="Cambria Math" panose="02040503050406030204" pitchFamily="18" charset="0"/>
                          </a:rPr>
                          <m:t>𝛺</m:t>
                        </m:r>
                      </m:e>
                    </m:bar>
                    <m:r>
                      <a:rPr lang="en-US" altLang="en-US" sz="1600" i="1">
                        <a:latin typeface="Cambria Math" panose="02040503050406030204" pitchFamily="18" charset="0"/>
                        <a:ea typeface="Cambria Math" panose="02040503050406030204" pitchFamily="18" charset="0"/>
                      </a:rPr>
                      <m:t> </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𝑐</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𝑡</m:t>
                    </m:r>
                  </m:oMath>
                </a14:m>
                <a:r>
                  <a:rPr lang="en-US" altLang="en-US" sz="1600" dirty="0">
                    <a:latin typeface="Times New Roman" panose="02020603050405020304" pitchFamily="18" charset="0"/>
                    <a:cs typeface="Times New Roman" panose="02020603050405020304" pitchFamily="18" charset="0"/>
                  </a:rPr>
                  <a:t> =</a:t>
                </a:r>
              </a:p>
              <a:p>
                <a:pPr algn="ctr">
                  <a:lnSpc>
                    <a:spcPct val="150000"/>
                  </a:lnSpc>
                  <a:buNone/>
                </a:pPr>
                <a14:m>
                  <m:oMath xmlns:m="http://schemas.openxmlformats.org/officeDocument/2006/math">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𝑆</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l-GR" altLang="en-US" sz="1600" i="1">
                        <a:latin typeface="Cambria Math" panose="02040503050406030204" pitchFamily="18" charset="0"/>
                        <a:ea typeface="Cambria Math" panose="02040503050406030204" pitchFamily="18" charset="0"/>
                        <a:cs typeface="Times New Roman" panose="02020603050405020304" pitchFamily="18" charset="0"/>
                      </a:rPr>
                      <m:t>𝜉</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l-GR" altLang="en-US" sz="1600" i="1">
                        <a:latin typeface="Cambria Math" panose="02040503050406030204" pitchFamily="18" charset="0"/>
                        <a:ea typeface="Cambria Math" panose="02040503050406030204" pitchFamily="18" charset="0"/>
                      </a:rPr>
                      <m:t>𝜐</m:t>
                    </m:r>
                    <m:r>
                      <a:rPr lang="en-US" altLang="en-US" sz="1600" i="1">
                        <a:latin typeface="Cambria Math" panose="02040503050406030204" pitchFamily="18" charset="0"/>
                        <a:ea typeface="Cambria Math" panose="02040503050406030204" pitchFamily="18" charset="0"/>
                      </a:rPr>
                      <m:t> </m:t>
                    </m:r>
                    <m:r>
                      <m:rPr>
                        <m:sty m:val="p"/>
                      </m:rPr>
                      <a:rPr lang="el-GR" altLang="en-US" sz="1600" i="1">
                        <a:latin typeface="Cambria Math" panose="02040503050406030204" pitchFamily="18" charset="0"/>
                        <a:ea typeface="Cambria Math" panose="02040503050406030204" pitchFamily="18" charset="0"/>
                      </a:rPr>
                      <m:t>Δ</m:t>
                    </m:r>
                    <m:bar>
                      <m:barPr>
                        <m:ctrlPr>
                          <a:rPr lang="en-US" altLang="en-US" sz="1600" i="1">
                            <a:latin typeface="Cambria Math" panose="02040503050406030204" pitchFamily="18" charset="0"/>
                            <a:ea typeface="Cambria Math" panose="02040503050406030204" pitchFamily="18" charset="0"/>
                          </a:rPr>
                        </m:ctrlPr>
                      </m:barPr>
                      <m:e>
                        <m:r>
                          <a:rPr lang="el-GR" altLang="en-US" sz="1600" i="1">
                            <a:latin typeface="Cambria Math" panose="02040503050406030204" pitchFamily="18" charset="0"/>
                            <a:ea typeface="Cambria Math" panose="02040503050406030204" pitchFamily="18" charset="0"/>
                          </a:rPr>
                          <m:t>𝛺</m:t>
                        </m:r>
                      </m:e>
                    </m:bar>
                    <m:r>
                      <a:rPr lang="en-US" altLang="en-US" sz="1600" i="1">
                        <a:latin typeface="Cambria Math" panose="02040503050406030204" pitchFamily="18" charset="0"/>
                        <a:ea typeface="Cambria Math" panose="02040503050406030204" pitchFamily="18" charset="0"/>
                      </a:rPr>
                      <m:t> </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𝑐</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𝑡</m:t>
                    </m:r>
                    <m:r>
                      <a:rPr lang="en-US" altLang="en-US" sz="1600" i="1">
                        <a:latin typeface="Cambria Math" panose="02040503050406030204" pitchFamily="18" charset="0"/>
                        <a:ea typeface="Cambria Math" panose="02040503050406030204" pitchFamily="18" charset="0"/>
                      </a:rPr>
                      <m:t> </m:t>
                    </m:r>
                    <m:sSub>
                      <m:sSubPr>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sSubPr>
                      <m:e>
                        <m:nary>
                          <m:naryPr>
                            <m:limLoc m:val="undOvr"/>
                            <m:ctrlPr>
                              <a:rPr lang="en-US" altLang="en-US" sz="1600" i="1" dirty="0">
                                <a:latin typeface="Cambria Math" panose="02040503050406030204" pitchFamily="18" charset="0"/>
                                <a:cs typeface="Times New Roman" panose="02020603050405020304" pitchFamily="18" charset="0"/>
                              </a:rPr>
                            </m:ctrlPr>
                          </m:naryPr>
                          <m:sub>
                            <m:r>
                              <m:rPr>
                                <m:brk m:alnAt="24"/>
                              </m:rPr>
                              <a:rPr lang="en-US" altLang="en-US" sz="1600" i="1" dirty="0">
                                <a:latin typeface="Cambria Math" panose="02040503050406030204" pitchFamily="18" charset="0"/>
                                <a:cs typeface="Times New Roman" panose="02020603050405020304" pitchFamily="18" charset="0"/>
                              </a:rPr>
                              <m:t>0</m:t>
                            </m:r>
                          </m:sub>
                          <m:sup>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sup>
                          <m:e>
                            <m:r>
                              <a:rPr lang="en-US" altLang="en-US" sz="1600" i="1" dirty="0">
                                <a:latin typeface="Cambria Math" panose="02040503050406030204" pitchFamily="18" charset="0"/>
                                <a:cs typeface="Times New Roman" panose="02020603050405020304" pitchFamily="18" charset="0"/>
                              </a:rPr>
                              <m:t>𝑑</m:t>
                            </m:r>
                            <m:sSup>
                              <m:sSupPr>
                                <m:ctrlP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e>
                              <m:sup>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sup>
                            </m:sSup>
                            <m:nary>
                              <m:naryPr>
                                <m:limLoc m:val="undOvr"/>
                                <m:subHide m:val="on"/>
                                <m:supHide m:val="on"/>
                                <m:ctrlP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ctrlPr>
                              </m:naryPr>
                              <m:sub/>
                              <m:sup/>
                              <m:e>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𝑑</m:t>
                                </m:r>
                              </m:e>
                            </m:nary>
                          </m:e>
                        </m:nary>
                        <m:bar>
                          <m:barPr>
                            <m:ctrlPr>
                              <a:rPr lang="en-US" altLang="en-US" sz="1600" i="1" dirty="0">
                                <a:latin typeface="Cambria Math" panose="02040503050406030204" pitchFamily="18" charset="0"/>
                                <a:cs typeface="Times New Roman" panose="02020603050405020304" pitchFamily="18" charset="0"/>
                              </a:rPr>
                            </m:ctrlPr>
                          </m:barPr>
                          <m:e>
                            <m:r>
                              <m:rPr>
                                <m:sty m:val="p"/>
                              </m:rP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Ω</m:t>
                            </m:r>
                          </m:e>
                        </m:ba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 </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𝜎</m:t>
                        </m:r>
                      </m:e>
                      <m:sub>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𝑠</m:t>
                        </m:r>
                      </m:sub>
                    </m:sSub>
                    <m:r>
                      <a:rPr lang="en-US" altLang="en-US" sz="160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r>
                      <m:rPr>
                        <m:nor/>
                      </m:rPr>
                      <a:rPr lang="en-US" altLang="en-US" sz="1600" dirty="0">
                        <a:latin typeface="Times New Roman" panose="02020603050405020304" pitchFamily="18" charset="0"/>
                        <a:cs typeface="Times New Roman" panose="02020603050405020304" pitchFamily="18" charset="0"/>
                      </a:rPr>
                      <m:t>,</m:t>
                    </m:r>
                    <m:sSup>
                      <m:sSupPr>
                        <m:ctrlP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ctrlPr>
                      </m:sSupPr>
                      <m:e>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e>
                      <m:sup>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 </m:t>
                    </m:r>
                    <m:sSup>
                      <m:sSupPr>
                        <m:ctrlP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e>
                      <m:sup>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r>
                      <m:rPr>
                        <m:nor/>
                      </m:rP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 </m:t>
                    </m:r>
                    <m:r>
                      <m:rPr>
                        <m:nor/>
                      </m:rPr>
                      <a:rPr lang="en-US" altLang="en-US" sz="1600" i="1" dirty="0">
                        <a:latin typeface="Times New Roman" panose="02020603050405020304" pitchFamily="18" charset="0"/>
                        <a:cs typeface="Times New Roman" panose="02020603050405020304" pitchFamily="18" charset="0"/>
                      </a:rPr>
                      <m:t>t</m:t>
                    </m:r>
                    <m:r>
                      <m:rPr>
                        <m:nor/>
                      </m:rPr>
                      <a:rPr lang="en-US" altLang="en-US" sz="1600" dirty="0">
                        <a:latin typeface="Times New Roman" panose="020206030504050203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rPr>
                      <m:t>𝑓</m:t>
                    </m:r>
                    <m:r>
                      <a:rPr lang="en-US" altLang="en-US" sz="160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r>
                      <m:rPr>
                        <m:nor/>
                      </m:rPr>
                      <a:rPr lang="en-US" altLang="en-US" sz="1600" dirty="0">
                        <a:latin typeface="Times New Roman" panose="02020603050405020304" pitchFamily="18" charset="0"/>
                        <a:cs typeface="Times New Roman" panose="02020603050405020304" pitchFamily="18" charset="0"/>
                      </a:rPr>
                      <m:t>,</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r>
                      <m:rPr>
                        <m:nor/>
                      </m:rPr>
                      <a:rPr lang="en-US" altLang="en-US" sz="1600" dirty="0">
                        <a:latin typeface="Times New Roman" panose="02020603050405020304" pitchFamily="18" charset="0"/>
                        <a:cs typeface="Times New Roman" panose="02020603050405020304" pitchFamily="18" charset="0"/>
                      </a:rPr>
                      <m:t>,</m:t>
                    </m:r>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r>
                      <m:rPr>
                        <m:nor/>
                      </m:rPr>
                      <a:rPr lang="en-US" altLang="en-US" sz="1600" i="1" dirty="0">
                        <a:latin typeface="Times New Roman" panose="02020603050405020304" pitchFamily="18" charset="0"/>
                        <a:cs typeface="Times New Roman" panose="02020603050405020304" pitchFamily="18" charset="0"/>
                      </a:rPr>
                      <m:t>,</m:t>
                    </m:r>
                    <m:r>
                      <m:rPr>
                        <m:nor/>
                      </m:rPr>
                      <a:rPr lang="en-US" altLang="en-US" sz="1600" i="1" dirty="0">
                        <a:latin typeface="Times New Roman" panose="02020603050405020304" pitchFamily="18" charset="0"/>
                        <a:cs typeface="Times New Roman" panose="02020603050405020304" pitchFamily="18" charset="0"/>
                      </a:rPr>
                      <m:t>t</m:t>
                    </m:r>
                    <m:r>
                      <m:rPr>
                        <m:nor/>
                      </m:rPr>
                      <a:rPr lang="en-US" altLang="en-US" sz="1600" dirty="0">
                        <a:latin typeface="Times New Roman" panose="02020603050405020304" pitchFamily="18" charset="0"/>
                        <a:cs typeface="Times New Roman" panose="02020603050405020304" pitchFamily="18" charset="0"/>
                      </a:rPr>
                      <m:t>)</m:t>
                    </m:r>
                  </m:oMath>
                </a14:m>
                <a:r>
                  <a:rPr lang="en-US" altLang="en-US" sz="1600" dirty="0">
                    <a:latin typeface="Times New Roman" panose="02020603050405020304" pitchFamily="18" charset="0"/>
                    <a:cs typeface="Times New Roman" panose="02020603050405020304" pitchFamily="18" charset="0"/>
                  </a:rPr>
                  <a:t> </a:t>
                </a:r>
              </a:p>
              <a:p>
                <a:pPr algn="ctr">
                  <a:lnSpc>
                    <a:spcPct val="150000"/>
                  </a:lnSpc>
                  <a:buNone/>
                </a:pPr>
                <a:r>
                  <a:rPr lang="en-US" altLang="en-US" sz="1600" dirty="0"/>
                  <a:t>+ </a:t>
                </a:r>
                <a14:m>
                  <m:oMath xmlns:m="http://schemas.openxmlformats.org/officeDocument/2006/math">
                    <m:r>
                      <m:rPr>
                        <m:nor/>
                      </m:rPr>
                      <a:rPr lang="en-US" sz="1600" i="1" dirty="0">
                        <a:latin typeface="Times New Roman" panose="02020603050405020304" pitchFamily="18" charset="0"/>
                        <a:cs typeface="Times New Roman" panose="02020603050405020304" pitchFamily="18" charset="0"/>
                      </a:rPr>
                      <m:t>q</m:t>
                    </m:r>
                    <m:r>
                      <m:rPr>
                        <m:nor/>
                      </m:rPr>
                      <a:rPr lang="en-US" sz="1600" i="1" dirty="0">
                        <a:latin typeface="Times New Roman" panose="02020603050405020304" pitchFamily="18" charset="0"/>
                        <a:cs typeface="Times New Roman" panose="02020603050405020304" pitchFamily="18" charset="0"/>
                      </a:rPr>
                      <m:t>(</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r>
                      <m:rPr>
                        <m:nor/>
                      </m:rPr>
                      <a:rPr lang="en-US" sz="1600" i="1" dirty="0">
                        <a:latin typeface="Times New Roman" panose="02020603050405020304" pitchFamily="18" charset="0"/>
                        <a:cs typeface="Times New Roman" panose="02020603050405020304" pitchFamily="18" charset="0"/>
                      </a:rPr>
                      <m:t>,</m:t>
                    </m:r>
                    <m:r>
                      <m:rPr>
                        <m:nor/>
                      </m:rPr>
                      <a:rPr lang="el-GR" sz="1600" i="1" dirty="0">
                        <a:latin typeface="Times New Roman" panose="02020603050405020304" pitchFamily="18" charset="0"/>
                        <a:cs typeface="Times New Roman" panose="02020603050405020304" pitchFamily="18" charset="0"/>
                      </a:rPr>
                      <m:t>ν</m:t>
                    </m:r>
                    <m:r>
                      <m:rPr>
                        <m:nor/>
                      </m:rPr>
                      <a:rPr lang="el-GR" sz="1600" i="1" dirty="0">
                        <a:latin typeface="Times New Roman" panose="02020603050405020304" pitchFamily="18" charset="0"/>
                        <a:cs typeface="Times New Roman" panose="02020603050405020304" pitchFamily="18" charset="0"/>
                      </a:rPr>
                      <m:t>,</m:t>
                    </m:r>
                    <m:r>
                      <m:rPr>
                        <m:nor/>
                      </m:rPr>
                      <a:rPr lang="en-US" sz="1600" i="1" dirty="0">
                        <a:latin typeface="Times New Roman" panose="02020603050405020304" pitchFamily="18" charset="0"/>
                        <a:cs typeface="Times New Roman" panose="02020603050405020304" pitchFamily="18" charset="0"/>
                      </a:rPr>
                      <m:t> </m:t>
                    </m:r>
                    <m:r>
                      <m:rPr>
                        <m:nor/>
                      </m:rPr>
                      <a:rPr lang="el-GR" sz="1600" i="1" u="sng" dirty="0">
                        <a:latin typeface="Times New Roman" panose="02020603050405020304" pitchFamily="18" charset="0"/>
                        <a:cs typeface="Times New Roman" panose="02020603050405020304" pitchFamily="18" charset="0"/>
                      </a:rPr>
                      <m:t>Ω</m:t>
                    </m:r>
                    <m:r>
                      <m:rPr>
                        <m:nor/>
                      </m:rPr>
                      <a:rPr lang="el-GR" sz="1600" i="1" dirty="0">
                        <a:latin typeface="Times New Roman" panose="02020603050405020304" pitchFamily="18" charset="0"/>
                        <a:cs typeface="Times New Roman" panose="02020603050405020304" pitchFamily="18" charset="0"/>
                      </a:rPr>
                      <m:t>,</m:t>
                    </m:r>
                    <m:r>
                      <m:rPr>
                        <m:nor/>
                      </m:rPr>
                      <a:rPr lang="en-US" sz="1600" i="1" dirty="0">
                        <a:latin typeface="Times New Roman" panose="02020603050405020304" pitchFamily="18" charset="0"/>
                        <a:cs typeface="Times New Roman" panose="02020603050405020304" pitchFamily="18" charset="0"/>
                      </a:rPr>
                      <m:t>t</m:t>
                    </m:r>
                    <m:r>
                      <m:rPr>
                        <m:nor/>
                      </m:rPr>
                      <a:rPr lang="en-US" sz="1600" i="1" dirty="0">
                        <a:latin typeface="Times New Roman" panose="02020603050405020304" pitchFamily="18" charset="0"/>
                        <a:cs typeface="Times New Roman" panose="02020603050405020304" pitchFamily="18" charset="0"/>
                      </a:rPr>
                      <m:t>)</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𝑆</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l-GR" altLang="en-US" sz="1600" i="1">
                        <a:latin typeface="Cambria Math" panose="02040503050406030204" pitchFamily="18" charset="0"/>
                        <a:ea typeface="Cambria Math" panose="02040503050406030204" pitchFamily="18" charset="0"/>
                        <a:cs typeface="Times New Roman" panose="02020603050405020304" pitchFamily="18" charset="0"/>
                      </a:rPr>
                      <m:t>𝜉</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l-GR" altLang="en-US" sz="1600" i="1">
                        <a:latin typeface="Cambria Math" panose="02040503050406030204" pitchFamily="18" charset="0"/>
                        <a:ea typeface="Cambria Math" panose="02040503050406030204" pitchFamily="18" charset="0"/>
                      </a:rPr>
                      <m:t>𝜐</m:t>
                    </m:r>
                    <m:r>
                      <a:rPr lang="en-US" altLang="en-US" sz="1600" i="1">
                        <a:latin typeface="Cambria Math" panose="02040503050406030204" pitchFamily="18" charset="0"/>
                        <a:ea typeface="Cambria Math" panose="02040503050406030204" pitchFamily="18" charset="0"/>
                      </a:rPr>
                      <m:t> </m:t>
                    </m:r>
                    <m:r>
                      <m:rPr>
                        <m:sty m:val="p"/>
                      </m:rPr>
                      <a:rPr lang="el-GR" altLang="en-US" sz="1600" i="1">
                        <a:latin typeface="Cambria Math" panose="02040503050406030204" pitchFamily="18" charset="0"/>
                        <a:ea typeface="Cambria Math" panose="02040503050406030204" pitchFamily="18" charset="0"/>
                      </a:rPr>
                      <m:t>Δ</m:t>
                    </m:r>
                    <m:bar>
                      <m:barPr>
                        <m:ctrlPr>
                          <a:rPr lang="en-US" altLang="en-US" sz="1600" i="1">
                            <a:latin typeface="Cambria Math" panose="02040503050406030204" pitchFamily="18" charset="0"/>
                            <a:ea typeface="Cambria Math" panose="02040503050406030204" pitchFamily="18" charset="0"/>
                          </a:rPr>
                        </m:ctrlPr>
                      </m:barPr>
                      <m:e>
                        <m:r>
                          <a:rPr lang="el-GR" altLang="en-US" sz="1600" i="1">
                            <a:latin typeface="Cambria Math" panose="02040503050406030204" pitchFamily="18" charset="0"/>
                            <a:ea typeface="Cambria Math" panose="02040503050406030204" pitchFamily="18" charset="0"/>
                          </a:rPr>
                          <m:t>𝛺</m:t>
                        </m:r>
                      </m:e>
                    </m:bar>
                    <m:r>
                      <a:rPr lang="en-US" altLang="en-US" sz="1600" i="1">
                        <a:latin typeface="Cambria Math" panose="02040503050406030204" pitchFamily="18" charset="0"/>
                        <a:ea typeface="Cambria Math" panose="02040503050406030204" pitchFamily="18" charset="0"/>
                      </a:rPr>
                      <m:t> </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𝑐</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𝑡</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oMath>
                </a14:m>
                <a:r>
                  <a:rPr lang="en-US" altLang="en-US" sz="1600" dirty="0">
                    <a:latin typeface="Times New Roman" panose="02020603050405020304" pitchFamily="18" charset="0"/>
                    <a:cs typeface="Times New Roman" panose="02020603050405020304" pitchFamily="18" charset="0"/>
                  </a:rPr>
                  <a:t>.</a:t>
                </a:r>
              </a:p>
              <a:p>
                <a:pPr>
                  <a:lnSpc>
                    <a:spcPct val="150000"/>
                  </a:lnSpc>
                  <a:buNone/>
                </a:pPr>
                <a:endParaRPr lang="en-US" altLang="en-US" sz="1600" dirty="0">
                  <a:latin typeface="Times New Roman" panose="02020603050405020304" pitchFamily="18" charset="0"/>
                </a:endParaRPr>
              </a:p>
              <a:p>
                <a:pPr>
                  <a:lnSpc>
                    <a:spcPct val="150000"/>
                  </a:lnSpc>
                  <a:buNone/>
                </a:pPr>
                <a:r>
                  <a:rPr lang="en-US" altLang="en-US" sz="1600" dirty="0">
                    <a:latin typeface="Times New Roman" panose="02020603050405020304" pitchFamily="18" charset="0"/>
                  </a:rPr>
                  <a:t>Dividing by (</a:t>
                </a:r>
                <a14:m>
                  <m:oMath xmlns:m="http://schemas.openxmlformats.org/officeDocument/2006/math">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𝑆</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l-GR" altLang="en-US" sz="1600" i="1">
                        <a:latin typeface="Cambria Math" panose="02040503050406030204" pitchFamily="18" charset="0"/>
                        <a:ea typeface="Cambria Math" panose="02040503050406030204" pitchFamily="18" charset="0"/>
                        <a:cs typeface="Times New Roman" panose="02020603050405020304" pitchFamily="18" charset="0"/>
                      </a:rPr>
                      <m:t>𝜉</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l-GR" altLang="en-US" sz="1600" i="1">
                        <a:latin typeface="Cambria Math" panose="02040503050406030204" pitchFamily="18" charset="0"/>
                        <a:ea typeface="Cambria Math" panose="02040503050406030204" pitchFamily="18" charset="0"/>
                      </a:rPr>
                      <m:t>𝜐</m:t>
                    </m:r>
                    <m:r>
                      <a:rPr lang="en-US" altLang="en-US" sz="1600" i="1">
                        <a:latin typeface="Cambria Math" panose="02040503050406030204" pitchFamily="18" charset="0"/>
                        <a:ea typeface="Cambria Math" panose="02040503050406030204" pitchFamily="18" charset="0"/>
                      </a:rPr>
                      <m:t> </m:t>
                    </m:r>
                    <m:r>
                      <m:rPr>
                        <m:sty m:val="p"/>
                      </m:rPr>
                      <a:rPr lang="el-GR" altLang="en-US" sz="1600" i="1">
                        <a:latin typeface="Cambria Math" panose="02040503050406030204" pitchFamily="18" charset="0"/>
                        <a:ea typeface="Cambria Math" panose="02040503050406030204" pitchFamily="18" charset="0"/>
                      </a:rPr>
                      <m:t>Δ</m:t>
                    </m:r>
                    <m:bar>
                      <m:barPr>
                        <m:ctrlPr>
                          <a:rPr lang="en-US" altLang="en-US" sz="1600" i="1">
                            <a:latin typeface="Cambria Math" panose="02040503050406030204" pitchFamily="18" charset="0"/>
                            <a:ea typeface="Cambria Math" panose="02040503050406030204" pitchFamily="18" charset="0"/>
                          </a:rPr>
                        </m:ctrlPr>
                      </m:barPr>
                      <m:e>
                        <m:r>
                          <a:rPr lang="el-GR" altLang="en-US" sz="1600" i="1">
                            <a:latin typeface="Cambria Math" panose="02040503050406030204" pitchFamily="18" charset="0"/>
                            <a:ea typeface="Cambria Math" panose="02040503050406030204" pitchFamily="18" charset="0"/>
                          </a:rPr>
                          <m:t>𝛺</m:t>
                        </m:r>
                      </m:e>
                    </m:bar>
                    <m:r>
                      <a:rPr lang="en-US" altLang="en-US" sz="1600" i="1">
                        <a:latin typeface="Cambria Math" panose="02040503050406030204" pitchFamily="18" charset="0"/>
                        <a:ea typeface="Cambria Math" panose="02040503050406030204" pitchFamily="18" charset="0"/>
                      </a:rPr>
                      <m:t> </m:t>
                    </m:r>
                    <m:r>
                      <a:rPr lang="en-US" altLang="en-US" sz="1600" b="0" i="1" smtClean="0">
                        <a:latin typeface="Cambria Math" panose="02040503050406030204" pitchFamily="18" charset="0"/>
                        <a:ea typeface="Cambria Math" panose="02040503050406030204" pitchFamily="18" charset="0"/>
                      </a:rPr>
                      <m:t>𝑐</m:t>
                    </m:r>
                    <m:r>
                      <a:rPr lang="en-US" altLang="en-US" sz="1600" b="0" i="1" smtClean="0">
                        <a:latin typeface="Cambria Math" panose="02040503050406030204" pitchFamily="18" charset="0"/>
                        <a:ea typeface="Cambria Math" panose="02040503050406030204" pitchFamily="18" charset="0"/>
                      </a:rPr>
                      <m:t> </m:t>
                    </m:r>
                    <m:r>
                      <m:rPr>
                        <m:sty m:val="p"/>
                      </m:rP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Δ</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𝑡</m:t>
                    </m:r>
                    <m:r>
                      <a:rPr lang="en-US" altLang="en-US" sz="1600" b="0" i="0"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sz="1600" dirty="0">
                    <a:latin typeface="Times New Roman" panose="02020603050405020304" pitchFamily="18" charset="0"/>
                  </a:rPr>
                  <a:t> yields,</a:t>
                </a:r>
              </a:p>
              <a:p>
                <a:pPr>
                  <a:lnSpc>
                    <a:spcPct val="150000"/>
                  </a:lnSpc>
                  <a:buNone/>
                </a:pPr>
                <a14:m>
                  <m:oMath xmlns:m="http://schemas.openxmlformats.org/officeDocument/2006/math">
                    <m:d>
                      <m:dPr>
                        <m:ctrlPr>
                          <a:rPr lang="en-US" altLang="en-US" sz="1600" i="1">
                            <a:latin typeface="Cambria Math" panose="02040503050406030204" pitchFamily="18" charset="0"/>
                            <a:cs typeface="Times New Roman" panose="02020603050405020304" pitchFamily="18" charset="0"/>
                          </a:rPr>
                        </m:ctrlPr>
                      </m:dPr>
                      <m:e>
                        <m:f>
                          <m:fPr>
                            <m:ctrlPr>
                              <a:rPr lang="en-US" altLang="en-US" sz="1600" i="1">
                                <a:latin typeface="Cambria Math" panose="02040503050406030204" pitchFamily="18" charset="0"/>
                                <a:cs typeface="Times New Roman" panose="02020603050405020304" pitchFamily="18" charset="0"/>
                              </a:rPr>
                            </m:ctrlPr>
                          </m:fPr>
                          <m:num>
                            <m:r>
                              <a:rPr lang="en-US" altLang="en-US" sz="1600" i="1">
                                <a:latin typeface="Cambria Math" panose="02040503050406030204" pitchFamily="18" charset="0"/>
                                <a:cs typeface="Times New Roman" panose="02020603050405020304" pitchFamily="18" charset="0"/>
                              </a:rPr>
                              <m:t>1</m:t>
                            </m:r>
                          </m:num>
                          <m:den>
                            <m:r>
                              <a:rPr lang="en-US" altLang="en-US" sz="1600" i="1">
                                <a:latin typeface="Cambria Math" panose="02040503050406030204" pitchFamily="18" charset="0"/>
                                <a:cs typeface="Times New Roman" panose="02020603050405020304" pitchFamily="18" charset="0"/>
                              </a:rPr>
                              <m:t>𝑐</m:t>
                            </m:r>
                          </m:den>
                        </m:f>
                        <m:f>
                          <m:fPr>
                            <m:ctrlPr>
                              <a:rPr lang="en-US" altLang="en-US" sz="1600" i="1">
                                <a:latin typeface="Cambria Math" panose="02040503050406030204" pitchFamily="18" charset="0"/>
                                <a:cs typeface="Times New Roman" panose="02020603050405020304" pitchFamily="18" charset="0"/>
                              </a:rPr>
                            </m:ctrlPr>
                          </m:fPr>
                          <m:num>
                            <m:r>
                              <a:rPr lang="en-US" altLang="en-US" sz="1600" i="1" smtClean="0">
                                <a:latin typeface="Cambria Math" panose="02040503050406030204" pitchFamily="18" charset="0"/>
                                <a:ea typeface="Cambria Math" panose="02040503050406030204" pitchFamily="18" charset="0"/>
                                <a:cs typeface="Times New Roman" panose="02020603050405020304" pitchFamily="18" charset="0"/>
                              </a:rPr>
                              <m:t>𝜕</m:t>
                            </m:r>
                          </m:num>
                          <m:den>
                            <m:r>
                              <a:rPr lang="en-US" altLang="en-US" sz="160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𝑡</m:t>
                            </m:r>
                          </m:den>
                        </m:f>
                        <m:r>
                          <a:rPr lang="en-US" altLang="en-US" sz="1600" b="0" i="1" smtClean="0">
                            <a:latin typeface="Cambria Math" panose="02040503050406030204" pitchFamily="18" charset="0"/>
                            <a:ea typeface="Cambria Math" panose="02040503050406030204" pitchFamily="18" charset="0"/>
                            <a:cs typeface="Times New Roman" panose="02020603050405020304" pitchFamily="18" charset="0"/>
                          </a:rPr>
                          <m:t>𝑓</m:t>
                        </m:r>
                        <m:r>
                          <a:rPr lang="en-US" altLang="en-US" sz="1600" i="1">
                            <a:latin typeface="Cambria Math" panose="02040503050406030204" pitchFamily="18" charset="0"/>
                            <a:cs typeface="Times New Roman" panose="02020603050405020304" pitchFamily="18" charset="0"/>
                          </a:rPr>
                          <m:t>+ </m:t>
                        </m:r>
                        <m:f>
                          <m:fPr>
                            <m:ctrlPr>
                              <a:rPr lang="en-US" altLang="en-US" sz="1600" i="1">
                                <a:latin typeface="Cambria Math" panose="02040503050406030204" pitchFamily="18" charset="0"/>
                                <a:cs typeface="Times New Roman" panose="02020603050405020304" pitchFamily="18" charset="0"/>
                              </a:rPr>
                            </m:ctrlPr>
                          </m:fPr>
                          <m:num>
                            <m:r>
                              <a:rPr lang="en-US" altLang="en-US" sz="1600" i="1" smtClean="0">
                                <a:latin typeface="Cambria Math" panose="02040503050406030204" pitchFamily="18" charset="0"/>
                                <a:ea typeface="Cambria Math" panose="02040503050406030204" pitchFamily="18" charset="0"/>
                                <a:cs typeface="Times New Roman" panose="02020603050405020304" pitchFamily="18" charset="0"/>
                              </a:rPr>
                              <m:t>𝜕</m:t>
                            </m:r>
                          </m:num>
                          <m:den>
                            <m:r>
                              <a:rPr lang="en-US" altLang="en-US" sz="160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𝑥</m:t>
                            </m:r>
                          </m:den>
                        </m:f>
                        <m:r>
                          <a:rPr lang="en-US" altLang="en-US" sz="1600" i="1">
                            <a:latin typeface="Cambria Math" panose="02040503050406030204" pitchFamily="18" charset="0"/>
                            <a:cs typeface="Times New Roman" panose="02020603050405020304" pitchFamily="18" charset="0"/>
                          </a:rPr>
                          <m:t> </m:t>
                        </m:r>
                        <m:sSub>
                          <m:sSubPr>
                            <m:ctrlPr>
                              <a:rPr lang="en-US" altLang="en-US" sz="1600" i="1">
                                <a:latin typeface="Cambria Math" panose="02040503050406030204" pitchFamily="18" charset="0"/>
                                <a:cs typeface="Times New Roman" panose="02020603050405020304" pitchFamily="18" charset="0"/>
                              </a:rPr>
                            </m:ctrlPr>
                          </m:sSubPr>
                          <m:e>
                            <m:r>
                              <a:rPr lang="en-US" altLang="en-US" sz="1600" b="0" i="1" smtClean="0">
                                <a:latin typeface="Cambria Math" panose="02040503050406030204" pitchFamily="18" charset="0"/>
                                <a:cs typeface="Times New Roman" panose="02020603050405020304" pitchFamily="18" charset="0"/>
                              </a:rPr>
                              <m:t>𝑓</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Ω</m:t>
                            </m:r>
                          </m:e>
                          <m:sub>
                            <m:r>
                              <a:rPr lang="en-US" altLang="en-US" sz="1600" i="1">
                                <a:latin typeface="Cambria Math" panose="02040503050406030204" pitchFamily="18" charset="0"/>
                                <a:cs typeface="Times New Roman" panose="02020603050405020304" pitchFamily="18" charset="0"/>
                              </a:rPr>
                              <m:t>𝑥</m:t>
                            </m:r>
                          </m:sub>
                        </m:sSub>
                        <m:r>
                          <a:rPr lang="en-US" altLang="en-US" sz="1600" i="1">
                            <a:latin typeface="Cambria Math" panose="02040503050406030204" pitchFamily="18" charset="0"/>
                            <a:cs typeface="Times New Roman" panose="02020603050405020304" pitchFamily="18" charset="0"/>
                          </a:rPr>
                          <m:t>+</m:t>
                        </m:r>
                        <m:f>
                          <m:fPr>
                            <m:ctrlPr>
                              <a:rPr lang="en-US" altLang="en-US" sz="1600" i="1">
                                <a:latin typeface="Cambria Math" panose="02040503050406030204" pitchFamily="18" charset="0"/>
                                <a:cs typeface="Times New Roman" panose="02020603050405020304" pitchFamily="18" charset="0"/>
                              </a:rPr>
                            </m:ctrlPr>
                          </m:fPr>
                          <m:num>
                            <m:r>
                              <a:rPr lang="en-US" altLang="en-US" sz="1600" i="1" smtClean="0">
                                <a:latin typeface="Cambria Math" panose="02040503050406030204" pitchFamily="18" charset="0"/>
                                <a:ea typeface="Cambria Math" panose="02040503050406030204" pitchFamily="18" charset="0"/>
                                <a:cs typeface="Times New Roman" panose="02020603050405020304" pitchFamily="18" charset="0"/>
                              </a:rPr>
                              <m:t>𝜕</m:t>
                            </m:r>
                          </m:num>
                          <m:den>
                            <m:r>
                              <a:rPr lang="en-US" altLang="en-US" sz="160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𝑦</m:t>
                            </m:r>
                          </m:den>
                        </m:f>
                        <m:r>
                          <a:rPr lang="en-US" altLang="en-US" sz="1600" i="1">
                            <a:latin typeface="Cambria Math" panose="02040503050406030204" pitchFamily="18" charset="0"/>
                            <a:cs typeface="Times New Roman" panose="02020603050405020304" pitchFamily="18" charset="0"/>
                          </a:rPr>
                          <m:t> </m:t>
                        </m:r>
                        <m:sSub>
                          <m:sSubPr>
                            <m:ctrlPr>
                              <a:rPr lang="en-US" altLang="en-US" sz="1600" i="1">
                                <a:latin typeface="Cambria Math" panose="02040503050406030204" pitchFamily="18" charset="0"/>
                                <a:cs typeface="Times New Roman" panose="02020603050405020304" pitchFamily="18" charset="0"/>
                              </a:rPr>
                            </m:ctrlPr>
                          </m:sSubPr>
                          <m:e>
                            <m:r>
                              <a:rPr lang="en-US" altLang="en-US" sz="1600" b="0" i="1" smtClean="0">
                                <a:latin typeface="Cambria Math" panose="02040503050406030204" pitchFamily="18" charset="0"/>
                                <a:cs typeface="Times New Roman" panose="02020603050405020304" pitchFamily="18" charset="0"/>
                              </a:rPr>
                              <m:t>𝑓</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Ω</m:t>
                            </m:r>
                          </m:e>
                          <m:sub>
                            <m:r>
                              <a:rPr lang="en-US" altLang="en-US" sz="1600" i="1">
                                <a:latin typeface="Cambria Math" panose="02040503050406030204" pitchFamily="18" charset="0"/>
                                <a:cs typeface="Times New Roman" panose="02020603050405020304" pitchFamily="18" charset="0"/>
                              </a:rPr>
                              <m:t>𝑦</m:t>
                            </m:r>
                          </m:sub>
                        </m:sSub>
                        <m:r>
                          <a:rPr lang="en-US" altLang="en-US" sz="1600" i="1">
                            <a:latin typeface="Cambria Math" panose="02040503050406030204" pitchFamily="18" charset="0"/>
                            <a:cs typeface="Times New Roman" panose="02020603050405020304" pitchFamily="18" charset="0"/>
                          </a:rPr>
                          <m:t>+</m:t>
                        </m:r>
                        <m:f>
                          <m:fPr>
                            <m:ctrlPr>
                              <a:rPr lang="en-US" altLang="en-US" sz="1600" i="1">
                                <a:latin typeface="Cambria Math" panose="02040503050406030204" pitchFamily="18" charset="0"/>
                                <a:cs typeface="Times New Roman" panose="02020603050405020304" pitchFamily="18" charset="0"/>
                              </a:rPr>
                            </m:ctrlPr>
                          </m:fPr>
                          <m:num>
                            <m:r>
                              <a:rPr lang="en-US" altLang="en-US" sz="1600" i="1" smtClean="0">
                                <a:latin typeface="Cambria Math" panose="02040503050406030204" pitchFamily="18" charset="0"/>
                                <a:ea typeface="Cambria Math" panose="02040503050406030204" pitchFamily="18" charset="0"/>
                                <a:cs typeface="Times New Roman" panose="02020603050405020304" pitchFamily="18" charset="0"/>
                              </a:rPr>
                              <m:t>𝜕</m:t>
                            </m:r>
                          </m:num>
                          <m:den>
                            <m:r>
                              <a:rPr lang="en-US" altLang="en-US" sz="160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𝑧</m:t>
                            </m:r>
                          </m:den>
                        </m:f>
                        <m:r>
                          <a:rPr lang="en-US" altLang="en-US" sz="1600" i="1">
                            <a:latin typeface="Cambria Math" panose="02040503050406030204" pitchFamily="18" charset="0"/>
                            <a:cs typeface="Times New Roman" panose="02020603050405020304" pitchFamily="18" charset="0"/>
                          </a:rPr>
                          <m:t> </m:t>
                        </m:r>
                        <m:sSub>
                          <m:sSubPr>
                            <m:ctrlPr>
                              <a:rPr lang="en-US" altLang="en-US" sz="1600" i="1">
                                <a:latin typeface="Cambria Math" panose="02040503050406030204" pitchFamily="18" charset="0"/>
                                <a:cs typeface="Times New Roman" panose="02020603050405020304" pitchFamily="18" charset="0"/>
                              </a:rPr>
                            </m:ctrlPr>
                          </m:sSubPr>
                          <m:e>
                            <m:r>
                              <a:rPr lang="en-US" altLang="en-US" sz="1600" b="0" i="1" smtClean="0">
                                <a:latin typeface="Cambria Math" panose="02040503050406030204" pitchFamily="18" charset="0"/>
                                <a:cs typeface="Times New Roman" panose="02020603050405020304" pitchFamily="18" charset="0"/>
                              </a:rPr>
                              <m:t>𝑓</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Ω</m:t>
                            </m:r>
                          </m:e>
                          <m:sub>
                            <m:r>
                              <a:rPr lang="en-US" altLang="en-US" sz="1600" i="1">
                                <a:latin typeface="Cambria Math" panose="02040503050406030204" pitchFamily="18" charset="0"/>
                                <a:cs typeface="Times New Roman" panose="02020603050405020304" pitchFamily="18" charset="0"/>
                              </a:rPr>
                              <m:t>𝑧</m:t>
                            </m:r>
                          </m:sub>
                        </m:sSub>
                      </m:e>
                    </m:d>
                  </m:oMath>
                </a14:m>
                <a:r>
                  <a:rPr lang="en-US" altLang="en-US" sz="1600" dirty="0">
                    <a:latin typeface="Times New Roman" panose="02020603050405020304" pitchFamily="18" charset="0"/>
                    <a:cs typeface="Times New Roman" panose="02020603050405020304" pitchFamily="18" charset="0"/>
                  </a:rPr>
                  <a:t>+ </a:t>
                </a:r>
                <a14:m>
                  <m:oMath xmlns:m="http://schemas.openxmlformats.org/officeDocument/2006/math">
                    <m:r>
                      <a:rPr lang="el-GR" altLang="en-US" sz="1600" i="1">
                        <a:latin typeface="Cambria Math" panose="02040503050406030204" pitchFamily="18" charset="0"/>
                        <a:ea typeface="Cambria Math" panose="02040503050406030204" pitchFamily="18" charset="0"/>
                        <a:cs typeface="Times New Roman" panose="02020603050405020304" pitchFamily="18" charset="0"/>
                      </a:rPr>
                      <m:t>𝜎</m:t>
                    </m:r>
                    <m:r>
                      <a:rPr lang="en-US" altLang="en-US" sz="160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oMath>
                </a14:m>
                <a:r>
                  <a:rPr lang="en-US" altLang="en-US" sz="1600" dirty="0">
                    <a:latin typeface="Times New Roman" panose="02020603050405020304" pitchFamily="18" charset="0"/>
                    <a:cs typeface="Times New Roman" panose="02020603050405020304" pitchFamily="18" charset="0"/>
                  </a:rPr>
                  <a:t>,</a:t>
                </a:r>
                <a14:m>
                  <m:oMath xmlns:m="http://schemas.openxmlformats.org/officeDocument/2006/math">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oMath>
                </a14:m>
                <a:r>
                  <a:rPr lang="en-US" altLang="en-US" sz="1600" dirty="0">
                    <a:latin typeface="Times New Roman" panose="02020603050405020304" pitchFamily="18" charset="0"/>
                    <a:cs typeface="Times New Roman" panose="02020603050405020304" pitchFamily="18" charset="0"/>
                  </a:rPr>
                  <a:t>,</a:t>
                </a:r>
                <a14:m>
                  <m:oMath xmlns:m="http://schemas.openxmlformats.org/officeDocument/2006/math">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oMath>
                </a14:m>
                <a:r>
                  <a:rPr lang="en-US" altLang="en-US" sz="1600" i="1" dirty="0">
                    <a:latin typeface="Times New Roman" panose="02020603050405020304" pitchFamily="18" charset="0"/>
                    <a:cs typeface="Times New Roman" panose="02020603050405020304" pitchFamily="18" charset="0"/>
                  </a:rPr>
                  <a:t>,t</a:t>
                </a:r>
                <a:r>
                  <a:rPr lang="en-US" altLang="en-US" sz="1600" dirty="0">
                    <a:latin typeface="Times New Roman" panose="02020603050405020304" pitchFamily="18" charset="0"/>
                    <a:cs typeface="Times New Roman" panose="02020603050405020304" pitchFamily="18" charset="0"/>
                  </a:rPr>
                  <a:t>) </a:t>
                </a:r>
                <a14:m>
                  <m:oMath xmlns:m="http://schemas.openxmlformats.org/officeDocument/2006/math">
                    <m:r>
                      <a:rPr lang="en-US" altLang="en-US" sz="1600" i="1">
                        <a:latin typeface="Cambria Math" panose="02040503050406030204" pitchFamily="18" charset="0"/>
                        <a:ea typeface="Cambria Math" panose="02040503050406030204" pitchFamily="18" charset="0"/>
                      </a:rPr>
                      <m:t>𝑓</m:t>
                    </m:r>
                    <m:r>
                      <a:rPr lang="en-US" altLang="en-US" sz="1600" b="0" i="1" smtClean="0">
                        <a:latin typeface="Cambria Math" panose="02040503050406030204" pitchFamily="18" charset="0"/>
                        <a:ea typeface="Cambria Math" panose="02040503050406030204" pitchFamily="18" charset="0"/>
                      </a:rPr>
                      <m:t>(</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oMath>
                </a14:m>
                <a:r>
                  <a:rPr lang="en-US" altLang="en-US" sz="1600" dirty="0">
                    <a:latin typeface="Times New Roman" panose="02020603050405020304" pitchFamily="18" charset="0"/>
                    <a:cs typeface="Times New Roman" panose="02020603050405020304" pitchFamily="18" charset="0"/>
                  </a:rPr>
                  <a:t>,</a:t>
                </a:r>
                <a14:m>
                  <m:oMath xmlns:m="http://schemas.openxmlformats.org/officeDocument/2006/math">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oMath>
                </a14:m>
                <a:r>
                  <a:rPr lang="en-US" altLang="en-US" sz="1600" dirty="0">
                    <a:latin typeface="Times New Roman" panose="02020603050405020304" pitchFamily="18" charset="0"/>
                    <a:cs typeface="Times New Roman" panose="02020603050405020304" pitchFamily="18" charset="0"/>
                  </a:rPr>
                  <a:t>,</a:t>
                </a:r>
                <a14:m>
                  <m:oMath xmlns:m="http://schemas.openxmlformats.org/officeDocument/2006/math">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oMath>
                </a14:m>
                <a:r>
                  <a:rPr lang="en-US" altLang="en-US" sz="1600" i="1" dirty="0">
                    <a:latin typeface="Times New Roman" panose="02020603050405020304" pitchFamily="18" charset="0"/>
                    <a:cs typeface="Times New Roman" panose="02020603050405020304" pitchFamily="18" charset="0"/>
                  </a:rPr>
                  <a:t>,t) </a:t>
                </a:r>
                <a:r>
                  <a:rPr lang="en-US" altLang="en-US" sz="1600" dirty="0">
                    <a:latin typeface="Times New Roman" panose="02020603050405020304" pitchFamily="18" charset="0"/>
                    <a:cs typeface="Times New Roman" panose="02020603050405020304" pitchFamily="18" charset="0"/>
                  </a:rPr>
                  <a:t>=</a:t>
                </a:r>
              </a:p>
              <a:p>
                <a:pPr algn="ctr">
                  <a:lnSpc>
                    <a:spcPct val="150000"/>
                  </a:lnSpc>
                  <a:buNone/>
                </a:pPr>
                <a14:m>
                  <m:oMath xmlns:m="http://schemas.openxmlformats.org/officeDocument/2006/math">
                    <m:sSub>
                      <m:sSubPr>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sSubPr>
                      <m:e>
                        <m:nary>
                          <m:naryPr>
                            <m:limLoc m:val="undOvr"/>
                            <m:ctrlPr>
                              <a:rPr lang="en-US" altLang="en-US" sz="1600" i="1" dirty="0">
                                <a:latin typeface="Cambria Math" panose="02040503050406030204" pitchFamily="18" charset="0"/>
                                <a:cs typeface="Times New Roman" panose="02020603050405020304" pitchFamily="18" charset="0"/>
                              </a:rPr>
                            </m:ctrlPr>
                          </m:naryPr>
                          <m:sub>
                            <m:r>
                              <m:rPr>
                                <m:brk m:alnAt="24"/>
                              </m:rPr>
                              <a:rPr lang="en-US" altLang="en-US" sz="1600" i="1" dirty="0">
                                <a:latin typeface="Cambria Math" panose="02040503050406030204" pitchFamily="18" charset="0"/>
                                <a:cs typeface="Times New Roman" panose="02020603050405020304" pitchFamily="18" charset="0"/>
                              </a:rPr>
                              <m:t>0</m:t>
                            </m:r>
                          </m:sub>
                          <m:sup>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sup>
                          <m:e>
                            <m:r>
                              <a:rPr lang="en-US" altLang="en-US" sz="1600" i="1" dirty="0">
                                <a:latin typeface="Cambria Math" panose="02040503050406030204" pitchFamily="18" charset="0"/>
                                <a:cs typeface="Times New Roman" panose="02020603050405020304" pitchFamily="18" charset="0"/>
                              </a:rPr>
                              <m:t>𝑑</m:t>
                            </m:r>
                            <m:sSup>
                              <m:sSupPr>
                                <m:ctrlP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e>
                              <m:sup>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sup>
                            </m:sSup>
                            <m:nary>
                              <m:naryPr>
                                <m:limLoc m:val="undOvr"/>
                                <m:subHide m:val="on"/>
                                <m:supHide m:val="on"/>
                                <m:ctrlP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ctrlPr>
                              </m:naryPr>
                              <m:sub/>
                              <m:sup/>
                              <m:e>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𝑑</m:t>
                                </m:r>
                              </m:e>
                            </m:nary>
                          </m:e>
                        </m:nary>
                        <m:bar>
                          <m:barPr>
                            <m:ctrlPr>
                              <a:rPr lang="en-US" altLang="en-US" sz="1600" i="1" dirty="0">
                                <a:latin typeface="Cambria Math" panose="02040503050406030204" pitchFamily="18" charset="0"/>
                                <a:cs typeface="Times New Roman" panose="02020603050405020304" pitchFamily="18" charset="0"/>
                              </a:rPr>
                            </m:ctrlPr>
                          </m:barPr>
                          <m:e>
                            <m:r>
                              <m:rPr>
                                <m:sty m:val="p"/>
                              </m:rP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Ω</m:t>
                            </m:r>
                          </m:e>
                        </m:ba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 </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𝜎</m:t>
                        </m:r>
                      </m:e>
                      <m:sub>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𝑠</m:t>
                        </m:r>
                      </m:sub>
                    </m:sSub>
                    <m:r>
                      <a:rPr lang="en-US" altLang="en-US" sz="160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r>
                      <m:rPr>
                        <m:nor/>
                      </m:rPr>
                      <a:rPr lang="en-US" altLang="en-US" sz="1600" dirty="0">
                        <a:latin typeface="Times New Roman" panose="02020603050405020304" pitchFamily="18" charset="0"/>
                        <a:cs typeface="Times New Roman" panose="02020603050405020304" pitchFamily="18" charset="0"/>
                      </a:rPr>
                      <m:t>,</m:t>
                    </m:r>
                    <m:sSup>
                      <m:sSupPr>
                        <m:ctrlP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ctrlPr>
                      </m:sSupPr>
                      <m:e>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e>
                      <m:sup>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 </m:t>
                    </m:r>
                    <m:sSup>
                      <m:sSupPr>
                        <m:ctrlP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e>
                      <m:sup>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r>
                      <m:rPr>
                        <m:nor/>
                      </m:rP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 </m:t>
                    </m:r>
                    <m:r>
                      <m:rPr>
                        <m:nor/>
                      </m:rPr>
                      <a:rPr lang="en-US" altLang="en-US" sz="1600" i="1" dirty="0">
                        <a:latin typeface="Times New Roman" panose="02020603050405020304" pitchFamily="18" charset="0"/>
                        <a:cs typeface="Times New Roman" panose="02020603050405020304" pitchFamily="18" charset="0"/>
                      </a:rPr>
                      <m:t>t</m:t>
                    </m:r>
                    <m:r>
                      <m:rPr>
                        <m:nor/>
                      </m:rPr>
                      <a:rPr lang="en-US" altLang="en-US" sz="1600" dirty="0">
                        <a:latin typeface="Times New Roman" panose="02020603050405020304" pitchFamily="18" charset="0"/>
                        <a:cs typeface="Times New Roman" panose="02020603050405020304" pitchFamily="18" charset="0"/>
                      </a:rPr>
                      <m:t>)</m:t>
                    </m:r>
                    <m:r>
                      <a:rPr lang="en-US" altLang="en-US" sz="1600" b="0" i="1" dirty="0" smtClean="0">
                        <a:latin typeface="Cambria Math" panose="02040503050406030204" pitchFamily="18" charset="0"/>
                        <a:cs typeface="Times New Roman" panose="02020603050405020304" pitchFamily="18" charset="0"/>
                      </a:rPr>
                      <m:t> </m:t>
                    </m:r>
                    <m:r>
                      <a:rPr lang="en-US" altLang="en-US" sz="1600" b="0" i="1" dirty="0" smtClean="0">
                        <a:latin typeface="Cambria Math" panose="02040503050406030204" pitchFamily="18" charset="0"/>
                        <a:cs typeface="Times New Roman" panose="02020603050405020304" pitchFamily="18" charset="0"/>
                      </a:rPr>
                      <m:t>𝑓</m:t>
                    </m:r>
                    <m:r>
                      <a:rPr lang="en-US" altLang="en-US" sz="160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r>
                      <m:rPr>
                        <m:nor/>
                      </m:rPr>
                      <a:rPr lang="en-US" altLang="en-US" sz="1600" dirty="0">
                        <a:latin typeface="Times New Roman" panose="02020603050405020304" pitchFamily="18" charset="0"/>
                        <a:cs typeface="Times New Roman" panose="02020603050405020304" pitchFamily="18" charset="0"/>
                      </a:rPr>
                      <m:t>,</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r>
                      <m:rPr>
                        <m:nor/>
                      </m:rPr>
                      <a:rPr lang="en-US" altLang="en-US" sz="1600" dirty="0">
                        <a:latin typeface="Times New Roman" panose="02020603050405020304" pitchFamily="18" charset="0"/>
                        <a:cs typeface="Times New Roman" panose="02020603050405020304" pitchFamily="18" charset="0"/>
                      </a:rPr>
                      <m:t>,</m:t>
                    </m:r>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r>
                      <m:rPr>
                        <m:nor/>
                      </m:rPr>
                      <a:rPr lang="en-US" altLang="en-US" sz="1600" i="1" dirty="0">
                        <a:latin typeface="Times New Roman" panose="02020603050405020304" pitchFamily="18" charset="0"/>
                        <a:cs typeface="Times New Roman" panose="02020603050405020304" pitchFamily="18" charset="0"/>
                      </a:rPr>
                      <m:t>,</m:t>
                    </m:r>
                    <m:r>
                      <m:rPr>
                        <m:nor/>
                      </m:rPr>
                      <a:rPr lang="en-US" altLang="en-US" sz="1600" i="1" dirty="0">
                        <a:latin typeface="Times New Roman" panose="02020603050405020304" pitchFamily="18" charset="0"/>
                        <a:cs typeface="Times New Roman" panose="02020603050405020304" pitchFamily="18" charset="0"/>
                      </a:rPr>
                      <m:t>t</m:t>
                    </m:r>
                    <m:r>
                      <m:rPr>
                        <m:nor/>
                      </m:rPr>
                      <a:rPr lang="en-US" altLang="en-US" sz="1600" dirty="0">
                        <a:latin typeface="Times New Roman" panose="02020603050405020304" pitchFamily="18" charset="0"/>
                        <a:cs typeface="Times New Roman" panose="02020603050405020304" pitchFamily="18" charset="0"/>
                      </a:rPr>
                      <m:t>)</m:t>
                    </m:r>
                  </m:oMath>
                </a14:m>
                <a:r>
                  <a:rPr lang="en-US" altLang="en-US" sz="1600" dirty="0">
                    <a:latin typeface="Times New Roman" panose="02020603050405020304" pitchFamily="18" charset="0"/>
                    <a:cs typeface="Times New Roman" panose="02020603050405020304" pitchFamily="18" charset="0"/>
                  </a:rPr>
                  <a:t> </a:t>
                </a:r>
                <a:r>
                  <a:rPr lang="en-US" altLang="en-US" sz="1600" dirty="0"/>
                  <a:t>+</a:t>
                </a:r>
                <a14:m>
                  <m:oMath xmlns:m="http://schemas.openxmlformats.org/officeDocument/2006/math">
                    <m:r>
                      <a:rPr lang="en-US" altLang="en-US" sz="1600" b="0" i="0" smtClean="0">
                        <a:latin typeface="Cambria Math" panose="02040503050406030204" pitchFamily="18" charset="0"/>
                      </a:rPr>
                      <m:t> </m:t>
                    </m:r>
                    <m:r>
                      <a:rPr lang="en-US" altLang="en-US" sz="1600" i="1">
                        <a:latin typeface="Cambria Math" panose="02040503050406030204" pitchFamily="18" charset="0"/>
                      </a:rPr>
                      <m:t>𝑞</m:t>
                    </m:r>
                    <m:r>
                      <a:rPr lang="en-US" altLang="en-US" sz="1600" i="1">
                        <a:latin typeface="Cambria Math" panose="02040503050406030204" pitchFamily="18" charset="0"/>
                      </a:rPr>
                      <m:t>(</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r>
                      <a:rPr lang="en-US" altLang="en-US" sz="160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oMath>
                </a14:m>
                <a:r>
                  <a:rPr lang="en-US" altLang="en-US" sz="1600" dirty="0">
                    <a:latin typeface="Times New Roman" panose="02020603050405020304" pitchFamily="18" charset="0"/>
                    <a:cs typeface="Times New Roman" panose="02020603050405020304" pitchFamily="18" charset="0"/>
                  </a:rPr>
                  <a:t>,</a:t>
                </a:r>
                <a14:m>
                  <m:oMath xmlns:m="http://schemas.openxmlformats.org/officeDocument/2006/math">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r>
                      <a:rPr lang="en-US" altLang="en-US" sz="1600" dirty="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𝑡</m:t>
                    </m:r>
                    <m:r>
                      <a:rPr lang="en-US" altLang="en-US" sz="1600" dirty="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b="0" i="0" dirty="0" smtClean="0">
                        <a:latin typeface="Cambria Math" panose="02040503050406030204" pitchFamily="18" charset="0"/>
                        <a:ea typeface="Cambria Math" panose="02040503050406030204" pitchFamily="18" charset="0"/>
                        <a:cs typeface="Times New Roman" panose="02020603050405020304" pitchFamily="18" charset="0"/>
                      </a:rPr>
                      <m:t> .</m:t>
                    </m:r>
                  </m:oMath>
                </a14:m>
                <a:endParaRPr lang="en-US" altLang="en-US" sz="1600" b="0" dirty="0">
                  <a:ea typeface="Cambria Math" panose="02040503050406030204" pitchFamily="18" charset="0"/>
                  <a:cs typeface="Times New Roman" panose="02020603050405020304" pitchFamily="18" charset="0"/>
                </a:endParaRPr>
              </a:p>
              <a:p>
                <a:pPr algn="ctr">
                  <a:lnSpc>
                    <a:spcPct val="150000"/>
                  </a:lnSpc>
                  <a:buNone/>
                </a:pPr>
                <a:endParaRPr lang="en-US" altLang="en-US" sz="1600" dirty="0">
                  <a:latin typeface="Times New Roman" panose="02020603050405020304" pitchFamily="18" charset="0"/>
                  <a:cs typeface="Times New Roman" panose="02020603050405020304" pitchFamily="18" charset="0"/>
                </a:endParaRPr>
              </a:p>
            </p:txBody>
          </p:sp>
        </mc:Choice>
        <mc:Fallback xmlns="">
          <p:sp>
            <p:nvSpPr>
              <p:cNvPr id="3" name="TextBox 4">
                <a:extLst>
                  <a:ext uri="{FF2B5EF4-FFF2-40B4-BE49-F238E27FC236}">
                    <a16:creationId xmlns:a16="http://schemas.microsoft.com/office/drawing/2014/main" id="{F296285A-16D9-D8CF-2958-F1B4F5E3A349}"/>
                  </a:ext>
                </a:extLst>
              </p:cNvPr>
              <p:cNvSpPr txBox="1">
                <a:spLocks noRot="1" noChangeAspect="1" noMove="1" noResize="1" noEditPoints="1" noAdjustHandles="1" noChangeArrowheads="1" noChangeShapeType="1" noTextEdit="1"/>
              </p:cNvSpPr>
              <p:nvPr/>
            </p:nvSpPr>
            <p:spPr bwMode="auto">
              <a:xfrm>
                <a:off x="266496" y="1186162"/>
                <a:ext cx="8767762" cy="4935838"/>
              </a:xfrm>
              <a:prstGeom prst="rect">
                <a:avLst/>
              </a:prstGeom>
              <a:blipFill>
                <a:blip r:embed="rId3"/>
                <a:stretch>
                  <a:fillRect l="-434" b="-488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6BB095D-8ADA-4162-03AC-C2E3C4575AEB}"/>
                  </a:ext>
                </a:extLst>
              </p:cNvPr>
              <p:cNvSpPr txBox="1"/>
              <p:nvPr/>
            </p:nvSpPr>
            <p:spPr>
              <a:xfrm>
                <a:off x="3855605" y="3014097"/>
                <a:ext cx="43858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4</m:t>
                      </m:r>
                      <m:r>
                        <a:rPr lang="en-US" sz="1400" b="0" i="1" smtClean="0">
                          <a:solidFill>
                            <a:schemeClr val="tx1"/>
                          </a:solidFill>
                          <a:latin typeface="Cambria Math" panose="02040503050406030204" pitchFamily="18" charset="0"/>
                          <a:ea typeface="Cambria Math" panose="02040503050406030204" pitchFamily="18" charset="0"/>
                        </a:rPr>
                        <m:t>𝜋</m:t>
                      </m:r>
                    </m:oMath>
                  </m:oMathPara>
                </a14:m>
                <a:endParaRPr lang="en-US" sz="1400" dirty="0">
                  <a:solidFill>
                    <a:schemeClr val="tx1"/>
                  </a:solidFill>
                </a:endParaRPr>
              </a:p>
            </p:txBody>
          </p:sp>
        </mc:Choice>
        <mc:Fallback xmlns="">
          <p:sp>
            <p:nvSpPr>
              <p:cNvPr id="4" name="TextBox 3">
                <a:extLst>
                  <a:ext uri="{FF2B5EF4-FFF2-40B4-BE49-F238E27FC236}">
                    <a16:creationId xmlns:a16="http://schemas.microsoft.com/office/drawing/2014/main" id="{06BB095D-8ADA-4162-03AC-C2E3C4575AEB}"/>
                  </a:ext>
                </a:extLst>
              </p:cNvPr>
              <p:cNvSpPr txBox="1">
                <a:spLocks noRot="1" noChangeAspect="1" noMove="1" noResize="1" noEditPoints="1" noAdjustHandles="1" noChangeArrowheads="1" noChangeShapeType="1" noTextEdit="1"/>
              </p:cNvSpPr>
              <p:nvPr/>
            </p:nvSpPr>
            <p:spPr>
              <a:xfrm>
                <a:off x="3855605" y="3014097"/>
                <a:ext cx="438582" cy="3077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471A5FE-724D-5C10-FE7A-FCDF3EBF54C1}"/>
                  </a:ext>
                </a:extLst>
              </p:cNvPr>
              <p:cNvSpPr txBox="1"/>
              <p:nvPr/>
            </p:nvSpPr>
            <p:spPr>
              <a:xfrm>
                <a:off x="2452664" y="5517949"/>
                <a:ext cx="43858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4</m:t>
                      </m:r>
                      <m:r>
                        <a:rPr lang="en-US" sz="1400" b="0" i="1" smtClean="0">
                          <a:solidFill>
                            <a:schemeClr val="tx1"/>
                          </a:solidFill>
                          <a:latin typeface="Cambria Math" panose="02040503050406030204" pitchFamily="18" charset="0"/>
                          <a:ea typeface="Cambria Math" panose="02040503050406030204" pitchFamily="18" charset="0"/>
                        </a:rPr>
                        <m:t>𝜋</m:t>
                      </m:r>
                    </m:oMath>
                  </m:oMathPara>
                </a14:m>
                <a:endParaRPr lang="en-US" sz="1400" dirty="0">
                  <a:solidFill>
                    <a:schemeClr val="tx1"/>
                  </a:solidFill>
                </a:endParaRPr>
              </a:p>
            </p:txBody>
          </p:sp>
        </mc:Choice>
        <mc:Fallback xmlns="">
          <p:sp>
            <p:nvSpPr>
              <p:cNvPr id="5" name="TextBox 4">
                <a:extLst>
                  <a:ext uri="{FF2B5EF4-FFF2-40B4-BE49-F238E27FC236}">
                    <a16:creationId xmlns:a16="http://schemas.microsoft.com/office/drawing/2014/main" id="{4471A5FE-724D-5C10-FE7A-FCDF3EBF54C1}"/>
                  </a:ext>
                </a:extLst>
              </p:cNvPr>
              <p:cNvSpPr txBox="1">
                <a:spLocks noRot="1" noChangeAspect="1" noMove="1" noResize="1" noEditPoints="1" noAdjustHandles="1" noChangeArrowheads="1" noChangeShapeType="1" noTextEdit="1"/>
              </p:cNvSpPr>
              <p:nvPr/>
            </p:nvSpPr>
            <p:spPr>
              <a:xfrm>
                <a:off x="2452664" y="5517949"/>
                <a:ext cx="438582" cy="307777"/>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4491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7BE8B-3289-E781-55DE-57F1C22FFAFB}"/>
            </a:ext>
          </a:extLst>
        </p:cNvPr>
        <p:cNvGrpSpPr/>
        <p:nvPr/>
      </p:nvGrpSpPr>
      <p:grpSpPr>
        <a:xfrm>
          <a:off x="0" y="0"/>
          <a:ext cx="0" cy="0"/>
          <a:chOff x="0" y="0"/>
          <a:chExt cx="0" cy="0"/>
        </a:xfrm>
      </p:grpSpPr>
      <p:sp>
        <p:nvSpPr>
          <p:cNvPr id="28673" name="Rectangle 2">
            <a:extLst>
              <a:ext uri="{FF2B5EF4-FFF2-40B4-BE49-F238E27FC236}">
                <a16:creationId xmlns:a16="http://schemas.microsoft.com/office/drawing/2014/main" id="{5FF5C1FA-C45E-FF3B-D05E-377EBE171677}"/>
              </a:ext>
            </a:extLst>
          </p:cNvPr>
          <p:cNvSpPr>
            <a:spLocks noGrp="1"/>
          </p:cNvSpPr>
          <p:nvPr>
            <p:ph type="title"/>
          </p:nvPr>
        </p:nvSpPr>
        <p:spPr>
          <a:xfrm>
            <a:off x="0" y="-4763"/>
            <a:ext cx="9144000" cy="654051"/>
          </a:xfrm>
          <a:solidFill>
            <a:srgbClr val="1C8016"/>
          </a:solidFill>
        </p:spPr>
        <p:txBody>
          <a:bodyPr lIns="0" tIns="0" rIns="0" bIns="0"/>
          <a:lstStyle/>
          <a:p>
            <a:pPr eaLnBrk="1" hangingPunct="1"/>
            <a: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PHYSICAL MODELS IN REMOTE SENSING</a:t>
            </a:r>
            <a:b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Chapter 01 – Part 04: The Radiative Transfer Equation</a:t>
            </a:r>
          </a:p>
        </p:txBody>
      </p:sp>
      <p:sp>
        <p:nvSpPr>
          <p:cNvPr id="2" name="Slide Number Placeholder 6">
            <a:extLst>
              <a:ext uri="{FF2B5EF4-FFF2-40B4-BE49-F238E27FC236}">
                <a16:creationId xmlns:a16="http://schemas.microsoft.com/office/drawing/2014/main" id="{134D2DC1-E340-E956-4EB1-21097082B16A}"/>
              </a:ext>
            </a:extLst>
          </p:cNvPr>
          <p:cNvSpPr>
            <a:spLocks noGrp="1"/>
          </p:cNvSpPr>
          <p:nvPr>
            <p:ph type="sldNum" sz="quarter" idx="12"/>
          </p:nvPr>
        </p:nvSpPr>
        <p:spPr>
          <a:xfrm>
            <a:off x="6962775" y="6440488"/>
            <a:ext cx="2133600" cy="365125"/>
          </a:xfrm>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defRPr/>
            </a:pPr>
            <a:fld id="{9B1D2107-DE6D-6648-ACE2-F6111320B7E1}" type="slidenum">
              <a:rPr lang="en-US" altLang="zh-CN" sz="1400" b="1" smtClean="0">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rPr>
              <a:pPr>
                <a:spcBef>
                  <a:spcPct val="0"/>
                </a:spcBef>
                <a:buFontTx/>
                <a:buNone/>
                <a:defRPr/>
              </a:pPr>
              <a:t>15</a:t>
            </a:fld>
            <a:endParaRPr lang="en-US" altLang="zh-CN" sz="1400" b="1" dirty="0">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28675" name="TextBox 7">
            <a:extLst>
              <a:ext uri="{FF2B5EF4-FFF2-40B4-BE49-F238E27FC236}">
                <a16:creationId xmlns:a16="http://schemas.microsoft.com/office/drawing/2014/main" id="{4D2EC111-6124-F7F6-1F24-6C2ED5E73F19}"/>
              </a:ext>
            </a:extLst>
          </p:cNvPr>
          <p:cNvSpPr txBox="1">
            <a:spLocks noChangeArrowheads="1"/>
          </p:cNvSpPr>
          <p:nvPr/>
        </p:nvSpPr>
        <p:spPr bwMode="auto">
          <a:xfrm>
            <a:off x="19050" y="693039"/>
            <a:ext cx="855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000" b="1" u="sng" dirty="0">
                <a:solidFill>
                  <a:srgbClr val="FF0000"/>
                </a:solidFill>
                <a:latin typeface="Times New Roman" panose="02020603050405020304" pitchFamily="18" charset="0"/>
                <a:cs typeface="Times New Roman" panose="02020603050405020304" pitchFamily="18" charset="0"/>
              </a:rPr>
              <a:t>Radiative Transfer Equation</a:t>
            </a:r>
          </a:p>
        </p:txBody>
      </p:sp>
      <mc:AlternateContent xmlns:mc="http://schemas.openxmlformats.org/markup-compatibility/2006" xmlns:a14="http://schemas.microsoft.com/office/drawing/2010/main">
        <mc:Choice Requires="a14">
          <p:sp>
            <p:nvSpPr>
              <p:cNvPr id="3" name="TextBox 4">
                <a:extLst>
                  <a:ext uri="{FF2B5EF4-FFF2-40B4-BE49-F238E27FC236}">
                    <a16:creationId xmlns:a16="http://schemas.microsoft.com/office/drawing/2014/main" id="{703D6DC6-FBBD-686F-6F3A-850D1563522C}"/>
                  </a:ext>
                </a:extLst>
              </p:cNvPr>
              <p:cNvSpPr txBox="1">
                <a:spLocks noChangeArrowheads="1"/>
              </p:cNvSpPr>
              <p:nvPr/>
            </p:nvSpPr>
            <p:spPr bwMode="auto">
              <a:xfrm>
                <a:off x="188119" y="1036647"/>
                <a:ext cx="8767762" cy="5643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628650" indent="-1714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150000"/>
                  </a:lnSpc>
                  <a:buNone/>
                </a:pPr>
                <a:r>
                  <a:rPr lang="en-US" altLang="en-US" sz="1600" dirty="0">
                    <a:latin typeface="Times New Roman" panose="02020603050405020304" pitchFamily="18" charset="0"/>
                    <a:cs typeface="Times New Roman" panose="02020603050405020304" pitchFamily="18" charset="0"/>
                  </a:rPr>
                  <a:t>The </a:t>
                </a:r>
                <a:r>
                  <a:rPr lang="en-US" altLang="en-US" sz="1600" dirty="0">
                    <a:solidFill>
                      <a:srgbClr val="1025F4"/>
                    </a:solidFill>
                    <a:latin typeface="Times New Roman" panose="02020603050405020304" pitchFamily="18" charset="0"/>
                    <a:cs typeface="Times New Roman" panose="02020603050405020304" pitchFamily="18" charset="0"/>
                  </a:rPr>
                  <a:t>Radiative Transfer Equation </a:t>
                </a:r>
                <a:r>
                  <a:rPr lang="en-US" altLang="en-US" sz="1600" dirty="0">
                    <a:latin typeface="Times New Roman" panose="02020603050405020304" pitchFamily="18" charset="0"/>
                    <a:cs typeface="Times New Roman" panose="02020603050405020304" pitchFamily="18" charset="0"/>
                  </a:rPr>
                  <a:t>(RTE) uses radiation </a:t>
                </a:r>
                <a:r>
                  <a:rPr lang="en-US" altLang="en-US" sz="1600" dirty="0">
                    <a:solidFill>
                      <a:srgbClr val="1025F4"/>
                    </a:solidFill>
                    <a:latin typeface="Times New Roman" panose="02020603050405020304" pitchFamily="18" charset="0"/>
                    <a:cs typeface="Times New Roman" panose="02020603050405020304" pitchFamily="18" charset="0"/>
                  </a:rPr>
                  <a:t>intensity</a:t>
                </a:r>
                <a:r>
                  <a:rPr lang="en-US" altLang="en-US" sz="1600" dirty="0">
                    <a:latin typeface="Times New Roman" panose="02020603050405020304" pitchFamily="18" charset="0"/>
                    <a:cs typeface="Times New Roman" panose="02020603050405020304" pitchFamily="18" charset="0"/>
                  </a:rPr>
                  <a:t> instead of photon counts. Recall that the two are related as,</a:t>
                </a:r>
              </a:p>
              <a:p>
                <a:pPr algn="ctr">
                  <a:lnSpc>
                    <a:spcPct val="150000"/>
                  </a:lnSpc>
                  <a:buNone/>
                </a:pPr>
                <a:r>
                  <a:rPr lang="en-US" altLang="en-US" sz="1600" i="1" dirty="0">
                    <a:latin typeface="Times New Roman" panose="02020603050405020304" pitchFamily="18" charset="0"/>
                    <a:cs typeface="Times New Roman" panose="02020603050405020304" pitchFamily="18" charset="0"/>
                  </a:rPr>
                  <a:t>I </a:t>
                </a:r>
                <a14:m>
                  <m:oMath xmlns:m="http://schemas.openxmlformats.org/officeDocument/2006/math">
                    <m:r>
                      <a:rPr lang="en-US" altLang="en-US" sz="1600" i="1">
                        <a:latin typeface="Cambria Math" panose="02040503050406030204" pitchFamily="18" charset="0"/>
                        <a:ea typeface="Cambria Math" panose="02040503050406030204" pitchFamily="18" charset="0"/>
                      </a:rPr>
                      <m:t>(</m:t>
                    </m:r>
                    <m:acc>
                      <m:accPr>
                        <m:chr m:val="⃗"/>
                        <m:ctrlPr>
                          <a:rPr lang="en-US" altLang="en-US" sz="1600" i="1">
                            <a:latin typeface="Cambria Math" panose="02040503050406030204" pitchFamily="18" charset="0"/>
                            <a:ea typeface="Cambria Math" panose="02040503050406030204" pitchFamily="18" charset="0"/>
                          </a:rPr>
                        </m:ctrlPr>
                      </m:accPr>
                      <m:e>
                        <m:r>
                          <a:rPr lang="en-US" altLang="en-US" sz="1600" i="1">
                            <a:latin typeface="Cambria Math" panose="02040503050406030204" pitchFamily="18" charset="0"/>
                            <a:ea typeface="Cambria Math" panose="02040503050406030204" pitchFamily="18" charset="0"/>
                          </a:rPr>
                          <m:t>𝑟</m:t>
                        </m:r>
                      </m:e>
                    </m:acc>
                    <m:r>
                      <a:rPr lang="en-US" altLang="en-US" sz="1600" i="1">
                        <a:latin typeface="Cambria Math" panose="02040503050406030204" pitchFamily="18" charset="0"/>
                      </a:rPr>
                      <m:t>,</m:t>
                    </m:r>
                    <m:r>
                      <a:rPr lang="el-GR" altLang="en-US" sz="1600" i="1">
                        <a:latin typeface="Cambria Math" panose="02040503050406030204" pitchFamily="18" charset="0"/>
                        <a:ea typeface="Cambria Math" panose="02040503050406030204" pitchFamily="18" charset="0"/>
                      </a:rPr>
                      <m:t>𝜐</m:t>
                    </m:r>
                    <m:r>
                      <a:rPr lang="en-US" altLang="en-US" sz="1600" i="1">
                        <a:latin typeface="Cambria Math" panose="02040503050406030204" pitchFamily="18" charset="0"/>
                        <a:ea typeface="Cambria Math" panose="02040503050406030204" pitchFamily="18" charset="0"/>
                      </a:rPr>
                      <m:t>,</m:t>
                    </m:r>
                    <m:bar>
                      <m:barPr>
                        <m:ctrlPr>
                          <a:rPr lang="en-US" altLang="en-US" sz="1600" i="1">
                            <a:latin typeface="Cambria Math" panose="02040503050406030204" pitchFamily="18" charset="0"/>
                            <a:ea typeface="Cambria Math" panose="02040503050406030204" pitchFamily="18" charset="0"/>
                          </a:rPr>
                        </m:ctrlPr>
                      </m:barPr>
                      <m:e>
                        <m:r>
                          <a:rPr lang="el-GR" altLang="en-US" sz="1600" i="1">
                            <a:latin typeface="Cambria Math" panose="02040503050406030204" pitchFamily="18" charset="0"/>
                            <a:ea typeface="Cambria Math" panose="02040503050406030204" pitchFamily="18" charset="0"/>
                          </a:rPr>
                          <m:t>𝛺</m:t>
                        </m:r>
                      </m:e>
                    </m:bar>
                  </m:oMath>
                </a14:m>
                <a:r>
                  <a:rPr lang="en-US" altLang="en-US" sz="1600" i="1" dirty="0">
                    <a:latin typeface="Times New Roman" panose="02020603050405020304" pitchFamily="18" charset="0"/>
                    <a:cs typeface="Times New Roman" panose="02020603050405020304" pitchFamily="18" charset="0"/>
                  </a:rPr>
                  <a:t>,t) = </a:t>
                </a:r>
                <a14:m>
                  <m:oMath xmlns:m="http://schemas.openxmlformats.org/officeDocument/2006/math">
                    <m:r>
                      <a:rPr lang="en-US" altLang="en-US" sz="1600" i="1">
                        <a:latin typeface="Cambria Math" panose="02040503050406030204" pitchFamily="18" charset="0"/>
                        <a:ea typeface="Cambria Math" panose="02040503050406030204" pitchFamily="18" charset="0"/>
                      </a:rPr>
                      <m:t>𝑐</m:t>
                    </m:r>
                    <m:d>
                      <m:dPr>
                        <m:ctrlPr>
                          <a:rPr lang="en-US" altLang="en-US" sz="1600" i="1">
                            <a:latin typeface="Cambria Math" panose="02040503050406030204" pitchFamily="18" charset="0"/>
                          </a:rPr>
                        </m:ctrlPr>
                      </m:dPr>
                      <m:e>
                        <m:r>
                          <a:rPr lang="en-US" altLang="en-US" sz="1600" i="1">
                            <a:latin typeface="Cambria Math" panose="02040503050406030204" pitchFamily="18" charset="0"/>
                          </a:rPr>
                          <m:t>h</m:t>
                        </m:r>
                        <m:r>
                          <a:rPr lang="en-US" altLang="en-US" sz="1600" i="1">
                            <a:latin typeface="Cambria Math" panose="02040503050406030204" pitchFamily="18" charset="0"/>
                            <a:ea typeface="Cambria Math" panose="02040503050406030204" pitchFamily="18" charset="0"/>
                          </a:rPr>
                          <m:t>𝜐</m:t>
                        </m:r>
                      </m:e>
                    </m:d>
                    <m:r>
                      <a:rPr lang="en-US" altLang="en-US" sz="1600" i="1">
                        <a:latin typeface="Cambria Math" panose="02040503050406030204" pitchFamily="18" charset="0"/>
                        <a:ea typeface="Cambria Math" panose="02040503050406030204" pitchFamily="18" charset="0"/>
                      </a:rPr>
                      <m:t>𝑓</m:t>
                    </m:r>
                    <m:r>
                      <a:rPr lang="en-US" altLang="en-US" sz="1600" i="1">
                        <a:latin typeface="Cambria Math" panose="02040503050406030204" pitchFamily="18" charset="0"/>
                        <a:ea typeface="Cambria Math" panose="02040503050406030204" pitchFamily="18" charset="0"/>
                      </a:rPr>
                      <m:t>(</m:t>
                    </m:r>
                    <m:acc>
                      <m:accPr>
                        <m:chr m:val="⃗"/>
                        <m:ctrlPr>
                          <a:rPr lang="en-US" altLang="en-US" sz="1600" i="1">
                            <a:latin typeface="Cambria Math" panose="02040503050406030204" pitchFamily="18" charset="0"/>
                            <a:ea typeface="Cambria Math" panose="02040503050406030204" pitchFamily="18" charset="0"/>
                          </a:rPr>
                        </m:ctrlPr>
                      </m:accPr>
                      <m:e>
                        <m:r>
                          <a:rPr lang="en-US" altLang="en-US" sz="1600" i="1">
                            <a:latin typeface="Cambria Math" panose="02040503050406030204" pitchFamily="18" charset="0"/>
                            <a:ea typeface="Cambria Math" panose="02040503050406030204" pitchFamily="18" charset="0"/>
                          </a:rPr>
                          <m:t>𝑟</m:t>
                        </m:r>
                      </m:e>
                    </m:acc>
                    <m:r>
                      <a:rPr lang="en-US" altLang="en-US" sz="1600" i="1">
                        <a:latin typeface="Cambria Math" panose="02040503050406030204" pitchFamily="18" charset="0"/>
                      </a:rPr>
                      <m:t>,</m:t>
                    </m:r>
                    <m:r>
                      <a:rPr lang="el-GR" altLang="en-US" sz="1600" i="1">
                        <a:latin typeface="Cambria Math" panose="02040503050406030204" pitchFamily="18" charset="0"/>
                        <a:ea typeface="Cambria Math" panose="02040503050406030204" pitchFamily="18" charset="0"/>
                      </a:rPr>
                      <m:t>𝜐</m:t>
                    </m:r>
                    <m:r>
                      <a:rPr lang="en-US" altLang="en-US" sz="1600" i="1">
                        <a:latin typeface="Cambria Math" panose="02040503050406030204" pitchFamily="18" charset="0"/>
                        <a:ea typeface="Cambria Math" panose="02040503050406030204" pitchFamily="18" charset="0"/>
                      </a:rPr>
                      <m:t>,</m:t>
                    </m:r>
                    <m:bar>
                      <m:barPr>
                        <m:ctrlPr>
                          <a:rPr lang="en-US" altLang="en-US" sz="1600" i="1">
                            <a:latin typeface="Cambria Math" panose="02040503050406030204" pitchFamily="18" charset="0"/>
                            <a:ea typeface="Cambria Math" panose="02040503050406030204" pitchFamily="18" charset="0"/>
                          </a:rPr>
                        </m:ctrlPr>
                      </m:barPr>
                      <m:e>
                        <m:r>
                          <a:rPr lang="el-GR" altLang="en-US" sz="1600" i="1">
                            <a:latin typeface="Cambria Math" panose="02040503050406030204" pitchFamily="18" charset="0"/>
                            <a:ea typeface="Cambria Math" panose="02040503050406030204" pitchFamily="18" charset="0"/>
                          </a:rPr>
                          <m:t>𝛺</m:t>
                        </m:r>
                      </m:e>
                    </m:bar>
                  </m:oMath>
                </a14:m>
                <a:r>
                  <a:rPr lang="en-US" altLang="en-US" sz="1600" i="1" dirty="0">
                    <a:latin typeface="Times New Roman" panose="02020603050405020304" pitchFamily="18" charset="0"/>
                    <a:cs typeface="Times New Roman" panose="02020603050405020304" pitchFamily="18" charset="0"/>
                  </a:rPr>
                  <a:t>,t) .</a:t>
                </a:r>
                <a:endParaRPr lang="en-US" altLang="en-US" sz="1600" dirty="0">
                  <a:latin typeface="Times New Roman" panose="02020603050405020304" pitchFamily="18" charset="0"/>
                  <a:cs typeface="Times New Roman" panose="02020603050405020304" pitchFamily="18" charset="0"/>
                </a:endParaRPr>
              </a:p>
              <a:p>
                <a:pPr>
                  <a:lnSpc>
                    <a:spcPct val="150000"/>
                  </a:lnSpc>
                  <a:buNone/>
                </a:pPr>
                <a:r>
                  <a:rPr lang="en-US" altLang="en-US" sz="1600" dirty="0">
                    <a:latin typeface="Times New Roman" panose="02020603050405020304" pitchFamily="18" charset="0"/>
                  </a:rPr>
                  <a:t>Thus, multiplying the terms in the photon transport equation by the </a:t>
                </a:r>
                <a:r>
                  <a:rPr lang="en-US" altLang="en-US" sz="1600" dirty="0">
                    <a:solidFill>
                      <a:srgbClr val="1025F4"/>
                    </a:solidFill>
                    <a:latin typeface="Times New Roman" panose="02020603050405020304" pitchFamily="18" charset="0"/>
                  </a:rPr>
                  <a:t>energy of photons </a:t>
                </a:r>
                <a:r>
                  <a:rPr lang="en-US" altLang="en-US" sz="1600" dirty="0">
                    <a:latin typeface="Times New Roman" panose="02020603050405020304" pitchFamily="18" charset="0"/>
                  </a:rPr>
                  <a:t>[</a:t>
                </a:r>
                <a:r>
                  <a:rPr lang="en-US" altLang="en-US" sz="1600" i="1" dirty="0">
                    <a:latin typeface="Times New Roman" panose="02020603050405020304" pitchFamily="18" charset="0"/>
                  </a:rPr>
                  <a:t>c</a:t>
                </a:r>
                <a:r>
                  <a:rPr lang="en-US" altLang="en-US" sz="1600" dirty="0">
                    <a:latin typeface="Times New Roman" panose="02020603050405020304" pitchFamily="18" charset="0"/>
                  </a:rPr>
                  <a:t> </a:t>
                </a:r>
                <a14:m>
                  <m:oMath xmlns:m="http://schemas.openxmlformats.org/officeDocument/2006/math">
                    <m:d>
                      <m:dPr>
                        <m:ctrlPr>
                          <a:rPr lang="en-US" altLang="en-US" sz="1600" i="1">
                            <a:latin typeface="Cambria Math" panose="02040503050406030204" pitchFamily="18" charset="0"/>
                          </a:rPr>
                        </m:ctrlPr>
                      </m:dPr>
                      <m:e>
                        <m:r>
                          <a:rPr lang="en-US" altLang="en-US" sz="1600" i="1">
                            <a:latin typeface="Cambria Math" panose="02040503050406030204" pitchFamily="18" charset="0"/>
                          </a:rPr>
                          <m:t>h</m:t>
                        </m:r>
                        <m:r>
                          <a:rPr lang="en-US" altLang="en-US" sz="1600" i="1">
                            <a:latin typeface="Cambria Math" panose="02040503050406030204" pitchFamily="18" charset="0"/>
                            <a:ea typeface="Cambria Math" panose="02040503050406030204" pitchFamily="18" charset="0"/>
                          </a:rPr>
                          <m:t>𝜐</m:t>
                        </m:r>
                      </m:e>
                    </m:d>
                    <m:r>
                      <a:rPr lang="en-US" altLang="en-US" sz="1600" b="0" i="1" smtClean="0">
                        <a:latin typeface="Cambria Math" panose="02040503050406030204" pitchFamily="18" charset="0"/>
                        <a:ea typeface="Cambria Math" panose="02040503050406030204" pitchFamily="18" charset="0"/>
                      </a:rPr>
                      <m:t>]</m:t>
                    </m:r>
                  </m:oMath>
                </a14:m>
                <a:r>
                  <a:rPr lang="en-US" altLang="en-US" sz="1600" dirty="0">
                    <a:latin typeface="Times New Roman" panose="02020603050405020304" pitchFamily="18" charset="0"/>
                  </a:rPr>
                  <a:t>, we obtain the radiative transfer equation:</a:t>
                </a:r>
              </a:p>
              <a:p>
                <a:pPr>
                  <a:lnSpc>
                    <a:spcPct val="150000"/>
                  </a:lnSpc>
                  <a:buNone/>
                </a:pPr>
                <a14:m>
                  <m:oMath xmlns:m="http://schemas.openxmlformats.org/officeDocument/2006/math">
                    <m:d>
                      <m:dPr>
                        <m:ctrlPr>
                          <a:rPr lang="en-US" altLang="en-US" sz="1600" i="1">
                            <a:latin typeface="Cambria Math" panose="02040503050406030204" pitchFamily="18" charset="0"/>
                            <a:cs typeface="Times New Roman" panose="02020603050405020304" pitchFamily="18" charset="0"/>
                          </a:rPr>
                        </m:ctrlPr>
                      </m:dPr>
                      <m:e>
                        <m:f>
                          <m:fPr>
                            <m:ctrlPr>
                              <a:rPr lang="en-US" altLang="en-US" sz="1600" i="1">
                                <a:latin typeface="Cambria Math" panose="02040503050406030204" pitchFamily="18" charset="0"/>
                                <a:cs typeface="Times New Roman" panose="02020603050405020304" pitchFamily="18" charset="0"/>
                              </a:rPr>
                            </m:ctrlPr>
                          </m:fPr>
                          <m:num>
                            <m:r>
                              <a:rPr lang="en-US" altLang="en-US" sz="1600" i="1">
                                <a:latin typeface="Cambria Math" panose="02040503050406030204" pitchFamily="18" charset="0"/>
                                <a:cs typeface="Times New Roman" panose="02020603050405020304" pitchFamily="18" charset="0"/>
                              </a:rPr>
                              <m:t>1</m:t>
                            </m:r>
                          </m:num>
                          <m:den>
                            <m:r>
                              <a:rPr lang="en-US" altLang="en-US" sz="1600" i="1">
                                <a:latin typeface="Cambria Math" panose="02040503050406030204" pitchFamily="18" charset="0"/>
                                <a:cs typeface="Times New Roman" panose="02020603050405020304" pitchFamily="18" charset="0"/>
                              </a:rPr>
                              <m:t>𝑐</m:t>
                            </m:r>
                          </m:den>
                        </m:f>
                        <m:f>
                          <m:fPr>
                            <m:ctrlPr>
                              <a:rPr lang="en-US" altLang="en-US" sz="1600" i="1">
                                <a:latin typeface="Cambria Math" panose="02040503050406030204" pitchFamily="18" charset="0"/>
                                <a:cs typeface="Times New Roman" panose="02020603050405020304" pitchFamily="18" charset="0"/>
                              </a:rPr>
                            </m:ctrlPr>
                          </m:fPr>
                          <m:num>
                            <m:r>
                              <a:rPr lang="en-US" altLang="en-US" sz="1600" i="1" smtClean="0">
                                <a:latin typeface="Cambria Math" panose="02040503050406030204" pitchFamily="18" charset="0"/>
                                <a:ea typeface="Cambria Math" panose="02040503050406030204" pitchFamily="18" charset="0"/>
                                <a:cs typeface="Times New Roman" panose="02020603050405020304" pitchFamily="18" charset="0"/>
                              </a:rPr>
                              <m:t>𝜕</m:t>
                            </m:r>
                          </m:num>
                          <m:den>
                            <m:r>
                              <a:rPr lang="en-US" altLang="en-US" sz="160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𝑡</m:t>
                            </m:r>
                          </m:den>
                        </m:f>
                        <m:r>
                          <a:rPr lang="en-US" altLang="en-US" sz="1600" b="0" i="1" smtClean="0">
                            <a:latin typeface="Cambria Math" panose="02040503050406030204" pitchFamily="18" charset="0"/>
                            <a:ea typeface="Cambria Math" panose="02040503050406030204" pitchFamily="18" charset="0"/>
                            <a:cs typeface="Times New Roman" panose="02020603050405020304" pitchFamily="18" charset="0"/>
                          </a:rPr>
                          <m:t>𝐼</m:t>
                        </m:r>
                        <m:r>
                          <a:rPr lang="en-US" altLang="en-US" sz="1600" i="1">
                            <a:latin typeface="Cambria Math" panose="02040503050406030204" pitchFamily="18" charset="0"/>
                            <a:cs typeface="Times New Roman" panose="02020603050405020304" pitchFamily="18" charset="0"/>
                          </a:rPr>
                          <m:t>+ </m:t>
                        </m:r>
                        <m:f>
                          <m:fPr>
                            <m:ctrlPr>
                              <a:rPr lang="en-US" altLang="en-US" sz="1600" i="1">
                                <a:latin typeface="Cambria Math" panose="02040503050406030204" pitchFamily="18" charset="0"/>
                                <a:cs typeface="Times New Roman" panose="02020603050405020304" pitchFamily="18" charset="0"/>
                              </a:rPr>
                            </m:ctrlPr>
                          </m:fPr>
                          <m:num>
                            <m:r>
                              <a:rPr lang="en-US" altLang="en-US" sz="1600" i="1" smtClean="0">
                                <a:latin typeface="Cambria Math" panose="02040503050406030204" pitchFamily="18" charset="0"/>
                                <a:ea typeface="Cambria Math" panose="02040503050406030204" pitchFamily="18" charset="0"/>
                                <a:cs typeface="Times New Roman" panose="02020603050405020304" pitchFamily="18" charset="0"/>
                              </a:rPr>
                              <m:t>𝜕</m:t>
                            </m:r>
                          </m:num>
                          <m:den>
                            <m:r>
                              <a:rPr lang="en-US" altLang="en-US" sz="160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𝑥</m:t>
                            </m:r>
                          </m:den>
                        </m:f>
                        <m:r>
                          <a:rPr lang="en-US" altLang="en-US" sz="1600" i="1">
                            <a:latin typeface="Cambria Math" panose="02040503050406030204" pitchFamily="18" charset="0"/>
                            <a:cs typeface="Times New Roman" panose="02020603050405020304" pitchFamily="18" charset="0"/>
                          </a:rPr>
                          <m:t> </m:t>
                        </m:r>
                        <m:sSub>
                          <m:sSubPr>
                            <m:ctrlPr>
                              <a:rPr lang="en-US" altLang="en-US" sz="1600" i="1">
                                <a:latin typeface="Cambria Math" panose="02040503050406030204" pitchFamily="18" charset="0"/>
                                <a:cs typeface="Times New Roman" panose="02020603050405020304" pitchFamily="18" charset="0"/>
                              </a:rPr>
                            </m:ctrlPr>
                          </m:sSubPr>
                          <m:e>
                            <m:r>
                              <a:rPr lang="en-US" altLang="en-US" sz="1600" b="0" i="1" smtClean="0">
                                <a:latin typeface="Cambria Math" panose="02040503050406030204" pitchFamily="18" charset="0"/>
                                <a:cs typeface="Times New Roman" panose="02020603050405020304" pitchFamily="18" charset="0"/>
                              </a:rPr>
                              <m:t>𝐼</m:t>
                            </m:r>
                            <m:r>
                              <a:rPr lang="en-US" altLang="en-US" sz="1600" b="0" i="1" smtClean="0">
                                <a:latin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Ω</m:t>
                            </m:r>
                          </m:e>
                          <m:sub>
                            <m:r>
                              <a:rPr lang="en-US" altLang="en-US" sz="1600" i="1">
                                <a:latin typeface="Cambria Math" panose="02040503050406030204" pitchFamily="18" charset="0"/>
                                <a:cs typeface="Times New Roman" panose="02020603050405020304" pitchFamily="18" charset="0"/>
                              </a:rPr>
                              <m:t>𝑥</m:t>
                            </m:r>
                          </m:sub>
                        </m:sSub>
                        <m:r>
                          <a:rPr lang="en-US" altLang="en-US" sz="1600" i="1">
                            <a:latin typeface="Cambria Math" panose="02040503050406030204" pitchFamily="18" charset="0"/>
                            <a:cs typeface="Times New Roman" panose="02020603050405020304" pitchFamily="18" charset="0"/>
                          </a:rPr>
                          <m:t>+</m:t>
                        </m:r>
                        <m:f>
                          <m:fPr>
                            <m:ctrlPr>
                              <a:rPr lang="en-US" altLang="en-US" sz="1600" i="1">
                                <a:latin typeface="Cambria Math" panose="02040503050406030204" pitchFamily="18" charset="0"/>
                                <a:cs typeface="Times New Roman" panose="02020603050405020304" pitchFamily="18" charset="0"/>
                              </a:rPr>
                            </m:ctrlPr>
                          </m:fPr>
                          <m:num>
                            <m:r>
                              <a:rPr lang="en-US" altLang="en-US" sz="1600" i="1" smtClean="0">
                                <a:latin typeface="Cambria Math" panose="02040503050406030204" pitchFamily="18" charset="0"/>
                                <a:ea typeface="Cambria Math" panose="02040503050406030204" pitchFamily="18" charset="0"/>
                                <a:cs typeface="Times New Roman" panose="02020603050405020304" pitchFamily="18" charset="0"/>
                              </a:rPr>
                              <m:t>𝜕</m:t>
                            </m:r>
                          </m:num>
                          <m:den>
                            <m:r>
                              <a:rPr lang="en-US" altLang="en-US" sz="160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𝑦</m:t>
                            </m:r>
                          </m:den>
                        </m:f>
                        <m:r>
                          <a:rPr lang="en-US" altLang="en-US" sz="1600" i="1">
                            <a:latin typeface="Cambria Math" panose="02040503050406030204" pitchFamily="18" charset="0"/>
                            <a:cs typeface="Times New Roman" panose="02020603050405020304" pitchFamily="18" charset="0"/>
                          </a:rPr>
                          <m:t> </m:t>
                        </m:r>
                        <m:sSub>
                          <m:sSubPr>
                            <m:ctrlPr>
                              <a:rPr lang="en-US" altLang="en-US" sz="1600" i="1">
                                <a:latin typeface="Cambria Math" panose="02040503050406030204" pitchFamily="18" charset="0"/>
                                <a:cs typeface="Times New Roman" panose="02020603050405020304" pitchFamily="18" charset="0"/>
                              </a:rPr>
                            </m:ctrlPr>
                          </m:sSubPr>
                          <m:e>
                            <m:r>
                              <a:rPr lang="en-US" altLang="en-US" sz="1600" b="0" i="1" smtClean="0">
                                <a:latin typeface="Cambria Math" panose="02040503050406030204" pitchFamily="18" charset="0"/>
                                <a:cs typeface="Times New Roman" panose="02020603050405020304" pitchFamily="18" charset="0"/>
                              </a:rPr>
                              <m:t>𝐼</m:t>
                            </m:r>
                            <m:r>
                              <a:rPr lang="en-US" altLang="en-US" sz="1600" b="0" i="1" smtClean="0">
                                <a:latin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Ω</m:t>
                            </m:r>
                          </m:e>
                          <m:sub>
                            <m:r>
                              <a:rPr lang="en-US" altLang="en-US" sz="1600" i="1">
                                <a:latin typeface="Cambria Math" panose="02040503050406030204" pitchFamily="18" charset="0"/>
                                <a:cs typeface="Times New Roman" panose="02020603050405020304" pitchFamily="18" charset="0"/>
                              </a:rPr>
                              <m:t>𝑦</m:t>
                            </m:r>
                          </m:sub>
                        </m:sSub>
                        <m:r>
                          <a:rPr lang="en-US" altLang="en-US" sz="1600" i="1">
                            <a:latin typeface="Cambria Math" panose="02040503050406030204" pitchFamily="18" charset="0"/>
                            <a:cs typeface="Times New Roman" panose="02020603050405020304" pitchFamily="18" charset="0"/>
                          </a:rPr>
                          <m:t>+</m:t>
                        </m:r>
                        <m:f>
                          <m:fPr>
                            <m:ctrlPr>
                              <a:rPr lang="en-US" altLang="en-US" sz="1600" i="1">
                                <a:latin typeface="Cambria Math" panose="02040503050406030204" pitchFamily="18" charset="0"/>
                                <a:cs typeface="Times New Roman" panose="02020603050405020304" pitchFamily="18" charset="0"/>
                              </a:rPr>
                            </m:ctrlPr>
                          </m:fPr>
                          <m:num>
                            <m:r>
                              <a:rPr lang="en-US" altLang="en-US" sz="1600" i="1" smtClean="0">
                                <a:latin typeface="Cambria Math" panose="02040503050406030204" pitchFamily="18" charset="0"/>
                                <a:ea typeface="Cambria Math" panose="02040503050406030204" pitchFamily="18" charset="0"/>
                                <a:cs typeface="Times New Roman" panose="02020603050405020304" pitchFamily="18" charset="0"/>
                              </a:rPr>
                              <m:t>𝜕</m:t>
                            </m:r>
                          </m:num>
                          <m:den>
                            <m:r>
                              <a:rPr lang="en-US" altLang="en-US" sz="160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𝑧</m:t>
                            </m:r>
                          </m:den>
                        </m:f>
                        <m:r>
                          <a:rPr lang="en-US" altLang="en-US" sz="1600" i="1">
                            <a:latin typeface="Cambria Math" panose="02040503050406030204" pitchFamily="18" charset="0"/>
                            <a:cs typeface="Times New Roman" panose="02020603050405020304" pitchFamily="18" charset="0"/>
                          </a:rPr>
                          <m:t> </m:t>
                        </m:r>
                        <m:sSub>
                          <m:sSubPr>
                            <m:ctrlPr>
                              <a:rPr lang="en-US" altLang="en-US" sz="1600" i="1">
                                <a:latin typeface="Cambria Math" panose="02040503050406030204" pitchFamily="18" charset="0"/>
                                <a:cs typeface="Times New Roman" panose="02020603050405020304" pitchFamily="18" charset="0"/>
                              </a:rPr>
                            </m:ctrlPr>
                          </m:sSubPr>
                          <m:e>
                            <m:r>
                              <a:rPr lang="en-US" altLang="en-US" sz="1600" b="0" i="1" smtClean="0">
                                <a:latin typeface="Cambria Math" panose="02040503050406030204" pitchFamily="18" charset="0"/>
                                <a:cs typeface="Times New Roman" panose="02020603050405020304" pitchFamily="18" charset="0"/>
                              </a:rPr>
                              <m:t>𝐼</m:t>
                            </m:r>
                            <m:r>
                              <a:rPr lang="en-US" altLang="en-US" sz="1600" b="0" i="1" smtClean="0">
                                <a:latin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Ω</m:t>
                            </m:r>
                          </m:e>
                          <m:sub>
                            <m:r>
                              <a:rPr lang="en-US" altLang="en-US" sz="1600" i="1">
                                <a:latin typeface="Cambria Math" panose="02040503050406030204" pitchFamily="18" charset="0"/>
                                <a:cs typeface="Times New Roman" panose="02020603050405020304" pitchFamily="18" charset="0"/>
                              </a:rPr>
                              <m:t>𝑧</m:t>
                            </m:r>
                          </m:sub>
                        </m:sSub>
                      </m:e>
                    </m:d>
                  </m:oMath>
                </a14:m>
                <a:r>
                  <a:rPr lang="en-US" altLang="en-US" sz="1600" dirty="0">
                    <a:latin typeface="Times New Roman" panose="02020603050405020304" pitchFamily="18" charset="0"/>
                    <a:cs typeface="Times New Roman" panose="02020603050405020304" pitchFamily="18" charset="0"/>
                  </a:rPr>
                  <a:t> + </a:t>
                </a:r>
                <a14:m>
                  <m:oMath xmlns:m="http://schemas.openxmlformats.org/officeDocument/2006/math">
                    <m:r>
                      <a:rPr lang="el-GR" altLang="en-US" sz="1600" i="1">
                        <a:latin typeface="Cambria Math" panose="02040503050406030204" pitchFamily="18" charset="0"/>
                        <a:ea typeface="Cambria Math" panose="02040503050406030204" pitchFamily="18" charset="0"/>
                        <a:cs typeface="Times New Roman" panose="02020603050405020304" pitchFamily="18" charset="0"/>
                      </a:rPr>
                      <m:t>𝜎</m:t>
                    </m:r>
                    <m:r>
                      <a:rPr lang="en-US" altLang="en-US" sz="160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oMath>
                </a14:m>
                <a:r>
                  <a:rPr lang="en-US" altLang="en-US" sz="1600" dirty="0">
                    <a:latin typeface="Times New Roman" panose="02020603050405020304" pitchFamily="18" charset="0"/>
                    <a:cs typeface="Times New Roman" panose="02020603050405020304" pitchFamily="18" charset="0"/>
                  </a:rPr>
                  <a:t>,</a:t>
                </a:r>
                <a14:m>
                  <m:oMath xmlns:m="http://schemas.openxmlformats.org/officeDocument/2006/math">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oMath>
                </a14:m>
                <a:r>
                  <a:rPr lang="en-US" altLang="en-US" sz="1600" dirty="0">
                    <a:latin typeface="Times New Roman" panose="02020603050405020304" pitchFamily="18" charset="0"/>
                    <a:cs typeface="Times New Roman" panose="02020603050405020304" pitchFamily="18" charset="0"/>
                  </a:rPr>
                  <a:t>,</a:t>
                </a:r>
                <a14:m>
                  <m:oMath xmlns:m="http://schemas.openxmlformats.org/officeDocument/2006/math">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oMath>
                </a14:m>
                <a:r>
                  <a:rPr lang="en-US" altLang="en-US" sz="1600" i="1" dirty="0">
                    <a:latin typeface="Times New Roman" panose="02020603050405020304" pitchFamily="18" charset="0"/>
                    <a:cs typeface="Times New Roman" panose="02020603050405020304" pitchFamily="18" charset="0"/>
                  </a:rPr>
                  <a:t>,t</a:t>
                </a:r>
                <a:r>
                  <a:rPr lang="en-US" altLang="en-US" sz="1600" dirty="0">
                    <a:latin typeface="Times New Roman" panose="02020603050405020304" pitchFamily="18" charset="0"/>
                    <a:cs typeface="Times New Roman" panose="02020603050405020304" pitchFamily="18" charset="0"/>
                  </a:rPr>
                  <a:t>) </a:t>
                </a:r>
                <a:r>
                  <a:rPr lang="en-US" altLang="en-US" sz="1600" i="1" dirty="0">
                    <a:latin typeface="Times New Roman" panose="02020603050405020304" pitchFamily="18" charset="0"/>
                    <a:cs typeface="Times New Roman" panose="02020603050405020304" pitchFamily="18" charset="0"/>
                  </a:rPr>
                  <a:t>I</a:t>
                </a:r>
                <a14:m>
                  <m:oMath xmlns:m="http://schemas.openxmlformats.org/officeDocument/2006/math">
                    <m:r>
                      <a:rPr lang="en-US" altLang="en-US" sz="1600" b="0" i="1" smtClean="0">
                        <a:latin typeface="Cambria Math" panose="02040503050406030204" pitchFamily="18" charset="0"/>
                        <a:ea typeface="Cambria Math" panose="02040503050406030204" pitchFamily="18" charset="0"/>
                      </a:rPr>
                      <m:t>(</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oMath>
                </a14:m>
                <a:r>
                  <a:rPr lang="en-US" altLang="en-US" sz="1600" dirty="0">
                    <a:latin typeface="Times New Roman" panose="02020603050405020304" pitchFamily="18" charset="0"/>
                    <a:cs typeface="Times New Roman" panose="02020603050405020304" pitchFamily="18" charset="0"/>
                  </a:rPr>
                  <a:t>,</a:t>
                </a:r>
                <a14:m>
                  <m:oMath xmlns:m="http://schemas.openxmlformats.org/officeDocument/2006/math">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oMath>
                </a14:m>
                <a:r>
                  <a:rPr lang="en-US" altLang="en-US" sz="1600" dirty="0">
                    <a:latin typeface="Times New Roman" panose="02020603050405020304" pitchFamily="18" charset="0"/>
                    <a:cs typeface="Times New Roman" panose="02020603050405020304" pitchFamily="18" charset="0"/>
                  </a:rPr>
                  <a:t>,</a:t>
                </a:r>
                <a14:m>
                  <m:oMath xmlns:m="http://schemas.openxmlformats.org/officeDocument/2006/math">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oMath>
                </a14:m>
                <a:r>
                  <a:rPr lang="en-US" altLang="en-US" sz="1600" i="1" dirty="0">
                    <a:latin typeface="Times New Roman" panose="02020603050405020304" pitchFamily="18" charset="0"/>
                    <a:cs typeface="Times New Roman" panose="02020603050405020304" pitchFamily="18" charset="0"/>
                  </a:rPr>
                  <a:t>,t) </a:t>
                </a:r>
                <a:r>
                  <a:rPr lang="en-US" altLang="en-US" sz="1600" dirty="0">
                    <a:latin typeface="Times New Roman" panose="02020603050405020304" pitchFamily="18" charset="0"/>
                    <a:cs typeface="Times New Roman" panose="02020603050405020304" pitchFamily="18" charset="0"/>
                  </a:rPr>
                  <a:t>=</a:t>
                </a:r>
              </a:p>
              <a:p>
                <a:pPr algn="ctr">
                  <a:lnSpc>
                    <a:spcPct val="150000"/>
                  </a:lnSpc>
                  <a:buNone/>
                </a:pPr>
                <a14:m>
                  <m:oMath xmlns:m="http://schemas.openxmlformats.org/officeDocument/2006/math">
                    <m:sSub>
                      <m:sSubPr>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sSubPr>
                      <m:e>
                        <m:nary>
                          <m:naryPr>
                            <m:limLoc m:val="undOvr"/>
                            <m:ctrlPr>
                              <a:rPr lang="en-US" altLang="en-US" sz="1600" i="1" dirty="0">
                                <a:latin typeface="Cambria Math" panose="02040503050406030204" pitchFamily="18" charset="0"/>
                                <a:cs typeface="Times New Roman" panose="02020603050405020304" pitchFamily="18" charset="0"/>
                              </a:rPr>
                            </m:ctrlPr>
                          </m:naryPr>
                          <m:sub>
                            <m:r>
                              <m:rPr>
                                <m:brk m:alnAt="24"/>
                              </m:rPr>
                              <a:rPr lang="en-US" altLang="en-US" sz="1600" i="1" dirty="0">
                                <a:latin typeface="Cambria Math" panose="02040503050406030204" pitchFamily="18" charset="0"/>
                                <a:cs typeface="Times New Roman" panose="02020603050405020304" pitchFamily="18" charset="0"/>
                              </a:rPr>
                              <m:t>0</m:t>
                            </m:r>
                          </m:sub>
                          <m:sup>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sup>
                          <m:e>
                            <m:r>
                              <a:rPr lang="en-US" altLang="en-US" sz="1600" i="1" dirty="0">
                                <a:latin typeface="Cambria Math" panose="02040503050406030204" pitchFamily="18" charset="0"/>
                                <a:cs typeface="Times New Roman" panose="02020603050405020304" pitchFamily="18" charset="0"/>
                              </a:rPr>
                              <m:t>𝑑</m:t>
                            </m:r>
                            <m:sSup>
                              <m:sSupPr>
                                <m:ctrlP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e>
                              <m:sup>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sup>
                            </m:sSup>
                            <m:nary>
                              <m:naryPr>
                                <m:limLoc m:val="undOvr"/>
                                <m:subHide m:val="on"/>
                                <m:supHide m:val="on"/>
                                <m:ctrlP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ctrlPr>
                              </m:naryPr>
                              <m:sub/>
                              <m:sup/>
                              <m:e>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𝑑</m:t>
                                </m:r>
                              </m:e>
                            </m:nary>
                          </m:e>
                        </m:nary>
                        <m:bar>
                          <m:barPr>
                            <m:ctrlPr>
                              <a:rPr lang="en-US" altLang="en-US" sz="1600" i="1" dirty="0">
                                <a:latin typeface="Cambria Math" panose="02040503050406030204" pitchFamily="18" charset="0"/>
                                <a:cs typeface="Times New Roman" panose="02020603050405020304" pitchFamily="18" charset="0"/>
                              </a:rPr>
                            </m:ctrlPr>
                          </m:barPr>
                          <m:e>
                            <m:r>
                              <m:rPr>
                                <m:sty m:val="p"/>
                              </m:rP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Ω</m:t>
                            </m:r>
                          </m:e>
                        </m:ba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 </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𝜎</m:t>
                        </m:r>
                      </m:e>
                      <m:sub>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𝑠</m:t>
                        </m:r>
                      </m:sub>
                    </m:sSub>
                    <m:r>
                      <a:rPr lang="en-US" altLang="en-US" sz="160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r>
                      <m:rPr>
                        <m:nor/>
                      </m:rPr>
                      <a:rPr lang="en-US" altLang="en-US" sz="1600" dirty="0">
                        <a:latin typeface="Times New Roman" panose="02020603050405020304" pitchFamily="18" charset="0"/>
                        <a:cs typeface="Times New Roman" panose="02020603050405020304" pitchFamily="18" charset="0"/>
                      </a:rPr>
                      <m:t>,</m:t>
                    </m:r>
                    <m:sSup>
                      <m:sSupPr>
                        <m:ctrlP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ctrlPr>
                      </m:sSupPr>
                      <m:e>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e>
                      <m:sup>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 </m:t>
                    </m:r>
                    <m:sSup>
                      <m:sSupPr>
                        <m:ctrlP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e>
                      <m:sup>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r>
                      <m:rPr>
                        <m:nor/>
                      </m:rP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 </m:t>
                    </m:r>
                    <m:r>
                      <m:rPr>
                        <m:nor/>
                      </m:rPr>
                      <a:rPr lang="en-US" altLang="en-US" sz="1600" i="1" dirty="0">
                        <a:latin typeface="Times New Roman" panose="02020603050405020304" pitchFamily="18" charset="0"/>
                        <a:cs typeface="Times New Roman" panose="02020603050405020304" pitchFamily="18" charset="0"/>
                      </a:rPr>
                      <m:t>t</m:t>
                    </m:r>
                    <m:r>
                      <m:rPr>
                        <m:nor/>
                      </m:rPr>
                      <a:rPr lang="en-US" altLang="en-US" sz="1600" dirty="0">
                        <a:latin typeface="Times New Roman" panose="02020603050405020304" pitchFamily="18" charset="0"/>
                        <a:cs typeface="Times New Roman" panose="02020603050405020304" pitchFamily="18" charset="0"/>
                      </a:rPr>
                      <m:t>)</m:t>
                    </m:r>
                    <m:r>
                      <a:rPr lang="en-US" altLang="en-US" sz="1600" b="0" i="1" dirty="0" smtClean="0">
                        <a:latin typeface="Cambria Math" panose="02040503050406030204" pitchFamily="18" charset="0"/>
                        <a:cs typeface="Times New Roman" panose="02020603050405020304" pitchFamily="18" charset="0"/>
                      </a:rPr>
                      <m:t> </m:t>
                    </m:r>
                    <m:r>
                      <a:rPr lang="en-US" altLang="en-US" sz="1600" b="0" i="1" dirty="0" smtClean="0">
                        <a:latin typeface="Cambria Math" panose="02040503050406030204" pitchFamily="18" charset="0"/>
                        <a:cs typeface="Times New Roman" panose="02020603050405020304" pitchFamily="18" charset="0"/>
                      </a:rPr>
                      <m:t>𝐼</m:t>
                    </m:r>
                    <m:r>
                      <a:rPr lang="en-US" altLang="en-US" sz="160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r>
                      <m:rPr>
                        <m:nor/>
                      </m:rPr>
                      <a:rPr lang="en-US" altLang="en-US" sz="1600" dirty="0">
                        <a:latin typeface="Times New Roman" panose="02020603050405020304" pitchFamily="18" charset="0"/>
                        <a:cs typeface="Times New Roman" panose="02020603050405020304" pitchFamily="18" charset="0"/>
                      </a:rPr>
                      <m:t>,</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r>
                      <m:rPr>
                        <m:nor/>
                      </m:rPr>
                      <a:rPr lang="en-US" altLang="en-US" sz="1600" dirty="0">
                        <a:latin typeface="Times New Roman" panose="02020603050405020304" pitchFamily="18" charset="0"/>
                        <a:cs typeface="Times New Roman" panose="02020603050405020304" pitchFamily="18" charset="0"/>
                      </a:rPr>
                      <m:t>,</m:t>
                    </m:r>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r>
                      <m:rPr>
                        <m:nor/>
                      </m:rPr>
                      <a:rPr lang="en-US" altLang="en-US" sz="1600" i="1" dirty="0">
                        <a:latin typeface="Times New Roman" panose="02020603050405020304" pitchFamily="18" charset="0"/>
                        <a:cs typeface="Times New Roman" panose="02020603050405020304" pitchFamily="18" charset="0"/>
                      </a:rPr>
                      <m:t>,</m:t>
                    </m:r>
                    <m:r>
                      <m:rPr>
                        <m:nor/>
                      </m:rPr>
                      <a:rPr lang="en-US" altLang="en-US" sz="1600" i="1" dirty="0">
                        <a:latin typeface="Times New Roman" panose="02020603050405020304" pitchFamily="18" charset="0"/>
                        <a:cs typeface="Times New Roman" panose="02020603050405020304" pitchFamily="18" charset="0"/>
                      </a:rPr>
                      <m:t>t</m:t>
                    </m:r>
                    <m:r>
                      <m:rPr>
                        <m:nor/>
                      </m:rPr>
                      <a:rPr lang="en-US" altLang="en-US" sz="1600" dirty="0">
                        <a:latin typeface="Times New Roman" panose="02020603050405020304" pitchFamily="18" charset="0"/>
                        <a:cs typeface="Times New Roman" panose="02020603050405020304" pitchFamily="18" charset="0"/>
                      </a:rPr>
                      <m:t>)</m:t>
                    </m:r>
                  </m:oMath>
                </a14:m>
                <a:r>
                  <a:rPr lang="en-US" altLang="en-US" sz="1600" dirty="0">
                    <a:latin typeface="Times New Roman" panose="02020603050405020304" pitchFamily="18" charset="0"/>
                    <a:cs typeface="Times New Roman" panose="02020603050405020304" pitchFamily="18" charset="0"/>
                  </a:rPr>
                  <a:t> </a:t>
                </a:r>
                <a:r>
                  <a:rPr lang="en-US" altLang="en-US" sz="1600" dirty="0"/>
                  <a:t>+ Q</a:t>
                </a:r>
                <a14:m>
                  <m:oMath xmlns:m="http://schemas.openxmlformats.org/officeDocument/2006/math">
                    <m:r>
                      <a:rPr lang="en-US" altLang="en-US" sz="1600" i="1">
                        <a:latin typeface="Cambria Math" panose="02040503050406030204" pitchFamily="18" charset="0"/>
                      </a:rPr>
                      <m:t>(</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r>
                      <a:rPr lang="en-US" altLang="en-US" sz="160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oMath>
                </a14:m>
                <a:r>
                  <a:rPr lang="en-US" altLang="en-US" sz="1600" dirty="0">
                    <a:latin typeface="Times New Roman" panose="02020603050405020304" pitchFamily="18" charset="0"/>
                    <a:cs typeface="Times New Roman" panose="02020603050405020304" pitchFamily="18" charset="0"/>
                  </a:rPr>
                  <a:t>,</a:t>
                </a:r>
                <a14:m>
                  <m:oMath xmlns:m="http://schemas.openxmlformats.org/officeDocument/2006/math">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r>
                      <a:rPr lang="en-US" altLang="en-US" sz="1600" b="0" i="0" dirty="0"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𝑡</m:t>
                    </m:r>
                    <m:r>
                      <a:rPr lang="en-US" altLang="en-US" sz="1600" b="0" i="0"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sz="1600" dirty="0">
                    <a:latin typeface="Times New Roman" panose="02020603050405020304" pitchFamily="18" charset="0"/>
                    <a:cs typeface="Times New Roman" panose="02020603050405020304" pitchFamily="18" charset="0"/>
                  </a:rPr>
                  <a:t> , </a:t>
                </a:r>
              </a:p>
              <a:p>
                <a:pPr algn="ctr">
                  <a:lnSpc>
                    <a:spcPct val="150000"/>
                  </a:lnSpc>
                  <a:buNone/>
                </a:pPr>
                <a:endParaRPr lang="en-US" altLang="en-US" sz="1600" dirty="0">
                  <a:latin typeface="Times New Roman" panose="02020603050405020304" pitchFamily="18" charset="0"/>
                  <a:cs typeface="Times New Roman" panose="02020603050405020304" pitchFamily="18" charset="0"/>
                </a:endParaRPr>
              </a:p>
              <a:p>
                <a:pPr>
                  <a:lnSpc>
                    <a:spcPct val="150000"/>
                  </a:lnSpc>
                  <a:buNone/>
                </a:pPr>
                <a:r>
                  <a:rPr lang="en-US" altLang="en-US" sz="1600" dirty="0">
                    <a:latin typeface="Times New Roman" panose="02020603050405020304" pitchFamily="18" charset="0"/>
                    <a:cs typeface="Times New Roman" panose="02020603050405020304" pitchFamily="18" charset="0"/>
                  </a:rPr>
                  <a:t>where the </a:t>
                </a:r>
                <a:r>
                  <a:rPr lang="en-US" altLang="en-US" sz="1600" dirty="0">
                    <a:solidFill>
                      <a:srgbClr val="1025F4"/>
                    </a:solidFill>
                    <a:latin typeface="Times New Roman" panose="02020603050405020304" pitchFamily="18" charset="0"/>
                    <a:cs typeface="Times New Roman" panose="02020603050405020304" pitchFamily="18" charset="0"/>
                  </a:rPr>
                  <a:t>source</a:t>
                </a:r>
                <a:r>
                  <a:rPr lang="en-US" altLang="en-US" sz="1600" dirty="0">
                    <a:latin typeface="Times New Roman" panose="02020603050405020304" pitchFamily="18" charset="0"/>
                    <a:cs typeface="Times New Roman" panose="02020603050405020304" pitchFamily="18" charset="0"/>
                  </a:rPr>
                  <a:t> </a:t>
                </a:r>
                <a14:m>
                  <m:oMath xmlns:m="http://schemas.openxmlformats.org/officeDocument/2006/math">
                    <m:r>
                      <m:rPr>
                        <m:nor/>
                      </m:rPr>
                      <a:rPr lang="en-US" altLang="en-US" sz="1600" i="1" dirty="0">
                        <a:latin typeface="Times New Roman" panose="02020603050405020304" pitchFamily="18" charset="0"/>
                        <a:cs typeface="Times New Roman" panose="02020603050405020304" pitchFamily="18" charset="0"/>
                      </a:rPr>
                      <m:t>Q</m:t>
                    </m:r>
                    <m:r>
                      <a:rPr lang="en-US" altLang="en-US" sz="1600" i="1">
                        <a:latin typeface="Cambria Math" panose="02040503050406030204" pitchFamily="18" charset="0"/>
                      </a:rPr>
                      <m:t>(</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r>
                      <a:rPr lang="en-US" altLang="en-US" sz="160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r>
                      <m:rPr>
                        <m:nor/>
                      </m:rPr>
                      <a:rPr lang="en-US" altLang="en-US" sz="1600" dirty="0">
                        <a:latin typeface="Times New Roman" panose="02020603050405020304" pitchFamily="18" charset="0"/>
                        <a:cs typeface="Times New Roman" panose="02020603050405020304" pitchFamily="18" charset="0"/>
                      </a:rPr>
                      <m:t>,</m:t>
                    </m:r>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r>
                      <a:rPr lang="en-US" altLang="en-US" sz="1600" dirty="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𝑡</m:t>
                    </m:r>
                    <m:r>
                      <a:rPr lang="en-US" altLang="en-US" sz="1600" b="0" i="1" dirty="0"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rPr>
                      <m:t>𝑐</m:t>
                    </m:r>
                    <m:d>
                      <m:dPr>
                        <m:ctrlPr>
                          <a:rPr lang="en-US" altLang="en-US" sz="1600" i="1">
                            <a:latin typeface="Cambria Math" panose="02040503050406030204" pitchFamily="18" charset="0"/>
                          </a:rPr>
                        </m:ctrlPr>
                      </m:dPr>
                      <m:e>
                        <m:r>
                          <a:rPr lang="en-US" altLang="en-US" sz="1600" i="1">
                            <a:latin typeface="Cambria Math" panose="02040503050406030204" pitchFamily="18" charset="0"/>
                          </a:rPr>
                          <m:t>h</m:t>
                        </m:r>
                        <m:r>
                          <a:rPr lang="en-US" altLang="en-US" sz="1600" i="1">
                            <a:latin typeface="Cambria Math" panose="02040503050406030204" pitchFamily="18" charset="0"/>
                            <a:ea typeface="Cambria Math" panose="02040503050406030204" pitchFamily="18" charset="0"/>
                          </a:rPr>
                          <m:t>𝜐</m:t>
                        </m:r>
                      </m:e>
                    </m:d>
                    <m:r>
                      <a:rPr lang="en-US" altLang="en-US" sz="1600" b="0" i="1" smtClean="0">
                        <a:latin typeface="Cambria Math" panose="02040503050406030204" pitchFamily="18" charset="0"/>
                        <a:ea typeface="Cambria Math" panose="02040503050406030204" pitchFamily="18" charset="0"/>
                      </a:rPr>
                      <m:t> </m:t>
                    </m:r>
                    <m:r>
                      <a:rPr lang="en-US" altLang="en-US" sz="1600" i="1">
                        <a:latin typeface="Cambria Math" panose="02040503050406030204" pitchFamily="18" charset="0"/>
                      </a:rPr>
                      <m:t>𝑞</m:t>
                    </m:r>
                    <m:r>
                      <a:rPr lang="en-US" altLang="en-US" sz="1600" i="1">
                        <a:latin typeface="Cambria Math" panose="02040503050406030204" pitchFamily="18" charset="0"/>
                      </a:rPr>
                      <m:t>(</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r>
                      <a:rPr lang="en-US" altLang="en-US" sz="160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oMath>
                </a14:m>
                <a:r>
                  <a:rPr lang="en-US" altLang="en-US" sz="1600" dirty="0">
                    <a:latin typeface="Times New Roman" panose="02020603050405020304" pitchFamily="18" charset="0"/>
                    <a:cs typeface="Times New Roman" panose="02020603050405020304" pitchFamily="18" charset="0"/>
                  </a:rPr>
                  <a:t>,</a:t>
                </a:r>
                <a14:m>
                  <m:oMath xmlns:m="http://schemas.openxmlformats.org/officeDocument/2006/math">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r>
                      <a:rPr lang="en-US" altLang="en-US" sz="1600" dirty="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𝑡</m:t>
                    </m:r>
                    <m:r>
                      <a:rPr lang="en-US" altLang="en-US" sz="1600" dirty="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b="0" i="0" dirty="0"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dirty="0">
                        <a:latin typeface="Cambria Math" panose="02040503050406030204" pitchFamily="18" charset="0"/>
                        <a:ea typeface="Cambria Math" panose="02040503050406030204" pitchFamily="18" charset="0"/>
                        <a:cs typeface="Times New Roman" panose="02020603050405020304" pitchFamily="18" charset="0"/>
                      </a:rPr>
                      <m:t> </m:t>
                    </m:r>
                  </m:oMath>
                </a14:m>
                <a:r>
                  <a:rPr lang="en-US" altLang="en-US" sz="1600" dirty="0">
                    <a:latin typeface="Times New Roman" panose="02020603050405020304" pitchFamily="18" charset="0"/>
                    <a:cs typeface="Times New Roman" panose="02020603050405020304" pitchFamily="18" charset="0"/>
                  </a:rPr>
                  <a:t>The final form is,</a:t>
                </a:r>
              </a:p>
              <a:p>
                <a:pPr>
                  <a:lnSpc>
                    <a:spcPct val="150000"/>
                  </a:lnSpc>
                  <a:buNone/>
                </a:pPr>
                <a:endParaRPr lang="en-US" altLang="en-US" sz="1600" dirty="0">
                  <a:latin typeface="Times New Roman" panose="02020603050405020304" pitchFamily="18" charset="0"/>
                  <a:cs typeface="Times New Roman" panose="02020603050405020304" pitchFamily="18" charset="0"/>
                </a:endParaRPr>
              </a:p>
              <a:p>
                <a:pPr>
                  <a:lnSpc>
                    <a:spcPct val="150000"/>
                  </a:lnSpc>
                  <a:buNone/>
                </a:pPr>
                <a14:m>
                  <m:oMath xmlns:m="http://schemas.openxmlformats.org/officeDocument/2006/math">
                    <m:d>
                      <m:dPr>
                        <m:ctrlPr>
                          <a:rPr lang="en-US" altLang="en-US" sz="1600" i="1">
                            <a:latin typeface="Cambria Math" panose="02040503050406030204" pitchFamily="18" charset="0"/>
                            <a:cs typeface="Times New Roman" panose="02020603050405020304" pitchFamily="18" charset="0"/>
                          </a:rPr>
                        </m:ctrlPr>
                      </m:dPr>
                      <m:e>
                        <m:r>
                          <a:rPr lang="en-US" altLang="en-US" sz="1600" i="1">
                            <a:latin typeface="Cambria Math" panose="02040503050406030204" pitchFamily="18" charset="0"/>
                            <a:cs typeface="Times New Roman" panose="02020603050405020304" pitchFamily="18" charset="0"/>
                          </a:rPr>
                          <m:t> </m:t>
                        </m:r>
                        <m:f>
                          <m:fPr>
                            <m:ctrlPr>
                              <a:rPr lang="en-US" altLang="en-US" sz="1600" i="1">
                                <a:latin typeface="Cambria Math" panose="02040503050406030204" pitchFamily="18" charset="0"/>
                                <a:cs typeface="Times New Roman" panose="02020603050405020304" pitchFamily="18" charset="0"/>
                              </a:rPr>
                            </m:ctrlPr>
                          </m:fPr>
                          <m:num>
                            <m:r>
                              <a:rPr lang="en-US" altLang="en-US" sz="1600" i="1">
                                <a:latin typeface="Cambria Math" panose="02040503050406030204" pitchFamily="18" charset="0"/>
                                <a:cs typeface="Times New Roman" panose="02020603050405020304" pitchFamily="18" charset="0"/>
                              </a:rPr>
                              <m:t>1</m:t>
                            </m:r>
                          </m:num>
                          <m:den>
                            <m:r>
                              <a:rPr lang="en-US" altLang="en-US" sz="1600" i="1">
                                <a:latin typeface="Cambria Math" panose="02040503050406030204" pitchFamily="18" charset="0"/>
                                <a:cs typeface="Times New Roman" panose="02020603050405020304" pitchFamily="18" charset="0"/>
                              </a:rPr>
                              <m:t>𝑐</m:t>
                            </m:r>
                          </m:den>
                        </m:f>
                        <m:r>
                          <a:rPr lang="en-US" altLang="en-US" sz="1600" i="1">
                            <a:latin typeface="Cambria Math" panose="02040503050406030204" pitchFamily="18" charset="0"/>
                            <a:cs typeface="Times New Roman" panose="02020603050405020304" pitchFamily="18" charset="0"/>
                          </a:rPr>
                          <m:t> </m:t>
                        </m:r>
                        <m:f>
                          <m:fPr>
                            <m:ctrlPr>
                              <a:rPr lang="en-US" altLang="en-US" sz="1600" i="1">
                                <a:latin typeface="Cambria Math" panose="02040503050406030204" pitchFamily="18" charset="0"/>
                                <a:cs typeface="Times New Roman" panose="02020603050405020304" pitchFamily="18" charset="0"/>
                              </a:rPr>
                            </m:ctrlPr>
                          </m:fPr>
                          <m:num>
                            <m:r>
                              <a:rPr lang="en-US" altLang="en-US" sz="160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b="0" i="1" smtClean="0">
                                <a:latin typeface="Cambria Math" panose="02040503050406030204" pitchFamily="18" charset="0"/>
                                <a:ea typeface="Cambria Math" panose="02040503050406030204" pitchFamily="18" charset="0"/>
                                <a:cs typeface="Times New Roman" panose="02020603050405020304" pitchFamily="18" charset="0"/>
                              </a:rPr>
                              <m:t>𝐼</m:t>
                            </m:r>
                          </m:num>
                          <m:den>
                            <m:r>
                              <a:rPr lang="en-US" altLang="en-US" sz="16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𝑡</m:t>
                            </m:r>
                          </m:den>
                        </m:f>
                      </m:e>
                    </m:d>
                  </m:oMath>
                </a14:m>
                <a:r>
                  <a:rPr lang="en-US" altLang="en-US" sz="1600" dirty="0">
                    <a:latin typeface="Times New Roman" panose="02020603050405020304" pitchFamily="18" charset="0"/>
                    <a:cs typeface="Times New Roman" panose="02020603050405020304" pitchFamily="18" charset="0"/>
                  </a:rPr>
                  <a:t> </a:t>
                </a:r>
                <a14:m>
                  <m:oMath xmlns:m="http://schemas.openxmlformats.org/officeDocument/2006/math">
                    <m:r>
                      <a:rPr lang="en-US" altLang="en-US" sz="1600" i="1">
                        <a:latin typeface="Cambria Math" panose="02040503050406030204" pitchFamily="18" charset="0"/>
                        <a:cs typeface="Times New Roman" panose="02020603050405020304" pitchFamily="18" charset="0"/>
                      </a:rPr>
                      <m:t>+ </m:t>
                    </m:r>
                    <m:bar>
                      <m:barPr>
                        <m:ctrlPr>
                          <a:rPr lang="en-US" altLang="en-US" sz="1600" i="1">
                            <a:latin typeface="Cambria Math" panose="02040503050406030204" pitchFamily="18" charset="0"/>
                            <a:cs typeface="Times New Roman" panose="02020603050405020304" pitchFamily="18" charset="0"/>
                          </a:rPr>
                        </m:ctrlPr>
                      </m:barPr>
                      <m:e>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Ω</m:t>
                        </m:r>
                      </m:e>
                    </m:bar>
                    <m:r>
                      <a:rPr lang="en-US" altLang="en-US" sz="1600" i="1">
                        <a:latin typeface="Cambria Math" panose="02040503050406030204" pitchFamily="18" charset="0"/>
                        <a:cs typeface="Times New Roman" panose="02020603050405020304" pitchFamily="18" charset="0"/>
                      </a:rPr>
                      <m:t> </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altLang="en-US" sz="1600" i="1">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r>
                      <a:rPr lang="en-US" altLang="en-US" sz="1600" b="0" i="1" smtClean="0">
                        <a:latin typeface="Cambria Math" panose="02040503050406030204" pitchFamily="18" charset="0"/>
                        <a:ea typeface="Cambria Math" panose="02040503050406030204" pitchFamily="18" charset="0"/>
                        <a:cs typeface="Times New Roman" panose="02020603050405020304" pitchFamily="18" charset="0"/>
                      </a:rPr>
                      <m:t>𝐼</m:t>
                    </m:r>
                    <m:r>
                      <a:rPr lang="en-US" altLang="en-US" sz="1600" b="0" i="1"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n-US" altLang="en-US" sz="1600" dirty="0">
                    <a:latin typeface="Times New Roman" panose="02020603050405020304" pitchFamily="18" charset="0"/>
                    <a:cs typeface="Times New Roman" panose="02020603050405020304" pitchFamily="18" charset="0"/>
                  </a:rPr>
                  <a:t>+ </a:t>
                </a:r>
                <a14:m>
                  <m:oMath xmlns:m="http://schemas.openxmlformats.org/officeDocument/2006/math">
                    <m:r>
                      <a:rPr lang="el-GR" altLang="en-US" sz="1600" i="1">
                        <a:latin typeface="Cambria Math" panose="02040503050406030204" pitchFamily="18" charset="0"/>
                        <a:ea typeface="Cambria Math" panose="02040503050406030204" pitchFamily="18" charset="0"/>
                        <a:cs typeface="Times New Roman" panose="02020603050405020304" pitchFamily="18" charset="0"/>
                      </a:rPr>
                      <m:t>𝜎</m:t>
                    </m:r>
                    <m:r>
                      <a:rPr lang="en-US" altLang="en-US" sz="160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oMath>
                </a14:m>
                <a:r>
                  <a:rPr lang="en-US" altLang="en-US" sz="1600" dirty="0">
                    <a:latin typeface="Times New Roman" panose="02020603050405020304" pitchFamily="18" charset="0"/>
                    <a:cs typeface="Times New Roman" panose="02020603050405020304" pitchFamily="18" charset="0"/>
                  </a:rPr>
                  <a:t>,</a:t>
                </a:r>
                <a14:m>
                  <m:oMath xmlns:m="http://schemas.openxmlformats.org/officeDocument/2006/math">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oMath>
                </a14:m>
                <a:r>
                  <a:rPr lang="en-US" altLang="en-US" sz="1600" dirty="0">
                    <a:latin typeface="Times New Roman" panose="02020603050405020304" pitchFamily="18" charset="0"/>
                    <a:cs typeface="Times New Roman" panose="02020603050405020304" pitchFamily="18" charset="0"/>
                  </a:rPr>
                  <a:t>,</a:t>
                </a:r>
                <a14:m>
                  <m:oMath xmlns:m="http://schemas.openxmlformats.org/officeDocument/2006/math">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oMath>
                </a14:m>
                <a:r>
                  <a:rPr lang="en-US" altLang="en-US" sz="1600" i="1" dirty="0">
                    <a:latin typeface="Times New Roman" panose="02020603050405020304" pitchFamily="18" charset="0"/>
                    <a:cs typeface="Times New Roman" panose="02020603050405020304" pitchFamily="18" charset="0"/>
                  </a:rPr>
                  <a:t>,t</a:t>
                </a:r>
                <a:r>
                  <a:rPr lang="en-US" altLang="en-US" sz="1600" dirty="0">
                    <a:latin typeface="Times New Roman" panose="02020603050405020304" pitchFamily="18" charset="0"/>
                    <a:cs typeface="Times New Roman" panose="02020603050405020304" pitchFamily="18" charset="0"/>
                  </a:rPr>
                  <a:t>) </a:t>
                </a:r>
                <a:r>
                  <a:rPr lang="en-US" altLang="en-US" sz="1600" i="1" dirty="0">
                    <a:latin typeface="Times New Roman" panose="02020603050405020304" pitchFamily="18" charset="0"/>
                    <a:cs typeface="Times New Roman" panose="02020603050405020304" pitchFamily="18" charset="0"/>
                  </a:rPr>
                  <a:t>I</a:t>
                </a:r>
                <a14:m>
                  <m:oMath xmlns:m="http://schemas.openxmlformats.org/officeDocument/2006/math">
                    <m:r>
                      <a:rPr lang="en-US" altLang="en-US" sz="1600" i="1">
                        <a:latin typeface="Cambria Math" panose="02040503050406030204" pitchFamily="18" charset="0"/>
                        <a:ea typeface="Cambria Math" panose="02040503050406030204" pitchFamily="18" charset="0"/>
                      </a:rPr>
                      <m:t>(</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oMath>
                </a14:m>
                <a:r>
                  <a:rPr lang="en-US" altLang="en-US" sz="1600" dirty="0">
                    <a:latin typeface="Times New Roman" panose="02020603050405020304" pitchFamily="18" charset="0"/>
                    <a:cs typeface="Times New Roman" panose="02020603050405020304" pitchFamily="18" charset="0"/>
                  </a:rPr>
                  <a:t>,</a:t>
                </a:r>
                <a14:m>
                  <m:oMath xmlns:m="http://schemas.openxmlformats.org/officeDocument/2006/math">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oMath>
                </a14:m>
                <a:r>
                  <a:rPr lang="en-US" altLang="en-US" sz="1600" dirty="0">
                    <a:latin typeface="Times New Roman" panose="02020603050405020304" pitchFamily="18" charset="0"/>
                    <a:cs typeface="Times New Roman" panose="02020603050405020304" pitchFamily="18" charset="0"/>
                  </a:rPr>
                  <a:t>,</a:t>
                </a:r>
                <a14:m>
                  <m:oMath xmlns:m="http://schemas.openxmlformats.org/officeDocument/2006/math">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oMath>
                </a14:m>
                <a:r>
                  <a:rPr lang="en-US" altLang="en-US" sz="1600" i="1" dirty="0">
                    <a:latin typeface="Times New Roman" panose="02020603050405020304" pitchFamily="18" charset="0"/>
                    <a:cs typeface="Times New Roman" panose="02020603050405020304" pitchFamily="18" charset="0"/>
                  </a:rPr>
                  <a:t>,t) </a:t>
                </a:r>
                <a:r>
                  <a:rPr lang="en-US" altLang="en-US" sz="1600" dirty="0">
                    <a:latin typeface="Times New Roman" panose="02020603050405020304" pitchFamily="18" charset="0"/>
                    <a:cs typeface="Times New Roman" panose="02020603050405020304" pitchFamily="18" charset="0"/>
                  </a:rPr>
                  <a:t>= </a:t>
                </a:r>
              </a:p>
              <a:p>
                <a:pPr algn="ctr">
                  <a:lnSpc>
                    <a:spcPct val="150000"/>
                  </a:lnSpc>
                  <a:buNone/>
                </a:pPr>
                <a14:m>
                  <m:oMath xmlns:m="http://schemas.openxmlformats.org/officeDocument/2006/math">
                    <m:sSub>
                      <m:sSubPr>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sSubPr>
                      <m:e>
                        <m:nary>
                          <m:naryPr>
                            <m:limLoc m:val="undOvr"/>
                            <m:ctrlPr>
                              <a:rPr lang="en-US" altLang="en-US" sz="1600" i="1" dirty="0">
                                <a:latin typeface="Cambria Math" panose="02040503050406030204" pitchFamily="18" charset="0"/>
                                <a:cs typeface="Times New Roman" panose="02020603050405020304" pitchFamily="18" charset="0"/>
                              </a:rPr>
                            </m:ctrlPr>
                          </m:naryPr>
                          <m:sub>
                            <m:r>
                              <m:rPr>
                                <m:brk m:alnAt="24"/>
                              </m:rPr>
                              <a:rPr lang="en-US" altLang="en-US" sz="1600" i="1" dirty="0">
                                <a:latin typeface="Cambria Math" panose="02040503050406030204" pitchFamily="18" charset="0"/>
                                <a:cs typeface="Times New Roman" panose="02020603050405020304" pitchFamily="18" charset="0"/>
                              </a:rPr>
                              <m:t>0</m:t>
                            </m:r>
                          </m:sub>
                          <m:sup>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sup>
                          <m:e>
                            <m:r>
                              <a:rPr lang="en-US" altLang="en-US" sz="1600" i="1" dirty="0">
                                <a:latin typeface="Cambria Math" panose="02040503050406030204" pitchFamily="18" charset="0"/>
                                <a:cs typeface="Times New Roman" panose="02020603050405020304" pitchFamily="18" charset="0"/>
                              </a:rPr>
                              <m:t>𝑑</m:t>
                            </m:r>
                            <m:sSup>
                              <m:sSupPr>
                                <m:ctrlP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e>
                              <m:sup>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sup>
                            </m:sSup>
                            <m:nary>
                              <m:naryPr>
                                <m:limLoc m:val="undOvr"/>
                                <m:subHide m:val="on"/>
                                <m:supHide m:val="on"/>
                                <m:ctrlP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ctrlPr>
                              </m:naryPr>
                              <m:sub/>
                              <m:sup/>
                              <m:e>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𝑑</m:t>
                                </m:r>
                              </m:e>
                            </m:nary>
                          </m:e>
                        </m:nary>
                        <m:bar>
                          <m:barPr>
                            <m:ctrlPr>
                              <a:rPr lang="en-US" altLang="en-US" sz="1600" i="1" dirty="0">
                                <a:latin typeface="Cambria Math" panose="02040503050406030204" pitchFamily="18" charset="0"/>
                                <a:cs typeface="Times New Roman" panose="02020603050405020304" pitchFamily="18" charset="0"/>
                              </a:rPr>
                            </m:ctrlPr>
                          </m:barPr>
                          <m:e>
                            <m:r>
                              <m:rPr>
                                <m:sty m:val="p"/>
                              </m:rP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Ω</m:t>
                            </m:r>
                          </m:e>
                        </m:ba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 </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𝜎</m:t>
                        </m:r>
                      </m:e>
                      <m:sub>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𝑠</m:t>
                        </m:r>
                      </m:sub>
                    </m:sSub>
                    <m:r>
                      <a:rPr lang="en-US" altLang="en-US" sz="160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r>
                      <m:rPr>
                        <m:nor/>
                      </m:rPr>
                      <a:rPr lang="en-US" altLang="en-US" sz="1600" dirty="0">
                        <a:latin typeface="Times New Roman" panose="02020603050405020304" pitchFamily="18" charset="0"/>
                        <a:cs typeface="Times New Roman" panose="02020603050405020304" pitchFamily="18" charset="0"/>
                      </a:rPr>
                      <m:t>,</m:t>
                    </m:r>
                    <m:sSup>
                      <m:sSupPr>
                        <m:ctrlP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ctrlPr>
                      </m:sSupPr>
                      <m:e>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e>
                      <m:sup>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 </m:t>
                    </m:r>
                    <m:sSup>
                      <m:sSupPr>
                        <m:ctrlP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e>
                      <m:sup>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r>
                      <m:rPr>
                        <m:nor/>
                      </m:rP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 </m:t>
                    </m:r>
                    <m:r>
                      <m:rPr>
                        <m:nor/>
                      </m:rPr>
                      <a:rPr lang="en-US" altLang="en-US" sz="1600" i="1" dirty="0">
                        <a:latin typeface="Times New Roman" panose="02020603050405020304" pitchFamily="18" charset="0"/>
                        <a:cs typeface="Times New Roman" panose="02020603050405020304" pitchFamily="18" charset="0"/>
                      </a:rPr>
                      <m:t>t</m:t>
                    </m:r>
                    <m:r>
                      <m:rPr>
                        <m:nor/>
                      </m:rPr>
                      <a:rPr lang="en-US" altLang="en-US" sz="1600" dirty="0">
                        <a:latin typeface="Times New Roman" panose="02020603050405020304" pitchFamily="18" charset="0"/>
                        <a:cs typeface="Times New Roman" panose="02020603050405020304" pitchFamily="18" charset="0"/>
                      </a:rPr>
                      <m:t>)</m:t>
                    </m:r>
                    <m:r>
                      <a:rPr lang="en-US" altLang="en-US" sz="1600" i="1" dirty="0">
                        <a:latin typeface="Cambria Math" panose="02040503050406030204" pitchFamily="18" charset="0"/>
                        <a:cs typeface="Times New Roman" panose="02020603050405020304" pitchFamily="18" charset="0"/>
                      </a:rPr>
                      <m:t> </m:t>
                    </m:r>
                    <m:r>
                      <a:rPr lang="en-US" altLang="en-US" sz="1600" i="1" dirty="0">
                        <a:latin typeface="Cambria Math" panose="02040503050406030204" pitchFamily="18" charset="0"/>
                        <a:cs typeface="Times New Roman" panose="02020603050405020304" pitchFamily="18" charset="0"/>
                      </a:rPr>
                      <m:t>𝐼</m:t>
                    </m:r>
                    <m:r>
                      <a:rPr lang="en-US" altLang="en-US" sz="160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r>
                      <m:rPr>
                        <m:nor/>
                      </m:rPr>
                      <a:rPr lang="en-US" altLang="en-US" sz="1600" dirty="0">
                        <a:latin typeface="Times New Roman" panose="02020603050405020304" pitchFamily="18" charset="0"/>
                        <a:cs typeface="Times New Roman" panose="02020603050405020304" pitchFamily="18" charset="0"/>
                      </a:rPr>
                      <m:t>,</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r>
                      <m:rPr>
                        <m:nor/>
                      </m:rPr>
                      <a:rPr lang="en-US" altLang="en-US" sz="1600" dirty="0">
                        <a:latin typeface="Times New Roman" panose="02020603050405020304" pitchFamily="18" charset="0"/>
                        <a:cs typeface="Times New Roman" panose="02020603050405020304" pitchFamily="18" charset="0"/>
                      </a:rPr>
                      <m:t>,</m:t>
                    </m:r>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r>
                      <m:rPr>
                        <m:nor/>
                      </m:rPr>
                      <a:rPr lang="en-US" altLang="en-US" sz="1600" i="1" dirty="0">
                        <a:latin typeface="Times New Roman" panose="02020603050405020304" pitchFamily="18" charset="0"/>
                        <a:cs typeface="Times New Roman" panose="02020603050405020304" pitchFamily="18" charset="0"/>
                      </a:rPr>
                      <m:t>,</m:t>
                    </m:r>
                    <m:r>
                      <m:rPr>
                        <m:nor/>
                      </m:rPr>
                      <a:rPr lang="en-US" altLang="en-US" sz="1600" i="1" dirty="0">
                        <a:latin typeface="Times New Roman" panose="02020603050405020304" pitchFamily="18" charset="0"/>
                        <a:cs typeface="Times New Roman" panose="02020603050405020304" pitchFamily="18" charset="0"/>
                      </a:rPr>
                      <m:t>t</m:t>
                    </m:r>
                    <m:r>
                      <m:rPr>
                        <m:nor/>
                      </m:rPr>
                      <a:rPr lang="en-US" altLang="en-US" sz="1600" dirty="0">
                        <a:latin typeface="Times New Roman" panose="02020603050405020304" pitchFamily="18" charset="0"/>
                        <a:cs typeface="Times New Roman" panose="02020603050405020304" pitchFamily="18" charset="0"/>
                      </a:rPr>
                      <m:t>)</m:t>
                    </m:r>
                  </m:oMath>
                </a14:m>
                <a:r>
                  <a:rPr lang="en-US" altLang="en-US" sz="1600" dirty="0">
                    <a:latin typeface="Times New Roman" panose="02020603050405020304" pitchFamily="18" charset="0"/>
                    <a:cs typeface="Times New Roman" panose="02020603050405020304" pitchFamily="18" charset="0"/>
                  </a:rPr>
                  <a:t> </a:t>
                </a:r>
                <a:r>
                  <a:rPr lang="en-US" altLang="en-US" sz="1600" dirty="0"/>
                  <a:t>+ </a:t>
                </a:r>
                <a14:m>
                  <m:oMath xmlns:m="http://schemas.openxmlformats.org/officeDocument/2006/math">
                    <m:r>
                      <a:rPr lang="en-US" altLang="en-US" sz="1600" b="0" i="1" dirty="0" smtClean="0">
                        <a:latin typeface="Cambria Math" panose="02040503050406030204" pitchFamily="18" charset="0"/>
                        <a:ea typeface="Cambria Math" panose="02040503050406030204" pitchFamily="18" charset="0"/>
                        <a:cs typeface="Times New Roman" panose="02020603050405020304" pitchFamily="18" charset="0"/>
                      </a:rPr>
                      <m:t>𝑄</m:t>
                    </m:r>
                    <m:r>
                      <a:rPr lang="en-US" altLang="en-US" sz="1600" i="1">
                        <a:latin typeface="Cambria Math" panose="02040503050406030204" pitchFamily="18" charset="0"/>
                      </a:rPr>
                      <m:t>(</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r>
                      <a:rPr lang="en-US" altLang="en-US" sz="160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oMath>
                </a14:m>
                <a:r>
                  <a:rPr lang="en-US" altLang="en-US" sz="1600" dirty="0">
                    <a:latin typeface="Times New Roman" panose="02020603050405020304" pitchFamily="18" charset="0"/>
                    <a:cs typeface="Times New Roman" panose="02020603050405020304" pitchFamily="18" charset="0"/>
                  </a:rPr>
                  <a:t>,</a:t>
                </a:r>
                <a14:m>
                  <m:oMath xmlns:m="http://schemas.openxmlformats.org/officeDocument/2006/math">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r>
                      <a:rPr lang="en-US" altLang="en-US" sz="1600" dirty="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𝑡</m:t>
                    </m:r>
                    <m:r>
                      <a:rPr lang="en-US" altLang="en-US" sz="1600"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sz="1600" dirty="0">
                    <a:latin typeface="Times New Roman" panose="02020603050405020304" pitchFamily="18" charset="0"/>
                    <a:cs typeface="Times New Roman" panose="02020603050405020304" pitchFamily="18" charset="0"/>
                  </a:rPr>
                  <a:t> .</a:t>
                </a:r>
              </a:p>
            </p:txBody>
          </p:sp>
        </mc:Choice>
        <mc:Fallback xmlns="">
          <p:sp>
            <p:nvSpPr>
              <p:cNvPr id="3" name="TextBox 4">
                <a:extLst>
                  <a:ext uri="{FF2B5EF4-FFF2-40B4-BE49-F238E27FC236}">
                    <a16:creationId xmlns:a16="http://schemas.microsoft.com/office/drawing/2014/main" id="{703D6DC6-FBBD-686F-6F3A-850D1563522C}"/>
                  </a:ext>
                </a:extLst>
              </p:cNvPr>
              <p:cNvSpPr txBox="1">
                <a:spLocks noRot="1" noChangeAspect="1" noMove="1" noResize="1" noEditPoints="1" noAdjustHandles="1" noChangeArrowheads="1" noChangeShapeType="1" noTextEdit="1"/>
              </p:cNvSpPr>
              <p:nvPr/>
            </p:nvSpPr>
            <p:spPr bwMode="auto">
              <a:xfrm>
                <a:off x="188119" y="1036647"/>
                <a:ext cx="8767762" cy="5643276"/>
              </a:xfrm>
              <a:prstGeom prst="rect">
                <a:avLst/>
              </a:prstGeom>
              <a:blipFill>
                <a:blip r:embed="rId3"/>
                <a:stretch>
                  <a:fillRect l="-289" b="-109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E5EB327-AFF5-EA34-11BC-6FAE7BBDBC61}"/>
                  </a:ext>
                </a:extLst>
              </p:cNvPr>
              <p:cNvSpPr txBox="1"/>
              <p:nvPr/>
            </p:nvSpPr>
            <p:spPr>
              <a:xfrm>
                <a:off x="2392563" y="4093958"/>
                <a:ext cx="43858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4</m:t>
                      </m:r>
                      <m:r>
                        <a:rPr lang="en-US" sz="1400" b="0" i="1" smtClean="0">
                          <a:solidFill>
                            <a:schemeClr val="tx1"/>
                          </a:solidFill>
                          <a:latin typeface="Cambria Math" panose="02040503050406030204" pitchFamily="18" charset="0"/>
                          <a:ea typeface="Cambria Math" panose="02040503050406030204" pitchFamily="18" charset="0"/>
                        </a:rPr>
                        <m:t>𝜋</m:t>
                      </m:r>
                    </m:oMath>
                  </m:oMathPara>
                </a14:m>
                <a:endParaRPr lang="en-US" sz="1400" dirty="0">
                  <a:solidFill>
                    <a:schemeClr val="tx1"/>
                  </a:solidFill>
                </a:endParaRPr>
              </a:p>
            </p:txBody>
          </p:sp>
        </mc:Choice>
        <mc:Fallback xmlns="">
          <p:sp>
            <p:nvSpPr>
              <p:cNvPr id="4" name="TextBox 3">
                <a:extLst>
                  <a:ext uri="{FF2B5EF4-FFF2-40B4-BE49-F238E27FC236}">
                    <a16:creationId xmlns:a16="http://schemas.microsoft.com/office/drawing/2014/main" id="{9E5EB327-AFF5-EA34-11BC-6FAE7BBDBC61}"/>
                  </a:ext>
                </a:extLst>
              </p:cNvPr>
              <p:cNvSpPr txBox="1">
                <a:spLocks noRot="1" noChangeAspect="1" noMove="1" noResize="1" noEditPoints="1" noAdjustHandles="1" noChangeArrowheads="1" noChangeShapeType="1" noTextEdit="1"/>
              </p:cNvSpPr>
              <p:nvPr/>
            </p:nvSpPr>
            <p:spPr>
              <a:xfrm>
                <a:off x="2392563" y="4093958"/>
                <a:ext cx="438582" cy="3077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1CC7163-7244-00F8-6051-B8E8F1E78727}"/>
                  </a:ext>
                </a:extLst>
              </p:cNvPr>
              <p:cNvSpPr txBox="1"/>
              <p:nvPr/>
            </p:nvSpPr>
            <p:spPr>
              <a:xfrm>
                <a:off x="2392563" y="6497836"/>
                <a:ext cx="43858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4</m:t>
                      </m:r>
                      <m:r>
                        <a:rPr lang="en-US" sz="1400" b="0" i="1" smtClean="0">
                          <a:solidFill>
                            <a:schemeClr val="tx1"/>
                          </a:solidFill>
                          <a:latin typeface="Cambria Math" panose="02040503050406030204" pitchFamily="18" charset="0"/>
                          <a:ea typeface="Cambria Math" panose="02040503050406030204" pitchFamily="18" charset="0"/>
                        </a:rPr>
                        <m:t>𝜋</m:t>
                      </m:r>
                    </m:oMath>
                  </m:oMathPara>
                </a14:m>
                <a:endParaRPr lang="en-US" sz="1400" dirty="0">
                  <a:solidFill>
                    <a:schemeClr val="tx1"/>
                  </a:solidFill>
                </a:endParaRPr>
              </a:p>
            </p:txBody>
          </p:sp>
        </mc:Choice>
        <mc:Fallback xmlns="">
          <p:sp>
            <p:nvSpPr>
              <p:cNvPr id="5" name="TextBox 4">
                <a:extLst>
                  <a:ext uri="{FF2B5EF4-FFF2-40B4-BE49-F238E27FC236}">
                    <a16:creationId xmlns:a16="http://schemas.microsoft.com/office/drawing/2014/main" id="{E1CC7163-7244-00F8-6051-B8E8F1E78727}"/>
                  </a:ext>
                </a:extLst>
              </p:cNvPr>
              <p:cNvSpPr txBox="1">
                <a:spLocks noRot="1" noChangeAspect="1" noMove="1" noResize="1" noEditPoints="1" noAdjustHandles="1" noChangeArrowheads="1" noChangeShapeType="1" noTextEdit="1"/>
              </p:cNvSpPr>
              <p:nvPr/>
            </p:nvSpPr>
            <p:spPr>
              <a:xfrm>
                <a:off x="2392563" y="6497836"/>
                <a:ext cx="438582" cy="307777"/>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47328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E8E95-A826-DB72-4210-4B62FFBEC2F0}"/>
            </a:ext>
          </a:extLst>
        </p:cNvPr>
        <p:cNvGrpSpPr/>
        <p:nvPr/>
      </p:nvGrpSpPr>
      <p:grpSpPr>
        <a:xfrm>
          <a:off x="0" y="0"/>
          <a:ext cx="0" cy="0"/>
          <a:chOff x="0" y="0"/>
          <a:chExt cx="0" cy="0"/>
        </a:xfrm>
      </p:grpSpPr>
      <p:sp>
        <p:nvSpPr>
          <p:cNvPr id="28673" name="Rectangle 2">
            <a:extLst>
              <a:ext uri="{FF2B5EF4-FFF2-40B4-BE49-F238E27FC236}">
                <a16:creationId xmlns:a16="http://schemas.microsoft.com/office/drawing/2014/main" id="{65BA81E6-D6EA-53BC-D081-D4ED44DFDE88}"/>
              </a:ext>
            </a:extLst>
          </p:cNvPr>
          <p:cNvSpPr>
            <a:spLocks noGrp="1"/>
          </p:cNvSpPr>
          <p:nvPr>
            <p:ph type="title"/>
          </p:nvPr>
        </p:nvSpPr>
        <p:spPr>
          <a:xfrm>
            <a:off x="0" y="-4763"/>
            <a:ext cx="9144000" cy="654051"/>
          </a:xfrm>
          <a:solidFill>
            <a:srgbClr val="1C8016"/>
          </a:solidFill>
        </p:spPr>
        <p:txBody>
          <a:bodyPr lIns="0" tIns="0" rIns="0" bIns="0"/>
          <a:lstStyle/>
          <a:p>
            <a:pPr eaLnBrk="1" hangingPunct="1"/>
            <a: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PHYSICAL MODELS IN REMOTE SENSING</a:t>
            </a:r>
            <a:b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Chapter 01 – Part 04: The Radiative Transfer Equation</a:t>
            </a:r>
          </a:p>
        </p:txBody>
      </p:sp>
      <p:sp>
        <p:nvSpPr>
          <p:cNvPr id="2" name="Slide Number Placeholder 6">
            <a:extLst>
              <a:ext uri="{FF2B5EF4-FFF2-40B4-BE49-F238E27FC236}">
                <a16:creationId xmlns:a16="http://schemas.microsoft.com/office/drawing/2014/main" id="{44A805A1-44F4-69CF-547F-8D9E99241660}"/>
              </a:ext>
            </a:extLst>
          </p:cNvPr>
          <p:cNvSpPr>
            <a:spLocks noGrp="1"/>
          </p:cNvSpPr>
          <p:nvPr>
            <p:ph type="sldNum" sz="quarter" idx="12"/>
          </p:nvPr>
        </p:nvSpPr>
        <p:spPr>
          <a:xfrm>
            <a:off x="6962775" y="6440488"/>
            <a:ext cx="2133600" cy="365125"/>
          </a:xfrm>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defRPr/>
            </a:pPr>
            <a:fld id="{9B1D2107-DE6D-6648-ACE2-F6111320B7E1}" type="slidenum">
              <a:rPr lang="en-US" altLang="zh-CN" sz="1400" b="1" smtClean="0">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rPr>
              <a:pPr>
                <a:spcBef>
                  <a:spcPct val="0"/>
                </a:spcBef>
                <a:buFontTx/>
                <a:buNone/>
                <a:defRPr/>
              </a:pPr>
              <a:t>16</a:t>
            </a:fld>
            <a:endParaRPr lang="en-US" altLang="zh-CN" sz="1400" b="1">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28675" name="TextBox 7">
            <a:extLst>
              <a:ext uri="{FF2B5EF4-FFF2-40B4-BE49-F238E27FC236}">
                <a16:creationId xmlns:a16="http://schemas.microsoft.com/office/drawing/2014/main" id="{B8D669CB-56A7-9EEC-4044-C07CDE24CC23}"/>
              </a:ext>
            </a:extLst>
          </p:cNvPr>
          <p:cNvSpPr txBox="1">
            <a:spLocks noChangeArrowheads="1"/>
          </p:cNvSpPr>
          <p:nvPr/>
        </p:nvSpPr>
        <p:spPr bwMode="auto">
          <a:xfrm>
            <a:off x="19050" y="693039"/>
            <a:ext cx="855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000" b="1" u="sng" dirty="0">
                <a:solidFill>
                  <a:srgbClr val="FF0000"/>
                </a:solidFill>
                <a:latin typeface="Times New Roman" panose="02020603050405020304" pitchFamily="18" charset="0"/>
                <a:cs typeface="Times New Roman" panose="02020603050405020304" pitchFamily="18" charset="0"/>
              </a:rPr>
              <a:t>Meaning of RTE Terms</a:t>
            </a:r>
          </a:p>
        </p:txBody>
      </p:sp>
      <p:sp>
        <p:nvSpPr>
          <p:cNvPr id="3" name="TextBox 4">
            <a:extLst>
              <a:ext uri="{FF2B5EF4-FFF2-40B4-BE49-F238E27FC236}">
                <a16:creationId xmlns:a16="http://schemas.microsoft.com/office/drawing/2014/main" id="{AC2E5032-E203-76F5-23CC-61B4C1EEF14E}"/>
              </a:ext>
            </a:extLst>
          </p:cNvPr>
          <p:cNvSpPr txBox="1">
            <a:spLocks noChangeArrowheads="1"/>
          </p:cNvSpPr>
          <p:nvPr/>
        </p:nvSpPr>
        <p:spPr bwMode="auto">
          <a:xfrm>
            <a:off x="127159" y="1136840"/>
            <a:ext cx="8767762" cy="41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628650" indent="-1714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150000"/>
              </a:lnSpc>
              <a:buNone/>
            </a:pPr>
            <a:r>
              <a:rPr lang="en-US" altLang="en-US" sz="1600" dirty="0">
                <a:latin typeface="Times New Roman" panose="02020603050405020304" pitchFamily="18" charset="0"/>
                <a:cs typeface="Times New Roman" panose="02020603050405020304" pitchFamily="18" charset="0"/>
              </a:rPr>
              <a:t>The terms in RTE have the following </a:t>
            </a:r>
            <a:r>
              <a:rPr lang="en-US" altLang="en-US" sz="1600" dirty="0">
                <a:solidFill>
                  <a:srgbClr val="2226F4"/>
                </a:solidFill>
                <a:latin typeface="Times New Roman" panose="02020603050405020304" pitchFamily="18" charset="0"/>
                <a:cs typeface="Times New Roman" panose="02020603050405020304" pitchFamily="18" charset="0"/>
              </a:rPr>
              <a:t>meaning</a:t>
            </a:r>
            <a:r>
              <a:rPr lang="en-US" altLang="en-US" sz="1600"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AEFF8AF-884C-8A6F-AC6D-277DECEC2332}"/>
                  </a:ext>
                </a:extLst>
              </p:cNvPr>
              <p:cNvSpPr txBox="1"/>
              <p:nvPr/>
            </p:nvSpPr>
            <p:spPr>
              <a:xfrm>
                <a:off x="1386555" y="4791273"/>
                <a:ext cx="43858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4</m:t>
                      </m:r>
                      <m:r>
                        <a:rPr lang="en-US" sz="1400" b="0" i="1" smtClean="0">
                          <a:solidFill>
                            <a:schemeClr val="tx1"/>
                          </a:solidFill>
                          <a:latin typeface="Cambria Math" panose="02040503050406030204" pitchFamily="18" charset="0"/>
                          <a:ea typeface="Cambria Math" panose="02040503050406030204" pitchFamily="18" charset="0"/>
                        </a:rPr>
                        <m:t>𝜋</m:t>
                      </m:r>
                    </m:oMath>
                  </m:oMathPara>
                </a14:m>
                <a:endParaRPr lang="en-US" sz="1400" dirty="0">
                  <a:solidFill>
                    <a:schemeClr val="tx1"/>
                  </a:solidFill>
                </a:endParaRPr>
              </a:p>
            </p:txBody>
          </p:sp>
        </mc:Choice>
        <mc:Fallback xmlns="">
          <p:sp>
            <p:nvSpPr>
              <p:cNvPr id="5" name="TextBox 4">
                <a:extLst>
                  <a:ext uri="{FF2B5EF4-FFF2-40B4-BE49-F238E27FC236}">
                    <a16:creationId xmlns:a16="http://schemas.microsoft.com/office/drawing/2014/main" id="{7AEFF8AF-884C-8A6F-AC6D-277DECEC2332}"/>
                  </a:ext>
                </a:extLst>
              </p:cNvPr>
              <p:cNvSpPr txBox="1">
                <a:spLocks noRot="1" noChangeAspect="1" noMove="1" noResize="1" noEditPoints="1" noAdjustHandles="1" noChangeArrowheads="1" noChangeShapeType="1" noTextEdit="1"/>
              </p:cNvSpPr>
              <p:nvPr/>
            </p:nvSpPr>
            <p:spPr>
              <a:xfrm>
                <a:off x="1386555" y="4791273"/>
                <a:ext cx="438582" cy="30777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F32094A6-EEA4-D95F-0AB3-B85D3C9940FE}"/>
                  </a:ext>
                </a:extLst>
              </p:cNvPr>
              <p:cNvGraphicFramePr>
                <a:graphicFrameLocks noGrp="1"/>
              </p:cNvGraphicFramePr>
              <p:nvPr>
                <p:extLst>
                  <p:ext uri="{D42A27DB-BD31-4B8C-83A1-F6EECF244321}">
                    <p14:modId xmlns:p14="http://schemas.microsoft.com/office/powerpoint/2010/main" val="4164615851"/>
                  </p:ext>
                </p:extLst>
              </p:nvPr>
            </p:nvGraphicFramePr>
            <p:xfrm>
              <a:off x="188119" y="1993906"/>
              <a:ext cx="8767762" cy="3416393"/>
            </p:xfrm>
            <a:graphic>
              <a:graphicData uri="http://schemas.openxmlformats.org/drawingml/2006/table">
                <a:tbl>
                  <a:tblPr firstRow="1" bandRow="1">
                    <a:tableStyleId>{5940675A-B579-460E-94D1-54222C63F5DA}</a:tableStyleId>
                  </a:tblPr>
                  <a:tblGrid>
                    <a:gridCol w="5698875">
                      <a:extLst>
                        <a:ext uri="{9D8B030D-6E8A-4147-A177-3AD203B41FA5}">
                          <a16:colId xmlns:a16="http://schemas.microsoft.com/office/drawing/2014/main" val="1561257926"/>
                        </a:ext>
                      </a:extLst>
                    </a:gridCol>
                    <a:gridCol w="3068887">
                      <a:extLst>
                        <a:ext uri="{9D8B030D-6E8A-4147-A177-3AD203B41FA5}">
                          <a16:colId xmlns:a16="http://schemas.microsoft.com/office/drawing/2014/main" val="4255094502"/>
                        </a:ext>
                      </a:extLst>
                    </a:gridCol>
                  </a:tblGrid>
                  <a:tr h="856999">
                    <a:tc>
                      <a:txBody>
                        <a:bodyPr/>
                        <a:lstStyle/>
                        <a:p>
                          <a:pPr algn="ctr"/>
                          <a14:m>
                            <m:oMathPara xmlns:m="http://schemas.openxmlformats.org/officeDocument/2006/math">
                              <m:oMathParaPr>
                                <m:jc m:val="centerGroup"/>
                              </m:oMathParaPr>
                              <m:oMath xmlns:m="http://schemas.openxmlformats.org/officeDocument/2006/math">
                                <m:d>
                                  <m:dPr>
                                    <m:ctrlPr>
                                      <a:rPr lang="en-US" altLang="en-US" sz="1600" i="1" smtClean="0">
                                        <a:latin typeface="Cambria Math" panose="02040503050406030204" pitchFamily="18" charset="0"/>
                                        <a:cs typeface="Times New Roman" panose="02020603050405020304" pitchFamily="18" charset="0"/>
                                      </a:rPr>
                                    </m:ctrlPr>
                                  </m:dPr>
                                  <m:e>
                                    <m:r>
                                      <a:rPr lang="en-US" altLang="en-US" sz="1600" i="1">
                                        <a:latin typeface="Cambria Math" panose="02040503050406030204" pitchFamily="18" charset="0"/>
                                        <a:cs typeface="Times New Roman" panose="02020603050405020304" pitchFamily="18" charset="0"/>
                                      </a:rPr>
                                      <m:t> </m:t>
                                    </m:r>
                                    <m:f>
                                      <m:fPr>
                                        <m:ctrlPr>
                                          <a:rPr lang="en-US" altLang="en-US" sz="1600" i="1">
                                            <a:latin typeface="Cambria Math" panose="02040503050406030204" pitchFamily="18" charset="0"/>
                                            <a:cs typeface="Times New Roman" panose="02020603050405020304" pitchFamily="18" charset="0"/>
                                          </a:rPr>
                                        </m:ctrlPr>
                                      </m:fPr>
                                      <m:num>
                                        <m:r>
                                          <a:rPr lang="en-US" altLang="en-US" sz="1600" i="1">
                                            <a:latin typeface="Cambria Math" panose="02040503050406030204" pitchFamily="18" charset="0"/>
                                            <a:cs typeface="Times New Roman" panose="02020603050405020304" pitchFamily="18" charset="0"/>
                                          </a:rPr>
                                          <m:t>1</m:t>
                                        </m:r>
                                      </m:num>
                                      <m:den>
                                        <m:r>
                                          <a:rPr lang="en-US" altLang="en-US" sz="1600" i="1">
                                            <a:latin typeface="Cambria Math" panose="02040503050406030204" pitchFamily="18" charset="0"/>
                                            <a:cs typeface="Times New Roman" panose="02020603050405020304" pitchFamily="18" charset="0"/>
                                          </a:rPr>
                                          <m:t>𝑐</m:t>
                                        </m:r>
                                      </m:den>
                                    </m:f>
                                    <m:r>
                                      <a:rPr lang="en-US" altLang="en-US" sz="1600" i="1">
                                        <a:latin typeface="Cambria Math" panose="02040503050406030204" pitchFamily="18" charset="0"/>
                                        <a:cs typeface="Times New Roman" panose="02020603050405020304" pitchFamily="18" charset="0"/>
                                      </a:rPr>
                                      <m:t> </m:t>
                                    </m:r>
                                    <m:f>
                                      <m:fPr>
                                        <m:ctrlPr>
                                          <a:rPr lang="en-US" altLang="en-US" sz="1600" i="1">
                                            <a:latin typeface="Cambria Math" panose="02040503050406030204" pitchFamily="18" charset="0"/>
                                            <a:cs typeface="Times New Roman" panose="02020603050405020304" pitchFamily="18" charset="0"/>
                                          </a:rPr>
                                        </m:ctrlPr>
                                      </m:fPr>
                                      <m:num>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𝛿</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𝐼</m:t>
                                        </m:r>
                                      </m:num>
                                      <m:den>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𝛿</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𝑡</m:t>
                                        </m:r>
                                      </m:den>
                                    </m:f>
                                  </m:e>
                                </m:d>
                              </m:oMath>
                            </m:oMathPara>
                          </a14:m>
                          <a:endParaRPr lang="en-US" sz="1600" dirty="0"/>
                        </a:p>
                      </a:txBody>
                      <a:tcPr anchor="ctr"/>
                    </a:tc>
                    <a:tc>
                      <a:txBody>
                        <a:bodyPr/>
                        <a:lstStyle/>
                        <a:p>
                          <a:pPr algn="l"/>
                          <a:r>
                            <a:rPr lang="en-US" altLang="en-US" sz="1600" dirty="0">
                              <a:solidFill>
                                <a:srgbClr val="2226F4"/>
                              </a:solidFill>
                              <a:latin typeface="Times New Roman" panose="02020603050405020304" pitchFamily="18" charset="0"/>
                              <a:cs typeface="Times New Roman" panose="02020603050405020304" pitchFamily="18" charset="0"/>
                            </a:rPr>
                            <a:t>change</a:t>
                          </a:r>
                          <a:r>
                            <a:rPr lang="en-US" altLang="en-US" sz="1600" dirty="0">
                              <a:latin typeface="Times New Roman" panose="02020603050405020304" pitchFamily="18" charset="0"/>
                              <a:cs typeface="Times New Roman" panose="02020603050405020304" pitchFamily="18" charset="0"/>
                            </a:rPr>
                            <a:t> in Intensity with </a:t>
                          </a:r>
                          <a:r>
                            <a:rPr lang="en-US" altLang="en-US" sz="1600" dirty="0">
                              <a:solidFill>
                                <a:srgbClr val="2226F4"/>
                              </a:solidFill>
                              <a:latin typeface="Times New Roman" panose="02020603050405020304" pitchFamily="18" charset="0"/>
                              <a:cs typeface="Times New Roman" panose="02020603050405020304" pitchFamily="18" charset="0"/>
                            </a:rPr>
                            <a:t>time</a:t>
                          </a:r>
                          <a:endParaRPr lang="en-US" sz="1600" dirty="0"/>
                        </a:p>
                      </a:txBody>
                      <a:tcPr anchor="ctr"/>
                    </a:tc>
                    <a:extLst>
                      <a:ext uri="{0D108BD9-81ED-4DB2-BD59-A6C34878D82A}">
                        <a16:rowId xmlns:a16="http://schemas.microsoft.com/office/drawing/2014/main" val="3388726777"/>
                      </a:ext>
                    </a:extLst>
                  </a:tr>
                  <a:tr h="521992">
                    <a:tc>
                      <a:txBody>
                        <a:bodyPr/>
                        <a:lstStyle/>
                        <a:p>
                          <a:pPr algn="ctr"/>
                          <a14:m>
                            <m:oMath xmlns:m="http://schemas.openxmlformats.org/officeDocument/2006/math">
                              <m:bar>
                                <m:barPr>
                                  <m:ctrlPr>
                                    <a:rPr lang="en-US" altLang="en-US" sz="1600" i="1" smtClean="0">
                                      <a:latin typeface="Cambria Math" panose="02040503050406030204" pitchFamily="18" charset="0"/>
                                      <a:cs typeface="Times New Roman" panose="02020603050405020304" pitchFamily="18" charset="0"/>
                                    </a:rPr>
                                  </m:ctrlPr>
                                </m:barPr>
                                <m:e>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Ω</m:t>
                                  </m:r>
                                </m:e>
                              </m:bar>
                              <m:r>
                                <a:rPr lang="en-US" altLang="en-US" sz="1600" i="1">
                                  <a:latin typeface="Cambria Math" panose="02040503050406030204" pitchFamily="18" charset="0"/>
                                  <a:cs typeface="Times New Roman" panose="02020603050405020304" pitchFamily="18" charset="0"/>
                                </a:rPr>
                                <m:t> </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altLang="en-US" sz="1600" i="1">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𝐼</m:t>
                              </m:r>
                            </m:oMath>
                          </a14:m>
                          <a:r>
                            <a:rPr lang="en-US" altLang="en-US" sz="1600" dirty="0">
                              <a:latin typeface="Times New Roman" panose="02020603050405020304" pitchFamily="18" charset="0"/>
                              <a:cs typeface="Times New Roman" panose="02020603050405020304" pitchFamily="18" charset="0"/>
                            </a:rPr>
                            <a:t> </a:t>
                          </a:r>
                          <a:endParaRPr lang="en-US" sz="1600" dirty="0"/>
                        </a:p>
                      </a:txBody>
                      <a:tcPr anchor="ctr"/>
                    </a:tc>
                    <a:tc>
                      <a:txBody>
                        <a:bodyPr/>
                        <a:lstStyle/>
                        <a:p>
                          <a:pPr algn="l"/>
                          <a:r>
                            <a:rPr lang="en-US" altLang="en-US" sz="1600" dirty="0">
                              <a:solidFill>
                                <a:srgbClr val="2226F4"/>
                              </a:solidFill>
                              <a:latin typeface="Times New Roman" panose="02020603050405020304" pitchFamily="18" charset="0"/>
                              <a:cs typeface="Times New Roman" panose="02020603050405020304" pitchFamily="18" charset="0"/>
                            </a:rPr>
                            <a:t>change </a:t>
                          </a:r>
                          <a:r>
                            <a:rPr lang="en-US" altLang="en-US" sz="1600" dirty="0">
                              <a:latin typeface="Times New Roman" panose="02020603050405020304" pitchFamily="18" charset="0"/>
                              <a:cs typeface="Times New Roman" panose="02020603050405020304" pitchFamily="18" charset="0"/>
                            </a:rPr>
                            <a:t>in Intensity due to </a:t>
                          </a:r>
                          <a:r>
                            <a:rPr lang="en-US" altLang="en-US" sz="1600" dirty="0">
                              <a:solidFill>
                                <a:srgbClr val="2226F4"/>
                              </a:solidFill>
                              <a:latin typeface="Times New Roman" panose="02020603050405020304" pitchFamily="18" charset="0"/>
                              <a:cs typeface="Times New Roman" panose="02020603050405020304" pitchFamily="18" charset="0"/>
                            </a:rPr>
                            <a:t>streaming in space</a:t>
                          </a:r>
                          <a:endParaRPr lang="en-US" sz="1600" dirty="0"/>
                        </a:p>
                      </a:txBody>
                      <a:tcPr anchor="ctr"/>
                    </a:tc>
                    <a:extLst>
                      <a:ext uri="{0D108BD9-81ED-4DB2-BD59-A6C34878D82A}">
                        <a16:rowId xmlns:a16="http://schemas.microsoft.com/office/drawing/2014/main" val="3255070312"/>
                      </a:ext>
                    </a:extLst>
                  </a:tr>
                  <a:tr h="521992">
                    <a:tc>
                      <a:txBody>
                        <a:bodyPr/>
                        <a:lstStyle/>
                        <a:p>
                          <a:pPr algn="ctr"/>
                          <a14:m>
                            <m:oMath xmlns:m="http://schemas.openxmlformats.org/officeDocument/2006/math">
                              <m:r>
                                <a:rPr lang="el-GR" altLang="en-US" sz="1600" i="1" smtClean="0">
                                  <a:latin typeface="Cambria Math" panose="02040503050406030204" pitchFamily="18" charset="0"/>
                                  <a:ea typeface="Cambria Math" panose="02040503050406030204" pitchFamily="18" charset="0"/>
                                  <a:cs typeface="Times New Roman" panose="02020603050405020304" pitchFamily="18" charset="0"/>
                                </a:rPr>
                                <m:t>𝜎</m:t>
                              </m:r>
                              <m:r>
                                <a:rPr lang="en-US" altLang="en-US" sz="160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oMath>
                          </a14:m>
                          <a:r>
                            <a:rPr lang="en-US" altLang="en-US" sz="1600" dirty="0">
                              <a:latin typeface="Times New Roman" panose="02020603050405020304" pitchFamily="18" charset="0"/>
                              <a:cs typeface="Times New Roman" panose="02020603050405020304" pitchFamily="18" charset="0"/>
                            </a:rPr>
                            <a:t>,</a:t>
                          </a:r>
                          <a14:m>
                            <m:oMath xmlns:m="http://schemas.openxmlformats.org/officeDocument/2006/math">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oMath>
                          </a14:m>
                          <a:r>
                            <a:rPr lang="en-US" altLang="en-US" sz="1600" dirty="0">
                              <a:latin typeface="Times New Roman" panose="02020603050405020304" pitchFamily="18" charset="0"/>
                              <a:cs typeface="Times New Roman" panose="02020603050405020304" pitchFamily="18" charset="0"/>
                            </a:rPr>
                            <a:t>,</a:t>
                          </a:r>
                          <a14:m>
                            <m:oMath xmlns:m="http://schemas.openxmlformats.org/officeDocument/2006/math">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oMath>
                          </a14:m>
                          <a:r>
                            <a:rPr lang="en-US" altLang="en-US" sz="1600" i="1" dirty="0">
                              <a:latin typeface="Times New Roman" panose="02020603050405020304" pitchFamily="18" charset="0"/>
                              <a:cs typeface="Times New Roman" panose="02020603050405020304" pitchFamily="18" charset="0"/>
                            </a:rPr>
                            <a:t>,t</a:t>
                          </a:r>
                          <a:r>
                            <a:rPr lang="en-US" altLang="en-US" sz="1600" dirty="0">
                              <a:latin typeface="Times New Roman" panose="02020603050405020304" pitchFamily="18" charset="0"/>
                              <a:cs typeface="Times New Roman" panose="02020603050405020304" pitchFamily="18" charset="0"/>
                            </a:rPr>
                            <a:t>) </a:t>
                          </a:r>
                          <a:r>
                            <a:rPr lang="en-US" altLang="en-US" sz="1600" i="1" dirty="0">
                              <a:latin typeface="Times New Roman" panose="02020603050405020304" pitchFamily="18" charset="0"/>
                              <a:cs typeface="Times New Roman" panose="02020603050405020304" pitchFamily="18" charset="0"/>
                            </a:rPr>
                            <a:t>I</a:t>
                          </a:r>
                          <a14:m>
                            <m:oMath xmlns:m="http://schemas.openxmlformats.org/officeDocument/2006/math">
                              <m:r>
                                <a:rPr lang="en-US" altLang="en-US" sz="1600" i="1">
                                  <a:latin typeface="Cambria Math" panose="02040503050406030204" pitchFamily="18" charset="0"/>
                                  <a:ea typeface="Cambria Math" panose="02040503050406030204" pitchFamily="18" charset="0"/>
                                </a:rPr>
                                <m:t>(</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oMath>
                          </a14:m>
                          <a:r>
                            <a:rPr lang="en-US" altLang="en-US" sz="1600" dirty="0">
                              <a:latin typeface="Times New Roman" panose="02020603050405020304" pitchFamily="18" charset="0"/>
                              <a:cs typeface="Times New Roman" panose="02020603050405020304" pitchFamily="18" charset="0"/>
                            </a:rPr>
                            <a:t>,</a:t>
                          </a:r>
                          <a14:m>
                            <m:oMath xmlns:m="http://schemas.openxmlformats.org/officeDocument/2006/math">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oMath>
                          </a14:m>
                          <a:r>
                            <a:rPr lang="en-US" altLang="en-US" sz="1600" dirty="0">
                              <a:latin typeface="Times New Roman" panose="02020603050405020304" pitchFamily="18" charset="0"/>
                              <a:cs typeface="Times New Roman" panose="02020603050405020304" pitchFamily="18" charset="0"/>
                            </a:rPr>
                            <a:t>,</a:t>
                          </a:r>
                          <a14:m>
                            <m:oMath xmlns:m="http://schemas.openxmlformats.org/officeDocument/2006/math">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oMath>
                          </a14:m>
                          <a:r>
                            <a:rPr lang="en-US" altLang="en-US" sz="1600" i="1" dirty="0">
                              <a:latin typeface="Times New Roman" panose="02020603050405020304" pitchFamily="18" charset="0"/>
                              <a:cs typeface="Times New Roman" panose="02020603050405020304" pitchFamily="18" charset="0"/>
                            </a:rPr>
                            <a:t>,t) </a:t>
                          </a:r>
                          <a:endParaRPr lang="en-US"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dirty="0">
                              <a:solidFill>
                                <a:srgbClr val="2226F4"/>
                              </a:solidFill>
                              <a:latin typeface="Times New Roman" panose="02020603050405020304" pitchFamily="18" charset="0"/>
                              <a:cs typeface="Times New Roman" panose="02020603050405020304" pitchFamily="18" charset="0"/>
                            </a:rPr>
                            <a:t>loss</a:t>
                          </a:r>
                          <a:r>
                            <a:rPr lang="en-US" altLang="en-US" sz="1600" dirty="0">
                              <a:latin typeface="Times New Roman" panose="02020603050405020304" pitchFamily="18" charset="0"/>
                              <a:cs typeface="Times New Roman" panose="02020603050405020304" pitchFamily="18" charset="0"/>
                            </a:rPr>
                            <a:t> in Intensity due to </a:t>
                          </a:r>
                          <a:r>
                            <a:rPr lang="en-US" altLang="en-US" sz="1600" dirty="0">
                              <a:solidFill>
                                <a:srgbClr val="2226F4"/>
                              </a:solidFill>
                              <a:latin typeface="Times New Roman" panose="02020603050405020304" pitchFamily="18" charset="0"/>
                              <a:cs typeface="Times New Roman" panose="02020603050405020304" pitchFamily="18" charset="0"/>
                            </a:rPr>
                            <a:t>extinction</a:t>
                          </a:r>
                          <a:r>
                            <a:rPr lang="en-US" altLang="en-US" sz="1600" dirty="0">
                              <a:latin typeface="Times New Roman" panose="02020603050405020304" pitchFamily="18" charset="0"/>
                              <a:cs typeface="Times New Roman" panose="02020603050405020304" pitchFamily="18" charset="0"/>
                            </a:rPr>
                            <a:t> (absorption + outscattering)</a:t>
                          </a:r>
                        </a:p>
                      </a:txBody>
                      <a:tcPr anchor="ctr"/>
                    </a:tc>
                    <a:extLst>
                      <a:ext uri="{0D108BD9-81ED-4DB2-BD59-A6C34878D82A}">
                        <a16:rowId xmlns:a16="http://schemas.microsoft.com/office/drawing/2014/main" val="2640334679"/>
                      </a:ext>
                    </a:extLst>
                  </a:tr>
                  <a:tr h="1401154">
                    <a:tc>
                      <a:txBody>
                        <a:bodyPr/>
                        <a:lstStyle/>
                        <a:p>
                          <a:pPr algn="ctr"/>
                          <a14:m>
                            <m:oMathPara xmlns:m="http://schemas.openxmlformats.org/officeDocument/2006/math">
                              <m:oMathParaPr>
                                <m:jc m:val="centerGroup"/>
                              </m:oMathParaPr>
                              <m:oMath xmlns:m="http://schemas.openxmlformats.org/officeDocument/2006/math">
                                <m:sSub>
                                  <m:sSubPr>
                                    <m:ctrlPr>
                                      <a:rPr lang="en-US" altLang="en-US" sz="1600" i="1" smtClean="0">
                                        <a:latin typeface="Cambria Math" panose="02040503050406030204" pitchFamily="18" charset="0"/>
                                        <a:ea typeface="Cambria Math" panose="02040503050406030204" pitchFamily="18" charset="0"/>
                                        <a:cs typeface="Times New Roman" panose="02020603050405020304" pitchFamily="18" charset="0"/>
                                      </a:rPr>
                                    </m:ctrlPr>
                                  </m:sSubPr>
                                  <m:e>
                                    <m:nary>
                                      <m:naryPr>
                                        <m:limLoc m:val="undOvr"/>
                                        <m:ctrlPr>
                                          <a:rPr lang="en-US" altLang="en-US" sz="1600" i="1" dirty="0">
                                            <a:latin typeface="Cambria Math" panose="02040503050406030204" pitchFamily="18" charset="0"/>
                                            <a:cs typeface="Times New Roman" panose="02020603050405020304" pitchFamily="18" charset="0"/>
                                          </a:rPr>
                                        </m:ctrlPr>
                                      </m:naryPr>
                                      <m:sub>
                                        <m:r>
                                          <m:rPr>
                                            <m:brk m:alnAt="24"/>
                                          </m:rPr>
                                          <a:rPr lang="en-US" altLang="en-US" sz="1600" i="1" dirty="0">
                                            <a:latin typeface="Cambria Math" panose="02040503050406030204" pitchFamily="18" charset="0"/>
                                            <a:cs typeface="Times New Roman" panose="02020603050405020304" pitchFamily="18" charset="0"/>
                                          </a:rPr>
                                          <m:t>0</m:t>
                                        </m:r>
                                      </m:sub>
                                      <m:sup>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sup>
                                      <m:e>
                                        <m:r>
                                          <a:rPr lang="en-US" altLang="en-US" sz="1600" i="1" dirty="0">
                                            <a:latin typeface="Cambria Math" panose="02040503050406030204" pitchFamily="18" charset="0"/>
                                            <a:cs typeface="Times New Roman" panose="02020603050405020304" pitchFamily="18" charset="0"/>
                                          </a:rPr>
                                          <m:t>𝑑</m:t>
                                        </m:r>
                                        <m:sSup>
                                          <m:sSupPr>
                                            <m:ctrlP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e>
                                          <m:sup>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sup>
                                        </m:sSup>
                                        <m:nary>
                                          <m:naryPr>
                                            <m:limLoc m:val="undOvr"/>
                                            <m:subHide m:val="on"/>
                                            <m:supHide m:val="on"/>
                                            <m:ctrlP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ctrlPr>
                                          </m:naryPr>
                                          <m:sub/>
                                          <m:sup/>
                                          <m:e>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𝑑</m:t>
                                            </m:r>
                                          </m:e>
                                        </m:nary>
                                      </m:e>
                                    </m:nary>
                                    <m:bar>
                                      <m:barPr>
                                        <m:ctrlPr>
                                          <a:rPr lang="en-US" altLang="en-US" sz="1600" i="1" dirty="0">
                                            <a:latin typeface="Cambria Math" panose="02040503050406030204" pitchFamily="18" charset="0"/>
                                            <a:cs typeface="Times New Roman" panose="02020603050405020304" pitchFamily="18" charset="0"/>
                                          </a:rPr>
                                        </m:ctrlPr>
                                      </m:barPr>
                                      <m:e>
                                        <m:r>
                                          <m:rPr>
                                            <m:sty m:val="p"/>
                                          </m:rP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Ω</m:t>
                                        </m:r>
                                      </m:e>
                                    </m:ba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 </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𝜎</m:t>
                                    </m:r>
                                  </m:e>
                                  <m:sub>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𝑠</m:t>
                                    </m:r>
                                  </m:sub>
                                </m:sSub>
                                <m:r>
                                  <a:rPr lang="en-US" altLang="en-US" sz="160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r>
                                  <m:rPr>
                                    <m:nor/>
                                  </m:rPr>
                                  <a:rPr lang="en-US" altLang="en-US" sz="1600" dirty="0">
                                    <a:latin typeface="Times New Roman" panose="02020603050405020304" pitchFamily="18" charset="0"/>
                                    <a:cs typeface="Times New Roman" panose="02020603050405020304" pitchFamily="18" charset="0"/>
                                  </a:rPr>
                                  <m:t>,</m:t>
                                </m:r>
                                <m:sSup>
                                  <m:sSupPr>
                                    <m:ctrlP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ctrlPr>
                                  </m:sSupPr>
                                  <m:e>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e>
                                  <m:sup>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 </m:t>
                                </m:r>
                                <m:sSup>
                                  <m:sSupPr>
                                    <m:ctrlP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e>
                                  <m:sup>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r>
                                  <m:rPr>
                                    <m:nor/>
                                  </m:rP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 </m:t>
                                </m:r>
                                <m:r>
                                  <m:rPr>
                                    <m:nor/>
                                  </m:rPr>
                                  <a:rPr lang="en-US" altLang="en-US" sz="1600" i="1" dirty="0">
                                    <a:latin typeface="Times New Roman" panose="02020603050405020304" pitchFamily="18" charset="0"/>
                                    <a:cs typeface="Times New Roman" panose="02020603050405020304" pitchFamily="18" charset="0"/>
                                  </a:rPr>
                                  <m:t>t</m:t>
                                </m:r>
                                <m:r>
                                  <m:rPr>
                                    <m:nor/>
                                  </m:rPr>
                                  <a:rPr lang="en-US" altLang="en-US" sz="1600" dirty="0">
                                    <a:latin typeface="Times New Roman" panose="02020603050405020304" pitchFamily="18" charset="0"/>
                                    <a:cs typeface="Times New Roman" panose="02020603050405020304" pitchFamily="18" charset="0"/>
                                  </a:rPr>
                                  <m:t>)</m:t>
                                </m:r>
                                <m:r>
                                  <a:rPr lang="en-US" altLang="en-US" sz="1600" i="1" dirty="0">
                                    <a:latin typeface="Cambria Math" panose="02040503050406030204" pitchFamily="18" charset="0"/>
                                    <a:cs typeface="Times New Roman" panose="02020603050405020304" pitchFamily="18" charset="0"/>
                                  </a:rPr>
                                  <m:t> </m:t>
                                </m:r>
                                <m:r>
                                  <a:rPr lang="en-US" altLang="en-US" sz="1600" i="1" dirty="0">
                                    <a:latin typeface="Cambria Math" panose="02040503050406030204" pitchFamily="18" charset="0"/>
                                    <a:cs typeface="Times New Roman" panose="02020603050405020304" pitchFamily="18" charset="0"/>
                                  </a:rPr>
                                  <m:t>𝐼</m:t>
                                </m:r>
                                <m:r>
                                  <a:rPr lang="en-US" altLang="en-US" sz="160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r>
                                  <m:rPr>
                                    <m:nor/>
                                  </m:rPr>
                                  <a:rPr lang="en-US" altLang="en-US" sz="1600" dirty="0">
                                    <a:latin typeface="Times New Roman" panose="02020603050405020304" pitchFamily="18" charset="0"/>
                                    <a:cs typeface="Times New Roman" panose="02020603050405020304" pitchFamily="18" charset="0"/>
                                  </a:rPr>
                                  <m:t>,</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r>
                                  <m:rPr>
                                    <m:nor/>
                                  </m:rPr>
                                  <a:rPr lang="en-US" altLang="en-US" sz="1600" dirty="0">
                                    <a:latin typeface="Times New Roman" panose="02020603050405020304" pitchFamily="18" charset="0"/>
                                    <a:cs typeface="Times New Roman" panose="02020603050405020304" pitchFamily="18" charset="0"/>
                                  </a:rPr>
                                  <m:t>,</m:t>
                                </m:r>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r>
                                  <m:rPr>
                                    <m:nor/>
                                  </m:rPr>
                                  <a:rPr lang="en-US" altLang="en-US" sz="1600" i="1" dirty="0">
                                    <a:latin typeface="Times New Roman" panose="02020603050405020304" pitchFamily="18" charset="0"/>
                                    <a:cs typeface="Times New Roman" panose="02020603050405020304" pitchFamily="18" charset="0"/>
                                  </a:rPr>
                                  <m:t>,</m:t>
                                </m:r>
                                <m:r>
                                  <m:rPr>
                                    <m:nor/>
                                  </m:rPr>
                                  <a:rPr lang="en-US" altLang="en-US" sz="1600" i="1" dirty="0">
                                    <a:latin typeface="Times New Roman" panose="02020603050405020304" pitchFamily="18" charset="0"/>
                                    <a:cs typeface="Times New Roman" panose="02020603050405020304" pitchFamily="18" charset="0"/>
                                  </a:rPr>
                                  <m:t>t</m:t>
                                </m:r>
                                <m:r>
                                  <m:rPr>
                                    <m:nor/>
                                  </m:rPr>
                                  <a:rPr lang="en-US" altLang="en-US" sz="1600" dirty="0">
                                    <a:latin typeface="Times New Roman" panose="02020603050405020304" pitchFamily="18" charset="0"/>
                                    <a:cs typeface="Times New Roman" panose="02020603050405020304" pitchFamily="18" charset="0"/>
                                  </a:rPr>
                                  <m:t>)</m:t>
                                </m:r>
                              </m:oMath>
                            </m:oMathPara>
                          </a14:m>
                          <a:endParaRPr lang="en-US" altLang="en-US" sz="1600" dirty="0">
                            <a:latin typeface="Times New Roman" panose="02020603050405020304" pitchFamily="18" charset="0"/>
                            <a:cs typeface="Times New Roman" panose="02020603050405020304" pitchFamily="18" charset="0"/>
                          </a:endParaRPr>
                        </a:p>
                        <a:p>
                          <a:pPr algn="ctr"/>
                          <a:r>
                            <a:rPr lang="en-US" altLang="en-US" sz="1600" i="1" dirty="0">
                              <a:latin typeface="Times New Roman" panose="02020603050405020304" pitchFamily="18" charset="0"/>
                              <a:cs typeface="Times New Roman" panose="02020603050405020304" pitchFamily="18" charset="0"/>
                            </a:rPr>
                            <a:t> + Q</a:t>
                          </a:r>
                          <a14:m>
                            <m:oMath xmlns:m="http://schemas.openxmlformats.org/officeDocument/2006/math">
                              <m:r>
                                <a:rPr lang="en-US" altLang="en-US" sz="1600" i="1">
                                  <a:latin typeface="Cambria Math" panose="02040503050406030204" pitchFamily="18" charset="0"/>
                                </a:rPr>
                                <m:t>(</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r>
                                <a:rPr lang="en-US" altLang="en-US" sz="1600" i="1">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oMath>
                          </a14:m>
                          <a:r>
                            <a:rPr lang="en-US" altLang="en-US" sz="1600" i="1" dirty="0">
                              <a:latin typeface="Times New Roman" panose="02020603050405020304" pitchFamily="18" charset="0"/>
                              <a:cs typeface="Times New Roman" panose="02020603050405020304" pitchFamily="18" charset="0"/>
                            </a:rPr>
                            <a:t>,</a:t>
                          </a:r>
                          <a14:m>
                            <m:oMath xmlns:m="http://schemas.openxmlformats.org/officeDocument/2006/math">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𝑡</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sz="1600" i="1" dirty="0">
                              <a:latin typeface="Times New Roman" panose="02020603050405020304" pitchFamily="18" charset="0"/>
                              <a:cs typeface="Times New Roman" panose="02020603050405020304" pitchFamily="18" charset="0"/>
                            </a:rPr>
                            <a:t> </a:t>
                          </a:r>
                          <a:endParaRPr lang="en-US" sz="1600" i="1" dirty="0">
                            <a:latin typeface="Times New Roman" panose="02020603050405020304" pitchFamily="18" charset="0"/>
                            <a:cs typeface="Times New Roman" panose="02020603050405020304" pitchFamily="18" charset="0"/>
                          </a:endParaRPr>
                        </a:p>
                      </a:txBody>
                      <a:tcPr anchor="ctr"/>
                    </a:tc>
                    <a:tc>
                      <a:txBody>
                        <a:bodyPr/>
                        <a:lstStyle/>
                        <a:p>
                          <a:pPr algn="l"/>
                          <a:r>
                            <a:rPr lang="en-US" altLang="en-US" sz="1600" dirty="0">
                              <a:solidFill>
                                <a:srgbClr val="2226F4"/>
                              </a:solidFill>
                              <a:latin typeface="Times New Roman" panose="02020603050405020304" pitchFamily="18" charset="0"/>
                              <a:cs typeface="Times New Roman" panose="02020603050405020304" pitchFamily="18" charset="0"/>
                            </a:rPr>
                            <a:t>gain</a:t>
                          </a:r>
                          <a:r>
                            <a:rPr lang="en-US" altLang="en-US" sz="1600" dirty="0">
                              <a:latin typeface="Times New Roman" panose="02020603050405020304" pitchFamily="18" charset="0"/>
                              <a:cs typeface="Times New Roman" panose="02020603050405020304" pitchFamily="18" charset="0"/>
                            </a:rPr>
                            <a:t> in Intensity due to </a:t>
                          </a:r>
                          <a:r>
                            <a:rPr lang="en-US" altLang="en-US" sz="1600" dirty="0">
                              <a:solidFill>
                                <a:srgbClr val="2226F4"/>
                              </a:solidFill>
                              <a:latin typeface="Times New Roman" panose="02020603050405020304" pitchFamily="18" charset="0"/>
                              <a:cs typeface="Times New Roman" panose="02020603050405020304" pitchFamily="18" charset="0"/>
                            </a:rPr>
                            <a:t>inscattering</a:t>
                          </a:r>
                          <a:r>
                            <a:rPr lang="en-US" altLang="en-US" sz="1600" dirty="0">
                              <a:latin typeface="Times New Roman" panose="02020603050405020304" pitchFamily="18" charset="0"/>
                              <a:cs typeface="Times New Roman" panose="02020603050405020304" pitchFamily="18" charset="0"/>
                            </a:rPr>
                            <a:t> and </a:t>
                          </a:r>
                          <a:r>
                            <a:rPr lang="en-US" altLang="en-US" sz="1600" dirty="0">
                              <a:solidFill>
                                <a:srgbClr val="2226F4"/>
                              </a:solidFill>
                              <a:latin typeface="Times New Roman" panose="02020603050405020304" pitchFamily="18" charset="0"/>
                              <a:cs typeface="Times New Roman" panose="02020603050405020304" pitchFamily="18" charset="0"/>
                            </a:rPr>
                            <a:t>emission</a:t>
                          </a:r>
                          <a:endParaRPr lang="en-US" sz="1600" dirty="0"/>
                        </a:p>
                      </a:txBody>
                      <a:tcPr anchor="ctr"/>
                    </a:tc>
                    <a:extLst>
                      <a:ext uri="{0D108BD9-81ED-4DB2-BD59-A6C34878D82A}">
                        <a16:rowId xmlns:a16="http://schemas.microsoft.com/office/drawing/2014/main" val="489739613"/>
                      </a:ext>
                    </a:extLst>
                  </a:tr>
                </a:tbl>
              </a:graphicData>
            </a:graphic>
          </p:graphicFrame>
        </mc:Choice>
        <mc:Fallback xmlns="">
          <p:graphicFrame>
            <p:nvGraphicFramePr>
              <p:cNvPr id="6" name="Table 5">
                <a:extLst>
                  <a:ext uri="{FF2B5EF4-FFF2-40B4-BE49-F238E27FC236}">
                    <a16:creationId xmlns:a16="http://schemas.microsoft.com/office/drawing/2014/main" id="{F32094A6-EEA4-D95F-0AB3-B85D3C9940FE}"/>
                  </a:ext>
                </a:extLst>
              </p:cNvPr>
              <p:cNvGraphicFramePr>
                <a:graphicFrameLocks noGrp="1"/>
              </p:cNvGraphicFramePr>
              <p:nvPr>
                <p:extLst>
                  <p:ext uri="{D42A27DB-BD31-4B8C-83A1-F6EECF244321}">
                    <p14:modId xmlns:p14="http://schemas.microsoft.com/office/powerpoint/2010/main" val="4164615851"/>
                  </p:ext>
                </p:extLst>
              </p:nvPr>
            </p:nvGraphicFramePr>
            <p:xfrm>
              <a:off x="188119" y="1993906"/>
              <a:ext cx="8767762" cy="3416393"/>
            </p:xfrm>
            <a:graphic>
              <a:graphicData uri="http://schemas.openxmlformats.org/drawingml/2006/table">
                <a:tbl>
                  <a:tblPr firstRow="1" bandRow="1">
                    <a:tableStyleId>{5940675A-B579-460E-94D1-54222C63F5DA}</a:tableStyleId>
                  </a:tblPr>
                  <a:tblGrid>
                    <a:gridCol w="5698875">
                      <a:extLst>
                        <a:ext uri="{9D8B030D-6E8A-4147-A177-3AD203B41FA5}">
                          <a16:colId xmlns:a16="http://schemas.microsoft.com/office/drawing/2014/main" val="1561257926"/>
                        </a:ext>
                      </a:extLst>
                    </a:gridCol>
                    <a:gridCol w="3068887">
                      <a:extLst>
                        <a:ext uri="{9D8B030D-6E8A-4147-A177-3AD203B41FA5}">
                          <a16:colId xmlns:a16="http://schemas.microsoft.com/office/drawing/2014/main" val="4255094502"/>
                        </a:ext>
                      </a:extLst>
                    </a:gridCol>
                  </a:tblGrid>
                  <a:tr h="856999">
                    <a:tc>
                      <a:txBody>
                        <a:bodyPr/>
                        <a:lstStyle/>
                        <a:p>
                          <a:endParaRPr lang="en-US"/>
                        </a:p>
                      </a:txBody>
                      <a:tcPr anchor="ctr">
                        <a:blipFill>
                          <a:blip r:embed="rId4"/>
                          <a:stretch>
                            <a:fillRect l="-222" t="-1471" r="-54000" b="-401471"/>
                          </a:stretch>
                        </a:blipFill>
                      </a:tcPr>
                    </a:tc>
                    <a:tc>
                      <a:txBody>
                        <a:bodyPr/>
                        <a:lstStyle/>
                        <a:p>
                          <a:pPr algn="l"/>
                          <a:r>
                            <a:rPr lang="en-US" altLang="en-US" sz="1600" dirty="0">
                              <a:solidFill>
                                <a:srgbClr val="2226F4"/>
                              </a:solidFill>
                              <a:latin typeface="Times New Roman" panose="02020603050405020304" pitchFamily="18" charset="0"/>
                              <a:cs typeface="Times New Roman" panose="02020603050405020304" pitchFamily="18" charset="0"/>
                            </a:rPr>
                            <a:t>change</a:t>
                          </a:r>
                          <a:r>
                            <a:rPr lang="en-US" altLang="en-US" sz="1600" dirty="0">
                              <a:latin typeface="Times New Roman" panose="02020603050405020304" pitchFamily="18" charset="0"/>
                              <a:cs typeface="Times New Roman" panose="02020603050405020304" pitchFamily="18" charset="0"/>
                            </a:rPr>
                            <a:t> in Intensity with </a:t>
                          </a:r>
                          <a:r>
                            <a:rPr lang="en-US" altLang="en-US" sz="1600" dirty="0">
                              <a:solidFill>
                                <a:srgbClr val="2226F4"/>
                              </a:solidFill>
                              <a:latin typeface="Times New Roman" panose="02020603050405020304" pitchFamily="18" charset="0"/>
                              <a:cs typeface="Times New Roman" panose="02020603050405020304" pitchFamily="18" charset="0"/>
                            </a:rPr>
                            <a:t>time</a:t>
                          </a:r>
                          <a:endParaRPr lang="en-US" sz="1600" dirty="0"/>
                        </a:p>
                      </a:txBody>
                      <a:tcPr anchor="ctr"/>
                    </a:tc>
                    <a:extLst>
                      <a:ext uri="{0D108BD9-81ED-4DB2-BD59-A6C34878D82A}">
                        <a16:rowId xmlns:a16="http://schemas.microsoft.com/office/drawing/2014/main" val="3388726777"/>
                      </a:ext>
                    </a:extLst>
                  </a:tr>
                  <a:tr h="579120">
                    <a:tc>
                      <a:txBody>
                        <a:bodyPr/>
                        <a:lstStyle/>
                        <a:p>
                          <a:endParaRPr lang="en-US"/>
                        </a:p>
                      </a:txBody>
                      <a:tcPr anchor="ctr">
                        <a:blipFill>
                          <a:blip r:embed="rId4"/>
                          <a:stretch>
                            <a:fillRect l="-222" t="-153333" r="-54000" b="-506667"/>
                          </a:stretch>
                        </a:blipFill>
                      </a:tcPr>
                    </a:tc>
                    <a:tc>
                      <a:txBody>
                        <a:bodyPr/>
                        <a:lstStyle/>
                        <a:p>
                          <a:pPr algn="l"/>
                          <a:r>
                            <a:rPr lang="en-US" altLang="en-US" sz="1600" dirty="0">
                              <a:solidFill>
                                <a:srgbClr val="2226F4"/>
                              </a:solidFill>
                              <a:latin typeface="Times New Roman" panose="02020603050405020304" pitchFamily="18" charset="0"/>
                              <a:cs typeface="Times New Roman" panose="02020603050405020304" pitchFamily="18" charset="0"/>
                            </a:rPr>
                            <a:t>change </a:t>
                          </a:r>
                          <a:r>
                            <a:rPr lang="en-US" altLang="en-US" sz="1600" dirty="0">
                              <a:latin typeface="Times New Roman" panose="02020603050405020304" pitchFamily="18" charset="0"/>
                              <a:cs typeface="Times New Roman" panose="02020603050405020304" pitchFamily="18" charset="0"/>
                            </a:rPr>
                            <a:t>in Intensity due to </a:t>
                          </a:r>
                          <a:r>
                            <a:rPr lang="en-US" altLang="en-US" sz="1600" dirty="0">
                              <a:solidFill>
                                <a:srgbClr val="2226F4"/>
                              </a:solidFill>
                              <a:latin typeface="Times New Roman" panose="02020603050405020304" pitchFamily="18" charset="0"/>
                              <a:cs typeface="Times New Roman" panose="02020603050405020304" pitchFamily="18" charset="0"/>
                            </a:rPr>
                            <a:t>streaming in space</a:t>
                          </a:r>
                          <a:endParaRPr lang="en-US" sz="1600" dirty="0"/>
                        </a:p>
                      </a:txBody>
                      <a:tcPr anchor="ctr"/>
                    </a:tc>
                    <a:extLst>
                      <a:ext uri="{0D108BD9-81ED-4DB2-BD59-A6C34878D82A}">
                        <a16:rowId xmlns:a16="http://schemas.microsoft.com/office/drawing/2014/main" val="3255070312"/>
                      </a:ext>
                    </a:extLst>
                  </a:tr>
                  <a:tr h="579120">
                    <a:tc>
                      <a:txBody>
                        <a:bodyPr/>
                        <a:lstStyle/>
                        <a:p>
                          <a:endParaRPr lang="en-US"/>
                        </a:p>
                      </a:txBody>
                      <a:tcPr anchor="ctr">
                        <a:blipFill>
                          <a:blip r:embed="rId4"/>
                          <a:stretch>
                            <a:fillRect l="-222" t="-247826" r="-54000" b="-395652"/>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dirty="0">
                              <a:solidFill>
                                <a:srgbClr val="2226F4"/>
                              </a:solidFill>
                              <a:latin typeface="Times New Roman" panose="02020603050405020304" pitchFamily="18" charset="0"/>
                              <a:cs typeface="Times New Roman" panose="02020603050405020304" pitchFamily="18" charset="0"/>
                            </a:rPr>
                            <a:t>loss</a:t>
                          </a:r>
                          <a:r>
                            <a:rPr lang="en-US" altLang="en-US" sz="1600" dirty="0">
                              <a:latin typeface="Times New Roman" panose="02020603050405020304" pitchFamily="18" charset="0"/>
                              <a:cs typeface="Times New Roman" panose="02020603050405020304" pitchFamily="18" charset="0"/>
                            </a:rPr>
                            <a:t> in Intensity due to </a:t>
                          </a:r>
                          <a:r>
                            <a:rPr lang="en-US" altLang="en-US" sz="1600" dirty="0">
                              <a:solidFill>
                                <a:srgbClr val="2226F4"/>
                              </a:solidFill>
                              <a:latin typeface="Times New Roman" panose="02020603050405020304" pitchFamily="18" charset="0"/>
                              <a:cs typeface="Times New Roman" panose="02020603050405020304" pitchFamily="18" charset="0"/>
                            </a:rPr>
                            <a:t>extinction</a:t>
                          </a:r>
                          <a:r>
                            <a:rPr lang="en-US" altLang="en-US" sz="1600" dirty="0">
                              <a:latin typeface="Times New Roman" panose="02020603050405020304" pitchFamily="18" charset="0"/>
                              <a:cs typeface="Times New Roman" panose="02020603050405020304" pitchFamily="18" charset="0"/>
                            </a:rPr>
                            <a:t> (absorption + outscattering)</a:t>
                          </a:r>
                        </a:p>
                      </a:txBody>
                      <a:tcPr anchor="ctr"/>
                    </a:tc>
                    <a:extLst>
                      <a:ext uri="{0D108BD9-81ED-4DB2-BD59-A6C34878D82A}">
                        <a16:rowId xmlns:a16="http://schemas.microsoft.com/office/drawing/2014/main" val="2640334679"/>
                      </a:ext>
                    </a:extLst>
                  </a:tr>
                  <a:tr h="1401154">
                    <a:tc>
                      <a:txBody>
                        <a:bodyPr/>
                        <a:lstStyle/>
                        <a:p>
                          <a:endParaRPr lang="en-US"/>
                        </a:p>
                      </a:txBody>
                      <a:tcPr anchor="ctr">
                        <a:blipFill>
                          <a:blip r:embed="rId4"/>
                          <a:stretch>
                            <a:fillRect l="-222" t="-144144" r="-54000" b="-63964"/>
                          </a:stretch>
                        </a:blipFill>
                      </a:tcPr>
                    </a:tc>
                    <a:tc>
                      <a:txBody>
                        <a:bodyPr/>
                        <a:lstStyle/>
                        <a:p>
                          <a:pPr algn="l"/>
                          <a:r>
                            <a:rPr lang="en-US" altLang="en-US" sz="1600" dirty="0">
                              <a:solidFill>
                                <a:srgbClr val="2226F4"/>
                              </a:solidFill>
                              <a:latin typeface="Times New Roman" panose="02020603050405020304" pitchFamily="18" charset="0"/>
                              <a:cs typeface="Times New Roman" panose="02020603050405020304" pitchFamily="18" charset="0"/>
                            </a:rPr>
                            <a:t>gain</a:t>
                          </a:r>
                          <a:r>
                            <a:rPr lang="en-US" altLang="en-US" sz="1600" dirty="0">
                              <a:latin typeface="Times New Roman" panose="02020603050405020304" pitchFamily="18" charset="0"/>
                              <a:cs typeface="Times New Roman" panose="02020603050405020304" pitchFamily="18" charset="0"/>
                            </a:rPr>
                            <a:t> in Intensity due to </a:t>
                          </a:r>
                          <a:r>
                            <a:rPr lang="en-US" altLang="en-US" sz="1600" dirty="0">
                              <a:solidFill>
                                <a:srgbClr val="2226F4"/>
                              </a:solidFill>
                              <a:latin typeface="Times New Roman" panose="02020603050405020304" pitchFamily="18" charset="0"/>
                              <a:cs typeface="Times New Roman" panose="02020603050405020304" pitchFamily="18" charset="0"/>
                            </a:rPr>
                            <a:t>inscattering</a:t>
                          </a:r>
                          <a:r>
                            <a:rPr lang="en-US" altLang="en-US" sz="1600" dirty="0">
                              <a:latin typeface="Times New Roman" panose="02020603050405020304" pitchFamily="18" charset="0"/>
                              <a:cs typeface="Times New Roman" panose="02020603050405020304" pitchFamily="18" charset="0"/>
                            </a:rPr>
                            <a:t> and </a:t>
                          </a:r>
                          <a:r>
                            <a:rPr lang="en-US" altLang="en-US" sz="1600" dirty="0">
                              <a:solidFill>
                                <a:srgbClr val="2226F4"/>
                              </a:solidFill>
                              <a:latin typeface="Times New Roman" panose="02020603050405020304" pitchFamily="18" charset="0"/>
                              <a:cs typeface="Times New Roman" panose="02020603050405020304" pitchFamily="18" charset="0"/>
                            </a:rPr>
                            <a:t>emission</a:t>
                          </a:r>
                          <a:endParaRPr lang="en-US" sz="1600" dirty="0"/>
                        </a:p>
                      </a:txBody>
                      <a:tcPr anchor="ctr"/>
                    </a:tc>
                    <a:extLst>
                      <a:ext uri="{0D108BD9-81ED-4DB2-BD59-A6C34878D82A}">
                        <a16:rowId xmlns:a16="http://schemas.microsoft.com/office/drawing/2014/main" val="489739613"/>
                      </a:ext>
                    </a:extLst>
                  </a:tr>
                </a:tbl>
              </a:graphicData>
            </a:graphic>
          </p:graphicFrame>
        </mc:Fallback>
      </mc:AlternateContent>
    </p:spTree>
    <p:extLst>
      <p:ext uri="{BB962C8B-B14F-4D97-AF65-F5344CB8AC3E}">
        <p14:creationId xmlns:p14="http://schemas.microsoft.com/office/powerpoint/2010/main" val="1016881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18FE9-0431-5A9E-771B-4DA0DE9CB4DB}"/>
            </a:ext>
          </a:extLst>
        </p:cNvPr>
        <p:cNvGrpSpPr/>
        <p:nvPr/>
      </p:nvGrpSpPr>
      <p:grpSpPr>
        <a:xfrm>
          <a:off x="0" y="0"/>
          <a:ext cx="0" cy="0"/>
          <a:chOff x="0" y="0"/>
          <a:chExt cx="0" cy="0"/>
        </a:xfrm>
      </p:grpSpPr>
      <p:sp>
        <p:nvSpPr>
          <p:cNvPr id="28673" name="Rectangle 2">
            <a:extLst>
              <a:ext uri="{FF2B5EF4-FFF2-40B4-BE49-F238E27FC236}">
                <a16:creationId xmlns:a16="http://schemas.microsoft.com/office/drawing/2014/main" id="{05973048-590B-A924-BF05-36134DECF767}"/>
              </a:ext>
            </a:extLst>
          </p:cNvPr>
          <p:cNvSpPr>
            <a:spLocks noGrp="1"/>
          </p:cNvSpPr>
          <p:nvPr>
            <p:ph type="title"/>
          </p:nvPr>
        </p:nvSpPr>
        <p:spPr>
          <a:xfrm>
            <a:off x="0" y="-4763"/>
            <a:ext cx="9144000" cy="654051"/>
          </a:xfrm>
          <a:solidFill>
            <a:srgbClr val="1C8016"/>
          </a:solidFill>
        </p:spPr>
        <p:txBody>
          <a:bodyPr lIns="0" tIns="0" rIns="0" bIns="0"/>
          <a:lstStyle/>
          <a:p>
            <a:pPr eaLnBrk="1" hangingPunct="1"/>
            <a: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PHYSICAL MODELS IN REMOTE SENSING</a:t>
            </a:r>
            <a:b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Chapter 01 – Part 04: The Radiative Transfer Equation</a:t>
            </a:r>
          </a:p>
        </p:txBody>
      </p:sp>
      <p:sp>
        <p:nvSpPr>
          <p:cNvPr id="2" name="Slide Number Placeholder 6">
            <a:extLst>
              <a:ext uri="{FF2B5EF4-FFF2-40B4-BE49-F238E27FC236}">
                <a16:creationId xmlns:a16="http://schemas.microsoft.com/office/drawing/2014/main" id="{C9AFB19D-4762-6CEF-FA3F-EB70CA3E8857}"/>
              </a:ext>
            </a:extLst>
          </p:cNvPr>
          <p:cNvSpPr>
            <a:spLocks noGrp="1"/>
          </p:cNvSpPr>
          <p:nvPr>
            <p:ph type="sldNum" sz="quarter" idx="12"/>
          </p:nvPr>
        </p:nvSpPr>
        <p:spPr>
          <a:xfrm>
            <a:off x="6962775" y="6440488"/>
            <a:ext cx="2133600" cy="365125"/>
          </a:xfrm>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defRPr/>
            </a:pPr>
            <a:fld id="{9B1D2107-DE6D-6648-ACE2-F6111320B7E1}" type="slidenum">
              <a:rPr lang="en-US" altLang="zh-CN" sz="1400" b="1" smtClean="0">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rPr>
              <a:pPr>
                <a:spcBef>
                  <a:spcPct val="0"/>
                </a:spcBef>
                <a:buFontTx/>
                <a:buNone/>
                <a:defRPr/>
              </a:pPr>
              <a:t>17</a:t>
            </a:fld>
            <a:endParaRPr lang="en-US" altLang="zh-CN" sz="1400" b="1" dirty="0">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28675" name="TextBox 7">
            <a:extLst>
              <a:ext uri="{FF2B5EF4-FFF2-40B4-BE49-F238E27FC236}">
                <a16:creationId xmlns:a16="http://schemas.microsoft.com/office/drawing/2014/main" id="{6450424A-38D5-A95C-6321-060471891736}"/>
              </a:ext>
            </a:extLst>
          </p:cNvPr>
          <p:cNvSpPr txBox="1">
            <a:spLocks noChangeArrowheads="1"/>
          </p:cNvSpPr>
          <p:nvPr/>
        </p:nvSpPr>
        <p:spPr bwMode="auto">
          <a:xfrm>
            <a:off x="19050" y="693039"/>
            <a:ext cx="855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000" b="1" u="sng" dirty="0">
                <a:solidFill>
                  <a:srgbClr val="FF0000"/>
                </a:solidFill>
                <a:latin typeface="Times New Roman" panose="02020603050405020304" pitchFamily="18" charset="0"/>
                <a:cs typeface="Times New Roman" panose="02020603050405020304" pitchFamily="18" charset="0"/>
              </a:rPr>
              <a:t>Units of RTE</a:t>
            </a:r>
          </a:p>
        </p:txBody>
      </p:sp>
      <mc:AlternateContent xmlns:mc="http://schemas.openxmlformats.org/markup-compatibility/2006">
        <mc:Choice xmlns:a14="http://schemas.microsoft.com/office/drawing/2010/main" Requires="a14">
          <p:sp>
            <p:nvSpPr>
              <p:cNvPr id="3" name="TextBox 4">
                <a:extLst>
                  <a:ext uri="{FF2B5EF4-FFF2-40B4-BE49-F238E27FC236}">
                    <a16:creationId xmlns:a16="http://schemas.microsoft.com/office/drawing/2014/main" id="{D73564F1-1F16-5CE8-AB39-168598F2F101}"/>
                  </a:ext>
                </a:extLst>
              </p:cNvPr>
              <p:cNvSpPr txBox="1">
                <a:spLocks noChangeArrowheads="1"/>
              </p:cNvSpPr>
              <p:nvPr/>
            </p:nvSpPr>
            <p:spPr bwMode="auto">
              <a:xfrm>
                <a:off x="258944" y="1145641"/>
                <a:ext cx="8767762" cy="487627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628650" indent="-1714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150000"/>
                  </a:lnSpc>
                  <a:buNone/>
                </a:pPr>
                <a:r>
                  <a:rPr lang="en-US" altLang="en-US" sz="1600" dirty="0">
                    <a:latin typeface="Times New Roman" panose="02020603050405020304" pitchFamily="18" charset="0"/>
                    <a:cs typeface="Times New Roman" panose="02020603050405020304" pitchFamily="18" charset="0"/>
                  </a:rPr>
                  <a:t>The </a:t>
                </a:r>
                <a:r>
                  <a:rPr lang="en-US" altLang="en-US" sz="1600" dirty="0">
                    <a:solidFill>
                      <a:srgbClr val="1025F4"/>
                    </a:solidFill>
                    <a:latin typeface="Times New Roman" panose="02020603050405020304" pitchFamily="18" charset="0"/>
                    <a:cs typeface="Times New Roman" panose="02020603050405020304" pitchFamily="18" charset="0"/>
                  </a:rPr>
                  <a:t>Radiative Transfer Equation </a:t>
                </a:r>
                <a:r>
                  <a:rPr lang="en-US" altLang="en-US" sz="1600" dirty="0">
                    <a:latin typeface="Times New Roman" panose="02020603050405020304" pitchFamily="18" charset="0"/>
                    <a:cs typeface="Times New Roman" panose="02020603050405020304" pitchFamily="18" charset="0"/>
                  </a:rPr>
                  <a:t>(RTE) </a:t>
                </a:r>
                <a:endParaRPr lang="en-US" altLang="en-US" sz="1600" i="1" dirty="0">
                  <a:latin typeface="Cambria Math" panose="02040503050406030204" pitchFamily="18" charset="0"/>
                  <a:cs typeface="Times New Roman" panose="02020603050405020304" pitchFamily="18" charset="0"/>
                </a:endParaRPr>
              </a:p>
              <a:p>
                <a:pPr>
                  <a:lnSpc>
                    <a:spcPct val="150000"/>
                  </a:lnSpc>
                  <a:buNone/>
                </a:pPr>
                <a14:m>
                  <m:oMath xmlns:m="http://schemas.openxmlformats.org/officeDocument/2006/math">
                    <m:d>
                      <m:dPr>
                        <m:ctrlPr>
                          <a:rPr lang="en-US" altLang="en-US" sz="1600" i="1">
                            <a:latin typeface="Cambria Math" panose="02040503050406030204" pitchFamily="18" charset="0"/>
                            <a:cs typeface="Times New Roman" panose="02020603050405020304" pitchFamily="18" charset="0"/>
                          </a:rPr>
                        </m:ctrlPr>
                      </m:dPr>
                      <m:e>
                        <m:r>
                          <a:rPr lang="en-US" altLang="en-US" sz="1600" i="1">
                            <a:latin typeface="Cambria Math" panose="02040503050406030204" pitchFamily="18" charset="0"/>
                            <a:cs typeface="Times New Roman" panose="02020603050405020304" pitchFamily="18" charset="0"/>
                          </a:rPr>
                          <m:t> </m:t>
                        </m:r>
                        <m:f>
                          <m:fPr>
                            <m:ctrlPr>
                              <a:rPr lang="en-US" altLang="en-US" sz="1600" i="1">
                                <a:latin typeface="Cambria Math" panose="02040503050406030204" pitchFamily="18" charset="0"/>
                                <a:cs typeface="Times New Roman" panose="02020603050405020304" pitchFamily="18" charset="0"/>
                              </a:rPr>
                            </m:ctrlPr>
                          </m:fPr>
                          <m:num>
                            <m:r>
                              <a:rPr lang="en-US" altLang="en-US" sz="1600" i="1">
                                <a:latin typeface="Cambria Math" panose="02040503050406030204" pitchFamily="18" charset="0"/>
                                <a:cs typeface="Times New Roman" panose="02020603050405020304" pitchFamily="18" charset="0"/>
                              </a:rPr>
                              <m:t>1</m:t>
                            </m:r>
                          </m:num>
                          <m:den>
                            <m:r>
                              <a:rPr lang="en-US" altLang="en-US" sz="1600" i="1">
                                <a:latin typeface="Cambria Math" panose="02040503050406030204" pitchFamily="18" charset="0"/>
                                <a:cs typeface="Times New Roman" panose="02020603050405020304" pitchFamily="18" charset="0"/>
                              </a:rPr>
                              <m:t>𝑐</m:t>
                            </m:r>
                          </m:den>
                        </m:f>
                        <m:r>
                          <a:rPr lang="en-US" altLang="en-US" sz="1600" i="1">
                            <a:latin typeface="Cambria Math" panose="02040503050406030204" pitchFamily="18" charset="0"/>
                            <a:cs typeface="Times New Roman" panose="02020603050405020304" pitchFamily="18" charset="0"/>
                          </a:rPr>
                          <m:t> </m:t>
                        </m:r>
                        <m:f>
                          <m:fPr>
                            <m:ctrlPr>
                              <a:rPr lang="en-US" altLang="en-US" sz="1600" i="1">
                                <a:latin typeface="Cambria Math" panose="02040503050406030204" pitchFamily="18" charset="0"/>
                                <a:cs typeface="Times New Roman" panose="02020603050405020304" pitchFamily="18" charset="0"/>
                              </a:rPr>
                            </m:ctrlPr>
                          </m:fPr>
                          <m:num>
                            <m:r>
                              <a:rPr lang="en-US" altLang="en-US" sz="1600" i="1">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𝐼</m:t>
                            </m:r>
                          </m:num>
                          <m:den>
                            <m:r>
                              <a:rPr lang="en-US" altLang="en-US" sz="1600" i="1">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𝑡</m:t>
                            </m:r>
                          </m:den>
                        </m:f>
                      </m:e>
                    </m:d>
                  </m:oMath>
                </a14:m>
                <a:r>
                  <a:rPr lang="en-US" altLang="en-US" sz="1600" dirty="0">
                    <a:latin typeface="Times New Roman" panose="02020603050405020304" pitchFamily="18" charset="0"/>
                    <a:cs typeface="Times New Roman" panose="02020603050405020304" pitchFamily="18" charset="0"/>
                  </a:rPr>
                  <a:t> </a:t>
                </a:r>
                <a14:m>
                  <m:oMath xmlns:m="http://schemas.openxmlformats.org/officeDocument/2006/math">
                    <m:r>
                      <a:rPr lang="en-US" altLang="en-US" sz="1600" i="1">
                        <a:latin typeface="Cambria Math" panose="02040503050406030204" pitchFamily="18" charset="0"/>
                        <a:cs typeface="Times New Roman" panose="02020603050405020304" pitchFamily="18" charset="0"/>
                      </a:rPr>
                      <m:t>+ </m:t>
                    </m:r>
                    <m:bar>
                      <m:barPr>
                        <m:ctrlPr>
                          <a:rPr lang="en-US" altLang="en-US" sz="1600" i="1">
                            <a:latin typeface="Cambria Math" panose="02040503050406030204" pitchFamily="18" charset="0"/>
                            <a:cs typeface="Times New Roman" panose="02020603050405020304" pitchFamily="18" charset="0"/>
                          </a:rPr>
                        </m:ctrlPr>
                      </m:barPr>
                      <m:e>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Ω</m:t>
                        </m:r>
                      </m:e>
                    </m:bar>
                    <m:r>
                      <a:rPr lang="en-US" altLang="en-US" sz="1600" i="1">
                        <a:latin typeface="Cambria Math" panose="02040503050406030204" pitchFamily="18" charset="0"/>
                        <a:cs typeface="Times New Roman" panose="02020603050405020304" pitchFamily="18" charset="0"/>
                      </a:rPr>
                      <m:t> </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altLang="en-US" sz="1600" i="1">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𝐼</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oMath>
                </a14:m>
                <a:r>
                  <a:rPr lang="en-US" altLang="en-US" sz="1600" dirty="0">
                    <a:latin typeface="Times New Roman" panose="02020603050405020304" pitchFamily="18" charset="0"/>
                    <a:cs typeface="Times New Roman" panose="02020603050405020304" pitchFamily="18" charset="0"/>
                  </a:rPr>
                  <a:t>+ </a:t>
                </a:r>
                <a14:m>
                  <m:oMath xmlns:m="http://schemas.openxmlformats.org/officeDocument/2006/math">
                    <m:r>
                      <a:rPr lang="el-GR" altLang="en-US" sz="1600" i="1">
                        <a:latin typeface="Cambria Math" panose="02040503050406030204" pitchFamily="18" charset="0"/>
                        <a:ea typeface="Cambria Math" panose="02040503050406030204" pitchFamily="18" charset="0"/>
                        <a:cs typeface="Times New Roman" panose="02020603050405020304" pitchFamily="18" charset="0"/>
                      </a:rPr>
                      <m:t>𝜎</m:t>
                    </m:r>
                    <m:r>
                      <a:rPr lang="en-US" altLang="en-US" sz="160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oMath>
                </a14:m>
                <a:r>
                  <a:rPr lang="en-US" altLang="en-US" sz="1600" dirty="0">
                    <a:latin typeface="Times New Roman" panose="02020603050405020304" pitchFamily="18" charset="0"/>
                    <a:cs typeface="Times New Roman" panose="02020603050405020304" pitchFamily="18" charset="0"/>
                  </a:rPr>
                  <a:t>,</a:t>
                </a:r>
                <a14:m>
                  <m:oMath xmlns:m="http://schemas.openxmlformats.org/officeDocument/2006/math">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oMath>
                </a14:m>
                <a:r>
                  <a:rPr lang="en-US" altLang="en-US" sz="1600" dirty="0">
                    <a:latin typeface="Times New Roman" panose="02020603050405020304" pitchFamily="18" charset="0"/>
                    <a:cs typeface="Times New Roman" panose="02020603050405020304" pitchFamily="18" charset="0"/>
                  </a:rPr>
                  <a:t>,</a:t>
                </a:r>
                <a14:m>
                  <m:oMath xmlns:m="http://schemas.openxmlformats.org/officeDocument/2006/math">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oMath>
                </a14:m>
                <a:r>
                  <a:rPr lang="en-US" altLang="en-US" sz="1600" i="1" dirty="0">
                    <a:latin typeface="Times New Roman" panose="02020603050405020304" pitchFamily="18" charset="0"/>
                    <a:cs typeface="Times New Roman" panose="02020603050405020304" pitchFamily="18" charset="0"/>
                  </a:rPr>
                  <a:t>,t</a:t>
                </a:r>
                <a:r>
                  <a:rPr lang="en-US" altLang="en-US" sz="1600" dirty="0">
                    <a:latin typeface="Times New Roman" panose="02020603050405020304" pitchFamily="18" charset="0"/>
                    <a:cs typeface="Times New Roman" panose="02020603050405020304" pitchFamily="18" charset="0"/>
                  </a:rPr>
                  <a:t>) </a:t>
                </a:r>
                <a:r>
                  <a:rPr lang="en-US" altLang="en-US" sz="1600" i="1" dirty="0">
                    <a:latin typeface="Times New Roman" panose="02020603050405020304" pitchFamily="18" charset="0"/>
                    <a:cs typeface="Times New Roman" panose="02020603050405020304" pitchFamily="18" charset="0"/>
                  </a:rPr>
                  <a:t>I</a:t>
                </a:r>
                <a14:m>
                  <m:oMath xmlns:m="http://schemas.openxmlformats.org/officeDocument/2006/math">
                    <m:r>
                      <a:rPr lang="en-US" altLang="en-US" sz="1600" i="1">
                        <a:latin typeface="Cambria Math" panose="02040503050406030204" pitchFamily="18" charset="0"/>
                        <a:ea typeface="Cambria Math" panose="02040503050406030204" pitchFamily="18" charset="0"/>
                      </a:rPr>
                      <m:t>(</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oMath>
                </a14:m>
                <a:r>
                  <a:rPr lang="en-US" altLang="en-US" sz="1600" dirty="0">
                    <a:latin typeface="Times New Roman" panose="02020603050405020304" pitchFamily="18" charset="0"/>
                    <a:cs typeface="Times New Roman" panose="02020603050405020304" pitchFamily="18" charset="0"/>
                  </a:rPr>
                  <a:t>,</a:t>
                </a:r>
                <a14:m>
                  <m:oMath xmlns:m="http://schemas.openxmlformats.org/officeDocument/2006/math">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oMath>
                </a14:m>
                <a:r>
                  <a:rPr lang="en-US" altLang="en-US" sz="1600" dirty="0">
                    <a:latin typeface="Times New Roman" panose="02020603050405020304" pitchFamily="18" charset="0"/>
                    <a:cs typeface="Times New Roman" panose="02020603050405020304" pitchFamily="18" charset="0"/>
                  </a:rPr>
                  <a:t>,</a:t>
                </a:r>
                <a14:m>
                  <m:oMath xmlns:m="http://schemas.openxmlformats.org/officeDocument/2006/math">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oMath>
                </a14:m>
                <a:r>
                  <a:rPr lang="en-US" altLang="en-US" sz="1600" i="1" dirty="0">
                    <a:latin typeface="Times New Roman" panose="02020603050405020304" pitchFamily="18" charset="0"/>
                    <a:cs typeface="Times New Roman" panose="02020603050405020304" pitchFamily="18" charset="0"/>
                  </a:rPr>
                  <a:t>,t) </a:t>
                </a:r>
                <a:r>
                  <a:rPr lang="en-US" altLang="en-US" sz="1600" dirty="0">
                    <a:latin typeface="Times New Roman" panose="02020603050405020304" pitchFamily="18" charset="0"/>
                    <a:cs typeface="Times New Roman" panose="02020603050405020304" pitchFamily="18" charset="0"/>
                  </a:rPr>
                  <a:t>= </a:t>
                </a:r>
              </a:p>
              <a:p>
                <a:pPr algn="ctr">
                  <a:lnSpc>
                    <a:spcPct val="150000"/>
                  </a:lnSpc>
                  <a:buNone/>
                </a:pPr>
                <a14:m>
                  <m:oMath xmlns:m="http://schemas.openxmlformats.org/officeDocument/2006/math">
                    <m:sSub>
                      <m:sSubPr>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sSubPr>
                      <m:e>
                        <m:nary>
                          <m:naryPr>
                            <m:limLoc m:val="undOvr"/>
                            <m:ctrlPr>
                              <a:rPr lang="en-US" altLang="en-US" sz="1600" i="1" dirty="0">
                                <a:latin typeface="Cambria Math" panose="02040503050406030204" pitchFamily="18" charset="0"/>
                                <a:cs typeface="Times New Roman" panose="02020603050405020304" pitchFamily="18" charset="0"/>
                              </a:rPr>
                            </m:ctrlPr>
                          </m:naryPr>
                          <m:sub>
                            <m:r>
                              <m:rPr>
                                <m:brk m:alnAt="24"/>
                              </m:rPr>
                              <a:rPr lang="en-US" altLang="en-US" sz="1600" i="1" dirty="0">
                                <a:latin typeface="Cambria Math" panose="02040503050406030204" pitchFamily="18" charset="0"/>
                                <a:cs typeface="Times New Roman" panose="02020603050405020304" pitchFamily="18" charset="0"/>
                              </a:rPr>
                              <m:t>0</m:t>
                            </m:r>
                          </m:sub>
                          <m:sup>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sup>
                          <m:e>
                            <m:r>
                              <a:rPr lang="en-US" altLang="en-US" sz="1600" i="1" dirty="0">
                                <a:latin typeface="Cambria Math" panose="02040503050406030204" pitchFamily="18" charset="0"/>
                                <a:cs typeface="Times New Roman" panose="02020603050405020304" pitchFamily="18" charset="0"/>
                              </a:rPr>
                              <m:t>𝑑</m:t>
                            </m:r>
                            <m:sSup>
                              <m:sSupPr>
                                <m:ctrlP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e>
                              <m:sup>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sup>
                            </m:sSup>
                            <m:nary>
                              <m:naryPr>
                                <m:limLoc m:val="undOvr"/>
                                <m:subHide m:val="on"/>
                                <m:supHide m:val="on"/>
                                <m:ctrlP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ctrlPr>
                              </m:naryPr>
                              <m:sub/>
                              <m:sup/>
                              <m:e>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𝑑</m:t>
                                </m:r>
                              </m:e>
                            </m:nary>
                          </m:e>
                        </m:nary>
                        <m:bar>
                          <m:barPr>
                            <m:ctrlPr>
                              <a:rPr lang="en-US" altLang="en-US" sz="1600" i="1" dirty="0">
                                <a:latin typeface="Cambria Math" panose="02040503050406030204" pitchFamily="18" charset="0"/>
                                <a:cs typeface="Times New Roman" panose="02020603050405020304" pitchFamily="18" charset="0"/>
                              </a:rPr>
                            </m:ctrlPr>
                          </m:barPr>
                          <m:e>
                            <m:r>
                              <m:rPr>
                                <m:sty m:val="p"/>
                              </m:rP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Ω</m:t>
                            </m:r>
                          </m:e>
                        </m:ba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 </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𝜎</m:t>
                        </m:r>
                      </m:e>
                      <m:sub>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𝑠</m:t>
                        </m:r>
                      </m:sub>
                    </m:sSub>
                    <m:r>
                      <a:rPr lang="en-US" altLang="en-US" sz="160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r>
                      <m:rPr>
                        <m:nor/>
                      </m:rPr>
                      <a:rPr lang="en-US" altLang="en-US" sz="1600" dirty="0">
                        <a:latin typeface="Times New Roman" panose="02020603050405020304" pitchFamily="18" charset="0"/>
                        <a:cs typeface="Times New Roman" panose="02020603050405020304" pitchFamily="18" charset="0"/>
                      </a:rPr>
                      <m:t>,</m:t>
                    </m:r>
                    <m:sSup>
                      <m:sSupPr>
                        <m:ctrlP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ctrlPr>
                      </m:sSupPr>
                      <m:e>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e>
                      <m:sup>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 </m:t>
                    </m:r>
                    <m:sSup>
                      <m:sSupPr>
                        <m:ctrlP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e>
                      <m:sup>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r>
                      <m:rPr>
                        <m:nor/>
                      </m:rP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 </m:t>
                    </m:r>
                    <m:r>
                      <m:rPr>
                        <m:nor/>
                      </m:rPr>
                      <a:rPr lang="en-US" altLang="en-US" sz="1600" i="1" dirty="0">
                        <a:latin typeface="Times New Roman" panose="02020603050405020304" pitchFamily="18" charset="0"/>
                        <a:cs typeface="Times New Roman" panose="02020603050405020304" pitchFamily="18" charset="0"/>
                      </a:rPr>
                      <m:t>t</m:t>
                    </m:r>
                    <m:r>
                      <m:rPr>
                        <m:nor/>
                      </m:rPr>
                      <a:rPr lang="en-US" altLang="en-US" sz="1600" dirty="0">
                        <a:latin typeface="Times New Roman" panose="02020603050405020304" pitchFamily="18" charset="0"/>
                        <a:cs typeface="Times New Roman" panose="02020603050405020304" pitchFamily="18" charset="0"/>
                      </a:rPr>
                      <m:t>)</m:t>
                    </m:r>
                    <m:r>
                      <a:rPr lang="en-US" altLang="en-US" sz="1600" i="1" dirty="0">
                        <a:latin typeface="Cambria Math" panose="02040503050406030204" pitchFamily="18" charset="0"/>
                        <a:cs typeface="Times New Roman" panose="02020603050405020304" pitchFamily="18" charset="0"/>
                      </a:rPr>
                      <m:t> </m:t>
                    </m:r>
                    <m:r>
                      <a:rPr lang="en-US" altLang="en-US" sz="1600" i="1" dirty="0">
                        <a:latin typeface="Cambria Math" panose="02040503050406030204" pitchFamily="18" charset="0"/>
                        <a:cs typeface="Times New Roman" panose="02020603050405020304" pitchFamily="18" charset="0"/>
                      </a:rPr>
                      <m:t>𝐼</m:t>
                    </m:r>
                    <m:r>
                      <a:rPr lang="en-US" altLang="en-US" sz="160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r>
                      <m:rPr>
                        <m:nor/>
                      </m:rPr>
                      <a:rPr lang="en-US" altLang="en-US" sz="1600" dirty="0">
                        <a:latin typeface="Times New Roman" panose="02020603050405020304" pitchFamily="18" charset="0"/>
                        <a:cs typeface="Times New Roman" panose="02020603050405020304" pitchFamily="18" charset="0"/>
                      </a:rPr>
                      <m:t>,</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r>
                      <m:rPr>
                        <m:nor/>
                      </m:rPr>
                      <a:rPr lang="en-US" altLang="en-US" sz="1600" dirty="0">
                        <a:latin typeface="Times New Roman" panose="02020603050405020304" pitchFamily="18" charset="0"/>
                        <a:cs typeface="Times New Roman" panose="02020603050405020304" pitchFamily="18" charset="0"/>
                      </a:rPr>
                      <m:t>,</m:t>
                    </m:r>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r>
                      <m:rPr>
                        <m:nor/>
                      </m:rPr>
                      <a:rPr lang="en-US" altLang="en-US" sz="1600" i="1" dirty="0">
                        <a:latin typeface="Times New Roman" panose="02020603050405020304" pitchFamily="18" charset="0"/>
                        <a:cs typeface="Times New Roman" panose="02020603050405020304" pitchFamily="18" charset="0"/>
                      </a:rPr>
                      <m:t>,</m:t>
                    </m:r>
                    <m:r>
                      <m:rPr>
                        <m:nor/>
                      </m:rPr>
                      <a:rPr lang="en-US" altLang="en-US" sz="1600" i="1" dirty="0">
                        <a:latin typeface="Times New Roman" panose="02020603050405020304" pitchFamily="18" charset="0"/>
                        <a:cs typeface="Times New Roman" panose="02020603050405020304" pitchFamily="18" charset="0"/>
                      </a:rPr>
                      <m:t>t</m:t>
                    </m:r>
                    <m:r>
                      <m:rPr>
                        <m:nor/>
                      </m:rPr>
                      <a:rPr lang="en-US" altLang="en-US" sz="1600" dirty="0">
                        <a:latin typeface="Times New Roman" panose="02020603050405020304" pitchFamily="18" charset="0"/>
                        <a:cs typeface="Times New Roman" panose="02020603050405020304" pitchFamily="18" charset="0"/>
                      </a:rPr>
                      <m:t>)</m:t>
                    </m:r>
                  </m:oMath>
                </a14:m>
                <a:r>
                  <a:rPr lang="en-US" altLang="en-US" sz="1600" dirty="0">
                    <a:latin typeface="Times New Roman" panose="02020603050405020304" pitchFamily="18" charset="0"/>
                    <a:cs typeface="Times New Roman" panose="02020603050405020304" pitchFamily="18" charset="0"/>
                  </a:rPr>
                  <a:t> </a:t>
                </a:r>
                <a:r>
                  <a:rPr lang="en-US" altLang="en-US" sz="1600" dirty="0"/>
                  <a:t>+ </a:t>
                </a:r>
                <a14:m>
                  <m:oMath xmlns:m="http://schemas.openxmlformats.org/officeDocument/2006/math">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𝑄</m:t>
                    </m:r>
                    <m:r>
                      <a:rPr lang="en-US" altLang="en-US" sz="1600" i="1">
                        <a:latin typeface="Cambria Math" panose="02040503050406030204" pitchFamily="18" charset="0"/>
                      </a:rPr>
                      <m:t>(</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r>
                      <a:rPr lang="en-US" altLang="en-US" sz="160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oMath>
                </a14:m>
                <a:r>
                  <a:rPr lang="en-US" altLang="en-US" sz="1600" dirty="0">
                    <a:latin typeface="Times New Roman" panose="02020603050405020304" pitchFamily="18" charset="0"/>
                    <a:cs typeface="Times New Roman" panose="02020603050405020304" pitchFamily="18" charset="0"/>
                  </a:rPr>
                  <a:t>,</a:t>
                </a:r>
                <a14:m>
                  <m:oMath xmlns:m="http://schemas.openxmlformats.org/officeDocument/2006/math">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r>
                      <a:rPr lang="en-US" altLang="en-US" sz="1600" dirty="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𝑡</m:t>
                    </m:r>
                    <m:r>
                      <a:rPr lang="en-US" altLang="en-US" sz="1600" dirty="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b="0" i="0" dirty="0"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n-US" altLang="en-US" sz="1600" dirty="0">
                    <a:latin typeface="Times New Roman" panose="02020603050405020304" pitchFamily="18" charset="0"/>
                    <a:cs typeface="Times New Roman" panose="02020603050405020304" pitchFamily="18" charset="0"/>
                  </a:rPr>
                  <a:t>,</a:t>
                </a:r>
              </a:p>
              <a:p>
                <a:pPr>
                  <a:lnSpc>
                    <a:spcPct val="150000"/>
                  </a:lnSpc>
                  <a:buNone/>
                </a:pPr>
                <a:endParaRPr lang="en-US" altLang="en-US" sz="1600" dirty="0">
                  <a:latin typeface="Times New Roman" panose="02020603050405020304" pitchFamily="18" charset="0"/>
                  <a:cs typeface="Times New Roman" panose="02020603050405020304" pitchFamily="18" charset="0"/>
                </a:endParaRPr>
              </a:p>
              <a:p>
                <a:pPr>
                  <a:lnSpc>
                    <a:spcPct val="150000"/>
                  </a:lnSpc>
                  <a:buNone/>
                </a:pPr>
                <a:r>
                  <a:rPr lang="en-US" altLang="en-US" sz="1600" dirty="0">
                    <a:latin typeface="Times New Roman" panose="02020603050405020304" pitchFamily="18" charset="0"/>
                    <a:cs typeface="Times New Roman" panose="02020603050405020304" pitchFamily="18" charset="0"/>
                  </a:rPr>
                  <a:t>is an </a:t>
                </a:r>
                <a:r>
                  <a:rPr lang="en-US" altLang="en-US" sz="1600" dirty="0">
                    <a:solidFill>
                      <a:srgbClr val="2226F4"/>
                    </a:solidFill>
                    <a:latin typeface="Times New Roman" panose="02020603050405020304" pitchFamily="18" charset="0"/>
                    <a:cs typeface="Times New Roman" panose="02020603050405020304" pitchFamily="18" charset="0"/>
                  </a:rPr>
                  <a:t>integro-differential equation</a:t>
                </a:r>
                <a:r>
                  <a:rPr lang="en-US" altLang="en-US" sz="1600" dirty="0">
                    <a:latin typeface="Times New Roman" panose="02020603050405020304" pitchFamily="18" charset="0"/>
                    <a:cs typeface="Times New Roman" panose="02020603050405020304" pitchFamily="18" charset="0"/>
                  </a:rPr>
                  <a:t>, </a:t>
                </a:r>
                <a:r>
                  <a:rPr lang="en-US" altLang="en-US" sz="1600" i="1" dirty="0">
                    <a:latin typeface="Times New Roman" panose="02020603050405020304" pitchFamily="18" charset="0"/>
                    <a:cs typeface="Times New Roman" panose="02020603050405020304" pitchFamily="18" charset="0"/>
                  </a:rPr>
                  <a:t>i.e.</a:t>
                </a:r>
                <a:r>
                  <a:rPr lang="en-US" altLang="en-US" sz="1600" dirty="0">
                    <a:latin typeface="Times New Roman" panose="02020603050405020304" pitchFamily="18" charset="0"/>
                    <a:cs typeface="Times New Roman" panose="02020603050405020304" pitchFamily="18" charset="0"/>
                  </a:rPr>
                  <a:t>,</a:t>
                </a:r>
                <a:r>
                  <a:rPr lang="en-US" altLang="en-US" sz="1600" i="1" dirty="0">
                    <a:latin typeface="Times New Roman" panose="02020603050405020304" pitchFamily="18" charset="0"/>
                    <a:cs typeface="Times New Roman" panose="02020603050405020304" pitchFamily="18" charset="0"/>
                  </a:rPr>
                  <a:t> </a:t>
                </a:r>
                <a:r>
                  <a:rPr lang="en-US" altLang="en-US" sz="1600" dirty="0">
                    <a:solidFill>
                      <a:srgbClr val="2226F4"/>
                    </a:solidFill>
                    <a:latin typeface="Times New Roman" panose="02020603050405020304" pitchFamily="18" charset="0"/>
                    <a:cs typeface="Times New Roman" panose="02020603050405020304" pitchFamily="18" charset="0"/>
                  </a:rPr>
                  <a:t>differential</a:t>
                </a:r>
                <a:r>
                  <a:rPr lang="en-US" altLang="en-US" sz="1600" dirty="0">
                    <a:latin typeface="Times New Roman" panose="02020603050405020304" pitchFamily="18" charset="0"/>
                    <a:cs typeface="Times New Roman" panose="02020603050405020304" pitchFamily="18" charset="0"/>
                  </a:rPr>
                  <a:t> in space and time and </a:t>
                </a:r>
                <a:r>
                  <a:rPr lang="en-US" altLang="en-US" sz="1600" dirty="0">
                    <a:solidFill>
                      <a:srgbClr val="2226F4"/>
                    </a:solidFill>
                    <a:latin typeface="Times New Roman" panose="02020603050405020304" pitchFamily="18" charset="0"/>
                    <a:cs typeface="Times New Roman" panose="02020603050405020304" pitchFamily="18" charset="0"/>
                  </a:rPr>
                  <a:t>integral</a:t>
                </a:r>
                <a:r>
                  <a:rPr lang="en-US" altLang="en-US" sz="1600" dirty="0">
                    <a:latin typeface="Times New Roman" panose="02020603050405020304" pitchFamily="18" charset="0"/>
                    <a:cs typeface="Times New Roman" panose="02020603050405020304" pitchFamily="18" charset="0"/>
                  </a:rPr>
                  <a:t> over directions in a unit sphere and frequency. It is </a:t>
                </a:r>
                <a:r>
                  <a:rPr lang="en-US" altLang="en-US" sz="1600" dirty="0">
                    <a:solidFill>
                      <a:srgbClr val="2226F4"/>
                    </a:solidFill>
                    <a:latin typeface="Times New Roman" panose="02020603050405020304" pitchFamily="18" charset="0"/>
                    <a:cs typeface="Times New Roman" panose="02020603050405020304" pitchFamily="18" charset="0"/>
                  </a:rPr>
                  <a:t>linear</a:t>
                </a:r>
                <a:r>
                  <a:rPr lang="en-US" altLang="en-US" sz="1600" dirty="0">
                    <a:latin typeface="Times New Roman" panose="02020603050405020304" pitchFamily="18" charset="0"/>
                    <a:cs typeface="Times New Roman" panose="02020603050405020304" pitchFamily="18" charset="0"/>
                  </a:rPr>
                  <a:t> in Intensity. </a:t>
                </a:r>
                <a:r>
                  <a:rPr lang="en-US" altLang="en-US" sz="1600" dirty="0">
                    <a:solidFill>
                      <a:srgbClr val="2226F4"/>
                    </a:solidFill>
                    <a:latin typeface="Times New Roman" panose="02020603050405020304" pitchFamily="18" charset="0"/>
                    <a:cs typeface="Times New Roman" panose="02020603050405020304" pitchFamily="18" charset="0"/>
                  </a:rPr>
                  <a:t>Each term in the equation has units of</a:t>
                </a:r>
                <a:r>
                  <a:rPr lang="en-US" altLang="en-US" sz="1600" dirty="0">
                    <a:latin typeface="Times New Roman" panose="02020603050405020304" pitchFamily="18" charset="0"/>
                    <a:cs typeface="Times New Roman" panose="02020603050405020304" pitchFamily="18" charset="0"/>
                  </a:rPr>
                  <a:t> W m</a:t>
                </a:r>
                <a:r>
                  <a:rPr lang="en-US" altLang="en-US" sz="1600" baseline="30000" dirty="0">
                    <a:latin typeface="Times New Roman" panose="02020603050405020304" pitchFamily="18" charset="0"/>
                    <a:cs typeface="Times New Roman" panose="02020603050405020304" pitchFamily="18" charset="0"/>
                  </a:rPr>
                  <a:t>-3</a:t>
                </a:r>
                <a:r>
                  <a:rPr lang="en-US" altLang="en-US" sz="1600" dirty="0">
                    <a:latin typeface="Times New Roman" panose="02020603050405020304" pitchFamily="18" charset="0"/>
                    <a:cs typeface="Times New Roman" panose="02020603050405020304" pitchFamily="18" charset="0"/>
                  </a:rPr>
                  <a:t> Hz</a:t>
                </a:r>
                <a:r>
                  <a:rPr lang="en-US" altLang="en-US" sz="1600" baseline="30000" dirty="0">
                    <a:latin typeface="Times New Roman" panose="02020603050405020304" pitchFamily="18" charset="0"/>
                    <a:cs typeface="Times New Roman" panose="02020603050405020304" pitchFamily="18" charset="0"/>
                  </a:rPr>
                  <a:t>-1</a:t>
                </a:r>
                <a:r>
                  <a:rPr lang="en-US" altLang="en-US" sz="1600" dirty="0">
                    <a:latin typeface="Times New Roman" panose="02020603050405020304" pitchFamily="18" charset="0"/>
                    <a:cs typeface="Times New Roman" panose="02020603050405020304" pitchFamily="18" charset="0"/>
                  </a:rPr>
                  <a:t> sr</a:t>
                </a:r>
                <a:r>
                  <a:rPr lang="en-US" altLang="en-US" sz="1600" baseline="30000" dirty="0">
                    <a:latin typeface="Times New Roman" panose="02020603050405020304" pitchFamily="18" charset="0"/>
                    <a:cs typeface="Times New Roman" panose="02020603050405020304" pitchFamily="18" charset="0"/>
                  </a:rPr>
                  <a:t>-1 </a:t>
                </a:r>
                <a:r>
                  <a:rPr lang="en-US" altLang="en-US" sz="1600" dirty="0">
                    <a:latin typeface="Times New Roman" panose="02020603050405020304" pitchFamily="18" charset="0"/>
                    <a:cs typeface="Times New Roman" panose="02020603050405020304" pitchFamily="18" charset="0"/>
                  </a:rPr>
                  <a:t>.</a:t>
                </a:r>
              </a:p>
              <a:p>
                <a:pPr>
                  <a:lnSpc>
                    <a:spcPct val="150000"/>
                  </a:lnSpc>
                  <a:buNone/>
                </a:pPr>
                <a:r>
                  <a:rPr lang="en-US" altLang="en-US" sz="1600" dirty="0">
                    <a:latin typeface="Times New Roman" panose="02020603050405020304" pitchFamily="18" charset="0"/>
                    <a:cs typeface="Times New Roman" panose="02020603050405020304" pitchFamily="18" charset="0"/>
                  </a:rPr>
                  <a:t>Units of other quantities:</a:t>
                </a:r>
              </a:p>
              <a:p>
                <a:pPr>
                  <a:lnSpc>
                    <a:spcPct val="150000"/>
                  </a:lnSpc>
                  <a:buNone/>
                </a:pPr>
                <a:r>
                  <a:rPr lang="en-US" altLang="en-US" sz="1600" dirty="0">
                    <a:latin typeface="Times New Roman" panose="02020603050405020304" pitchFamily="18" charset="0"/>
                    <a:cs typeface="Times New Roman" panose="02020603050405020304" pitchFamily="18" charset="0"/>
                  </a:rPr>
                  <a:t>Intensity: W m</a:t>
                </a:r>
                <a:r>
                  <a:rPr lang="en-US" altLang="en-US" sz="1600" baseline="30000" dirty="0">
                    <a:latin typeface="Times New Roman" panose="02020603050405020304" pitchFamily="18" charset="0"/>
                    <a:cs typeface="Times New Roman" panose="02020603050405020304" pitchFamily="18" charset="0"/>
                  </a:rPr>
                  <a:t>-2</a:t>
                </a:r>
                <a:r>
                  <a:rPr lang="en-US" altLang="en-US" sz="1600" dirty="0">
                    <a:latin typeface="Times New Roman" panose="02020603050405020304" pitchFamily="18" charset="0"/>
                    <a:cs typeface="Times New Roman" panose="02020603050405020304" pitchFamily="18" charset="0"/>
                  </a:rPr>
                  <a:t> Hz</a:t>
                </a:r>
                <a:r>
                  <a:rPr lang="en-US" altLang="en-US" sz="1600" baseline="30000" dirty="0">
                    <a:latin typeface="Times New Roman" panose="02020603050405020304" pitchFamily="18" charset="0"/>
                    <a:cs typeface="Times New Roman" panose="02020603050405020304" pitchFamily="18" charset="0"/>
                  </a:rPr>
                  <a:t>-1</a:t>
                </a:r>
                <a:r>
                  <a:rPr lang="en-US" altLang="en-US" sz="1600" dirty="0">
                    <a:latin typeface="Times New Roman" panose="02020603050405020304" pitchFamily="18" charset="0"/>
                    <a:cs typeface="Times New Roman" panose="02020603050405020304" pitchFamily="18" charset="0"/>
                  </a:rPr>
                  <a:t> sr</a:t>
                </a:r>
                <a:r>
                  <a:rPr lang="en-US" altLang="en-US" sz="1600" baseline="30000" dirty="0">
                    <a:latin typeface="Times New Roman" panose="02020603050405020304" pitchFamily="18" charset="0"/>
                    <a:cs typeface="Times New Roman" panose="02020603050405020304" pitchFamily="18" charset="0"/>
                  </a:rPr>
                  <a:t>-1</a:t>
                </a:r>
              </a:p>
              <a:p>
                <a:pPr>
                  <a:lnSpc>
                    <a:spcPct val="150000"/>
                  </a:lnSpc>
                  <a:buNone/>
                </a:pPr>
                <a:r>
                  <a:rPr lang="en-US" altLang="en-US" sz="1600" dirty="0">
                    <a:latin typeface="Times New Roman" panose="02020603050405020304" pitchFamily="18" charset="0"/>
                    <a:cs typeface="Times New Roman" panose="02020603050405020304" pitchFamily="18" charset="0"/>
                  </a:rPr>
                  <a:t>Emission: W m</a:t>
                </a:r>
                <a:r>
                  <a:rPr lang="en-US" altLang="en-US" sz="1600" baseline="30000" dirty="0">
                    <a:latin typeface="Times New Roman" panose="02020603050405020304" pitchFamily="18" charset="0"/>
                    <a:cs typeface="Times New Roman" panose="02020603050405020304" pitchFamily="18" charset="0"/>
                  </a:rPr>
                  <a:t>-3</a:t>
                </a:r>
                <a:r>
                  <a:rPr lang="en-US" altLang="en-US" sz="1600" dirty="0">
                    <a:latin typeface="Times New Roman" panose="02020603050405020304" pitchFamily="18" charset="0"/>
                    <a:cs typeface="Times New Roman" panose="02020603050405020304" pitchFamily="18" charset="0"/>
                  </a:rPr>
                  <a:t> Hz</a:t>
                </a:r>
                <a:r>
                  <a:rPr lang="en-US" altLang="en-US" sz="1600" baseline="30000" dirty="0">
                    <a:latin typeface="Times New Roman" panose="02020603050405020304" pitchFamily="18" charset="0"/>
                    <a:cs typeface="Times New Roman" panose="02020603050405020304" pitchFamily="18" charset="0"/>
                  </a:rPr>
                  <a:t>-1</a:t>
                </a:r>
                <a:r>
                  <a:rPr lang="en-US" altLang="en-US" sz="1600" dirty="0">
                    <a:latin typeface="Times New Roman" panose="02020603050405020304" pitchFamily="18" charset="0"/>
                    <a:cs typeface="Times New Roman" panose="02020603050405020304" pitchFamily="18" charset="0"/>
                  </a:rPr>
                  <a:t> sr</a:t>
                </a:r>
                <a:r>
                  <a:rPr lang="en-US" altLang="en-US" sz="1600" baseline="30000" dirty="0">
                    <a:latin typeface="Times New Roman" panose="02020603050405020304" pitchFamily="18" charset="0"/>
                    <a:cs typeface="Times New Roman" panose="02020603050405020304" pitchFamily="18" charset="0"/>
                  </a:rPr>
                  <a:t>-1</a:t>
                </a:r>
              </a:p>
              <a:p>
                <a:pPr>
                  <a:lnSpc>
                    <a:spcPct val="150000"/>
                  </a:lnSpc>
                  <a:buNone/>
                </a:pPr>
                <a:r>
                  <a:rPr lang="en-US" altLang="en-US" sz="1600" dirty="0">
                    <a:latin typeface="Times New Roman" panose="02020603050405020304" pitchFamily="18" charset="0"/>
                    <a:cs typeface="Times New Roman" panose="02020603050405020304" pitchFamily="18" charset="0"/>
                  </a:rPr>
                  <a:t>Cross sections </a:t>
                </a:r>
                <a14:m>
                  <m:oMath xmlns:m="http://schemas.openxmlformats.org/officeDocument/2006/math">
                    <m:r>
                      <a:rPr lang="el-GR" altLang="en-US" sz="1600" i="1">
                        <a:latin typeface="Cambria Math" panose="02040503050406030204" pitchFamily="18" charset="0"/>
                        <a:ea typeface="Cambria Math" panose="02040503050406030204" pitchFamily="18" charset="0"/>
                        <a:cs typeface="Times New Roman" panose="02020603050405020304" pitchFamily="18" charset="0"/>
                      </a:rPr>
                      <m:t>𝜎</m:t>
                    </m:r>
                    <m:r>
                      <a:rPr lang="el-GR" altLang="en-US" sz="1600" i="1">
                        <a:latin typeface="Cambria Math" panose="02040503050406030204" pitchFamily="18" charset="0"/>
                        <a:ea typeface="Cambria Math" panose="02040503050406030204" pitchFamily="18" charset="0"/>
                        <a:cs typeface="Times New Roman" panose="02020603050405020304" pitchFamily="18" charset="0"/>
                      </a:rPr>
                      <m:t> </m:t>
                    </m:r>
                  </m:oMath>
                </a14:m>
                <a:r>
                  <a:rPr lang="en-US" altLang="en-US" sz="1600" dirty="0">
                    <a:latin typeface="Times New Roman" panose="02020603050405020304" pitchFamily="18" charset="0"/>
                    <a:cs typeface="Times New Roman" panose="02020603050405020304" pitchFamily="18" charset="0"/>
                  </a:rPr>
                  <a:t>and </a:t>
                </a:r>
                <a14:m>
                  <m:oMath xmlns:m="http://schemas.openxmlformats.org/officeDocument/2006/math">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𝜎</m:t>
                    </m:r>
                    <m:r>
                      <a:rPr lang="en-US" altLang="en-US" sz="1600" b="0" i="1" baseline="-25000" smtClean="0">
                        <a:latin typeface="Cambria Math" panose="02040503050406030204" pitchFamily="18" charset="0"/>
                        <a:ea typeface="Cambria Math" panose="02040503050406030204" pitchFamily="18" charset="0"/>
                        <a:cs typeface="Times New Roman" panose="02020603050405020304" pitchFamily="18" charset="0"/>
                      </a:rPr>
                      <m:t>𝑠</m:t>
                    </m:r>
                    <m:r>
                      <a:rPr lang="en-US" altLang="en-US" sz="1600" b="0" i="1" baseline="-25000"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n-US" altLang="en-US" sz="1600" dirty="0">
                    <a:latin typeface="Times New Roman" panose="02020603050405020304" pitchFamily="18" charset="0"/>
                    <a:cs typeface="Times New Roman" panose="02020603050405020304" pitchFamily="18" charset="0"/>
                  </a:rPr>
                  <a:t>: m</a:t>
                </a:r>
                <a:r>
                  <a:rPr lang="en-US" altLang="en-US" sz="1600" baseline="30000" dirty="0">
                    <a:latin typeface="Times New Roman" panose="02020603050405020304" pitchFamily="18" charset="0"/>
                    <a:cs typeface="Times New Roman" panose="02020603050405020304" pitchFamily="18" charset="0"/>
                  </a:rPr>
                  <a:t>-1</a:t>
                </a:r>
                <a:endParaRPr lang="en-US" altLang="en-US" sz="1600" dirty="0">
                  <a:latin typeface="Times New Roman" panose="02020603050405020304" pitchFamily="18" charset="0"/>
                  <a:cs typeface="Times New Roman" panose="02020603050405020304" pitchFamily="18" charset="0"/>
                </a:endParaRPr>
              </a:p>
              <a:p>
                <a:pPr>
                  <a:lnSpc>
                    <a:spcPct val="150000"/>
                  </a:lnSpc>
                  <a:buNone/>
                </a:pPr>
                <a:r>
                  <a:rPr lang="en-US" altLang="en-US" sz="1600" i="1" dirty="0">
                    <a:latin typeface="Times New Roman" panose="02020603050405020304" pitchFamily="18" charset="0"/>
                    <a:cs typeface="Times New Roman" panose="02020603050405020304" pitchFamily="18" charset="0"/>
                  </a:rPr>
                  <a:t>c</a:t>
                </a:r>
                <a:r>
                  <a:rPr lang="en-US" altLang="en-US" sz="1600" dirty="0">
                    <a:latin typeface="Times New Roman" panose="02020603050405020304" pitchFamily="18" charset="0"/>
                    <a:cs typeface="Times New Roman" panose="02020603050405020304" pitchFamily="18" charset="0"/>
                  </a:rPr>
                  <a:t> : m s</a:t>
                </a:r>
                <a:r>
                  <a:rPr lang="en-US" altLang="en-US" sz="1600" baseline="30000" dirty="0">
                    <a:latin typeface="Times New Roman" panose="02020603050405020304" pitchFamily="18" charset="0"/>
                    <a:cs typeface="Times New Roman" panose="02020603050405020304" pitchFamily="18" charset="0"/>
                  </a:rPr>
                  <a:t>-1</a:t>
                </a:r>
                <a:r>
                  <a:rPr lang="en-US" altLang="en-US" sz="1600" dirty="0">
                    <a:latin typeface="Times New Roman" panose="02020603050405020304" pitchFamily="18" charset="0"/>
                    <a:cs typeface="Times New Roman" panose="02020603050405020304" pitchFamily="18" charset="0"/>
                  </a:rPr>
                  <a:t> </a:t>
                </a:r>
              </a:p>
            </p:txBody>
          </p:sp>
        </mc:Choice>
        <mc:Fallback>
          <p:sp>
            <p:nvSpPr>
              <p:cNvPr id="3" name="TextBox 4">
                <a:extLst>
                  <a:ext uri="{FF2B5EF4-FFF2-40B4-BE49-F238E27FC236}">
                    <a16:creationId xmlns:a16="http://schemas.microsoft.com/office/drawing/2014/main" id="{D73564F1-1F16-5CE8-AB39-168598F2F101}"/>
                  </a:ext>
                </a:extLst>
              </p:cNvPr>
              <p:cNvSpPr txBox="1">
                <a:spLocks noRot="1" noChangeAspect="1" noMove="1" noResize="1" noEditPoints="1" noAdjustHandles="1" noChangeArrowheads="1" noChangeShapeType="1" noTextEdit="1"/>
              </p:cNvSpPr>
              <p:nvPr/>
            </p:nvSpPr>
            <p:spPr bwMode="auto">
              <a:xfrm>
                <a:off x="258944" y="1145641"/>
                <a:ext cx="8767762" cy="4876271"/>
              </a:xfrm>
              <a:prstGeom prst="rect">
                <a:avLst/>
              </a:prstGeom>
              <a:blipFill>
                <a:blip r:embed="rId3"/>
                <a:stretch>
                  <a:fillRect l="-434" r="-868" b="-51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BFA8AEF-152A-F620-D91C-43E7C03B81EB}"/>
                  </a:ext>
                </a:extLst>
              </p:cNvPr>
              <p:cNvSpPr txBox="1"/>
              <p:nvPr/>
            </p:nvSpPr>
            <p:spPr>
              <a:xfrm>
                <a:off x="2427396" y="2566329"/>
                <a:ext cx="43858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4</m:t>
                      </m:r>
                      <m:r>
                        <a:rPr lang="en-US" sz="1400" b="0" i="1" smtClean="0">
                          <a:solidFill>
                            <a:schemeClr val="tx1"/>
                          </a:solidFill>
                          <a:latin typeface="Cambria Math" panose="02040503050406030204" pitchFamily="18" charset="0"/>
                          <a:ea typeface="Cambria Math" panose="02040503050406030204" pitchFamily="18" charset="0"/>
                        </a:rPr>
                        <m:t>𝜋</m:t>
                      </m:r>
                    </m:oMath>
                  </m:oMathPara>
                </a14:m>
                <a:endParaRPr lang="en-US" sz="1400" dirty="0">
                  <a:solidFill>
                    <a:schemeClr val="tx1"/>
                  </a:solidFill>
                </a:endParaRPr>
              </a:p>
            </p:txBody>
          </p:sp>
        </mc:Choice>
        <mc:Fallback xmlns="">
          <p:sp>
            <p:nvSpPr>
              <p:cNvPr id="5" name="TextBox 4">
                <a:extLst>
                  <a:ext uri="{FF2B5EF4-FFF2-40B4-BE49-F238E27FC236}">
                    <a16:creationId xmlns:a16="http://schemas.microsoft.com/office/drawing/2014/main" id="{6BFA8AEF-152A-F620-D91C-43E7C03B81EB}"/>
                  </a:ext>
                </a:extLst>
              </p:cNvPr>
              <p:cNvSpPr txBox="1">
                <a:spLocks noRot="1" noChangeAspect="1" noMove="1" noResize="1" noEditPoints="1" noAdjustHandles="1" noChangeArrowheads="1" noChangeShapeType="1" noTextEdit="1"/>
              </p:cNvSpPr>
              <p:nvPr/>
            </p:nvSpPr>
            <p:spPr>
              <a:xfrm>
                <a:off x="2427396" y="2566329"/>
                <a:ext cx="438582" cy="30777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83068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78F50006-23AA-05CE-3D9B-0D59FE0CB585}"/>
              </a:ext>
            </a:extLst>
          </p:cNvPr>
          <p:cNvSpPr>
            <a:spLocks noGrp="1"/>
          </p:cNvSpPr>
          <p:nvPr>
            <p:ph type="title"/>
          </p:nvPr>
        </p:nvSpPr>
        <p:spPr>
          <a:xfrm>
            <a:off x="0" y="-4763"/>
            <a:ext cx="9144000" cy="654051"/>
          </a:xfrm>
          <a:solidFill>
            <a:srgbClr val="1C8016"/>
          </a:solidFill>
        </p:spPr>
        <p:txBody>
          <a:bodyPr lIns="0" tIns="0" rIns="0" bIns="0"/>
          <a:lstStyle/>
          <a:p>
            <a:pPr eaLnBrk="1" hangingPunct="1"/>
            <a: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PHYSICAL MODELS IN REMOTE SENSING</a:t>
            </a:r>
            <a:b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Chapter 01 – Part 04: The Radiative Transfer Equation</a:t>
            </a:r>
          </a:p>
        </p:txBody>
      </p:sp>
      <p:sp>
        <p:nvSpPr>
          <p:cNvPr id="2" name="Slide Number Placeholder 6">
            <a:extLst>
              <a:ext uri="{FF2B5EF4-FFF2-40B4-BE49-F238E27FC236}">
                <a16:creationId xmlns:a16="http://schemas.microsoft.com/office/drawing/2014/main" id="{189794E8-C9A8-747A-2ABD-445E8910DA99}"/>
              </a:ext>
            </a:extLst>
          </p:cNvPr>
          <p:cNvSpPr>
            <a:spLocks noGrp="1"/>
          </p:cNvSpPr>
          <p:nvPr>
            <p:ph type="sldNum" sz="quarter" idx="12"/>
          </p:nvPr>
        </p:nvSpPr>
        <p:spPr>
          <a:xfrm>
            <a:off x="6962775" y="6440488"/>
            <a:ext cx="2133600" cy="365125"/>
          </a:xfrm>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defRPr/>
            </a:pPr>
            <a:fld id="{2C22D777-42BA-604C-A74E-EEB5089AFF93}" type="slidenum">
              <a:rPr lang="en-US" altLang="zh-CN" sz="1400" b="1" smtClean="0">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rPr>
              <a:pPr>
                <a:spcBef>
                  <a:spcPct val="0"/>
                </a:spcBef>
                <a:buFontTx/>
                <a:buNone/>
                <a:defRPr/>
              </a:pPr>
              <a:t>18</a:t>
            </a:fld>
            <a:endParaRPr lang="en-US" altLang="zh-CN" sz="1400" b="1">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34819" name="TextBox 7">
            <a:extLst>
              <a:ext uri="{FF2B5EF4-FFF2-40B4-BE49-F238E27FC236}">
                <a16:creationId xmlns:a16="http://schemas.microsoft.com/office/drawing/2014/main" id="{70EF47A4-BCEF-4B4C-2D07-8512C0F6E0F4}"/>
              </a:ext>
            </a:extLst>
          </p:cNvPr>
          <p:cNvSpPr txBox="1">
            <a:spLocks noChangeArrowheads="1"/>
          </p:cNvSpPr>
          <p:nvPr/>
        </p:nvSpPr>
        <p:spPr bwMode="auto">
          <a:xfrm>
            <a:off x="131264" y="739776"/>
            <a:ext cx="855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000" b="1" u="sng" dirty="0">
                <a:solidFill>
                  <a:srgbClr val="FF0000"/>
                </a:solidFill>
                <a:latin typeface="Times New Roman" panose="02020603050405020304" pitchFamily="18" charset="0"/>
                <a:cs typeface="Times New Roman" panose="02020603050405020304" pitchFamily="18" charset="0"/>
              </a:rPr>
              <a:t>Initial &amp; Boundary Conditions</a:t>
            </a:r>
          </a:p>
        </p:txBody>
      </p:sp>
      <mc:AlternateContent xmlns:mc="http://schemas.openxmlformats.org/markup-compatibility/2006">
        <mc:Choice xmlns:a14="http://schemas.microsoft.com/office/drawing/2010/main" Requires="a14">
          <p:sp>
            <p:nvSpPr>
              <p:cNvPr id="34820" name="TextBox 4">
                <a:extLst>
                  <a:ext uri="{FF2B5EF4-FFF2-40B4-BE49-F238E27FC236}">
                    <a16:creationId xmlns:a16="http://schemas.microsoft.com/office/drawing/2014/main" id="{8AD84D1B-9611-A1BA-E768-06EDC791FEEA}"/>
                  </a:ext>
                </a:extLst>
              </p:cNvPr>
              <p:cNvSpPr txBox="1">
                <a:spLocks noChangeArrowheads="1"/>
              </p:cNvSpPr>
              <p:nvPr/>
            </p:nvSpPr>
            <p:spPr bwMode="auto">
              <a:xfrm>
                <a:off x="258763" y="1185863"/>
                <a:ext cx="8705850" cy="54396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628650" indent="-1714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150000"/>
                  </a:lnSpc>
                  <a:buNone/>
                </a:pPr>
                <a:r>
                  <a:rPr lang="en-US" altLang="en-US" sz="1600" dirty="0">
                    <a:latin typeface="Times New Roman" panose="02020603050405020304" pitchFamily="18" charset="0"/>
                    <a:cs typeface="Times New Roman" panose="02020603050405020304" pitchFamily="18" charset="0"/>
                  </a:rPr>
                  <a:t>The RTE is a </a:t>
                </a:r>
                <a:r>
                  <a:rPr lang="en-US" altLang="en-US" sz="1600" dirty="0">
                    <a:solidFill>
                      <a:srgbClr val="1025F4"/>
                    </a:solidFill>
                    <a:latin typeface="Times New Roman" panose="02020603050405020304" pitchFamily="18" charset="0"/>
                    <a:cs typeface="Times New Roman" panose="02020603050405020304" pitchFamily="18" charset="0"/>
                  </a:rPr>
                  <a:t>first-order partial differential equation </a:t>
                </a:r>
                <a:r>
                  <a:rPr lang="en-US" altLang="en-US" sz="1600" dirty="0">
                    <a:latin typeface="Times New Roman" panose="02020603050405020304" pitchFamily="18" charset="0"/>
                    <a:cs typeface="Times New Roman" panose="02020603050405020304" pitchFamily="18" charset="0"/>
                  </a:rPr>
                  <a:t>(involves first derivatives)</a:t>
                </a:r>
                <a:r>
                  <a:rPr lang="en-US" altLang="en-US" sz="1600" dirty="0">
                    <a:solidFill>
                      <a:srgbClr val="1025F4"/>
                    </a:solidFill>
                    <a:latin typeface="Times New Roman" panose="02020603050405020304" pitchFamily="18" charset="0"/>
                    <a:cs typeface="Times New Roman" panose="02020603050405020304" pitchFamily="18" charset="0"/>
                  </a:rPr>
                  <a:t>. </a:t>
                </a:r>
                <a:r>
                  <a:rPr lang="en-US" altLang="en-US" sz="1600" dirty="0">
                    <a:solidFill>
                      <a:srgbClr val="000000"/>
                    </a:solidFill>
                    <a:latin typeface="Times New Roman" panose="02020603050405020304" pitchFamily="18" charset="0"/>
                    <a:cs typeface="Times New Roman" panose="02020603050405020304" pitchFamily="18" charset="0"/>
                  </a:rPr>
                  <a:t>Because there is a derivative with respect to time, you have an "integration constant" that must be specified. To find the radiation field at any </a:t>
                </a:r>
                <a:r>
                  <a:rPr lang="en-US" altLang="en-US" sz="1600" dirty="0">
                    <a:solidFill>
                      <a:srgbClr val="1025F4"/>
                    </a:solidFill>
                    <a:latin typeface="Times New Roman" panose="02020603050405020304" pitchFamily="18" charset="0"/>
                    <a:cs typeface="Times New Roman" panose="02020603050405020304" pitchFamily="18" charset="0"/>
                  </a:rPr>
                  <a:t>future time </a:t>
                </a:r>
                <a:r>
                  <a:rPr lang="en-US" altLang="en-US" sz="1600" i="1" dirty="0">
                    <a:solidFill>
                      <a:srgbClr val="000000"/>
                    </a:solidFill>
                    <a:latin typeface="Times New Roman" panose="02020603050405020304" pitchFamily="18" charset="0"/>
                    <a:cs typeface="Times New Roman" panose="02020603050405020304" pitchFamily="18" charset="0"/>
                  </a:rPr>
                  <a:t>t</a:t>
                </a:r>
                <a:r>
                  <a:rPr lang="en-US" altLang="en-US" sz="1600" dirty="0">
                    <a:solidFill>
                      <a:srgbClr val="000000"/>
                    </a:solidFill>
                    <a:latin typeface="Times New Roman" panose="02020603050405020304" pitchFamily="18" charset="0"/>
                    <a:cs typeface="Times New Roman" panose="02020603050405020304" pitchFamily="18" charset="0"/>
                  </a:rPr>
                  <a:t>, you must know the radiation field</a:t>
                </a:r>
                <a:r>
                  <a:rPr lang="en-US" altLang="en-US" sz="1600" dirty="0">
                    <a:solidFill>
                      <a:srgbClr val="1025F4"/>
                    </a:solidFill>
                    <a:latin typeface="Times New Roman" panose="02020603050405020304" pitchFamily="18" charset="0"/>
                    <a:cs typeface="Times New Roman" panose="02020603050405020304" pitchFamily="18" charset="0"/>
                  </a:rPr>
                  <a:t> </a:t>
                </a:r>
                <a:r>
                  <a:rPr lang="en-US" altLang="en-US" sz="1600" dirty="0">
                    <a:solidFill>
                      <a:srgbClr val="000000"/>
                    </a:solidFill>
                    <a:latin typeface="Times New Roman" panose="02020603050405020304" pitchFamily="18" charset="0"/>
                    <a:cs typeface="Times New Roman" panose="02020603050405020304" pitchFamily="18" charset="0"/>
                  </a:rPr>
                  <a:t>at </a:t>
                </a:r>
                <a:r>
                  <a:rPr lang="en-US" altLang="en-US" sz="1600" i="1" dirty="0">
                    <a:solidFill>
                      <a:srgbClr val="000000"/>
                    </a:solidFill>
                    <a:latin typeface="Times New Roman" panose="02020603050405020304" pitchFamily="18" charset="0"/>
                    <a:cs typeface="Times New Roman" panose="02020603050405020304" pitchFamily="18" charset="0"/>
                  </a:rPr>
                  <a:t>t = 0</a:t>
                </a:r>
                <a:r>
                  <a:rPr lang="en-US" altLang="en-US" sz="1600" dirty="0">
                    <a:solidFill>
                      <a:srgbClr val="000000"/>
                    </a:solidFill>
                    <a:latin typeface="Times New Roman" panose="02020603050405020304" pitchFamily="18" charset="0"/>
                    <a:cs typeface="Times New Roman" panose="02020603050405020304" pitchFamily="18" charset="0"/>
                  </a:rPr>
                  <a:t>. Therefore, an </a:t>
                </a:r>
                <a:r>
                  <a:rPr lang="en-US" altLang="en-US" sz="1600" dirty="0">
                    <a:solidFill>
                      <a:srgbClr val="1025F4"/>
                    </a:solidFill>
                    <a:latin typeface="Times New Roman" panose="02020603050405020304" pitchFamily="18" charset="0"/>
                    <a:cs typeface="Times New Roman" panose="02020603050405020304" pitchFamily="18" charset="0"/>
                  </a:rPr>
                  <a:t>initial condition </a:t>
                </a:r>
                <a:r>
                  <a:rPr lang="en-US" altLang="en-US" sz="1600" dirty="0">
                    <a:solidFill>
                      <a:srgbClr val="000000"/>
                    </a:solidFill>
                    <a:latin typeface="Times New Roman" panose="02020603050405020304" pitchFamily="18" charset="0"/>
                    <a:cs typeface="Times New Roman" panose="02020603050405020304" pitchFamily="18" charset="0"/>
                  </a:rPr>
                  <a:t>must be specified,</a:t>
                </a:r>
              </a:p>
              <a:p>
                <a:pPr>
                  <a:lnSpc>
                    <a:spcPct val="150000"/>
                  </a:lnSpc>
                  <a:buNone/>
                </a:pPr>
                <a:endParaRPr lang="en-US" altLang="en-US" sz="1600" dirty="0">
                  <a:solidFill>
                    <a:srgbClr val="000000"/>
                  </a:solidFill>
                  <a:latin typeface="Times New Roman" panose="02020603050405020304" pitchFamily="18" charset="0"/>
                  <a:cs typeface="Times New Roman" panose="02020603050405020304" pitchFamily="18" charset="0"/>
                </a:endParaRPr>
              </a:p>
              <a:p>
                <a:pPr algn="ctr">
                  <a:lnSpc>
                    <a:spcPct val="150000"/>
                  </a:lnSpc>
                  <a:buNone/>
                </a:pPr>
                <a:r>
                  <a:rPr lang="en-US" altLang="en-US" sz="1600" i="1" dirty="0">
                    <a:latin typeface="Times New Roman" panose="02020603050405020304" pitchFamily="18" charset="0"/>
                    <a:cs typeface="Times New Roman" panose="02020603050405020304" pitchFamily="18" charset="0"/>
                  </a:rPr>
                  <a:t>I</a:t>
                </a:r>
                <a14:m>
                  <m:oMath xmlns:m="http://schemas.openxmlformats.org/officeDocument/2006/math">
                    <m:r>
                      <a:rPr lang="en-US" altLang="en-US" sz="1600" i="1">
                        <a:latin typeface="Cambria Math" panose="02040503050406030204" pitchFamily="18" charset="0"/>
                        <a:ea typeface="Cambria Math" panose="02040503050406030204" pitchFamily="18" charset="0"/>
                      </a:rPr>
                      <m:t>(</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oMath>
                </a14:m>
                <a:r>
                  <a:rPr lang="en-US" altLang="en-US" sz="1600" dirty="0">
                    <a:latin typeface="Times New Roman" panose="02020603050405020304" pitchFamily="18" charset="0"/>
                    <a:cs typeface="Times New Roman" panose="02020603050405020304" pitchFamily="18" charset="0"/>
                  </a:rPr>
                  <a:t>,</a:t>
                </a:r>
                <a14:m>
                  <m:oMath xmlns:m="http://schemas.openxmlformats.org/officeDocument/2006/math">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oMath>
                </a14:m>
                <a:r>
                  <a:rPr lang="en-US" altLang="en-US" sz="1600" dirty="0">
                    <a:latin typeface="Times New Roman" panose="02020603050405020304" pitchFamily="18" charset="0"/>
                    <a:cs typeface="Times New Roman" panose="02020603050405020304" pitchFamily="18" charset="0"/>
                  </a:rPr>
                  <a:t>,</a:t>
                </a:r>
                <a14:m>
                  <m:oMath xmlns:m="http://schemas.openxmlformats.org/officeDocument/2006/math">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oMath>
                </a14:m>
                <a:r>
                  <a:rPr lang="en-US" altLang="en-US" sz="1600" i="1" dirty="0">
                    <a:latin typeface="Times New Roman" panose="02020603050405020304" pitchFamily="18" charset="0"/>
                    <a:cs typeface="Times New Roman" panose="02020603050405020304" pitchFamily="18" charset="0"/>
                  </a:rPr>
                  <a:t>,t=0) </a:t>
                </a:r>
                <a:r>
                  <a:rPr lang="en-US" altLang="en-US" sz="1600" dirty="0">
                    <a:latin typeface="Times New Roman" panose="02020603050405020304" pitchFamily="18" charset="0"/>
                    <a:cs typeface="Times New Roman" panose="02020603050405020304" pitchFamily="18" charset="0"/>
                  </a:rPr>
                  <a:t>= </a:t>
                </a:r>
                <a:r>
                  <a:rPr lang="en-US" altLang="en-US" sz="1600" i="1" dirty="0">
                    <a:latin typeface="Times New Roman" panose="02020603050405020304" pitchFamily="18" charset="0"/>
                    <a:cs typeface="Times New Roman" panose="02020603050405020304" pitchFamily="18" charset="0"/>
                  </a:rPr>
                  <a:t>I</a:t>
                </a:r>
                <a:r>
                  <a:rPr lang="en-US" altLang="en-US" sz="1600" i="1" baseline="-25000" dirty="0">
                    <a:latin typeface="Times New Roman" panose="02020603050405020304" pitchFamily="18" charset="0"/>
                    <a:cs typeface="Times New Roman" panose="02020603050405020304" pitchFamily="18" charset="0"/>
                  </a:rPr>
                  <a:t>0</a:t>
                </a:r>
                <a14:m>
                  <m:oMath xmlns:m="http://schemas.openxmlformats.org/officeDocument/2006/math">
                    <m:r>
                      <a:rPr lang="en-US" altLang="en-US" sz="1600" i="1">
                        <a:latin typeface="Cambria Math" panose="02040503050406030204" pitchFamily="18" charset="0"/>
                        <a:ea typeface="Cambria Math" panose="02040503050406030204" pitchFamily="18" charset="0"/>
                      </a:rPr>
                      <m:t>(</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oMath>
                </a14:m>
                <a:r>
                  <a:rPr lang="en-US" altLang="en-US" sz="1600" dirty="0">
                    <a:latin typeface="Times New Roman" panose="02020603050405020304" pitchFamily="18" charset="0"/>
                    <a:cs typeface="Times New Roman" panose="02020603050405020304" pitchFamily="18" charset="0"/>
                  </a:rPr>
                  <a:t>,</a:t>
                </a:r>
                <a14:m>
                  <m:oMath xmlns:m="http://schemas.openxmlformats.org/officeDocument/2006/math">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oMath>
                </a14:m>
                <a:r>
                  <a:rPr lang="en-US" altLang="en-US" sz="1600" dirty="0">
                    <a:latin typeface="Times New Roman" panose="02020603050405020304" pitchFamily="18" charset="0"/>
                    <a:cs typeface="Times New Roman" panose="02020603050405020304" pitchFamily="18" charset="0"/>
                  </a:rPr>
                  <a:t>,</a:t>
                </a:r>
                <a14:m>
                  <m:oMath xmlns:m="http://schemas.openxmlformats.org/officeDocument/2006/math">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oMath>
                </a14:m>
                <a:r>
                  <a:rPr lang="en-US" altLang="en-US" sz="1600" i="1" dirty="0">
                    <a:latin typeface="Times New Roman" panose="02020603050405020304" pitchFamily="18" charset="0"/>
                    <a:cs typeface="Times New Roman" panose="02020603050405020304" pitchFamily="18" charset="0"/>
                  </a:rPr>
                  <a:t>) </a:t>
                </a:r>
                <a:r>
                  <a:rPr lang="en-US" altLang="en-US" sz="16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altLang="en-US" sz="1600" i="1" smtClean="0">
                            <a:latin typeface="Cambria Math" panose="02040503050406030204" pitchFamily="18" charset="0"/>
                            <a:cs typeface="Times New Roman" panose="02020603050405020304" pitchFamily="18" charset="0"/>
                          </a:rPr>
                        </m:ctrlPr>
                      </m:accPr>
                      <m:e>
                        <m:r>
                          <a:rPr lang="en-US" altLang="en-US" sz="1600" b="0" i="1" smtClean="0">
                            <a:latin typeface="Cambria Math" panose="02040503050406030204" pitchFamily="18" charset="0"/>
                            <a:cs typeface="Times New Roman" panose="02020603050405020304" pitchFamily="18" charset="0"/>
                          </a:rPr>
                          <m:t>𝑟</m:t>
                        </m:r>
                      </m:e>
                    </m:acc>
                  </m:oMath>
                </a14:m>
                <a:r>
                  <a:rPr lang="en-US" altLang="en-US" sz="1600" dirty="0">
                    <a:latin typeface="Times New Roman" panose="02020603050405020304" pitchFamily="18" charset="0"/>
                    <a:cs typeface="Times New Roman" panose="02020603050405020304" pitchFamily="18" charset="0"/>
                  </a:rPr>
                  <a:t> </a:t>
                </a:r>
                <a14:m>
                  <m:oMath xmlns:m="http://schemas.openxmlformats.org/officeDocument/2006/math">
                    <m:r>
                      <a:rPr lang="en-US" altLang="en-US" sz="1600" i="1" dirty="0"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b="0" i="1" dirty="0"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n-US" altLang="en-US" sz="1600" i="1" dirty="0">
                    <a:latin typeface="Times New Roman" panose="02020603050405020304" pitchFamily="18" charset="0"/>
                    <a:cs typeface="Times New Roman" panose="02020603050405020304" pitchFamily="18" charset="0"/>
                  </a:rPr>
                  <a:t>V .</a:t>
                </a:r>
              </a:p>
              <a:p>
                <a:pPr algn="ctr">
                  <a:lnSpc>
                    <a:spcPct val="150000"/>
                  </a:lnSpc>
                  <a:buNone/>
                </a:pPr>
                <a:endParaRPr lang="en-US" altLang="en-US" sz="1600" i="1" dirty="0">
                  <a:latin typeface="Times New Roman" panose="02020603050405020304" pitchFamily="18" charset="0"/>
                  <a:cs typeface="Times New Roman" panose="02020603050405020304" pitchFamily="18" charset="0"/>
                </a:endParaRPr>
              </a:p>
              <a:p>
                <a:pPr>
                  <a:lnSpc>
                    <a:spcPct val="150000"/>
                  </a:lnSpc>
                  <a:buNone/>
                </a:pPr>
                <a:r>
                  <a:rPr lang="en-US" altLang="en-US" sz="1600" dirty="0">
                    <a:latin typeface="Times New Roman" panose="02020603050405020304" pitchFamily="18" charset="0"/>
                    <a:cs typeface="Times New Roman" panose="02020603050405020304" pitchFamily="18" charset="0"/>
                    <a:sym typeface="+mn-ea"/>
                  </a:rPr>
                  <a:t>We also need to specify sources of radiation. They are represented by emission within the domain </a:t>
                </a:r>
                <a:r>
                  <a:rPr lang="en-US" altLang="en-US" sz="1600" i="1" dirty="0">
                    <a:latin typeface="Times New Roman" panose="02020603050405020304" pitchFamily="18" charset="0"/>
                    <a:cs typeface="Times New Roman" panose="02020603050405020304" pitchFamily="18" charset="0"/>
                    <a:sym typeface="+mn-ea"/>
                  </a:rPr>
                  <a:t>V</a:t>
                </a:r>
                <a:r>
                  <a:rPr lang="en-US" altLang="en-US" sz="1600" dirty="0">
                    <a:latin typeface="Times New Roman" panose="02020603050405020304" pitchFamily="18" charset="0"/>
                    <a:cs typeface="Times New Roman" panose="02020603050405020304" pitchFamily="18" charset="0"/>
                    <a:sym typeface="+mn-ea"/>
                  </a:rPr>
                  <a:t> and radiation penetrating the region through its boundary </a:t>
                </a:r>
                <a:r>
                  <a:rPr lang="el-GR" altLang="en-US" sz="1600" i="1" dirty="0">
                    <a:latin typeface="Times New Roman" panose="02020603050405020304" pitchFamily="18" charset="0"/>
                    <a:cs typeface="Times New Roman" panose="02020603050405020304" pitchFamily="18" charset="0"/>
                    <a:sym typeface="+mn-ea"/>
                  </a:rPr>
                  <a:t>δ</a:t>
                </a:r>
                <a:r>
                  <a:rPr lang="en-US" altLang="en-US" sz="1600" i="1" dirty="0">
                    <a:latin typeface="Times New Roman" panose="02020603050405020304" pitchFamily="18" charset="0"/>
                    <a:cs typeface="Times New Roman" panose="02020603050405020304" pitchFamily="18" charset="0"/>
                    <a:sym typeface="+mn-ea"/>
                  </a:rPr>
                  <a:t>V</a:t>
                </a:r>
                <a:r>
                  <a:rPr lang="en-US" altLang="en-US" sz="1600" dirty="0">
                    <a:latin typeface="Times New Roman" panose="02020603050405020304" pitchFamily="18" charset="0"/>
                    <a:cs typeface="Times New Roman" panose="02020603050405020304" pitchFamily="18" charset="0"/>
                    <a:sym typeface="+mn-ea"/>
                  </a:rPr>
                  <a:t>. The latter is determined by boundary conditions, i.e. sources distributed at the boundary </a:t>
                </a:r>
                <a:r>
                  <a:rPr lang="el-GR" altLang="en-US" sz="1600" i="1" dirty="0">
                    <a:latin typeface="Times New Roman" panose="02020603050405020304" pitchFamily="18" charset="0"/>
                    <a:cs typeface="Times New Roman" panose="02020603050405020304" pitchFamily="18" charset="0"/>
                    <a:sym typeface="+mn-ea"/>
                  </a:rPr>
                  <a:t>δ</a:t>
                </a:r>
                <a:r>
                  <a:rPr lang="en-US" altLang="en-US" sz="1600" i="1" dirty="0">
                    <a:latin typeface="Times New Roman" panose="02020603050405020304" pitchFamily="18" charset="0"/>
                    <a:cs typeface="Times New Roman" panose="02020603050405020304" pitchFamily="18" charset="0"/>
                    <a:sym typeface="+mn-ea"/>
                  </a:rPr>
                  <a:t>V</a:t>
                </a:r>
                <a:r>
                  <a:rPr lang="en-US" altLang="en-US" sz="1600" dirty="0">
                    <a:latin typeface="Times New Roman" panose="02020603050405020304" pitchFamily="18" charset="0"/>
                    <a:cs typeface="Times New Roman" panose="02020603050405020304" pitchFamily="18" charset="0"/>
                    <a:sym typeface="+mn-ea"/>
                  </a:rPr>
                  <a:t>,</a:t>
                </a:r>
                <a:endParaRPr lang="en-US" altLang="en-US" sz="1600" dirty="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en-US" altLang="en-US" sz="1600" dirty="0">
                    <a:latin typeface="Times New Roman" panose="02020603050405020304" pitchFamily="18" charset="0"/>
                    <a:cs typeface="Times New Roman" panose="02020603050405020304" pitchFamily="18" charset="0"/>
                  </a:rPr>
                  <a:t>  </a:t>
                </a:r>
              </a:p>
              <a:p>
                <a:pPr algn="ctr">
                  <a:buNone/>
                </a:pPr>
                <a:r>
                  <a:rPr lang="en-US" altLang="en-US" sz="1600" i="1" dirty="0">
                    <a:latin typeface="Times New Roman" panose="02020603050405020304" pitchFamily="18" charset="0"/>
                    <a:cs typeface="Times New Roman" panose="02020603050405020304" pitchFamily="18" charset="0"/>
                  </a:rPr>
                  <a:t>I</a:t>
                </a:r>
                <a14:m>
                  <m:oMath xmlns:m="http://schemas.openxmlformats.org/officeDocument/2006/math">
                    <m:r>
                      <a:rPr lang="en-US" altLang="en-US" sz="1600" i="1">
                        <a:latin typeface="Cambria Math" panose="02040503050406030204" pitchFamily="18" charset="0"/>
                        <a:ea typeface="Cambria Math" panose="02040503050406030204" pitchFamily="18" charset="0"/>
                      </a:rPr>
                      <m:t>(</m:t>
                    </m:r>
                    <m:acc>
                      <m:accPr>
                        <m:chr m:val="⃗"/>
                        <m:ctrlPr>
                          <a:rPr lang="en-US" altLang="en-US" sz="1600" i="1">
                            <a:latin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cs typeface="Times New Roman" panose="02020603050405020304" pitchFamily="18" charset="0"/>
                          </a:rPr>
                          <m:t>𝑟</m:t>
                        </m:r>
                      </m:e>
                    </m:acc>
                    <m:r>
                      <m:rPr>
                        <m:nor/>
                      </m:rPr>
                      <a:rPr lang="en-US" altLang="en-US" sz="1600" i="1" baseline="-25000" dirty="0">
                        <a:latin typeface="Times New Roman" panose="02020603050405020304" pitchFamily="18" charset="0"/>
                        <a:cs typeface="Times New Roman" panose="02020603050405020304" pitchFamily="18" charset="0"/>
                      </a:rPr>
                      <m:t>B</m:t>
                    </m:r>
                  </m:oMath>
                </a14:m>
                <a:r>
                  <a:rPr lang="en-US" altLang="en-US" sz="1600" dirty="0">
                    <a:latin typeface="Times New Roman" panose="02020603050405020304" pitchFamily="18" charset="0"/>
                    <a:cs typeface="Times New Roman" panose="02020603050405020304" pitchFamily="18" charset="0"/>
                  </a:rPr>
                  <a:t>,</a:t>
                </a:r>
                <a14:m>
                  <m:oMath xmlns:m="http://schemas.openxmlformats.org/officeDocument/2006/math">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oMath>
                </a14:m>
                <a:r>
                  <a:rPr lang="en-US" altLang="en-US" sz="1600" dirty="0">
                    <a:latin typeface="Times New Roman" panose="02020603050405020304" pitchFamily="18" charset="0"/>
                    <a:cs typeface="Times New Roman" panose="02020603050405020304" pitchFamily="18" charset="0"/>
                  </a:rPr>
                  <a:t>,</a:t>
                </a:r>
                <a14:m>
                  <m:oMath xmlns:m="http://schemas.openxmlformats.org/officeDocument/2006/math">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oMath>
                </a14:m>
                <a:r>
                  <a:rPr lang="en-US" altLang="en-US" sz="1600" i="1" dirty="0">
                    <a:latin typeface="Times New Roman" panose="02020603050405020304" pitchFamily="18" charset="0"/>
                    <a:cs typeface="Times New Roman" panose="02020603050405020304" pitchFamily="18" charset="0"/>
                  </a:rPr>
                  <a:t>,t) </a:t>
                </a:r>
                <a:r>
                  <a:rPr lang="en-US" altLang="en-US" sz="1600" dirty="0">
                    <a:latin typeface="Times New Roman" panose="02020603050405020304" pitchFamily="18" charset="0"/>
                    <a:cs typeface="Times New Roman" panose="02020603050405020304" pitchFamily="18" charset="0"/>
                  </a:rPr>
                  <a:t>= </a:t>
                </a:r>
                <a:r>
                  <a:rPr lang="en-US" altLang="en-US" sz="1600" i="1" dirty="0">
                    <a:latin typeface="Times New Roman" panose="02020603050405020304" pitchFamily="18" charset="0"/>
                    <a:cs typeface="Times New Roman" panose="02020603050405020304" pitchFamily="18" charset="0"/>
                  </a:rPr>
                  <a:t>B</a:t>
                </a:r>
                <a14:m>
                  <m:oMath xmlns:m="http://schemas.openxmlformats.org/officeDocument/2006/math">
                    <m:r>
                      <a:rPr lang="en-US" altLang="en-US" sz="1600" i="1">
                        <a:latin typeface="Cambria Math" panose="02040503050406030204" pitchFamily="18" charset="0"/>
                        <a:ea typeface="Cambria Math" panose="02040503050406030204" pitchFamily="18" charset="0"/>
                      </a:rPr>
                      <m:t>(</m:t>
                    </m:r>
                    <m:acc>
                      <m:accPr>
                        <m:chr m:val="⃗"/>
                        <m:ctrlPr>
                          <a:rPr lang="en-US" altLang="en-US" sz="1600" i="1">
                            <a:latin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cs typeface="Times New Roman" panose="02020603050405020304" pitchFamily="18" charset="0"/>
                          </a:rPr>
                          <m:t>𝑟</m:t>
                        </m:r>
                      </m:e>
                    </m:acc>
                    <m:r>
                      <m:rPr>
                        <m:nor/>
                      </m:rPr>
                      <a:rPr lang="en-US" altLang="en-US" sz="1600" i="1" baseline="-25000" dirty="0">
                        <a:latin typeface="Times New Roman" panose="02020603050405020304" pitchFamily="18" charset="0"/>
                        <a:cs typeface="Times New Roman" panose="02020603050405020304" pitchFamily="18" charset="0"/>
                      </a:rPr>
                      <m:t>B</m:t>
                    </m:r>
                  </m:oMath>
                </a14:m>
                <a:r>
                  <a:rPr lang="en-US" altLang="en-US" sz="1600" dirty="0">
                    <a:latin typeface="Times New Roman" panose="02020603050405020304" pitchFamily="18" charset="0"/>
                    <a:cs typeface="Times New Roman" panose="02020603050405020304" pitchFamily="18" charset="0"/>
                  </a:rPr>
                  <a:t>,</a:t>
                </a:r>
                <a14:m>
                  <m:oMath xmlns:m="http://schemas.openxmlformats.org/officeDocument/2006/math">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oMath>
                </a14:m>
                <a:r>
                  <a:rPr lang="en-US" altLang="en-US" sz="1600" dirty="0">
                    <a:latin typeface="Times New Roman" panose="02020603050405020304" pitchFamily="18" charset="0"/>
                    <a:cs typeface="Times New Roman" panose="02020603050405020304" pitchFamily="18" charset="0"/>
                  </a:rPr>
                  <a:t>,</a:t>
                </a:r>
                <a14:m>
                  <m:oMath xmlns:m="http://schemas.openxmlformats.org/officeDocument/2006/math">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r>
                      <a:rPr lang="en-US" altLang="en-US" sz="1600" b="0" i="1" dirty="0"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b="0" i="1" dirty="0" smtClean="0">
                        <a:latin typeface="Cambria Math" panose="02040503050406030204" pitchFamily="18" charset="0"/>
                        <a:ea typeface="Cambria Math" panose="02040503050406030204" pitchFamily="18" charset="0"/>
                        <a:cs typeface="Times New Roman" panose="02020603050405020304" pitchFamily="18" charset="0"/>
                      </a:rPr>
                      <m:t>𝑡</m:t>
                    </m:r>
                  </m:oMath>
                </a14:m>
                <a:r>
                  <a:rPr lang="en-US" altLang="en-US" sz="1600" i="1" dirty="0">
                    <a:latin typeface="Times New Roman" panose="02020603050405020304" pitchFamily="18" charset="0"/>
                    <a:cs typeface="Times New Roman" panose="02020603050405020304" pitchFamily="18" charset="0"/>
                  </a:rPr>
                  <a:t>) </a:t>
                </a:r>
                <a:r>
                  <a:rPr lang="en-US" altLang="en-US" sz="16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altLang="en-US" sz="1600" i="1">
                            <a:latin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cs typeface="Times New Roman" panose="02020603050405020304" pitchFamily="18" charset="0"/>
                          </a:rPr>
                          <m:t>𝑟</m:t>
                        </m:r>
                      </m:e>
                    </m:acc>
                  </m:oMath>
                </a14:m>
                <a:r>
                  <a:rPr lang="en-US" altLang="en-US" sz="1600" i="1" baseline="-25000" dirty="0">
                    <a:latin typeface="Times New Roman" panose="02020603050405020304" pitchFamily="18" charset="0"/>
                    <a:cs typeface="Times New Roman" panose="02020603050405020304" pitchFamily="18" charset="0"/>
                  </a:rPr>
                  <a:t>B </a:t>
                </a:r>
                <a14:m>
                  <m:oMath xmlns:m="http://schemas.openxmlformats.org/officeDocument/2006/math">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 </m:t>
                    </m:r>
                  </m:oMath>
                </a14:m>
                <a:r>
                  <a:rPr lang="el-GR" altLang="en-US" sz="1600" i="1" dirty="0">
                    <a:latin typeface="Times New Roman" panose="02020603050405020304" pitchFamily="18" charset="0"/>
                    <a:cs typeface="Times New Roman" panose="02020603050405020304" pitchFamily="18" charset="0"/>
                  </a:rPr>
                  <a:t>δ</a:t>
                </a:r>
                <a:r>
                  <a:rPr lang="en-US" altLang="en-US" sz="1600" i="1" dirty="0">
                    <a:latin typeface="Times New Roman" panose="02020603050405020304" pitchFamily="18" charset="0"/>
                    <a:cs typeface="Times New Roman" panose="02020603050405020304" pitchFamily="18" charset="0"/>
                  </a:rPr>
                  <a:t>V , </a:t>
                </a:r>
                <a14:m>
                  <m:oMath xmlns:m="http://schemas.openxmlformats.org/officeDocument/2006/math">
                    <m:r>
                      <a:rPr lang="en-US" altLang="en-US" sz="1600" i="1">
                        <a:latin typeface="Cambria Math" panose="02040503050406030204" pitchFamily="18" charset="0"/>
                        <a:cs typeface="Times New Roman" panose="02020603050405020304" pitchFamily="18" charset="0"/>
                      </a:rPr>
                      <m:t>(</m:t>
                    </m:r>
                    <m:acc>
                      <m:accPr>
                        <m:chr m:val="⃗"/>
                        <m:ctrlPr>
                          <a:rPr lang="en-US" altLang="en-US" sz="1600" i="1">
                            <a:latin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cs typeface="Times New Roman" panose="02020603050405020304" pitchFamily="18" charset="0"/>
                          </a:rPr>
                          <m:t>𝑛</m:t>
                        </m:r>
                      </m:e>
                    </m:acc>
                  </m:oMath>
                </a14:m>
                <a:r>
                  <a:rPr lang="en-US" altLang="en-US" sz="1600" dirty="0">
                    <a:latin typeface="Times New Roman" panose="02020603050405020304" pitchFamily="18" charset="0"/>
                    <a:cs typeface="Times New Roman" panose="02020603050405020304" pitchFamily="18" charset="0"/>
                  </a:rPr>
                  <a:t> </a:t>
                </a:r>
                <a14:m>
                  <m:oMath xmlns:m="http://schemas.openxmlformats.org/officeDocument/2006/math">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 </m:t>
                    </m:r>
                    <m:bar>
                      <m:barPr>
                        <m:ctrlP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oMath>
                </a14:m>
                <a:r>
                  <a:rPr lang="en-US" altLang="en-US" sz="1600" dirty="0">
                    <a:latin typeface="Times New Roman" panose="02020603050405020304" pitchFamily="18" charset="0"/>
                    <a:cs typeface="Times New Roman" panose="02020603050405020304" pitchFamily="18" charset="0"/>
                  </a:rPr>
                  <a:t>) &lt; 0 .</a:t>
                </a:r>
              </a:p>
              <a:p>
                <a:pPr algn="ctr">
                  <a:buNone/>
                </a:pPr>
                <a:endParaRPr lang="en-US" altLang="en-US" sz="1600" i="1" dirty="0">
                  <a:latin typeface="Times New Roman" panose="02020603050405020304" pitchFamily="18" charset="0"/>
                  <a:cs typeface="Times New Roman" panose="02020603050405020304" pitchFamily="18" charset="0"/>
                </a:endParaRPr>
              </a:p>
              <a:p>
                <a:pPr>
                  <a:buNone/>
                </a:pPr>
                <a:r>
                  <a:rPr lang="en-US" altLang="en-US" sz="1600" dirty="0">
                    <a:latin typeface="Times New Roman" panose="02020603050405020304" pitchFamily="18" charset="0"/>
                    <a:cs typeface="Times New Roman" panose="02020603050405020304" pitchFamily="18" charset="0"/>
                  </a:rPr>
                  <a:t>Thus, the </a:t>
                </a:r>
                <a:r>
                  <a:rPr lang="en-US" altLang="en-US" sz="1600" dirty="0">
                    <a:solidFill>
                      <a:srgbClr val="1025F4"/>
                    </a:solidFill>
                    <a:latin typeface="Times New Roman" panose="02020603050405020304" pitchFamily="18" charset="0"/>
                    <a:cs typeface="Times New Roman" panose="02020603050405020304" pitchFamily="18" charset="0"/>
                  </a:rPr>
                  <a:t>radiative transfer problem is completely specified by the set of RTE, initial and boundary conditions</a:t>
                </a:r>
                <a:r>
                  <a:rPr lang="en-US" altLang="en-US" sz="1600" dirty="0">
                    <a:latin typeface="Times New Roman" panose="02020603050405020304" pitchFamily="18" charset="0"/>
                    <a:cs typeface="Times New Roman" panose="02020603050405020304" pitchFamily="18" charset="0"/>
                  </a:rPr>
                  <a:t>.</a:t>
                </a:r>
              </a:p>
            </p:txBody>
          </p:sp>
        </mc:Choice>
        <mc:Fallback>
          <p:sp>
            <p:nvSpPr>
              <p:cNvPr id="34820" name="TextBox 4">
                <a:extLst>
                  <a:ext uri="{FF2B5EF4-FFF2-40B4-BE49-F238E27FC236}">
                    <a16:creationId xmlns:a16="http://schemas.microsoft.com/office/drawing/2014/main" id="{8AD84D1B-9611-A1BA-E768-06EDC791FEEA}"/>
                  </a:ext>
                </a:extLst>
              </p:cNvPr>
              <p:cNvSpPr txBox="1">
                <a:spLocks noRot="1" noChangeAspect="1" noMove="1" noResize="1" noEditPoints="1" noAdjustHandles="1" noChangeArrowheads="1" noChangeShapeType="1" noTextEdit="1"/>
              </p:cNvSpPr>
              <p:nvPr/>
            </p:nvSpPr>
            <p:spPr bwMode="auto">
              <a:xfrm>
                <a:off x="258763" y="1185863"/>
                <a:ext cx="8705850" cy="5439694"/>
              </a:xfrm>
              <a:prstGeom prst="rect">
                <a:avLst/>
              </a:prstGeom>
              <a:blipFill>
                <a:blip r:embed="rId3"/>
                <a:stretch>
                  <a:fillRect l="-437" r="-291" b="-46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C0DEA-814C-330D-38AD-379F48C8FAA2}"/>
            </a:ext>
          </a:extLst>
        </p:cNvPr>
        <p:cNvGrpSpPr/>
        <p:nvPr/>
      </p:nvGrpSpPr>
      <p:grpSpPr>
        <a:xfrm>
          <a:off x="0" y="0"/>
          <a:ext cx="0" cy="0"/>
          <a:chOff x="0" y="0"/>
          <a:chExt cx="0" cy="0"/>
        </a:xfrm>
      </p:grpSpPr>
      <p:sp>
        <p:nvSpPr>
          <p:cNvPr id="34817" name="Rectangle 2">
            <a:extLst>
              <a:ext uri="{FF2B5EF4-FFF2-40B4-BE49-F238E27FC236}">
                <a16:creationId xmlns:a16="http://schemas.microsoft.com/office/drawing/2014/main" id="{9C649E54-46CD-08AA-ECFC-8F9DF4A746CD}"/>
              </a:ext>
            </a:extLst>
          </p:cNvPr>
          <p:cNvSpPr>
            <a:spLocks noGrp="1"/>
          </p:cNvSpPr>
          <p:nvPr>
            <p:ph type="title"/>
          </p:nvPr>
        </p:nvSpPr>
        <p:spPr>
          <a:xfrm>
            <a:off x="0" y="-4763"/>
            <a:ext cx="9144000" cy="654051"/>
          </a:xfrm>
          <a:solidFill>
            <a:srgbClr val="1C8016"/>
          </a:solidFill>
        </p:spPr>
        <p:txBody>
          <a:bodyPr lIns="0" tIns="0" rIns="0" bIns="0"/>
          <a:lstStyle/>
          <a:p>
            <a:pPr eaLnBrk="1" hangingPunct="1"/>
            <a: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PHYSICAL MODELS IN REMOTE SENSING</a:t>
            </a:r>
            <a:b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Chapter 01 – Part 04: The Radiative Transfer Equation</a:t>
            </a:r>
          </a:p>
        </p:txBody>
      </p:sp>
      <p:sp>
        <p:nvSpPr>
          <p:cNvPr id="2" name="Slide Number Placeholder 6">
            <a:extLst>
              <a:ext uri="{FF2B5EF4-FFF2-40B4-BE49-F238E27FC236}">
                <a16:creationId xmlns:a16="http://schemas.microsoft.com/office/drawing/2014/main" id="{37651552-0E5B-CF4B-71D3-4B7256F98F04}"/>
              </a:ext>
            </a:extLst>
          </p:cNvPr>
          <p:cNvSpPr>
            <a:spLocks noGrp="1"/>
          </p:cNvSpPr>
          <p:nvPr>
            <p:ph type="sldNum" sz="quarter" idx="12"/>
          </p:nvPr>
        </p:nvSpPr>
        <p:spPr>
          <a:xfrm>
            <a:off x="6962775" y="6440488"/>
            <a:ext cx="2133600" cy="365125"/>
          </a:xfrm>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defRPr/>
            </a:pPr>
            <a:fld id="{2C22D777-42BA-604C-A74E-EEB5089AFF93}" type="slidenum">
              <a:rPr lang="en-US" altLang="zh-CN" sz="1400" b="1" smtClean="0">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rPr>
              <a:pPr>
                <a:spcBef>
                  <a:spcPct val="0"/>
                </a:spcBef>
                <a:buFontTx/>
                <a:buNone/>
                <a:defRPr/>
              </a:pPr>
              <a:t>19</a:t>
            </a:fld>
            <a:endParaRPr lang="en-US" altLang="zh-CN" sz="1400" b="1">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34819" name="TextBox 7">
            <a:extLst>
              <a:ext uri="{FF2B5EF4-FFF2-40B4-BE49-F238E27FC236}">
                <a16:creationId xmlns:a16="http://schemas.microsoft.com/office/drawing/2014/main" id="{0655EC9F-3405-B67E-A033-0609C84E1292}"/>
              </a:ext>
            </a:extLst>
          </p:cNvPr>
          <p:cNvSpPr txBox="1">
            <a:spLocks noChangeArrowheads="1"/>
          </p:cNvSpPr>
          <p:nvPr/>
        </p:nvSpPr>
        <p:spPr bwMode="auto">
          <a:xfrm>
            <a:off x="87721" y="678477"/>
            <a:ext cx="855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000" b="1" u="sng" dirty="0">
                <a:solidFill>
                  <a:srgbClr val="FF0000"/>
                </a:solidFill>
                <a:latin typeface="Times New Roman" panose="02020603050405020304" pitchFamily="18" charset="0"/>
                <a:cs typeface="Times New Roman" panose="02020603050405020304" pitchFamily="18" charset="0"/>
              </a:rPr>
              <a:t>Active and Passive Remote Sensing</a:t>
            </a:r>
          </a:p>
        </p:txBody>
      </p:sp>
      <p:sp>
        <p:nvSpPr>
          <p:cNvPr id="6" name="TextBox 5">
            <a:extLst>
              <a:ext uri="{FF2B5EF4-FFF2-40B4-BE49-F238E27FC236}">
                <a16:creationId xmlns:a16="http://schemas.microsoft.com/office/drawing/2014/main" id="{2BA2FD96-6025-EF81-9A5B-55819AF6D6F0}"/>
              </a:ext>
            </a:extLst>
          </p:cNvPr>
          <p:cNvSpPr txBox="1"/>
          <p:nvPr/>
        </p:nvSpPr>
        <p:spPr>
          <a:xfrm>
            <a:off x="215537" y="1078527"/>
            <a:ext cx="8712926" cy="5588068"/>
          </a:xfrm>
          <a:prstGeom prst="rect">
            <a:avLst/>
          </a:prstGeom>
          <a:noFill/>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600" i="0" u="none" strike="noStrike" cap="none" normalizeH="0" baseline="0" dirty="0">
                <a:ln>
                  <a:noFill/>
                </a:ln>
                <a:solidFill>
                  <a:srgbClr val="1025F4"/>
                </a:solidFill>
                <a:effectLst/>
                <a:cs typeface="Times New Roman" panose="02020603050405020304" pitchFamily="18" charset="0"/>
              </a:rPr>
              <a:t>Active Remote Sensing</a:t>
            </a:r>
            <a:r>
              <a:rPr kumimoji="0" lang="en-US" altLang="en-US" sz="1600" i="0" u="none" strike="noStrike" cap="none" normalizeH="0" baseline="0" dirty="0">
                <a:ln>
                  <a:noFill/>
                </a:ln>
                <a:solidFill>
                  <a:srgbClr val="000000"/>
                </a:solidFill>
                <a:effectLst/>
                <a:cs typeface="Times New Roman" panose="02020603050405020304" pitchFamily="18" charset="0"/>
              </a:rPr>
              <a:t>:</a:t>
            </a:r>
            <a:r>
              <a:rPr kumimoji="0" lang="en-US" altLang="en-US" sz="1600" b="1" i="0" u="none" strike="noStrike" cap="none" normalizeH="0" baseline="0" dirty="0">
                <a:ln>
                  <a:noFill/>
                </a:ln>
                <a:solidFill>
                  <a:srgbClr val="000000"/>
                </a:solidFill>
                <a:effectLst/>
                <a:cs typeface="Times New Roman" panose="02020603050405020304" pitchFamily="18" charset="0"/>
              </a:rPr>
              <a:t> </a:t>
            </a:r>
            <a:r>
              <a:rPr kumimoji="0" lang="en-US" altLang="en-US" sz="1600" b="0" i="0" u="none" strike="noStrike" cap="none" normalizeH="0" baseline="0" dirty="0">
                <a:ln>
                  <a:noFill/>
                </a:ln>
                <a:solidFill>
                  <a:srgbClr val="000000"/>
                </a:solidFill>
                <a:effectLst/>
                <a:cs typeface="Times New Roman" panose="02020603050405020304" pitchFamily="18" charset="0"/>
              </a:rPr>
              <a:t>In this mode, the system provides its </a:t>
            </a:r>
            <a:r>
              <a:rPr kumimoji="0" lang="en-US" altLang="en-US" sz="1600" b="0" i="0" u="none" strike="noStrike" cap="none" normalizeH="0" baseline="0" dirty="0">
                <a:ln>
                  <a:noFill/>
                </a:ln>
                <a:solidFill>
                  <a:srgbClr val="1025F4"/>
                </a:solidFill>
                <a:effectLst/>
                <a:cs typeface="Times New Roman" panose="02020603050405020304" pitchFamily="18" charset="0"/>
              </a:rPr>
              <a:t>own energy source</a:t>
            </a:r>
            <a:r>
              <a:rPr kumimoji="0" lang="en-US" altLang="en-US" sz="1600" b="0" i="0" u="none" strike="noStrike" cap="none" normalizeH="0" baseline="0" dirty="0">
                <a:ln>
                  <a:noFill/>
                </a:ln>
                <a:solidFill>
                  <a:srgbClr val="000000"/>
                </a:solidFill>
                <a:effectLst/>
                <a:cs typeface="Times New Roman" panose="02020603050405020304" pitchFamily="18" charset="0"/>
              </a:rPr>
              <a:t>.</a:t>
            </a:r>
            <a:endParaRPr kumimoji="0" lang="en-US" altLang="en-US" sz="1600" b="0" i="0" u="none" strike="noStrike" cap="none" normalizeH="0" baseline="0" dirty="0">
              <a:ln>
                <a:noFill/>
              </a:ln>
              <a:solidFill>
                <a:schemeClr val="tx1"/>
              </a:solidFill>
              <a:effectLst/>
              <a:cs typeface="Times New Roman" panose="02020603050405020304" pitchFamily="18" charset="0"/>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1600" i="0" u="none" strike="noStrike" cap="none" normalizeH="0" baseline="0" dirty="0">
                <a:ln>
                  <a:noFill/>
                </a:ln>
                <a:solidFill>
                  <a:srgbClr val="000000"/>
                </a:solidFill>
                <a:effectLst/>
                <a:cs typeface="Times New Roman" panose="02020603050405020304" pitchFamily="18" charset="0"/>
              </a:rPr>
              <a:t>The Process: </a:t>
            </a:r>
            <a:r>
              <a:rPr lang="en-US" altLang="en-US" sz="1600" dirty="0">
                <a:solidFill>
                  <a:srgbClr val="000000"/>
                </a:solidFill>
                <a:cs typeface="Times New Roman" panose="02020603050405020304" pitchFamily="18" charset="0"/>
              </a:rPr>
              <a:t>The sensor</a:t>
            </a:r>
            <a:r>
              <a:rPr kumimoji="0" lang="en-US" altLang="en-US" sz="1600" i="0" u="none" strike="noStrike" cap="none" normalizeH="0" baseline="0" dirty="0">
                <a:ln>
                  <a:noFill/>
                </a:ln>
                <a:solidFill>
                  <a:srgbClr val="000000"/>
                </a:solidFill>
                <a:effectLst/>
                <a:cs typeface="Times New Roman" panose="02020603050405020304" pitchFamily="18" charset="0"/>
              </a:rPr>
              <a:t> emits a pulse of Electromagnetic Radiation (EMR) toward a target and measures the time it takes for the signal to bounce back (the "</a:t>
            </a:r>
            <a:r>
              <a:rPr kumimoji="0" lang="en-US" altLang="en-US" sz="1600" i="0" u="none" strike="noStrike" cap="none" normalizeH="0" baseline="0" dirty="0">
                <a:ln>
                  <a:noFill/>
                </a:ln>
                <a:solidFill>
                  <a:srgbClr val="1025F4"/>
                </a:solidFill>
                <a:effectLst/>
                <a:cs typeface="Times New Roman" panose="02020603050405020304" pitchFamily="18" charset="0"/>
              </a:rPr>
              <a:t>backscatter</a:t>
            </a:r>
            <a:r>
              <a:rPr kumimoji="0" lang="en-US" altLang="en-US" sz="1600" i="0" u="none" strike="noStrike" cap="none" normalizeH="0" baseline="0" dirty="0">
                <a:ln>
                  <a:noFill/>
                </a:ln>
                <a:solidFill>
                  <a:srgbClr val="000000"/>
                </a:solidFill>
                <a:effectLst/>
                <a:cs typeface="Times New Roman" panose="02020603050405020304" pitchFamily="18" charset="0"/>
              </a:rPr>
              <a:t>").</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1600" i="0" u="none" strike="noStrike" cap="none" normalizeH="0" baseline="0" dirty="0">
                <a:ln>
                  <a:noFill/>
                </a:ln>
                <a:solidFill>
                  <a:srgbClr val="000000"/>
                </a:solidFill>
                <a:effectLst/>
                <a:cs typeface="Times New Roman" panose="02020603050405020304" pitchFamily="18" charset="0"/>
              </a:rPr>
              <a:t>Key Advantage: It can operate day or night and, depending on the wavelength, can often "see" through clouds or smoke.</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1600" i="0" u="none" strike="noStrike" cap="none" normalizeH="0" baseline="0" dirty="0">
                <a:ln>
                  <a:noFill/>
                </a:ln>
                <a:solidFill>
                  <a:srgbClr val="000000"/>
                </a:solidFill>
                <a:effectLst/>
                <a:cs typeface="Times New Roman" panose="02020603050405020304" pitchFamily="18" charset="0"/>
              </a:rPr>
              <a:t>Examples: </a:t>
            </a:r>
            <a:r>
              <a:rPr kumimoji="0" lang="en-US" altLang="en-US" sz="1600" i="0" u="none" strike="noStrike" cap="none" normalizeH="0" baseline="0" dirty="0">
                <a:ln>
                  <a:noFill/>
                </a:ln>
                <a:solidFill>
                  <a:srgbClr val="1025F4"/>
                </a:solidFill>
                <a:effectLst/>
                <a:cs typeface="Times New Roman" panose="02020603050405020304" pitchFamily="18" charset="0"/>
              </a:rPr>
              <a:t>Lidars</a:t>
            </a:r>
            <a:r>
              <a:rPr kumimoji="0" lang="en-US" altLang="en-US" sz="1600" i="0" u="none" strike="noStrike" cap="none" normalizeH="0" baseline="0" dirty="0">
                <a:ln>
                  <a:noFill/>
                </a:ln>
                <a:solidFill>
                  <a:srgbClr val="000000"/>
                </a:solidFill>
                <a:effectLst/>
                <a:cs typeface="Times New Roman" panose="02020603050405020304" pitchFamily="18" charset="0"/>
              </a:rPr>
              <a:t> (Light Detection and Ranging) and </a:t>
            </a:r>
            <a:r>
              <a:rPr kumimoji="0" lang="en-US" altLang="en-US" sz="1600" i="0" u="none" strike="noStrike" cap="none" normalizeH="0" baseline="0" dirty="0">
                <a:ln>
                  <a:noFill/>
                </a:ln>
                <a:solidFill>
                  <a:srgbClr val="1025F4"/>
                </a:solidFill>
                <a:effectLst/>
                <a:cs typeface="Times New Roman" panose="02020603050405020304" pitchFamily="18" charset="0"/>
              </a:rPr>
              <a:t>Radars</a:t>
            </a:r>
            <a:r>
              <a:rPr kumimoji="0" lang="en-US" altLang="en-US" sz="1600" i="0" u="none" strike="noStrike" cap="none" normalizeH="0" baseline="0" dirty="0">
                <a:ln>
                  <a:noFill/>
                </a:ln>
                <a:solidFill>
                  <a:srgbClr val="000000"/>
                </a:solidFill>
                <a:effectLst/>
                <a:cs typeface="Times New Roman" panose="02020603050405020304" pitchFamily="18" charset="0"/>
              </a:rPr>
              <a:t> (Radio Detection and Ranging). Check out the Lidar hanging on the space station </a:t>
            </a:r>
            <a:r>
              <a:rPr kumimoji="0" lang="en-US" altLang="en-US" sz="1600" i="0" u="none" strike="noStrike" cap="none" normalizeH="0" baseline="0" dirty="0">
                <a:ln>
                  <a:noFill/>
                </a:ln>
                <a:solidFill>
                  <a:srgbClr val="000000"/>
                </a:solidFill>
                <a:effectLst/>
                <a:cs typeface="Times New Roman" panose="02020603050405020304" pitchFamily="18" charset="0"/>
                <a:hlinkClick r:id="rId3"/>
              </a:rPr>
              <a:t>GEDI</a:t>
            </a:r>
            <a:endParaRPr kumimoji="0" lang="en-US" altLang="en-US" sz="1600" i="0" u="none" strike="noStrike" cap="none" normalizeH="0" baseline="0" dirty="0">
              <a:ln>
                <a:noFill/>
              </a:ln>
              <a:solidFill>
                <a:srgbClr val="000000"/>
              </a:solidFill>
              <a:effectLst/>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altLang="en-US" sz="1600" b="1" i="0" u="none" strike="noStrike" cap="none" normalizeH="0" baseline="0" dirty="0">
              <a:ln>
                <a:noFill/>
              </a:ln>
              <a:solidFill>
                <a:srgbClr val="000000"/>
              </a:solidFill>
              <a:effectLst/>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600" i="0" u="none" strike="noStrike" cap="none" normalizeH="0" baseline="0" dirty="0">
                <a:ln>
                  <a:noFill/>
                </a:ln>
                <a:solidFill>
                  <a:srgbClr val="1025F4"/>
                </a:solidFill>
                <a:effectLst/>
                <a:cs typeface="Times New Roman" panose="02020603050405020304" pitchFamily="18" charset="0"/>
              </a:rPr>
              <a:t>Passive Remote Sensing</a:t>
            </a:r>
            <a:r>
              <a:rPr kumimoji="0" lang="en-US" altLang="en-US" sz="1600" i="0" u="none" strike="noStrike" cap="none" normalizeH="0" baseline="0" dirty="0">
                <a:ln>
                  <a:noFill/>
                </a:ln>
                <a:solidFill>
                  <a:srgbClr val="000000"/>
                </a:solidFill>
                <a:effectLst/>
                <a:cs typeface="Times New Roman" panose="02020603050405020304" pitchFamily="18" charset="0"/>
              </a:rPr>
              <a:t>: </a:t>
            </a:r>
            <a:r>
              <a:rPr kumimoji="0" lang="en-US" altLang="en-US" sz="1600" b="0" i="0" u="none" strike="noStrike" cap="none" normalizeH="0" baseline="0" dirty="0">
                <a:ln>
                  <a:noFill/>
                </a:ln>
                <a:solidFill>
                  <a:srgbClr val="000000"/>
                </a:solidFill>
                <a:effectLst/>
                <a:cs typeface="Times New Roman" panose="02020603050405020304" pitchFamily="18" charset="0"/>
              </a:rPr>
              <a:t>This mode relies on naturally occurring radiation.</a:t>
            </a:r>
            <a:endParaRPr kumimoji="0" lang="en-US" altLang="en-US" sz="1600" i="0" u="none" strike="noStrike" cap="none" normalizeH="0" baseline="0" dirty="0">
              <a:ln>
                <a:noFill/>
              </a:ln>
              <a:solidFill>
                <a:schemeClr val="tx1"/>
              </a:solidFill>
              <a:effectLst/>
              <a:cs typeface="Times New Roman" panose="02020603050405020304" pitchFamily="18" charset="0"/>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US" altLang="en-US" sz="1600" dirty="0">
                <a:solidFill>
                  <a:srgbClr val="000000"/>
                </a:solidFill>
                <a:cs typeface="Times New Roman" panose="02020603050405020304" pitchFamily="18" charset="0"/>
              </a:rPr>
              <a:t>T</a:t>
            </a:r>
            <a:r>
              <a:rPr kumimoji="0" lang="en-US" altLang="en-US" sz="1600" i="0" u="none" strike="noStrike" cap="none" normalizeH="0" baseline="0" dirty="0">
                <a:ln>
                  <a:noFill/>
                </a:ln>
                <a:solidFill>
                  <a:srgbClr val="000000"/>
                </a:solidFill>
                <a:effectLst/>
                <a:cs typeface="Times New Roman" panose="02020603050405020304" pitchFamily="18" charset="0"/>
              </a:rPr>
              <a:t>he Process: </a:t>
            </a:r>
            <a:r>
              <a:rPr lang="en-US" altLang="en-US" sz="1600" dirty="0">
                <a:solidFill>
                  <a:srgbClr val="000000"/>
                </a:solidFill>
                <a:cs typeface="Times New Roman" panose="02020603050405020304" pitchFamily="18" charset="0"/>
              </a:rPr>
              <a:t>The sensor </a:t>
            </a:r>
            <a:r>
              <a:rPr kumimoji="0" lang="en-US" altLang="en-US" sz="1600" i="0" u="none" strike="noStrike" cap="none" normalizeH="0" baseline="0" dirty="0">
                <a:ln>
                  <a:noFill/>
                </a:ln>
                <a:solidFill>
                  <a:srgbClr val="000000"/>
                </a:solidFill>
                <a:effectLst/>
                <a:cs typeface="Times New Roman" panose="02020603050405020304" pitchFamily="18" charset="0"/>
              </a:rPr>
              <a:t>measures energy that is already there. This is typically </a:t>
            </a:r>
            <a:r>
              <a:rPr kumimoji="0" lang="en-US" altLang="en-US" sz="1600" i="0" u="none" strike="noStrike" cap="none" normalizeH="0" baseline="0" dirty="0">
                <a:ln>
                  <a:noFill/>
                </a:ln>
                <a:solidFill>
                  <a:srgbClr val="1025F4"/>
                </a:solidFill>
                <a:effectLst/>
                <a:cs typeface="Times New Roman" panose="02020603050405020304" pitchFamily="18" charset="0"/>
              </a:rPr>
              <a:t>reflected</a:t>
            </a:r>
            <a:r>
              <a:rPr kumimoji="0" lang="en-US" altLang="en-US" sz="1600" i="0" u="none" strike="noStrike" cap="none" normalizeH="0" baseline="0" dirty="0">
                <a:ln>
                  <a:noFill/>
                </a:ln>
                <a:solidFill>
                  <a:srgbClr val="000000"/>
                </a:solidFill>
                <a:effectLst/>
                <a:cs typeface="Times New Roman" panose="02020603050405020304" pitchFamily="18" charset="0"/>
              </a:rPr>
              <a:t> sunlight (visible/near-infrared) during the day or thermal infrared (longwave radiation) </a:t>
            </a:r>
            <a:r>
              <a:rPr kumimoji="0" lang="en-US" altLang="en-US" sz="1600" i="0" u="none" strike="noStrike" cap="none" normalizeH="0" baseline="0" dirty="0">
                <a:ln>
                  <a:noFill/>
                </a:ln>
                <a:solidFill>
                  <a:srgbClr val="1025F4"/>
                </a:solidFill>
                <a:effectLst/>
                <a:cs typeface="Times New Roman" panose="02020603050405020304" pitchFamily="18" charset="0"/>
              </a:rPr>
              <a:t>emitted</a:t>
            </a:r>
            <a:r>
              <a:rPr kumimoji="0" lang="en-US" altLang="en-US" sz="1600" i="0" u="none" strike="noStrike" cap="none" normalizeH="0" baseline="0" dirty="0">
                <a:ln>
                  <a:noFill/>
                </a:ln>
                <a:solidFill>
                  <a:srgbClr val="000000"/>
                </a:solidFill>
                <a:effectLst/>
                <a:cs typeface="Times New Roman" panose="02020603050405020304" pitchFamily="18" charset="0"/>
              </a:rPr>
              <a:t> by the Earth or objects themselves.</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1600" i="0" u="none" strike="noStrike" cap="none" normalizeH="0" baseline="0" dirty="0">
                <a:ln>
                  <a:noFill/>
                </a:ln>
                <a:solidFill>
                  <a:srgbClr val="000000"/>
                </a:solidFill>
                <a:effectLst/>
                <a:cs typeface="Times New Roman" panose="02020603050405020304" pitchFamily="18" charset="0"/>
              </a:rPr>
              <a:t>Key Limitation: If it relies on solar reflection, it </a:t>
            </a:r>
            <a:r>
              <a:rPr lang="en-US" altLang="en-US" sz="1600" dirty="0">
                <a:solidFill>
                  <a:srgbClr val="000000"/>
                </a:solidFill>
                <a:cs typeface="Times New Roman" panose="02020603050405020304" pitchFamily="18" charset="0"/>
              </a:rPr>
              <a:t>is not useful under cloudy conditions.</a:t>
            </a:r>
            <a:endParaRPr kumimoji="0" lang="en-US" altLang="en-US" sz="1600" i="0" u="none" strike="noStrike" cap="none" normalizeH="0" baseline="0" dirty="0">
              <a:ln>
                <a:noFill/>
              </a:ln>
              <a:solidFill>
                <a:srgbClr val="000000"/>
              </a:solidFill>
              <a:effectLst/>
              <a:cs typeface="Times New Roman" panose="02020603050405020304" pitchFamily="18" charset="0"/>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1600" i="0" u="none" strike="noStrike" cap="none" normalizeH="0" baseline="0" dirty="0">
                <a:ln>
                  <a:noFill/>
                </a:ln>
                <a:solidFill>
                  <a:srgbClr val="000000"/>
                </a:solidFill>
                <a:effectLst/>
                <a:cs typeface="Times New Roman" panose="02020603050405020304" pitchFamily="18" charset="0"/>
              </a:rPr>
              <a:t>Examples: Standard satellite photography, thermal cameras, and radiometers. Check out NASA’s </a:t>
            </a:r>
            <a:r>
              <a:rPr kumimoji="0" lang="en-US" altLang="en-US" sz="1600" i="0" u="none" strike="noStrike" cap="none" normalizeH="0" baseline="0" dirty="0">
                <a:ln>
                  <a:noFill/>
                </a:ln>
                <a:solidFill>
                  <a:srgbClr val="000000"/>
                </a:solidFill>
                <a:effectLst/>
                <a:cs typeface="Times New Roman" panose="02020603050405020304" pitchFamily="18" charset="0"/>
                <a:hlinkClick r:id="rId4"/>
              </a:rPr>
              <a:t>MODIS</a:t>
            </a:r>
            <a:r>
              <a:rPr kumimoji="0" lang="en-US" altLang="en-US" sz="1600" i="0" u="none" strike="noStrike" cap="none" normalizeH="0" baseline="0" dirty="0">
                <a:ln>
                  <a:noFill/>
                </a:ln>
                <a:solidFill>
                  <a:srgbClr val="000000"/>
                </a:solidFill>
                <a:effectLst/>
                <a:cs typeface="Times New Roman" panose="02020603050405020304" pitchFamily="18" charset="0"/>
              </a:rPr>
              <a:t> sensor</a:t>
            </a:r>
          </a:p>
        </p:txBody>
      </p:sp>
    </p:spTree>
    <p:extLst>
      <p:ext uri="{BB962C8B-B14F-4D97-AF65-F5344CB8AC3E}">
        <p14:creationId xmlns:p14="http://schemas.microsoft.com/office/powerpoint/2010/main" val="993925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37962-82D6-024C-54A4-B3FAA92B98E5}"/>
            </a:ext>
          </a:extLst>
        </p:cNvPr>
        <p:cNvGrpSpPr/>
        <p:nvPr/>
      </p:nvGrpSpPr>
      <p:grpSpPr>
        <a:xfrm>
          <a:off x="0" y="0"/>
          <a:ext cx="0" cy="0"/>
          <a:chOff x="0" y="0"/>
          <a:chExt cx="0" cy="0"/>
        </a:xfrm>
      </p:grpSpPr>
      <p:sp>
        <p:nvSpPr>
          <p:cNvPr id="16385" name="Rectangle 2">
            <a:extLst>
              <a:ext uri="{FF2B5EF4-FFF2-40B4-BE49-F238E27FC236}">
                <a16:creationId xmlns:a16="http://schemas.microsoft.com/office/drawing/2014/main" id="{3E131178-D819-97A8-8A74-8221E77B832E}"/>
              </a:ext>
            </a:extLst>
          </p:cNvPr>
          <p:cNvSpPr>
            <a:spLocks noGrp="1"/>
          </p:cNvSpPr>
          <p:nvPr>
            <p:ph type="title"/>
          </p:nvPr>
        </p:nvSpPr>
        <p:spPr>
          <a:xfrm>
            <a:off x="0" y="-4763"/>
            <a:ext cx="9144000" cy="654051"/>
          </a:xfrm>
          <a:solidFill>
            <a:srgbClr val="1C8016"/>
          </a:solidFill>
        </p:spPr>
        <p:txBody>
          <a:bodyPr lIns="0" tIns="0" rIns="0" bIns="0"/>
          <a:lstStyle/>
          <a:p>
            <a:pPr eaLnBrk="1" hangingPunct="1"/>
            <a: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PHYSICAL MODELS IN REMOTE SENSING</a:t>
            </a:r>
            <a:b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Chapter 01 – Part 04: The Radiative Transfer Equation</a:t>
            </a:r>
          </a:p>
        </p:txBody>
      </p:sp>
      <p:sp>
        <p:nvSpPr>
          <p:cNvPr id="2" name="Slide Number Placeholder 6">
            <a:extLst>
              <a:ext uri="{FF2B5EF4-FFF2-40B4-BE49-F238E27FC236}">
                <a16:creationId xmlns:a16="http://schemas.microsoft.com/office/drawing/2014/main" id="{3513BA52-8F13-EE79-FF79-8C42F463E349}"/>
              </a:ext>
            </a:extLst>
          </p:cNvPr>
          <p:cNvSpPr>
            <a:spLocks noGrp="1"/>
          </p:cNvSpPr>
          <p:nvPr>
            <p:ph type="sldNum" sz="quarter" idx="12"/>
          </p:nvPr>
        </p:nvSpPr>
        <p:spPr>
          <a:xfrm>
            <a:off x="6962775" y="6440488"/>
            <a:ext cx="2133600" cy="365125"/>
          </a:xfrm>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defRPr/>
            </a:pPr>
            <a:fld id="{1238AF25-5B8D-B843-A0EC-DE7B39A5FC3A}" type="slidenum">
              <a:rPr lang="en-US" altLang="zh-CN" sz="1400" b="1" smtClean="0">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rPr>
              <a:pPr>
                <a:spcBef>
                  <a:spcPct val="0"/>
                </a:spcBef>
                <a:buFontTx/>
                <a:buNone/>
                <a:defRPr/>
              </a:pPr>
              <a:t>2</a:t>
            </a:fld>
            <a:endParaRPr lang="en-US" altLang="zh-CN" sz="1400" b="1">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16387" name="TextBox 7">
            <a:extLst>
              <a:ext uri="{FF2B5EF4-FFF2-40B4-BE49-F238E27FC236}">
                <a16:creationId xmlns:a16="http://schemas.microsoft.com/office/drawing/2014/main" id="{49DCADBD-DF7C-5348-35D0-D7102C3CBBBD}"/>
              </a:ext>
            </a:extLst>
          </p:cNvPr>
          <p:cNvSpPr txBox="1">
            <a:spLocks noChangeArrowheads="1"/>
          </p:cNvSpPr>
          <p:nvPr/>
        </p:nvSpPr>
        <p:spPr bwMode="auto">
          <a:xfrm>
            <a:off x="34925" y="571167"/>
            <a:ext cx="855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000" b="1" u="sng" dirty="0">
                <a:solidFill>
                  <a:srgbClr val="FF0000"/>
                </a:solidFill>
                <a:latin typeface="Times New Roman" panose="02020603050405020304" pitchFamily="18" charset="0"/>
                <a:cs typeface="Times New Roman" panose="02020603050405020304" pitchFamily="18" charset="0"/>
              </a:rPr>
              <a:t>The Domain</a:t>
            </a:r>
          </a:p>
        </p:txBody>
      </p:sp>
      <mc:AlternateContent xmlns:mc="http://schemas.openxmlformats.org/markup-compatibility/2006">
        <mc:Choice xmlns:a14="http://schemas.microsoft.com/office/drawing/2010/main" Requires="a14">
          <p:sp>
            <p:nvSpPr>
              <p:cNvPr id="16388" name="TextBox 4">
                <a:extLst>
                  <a:ext uri="{FF2B5EF4-FFF2-40B4-BE49-F238E27FC236}">
                    <a16:creationId xmlns:a16="http://schemas.microsoft.com/office/drawing/2014/main" id="{6B353585-19BF-FD63-C119-64E6BAB4AFF4}"/>
                  </a:ext>
                </a:extLst>
              </p:cNvPr>
              <p:cNvSpPr txBox="1">
                <a:spLocks noChangeArrowheads="1"/>
              </p:cNvSpPr>
              <p:nvPr/>
            </p:nvSpPr>
            <p:spPr bwMode="auto">
              <a:xfrm>
                <a:off x="96837" y="915906"/>
                <a:ext cx="8767763" cy="2836739"/>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628650" indent="-1714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buNone/>
                </a:pPr>
                <a:r>
                  <a:rPr lang="en-US" altLang="en-US" sz="1600" dirty="0">
                    <a:latin typeface="Times New Roman" panose="02020603050405020304" pitchFamily="18" charset="0"/>
                    <a:cs typeface="Times New Roman" panose="02020603050405020304" pitchFamily="18" charset="0"/>
                  </a:rPr>
                  <a:t>Our host medium is described by the </a:t>
                </a:r>
                <a:r>
                  <a:rPr lang="en-US" altLang="en-US" sz="1600" dirty="0">
                    <a:solidFill>
                      <a:srgbClr val="1725F4"/>
                    </a:solidFill>
                    <a:latin typeface="Times New Roman" panose="02020603050405020304" pitchFamily="18" charset="0"/>
                    <a:cs typeface="Times New Roman" panose="02020603050405020304" pitchFamily="18" charset="0"/>
                  </a:rPr>
                  <a:t>domain </a:t>
                </a:r>
                <a:r>
                  <a:rPr lang="en-US" altLang="en-US" sz="1600" i="1" dirty="0">
                    <a:latin typeface="Times New Roman" panose="02020603050405020304" pitchFamily="18" charset="0"/>
                    <a:cs typeface="Times New Roman" panose="02020603050405020304" pitchFamily="18" charset="0"/>
                  </a:rPr>
                  <a:t>V</a:t>
                </a:r>
                <a:r>
                  <a:rPr lang="en-US" altLang="en-US" sz="1600" dirty="0">
                    <a:latin typeface="Times New Roman" panose="02020603050405020304" pitchFamily="18" charset="0"/>
                    <a:cs typeface="Times New Roman" panose="02020603050405020304" pitchFamily="18" charset="0"/>
                  </a:rPr>
                  <a:t>. The </a:t>
                </a:r>
                <a:r>
                  <a:rPr lang="en-US" altLang="en-US" sz="1600" dirty="0">
                    <a:solidFill>
                      <a:srgbClr val="2226F4"/>
                    </a:solidFill>
                    <a:latin typeface="Times New Roman" panose="02020603050405020304" pitchFamily="18" charset="0"/>
                    <a:cs typeface="Times New Roman" panose="02020603050405020304" pitchFamily="18" charset="0"/>
                  </a:rPr>
                  <a:t>boundary</a:t>
                </a:r>
                <a:r>
                  <a:rPr lang="en-US" altLang="en-US" sz="1600" dirty="0">
                    <a:latin typeface="Times New Roman" panose="02020603050405020304" pitchFamily="18" charset="0"/>
                    <a:cs typeface="Times New Roman" panose="02020603050405020304" pitchFamily="18" charset="0"/>
                  </a:rPr>
                  <a:t> of </a:t>
                </a:r>
                <a:r>
                  <a:rPr lang="en-US" altLang="en-US" sz="1600" i="1" dirty="0">
                    <a:latin typeface="Times New Roman" panose="02020603050405020304" pitchFamily="18" charset="0"/>
                    <a:cs typeface="Times New Roman" panose="02020603050405020304" pitchFamily="18" charset="0"/>
                  </a:rPr>
                  <a:t>V </a:t>
                </a:r>
                <a:r>
                  <a:rPr lang="en-US" altLang="en-US" sz="1600" dirty="0">
                    <a:latin typeface="Times New Roman" panose="02020603050405020304" pitchFamily="18" charset="0"/>
                    <a:cs typeface="Times New Roman" panose="02020603050405020304" pitchFamily="18" charset="0"/>
                  </a:rPr>
                  <a:t>is </a:t>
                </a:r>
                <a:r>
                  <a:rPr lang="el-GR" altLang="en-US" sz="1600" i="1" dirty="0">
                    <a:latin typeface="Times New Roman" panose="02020603050405020304" pitchFamily="18" charset="0"/>
                    <a:cs typeface="Times New Roman" panose="02020603050405020304" pitchFamily="18" charset="0"/>
                  </a:rPr>
                  <a:t>δ</a:t>
                </a:r>
                <a:r>
                  <a:rPr lang="en-US" altLang="en-US" sz="1600" i="1" dirty="0">
                    <a:latin typeface="Times New Roman" panose="02020603050405020304" pitchFamily="18" charset="0"/>
                    <a:cs typeface="Times New Roman" panose="02020603050405020304" pitchFamily="18" charset="0"/>
                  </a:rPr>
                  <a:t>V </a:t>
                </a:r>
                <a:r>
                  <a:rPr lang="en-US" altLang="en-US" sz="1600" dirty="0">
                    <a:latin typeface="Times New Roman" panose="02020603050405020304" pitchFamily="18" charset="0"/>
                    <a:cs typeface="Times New Roman" panose="02020603050405020304" pitchFamily="18" charset="0"/>
                  </a:rPr>
                  <a:t>and is </a:t>
                </a:r>
                <a:r>
                  <a:rPr lang="en-US" altLang="en-US" sz="1600" dirty="0">
                    <a:solidFill>
                      <a:srgbClr val="2226F4"/>
                    </a:solidFill>
                    <a:latin typeface="Times New Roman" panose="02020603050405020304" pitchFamily="18" charset="0"/>
                    <a:cs typeface="Times New Roman" panose="02020603050405020304" pitchFamily="18" charset="0"/>
                  </a:rPr>
                  <a:t>not a part </a:t>
                </a:r>
                <a:r>
                  <a:rPr lang="en-US" altLang="en-US" sz="1600" dirty="0">
                    <a:latin typeface="Times New Roman" panose="02020603050405020304" pitchFamily="18" charset="0"/>
                    <a:cs typeface="Times New Roman" panose="02020603050405020304" pitchFamily="18" charset="0"/>
                  </a:rPr>
                  <a:t>of the medium. A point on the boundary is </a:t>
                </a:r>
                <a14:m>
                  <m:oMath xmlns:m="http://schemas.openxmlformats.org/officeDocument/2006/math">
                    <m:acc>
                      <m:accPr>
                        <m:chr m:val="⃗"/>
                        <m:ctrlPr>
                          <a:rPr lang="en-US" altLang="en-US" sz="1600" i="1" smtClean="0">
                            <a:latin typeface="Cambria Math" panose="02040503050406030204" pitchFamily="18" charset="0"/>
                            <a:cs typeface="Times New Roman" panose="02020603050405020304" pitchFamily="18" charset="0"/>
                          </a:rPr>
                        </m:ctrlPr>
                      </m:accPr>
                      <m:e>
                        <m:r>
                          <a:rPr lang="en-US" altLang="en-US" sz="1600" b="0" i="1" smtClean="0">
                            <a:latin typeface="Cambria Math" panose="02040503050406030204" pitchFamily="18" charset="0"/>
                            <a:cs typeface="Times New Roman" panose="02020603050405020304" pitchFamily="18" charset="0"/>
                          </a:rPr>
                          <m:t>𝑟</m:t>
                        </m:r>
                      </m:e>
                    </m:acc>
                  </m:oMath>
                </a14:m>
                <a:r>
                  <a:rPr lang="en-US" altLang="en-US" sz="1600" i="1" baseline="-25000" dirty="0">
                    <a:latin typeface="Times New Roman" panose="02020603050405020304" pitchFamily="18" charset="0"/>
                    <a:cs typeface="Times New Roman" panose="02020603050405020304" pitchFamily="18" charset="0"/>
                  </a:rPr>
                  <a:t>B</a:t>
                </a:r>
                <a:r>
                  <a:rPr lang="en-US" altLang="en-US" sz="1600" dirty="0">
                    <a:latin typeface="Times New Roman" panose="02020603050405020304" pitchFamily="18" charset="0"/>
                    <a:cs typeface="Times New Roman" panose="02020603050405020304" pitchFamily="18" charset="0"/>
                  </a:rPr>
                  <a:t>. The outward normal at </a:t>
                </a:r>
                <a14:m>
                  <m:oMath xmlns:m="http://schemas.openxmlformats.org/officeDocument/2006/math">
                    <m:acc>
                      <m:accPr>
                        <m:chr m:val="⃗"/>
                        <m:ctrlPr>
                          <a:rPr lang="en-US" altLang="en-US" sz="1600" i="1">
                            <a:latin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cs typeface="Times New Roman" panose="02020603050405020304" pitchFamily="18" charset="0"/>
                          </a:rPr>
                          <m:t>𝑟</m:t>
                        </m:r>
                      </m:e>
                    </m:acc>
                  </m:oMath>
                </a14:m>
                <a:r>
                  <a:rPr lang="en-US" altLang="en-US" sz="1600" i="1" baseline="-25000" dirty="0">
                    <a:latin typeface="Times New Roman" panose="02020603050405020304" pitchFamily="18" charset="0"/>
                    <a:cs typeface="Times New Roman" panose="02020603050405020304" pitchFamily="18" charset="0"/>
                  </a:rPr>
                  <a:t>B</a:t>
                </a:r>
                <a:r>
                  <a:rPr lang="en-US" altLang="en-US" sz="1600" dirty="0">
                    <a:latin typeface="Times New Roman" panose="02020603050405020304" pitchFamily="18" charset="0"/>
                    <a:cs typeface="Times New Roman" panose="02020603050405020304" pitchFamily="18" charset="0"/>
                  </a:rPr>
                  <a:t> on </a:t>
                </a:r>
                <a:r>
                  <a:rPr lang="el-GR" altLang="en-US" sz="1600" i="1" dirty="0">
                    <a:latin typeface="Times New Roman" panose="02020603050405020304" pitchFamily="18" charset="0"/>
                    <a:cs typeface="Times New Roman" panose="02020603050405020304" pitchFamily="18" charset="0"/>
                  </a:rPr>
                  <a:t>δ</a:t>
                </a:r>
                <a:r>
                  <a:rPr lang="en-US" altLang="en-US" sz="1600" i="1" dirty="0">
                    <a:latin typeface="Times New Roman" panose="02020603050405020304" pitchFamily="18" charset="0"/>
                    <a:cs typeface="Times New Roman" panose="02020603050405020304" pitchFamily="18" charset="0"/>
                  </a:rPr>
                  <a:t>V</a:t>
                </a:r>
                <a:r>
                  <a:rPr lang="en-US" altLang="en-US" sz="1600" dirty="0">
                    <a:latin typeface="Times New Roman" panose="02020603050405020304" pitchFamily="18" charset="0"/>
                    <a:cs typeface="Times New Roman" panose="02020603050405020304" pitchFamily="18" charset="0"/>
                  </a:rPr>
                  <a:t> is </a:t>
                </a:r>
                <a14:m>
                  <m:oMath xmlns:m="http://schemas.openxmlformats.org/officeDocument/2006/math">
                    <m:acc>
                      <m:accPr>
                        <m:chr m:val="⃗"/>
                        <m:ctrlPr>
                          <a:rPr lang="en-US" altLang="en-US" sz="1600" i="1">
                            <a:latin typeface="Cambria Math" panose="02040503050406030204" pitchFamily="18" charset="0"/>
                            <a:cs typeface="Times New Roman" panose="02020603050405020304" pitchFamily="18" charset="0"/>
                          </a:rPr>
                        </m:ctrlPr>
                      </m:accPr>
                      <m:e>
                        <m:r>
                          <m:rPr>
                            <m:sty m:val="p"/>
                          </m:rPr>
                          <a:rPr lang="en-US" altLang="en-US" sz="1600" b="0" i="0" smtClean="0">
                            <a:latin typeface="Cambria Math" panose="02040503050406030204" pitchFamily="18" charset="0"/>
                            <a:cs typeface="Times New Roman" panose="02020603050405020304" pitchFamily="18" charset="0"/>
                          </a:rPr>
                          <m:t>n</m:t>
                        </m:r>
                      </m:e>
                    </m:acc>
                    <m:r>
                      <a:rPr lang="en-US" altLang="en-US" sz="1600" b="0" i="0" smtClean="0">
                        <a:latin typeface="Cambria Math" panose="02040503050406030204" pitchFamily="18" charset="0"/>
                        <a:cs typeface="Times New Roman" panose="02020603050405020304" pitchFamily="18" charset="0"/>
                      </a:rPr>
                      <m:t> .</m:t>
                    </m:r>
                  </m:oMath>
                </a14:m>
                <a:r>
                  <a:rPr lang="en-US" altLang="en-US" sz="1600" dirty="0">
                    <a:latin typeface="Times New Roman" panose="02020603050405020304" pitchFamily="18" charset="0"/>
                    <a:cs typeface="Times New Roman" panose="02020603050405020304" pitchFamily="18" charset="0"/>
                  </a:rPr>
                  <a:t> Thus,</a:t>
                </a:r>
              </a:p>
              <a:p>
                <a:pPr>
                  <a:buNone/>
                </a:pPr>
                <a:endParaRPr lang="en-US" altLang="en-US" sz="1600" dirty="0">
                  <a:latin typeface="Times New Roman" panose="02020603050405020304" pitchFamily="18" charset="0"/>
                  <a:cs typeface="Times New Roman" panose="02020603050405020304" pitchFamily="18" charset="0"/>
                </a:endParaRPr>
              </a:p>
              <a:p>
                <a:pPr>
                  <a:buNone/>
                </a:pPr>
                <a:r>
                  <a:rPr lang="en-US" altLang="en-US" sz="1600" dirty="0">
                    <a:latin typeface="Times New Roman" panose="02020603050405020304" pitchFamily="18" charset="0"/>
                    <a:cs typeface="Times New Roman" panose="02020603050405020304" pitchFamily="18" charset="0"/>
                  </a:rPr>
                  <a:t>Incoming particles: </a:t>
                </a:r>
                <a14:m>
                  <m:oMath xmlns:m="http://schemas.openxmlformats.org/officeDocument/2006/math">
                    <m:r>
                      <a:rPr lang="en-US" altLang="en-US" sz="1600" b="0" i="1" smtClean="0">
                        <a:latin typeface="Cambria Math" panose="02040503050406030204" pitchFamily="18" charset="0"/>
                        <a:cs typeface="Times New Roman" panose="02020603050405020304" pitchFamily="18" charset="0"/>
                      </a:rPr>
                      <m:t>(</m:t>
                    </m:r>
                    <m:acc>
                      <m:accPr>
                        <m:chr m:val="⃗"/>
                        <m:ctrlPr>
                          <a:rPr lang="en-US" altLang="en-US" sz="1600" b="0" i="1" smtClean="0">
                            <a:latin typeface="Cambria Math" panose="02040503050406030204" pitchFamily="18" charset="0"/>
                            <a:cs typeface="Times New Roman" panose="02020603050405020304" pitchFamily="18" charset="0"/>
                          </a:rPr>
                        </m:ctrlPr>
                      </m:accPr>
                      <m:e>
                        <m:r>
                          <a:rPr lang="en-US" altLang="en-US" sz="1600" b="0" i="1" smtClean="0">
                            <a:latin typeface="Cambria Math" panose="02040503050406030204" pitchFamily="18" charset="0"/>
                            <a:cs typeface="Times New Roman" panose="02020603050405020304" pitchFamily="18" charset="0"/>
                          </a:rPr>
                          <m:t>𝑛</m:t>
                        </m:r>
                      </m:e>
                    </m:acc>
                  </m:oMath>
                </a14:m>
                <a:r>
                  <a:rPr lang="en-US" altLang="en-US" sz="1600" dirty="0">
                    <a:latin typeface="Times New Roman" panose="02020603050405020304" pitchFamily="18" charset="0"/>
                    <a:cs typeface="Times New Roman" panose="02020603050405020304" pitchFamily="18" charset="0"/>
                  </a:rPr>
                  <a:t> </a:t>
                </a:r>
                <a14:m>
                  <m:oMath xmlns:m="http://schemas.openxmlformats.org/officeDocument/2006/math">
                    <m:r>
                      <a:rPr lang="en-US" altLang="en-US" sz="1600" i="1" dirty="0"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b="0" i="1" dirty="0" smtClean="0">
                        <a:latin typeface="Cambria Math" panose="02040503050406030204" pitchFamily="18" charset="0"/>
                        <a:ea typeface="Cambria Math" panose="02040503050406030204" pitchFamily="18" charset="0"/>
                        <a:cs typeface="Times New Roman" panose="02020603050405020304" pitchFamily="18" charset="0"/>
                      </a:rPr>
                      <m:t> </m:t>
                    </m:r>
                    <m:bar>
                      <m:barPr>
                        <m:ctrlPr>
                          <a:rPr lang="en-US" altLang="en-US" sz="1600" b="0" i="1" dirty="0" smtClean="0">
                            <a:latin typeface="Cambria Math" panose="02040503050406030204" pitchFamily="18" charset="0"/>
                            <a:ea typeface="Cambria Math" panose="02040503050406030204" pitchFamily="18" charset="0"/>
                            <a:cs typeface="Times New Roman" panose="02020603050405020304" pitchFamily="18" charset="0"/>
                          </a:rPr>
                        </m:ctrlPr>
                      </m:barPr>
                      <m:e>
                        <m:r>
                          <a:rPr lang="el-GR" altLang="en-US" sz="1600" b="0" i="1" dirty="0" smtClean="0">
                            <a:latin typeface="Cambria Math" panose="02040503050406030204" pitchFamily="18" charset="0"/>
                            <a:ea typeface="Cambria Math" panose="02040503050406030204" pitchFamily="18" charset="0"/>
                            <a:cs typeface="Times New Roman" panose="02020603050405020304" pitchFamily="18" charset="0"/>
                          </a:rPr>
                          <m:t>𝛺</m:t>
                        </m:r>
                      </m:e>
                    </m:bar>
                  </m:oMath>
                </a14:m>
                <a:r>
                  <a:rPr lang="en-US" altLang="en-US" sz="1600" dirty="0">
                    <a:latin typeface="Times New Roman" panose="02020603050405020304" pitchFamily="18" charset="0"/>
                    <a:cs typeface="Times New Roman" panose="02020603050405020304" pitchFamily="18" charset="0"/>
                  </a:rPr>
                  <a:t>) &lt; 0 ,</a:t>
                </a:r>
              </a:p>
              <a:p>
                <a:pPr>
                  <a:buNone/>
                </a:pPr>
                <a:r>
                  <a:rPr lang="en-US" altLang="en-US" sz="1600" dirty="0">
                    <a:latin typeface="Times New Roman" panose="02020603050405020304" pitchFamily="18" charset="0"/>
                    <a:cs typeface="Times New Roman" panose="02020603050405020304" pitchFamily="18" charset="0"/>
                  </a:rPr>
                  <a:t>Outgoing particles: </a:t>
                </a:r>
                <a14:m>
                  <m:oMath xmlns:m="http://schemas.openxmlformats.org/officeDocument/2006/math">
                    <m:r>
                      <a:rPr lang="en-US" altLang="en-US" sz="1600" i="1">
                        <a:latin typeface="Cambria Math" panose="02040503050406030204" pitchFamily="18" charset="0"/>
                        <a:cs typeface="Times New Roman" panose="02020603050405020304" pitchFamily="18" charset="0"/>
                      </a:rPr>
                      <m:t>(</m:t>
                    </m:r>
                    <m:acc>
                      <m:accPr>
                        <m:chr m:val="⃗"/>
                        <m:ctrlPr>
                          <a:rPr lang="en-US" altLang="en-US" sz="1600" i="1">
                            <a:latin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cs typeface="Times New Roman" panose="02020603050405020304" pitchFamily="18" charset="0"/>
                          </a:rPr>
                          <m:t>𝑛</m:t>
                        </m:r>
                      </m:e>
                    </m:acc>
                  </m:oMath>
                </a14:m>
                <a:r>
                  <a:rPr lang="en-US" altLang="en-US" sz="1600" dirty="0">
                    <a:latin typeface="Times New Roman" panose="02020603050405020304" pitchFamily="18" charset="0"/>
                    <a:cs typeface="Times New Roman" panose="02020603050405020304" pitchFamily="18" charset="0"/>
                  </a:rPr>
                  <a:t> </a:t>
                </a:r>
                <a14:m>
                  <m:oMath xmlns:m="http://schemas.openxmlformats.org/officeDocument/2006/math">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 </m:t>
                    </m:r>
                    <m:bar>
                      <m:barPr>
                        <m:ctrlP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oMath>
                </a14:m>
                <a:r>
                  <a:rPr lang="en-US" altLang="en-US" sz="1600" dirty="0">
                    <a:latin typeface="Times New Roman" panose="02020603050405020304" pitchFamily="18" charset="0"/>
                    <a:cs typeface="Times New Roman" panose="02020603050405020304" pitchFamily="18" charset="0"/>
                  </a:rPr>
                  <a:t>) &gt; 0 .</a:t>
                </a:r>
              </a:p>
              <a:p>
                <a:pPr>
                  <a:buNone/>
                </a:pPr>
                <a:endParaRPr lang="en-US" altLang="en-US" sz="1600" dirty="0">
                  <a:latin typeface="Times New Roman" panose="02020603050405020304" pitchFamily="18" charset="0"/>
                  <a:cs typeface="Times New Roman" panose="02020603050405020304" pitchFamily="18" charset="0"/>
                </a:endParaRPr>
              </a:p>
              <a:p>
                <a:pPr>
                  <a:buNone/>
                </a:pPr>
                <a:r>
                  <a:rPr lang="en-US" altLang="en-US" sz="1600" dirty="0">
                    <a:latin typeface="Times New Roman" panose="02020603050405020304" pitchFamily="18" charset="0"/>
                    <a:cs typeface="Times New Roman" panose="02020603050405020304" pitchFamily="18" charset="0"/>
                  </a:rPr>
                  <a:t>Here the </a:t>
                </a:r>
                <a:r>
                  <a:rPr lang="en-US" altLang="en-US" sz="1600" dirty="0">
                    <a:solidFill>
                      <a:srgbClr val="2226F4"/>
                    </a:solidFill>
                    <a:latin typeface="Times New Roman" panose="02020603050405020304" pitchFamily="18" charset="0"/>
                    <a:cs typeface="Times New Roman" panose="02020603050405020304" pitchFamily="18" charset="0"/>
                  </a:rPr>
                  <a:t>dot product </a:t>
                </a:r>
                <a14:m>
                  <m:oMath xmlns:m="http://schemas.openxmlformats.org/officeDocument/2006/math">
                    <m:r>
                      <a:rPr lang="en-US" altLang="en-US" sz="1600" i="1">
                        <a:latin typeface="Cambria Math" panose="02040503050406030204" pitchFamily="18" charset="0"/>
                        <a:cs typeface="Times New Roman" panose="02020603050405020304" pitchFamily="18" charset="0"/>
                      </a:rPr>
                      <m:t>(</m:t>
                    </m:r>
                    <m:acc>
                      <m:accPr>
                        <m:chr m:val="⃗"/>
                        <m:ctrlPr>
                          <a:rPr lang="en-US" altLang="en-US" sz="1600" i="1">
                            <a:latin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cs typeface="Times New Roman" panose="02020603050405020304" pitchFamily="18" charset="0"/>
                          </a:rPr>
                          <m:t>𝑛</m:t>
                        </m:r>
                      </m:e>
                    </m:acc>
                  </m:oMath>
                </a14:m>
                <a:r>
                  <a:rPr lang="en-US" altLang="en-US" sz="1600" dirty="0">
                    <a:latin typeface="Times New Roman" panose="02020603050405020304" pitchFamily="18" charset="0"/>
                    <a:cs typeface="Times New Roman" panose="02020603050405020304" pitchFamily="18" charset="0"/>
                  </a:rPr>
                  <a:t> </a:t>
                </a:r>
                <a14:m>
                  <m:oMath xmlns:m="http://schemas.openxmlformats.org/officeDocument/2006/math">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 </m:t>
                    </m:r>
                    <m:bar>
                      <m:barPr>
                        <m:ctrlP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oMath>
                </a14:m>
                <a:r>
                  <a:rPr lang="en-US" altLang="en-US" sz="1600" dirty="0">
                    <a:latin typeface="Times New Roman" panose="02020603050405020304" pitchFamily="18" charset="0"/>
                    <a:cs typeface="Times New Roman" panose="02020603050405020304" pitchFamily="18" charset="0"/>
                  </a:rPr>
                  <a:t>) is the </a:t>
                </a:r>
                <a:r>
                  <a:rPr lang="en-US" altLang="en-US" sz="1600" dirty="0">
                    <a:solidFill>
                      <a:srgbClr val="2226F4"/>
                    </a:solidFill>
                    <a:latin typeface="Times New Roman" panose="02020603050405020304" pitchFamily="18" charset="0"/>
                    <a:cs typeface="Times New Roman" panose="02020603050405020304" pitchFamily="18" charset="0"/>
                  </a:rPr>
                  <a:t>cosine of the angle </a:t>
                </a:r>
                <a14:m>
                  <m:oMath xmlns:m="http://schemas.openxmlformats.org/officeDocument/2006/math">
                    <m:r>
                      <a:rPr lang="el-GR" altLang="en-US" sz="1600" i="1" smtClean="0">
                        <a:latin typeface="Cambria Math" panose="02040503050406030204" pitchFamily="18" charset="0"/>
                        <a:ea typeface="Cambria Math" panose="02040503050406030204" pitchFamily="18" charset="0"/>
                        <a:cs typeface="Times New Roman" panose="02020603050405020304" pitchFamily="18" charset="0"/>
                      </a:rPr>
                      <m:t>𝛩</m:t>
                    </m:r>
                    <m:r>
                      <a:rPr lang="en-US" altLang="en-US" sz="1600" b="0" i="1"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n-US" altLang="en-US" sz="1600" dirty="0">
                    <a:latin typeface="Times New Roman" panose="02020603050405020304" pitchFamily="18" charset="0"/>
                    <a:cs typeface="Times New Roman" panose="02020603050405020304" pitchFamily="18" charset="0"/>
                  </a:rPr>
                  <a:t>between the two vectors. The gain and loss terms, which quantify the change in photon count, are derived first for an </a:t>
                </a:r>
                <a:r>
                  <a:rPr lang="en-US" altLang="en-US" sz="1600" dirty="0">
                    <a:solidFill>
                      <a:srgbClr val="1725F4"/>
                    </a:solidFill>
                    <a:latin typeface="Times New Roman" panose="02020603050405020304" pitchFamily="18" charset="0"/>
                    <a:cs typeface="Times New Roman" panose="02020603050405020304" pitchFamily="18" charset="0"/>
                  </a:rPr>
                  <a:t>elementary volume </a:t>
                </a:r>
                <a:r>
                  <a:rPr lang="en-US" altLang="en-US" sz="1600" dirty="0">
                    <a:latin typeface="Times New Roman" panose="02020603050405020304" pitchFamily="18" charset="0"/>
                    <a:cs typeface="Times New Roman" panose="02020603050405020304" pitchFamily="18" charset="0"/>
                  </a:rPr>
                  <a:t>in the host medium (shown as a cube in the diagram). As the elementary volume tends to zero, we obtain a change at a given point within our domain in a given direction and frequency.</a:t>
                </a:r>
              </a:p>
            </p:txBody>
          </p:sp>
        </mc:Choice>
        <mc:Fallback>
          <p:sp>
            <p:nvSpPr>
              <p:cNvPr id="16388" name="TextBox 4">
                <a:extLst>
                  <a:ext uri="{FF2B5EF4-FFF2-40B4-BE49-F238E27FC236}">
                    <a16:creationId xmlns:a16="http://schemas.microsoft.com/office/drawing/2014/main" id="{6B353585-19BF-FD63-C119-64E6BAB4AFF4}"/>
                  </a:ext>
                </a:extLst>
              </p:cNvPr>
              <p:cNvSpPr txBox="1">
                <a:spLocks noRot="1" noChangeAspect="1" noMove="1" noResize="1" noEditPoints="1" noAdjustHandles="1" noChangeArrowheads="1" noChangeShapeType="1" noTextEdit="1"/>
              </p:cNvSpPr>
              <p:nvPr/>
            </p:nvSpPr>
            <p:spPr bwMode="auto">
              <a:xfrm>
                <a:off x="96837" y="915906"/>
                <a:ext cx="8767763" cy="2836739"/>
              </a:xfrm>
              <a:prstGeom prst="rect">
                <a:avLst/>
              </a:prstGeom>
              <a:blipFill>
                <a:blip r:embed="rId3"/>
                <a:stretch>
                  <a:fillRect l="-289" t="-893" r="-724" b="-1786"/>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9" name="Picture 8">
            <a:extLst>
              <a:ext uri="{FF2B5EF4-FFF2-40B4-BE49-F238E27FC236}">
                <a16:creationId xmlns:a16="http://schemas.microsoft.com/office/drawing/2014/main" id="{05B5BAAD-658F-068E-98C8-903B184C66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269" y="3937971"/>
            <a:ext cx="4997291" cy="2348862"/>
          </a:xfrm>
          <a:prstGeom prst="rect">
            <a:avLst/>
          </a:prstGeom>
        </p:spPr>
      </p:pic>
      <p:pic>
        <p:nvPicPr>
          <p:cNvPr id="4" name="Picture 3" descr="A yellow sphere with red and blue balloons&#10;&#10;AI-generated content may be incorrect.">
            <a:extLst>
              <a:ext uri="{FF2B5EF4-FFF2-40B4-BE49-F238E27FC236}">
                <a16:creationId xmlns:a16="http://schemas.microsoft.com/office/drawing/2014/main" id="{9658691C-183F-7DA2-C023-3BF7C81EE5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3472" y="3660078"/>
            <a:ext cx="3081728" cy="2626755"/>
          </a:xfrm>
          <a:prstGeom prst="rect">
            <a:avLst/>
          </a:prstGeom>
        </p:spPr>
      </p:pic>
      <p:sp>
        <p:nvSpPr>
          <p:cNvPr id="5" name="TextBox 4">
            <a:extLst>
              <a:ext uri="{FF2B5EF4-FFF2-40B4-BE49-F238E27FC236}">
                <a16:creationId xmlns:a16="http://schemas.microsoft.com/office/drawing/2014/main" id="{A8FFDA6D-3A64-0B31-F422-E87A3C9807DF}"/>
              </a:ext>
            </a:extLst>
          </p:cNvPr>
          <p:cNvSpPr txBox="1"/>
          <p:nvPr/>
        </p:nvSpPr>
        <p:spPr>
          <a:xfrm>
            <a:off x="6169770" y="6440488"/>
            <a:ext cx="1859805" cy="338554"/>
          </a:xfrm>
          <a:prstGeom prst="rect">
            <a:avLst/>
          </a:prstGeom>
          <a:noFill/>
        </p:spPr>
        <p:txBody>
          <a:bodyPr wrap="none" rtlCol="0">
            <a:spAutoFit/>
          </a:bodyPr>
          <a:lstStyle/>
          <a:p>
            <a:r>
              <a:rPr lang="en-US" sz="1600" dirty="0">
                <a:solidFill>
                  <a:srgbClr val="C00000"/>
                </a:solidFill>
                <a:hlinkClick r:id="rId6"/>
              </a:rPr>
              <a:t>01-Domain-etc.html</a:t>
            </a:r>
            <a:endParaRPr lang="en-US" sz="1600" dirty="0">
              <a:solidFill>
                <a:srgbClr val="C00000"/>
              </a:solidFill>
            </a:endParaRPr>
          </a:p>
        </p:txBody>
      </p:sp>
    </p:spTree>
    <p:extLst>
      <p:ext uri="{BB962C8B-B14F-4D97-AF65-F5344CB8AC3E}">
        <p14:creationId xmlns:p14="http://schemas.microsoft.com/office/powerpoint/2010/main" val="3091720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0414B-CB91-308A-975B-3AD6F676BFF6}"/>
            </a:ext>
          </a:extLst>
        </p:cNvPr>
        <p:cNvGrpSpPr/>
        <p:nvPr/>
      </p:nvGrpSpPr>
      <p:grpSpPr>
        <a:xfrm>
          <a:off x="0" y="0"/>
          <a:ext cx="0" cy="0"/>
          <a:chOff x="0" y="0"/>
          <a:chExt cx="0" cy="0"/>
        </a:xfrm>
      </p:grpSpPr>
      <p:sp>
        <p:nvSpPr>
          <p:cNvPr id="34817" name="Rectangle 2">
            <a:extLst>
              <a:ext uri="{FF2B5EF4-FFF2-40B4-BE49-F238E27FC236}">
                <a16:creationId xmlns:a16="http://schemas.microsoft.com/office/drawing/2014/main" id="{022D0562-D8FA-1EEC-D341-2D43F8F19678}"/>
              </a:ext>
            </a:extLst>
          </p:cNvPr>
          <p:cNvSpPr>
            <a:spLocks noGrp="1"/>
          </p:cNvSpPr>
          <p:nvPr>
            <p:ph type="title"/>
          </p:nvPr>
        </p:nvSpPr>
        <p:spPr>
          <a:xfrm>
            <a:off x="0" y="-4763"/>
            <a:ext cx="9144000" cy="654051"/>
          </a:xfrm>
          <a:solidFill>
            <a:srgbClr val="1C8016"/>
          </a:solidFill>
        </p:spPr>
        <p:txBody>
          <a:bodyPr lIns="0" tIns="0" rIns="0" bIns="0"/>
          <a:lstStyle/>
          <a:p>
            <a:pPr eaLnBrk="1" hangingPunct="1"/>
            <a: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PHYSICAL MODELS IN REMOTE SENSING</a:t>
            </a:r>
            <a:b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Chapter 01 – Part 04: The Radiative Transfer Equation</a:t>
            </a:r>
          </a:p>
        </p:txBody>
      </p:sp>
      <p:sp>
        <p:nvSpPr>
          <p:cNvPr id="2" name="Slide Number Placeholder 6">
            <a:extLst>
              <a:ext uri="{FF2B5EF4-FFF2-40B4-BE49-F238E27FC236}">
                <a16:creationId xmlns:a16="http://schemas.microsoft.com/office/drawing/2014/main" id="{CBCD232E-E894-41F7-E9A5-1AD992DBF24A}"/>
              </a:ext>
            </a:extLst>
          </p:cNvPr>
          <p:cNvSpPr>
            <a:spLocks noGrp="1"/>
          </p:cNvSpPr>
          <p:nvPr>
            <p:ph type="sldNum" sz="quarter" idx="12"/>
          </p:nvPr>
        </p:nvSpPr>
        <p:spPr>
          <a:xfrm>
            <a:off x="6962775" y="6440488"/>
            <a:ext cx="2133600" cy="365125"/>
          </a:xfrm>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defRPr/>
            </a:pPr>
            <a:fld id="{2C22D777-42BA-604C-A74E-EEB5089AFF93}" type="slidenum">
              <a:rPr lang="en-US" altLang="zh-CN" sz="1400" b="1" smtClean="0">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rPr>
              <a:pPr>
                <a:spcBef>
                  <a:spcPct val="0"/>
                </a:spcBef>
                <a:buFontTx/>
                <a:buNone/>
                <a:defRPr/>
              </a:pPr>
              <a:t>20</a:t>
            </a:fld>
            <a:endParaRPr lang="en-US" altLang="zh-CN" sz="1400" b="1">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34819" name="TextBox 7">
            <a:extLst>
              <a:ext uri="{FF2B5EF4-FFF2-40B4-BE49-F238E27FC236}">
                <a16:creationId xmlns:a16="http://schemas.microsoft.com/office/drawing/2014/main" id="{D6ADEC84-C063-F666-0B96-FD22A63E2296}"/>
              </a:ext>
            </a:extLst>
          </p:cNvPr>
          <p:cNvSpPr txBox="1">
            <a:spLocks noChangeArrowheads="1"/>
          </p:cNvSpPr>
          <p:nvPr/>
        </p:nvSpPr>
        <p:spPr bwMode="auto">
          <a:xfrm>
            <a:off x="96429" y="669566"/>
            <a:ext cx="85502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000" b="1" u="sng" dirty="0">
                <a:solidFill>
                  <a:srgbClr val="FF0000"/>
                </a:solidFill>
                <a:latin typeface="Times New Roman" panose="02020603050405020304" pitchFamily="18" charset="0"/>
                <a:cs typeface="Times New Roman" panose="02020603050405020304" pitchFamily="18" charset="0"/>
              </a:rPr>
              <a:t>Time Dependent Problems in Remote Sensing </a:t>
            </a:r>
          </a:p>
        </p:txBody>
      </p:sp>
      <p:sp>
        <p:nvSpPr>
          <p:cNvPr id="34820" name="TextBox 4">
            <a:extLst>
              <a:ext uri="{FF2B5EF4-FFF2-40B4-BE49-F238E27FC236}">
                <a16:creationId xmlns:a16="http://schemas.microsoft.com/office/drawing/2014/main" id="{A23DCA9D-EB9A-754B-610E-C74C6B7E4D4B}"/>
              </a:ext>
            </a:extLst>
          </p:cNvPr>
          <p:cNvSpPr txBox="1">
            <a:spLocks noChangeArrowheads="1"/>
          </p:cNvSpPr>
          <p:nvPr/>
        </p:nvSpPr>
        <p:spPr bwMode="auto">
          <a:xfrm>
            <a:off x="96429" y="5889798"/>
            <a:ext cx="87058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628650" indent="-1714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a:buNone/>
            </a:pPr>
            <a:r>
              <a:rPr lang="en-US" altLang="en-US" sz="1600" dirty="0">
                <a:latin typeface="Times New Roman" panose="02020603050405020304" pitchFamily="18" charset="0"/>
                <a:cs typeface="Times New Roman" panose="02020603050405020304" pitchFamily="18" charset="0"/>
              </a:rPr>
              <a:t>The scientific article describing this problem is:  </a:t>
            </a:r>
            <a:r>
              <a:rPr lang="en-US" altLang="en-US" sz="1600" dirty="0">
                <a:latin typeface="Times New Roman" panose="02020603050405020304" pitchFamily="18" charset="0"/>
                <a:cs typeface="Times New Roman" panose="02020603050405020304" pitchFamily="18" charset="0"/>
                <a:hlinkClick r:id="rId3"/>
              </a:rPr>
              <a:t>Kotchenova et al., 2013</a:t>
            </a:r>
            <a:r>
              <a:rPr lang="en-US" altLang="en-US"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Modeling lidar waveforms with time-dependent stochastic radiative transfer theory for remote estimations of forest biomass. J. Geophys. Res., Vol. 108, No. D15, 4484, 10.1029/2002JD003288.</a:t>
            </a:r>
            <a:endParaRPr lang="en-US" altLang="en-US" sz="1600" dirty="0">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1DB12961-FD47-3131-D6AC-8FE0D1F669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29" y="2981759"/>
            <a:ext cx="5664200" cy="2133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E0A3847-E8BD-5EE9-3A58-C2CCB45701C2}"/>
              </a:ext>
            </a:extLst>
          </p:cNvPr>
          <p:cNvSpPr txBox="1"/>
          <p:nvPr/>
        </p:nvSpPr>
        <p:spPr>
          <a:xfrm>
            <a:off x="96429" y="5041269"/>
            <a:ext cx="5865676" cy="461665"/>
          </a:xfrm>
          <a:prstGeom prst="rect">
            <a:avLst/>
          </a:prstGeom>
          <a:noFill/>
        </p:spPr>
        <p:txBody>
          <a:bodyPr wrap="square" rtlCol="0">
            <a:spAutoFit/>
          </a:bodyPr>
          <a:lstStyle/>
          <a:p>
            <a:r>
              <a:rPr lang="en-US" dirty="0" err="1">
                <a:solidFill>
                  <a:schemeClr val="tx1"/>
                </a:solidFill>
              </a:rPr>
              <a:t>Dubayah</a:t>
            </a:r>
            <a:r>
              <a:rPr lang="en-US" dirty="0">
                <a:solidFill>
                  <a:schemeClr val="tx1"/>
                </a:solidFill>
              </a:rPr>
              <a:t>, R. and Drake, J.B. 2000. Lidar remote sensing for forestry applications. </a:t>
            </a:r>
          </a:p>
          <a:p>
            <a:r>
              <a:rPr lang="en-US" dirty="0">
                <a:solidFill>
                  <a:schemeClr val="tx1"/>
                </a:solidFill>
              </a:rPr>
              <a:t>In: Journal of Forestry, vol. 98: 44-46</a:t>
            </a:r>
            <a:r>
              <a:rPr lang="en-US" dirty="0"/>
              <a:t>.</a:t>
            </a:r>
          </a:p>
        </p:txBody>
      </p:sp>
      <mc:AlternateContent xmlns:mc="http://schemas.openxmlformats.org/markup-compatibility/2006" xmlns:a14="http://schemas.microsoft.com/office/drawing/2010/main">
        <mc:Choice Requires="a14">
          <p:sp>
            <p:nvSpPr>
              <p:cNvPr id="4" name="TextBox 4">
                <a:extLst>
                  <a:ext uri="{FF2B5EF4-FFF2-40B4-BE49-F238E27FC236}">
                    <a16:creationId xmlns:a16="http://schemas.microsoft.com/office/drawing/2014/main" id="{6FFEB8A8-77DC-1F2B-BAC3-3D2FE93EA119}"/>
                  </a:ext>
                </a:extLst>
              </p:cNvPr>
              <p:cNvSpPr txBox="1">
                <a:spLocks noChangeArrowheads="1"/>
              </p:cNvSpPr>
              <p:nvPr/>
            </p:nvSpPr>
            <p:spPr bwMode="auto">
              <a:xfrm>
                <a:off x="96429" y="1256485"/>
                <a:ext cx="8705850" cy="13234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628650" indent="-1714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a:buNone/>
                </a:pPr>
                <a:r>
                  <a:rPr lang="en-US" altLang="en-US" sz="1600" dirty="0">
                    <a:solidFill>
                      <a:srgbClr val="1025F4"/>
                    </a:solidFill>
                    <a:latin typeface="Times New Roman" panose="02020603050405020304" pitchFamily="18" charset="0"/>
                    <a:cs typeface="Times New Roman" panose="02020603050405020304" pitchFamily="18" charset="0"/>
                  </a:rPr>
                  <a:t>Lidar Mapping of Leaf Area Density Profiles in Vegetation: </a:t>
                </a:r>
                <a:r>
                  <a:rPr lang="en-US" altLang="en-US" sz="1600" dirty="0">
                    <a:latin typeface="Times New Roman" panose="02020603050405020304" pitchFamily="18" charset="0"/>
                    <a:cs typeface="Times New Roman" panose="02020603050405020304" pitchFamily="18" charset="0"/>
                  </a:rPr>
                  <a:t>The time dependent RTE is </a:t>
                </a:r>
                <a:r>
                  <a:rPr lang="en-US" altLang="en-US" sz="1600" dirty="0">
                    <a:solidFill>
                      <a:srgbClr val="2226F4"/>
                    </a:solidFill>
                    <a:latin typeface="Times New Roman" panose="02020603050405020304" pitchFamily="18" charset="0"/>
                    <a:cs typeface="Times New Roman" panose="02020603050405020304" pitchFamily="18" charset="0"/>
                  </a:rPr>
                  <a:t>seven dimensional </a:t>
                </a:r>
                <a:r>
                  <a:rPr lang="en-US" altLang="en-US" sz="1600" dirty="0">
                    <a:latin typeface="Times New Roman" panose="02020603050405020304" pitchFamily="18" charset="0"/>
                    <a:cs typeface="Times New Roman" panose="02020603050405020304" pitchFamily="18" charset="0"/>
                  </a:rPr>
                  <a:t>(</a:t>
                </a:r>
                <a14:m>
                  <m:oMath xmlns:m="http://schemas.openxmlformats.org/officeDocument/2006/math">
                    <m:r>
                      <a:rPr lang="en-US" altLang="en-US" sz="1600" b="0" i="1" smtClean="0">
                        <a:latin typeface="Cambria Math" panose="02040503050406030204" pitchFamily="18" charset="0"/>
                        <a:cs typeface="Times New Roman" panose="02020603050405020304" pitchFamily="18" charset="0"/>
                      </a:rPr>
                      <m:t>𝑥</m:t>
                    </m:r>
                    <m:r>
                      <a:rPr lang="en-US" altLang="en-US" sz="1600" b="0" i="1" smtClean="0">
                        <a:latin typeface="Cambria Math" panose="02040503050406030204" pitchFamily="18" charset="0"/>
                        <a:cs typeface="Times New Roman" panose="02020603050405020304" pitchFamily="18" charset="0"/>
                      </a:rPr>
                      <m:t>,</m:t>
                    </m:r>
                    <m:r>
                      <a:rPr lang="en-US" altLang="en-US" sz="1600" b="0" i="1" smtClean="0">
                        <a:latin typeface="Cambria Math" panose="02040503050406030204" pitchFamily="18" charset="0"/>
                        <a:cs typeface="Times New Roman" panose="02020603050405020304" pitchFamily="18" charset="0"/>
                      </a:rPr>
                      <m:t>𝑦</m:t>
                    </m:r>
                    <m:r>
                      <a:rPr lang="en-US" altLang="en-US" sz="1600" b="0" i="1" smtClean="0">
                        <a:latin typeface="Cambria Math" panose="02040503050406030204" pitchFamily="18" charset="0"/>
                        <a:cs typeface="Times New Roman" panose="02020603050405020304" pitchFamily="18" charset="0"/>
                      </a:rPr>
                      <m:t>,</m:t>
                    </m:r>
                    <m:r>
                      <a:rPr lang="en-US" altLang="en-US" sz="1600" b="0" i="1" smtClean="0">
                        <a:latin typeface="Cambria Math" panose="02040503050406030204" pitchFamily="18" charset="0"/>
                        <a:cs typeface="Times New Roman" panose="02020603050405020304" pitchFamily="18" charset="0"/>
                      </a:rPr>
                      <m:t>𝑧</m:t>
                    </m:r>
                    <m:r>
                      <a:rPr lang="en-US" altLang="en-US" sz="1600" b="0" i="1" smtClean="0">
                        <a:latin typeface="Cambria Math" panose="02040503050406030204" pitchFamily="18" charset="0"/>
                        <a:cs typeface="Times New Roman" panose="02020603050405020304" pitchFamily="18" charset="0"/>
                      </a:rPr>
                      <m:t>,</m:t>
                    </m:r>
                    <m:r>
                      <a:rPr lang="en-US" altLang="en-US" sz="1600" b="0" i="1" smtClean="0">
                        <a:latin typeface="Cambria Math" panose="02040503050406030204" pitchFamily="18" charset="0"/>
                        <a:ea typeface="Cambria Math" panose="02040503050406030204" pitchFamily="18" charset="0"/>
                        <a:cs typeface="Times New Roman" panose="02020603050405020304" pitchFamily="18" charset="0"/>
                      </a:rPr>
                      <m:t>𝜃</m:t>
                    </m:r>
                    <m:r>
                      <a:rPr lang="en-US" altLang="en-US" sz="16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b="0" i="1" smtClean="0">
                        <a:latin typeface="Cambria Math" panose="02040503050406030204" pitchFamily="18" charset="0"/>
                        <a:ea typeface="Cambria Math" panose="02040503050406030204" pitchFamily="18" charset="0"/>
                        <a:cs typeface="Times New Roman" panose="02020603050405020304" pitchFamily="18" charset="0"/>
                      </a:rPr>
                      <m:t>𝜑</m:t>
                    </m:r>
                    <m:r>
                      <a:rPr lang="en-US" altLang="en-US" sz="16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b="0" i="1" smtClean="0">
                        <a:latin typeface="Cambria Math" panose="02040503050406030204" pitchFamily="18" charset="0"/>
                        <a:ea typeface="Cambria Math" panose="02040503050406030204" pitchFamily="18" charset="0"/>
                        <a:cs typeface="Times New Roman" panose="02020603050405020304" pitchFamily="18" charset="0"/>
                      </a:rPr>
                      <m:t>𝜐</m:t>
                    </m:r>
                    <m:r>
                      <a:rPr lang="en-US" altLang="en-US" sz="16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b="0" i="1" smtClean="0">
                        <a:latin typeface="Cambria Math" panose="02040503050406030204" pitchFamily="18" charset="0"/>
                        <a:ea typeface="Cambria Math" panose="02040503050406030204" pitchFamily="18" charset="0"/>
                        <a:cs typeface="Times New Roman" panose="02020603050405020304" pitchFamily="18" charset="0"/>
                      </a:rPr>
                      <m:t>𝑡</m:t>
                    </m:r>
                    <m:r>
                      <a:rPr lang="en-US" altLang="en-US" sz="1600" b="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sz="1600" dirty="0">
                    <a:latin typeface="Times New Roman" panose="02020603050405020304" pitchFamily="18" charset="0"/>
                    <a:cs typeface="Times New Roman" panose="02020603050405020304" pitchFamily="18" charset="0"/>
                  </a:rPr>
                  <a:t>. An example where this equation describes physics is in </a:t>
                </a:r>
                <a:r>
                  <a:rPr lang="en-US" altLang="en-US" sz="1600" dirty="0">
                    <a:solidFill>
                      <a:srgbClr val="1025F4"/>
                    </a:solidFill>
                    <a:latin typeface="Times New Roman" panose="02020603050405020304" pitchFamily="18" charset="0"/>
                    <a:cs typeface="Times New Roman" panose="02020603050405020304" pitchFamily="18" charset="0"/>
                  </a:rPr>
                  <a:t>lidar remote sensing</a:t>
                </a:r>
                <a:r>
                  <a:rPr lang="en-US" altLang="en-US" sz="1600" dirty="0">
                    <a:latin typeface="Times New Roman" panose="02020603050405020304" pitchFamily="18" charset="0"/>
                    <a:cs typeface="Times New Roman" panose="02020603050405020304" pitchFamily="18" charset="0"/>
                  </a:rPr>
                  <a:t>. The lidar emits photons which scatter off objects. Some of the photons return to the lidar. The </a:t>
                </a:r>
                <a:r>
                  <a:rPr lang="en-US" altLang="en-US" sz="1600" dirty="0">
                    <a:solidFill>
                      <a:srgbClr val="2226F4"/>
                    </a:solidFill>
                    <a:latin typeface="Times New Roman" panose="02020603050405020304" pitchFamily="18" charset="0"/>
                    <a:cs typeface="Times New Roman" panose="02020603050405020304" pitchFamily="18" charset="0"/>
                  </a:rPr>
                  <a:t>time</a:t>
                </a:r>
                <a:r>
                  <a:rPr lang="en-US" altLang="en-US" sz="1600" dirty="0">
                    <a:latin typeface="Times New Roman" panose="02020603050405020304" pitchFamily="18" charset="0"/>
                    <a:cs typeface="Times New Roman" panose="02020603050405020304" pitchFamily="18" charset="0"/>
                  </a:rPr>
                  <a:t> between emission and detection is translated to the </a:t>
                </a:r>
                <a:r>
                  <a:rPr lang="en-US" altLang="en-US" sz="1600" dirty="0">
                    <a:solidFill>
                      <a:srgbClr val="2226F4"/>
                    </a:solidFill>
                    <a:latin typeface="Times New Roman" panose="02020603050405020304" pitchFamily="18" charset="0"/>
                    <a:cs typeface="Times New Roman" panose="02020603050405020304" pitchFamily="18" charset="0"/>
                  </a:rPr>
                  <a:t>distance</a:t>
                </a:r>
                <a:r>
                  <a:rPr lang="en-US" altLang="en-US" sz="1600" dirty="0">
                    <a:latin typeface="Times New Roman" panose="02020603050405020304" pitchFamily="18" charset="0"/>
                    <a:cs typeface="Times New Roman" panose="02020603050405020304" pitchFamily="18" charset="0"/>
                  </a:rPr>
                  <a:t> between the lidar and the object. This allows mapping the vertical distribution of foliage area in a forest.</a:t>
                </a:r>
              </a:p>
            </p:txBody>
          </p:sp>
        </mc:Choice>
        <mc:Fallback xmlns="">
          <p:sp>
            <p:nvSpPr>
              <p:cNvPr id="4" name="TextBox 4">
                <a:extLst>
                  <a:ext uri="{FF2B5EF4-FFF2-40B4-BE49-F238E27FC236}">
                    <a16:creationId xmlns:a16="http://schemas.microsoft.com/office/drawing/2014/main" id="{6FFEB8A8-77DC-1F2B-BAC3-3D2FE93EA119}"/>
                  </a:ext>
                </a:extLst>
              </p:cNvPr>
              <p:cNvSpPr txBox="1">
                <a:spLocks noRot="1" noChangeAspect="1" noMove="1" noResize="1" noEditPoints="1" noAdjustHandles="1" noChangeArrowheads="1" noChangeShapeType="1" noTextEdit="1"/>
              </p:cNvSpPr>
              <p:nvPr/>
            </p:nvSpPr>
            <p:spPr bwMode="auto">
              <a:xfrm>
                <a:off x="96429" y="1256485"/>
                <a:ext cx="8705850" cy="1323439"/>
              </a:xfrm>
              <a:prstGeom prst="rect">
                <a:avLst/>
              </a:prstGeom>
              <a:blipFill>
                <a:blip r:embed="rId5"/>
                <a:stretch>
                  <a:fillRect l="-291" t="-943" r="-291" b="-471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6" name="Picture 5" descr="A screenshot of a computer game&#10;&#10;AI-generated content may be incorrect.">
            <a:extLst>
              <a:ext uri="{FF2B5EF4-FFF2-40B4-BE49-F238E27FC236}">
                <a16:creationId xmlns:a16="http://schemas.microsoft.com/office/drawing/2014/main" id="{EAB089E6-6364-E2A5-7FF2-73896F945B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1956" y="3210116"/>
            <a:ext cx="3213632" cy="1831153"/>
          </a:xfrm>
          <a:prstGeom prst="rect">
            <a:avLst/>
          </a:prstGeom>
        </p:spPr>
      </p:pic>
      <p:sp>
        <p:nvSpPr>
          <p:cNvPr id="7" name="TextBox 6">
            <a:extLst>
              <a:ext uri="{FF2B5EF4-FFF2-40B4-BE49-F238E27FC236}">
                <a16:creationId xmlns:a16="http://schemas.microsoft.com/office/drawing/2014/main" id="{447E401A-54CD-1FA6-7D19-6B2E27A97BC4}"/>
              </a:ext>
            </a:extLst>
          </p:cNvPr>
          <p:cNvSpPr txBox="1"/>
          <p:nvPr/>
        </p:nvSpPr>
        <p:spPr>
          <a:xfrm>
            <a:off x="6440266" y="5102824"/>
            <a:ext cx="2206438" cy="338554"/>
          </a:xfrm>
          <a:prstGeom prst="rect">
            <a:avLst/>
          </a:prstGeom>
          <a:noFill/>
        </p:spPr>
        <p:txBody>
          <a:bodyPr wrap="none" rtlCol="0">
            <a:spAutoFit/>
          </a:bodyPr>
          <a:lstStyle/>
          <a:p>
            <a:r>
              <a:rPr lang="en-US" sz="1600" dirty="0">
                <a:solidFill>
                  <a:srgbClr val="C00000"/>
                </a:solidFill>
                <a:hlinkClick r:id="rId7"/>
              </a:rPr>
              <a:t>10-Lidar-Veg-LAD.html</a:t>
            </a:r>
            <a:endParaRPr lang="en-US" sz="1600" dirty="0">
              <a:solidFill>
                <a:srgbClr val="C00000"/>
              </a:solidFill>
            </a:endParaRPr>
          </a:p>
        </p:txBody>
      </p:sp>
    </p:spTree>
    <p:extLst>
      <p:ext uri="{BB962C8B-B14F-4D97-AF65-F5344CB8AC3E}">
        <p14:creationId xmlns:p14="http://schemas.microsoft.com/office/powerpoint/2010/main" val="4204016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413B4-A1C6-BCFE-BD30-B7FFA98632E3}"/>
            </a:ext>
          </a:extLst>
        </p:cNvPr>
        <p:cNvGrpSpPr/>
        <p:nvPr/>
      </p:nvGrpSpPr>
      <p:grpSpPr>
        <a:xfrm>
          <a:off x="0" y="0"/>
          <a:ext cx="0" cy="0"/>
          <a:chOff x="0" y="0"/>
          <a:chExt cx="0" cy="0"/>
        </a:xfrm>
      </p:grpSpPr>
      <p:sp>
        <p:nvSpPr>
          <p:cNvPr id="34817" name="Rectangle 2">
            <a:extLst>
              <a:ext uri="{FF2B5EF4-FFF2-40B4-BE49-F238E27FC236}">
                <a16:creationId xmlns:a16="http://schemas.microsoft.com/office/drawing/2014/main" id="{C3118B80-73E5-6745-87CC-ABFBD716C645}"/>
              </a:ext>
            </a:extLst>
          </p:cNvPr>
          <p:cNvSpPr>
            <a:spLocks noGrp="1"/>
          </p:cNvSpPr>
          <p:nvPr>
            <p:ph type="title"/>
          </p:nvPr>
        </p:nvSpPr>
        <p:spPr>
          <a:xfrm>
            <a:off x="0" y="-4763"/>
            <a:ext cx="9144000" cy="654051"/>
          </a:xfrm>
          <a:solidFill>
            <a:srgbClr val="1C8016"/>
          </a:solidFill>
        </p:spPr>
        <p:txBody>
          <a:bodyPr lIns="0" tIns="0" rIns="0" bIns="0"/>
          <a:lstStyle/>
          <a:p>
            <a:pPr eaLnBrk="1" hangingPunct="1"/>
            <a: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PHYSICAL MODELS IN REMOTE SENSING</a:t>
            </a:r>
            <a:b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Chapter 01 – Part 04: The Radiative Transfer Equation</a:t>
            </a:r>
          </a:p>
        </p:txBody>
      </p:sp>
      <p:sp>
        <p:nvSpPr>
          <p:cNvPr id="2" name="Slide Number Placeholder 6">
            <a:extLst>
              <a:ext uri="{FF2B5EF4-FFF2-40B4-BE49-F238E27FC236}">
                <a16:creationId xmlns:a16="http://schemas.microsoft.com/office/drawing/2014/main" id="{32272DA8-2149-8515-A941-CEAFCB6029CE}"/>
              </a:ext>
            </a:extLst>
          </p:cNvPr>
          <p:cNvSpPr>
            <a:spLocks noGrp="1"/>
          </p:cNvSpPr>
          <p:nvPr>
            <p:ph type="sldNum" sz="quarter" idx="12"/>
          </p:nvPr>
        </p:nvSpPr>
        <p:spPr>
          <a:xfrm>
            <a:off x="6962775" y="6440488"/>
            <a:ext cx="2133600" cy="365125"/>
          </a:xfrm>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defRPr/>
            </a:pPr>
            <a:fld id="{2C22D777-42BA-604C-A74E-EEB5089AFF93}" type="slidenum">
              <a:rPr lang="en-US" altLang="zh-CN" sz="1400" b="1" smtClean="0">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rPr>
              <a:pPr>
                <a:spcBef>
                  <a:spcPct val="0"/>
                </a:spcBef>
                <a:buFontTx/>
                <a:buNone/>
                <a:defRPr/>
              </a:pPr>
              <a:t>21</a:t>
            </a:fld>
            <a:endParaRPr lang="en-US" altLang="zh-CN" sz="1400" b="1">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34819" name="TextBox 7">
            <a:extLst>
              <a:ext uri="{FF2B5EF4-FFF2-40B4-BE49-F238E27FC236}">
                <a16:creationId xmlns:a16="http://schemas.microsoft.com/office/drawing/2014/main" id="{EE78B3F0-92BD-DEC3-368A-9F92D907F135}"/>
              </a:ext>
            </a:extLst>
          </p:cNvPr>
          <p:cNvSpPr txBox="1">
            <a:spLocks noChangeArrowheads="1"/>
          </p:cNvSpPr>
          <p:nvPr/>
        </p:nvSpPr>
        <p:spPr bwMode="auto">
          <a:xfrm>
            <a:off x="96429" y="669566"/>
            <a:ext cx="85502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000" b="1" u="sng" dirty="0">
                <a:solidFill>
                  <a:srgbClr val="FF0000"/>
                </a:solidFill>
                <a:latin typeface="Times New Roman" panose="02020603050405020304" pitchFamily="18" charset="0"/>
                <a:cs typeface="Times New Roman" panose="02020603050405020304" pitchFamily="18" charset="0"/>
              </a:rPr>
              <a:t>Time Independent Problems in Remote Sensing </a:t>
            </a:r>
          </a:p>
        </p:txBody>
      </p:sp>
      <p:sp>
        <p:nvSpPr>
          <p:cNvPr id="34820" name="TextBox 4">
            <a:extLst>
              <a:ext uri="{FF2B5EF4-FFF2-40B4-BE49-F238E27FC236}">
                <a16:creationId xmlns:a16="http://schemas.microsoft.com/office/drawing/2014/main" id="{2A9963DE-5FB5-5185-9864-B4069B8B24ED}"/>
              </a:ext>
            </a:extLst>
          </p:cNvPr>
          <p:cNvSpPr txBox="1">
            <a:spLocks noChangeArrowheads="1"/>
          </p:cNvSpPr>
          <p:nvPr/>
        </p:nvSpPr>
        <p:spPr bwMode="auto">
          <a:xfrm>
            <a:off x="96429" y="5602272"/>
            <a:ext cx="8705850" cy="125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628650" indent="-1714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a:buNone/>
            </a:pPr>
            <a:r>
              <a:rPr lang="en-US" altLang="en-US" sz="1400" dirty="0">
                <a:latin typeface="Times New Roman" panose="02020603050405020304" pitchFamily="18" charset="0"/>
                <a:cs typeface="Times New Roman" panose="02020603050405020304" pitchFamily="18" charset="0"/>
              </a:rPr>
              <a:t>The scientific articles describing this problem is: </a:t>
            </a:r>
          </a:p>
          <a:p>
            <a:pPr algn="just">
              <a:buNone/>
            </a:pPr>
            <a:r>
              <a:rPr lang="en-US" sz="1400" dirty="0">
                <a:latin typeface="Times New Roman" panose="02020603050405020304" pitchFamily="18" charset="0"/>
                <a:cs typeface="Times New Roman" panose="02020603050405020304" pitchFamily="18" charset="0"/>
                <a:hlinkClick r:id="rId3"/>
              </a:rPr>
              <a:t>Myneni</a:t>
            </a:r>
            <a:r>
              <a:rPr lang="en-US" sz="1400" dirty="0">
                <a:latin typeface="Times New Roman" panose="02020603050405020304" pitchFamily="18" charset="0"/>
                <a:cs typeface="Times New Roman" panose="02020603050405020304" pitchFamily="18" charset="0"/>
              </a:rPr>
              <a:t>, R.B. et al., 1990. Radiative transfer in three-dimensional leaf canopies. Transport Theory and Statistical Physics, 19:205-250.</a:t>
            </a:r>
          </a:p>
          <a:p>
            <a:pPr algn="just">
              <a:buNone/>
            </a:pPr>
            <a:r>
              <a:rPr lang="en-US" sz="1400" dirty="0">
                <a:latin typeface="Times New Roman" panose="02020603050405020304" pitchFamily="18" charset="0"/>
                <a:cs typeface="Times New Roman" panose="02020603050405020304" pitchFamily="18" charset="0"/>
                <a:hlinkClick r:id="rId4"/>
              </a:rPr>
              <a:t>Shultis</a:t>
            </a:r>
            <a:r>
              <a:rPr lang="en-US" sz="1400" dirty="0">
                <a:latin typeface="Times New Roman" panose="02020603050405020304" pitchFamily="18" charset="0"/>
                <a:cs typeface="Times New Roman" panose="02020603050405020304" pitchFamily="18" charset="0"/>
              </a:rPr>
              <a:t>, J.K. and Myneni, R.B., 1988. Radiative transfer in vegetation canopies with anisotropic scattering. J. Quant. </a:t>
            </a:r>
            <a:r>
              <a:rPr lang="en-US" sz="1400" dirty="0" err="1">
                <a:latin typeface="Times New Roman" panose="02020603050405020304" pitchFamily="18" charset="0"/>
                <a:cs typeface="Times New Roman" panose="02020603050405020304" pitchFamily="18" charset="0"/>
              </a:rPr>
              <a:t>Spectroscp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Radiat</a:t>
            </a:r>
            <a:r>
              <a:rPr lang="en-US" sz="1400" dirty="0">
                <a:latin typeface="Times New Roman" panose="02020603050405020304" pitchFamily="18" charset="0"/>
                <a:cs typeface="Times New Roman" panose="02020603050405020304" pitchFamily="18" charset="0"/>
              </a:rPr>
              <a:t>. Transfer, 39:115-129.</a:t>
            </a:r>
            <a:endParaRPr lang="en-US" altLang="en-US" sz="1400" dirty="0">
              <a:latin typeface="Times New Roman" panose="02020603050405020304" pitchFamily="18" charset="0"/>
              <a:cs typeface="Times New Roman" panose="02020603050405020304" pitchFamily="18" charset="0"/>
            </a:endParaRPr>
          </a:p>
        </p:txBody>
      </p:sp>
      <p:sp>
        <p:nvSpPr>
          <p:cNvPr id="4" name="TextBox 4">
            <a:extLst>
              <a:ext uri="{FF2B5EF4-FFF2-40B4-BE49-F238E27FC236}">
                <a16:creationId xmlns:a16="http://schemas.microsoft.com/office/drawing/2014/main" id="{7D2EB747-66D8-641E-85C9-0F5CBE8B3C69}"/>
              </a:ext>
            </a:extLst>
          </p:cNvPr>
          <p:cNvSpPr txBox="1">
            <a:spLocks noChangeArrowheads="1"/>
          </p:cNvSpPr>
          <p:nvPr/>
        </p:nvSpPr>
        <p:spPr bwMode="auto">
          <a:xfrm>
            <a:off x="96429" y="999951"/>
            <a:ext cx="870585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628650" indent="-1714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a:buNone/>
            </a:pPr>
            <a:r>
              <a:rPr lang="en-US" altLang="en-US" sz="1600" dirty="0">
                <a:solidFill>
                  <a:srgbClr val="1025F4"/>
                </a:solidFill>
                <a:latin typeface="Times New Roman" panose="02020603050405020304" pitchFamily="18" charset="0"/>
                <a:cs typeface="Times New Roman" panose="02020603050405020304" pitchFamily="18" charset="0"/>
              </a:rPr>
              <a:t>Measuring Leaf Area of Vegetation: </a:t>
            </a:r>
            <a:r>
              <a:rPr lang="en-US" altLang="en-US" sz="1600" dirty="0">
                <a:latin typeface="Times New Roman" panose="02020603050405020304" pitchFamily="18" charset="0"/>
                <a:cs typeface="Times New Roman" panose="02020603050405020304" pitchFamily="18" charset="0"/>
              </a:rPr>
              <a:t>Solar radiation reflected by objects at different frequencies (wavelengths, </a:t>
            </a:r>
            <a:r>
              <a:rPr lang="en-US" altLang="en-US" sz="1600" dirty="0">
                <a:solidFill>
                  <a:srgbClr val="2226F4"/>
                </a:solidFill>
                <a:latin typeface="Times New Roman" panose="02020603050405020304" pitchFamily="18" charset="0"/>
                <a:cs typeface="Times New Roman" panose="02020603050405020304" pitchFamily="18" charset="0"/>
              </a:rPr>
              <a:t>multi-spectral</a:t>
            </a:r>
            <a:r>
              <a:rPr lang="en-US" altLang="en-US" sz="1600" dirty="0">
                <a:latin typeface="Times New Roman" panose="02020603050405020304" pitchFamily="18" charset="0"/>
                <a:cs typeface="Times New Roman" panose="02020603050405020304" pitchFamily="18" charset="0"/>
              </a:rPr>
              <a:t>) and directions (</a:t>
            </a:r>
            <a:r>
              <a:rPr lang="en-US" altLang="en-US" sz="1600" dirty="0">
                <a:solidFill>
                  <a:srgbClr val="2226F4"/>
                </a:solidFill>
                <a:latin typeface="Times New Roman" panose="02020603050405020304" pitchFamily="18" charset="0"/>
                <a:cs typeface="Times New Roman" panose="02020603050405020304" pitchFamily="18" charset="0"/>
              </a:rPr>
              <a:t>multi-angle</a:t>
            </a:r>
            <a:r>
              <a:rPr lang="en-US" altLang="en-US" sz="1600" dirty="0">
                <a:latin typeface="Times New Roman" panose="02020603050405020304" pitchFamily="18" charset="0"/>
                <a:cs typeface="Times New Roman" panose="02020603050405020304" pitchFamily="18" charset="0"/>
              </a:rPr>
              <a:t>) is used to estimate geophysical variables of interest. An example is using </a:t>
            </a:r>
            <a:r>
              <a:rPr lang="en-US" altLang="en-US" sz="1600" dirty="0">
                <a:solidFill>
                  <a:srgbClr val="2226F4"/>
                </a:solidFill>
                <a:latin typeface="Times New Roman" panose="02020603050405020304" pitchFamily="18" charset="0"/>
                <a:cs typeface="Times New Roman" panose="02020603050405020304" pitchFamily="18" charset="0"/>
              </a:rPr>
              <a:t>red</a:t>
            </a:r>
            <a:r>
              <a:rPr lang="en-US" altLang="en-US" sz="1600" dirty="0">
                <a:latin typeface="Times New Roman" panose="02020603050405020304" pitchFamily="18" charset="0"/>
                <a:cs typeface="Times New Roman" panose="02020603050405020304" pitchFamily="18" charset="0"/>
              </a:rPr>
              <a:t> and </a:t>
            </a:r>
            <a:r>
              <a:rPr lang="en-US" altLang="en-US" sz="1600" dirty="0">
                <a:solidFill>
                  <a:srgbClr val="2226F4"/>
                </a:solidFill>
                <a:latin typeface="Times New Roman" panose="02020603050405020304" pitchFamily="18" charset="0"/>
                <a:cs typeface="Times New Roman" panose="02020603050405020304" pitchFamily="18" charset="0"/>
              </a:rPr>
              <a:t>near-infrared</a:t>
            </a:r>
            <a:r>
              <a:rPr lang="en-US" altLang="en-US" sz="1600" dirty="0">
                <a:latin typeface="Times New Roman" panose="02020603050405020304" pitchFamily="18" charset="0"/>
                <a:cs typeface="Times New Roman" panose="02020603050405020304" pitchFamily="18" charset="0"/>
              </a:rPr>
              <a:t> reflectances to estimate </a:t>
            </a:r>
            <a:r>
              <a:rPr lang="en-US" altLang="en-US" sz="1600" dirty="0">
                <a:solidFill>
                  <a:srgbClr val="2226F4"/>
                </a:solidFill>
                <a:latin typeface="Times New Roman" panose="02020603050405020304" pitchFamily="18" charset="0"/>
                <a:cs typeface="Times New Roman" panose="02020603050405020304" pitchFamily="18" charset="0"/>
              </a:rPr>
              <a:t>leaf area </a:t>
            </a:r>
            <a:r>
              <a:rPr lang="en-US" altLang="en-US" sz="1600" dirty="0">
                <a:latin typeface="Times New Roman" panose="02020603050405020304" pitchFamily="18" charset="0"/>
                <a:cs typeface="Times New Roman" panose="02020603050405020304" pitchFamily="18" charset="0"/>
              </a:rPr>
              <a:t>of vegetation. Red radiation is strongly absorbed and near-infrared radiation is strong reflected</a:t>
            </a:r>
            <a:r>
              <a:rPr lang="en-US" altLang="en-US" sz="1600" dirty="0">
                <a:solidFill>
                  <a:srgbClr val="1025F4"/>
                </a:solidFill>
                <a:latin typeface="Times New Roman" panose="02020603050405020304" pitchFamily="18" charset="0"/>
                <a:cs typeface="Times New Roman" panose="02020603050405020304" pitchFamily="18" charset="0"/>
              </a:rPr>
              <a:t> </a:t>
            </a:r>
            <a:r>
              <a:rPr lang="en-US" altLang="en-US" sz="1600" dirty="0">
                <a:latin typeface="Times New Roman" panose="02020603050405020304" pitchFamily="18" charset="0"/>
                <a:cs typeface="Times New Roman" panose="02020603050405020304" pitchFamily="18" charset="0"/>
              </a:rPr>
              <a:t>by leaves, thus creating a strong contrast in reflectance signatures that is indicative of leaf area. Such measurements span a range of </a:t>
            </a:r>
            <a:r>
              <a:rPr lang="en-US" altLang="en-US" sz="1600" dirty="0">
                <a:solidFill>
                  <a:srgbClr val="2226F4"/>
                </a:solidFill>
                <a:latin typeface="Times New Roman" panose="02020603050405020304" pitchFamily="18" charset="0"/>
                <a:cs typeface="Times New Roman" panose="02020603050405020304" pitchFamily="18" charset="0"/>
              </a:rPr>
              <a:t>spatial resolutions</a:t>
            </a:r>
            <a:r>
              <a:rPr lang="en-US" altLang="en-US" sz="1600" dirty="0">
                <a:latin typeface="Times New Roman" panose="02020603050405020304" pitchFamily="18" charset="0"/>
                <a:cs typeface="Times New Roman" panose="02020603050405020304" pitchFamily="18" charset="0"/>
              </a:rPr>
              <a:t>, from tens of meters (</a:t>
            </a:r>
            <a:r>
              <a:rPr lang="en-US" altLang="en-US" sz="1600" dirty="0">
                <a:latin typeface="Times New Roman" panose="02020603050405020304" pitchFamily="18" charset="0"/>
                <a:cs typeface="Times New Roman" panose="02020603050405020304" pitchFamily="18" charset="0"/>
                <a:hlinkClick r:id="rId5"/>
              </a:rPr>
              <a:t>Landsat</a:t>
            </a:r>
            <a:r>
              <a:rPr lang="en-US" altLang="en-US" sz="1600" dirty="0">
                <a:latin typeface="Times New Roman" panose="02020603050405020304" pitchFamily="18" charset="0"/>
                <a:cs typeface="Times New Roman" panose="02020603050405020304" pitchFamily="18" charset="0"/>
              </a:rPr>
              <a:t>) to hundreds of meters (</a:t>
            </a:r>
            <a:r>
              <a:rPr lang="en-US" altLang="en-US" sz="1600" dirty="0">
                <a:latin typeface="Times New Roman" panose="02020603050405020304" pitchFamily="18" charset="0"/>
                <a:cs typeface="Times New Roman" panose="02020603050405020304" pitchFamily="18" charset="0"/>
                <a:hlinkClick r:id="rId6"/>
              </a:rPr>
              <a:t>MODIS</a:t>
            </a:r>
            <a:r>
              <a:rPr lang="en-US" altLang="en-US" sz="1600" dirty="0">
                <a:latin typeface="Times New Roman" panose="02020603050405020304" pitchFamily="18" charset="0"/>
                <a:cs typeface="Times New Roman" panose="02020603050405020304" pitchFamily="18" charset="0"/>
              </a:rPr>
              <a:t>, </a:t>
            </a:r>
            <a:r>
              <a:rPr lang="en-US" altLang="en-US" sz="1600" dirty="0">
                <a:latin typeface="Times New Roman" panose="02020603050405020304" pitchFamily="18" charset="0"/>
                <a:cs typeface="Times New Roman" panose="02020603050405020304" pitchFamily="18" charset="0"/>
                <a:hlinkClick r:id="rId7"/>
              </a:rPr>
              <a:t>MISR</a:t>
            </a:r>
            <a:r>
              <a:rPr lang="en-US" altLang="en-US" sz="1600" dirty="0">
                <a:latin typeface="Times New Roman" panose="02020603050405020304" pitchFamily="18" charset="0"/>
                <a:cs typeface="Times New Roman" panose="02020603050405020304" pitchFamily="18" charset="0"/>
              </a:rPr>
              <a:t>, </a:t>
            </a:r>
            <a:r>
              <a:rPr lang="en-US" altLang="en-US" sz="1600" dirty="0">
                <a:latin typeface="Times New Roman" panose="02020603050405020304" pitchFamily="18" charset="0"/>
                <a:cs typeface="Times New Roman" panose="02020603050405020304" pitchFamily="18" charset="0"/>
                <a:hlinkClick r:id="rId8"/>
              </a:rPr>
              <a:t>VIIRS</a:t>
            </a:r>
            <a:r>
              <a:rPr lang="en-US" altLang="en-US" sz="1600" dirty="0">
                <a:latin typeface="Times New Roman" panose="02020603050405020304" pitchFamily="18" charset="0"/>
                <a:cs typeface="Times New Roman" panose="02020603050405020304" pitchFamily="18" charset="0"/>
              </a:rPr>
              <a:t>, 500 m).</a:t>
            </a:r>
          </a:p>
        </p:txBody>
      </p:sp>
      <p:sp>
        <p:nvSpPr>
          <p:cNvPr id="7" name="TextBox 6">
            <a:extLst>
              <a:ext uri="{FF2B5EF4-FFF2-40B4-BE49-F238E27FC236}">
                <a16:creationId xmlns:a16="http://schemas.microsoft.com/office/drawing/2014/main" id="{60AAE979-8238-F59F-A2FE-088FFC788940}"/>
              </a:ext>
            </a:extLst>
          </p:cNvPr>
          <p:cNvSpPr txBox="1"/>
          <p:nvPr/>
        </p:nvSpPr>
        <p:spPr>
          <a:xfrm>
            <a:off x="3658346" y="5300852"/>
            <a:ext cx="2057358" cy="338554"/>
          </a:xfrm>
          <a:prstGeom prst="rect">
            <a:avLst/>
          </a:prstGeom>
          <a:noFill/>
        </p:spPr>
        <p:txBody>
          <a:bodyPr wrap="none" rtlCol="0">
            <a:spAutoFit/>
          </a:bodyPr>
          <a:lstStyle/>
          <a:p>
            <a:r>
              <a:rPr lang="en-US" sz="1600" dirty="0">
                <a:solidFill>
                  <a:srgbClr val="C00000"/>
                </a:solidFill>
                <a:hlinkClick r:id="rId9"/>
              </a:rPr>
              <a:t>11-SR-Reflection.html</a:t>
            </a:r>
            <a:endParaRPr lang="en-US" sz="1600" dirty="0">
              <a:solidFill>
                <a:srgbClr val="C00000"/>
              </a:solidFill>
            </a:endParaRPr>
          </a:p>
        </p:txBody>
      </p:sp>
      <p:pic>
        <p:nvPicPr>
          <p:cNvPr id="8" name="Picture 7" descr="A cartoon of trees and a yellow moon&#10;&#10;AI-generated content may be incorrect.">
            <a:extLst>
              <a:ext uri="{FF2B5EF4-FFF2-40B4-BE49-F238E27FC236}">
                <a16:creationId xmlns:a16="http://schemas.microsoft.com/office/drawing/2014/main" id="{7C538A7A-7ED2-C8B5-1048-EA87D6DC24B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51628" y="2707431"/>
            <a:ext cx="3270795" cy="2630554"/>
          </a:xfrm>
          <a:prstGeom prst="rect">
            <a:avLst/>
          </a:prstGeom>
        </p:spPr>
      </p:pic>
    </p:spTree>
    <p:extLst>
      <p:ext uri="{BB962C8B-B14F-4D97-AF65-F5344CB8AC3E}">
        <p14:creationId xmlns:p14="http://schemas.microsoft.com/office/powerpoint/2010/main" val="2466652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0A97C-8224-1562-A537-847B05347015}"/>
            </a:ext>
          </a:extLst>
        </p:cNvPr>
        <p:cNvGrpSpPr/>
        <p:nvPr/>
      </p:nvGrpSpPr>
      <p:grpSpPr>
        <a:xfrm>
          <a:off x="0" y="0"/>
          <a:ext cx="0" cy="0"/>
          <a:chOff x="0" y="0"/>
          <a:chExt cx="0" cy="0"/>
        </a:xfrm>
      </p:grpSpPr>
      <p:sp>
        <p:nvSpPr>
          <p:cNvPr id="34817" name="Rectangle 2">
            <a:extLst>
              <a:ext uri="{FF2B5EF4-FFF2-40B4-BE49-F238E27FC236}">
                <a16:creationId xmlns:a16="http://schemas.microsoft.com/office/drawing/2014/main" id="{7495722F-6485-A284-8EF4-0ED1B3D3C1BC}"/>
              </a:ext>
            </a:extLst>
          </p:cNvPr>
          <p:cNvSpPr>
            <a:spLocks noGrp="1"/>
          </p:cNvSpPr>
          <p:nvPr>
            <p:ph type="title"/>
          </p:nvPr>
        </p:nvSpPr>
        <p:spPr>
          <a:xfrm>
            <a:off x="0" y="-4763"/>
            <a:ext cx="9144000" cy="654051"/>
          </a:xfrm>
          <a:solidFill>
            <a:srgbClr val="1C8016"/>
          </a:solidFill>
        </p:spPr>
        <p:txBody>
          <a:bodyPr lIns="0" tIns="0" rIns="0" bIns="0"/>
          <a:lstStyle/>
          <a:p>
            <a:pPr eaLnBrk="1" hangingPunct="1"/>
            <a: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PHYSICAL MODELS IN REMOTE SENSING</a:t>
            </a:r>
            <a:b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Chapter 01 – Part 04: The Radiative Transfer Equation</a:t>
            </a:r>
          </a:p>
        </p:txBody>
      </p:sp>
      <p:sp>
        <p:nvSpPr>
          <p:cNvPr id="2" name="Slide Number Placeholder 6">
            <a:extLst>
              <a:ext uri="{FF2B5EF4-FFF2-40B4-BE49-F238E27FC236}">
                <a16:creationId xmlns:a16="http://schemas.microsoft.com/office/drawing/2014/main" id="{E6C7B887-F4A6-E74D-915F-37274C51073D}"/>
              </a:ext>
            </a:extLst>
          </p:cNvPr>
          <p:cNvSpPr>
            <a:spLocks noGrp="1"/>
          </p:cNvSpPr>
          <p:nvPr>
            <p:ph type="sldNum" sz="quarter" idx="12"/>
          </p:nvPr>
        </p:nvSpPr>
        <p:spPr>
          <a:xfrm>
            <a:off x="6962775" y="6440488"/>
            <a:ext cx="2133600" cy="365125"/>
          </a:xfrm>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defRPr/>
            </a:pPr>
            <a:fld id="{2C22D777-42BA-604C-A74E-EEB5089AFF93}" type="slidenum">
              <a:rPr lang="en-US" altLang="zh-CN" sz="1400" b="1" smtClean="0">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rPr>
              <a:pPr>
                <a:spcBef>
                  <a:spcPct val="0"/>
                </a:spcBef>
                <a:buFontTx/>
                <a:buNone/>
                <a:defRPr/>
              </a:pPr>
              <a:t>22</a:t>
            </a:fld>
            <a:endParaRPr lang="en-US" altLang="zh-CN" sz="1400" b="1">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34819" name="TextBox 7">
            <a:extLst>
              <a:ext uri="{FF2B5EF4-FFF2-40B4-BE49-F238E27FC236}">
                <a16:creationId xmlns:a16="http://schemas.microsoft.com/office/drawing/2014/main" id="{BD0C86A9-BFCA-C9EA-2AD1-0EBE94FD1C9D}"/>
              </a:ext>
            </a:extLst>
          </p:cNvPr>
          <p:cNvSpPr txBox="1">
            <a:spLocks noChangeArrowheads="1"/>
          </p:cNvSpPr>
          <p:nvPr/>
        </p:nvSpPr>
        <p:spPr bwMode="auto">
          <a:xfrm>
            <a:off x="96429" y="669566"/>
            <a:ext cx="85502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000" b="1" u="sng" dirty="0" err="1">
                <a:solidFill>
                  <a:srgbClr val="FF0000"/>
                </a:solidFill>
                <a:latin typeface="Times New Roman" panose="02020603050405020304" pitchFamily="18" charset="0"/>
                <a:cs typeface="Times New Roman" panose="02020603050405020304" pitchFamily="18" charset="0"/>
              </a:rPr>
              <a:t>Emmisive</a:t>
            </a:r>
            <a:r>
              <a:rPr lang="en-US" altLang="en-US" sz="2000" b="1" u="sng" dirty="0">
                <a:solidFill>
                  <a:srgbClr val="FF0000"/>
                </a:solidFill>
                <a:latin typeface="Times New Roman" panose="02020603050405020304" pitchFamily="18" charset="0"/>
                <a:cs typeface="Times New Roman" panose="02020603050405020304" pitchFamily="18" charset="0"/>
              </a:rPr>
              <a:t> Problems in Remote Sensing </a:t>
            </a:r>
          </a:p>
        </p:txBody>
      </p:sp>
      <p:sp>
        <p:nvSpPr>
          <p:cNvPr id="4" name="TextBox 4">
            <a:extLst>
              <a:ext uri="{FF2B5EF4-FFF2-40B4-BE49-F238E27FC236}">
                <a16:creationId xmlns:a16="http://schemas.microsoft.com/office/drawing/2014/main" id="{C40CE12A-D4CA-AFB5-50B7-ECA0FB79048E}"/>
              </a:ext>
            </a:extLst>
          </p:cNvPr>
          <p:cNvSpPr txBox="1">
            <a:spLocks noChangeArrowheads="1"/>
          </p:cNvSpPr>
          <p:nvPr/>
        </p:nvSpPr>
        <p:spPr bwMode="auto">
          <a:xfrm>
            <a:off x="96429" y="999951"/>
            <a:ext cx="87058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628650" indent="-1714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a:buNone/>
            </a:pPr>
            <a:r>
              <a:rPr lang="en-US" altLang="en-US" sz="1600" dirty="0">
                <a:solidFill>
                  <a:srgbClr val="1025F4"/>
                </a:solidFill>
                <a:latin typeface="Times New Roman" panose="02020603050405020304" pitchFamily="18" charset="0"/>
                <a:cs typeface="Times New Roman" panose="02020603050405020304" pitchFamily="18" charset="0"/>
              </a:rPr>
              <a:t>Measuring Sea Surface Temperature: </a:t>
            </a:r>
            <a:r>
              <a:rPr lang="en-US" altLang="en-US" sz="1600" dirty="0">
                <a:latin typeface="Times New Roman" panose="02020603050405020304" pitchFamily="18" charset="0"/>
                <a:cs typeface="Times New Roman" panose="02020603050405020304" pitchFamily="18" charset="0"/>
              </a:rPr>
              <a:t>In some cases, there is no external source of radiation. Instead, the EMR emitted by the target is measured to infer, for example, its temperature. A good example of remote sensing products of sea surface temperature inferred from thermal EMR emitted by the surface waters of the ocean. The source term in the RTE is based on Planck’s law. The solution of RTE then provides an estimate of the emitted EMR received by the remote sensor. More information </a:t>
            </a:r>
            <a:r>
              <a:rPr lang="en-US" altLang="en-US" sz="1600" dirty="0">
                <a:latin typeface="Times New Roman" panose="02020603050405020304" pitchFamily="18" charset="0"/>
                <a:cs typeface="Times New Roman" panose="02020603050405020304" pitchFamily="18" charset="0"/>
                <a:hlinkClick r:id="rId3"/>
              </a:rPr>
              <a:t>here</a:t>
            </a:r>
            <a:r>
              <a:rPr lang="en-US" altLang="en-US" sz="1600"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36869984-05D2-C0CF-E2B9-4F3B7B79034B}"/>
              </a:ext>
            </a:extLst>
          </p:cNvPr>
          <p:cNvSpPr txBox="1"/>
          <p:nvPr/>
        </p:nvSpPr>
        <p:spPr>
          <a:xfrm>
            <a:off x="3400595" y="6467059"/>
            <a:ext cx="1941942" cy="338554"/>
          </a:xfrm>
          <a:prstGeom prst="rect">
            <a:avLst/>
          </a:prstGeom>
          <a:noFill/>
        </p:spPr>
        <p:txBody>
          <a:bodyPr wrap="none" rtlCol="0">
            <a:spAutoFit/>
          </a:bodyPr>
          <a:lstStyle/>
          <a:p>
            <a:r>
              <a:rPr lang="en-US" sz="1600" dirty="0">
                <a:solidFill>
                  <a:srgbClr val="C00000"/>
                </a:solidFill>
                <a:hlinkClick r:id="rId4"/>
              </a:rPr>
              <a:t>12-SST-Sensing.html</a:t>
            </a:r>
            <a:endParaRPr lang="en-US" sz="1600" dirty="0">
              <a:solidFill>
                <a:srgbClr val="C00000"/>
              </a:solidFill>
            </a:endParaRPr>
          </a:p>
        </p:txBody>
      </p:sp>
      <p:pic>
        <p:nvPicPr>
          <p:cNvPr id="5" name="Picture 4" descr="A computer generated image of a screen&#10;&#10;AI-generated content may be incorrect.">
            <a:extLst>
              <a:ext uri="{FF2B5EF4-FFF2-40B4-BE49-F238E27FC236}">
                <a16:creationId xmlns:a16="http://schemas.microsoft.com/office/drawing/2014/main" id="{DA4EEF0A-524A-3871-A83B-986BC4E0D8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1046" y="2620152"/>
            <a:ext cx="4741908" cy="3820336"/>
          </a:xfrm>
          <a:prstGeom prst="rect">
            <a:avLst/>
          </a:prstGeom>
        </p:spPr>
      </p:pic>
    </p:spTree>
    <p:extLst>
      <p:ext uri="{BB962C8B-B14F-4D97-AF65-F5344CB8AC3E}">
        <p14:creationId xmlns:p14="http://schemas.microsoft.com/office/powerpoint/2010/main" val="3377311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B1C4AB6B-A057-FBD9-4403-7D45E39761B6}"/>
              </a:ext>
            </a:extLst>
          </p:cNvPr>
          <p:cNvSpPr>
            <a:spLocks noGrp="1"/>
          </p:cNvSpPr>
          <p:nvPr>
            <p:ph type="title"/>
          </p:nvPr>
        </p:nvSpPr>
        <p:spPr>
          <a:xfrm>
            <a:off x="0" y="-4763"/>
            <a:ext cx="9144000" cy="654051"/>
          </a:xfrm>
          <a:solidFill>
            <a:srgbClr val="1C8016"/>
          </a:solidFill>
        </p:spPr>
        <p:txBody>
          <a:bodyPr lIns="0" tIns="0" rIns="0" bIns="0"/>
          <a:lstStyle/>
          <a:p>
            <a:pPr eaLnBrk="1" hangingPunct="1"/>
            <a: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PHYSICAL MODELS IN REMOTE SENSING</a:t>
            </a:r>
            <a:b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Chapter 01 – Part 04: The Radiative Transfer Equation</a:t>
            </a:r>
          </a:p>
        </p:txBody>
      </p:sp>
      <p:sp>
        <p:nvSpPr>
          <p:cNvPr id="2" name="Slide Number Placeholder 6">
            <a:extLst>
              <a:ext uri="{FF2B5EF4-FFF2-40B4-BE49-F238E27FC236}">
                <a16:creationId xmlns:a16="http://schemas.microsoft.com/office/drawing/2014/main" id="{4D397281-5587-1566-ABCC-CB1D96292DCD}"/>
              </a:ext>
            </a:extLst>
          </p:cNvPr>
          <p:cNvSpPr>
            <a:spLocks noGrp="1"/>
          </p:cNvSpPr>
          <p:nvPr>
            <p:ph type="sldNum" sz="quarter" idx="12"/>
          </p:nvPr>
        </p:nvSpPr>
        <p:spPr>
          <a:xfrm>
            <a:off x="6962775" y="6440488"/>
            <a:ext cx="2133600" cy="365125"/>
          </a:xfrm>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defRPr/>
            </a:pPr>
            <a:fld id="{5107FBD4-176C-CC46-8999-568A834725EC}" type="slidenum">
              <a:rPr lang="en-US" altLang="zh-CN" sz="1400" b="1" smtClean="0">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rPr>
              <a:pPr>
                <a:spcBef>
                  <a:spcPct val="0"/>
                </a:spcBef>
                <a:buFontTx/>
                <a:buNone/>
                <a:defRPr/>
              </a:pPr>
              <a:t>3</a:t>
            </a:fld>
            <a:endParaRPr lang="en-US" altLang="zh-CN" sz="1400" b="1">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14339" name="TextBox 7">
            <a:extLst>
              <a:ext uri="{FF2B5EF4-FFF2-40B4-BE49-F238E27FC236}">
                <a16:creationId xmlns:a16="http://schemas.microsoft.com/office/drawing/2014/main" id="{672EBA32-696B-BC56-4563-DE9DFD0FCF55}"/>
              </a:ext>
            </a:extLst>
          </p:cNvPr>
          <p:cNvSpPr txBox="1">
            <a:spLocks noChangeArrowheads="1"/>
          </p:cNvSpPr>
          <p:nvPr/>
        </p:nvSpPr>
        <p:spPr bwMode="auto">
          <a:xfrm>
            <a:off x="87720" y="725487"/>
            <a:ext cx="855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000" b="1" u="sng" dirty="0">
                <a:solidFill>
                  <a:srgbClr val="FF0000"/>
                </a:solidFill>
                <a:latin typeface="Times New Roman" panose="02020603050405020304" pitchFamily="18" charset="0"/>
                <a:cs typeface="Times New Roman" panose="02020603050405020304" pitchFamily="18" charset="0"/>
              </a:rPr>
              <a:t>Particle Transport Equation &amp; Radiative Transfer Equation</a:t>
            </a:r>
          </a:p>
        </p:txBody>
      </p:sp>
      <p:sp>
        <p:nvSpPr>
          <p:cNvPr id="14340" name="TextBox 4">
            <a:extLst>
              <a:ext uri="{FF2B5EF4-FFF2-40B4-BE49-F238E27FC236}">
                <a16:creationId xmlns:a16="http://schemas.microsoft.com/office/drawing/2014/main" id="{6EEB923F-4B8A-3F27-1E83-90FED5A4E4CE}"/>
              </a:ext>
            </a:extLst>
          </p:cNvPr>
          <p:cNvSpPr txBox="1">
            <a:spLocks noChangeArrowheads="1"/>
          </p:cNvSpPr>
          <p:nvPr/>
        </p:nvSpPr>
        <p:spPr bwMode="auto">
          <a:xfrm>
            <a:off x="188118" y="1297688"/>
            <a:ext cx="8767763"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628650" indent="-1714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buNone/>
            </a:pPr>
            <a:r>
              <a:rPr lang="en-US" altLang="en-US" sz="1600" dirty="0">
                <a:latin typeface="Times New Roman" panose="02020603050405020304" pitchFamily="18" charset="0"/>
                <a:cs typeface="Times New Roman" panose="02020603050405020304" pitchFamily="18" charset="0"/>
              </a:rPr>
              <a:t>The </a:t>
            </a:r>
            <a:r>
              <a:rPr lang="en-US" altLang="en-US" sz="1600" dirty="0">
                <a:solidFill>
                  <a:srgbClr val="2226F4"/>
                </a:solidFill>
                <a:latin typeface="Times New Roman" panose="02020603050405020304" pitchFamily="18" charset="0"/>
                <a:cs typeface="Times New Roman" panose="02020603050405020304" pitchFamily="18" charset="0"/>
              </a:rPr>
              <a:t>particle (photon) </a:t>
            </a:r>
            <a:r>
              <a:rPr lang="en-US" altLang="en-US" sz="1600" dirty="0">
                <a:solidFill>
                  <a:srgbClr val="1025F4"/>
                </a:solidFill>
                <a:latin typeface="Times New Roman" panose="02020603050405020304" pitchFamily="18" charset="0"/>
                <a:cs typeface="Times New Roman" panose="02020603050405020304" pitchFamily="18" charset="0"/>
              </a:rPr>
              <a:t>transport equation </a:t>
            </a:r>
            <a:r>
              <a:rPr lang="en-US" altLang="en-US" sz="1600" dirty="0">
                <a:latin typeface="Times New Roman" panose="02020603050405020304" pitchFamily="18" charset="0"/>
                <a:cs typeface="Times New Roman" panose="02020603050405020304" pitchFamily="18" charset="0"/>
              </a:rPr>
              <a:t>is a statement of </a:t>
            </a:r>
            <a:r>
              <a:rPr lang="en-US" altLang="en-US" sz="1600" dirty="0">
                <a:solidFill>
                  <a:srgbClr val="2226F4"/>
                </a:solidFill>
                <a:latin typeface="Times New Roman" panose="02020603050405020304" pitchFamily="18" charset="0"/>
                <a:cs typeface="Times New Roman" panose="02020603050405020304" pitchFamily="18" charset="0"/>
              </a:rPr>
              <a:t>particle balance </a:t>
            </a:r>
            <a:r>
              <a:rPr lang="en-US" sz="1600" dirty="0">
                <a:latin typeface="Times New Roman" panose="02020603050405020304" pitchFamily="18" charset="0"/>
                <a:cs typeface="Times New Roman" panose="02020603050405020304" pitchFamily="18" charset="0"/>
              </a:rPr>
              <a:t>at a given spatial point, frequency and direction</a:t>
            </a:r>
            <a:r>
              <a:rPr lang="en-US" altLang="en-US" sz="1600" dirty="0">
                <a:latin typeface="Times New Roman" panose="02020603050405020304" pitchFamily="18" charset="0"/>
                <a:cs typeface="Times New Roman" panose="02020603050405020304" pitchFamily="18" charset="0"/>
              </a:rPr>
              <a:t>. The analogous equation in the </a:t>
            </a:r>
            <a:r>
              <a:rPr lang="en-US" altLang="en-US" sz="1600" dirty="0">
                <a:solidFill>
                  <a:srgbClr val="2226F4"/>
                </a:solidFill>
                <a:latin typeface="Times New Roman" panose="02020603050405020304" pitchFamily="18" charset="0"/>
                <a:cs typeface="Times New Roman" panose="02020603050405020304" pitchFamily="18" charset="0"/>
              </a:rPr>
              <a:t>energy</a:t>
            </a:r>
            <a:r>
              <a:rPr lang="en-US" altLang="en-US" sz="1600" dirty="0">
                <a:latin typeface="Times New Roman" panose="02020603050405020304" pitchFamily="18" charset="0"/>
                <a:cs typeface="Times New Roman" panose="02020603050405020304" pitchFamily="18" charset="0"/>
              </a:rPr>
              <a:t> domain is the </a:t>
            </a:r>
            <a:r>
              <a:rPr lang="en-US" altLang="en-US" sz="1600" dirty="0">
                <a:solidFill>
                  <a:srgbClr val="1725F4"/>
                </a:solidFill>
                <a:latin typeface="Times New Roman" panose="02020603050405020304" pitchFamily="18" charset="0"/>
                <a:cs typeface="Times New Roman" panose="02020603050405020304" pitchFamily="18" charset="0"/>
              </a:rPr>
              <a:t>radiative transfer equation, </a:t>
            </a:r>
            <a:r>
              <a:rPr lang="en-US" altLang="en-US" sz="1600" dirty="0">
                <a:latin typeface="Times New Roman" panose="02020603050405020304" pitchFamily="18" charset="0"/>
                <a:cs typeface="Times New Roman" panose="02020603050405020304" pitchFamily="18" charset="0"/>
              </a:rPr>
              <a:t>which is a statement of </a:t>
            </a:r>
            <a:r>
              <a:rPr lang="en-US" altLang="en-US" sz="1600" dirty="0">
                <a:solidFill>
                  <a:srgbClr val="1025F4"/>
                </a:solidFill>
                <a:latin typeface="Times New Roman" panose="02020603050405020304" pitchFamily="18" charset="0"/>
                <a:cs typeface="Times New Roman" panose="02020603050405020304" pitchFamily="18" charset="0"/>
              </a:rPr>
              <a:t>energy balance </a:t>
            </a:r>
            <a:r>
              <a:rPr lang="en-US" altLang="en-US" sz="1600" dirty="0">
                <a:latin typeface="Times New Roman" panose="02020603050405020304" pitchFamily="18" charset="0"/>
                <a:cs typeface="Times New Roman" panose="02020603050405020304" pitchFamily="18" charset="0"/>
              </a:rPr>
              <a:t>(obeys the </a:t>
            </a:r>
            <a:r>
              <a:rPr lang="en-US" altLang="en-US" sz="1600" dirty="0">
                <a:solidFill>
                  <a:srgbClr val="1025F4"/>
                </a:solidFill>
                <a:latin typeface="Times New Roman" panose="02020603050405020304" pitchFamily="18" charset="0"/>
                <a:cs typeface="Times New Roman" panose="02020603050405020304" pitchFamily="18" charset="0"/>
              </a:rPr>
              <a:t>law of energy conservation</a:t>
            </a:r>
            <a:r>
              <a:rPr lang="en-US" altLang="en-US" sz="1600" dirty="0">
                <a:solidFill>
                  <a:srgbClr val="2A5FF3"/>
                </a:solidFill>
                <a:latin typeface="Times New Roman" panose="02020603050405020304" pitchFamily="18" charset="0"/>
                <a:cs typeface="Times New Roman" panose="02020603050405020304" pitchFamily="18" charset="0"/>
              </a:rPr>
              <a:t>).</a:t>
            </a:r>
            <a:r>
              <a:rPr lang="en-US" altLang="en-US" sz="1600" dirty="0">
                <a:latin typeface="Times New Roman" panose="02020603050405020304" pitchFamily="18" charset="0"/>
                <a:cs typeface="Times New Roman" panose="02020603050405020304" pitchFamily="18" charset="0"/>
              </a:rPr>
              <a:t> </a:t>
            </a:r>
          </a:p>
          <a:p>
            <a:pPr>
              <a:buFont typeface="Arial" panose="020B0604020202020204" pitchFamily="34" charset="0"/>
              <a:buNone/>
            </a:pPr>
            <a:endParaRPr lang="en-US" altLang="en-US" sz="1600" dirty="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en-US" altLang="en-US" sz="1600" dirty="0">
                <a:latin typeface="Times New Roman" panose="02020603050405020304" pitchFamily="18" charset="0"/>
                <a:cs typeface="Times New Roman" panose="02020603050405020304" pitchFamily="18" charset="0"/>
              </a:rPr>
              <a:t>The transport equation in words is:</a:t>
            </a:r>
          </a:p>
          <a:p>
            <a:pPr>
              <a:buNone/>
            </a:pPr>
            <a:r>
              <a:rPr lang="en-US" altLang="en-US" sz="1600" dirty="0">
                <a:solidFill>
                  <a:srgbClr val="1725F4"/>
                </a:solidFill>
                <a:latin typeface="Times New Roman" panose="02020603050405020304" pitchFamily="18" charset="0"/>
                <a:cs typeface="Times New Roman" panose="02020603050405020304" pitchFamily="18" charset="0"/>
              </a:rPr>
              <a:t>Change in Photon number = Gains (Inscattering + Emission) – Losses (Absorption + Outscattering)</a:t>
            </a:r>
          </a:p>
        </p:txBody>
      </p:sp>
      <p:pic>
        <p:nvPicPr>
          <p:cNvPr id="14341" name="Picture 3" descr="A diagram of different types of objects&#10;&#10;Description automatically generated">
            <a:extLst>
              <a:ext uri="{FF2B5EF4-FFF2-40B4-BE49-F238E27FC236}">
                <a16:creationId xmlns:a16="http://schemas.microsoft.com/office/drawing/2014/main" id="{6DA2D763-A551-2901-E3EA-BAE5E7DC78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18" y="3187232"/>
            <a:ext cx="5294788" cy="309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4BA23825-9007-2F43-FE00-826F33ED2EDF}"/>
              </a:ext>
            </a:extLst>
          </p:cNvPr>
          <p:cNvSpPr txBox="1"/>
          <p:nvPr/>
        </p:nvSpPr>
        <p:spPr>
          <a:xfrm>
            <a:off x="6209925" y="6417622"/>
            <a:ext cx="1914820" cy="338554"/>
          </a:xfrm>
          <a:prstGeom prst="rect">
            <a:avLst/>
          </a:prstGeom>
          <a:noFill/>
        </p:spPr>
        <p:txBody>
          <a:bodyPr wrap="none" rtlCol="0">
            <a:spAutoFit/>
          </a:bodyPr>
          <a:lstStyle/>
          <a:p>
            <a:r>
              <a:rPr lang="en-US" sz="1600" dirty="0">
                <a:solidFill>
                  <a:srgbClr val="C00000"/>
                </a:solidFill>
                <a:hlinkClick r:id="rId4"/>
              </a:rPr>
              <a:t>02-RTE-Simple.html</a:t>
            </a:r>
            <a:endParaRPr lang="en-US" sz="1600" dirty="0">
              <a:solidFill>
                <a:srgbClr val="C00000"/>
              </a:solidFill>
            </a:endParaRPr>
          </a:p>
        </p:txBody>
      </p:sp>
      <p:pic>
        <p:nvPicPr>
          <p:cNvPr id="8" name="Picture 7" descr="A diagram of a scientific experiment&#10;&#10;AI-generated content may be incorrect.">
            <a:extLst>
              <a:ext uri="{FF2B5EF4-FFF2-40B4-BE49-F238E27FC236}">
                <a16:creationId xmlns:a16="http://schemas.microsoft.com/office/drawing/2014/main" id="{87637C89-B170-DF81-0ECD-4CA2E59B3D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2772" y="3438948"/>
            <a:ext cx="3609125" cy="292923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20C68EA6-7DDC-3334-83CC-1AAA0DA31B89}"/>
              </a:ext>
            </a:extLst>
          </p:cNvPr>
          <p:cNvSpPr>
            <a:spLocks noGrp="1"/>
          </p:cNvSpPr>
          <p:nvPr>
            <p:ph type="title"/>
          </p:nvPr>
        </p:nvSpPr>
        <p:spPr>
          <a:xfrm>
            <a:off x="0" y="-4763"/>
            <a:ext cx="9144000" cy="654051"/>
          </a:xfrm>
          <a:solidFill>
            <a:srgbClr val="1C8016"/>
          </a:solidFill>
        </p:spPr>
        <p:txBody>
          <a:bodyPr lIns="0" tIns="0" rIns="0" bIns="0"/>
          <a:lstStyle/>
          <a:p>
            <a:pPr eaLnBrk="1" hangingPunct="1"/>
            <a: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PHYSICAL MODELS IN REMOTE SENSING</a:t>
            </a:r>
            <a:b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Chapter 01 – Part 04: The Radiative Transfer Equation</a:t>
            </a:r>
          </a:p>
        </p:txBody>
      </p:sp>
      <p:sp>
        <p:nvSpPr>
          <p:cNvPr id="2" name="Slide Number Placeholder 6">
            <a:extLst>
              <a:ext uri="{FF2B5EF4-FFF2-40B4-BE49-F238E27FC236}">
                <a16:creationId xmlns:a16="http://schemas.microsoft.com/office/drawing/2014/main" id="{74DC96A5-D1C9-ECAE-9356-6FCE7A1B0F1E}"/>
              </a:ext>
            </a:extLst>
          </p:cNvPr>
          <p:cNvSpPr>
            <a:spLocks noGrp="1"/>
          </p:cNvSpPr>
          <p:nvPr>
            <p:ph type="sldNum" sz="quarter" idx="12"/>
          </p:nvPr>
        </p:nvSpPr>
        <p:spPr>
          <a:xfrm>
            <a:off x="6962775" y="6440488"/>
            <a:ext cx="2133600" cy="365125"/>
          </a:xfrm>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defRPr/>
            </a:pPr>
            <a:fld id="{19255464-AA4E-6F42-833C-B8E94E833469}" type="slidenum">
              <a:rPr lang="en-US" altLang="zh-CN" sz="1400" b="1" smtClean="0">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rPr>
              <a:pPr>
                <a:spcBef>
                  <a:spcPct val="0"/>
                </a:spcBef>
                <a:buFontTx/>
                <a:buNone/>
                <a:defRPr/>
              </a:pPr>
              <a:t>4</a:t>
            </a:fld>
            <a:endParaRPr lang="en-US" altLang="zh-CN" sz="1400" b="1">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24579" name="TextBox 7">
            <a:extLst>
              <a:ext uri="{FF2B5EF4-FFF2-40B4-BE49-F238E27FC236}">
                <a16:creationId xmlns:a16="http://schemas.microsoft.com/office/drawing/2014/main" id="{E0AFE449-C356-5F0A-33EB-72FE899CBCEE}"/>
              </a:ext>
            </a:extLst>
          </p:cNvPr>
          <p:cNvSpPr txBox="1">
            <a:spLocks noChangeArrowheads="1"/>
          </p:cNvSpPr>
          <p:nvPr/>
        </p:nvSpPr>
        <p:spPr bwMode="auto">
          <a:xfrm>
            <a:off x="0" y="628605"/>
            <a:ext cx="3878511"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000" b="1" u="sng" dirty="0">
                <a:solidFill>
                  <a:srgbClr val="FF0000"/>
                </a:solidFill>
                <a:latin typeface="Times New Roman" panose="02020603050405020304" pitchFamily="18" charset="0"/>
                <a:cs typeface="Times New Roman" panose="02020603050405020304" pitchFamily="18" charset="0"/>
              </a:rPr>
              <a:t>Change in Photon Number</a:t>
            </a:r>
          </a:p>
        </p:txBody>
      </p:sp>
      <mc:AlternateContent xmlns:mc="http://schemas.openxmlformats.org/markup-compatibility/2006">
        <mc:Choice xmlns:a14="http://schemas.microsoft.com/office/drawing/2010/main" Requires="a14">
          <p:sp>
            <p:nvSpPr>
              <p:cNvPr id="24580" name="TextBox 4">
                <a:extLst>
                  <a:ext uri="{FF2B5EF4-FFF2-40B4-BE49-F238E27FC236}">
                    <a16:creationId xmlns:a16="http://schemas.microsoft.com/office/drawing/2014/main" id="{3C9CC8AC-6509-7D68-C110-51B9D24D1439}"/>
                  </a:ext>
                </a:extLst>
              </p:cNvPr>
              <p:cNvSpPr txBox="1">
                <a:spLocks noChangeArrowheads="1"/>
              </p:cNvSpPr>
              <p:nvPr/>
            </p:nvSpPr>
            <p:spPr bwMode="auto">
              <a:xfrm>
                <a:off x="127432" y="3531255"/>
                <a:ext cx="8767762" cy="32893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628650" indent="-1714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150000"/>
                  </a:lnSpc>
                  <a:buNone/>
                </a:pPr>
                <a:r>
                  <a:rPr lang="en-US" altLang="en-US" sz="1600" dirty="0">
                    <a:latin typeface="Times New Roman" panose="02020603050405020304" pitchFamily="18" charset="0"/>
                    <a:cs typeface="Times New Roman" panose="02020603050405020304" pitchFamily="18" charset="0"/>
                  </a:rPr>
                  <a:t>We </a:t>
                </a:r>
                <a:r>
                  <a:rPr lang="en-US" altLang="en-US" sz="1600" dirty="0">
                    <a:solidFill>
                      <a:srgbClr val="1025F4"/>
                    </a:solidFill>
                    <a:latin typeface="Times New Roman" panose="02020603050405020304" pitchFamily="18" charset="0"/>
                    <a:cs typeface="Times New Roman" panose="02020603050405020304" pitchFamily="18" charset="0"/>
                  </a:rPr>
                  <a:t>consider photons </a:t>
                </a:r>
                <a:r>
                  <a:rPr lang="en-US" altLang="en-US" sz="1600" dirty="0">
                    <a:latin typeface="Times New Roman" panose="02020603050405020304" pitchFamily="18" charset="0"/>
                    <a:cs typeface="Times New Roman" panose="02020603050405020304" pitchFamily="18" charset="0"/>
                  </a:rPr>
                  <a:t>in the volume element </a:t>
                </a:r>
                <a14:m>
                  <m:oMath xmlns:m="http://schemas.openxmlformats.org/officeDocument/2006/math">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oMath>
                </a14:m>
                <a:r>
                  <a:rPr lang="en-US" altLang="en-US" sz="1600" dirty="0">
                    <a:latin typeface="Times New Roman" panose="02020603050405020304" pitchFamily="18" charset="0"/>
                    <a:cs typeface="Times New Roman" panose="02020603050405020304" pitchFamily="18" charset="0"/>
                  </a:rPr>
                  <a:t> </a:t>
                </a:r>
                <a14:m>
                  <m:oMath xmlns:m="http://schemas.openxmlformats.org/officeDocument/2006/math">
                    <m:r>
                      <a:rPr lang="en-US" altLang="en-US" sz="160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𝑆</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l-GR" altLang="en-US" sz="1600" i="1">
                        <a:latin typeface="Cambria Math" panose="02040503050406030204" pitchFamily="18" charset="0"/>
                        <a:ea typeface="Cambria Math" panose="02040503050406030204" pitchFamily="18" charset="0"/>
                        <a:cs typeface="Times New Roman" panose="02020603050405020304" pitchFamily="18" charset="0"/>
                      </a:rPr>
                      <m:t>𝜉</m:t>
                    </m:r>
                    <m:r>
                      <a:rPr lang="en-US" altLang="en-US" sz="1600" b="0" i="1"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n-US" altLang="en-US" sz="1600" dirty="0">
                    <a:latin typeface="Times New Roman" panose="02020603050405020304" pitchFamily="18" charset="0"/>
                    <a:cs typeface="Times New Roman" panose="02020603050405020304" pitchFamily="18" charset="0"/>
                  </a:rPr>
                  <a:t>about a point </a:t>
                </a:r>
                <a14:m>
                  <m:oMath xmlns:m="http://schemas.openxmlformats.org/officeDocument/2006/math">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oMath>
                </a14:m>
                <a:r>
                  <a:rPr lang="en-US" altLang="en-US" sz="1600" dirty="0">
                    <a:latin typeface="Times New Roman" panose="02020603050405020304" pitchFamily="18" charset="0"/>
                    <a:cs typeface="Times New Roman" panose="02020603050405020304" pitchFamily="18" charset="0"/>
                  </a:rPr>
                  <a:t> whose frequency is in the interval </a:t>
                </a:r>
                <a14:m>
                  <m:oMath xmlns:m="http://schemas.openxmlformats.org/officeDocument/2006/math">
                    <m:r>
                      <a:rPr lang="en-US" altLang="en-US" sz="1600" b="0" i="0" dirty="0"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r>
                      <a:rPr lang="en-US" altLang="en-US" sz="1600" b="0" i="1" dirty="0" smtClean="0">
                        <a:latin typeface="Cambria Math" panose="02040503050406030204" pitchFamily="18" charset="0"/>
                        <a:ea typeface="Cambria Math" panose="02040503050406030204" pitchFamily="18" charset="0"/>
                        <a:cs typeface="Times New Roman" panose="02020603050405020304" pitchFamily="18" charset="0"/>
                      </a:rPr>
                      <m:t>, </m:t>
                    </m:r>
                    <m:r>
                      <a:rPr lang="en-US" altLang="en-US" sz="1600" b="0" i="1" dirty="0" smtClean="0">
                        <a:latin typeface="Cambria Math" panose="02040503050406030204" pitchFamily="18" charset="0"/>
                        <a:ea typeface="Cambria Math" panose="02040503050406030204" pitchFamily="18" charset="0"/>
                        <a:cs typeface="Times New Roman" panose="02020603050405020304" pitchFamily="18" charset="0"/>
                      </a:rPr>
                      <m:t>𝜐</m:t>
                    </m:r>
                    <m:r>
                      <a:rPr lang="en-US" altLang="en-US" sz="1600" b="0" i="1" dirty="0"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l-GR" altLang="en-US" sz="1600" b="0" i="1" dirty="0" smtClean="0">
                        <a:latin typeface="Cambria Math" panose="02040503050406030204" pitchFamily="18" charset="0"/>
                        <a:ea typeface="Cambria Math" panose="02040503050406030204" pitchFamily="18" charset="0"/>
                        <a:cs typeface="Times New Roman" panose="02020603050405020304" pitchFamily="18" charset="0"/>
                      </a:rPr>
                      <m:t>Δ</m:t>
                    </m:r>
                    <m:r>
                      <a:rPr lang="el-GR" altLang="en-US" sz="1600" b="0" i="1" dirty="0" smtClean="0">
                        <a:latin typeface="Cambria Math" panose="02040503050406030204" pitchFamily="18" charset="0"/>
                        <a:ea typeface="Cambria Math" panose="02040503050406030204" pitchFamily="18" charset="0"/>
                        <a:cs typeface="Times New Roman" panose="02020603050405020304" pitchFamily="18" charset="0"/>
                      </a:rPr>
                      <m:t>𝜐</m:t>
                    </m:r>
                    <m:r>
                      <a:rPr lang="en-US" altLang="en-US" sz="1600" b="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sz="1600" dirty="0">
                    <a:latin typeface="Times New Roman" panose="02020603050405020304" pitchFamily="18" charset="0"/>
                    <a:cs typeface="Times New Roman" panose="02020603050405020304" pitchFamily="18" charset="0"/>
                  </a:rPr>
                  <a:t> </a:t>
                </a:r>
                <a:r>
                  <a:rPr lang="en-US" altLang="en-US" sz="1600" dirty="0">
                    <a:solidFill>
                      <a:schemeClr val="tx1"/>
                    </a:solidFill>
                    <a:latin typeface="Times New Roman" panose="02020603050405020304" pitchFamily="18" charset="0"/>
                    <a:cs typeface="Times New Roman" panose="02020603050405020304" pitchFamily="18" charset="0"/>
                  </a:rPr>
                  <a:t>and traveling in directions within an </a:t>
                </a:r>
                <a:r>
                  <a:rPr lang="en-US" altLang="en-US" sz="1600" dirty="0">
                    <a:solidFill>
                      <a:schemeClr val="tx1"/>
                    </a:solidFill>
                    <a:latin typeface="Times New Roman" panose="02020603050405020304" pitchFamily="18" charset="0"/>
                    <a:cs typeface="Times New Roman" panose="02020603050405020304" pitchFamily="18" charset="0"/>
                    <a:sym typeface="+mn-ea"/>
                  </a:rPr>
                  <a:t>elementary </a:t>
                </a:r>
                <a:r>
                  <a:rPr lang="en-US" altLang="en-US" sz="1600" dirty="0">
                    <a:solidFill>
                      <a:schemeClr val="tx1"/>
                    </a:solidFill>
                    <a:latin typeface="Times New Roman" panose="02020603050405020304" pitchFamily="18" charset="0"/>
                    <a:cs typeface="Times New Roman" panose="02020603050405020304" pitchFamily="18" charset="0"/>
                  </a:rPr>
                  <a:t>solid angle </a:t>
                </a:r>
                <a14:m>
                  <m:oMath xmlns:m="http://schemas.openxmlformats.org/officeDocument/2006/math">
                    <m:r>
                      <m:rPr>
                        <m:sty m:val="p"/>
                      </m:rPr>
                      <a:rPr lang="el-GR" altLang="en-US" sz="1600" i="1">
                        <a:solidFill>
                          <a:schemeClr val="tx1"/>
                        </a:solidFill>
                        <a:latin typeface="Cambria Math" panose="02040503050406030204" pitchFamily="18" charset="0"/>
                        <a:ea typeface="Cambria Math" panose="02040503050406030204" pitchFamily="18" charset="0"/>
                      </a:rPr>
                      <m:t>Δ</m:t>
                    </m:r>
                    <m:bar>
                      <m:barPr>
                        <m:ctrlPr>
                          <a:rPr lang="en-US" altLang="en-US" sz="1600" i="1">
                            <a:solidFill>
                              <a:schemeClr val="tx1"/>
                            </a:solidFill>
                            <a:latin typeface="Cambria Math" panose="02040503050406030204" pitchFamily="18" charset="0"/>
                            <a:ea typeface="Cambria Math" panose="02040503050406030204" pitchFamily="18" charset="0"/>
                          </a:rPr>
                        </m:ctrlPr>
                      </m:barPr>
                      <m:e>
                        <m:r>
                          <a:rPr lang="el-GR" altLang="en-US" sz="1600" i="1">
                            <a:solidFill>
                              <a:schemeClr val="tx1"/>
                            </a:solidFill>
                            <a:latin typeface="Cambria Math" panose="02040503050406030204" pitchFamily="18" charset="0"/>
                            <a:ea typeface="Cambria Math" panose="02040503050406030204" pitchFamily="18" charset="0"/>
                          </a:rPr>
                          <m:t>𝛺</m:t>
                        </m:r>
                      </m:e>
                    </m:bar>
                    <m:r>
                      <a:rPr lang="en-US" altLang="el-GR" sz="1600" i="1">
                        <a:solidFill>
                          <a:schemeClr val="tx1"/>
                        </a:solidFill>
                        <a:latin typeface="Cambria Math" panose="02040503050406030204" pitchFamily="18" charset="0"/>
                        <a:ea typeface="Cambria Math" panose="02040503050406030204" pitchFamily="18" charset="0"/>
                      </a:rPr>
                      <m:t> </m:t>
                    </m:r>
                  </m:oMath>
                </a14:m>
                <a:r>
                  <a:rPr lang="en-US" altLang="en-US" sz="1600" dirty="0">
                    <a:solidFill>
                      <a:schemeClr val="tx1"/>
                    </a:solidFill>
                    <a:latin typeface="Times New Roman" panose="02020603050405020304" pitchFamily="18" charset="0"/>
                    <a:cs typeface="Times New Roman" panose="02020603050405020304" pitchFamily="18" charset="0"/>
                  </a:rPr>
                  <a:t> around a direction </a:t>
                </a:r>
                <a:r>
                  <a:rPr lang="en-US" altLang="en-US" sz="1600" dirty="0">
                    <a:solidFill>
                      <a:schemeClr val="tx1"/>
                    </a:solidFill>
                    <a:latin typeface="Times New Roman" panose="02020603050405020304" pitchFamily="18" charset="0"/>
                    <a:cs typeface="Times New Roman" panose="02020603050405020304" pitchFamily="18" charset="0"/>
                    <a:sym typeface="+mn-ea"/>
                  </a:rPr>
                  <a:t> </a:t>
                </a:r>
                <a14:m>
                  <m:oMath xmlns:m="http://schemas.openxmlformats.org/officeDocument/2006/math">
                    <m:bar>
                      <m:barPr>
                        <m:ctrlPr>
                          <a:rPr lang="en-US" altLang="en-US" sz="1600" i="1">
                            <a:solidFill>
                              <a:schemeClr val="tx1"/>
                            </a:solidFill>
                            <a:latin typeface="Cambria Math" panose="02040503050406030204" pitchFamily="18" charset="0"/>
                            <a:ea typeface="Cambria Math" panose="02040503050406030204" pitchFamily="18" charset="0"/>
                          </a:rPr>
                        </m:ctrlPr>
                      </m:barPr>
                      <m:e>
                        <m:r>
                          <a:rPr lang="el-GR" altLang="en-US" sz="1600" i="1">
                            <a:solidFill>
                              <a:schemeClr val="tx1"/>
                            </a:solidFill>
                            <a:latin typeface="Cambria Math" panose="02040503050406030204" pitchFamily="18" charset="0"/>
                            <a:ea typeface="Cambria Math" panose="02040503050406030204" pitchFamily="18" charset="0"/>
                          </a:rPr>
                          <m:t>𝛺</m:t>
                        </m:r>
                      </m:e>
                    </m:bar>
                    <m:r>
                      <a:rPr lang="en-US" altLang="en-US" sz="1600" b="0" i="0" smtClean="0">
                        <a:solidFill>
                          <a:schemeClr val="tx1"/>
                        </a:solidFill>
                        <a:latin typeface="Cambria Math" panose="02040503050406030204" pitchFamily="18" charset="0"/>
                        <a:ea typeface="Cambria Math" panose="02040503050406030204" pitchFamily="18" charset="0"/>
                      </a:rPr>
                      <m:t>. </m:t>
                    </m:r>
                  </m:oMath>
                </a14:m>
                <a:r>
                  <a:rPr lang="en-US" altLang="en-US" sz="1600" dirty="0">
                    <a:solidFill>
                      <a:schemeClr val="tx1"/>
                    </a:solidFill>
                    <a:latin typeface="Times New Roman" panose="02020603050405020304" pitchFamily="18" charset="0"/>
                    <a:cs typeface="Times New Roman" panose="02020603050405020304" pitchFamily="18" charset="0"/>
                  </a:rPr>
                  <a:t>The</a:t>
                </a:r>
                <a:r>
                  <a:rPr lang="en-US" altLang="en-US" sz="1600" dirty="0">
                    <a:latin typeface="Times New Roman" panose="02020603050405020304" pitchFamily="18" charset="0"/>
                    <a:cs typeface="Times New Roman" panose="02020603050405020304" pitchFamily="18" charset="0"/>
                  </a:rPr>
                  <a:t> </a:t>
                </a:r>
                <a:r>
                  <a:rPr lang="en-US" altLang="en-US" sz="1600" dirty="0">
                    <a:solidFill>
                      <a:srgbClr val="1025F4"/>
                    </a:solidFill>
                    <a:latin typeface="Times New Roman" panose="02020603050405020304" pitchFamily="18" charset="0"/>
                    <a:cs typeface="Times New Roman" panose="02020603050405020304" pitchFamily="18" charset="0"/>
                  </a:rPr>
                  <a:t>change in photon number </a:t>
                </a:r>
                <a:r>
                  <a:rPr lang="en-US" altLang="en-US" sz="1600" dirty="0">
                    <a:latin typeface="Times New Roman" panose="02020603050405020304" pitchFamily="18" charset="0"/>
                    <a:cs typeface="Times New Roman" panose="02020603050405020304" pitchFamily="18" charset="0"/>
                  </a:rPr>
                  <a:t>as they travel during the time interval </a:t>
                </a:r>
                <a14:m>
                  <m:oMath xmlns:m="http://schemas.openxmlformats.org/officeDocument/2006/math">
                    <m:r>
                      <a:rPr lang="en-US" altLang="en-US" sz="1600" b="0" i="1" smtClean="0">
                        <a:latin typeface="Cambria Math" panose="02040503050406030204" pitchFamily="18" charset="0"/>
                        <a:cs typeface="Times New Roman" panose="02020603050405020304" pitchFamily="18" charset="0"/>
                      </a:rPr>
                      <m:t>(</m:t>
                    </m:r>
                    <m:r>
                      <a:rPr lang="en-US" altLang="en-US" sz="1600" b="0" i="1" smtClean="0">
                        <a:latin typeface="Cambria Math" panose="02040503050406030204" pitchFamily="18" charset="0"/>
                        <a:cs typeface="Times New Roman" panose="02020603050405020304" pitchFamily="18" charset="0"/>
                      </a:rPr>
                      <m:t>𝑡</m:t>
                    </m:r>
                    <m:r>
                      <a:rPr lang="en-US" altLang="en-US" sz="1600" b="0" i="1" smtClean="0">
                        <a:latin typeface="Cambria Math" panose="02040503050406030204" pitchFamily="18" charset="0"/>
                        <a:cs typeface="Times New Roman" panose="02020603050405020304" pitchFamily="18" charset="0"/>
                      </a:rPr>
                      <m:t>, </m:t>
                    </m:r>
                    <m:r>
                      <a:rPr lang="en-US" altLang="en-US" sz="1600" b="0" i="1" smtClean="0">
                        <a:latin typeface="Cambria Math" panose="02040503050406030204" pitchFamily="18" charset="0"/>
                        <a:cs typeface="Times New Roman" panose="02020603050405020304" pitchFamily="18" charset="0"/>
                      </a:rPr>
                      <m:t>𝑡</m:t>
                    </m:r>
                    <m:r>
                      <a:rPr lang="en-US" altLang="en-US" sz="1600" b="0" i="1" smtClean="0">
                        <a:latin typeface="Cambria Math" panose="02040503050406030204" pitchFamily="18" charset="0"/>
                        <a:cs typeface="Times New Roman" panose="02020603050405020304" pitchFamily="18" charset="0"/>
                      </a:rPr>
                      <m:t>+</m:t>
                    </m:r>
                    <m:r>
                      <m:rPr>
                        <m:sty m:val="p"/>
                      </m:rPr>
                      <a:rPr lang="el-GR" altLang="en-US" sz="1600" b="0" i="1" smtClean="0">
                        <a:latin typeface="Cambria Math" panose="02040503050406030204" pitchFamily="18" charset="0"/>
                        <a:ea typeface="Cambria Math" panose="02040503050406030204" pitchFamily="18" charset="0"/>
                        <a:cs typeface="Times New Roman" panose="02020603050405020304" pitchFamily="18" charset="0"/>
                      </a:rPr>
                      <m:t>Δ</m:t>
                    </m:r>
                    <m:r>
                      <a:rPr lang="en-US" altLang="en-US" sz="1600" b="0" i="1" smtClean="0">
                        <a:latin typeface="Cambria Math" panose="02040503050406030204" pitchFamily="18" charset="0"/>
                        <a:ea typeface="Cambria Math" panose="02040503050406030204" pitchFamily="18" charset="0"/>
                        <a:cs typeface="Times New Roman" panose="02020603050405020304" pitchFamily="18" charset="0"/>
                      </a:rPr>
                      <m:t>𝑡</m:t>
                    </m:r>
                    <m:r>
                      <a:rPr lang="en-US" altLang="en-US" sz="1600" b="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sz="1600" dirty="0">
                    <a:latin typeface="Times New Roman" panose="02020603050405020304" pitchFamily="18" charset="0"/>
                    <a:cs typeface="Times New Roman" panose="02020603050405020304" pitchFamily="18" charset="0"/>
                  </a:rPr>
                  <a:t> due to </a:t>
                </a:r>
                <a:r>
                  <a:rPr lang="en-US" altLang="en-US" sz="1600" dirty="0">
                    <a:solidFill>
                      <a:srgbClr val="1025F4"/>
                    </a:solidFill>
                    <a:latin typeface="Times New Roman" panose="02020603050405020304" pitchFamily="18" charset="0"/>
                    <a:cs typeface="Times New Roman" panose="02020603050405020304" pitchFamily="18" charset="0"/>
                  </a:rPr>
                  <a:t>losses</a:t>
                </a:r>
                <a:r>
                  <a:rPr lang="en-US" altLang="en-US" sz="1600" dirty="0">
                    <a:latin typeface="Times New Roman" panose="02020603050405020304" pitchFamily="18" charset="0"/>
                    <a:cs typeface="Times New Roman" panose="02020603050405020304" pitchFamily="18" charset="0"/>
                  </a:rPr>
                  <a:t> (absorption and outscattering) and </a:t>
                </a:r>
                <a:r>
                  <a:rPr lang="en-US" altLang="en-US" sz="1600" dirty="0">
                    <a:solidFill>
                      <a:srgbClr val="1025F4"/>
                    </a:solidFill>
                    <a:latin typeface="Times New Roman" panose="02020603050405020304" pitchFamily="18" charset="0"/>
                    <a:cs typeface="Times New Roman" panose="02020603050405020304" pitchFamily="18" charset="0"/>
                  </a:rPr>
                  <a:t>gains</a:t>
                </a:r>
                <a:r>
                  <a:rPr lang="en-US" altLang="en-US" sz="1600" dirty="0">
                    <a:latin typeface="Times New Roman" panose="02020603050405020304" pitchFamily="18" charset="0"/>
                    <a:cs typeface="Times New Roman" panose="02020603050405020304" pitchFamily="18" charset="0"/>
                  </a:rPr>
                  <a:t> (inscattering and emission) is</a:t>
                </a:r>
              </a:p>
              <a:p>
                <a:pPr algn="ctr">
                  <a:lnSpc>
                    <a:spcPct val="150000"/>
                  </a:lnSpc>
                  <a:buNone/>
                </a:pPr>
                <a14:m>
                  <m:oMath xmlns:m="http://schemas.openxmlformats.org/officeDocument/2006/math">
                    <m:r>
                      <m:rPr>
                        <m:sty m:val="p"/>
                      </m:rPr>
                      <a:rPr lang="el-GR" altLang="en-US" sz="1600" i="1" smtClean="0">
                        <a:latin typeface="Cambria Math" panose="02040503050406030204" pitchFamily="18" charset="0"/>
                        <a:ea typeface="Cambria Math" panose="02040503050406030204" pitchFamily="18" charset="0"/>
                        <a:cs typeface="Times New Roman" panose="02020603050405020304" pitchFamily="18" charset="0"/>
                      </a:rPr>
                      <m:t>Δ</m:t>
                    </m:r>
                    <m:r>
                      <a:rPr lang="en-US" altLang="en-US" sz="1600" b="0" i="1" smtClean="0">
                        <a:latin typeface="Cambria Math" panose="02040503050406030204" pitchFamily="18" charset="0"/>
                        <a:ea typeface="Cambria Math" panose="02040503050406030204" pitchFamily="18" charset="0"/>
                        <a:cs typeface="Times New Roman" panose="02020603050405020304" pitchFamily="18" charset="0"/>
                      </a:rPr>
                      <m:t>𝑓</m:t>
                    </m:r>
                    <m:r>
                      <a:rPr lang="en-US" altLang="en-US" sz="1600" b="0" i="1" smtClean="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r>
                      <a:rPr lang="en-US" altLang="en-US" sz="1600" b="0" i="0" smtClean="0">
                        <a:latin typeface="Cambria Math" panose="02040503050406030204" pitchFamily="18" charset="0"/>
                        <a:ea typeface="Cambria Math" panose="02040503050406030204" pitchFamily="18" charset="0"/>
                        <a:cs typeface="Times New Roman" panose="02020603050405020304" pitchFamily="18" charset="0"/>
                      </a:rPr>
                      <m:t>,</m:t>
                    </m:r>
                    <m:r>
                      <a:rPr lang="el-GR" altLang="en-US" sz="1600" b="0" i="1" smtClean="0">
                        <a:latin typeface="Cambria Math" panose="02040503050406030204" pitchFamily="18" charset="0"/>
                        <a:ea typeface="Cambria Math" panose="02040503050406030204" pitchFamily="18" charset="0"/>
                        <a:cs typeface="Times New Roman" panose="02020603050405020304" pitchFamily="18" charset="0"/>
                      </a:rPr>
                      <m:t>𝜐</m:t>
                    </m:r>
                    <m:r>
                      <a:rPr lang="en-US" altLang="en-US" sz="1600" b="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sz="1600" dirty="0">
                    <a:ea typeface="Cambria Math" panose="02040503050406030204" pitchFamily="18" charset="0"/>
                  </a:rPr>
                  <a:t> </a:t>
                </a:r>
                <a14:m>
                  <m:oMath xmlns:m="http://schemas.openxmlformats.org/officeDocument/2006/math">
                    <m:bar>
                      <m:barPr>
                        <m:ctrlPr>
                          <a:rPr lang="en-US" altLang="en-US" sz="1600" i="1">
                            <a:latin typeface="Cambria Math" panose="02040503050406030204" pitchFamily="18" charset="0"/>
                            <a:ea typeface="Cambria Math" panose="02040503050406030204" pitchFamily="18" charset="0"/>
                          </a:rPr>
                        </m:ctrlPr>
                      </m:barPr>
                      <m:e>
                        <m:r>
                          <a:rPr lang="el-GR" altLang="en-US" sz="1600" i="1">
                            <a:latin typeface="Cambria Math" panose="02040503050406030204" pitchFamily="18" charset="0"/>
                            <a:ea typeface="Cambria Math" panose="02040503050406030204" pitchFamily="18" charset="0"/>
                          </a:rPr>
                          <m:t>𝛺</m:t>
                        </m:r>
                      </m:e>
                    </m:bar>
                  </m:oMath>
                </a14:m>
                <a:r>
                  <a:rPr lang="en-US" altLang="en-US" sz="1600" dirty="0">
                    <a:latin typeface="Times New Roman" panose="02020603050405020304" pitchFamily="18" charset="0"/>
                    <a:cs typeface="Times New Roman" panose="02020603050405020304" pitchFamily="18" charset="0"/>
                  </a:rPr>
                  <a:t>,</a:t>
                </a:r>
                <a14:m>
                  <m:oMath xmlns:m="http://schemas.openxmlformats.org/officeDocument/2006/math">
                    <m:r>
                      <a:rPr lang="en-US" altLang="en-US" sz="1600" i="1">
                        <a:latin typeface="Cambria Math" panose="02040503050406030204" pitchFamily="18" charset="0"/>
                        <a:cs typeface="Times New Roman" panose="02020603050405020304" pitchFamily="18" charset="0"/>
                      </a:rPr>
                      <m:t>𝑡</m:t>
                    </m:r>
                  </m:oMath>
                </a14:m>
                <a:r>
                  <a:rPr lang="en-US" altLang="en-US" sz="1600" dirty="0">
                    <a:latin typeface="Times New Roman" panose="02020603050405020304" pitchFamily="18" charset="0"/>
                    <a:cs typeface="Times New Roman" panose="02020603050405020304" pitchFamily="18" charset="0"/>
                  </a:rPr>
                  <a:t>) </a:t>
                </a:r>
                <a14:m>
                  <m:oMath xmlns:m="http://schemas.openxmlformats.org/officeDocument/2006/math">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𝑆</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l-GR" altLang="en-US" sz="1600" i="1">
                        <a:latin typeface="Cambria Math" panose="02040503050406030204" pitchFamily="18" charset="0"/>
                        <a:ea typeface="Cambria Math" panose="02040503050406030204" pitchFamily="18" charset="0"/>
                        <a:cs typeface="Times New Roman" panose="02020603050405020304" pitchFamily="18" charset="0"/>
                      </a:rPr>
                      <m:t>𝜉</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l-GR" altLang="en-US" sz="1600" i="1">
                        <a:latin typeface="Cambria Math" panose="02040503050406030204" pitchFamily="18" charset="0"/>
                        <a:ea typeface="Cambria Math" panose="02040503050406030204" pitchFamily="18" charset="0"/>
                      </a:rPr>
                      <m:t>𝜐</m:t>
                    </m:r>
                    <m:r>
                      <a:rPr lang="en-US" altLang="en-US" sz="1600" i="1">
                        <a:latin typeface="Cambria Math" panose="02040503050406030204" pitchFamily="18" charset="0"/>
                        <a:ea typeface="Cambria Math" panose="02040503050406030204" pitchFamily="18" charset="0"/>
                      </a:rPr>
                      <m:t> </m:t>
                    </m:r>
                    <m:r>
                      <m:rPr>
                        <m:sty m:val="p"/>
                      </m:rPr>
                      <a:rPr lang="el-GR" altLang="en-US" sz="1600" i="1">
                        <a:latin typeface="Cambria Math" panose="02040503050406030204" pitchFamily="18" charset="0"/>
                        <a:ea typeface="Cambria Math" panose="02040503050406030204" pitchFamily="18" charset="0"/>
                      </a:rPr>
                      <m:t>Δ</m:t>
                    </m:r>
                    <m:bar>
                      <m:barPr>
                        <m:ctrlPr>
                          <a:rPr lang="en-US" altLang="en-US" sz="1600" i="1">
                            <a:latin typeface="Cambria Math" panose="02040503050406030204" pitchFamily="18" charset="0"/>
                            <a:ea typeface="Cambria Math" panose="02040503050406030204" pitchFamily="18" charset="0"/>
                          </a:rPr>
                        </m:ctrlPr>
                      </m:barPr>
                      <m:e>
                        <m:r>
                          <a:rPr lang="el-GR" altLang="en-US" sz="1600" i="1">
                            <a:latin typeface="Cambria Math" panose="02040503050406030204" pitchFamily="18" charset="0"/>
                            <a:ea typeface="Cambria Math" panose="02040503050406030204" pitchFamily="18" charset="0"/>
                          </a:rPr>
                          <m:t>𝛺</m:t>
                        </m:r>
                      </m:e>
                    </m:bar>
                    <m:r>
                      <a:rPr lang="en-US" altLang="en-US" sz="1600" i="1">
                        <a:latin typeface="Cambria Math" panose="02040503050406030204" pitchFamily="18" charset="0"/>
                        <a:ea typeface="Cambria Math" panose="02040503050406030204" pitchFamily="18" charset="0"/>
                      </a:rPr>
                      <m:t> </m:t>
                    </m:r>
                  </m:oMath>
                </a14:m>
                <a:r>
                  <a:rPr lang="en-US" altLang="en-US" sz="1600" dirty="0">
                    <a:latin typeface="Times New Roman" panose="02020603050405020304" pitchFamily="18" charset="0"/>
                    <a:cs typeface="Times New Roman" panose="02020603050405020304" pitchFamily="18" charset="0"/>
                  </a:rPr>
                  <a:t>,</a:t>
                </a:r>
              </a:p>
              <a:p>
                <a:pPr>
                  <a:lnSpc>
                    <a:spcPct val="150000"/>
                  </a:lnSpc>
                  <a:buNone/>
                </a:pPr>
                <a:r>
                  <a:rPr lang="en-US" altLang="en-US" sz="1600" dirty="0">
                    <a:latin typeface="Times New Roman" panose="02020603050405020304" pitchFamily="18" charset="0"/>
                    <a:cs typeface="Times New Roman" panose="02020603050405020304" pitchFamily="18" charset="0"/>
                  </a:rPr>
                  <a:t>where, </a:t>
                </a:r>
              </a:p>
              <a:p>
                <a:pPr algn="ctr">
                  <a:lnSpc>
                    <a:spcPct val="150000"/>
                  </a:lnSpc>
                  <a:buNone/>
                </a:pPr>
                <a14:m>
                  <m:oMath xmlns:m="http://schemas.openxmlformats.org/officeDocument/2006/math">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n-US" altLang="en-US" sz="1600" b="0" i="1" smtClean="0">
                        <a:latin typeface="Cambria Math" panose="02040503050406030204" pitchFamily="18" charset="0"/>
                        <a:ea typeface="Cambria Math" panose="02040503050406030204" pitchFamily="18" charset="0"/>
                        <a:cs typeface="Times New Roman" panose="02020603050405020304" pitchFamily="18" charset="0"/>
                      </a:rPr>
                      <m:t>𝑓</m:t>
                    </m:r>
                    <m:r>
                      <a:rPr lang="en-US" altLang="en-US" sz="16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𝑓</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r>
                      <a:rPr lang="en-US" altLang="en-US" sz="1600" b="0" i="0"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l-GR" altLang="en-US" sz="1600" i="1">
                        <a:latin typeface="Cambria Math" panose="02040503050406030204" pitchFamily="18" charset="0"/>
                        <a:ea typeface="Cambria Math" panose="02040503050406030204" pitchFamily="18" charset="0"/>
                        <a:cs typeface="Times New Roman" panose="02020603050405020304" pitchFamily="18" charset="0"/>
                      </a:rPr>
                      <m:t>𝜉</m:t>
                    </m:r>
                    <m:bar>
                      <m:barPr>
                        <m:ctrlPr>
                          <a:rPr lang="en-US" altLang="en-US" sz="1600" i="1">
                            <a:latin typeface="Cambria Math" panose="02040503050406030204" pitchFamily="18" charset="0"/>
                            <a:ea typeface="Cambria Math" panose="02040503050406030204" pitchFamily="18" charset="0"/>
                          </a:rPr>
                        </m:ctrlPr>
                      </m:barPr>
                      <m:e>
                        <m:r>
                          <a:rPr lang="el-GR" altLang="en-US" sz="1600" i="1">
                            <a:latin typeface="Cambria Math" panose="02040503050406030204" pitchFamily="18" charset="0"/>
                            <a:ea typeface="Cambria Math" panose="02040503050406030204" pitchFamily="18" charset="0"/>
                          </a:rPr>
                          <m:t>𝛺</m:t>
                        </m:r>
                      </m:e>
                    </m:bar>
                    <m:r>
                      <a:rPr lang="en-US" altLang="en-US" sz="1600">
                        <a:latin typeface="Cambria Math" panose="02040503050406030204" pitchFamily="18" charset="0"/>
                        <a:ea typeface="Cambria Math" panose="02040503050406030204" pitchFamily="18" charset="0"/>
                        <a:cs typeface="Times New Roman" panose="02020603050405020304" pitchFamily="18" charset="0"/>
                      </a:rPr>
                      <m:t>,</m:t>
                    </m:r>
                    <m:r>
                      <a:rPr lang="el-GR" altLang="en-US" sz="1600" i="1">
                        <a:latin typeface="Cambria Math" panose="02040503050406030204" pitchFamily="18" charset="0"/>
                        <a:ea typeface="Cambria Math" panose="02040503050406030204" pitchFamily="18" charset="0"/>
                        <a:cs typeface="Times New Roman" panose="02020603050405020304" pitchFamily="18" charset="0"/>
                      </a:rPr>
                      <m:t>𝜐</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sz="1600" dirty="0">
                    <a:ea typeface="Cambria Math" panose="02040503050406030204" pitchFamily="18" charset="0"/>
                  </a:rPr>
                  <a:t> </a:t>
                </a:r>
                <a14:m>
                  <m:oMath xmlns:m="http://schemas.openxmlformats.org/officeDocument/2006/math">
                    <m:bar>
                      <m:barPr>
                        <m:ctrlPr>
                          <a:rPr lang="en-US" altLang="en-US" sz="1600" i="1">
                            <a:latin typeface="Cambria Math" panose="02040503050406030204" pitchFamily="18" charset="0"/>
                            <a:ea typeface="Cambria Math" panose="02040503050406030204" pitchFamily="18" charset="0"/>
                          </a:rPr>
                        </m:ctrlPr>
                      </m:barPr>
                      <m:e>
                        <m:r>
                          <a:rPr lang="el-GR" altLang="en-US" sz="1600" i="1">
                            <a:latin typeface="Cambria Math" panose="02040503050406030204" pitchFamily="18" charset="0"/>
                            <a:ea typeface="Cambria Math" panose="02040503050406030204" pitchFamily="18" charset="0"/>
                          </a:rPr>
                          <m:t>𝛺</m:t>
                        </m:r>
                      </m:e>
                    </m:bar>
                  </m:oMath>
                </a14:m>
                <a:r>
                  <a:rPr lang="en-US" altLang="en-US" sz="1600" dirty="0">
                    <a:latin typeface="Times New Roman" panose="02020603050405020304" pitchFamily="18" charset="0"/>
                    <a:cs typeface="Times New Roman" panose="02020603050405020304" pitchFamily="18" charset="0"/>
                  </a:rPr>
                  <a:t>,</a:t>
                </a:r>
                <a14:m>
                  <m:oMath xmlns:m="http://schemas.openxmlformats.org/officeDocument/2006/math">
                    <m:r>
                      <a:rPr lang="en-US" altLang="en-US" sz="1600" i="1">
                        <a:latin typeface="Cambria Math" panose="02040503050406030204" pitchFamily="18" charset="0"/>
                        <a:cs typeface="Times New Roman" panose="02020603050405020304" pitchFamily="18" charset="0"/>
                      </a:rPr>
                      <m:t>𝑡</m:t>
                    </m:r>
                    <m:r>
                      <a:rPr lang="en-US" altLang="en-US" sz="1600" i="1">
                        <a:latin typeface="Cambria Math" panose="02040503050406030204" pitchFamily="18" charset="0"/>
                        <a:cs typeface="Times New Roman" panose="02020603050405020304" pitchFamily="18" charset="0"/>
                      </a:rPr>
                      <m:t>+</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𝑡</m:t>
                    </m:r>
                  </m:oMath>
                </a14:m>
                <a:r>
                  <a:rPr lang="en-US" altLang="en-US" sz="1600" dirty="0">
                    <a:latin typeface="Times New Roman" panose="02020603050405020304" pitchFamily="18" charset="0"/>
                    <a:cs typeface="Times New Roman" panose="02020603050405020304" pitchFamily="18" charset="0"/>
                  </a:rPr>
                  <a:t>) - </a:t>
                </a:r>
                <a14:m>
                  <m:oMath xmlns:m="http://schemas.openxmlformats.org/officeDocument/2006/math">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𝑓</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r>
                      <a:rPr lang="en-US" altLang="en-US" sz="1600">
                        <a:latin typeface="Cambria Math" panose="02040503050406030204" pitchFamily="18" charset="0"/>
                        <a:ea typeface="Cambria Math" panose="02040503050406030204" pitchFamily="18" charset="0"/>
                        <a:cs typeface="Times New Roman" panose="02020603050405020304" pitchFamily="18" charset="0"/>
                      </a:rPr>
                      <m:t>,</m:t>
                    </m:r>
                    <m:r>
                      <a:rPr lang="el-GR" altLang="en-US" sz="1600" i="1">
                        <a:latin typeface="Cambria Math" panose="02040503050406030204" pitchFamily="18" charset="0"/>
                        <a:ea typeface="Cambria Math" panose="02040503050406030204" pitchFamily="18" charset="0"/>
                        <a:cs typeface="Times New Roman" panose="02020603050405020304" pitchFamily="18" charset="0"/>
                      </a:rPr>
                      <m:t>𝜐</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sz="1600" dirty="0">
                    <a:ea typeface="Cambria Math" panose="02040503050406030204" pitchFamily="18" charset="0"/>
                  </a:rPr>
                  <a:t> </a:t>
                </a:r>
                <a14:m>
                  <m:oMath xmlns:m="http://schemas.openxmlformats.org/officeDocument/2006/math">
                    <m:bar>
                      <m:barPr>
                        <m:ctrlPr>
                          <a:rPr lang="en-US" altLang="en-US" sz="1600" i="1">
                            <a:latin typeface="Cambria Math" panose="02040503050406030204" pitchFamily="18" charset="0"/>
                            <a:ea typeface="Cambria Math" panose="02040503050406030204" pitchFamily="18" charset="0"/>
                          </a:rPr>
                        </m:ctrlPr>
                      </m:barPr>
                      <m:e>
                        <m:r>
                          <a:rPr lang="el-GR" altLang="en-US" sz="1600" i="1">
                            <a:latin typeface="Cambria Math" panose="02040503050406030204" pitchFamily="18" charset="0"/>
                            <a:ea typeface="Cambria Math" panose="02040503050406030204" pitchFamily="18" charset="0"/>
                          </a:rPr>
                          <m:t>𝛺</m:t>
                        </m:r>
                      </m:e>
                    </m:bar>
                  </m:oMath>
                </a14:m>
                <a:r>
                  <a:rPr lang="en-US" altLang="en-US" sz="1600" dirty="0">
                    <a:latin typeface="Times New Roman" panose="02020603050405020304" pitchFamily="18" charset="0"/>
                    <a:cs typeface="Times New Roman" panose="02020603050405020304" pitchFamily="18" charset="0"/>
                  </a:rPr>
                  <a:t>,</a:t>
                </a:r>
                <a14:m>
                  <m:oMath xmlns:m="http://schemas.openxmlformats.org/officeDocument/2006/math">
                    <m:r>
                      <a:rPr lang="en-US" altLang="en-US" sz="1600" i="1">
                        <a:latin typeface="Cambria Math" panose="02040503050406030204" pitchFamily="18" charset="0"/>
                        <a:cs typeface="Times New Roman" panose="02020603050405020304" pitchFamily="18" charset="0"/>
                      </a:rPr>
                      <m:t>𝑡</m:t>
                    </m:r>
                  </m:oMath>
                </a14:m>
                <a:r>
                  <a:rPr lang="en-US" altLang="en-US" sz="1600" dirty="0">
                    <a:latin typeface="Times New Roman" panose="02020603050405020304" pitchFamily="18" charset="0"/>
                    <a:cs typeface="Times New Roman" panose="02020603050405020304" pitchFamily="18" charset="0"/>
                  </a:rPr>
                  <a:t>)] .</a:t>
                </a:r>
              </a:p>
              <a:p>
                <a:pPr>
                  <a:lnSpc>
                    <a:spcPct val="150000"/>
                  </a:lnSpc>
                  <a:buNone/>
                </a:pPr>
                <a:r>
                  <a:rPr lang="en-US" altLang="en-US" sz="1600" dirty="0">
                    <a:latin typeface="Times New Roman" panose="02020603050405020304" pitchFamily="18" charset="0"/>
                    <a:cs typeface="Times New Roman" panose="02020603050405020304" pitchFamily="18" charset="0"/>
                  </a:rPr>
                  <a:t>What is the meaning of </a:t>
                </a:r>
                <a14:m>
                  <m:oMath xmlns:m="http://schemas.openxmlformats.org/officeDocument/2006/math">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r>
                      <a:rPr lang="en-US" altLang="en-US" sz="160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l-GR" altLang="en-US" sz="1600" i="1">
                        <a:latin typeface="Cambria Math" panose="02040503050406030204" pitchFamily="18" charset="0"/>
                        <a:ea typeface="Cambria Math" panose="02040503050406030204" pitchFamily="18" charset="0"/>
                        <a:cs typeface="Times New Roman" panose="02020603050405020304" pitchFamily="18" charset="0"/>
                      </a:rPr>
                      <m:t>𝜉</m:t>
                    </m:r>
                    <m:bar>
                      <m:barPr>
                        <m:ctrlPr>
                          <a:rPr lang="en-US" altLang="en-US" sz="1600" i="1">
                            <a:latin typeface="Cambria Math" panose="02040503050406030204" pitchFamily="18" charset="0"/>
                            <a:ea typeface="Cambria Math" panose="02040503050406030204" pitchFamily="18" charset="0"/>
                          </a:rPr>
                        </m:ctrlPr>
                      </m:barPr>
                      <m:e>
                        <m:r>
                          <a:rPr lang="el-GR" altLang="en-US" sz="1600" i="1">
                            <a:latin typeface="Cambria Math" panose="02040503050406030204" pitchFamily="18" charset="0"/>
                            <a:ea typeface="Cambria Math" panose="02040503050406030204" pitchFamily="18" charset="0"/>
                          </a:rPr>
                          <m:t>𝛺</m:t>
                        </m:r>
                      </m:e>
                    </m:bar>
                  </m:oMath>
                </a14:m>
                <a:r>
                  <a:rPr lang="en-US" altLang="en-US" sz="1600" dirty="0">
                    <a:latin typeface="Times New Roman" panose="02020603050405020304" pitchFamily="18" charset="0"/>
                    <a:cs typeface="Times New Roman" panose="02020603050405020304" pitchFamily="18" charset="0"/>
                  </a:rPr>
                  <a:t> ?</a:t>
                </a:r>
                <a:endParaRPr lang="el-GR" altLang="en-US" sz="1600" dirty="0">
                  <a:latin typeface="Times New Roman" panose="02020603050405020304" pitchFamily="18" charset="0"/>
                  <a:cs typeface="Times New Roman" panose="02020603050405020304" pitchFamily="18" charset="0"/>
                </a:endParaRPr>
              </a:p>
            </p:txBody>
          </p:sp>
        </mc:Choice>
        <mc:Fallback>
          <p:sp>
            <p:nvSpPr>
              <p:cNvPr id="24580" name="TextBox 4">
                <a:extLst>
                  <a:ext uri="{FF2B5EF4-FFF2-40B4-BE49-F238E27FC236}">
                    <a16:creationId xmlns:a16="http://schemas.microsoft.com/office/drawing/2014/main" id="{3C9CC8AC-6509-7D68-C110-51B9D24D1439}"/>
                  </a:ext>
                </a:extLst>
              </p:cNvPr>
              <p:cNvSpPr txBox="1">
                <a:spLocks noRot="1" noChangeAspect="1" noMove="1" noResize="1" noEditPoints="1" noAdjustHandles="1" noChangeArrowheads="1" noChangeShapeType="1" noTextEdit="1"/>
              </p:cNvSpPr>
              <p:nvPr/>
            </p:nvSpPr>
            <p:spPr bwMode="auto">
              <a:xfrm>
                <a:off x="127432" y="3531255"/>
                <a:ext cx="8767762" cy="3289362"/>
              </a:xfrm>
              <a:prstGeom prst="rect">
                <a:avLst/>
              </a:prstGeom>
              <a:blipFill>
                <a:blip r:embed="rId3"/>
                <a:stretch>
                  <a:fillRect l="-434" b="-114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4" name="Picture 3" descr="A screen shot of a computer generated diagram&#10;&#10;AI-generated content may be incorrect.">
            <a:extLst>
              <a:ext uri="{FF2B5EF4-FFF2-40B4-BE49-F238E27FC236}">
                <a16:creationId xmlns:a16="http://schemas.microsoft.com/office/drawing/2014/main" id="{E9371664-668B-C184-DFD9-CCC723DD12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6594" y="705543"/>
            <a:ext cx="2330540" cy="2871269"/>
          </a:xfrm>
          <a:prstGeom prst="rect">
            <a:avLst/>
          </a:prstGeom>
        </p:spPr>
      </p:pic>
      <p:sp>
        <p:nvSpPr>
          <p:cNvPr id="5" name="TextBox 4">
            <a:extLst>
              <a:ext uri="{FF2B5EF4-FFF2-40B4-BE49-F238E27FC236}">
                <a16:creationId xmlns:a16="http://schemas.microsoft.com/office/drawing/2014/main" id="{137F5B0A-B2D5-AF94-3028-9D04C08D51B7}"/>
              </a:ext>
            </a:extLst>
          </p:cNvPr>
          <p:cNvSpPr txBox="1"/>
          <p:nvPr/>
        </p:nvSpPr>
        <p:spPr>
          <a:xfrm>
            <a:off x="3599775" y="1731311"/>
            <a:ext cx="2896819" cy="338554"/>
          </a:xfrm>
          <a:prstGeom prst="rect">
            <a:avLst/>
          </a:prstGeom>
          <a:noFill/>
        </p:spPr>
        <p:txBody>
          <a:bodyPr wrap="none" rtlCol="0">
            <a:spAutoFit/>
          </a:bodyPr>
          <a:lstStyle/>
          <a:p>
            <a:r>
              <a:rPr lang="en-US" sz="1600" dirty="0">
                <a:solidFill>
                  <a:srgbClr val="C00000"/>
                </a:solidFill>
                <a:hlinkClick r:id="rId5"/>
              </a:rPr>
              <a:t>03-Change-Photon-Number.html</a:t>
            </a:r>
            <a:endParaRPr lang="en-US" sz="1600" dirty="0">
              <a:solidFill>
                <a:srgbClr val="C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29C20-084A-8154-3A91-CEC5874963F7}"/>
            </a:ext>
          </a:extLst>
        </p:cNvPr>
        <p:cNvGrpSpPr/>
        <p:nvPr/>
      </p:nvGrpSpPr>
      <p:grpSpPr>
        <a:xfrm>
          <a:off x="0" y="0"/>
          <a:ext cx="0" cy="0"/>
          <a:chOff x="0" y="0"/>
          <a:chExt cx="0" cy="0"/>
        </a:xfrm>
      </p:grpSpPr>
      <p:pic>
        <p:nvPicPr>
          <p:cNvPr id="12" name="Picture 11" descr="A diagram of a line with colored lines and dots&#10;&#10;AI-generated content may be incorrect.">
            <a:extLst>
              <a:ext uri="{FF2B5EF4-FFF2-40B4-BE49-F238E27FC236}">
                <a16:creationId xmlns:a16="http://schemas.microsoft.com/office/drawing/2014/main" id="{C707AD87-F753-670A-CCDD-6CD7FA7708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1911" y="1412329"/>
            <a:ext cx="5034657" cy="4245480"/>
          </a:xfrm>
          <a:prstGeom prst="rect">
            <a:avLst/>
          </a:prstGeom>
        </p:spPr>
      </p:pic>
      <p:sp>
        <p:nvSpPr>
          <p:cNvPr id="24577" name="Rectangle 2">
            <a:extLst>
              <a:ext uri="{FF2B5EF4-FFF2-40B4-BE49-F238E27FC236}">
                <a16:creationId xmlns:a16="http://schemas.microsoft.com/office/drawing/2014/main" id="{F5CC1442-3FCE-9CEB-9EE2-E67EA732AC6B}"/>
              </a:ext>
            </a:extLst>
          </p:cNvPr>
          <p:cNvSpPr>
            <a:spLocks noGrp="1"/>
          </p:cNvSpPr>
          <p:nvPr>
            <p:ph type="title"/>
          </p:nvPr>
        </p:nvSpPr>
        <p:spPr>
          <a:xfrm>
            <a:off x="0" y="-4763"/>
            <a:ext cx="9144000" cy="654051"/>
          </a:xfrm>
          <a:solidFill>
            <a:srgbClr val="1C8016"/>
          </a:solidFill>
        </p:spPr>
        <p:txBody>
          <a:bodyPr lIns="0" tIns="0" rIns="0" bIns="0"/>
          <a:lstStyle/>
          <a:p>
            <a:pPr eaLnBrk="1" hangingPunct="1"/>
            <a: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PHYSICAL MODELS IN REMOTE SENSING</a:t>
            </a:r>
            <a:b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Chapter 01 – Part 04: The Radiative Transfer Equation</a:t>
            </a:r>
          </a:p>
        </p:txBody>
      </p:sp>
      <p:sp>
        <p:nvSpPr>
          <p:cNvPr id="2" name="Slide Number Placeholder 6">
            <a:extLst>
              <a:ext uri="{FF2B5EF4-FFF2-40B4-BE49-F238E27FC236}">
                <a16:creationId xmlns:a16="http://schemas.microsoft.com/office/drawing/2014/main" id="{1C18B0C6-5A80-8373-3948-DA5FE485AB33}"/>
              </a:ext>
            </a:extLst>
          </p:cNvPr>
          <p:cNvSpPr>
            <a:spLocks noGrp="1"/>
          </p:cNvSpPr>
          <p:nvPr>
            <p:ph type="sldNum" sz="quarter" idx="12"/>
          </p:nvPr>
        </p:nvSpPr>
        <p:spPr>
          <a:xfrm>
            <a:off x="6962775" y="6440488"/>
            <a:ext cx="2133600" cy="365125"/>
          </a:xfrm>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defRPr/>
            </a:pPr>
            <a:fld id="{19255464-AA4E-6F42-833C-B8E94E833469}" type="slidenum">
              <a:rPr lang="en-US" altLang="zh-CN" sz="1400" b="1" smtClean="0">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rPr>
              <a:pPr>
                <a:spcBef>
                  <a:spcPct val="0"/>
                </a:spcBef>
                <a:buFontTx/>
                <a:buNone/>
                <a:defRPr/>
              </a:pPr>
              <a:t>5</a:t>
            </a:fld>
            <a:endParaRPr lang="en-US" altLang="zh-CN" sz="1400" b="1" dirty="0">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mc:AlternateContent xmlns:mc="http://schemas.openxmlformats.org/markup-compatibility/2006" xmlns:a14="http://schemas.microsoft.com/office/drawing/2010/main">
        <mc:Choice Requires="a14">
          <p:sp>
            <p:nvSpPr>
              <p:cNvPr id="24579" name="TextBox 7">
                <a:extLst>
                  <a:ext uri="{FF2B5EF4-FFF2-40B4-BE49-F238E27FC236}">
                    <a16:creationId xmlns:a16="http://schemas.microsoft.com/office/drawing/2014/main" id="{99366ABA-C0B8-B8E6-789A-5E8281976130}"/>
                  </a:ext>
                </a:extLst>
              </p:cNvPr>
              <p:cNvSpPr txBox="1">
                <a:spLocks noChangeArrowheads="1"/>
              </p:cNvSpPr>
              <p:nvPr/>
            </p:nvSpPr>
            <p:spPr bwMode="auto">
              <a:xfrm>
                <a:off x="127432" y="769938"/>
                <a:ext cx="8550275" cy="41254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000" b="1" u="sng" dirty="0">
                    <a:solidFill>
                      <a:srgbClr val="FF0000"/>
                    </a:solidFill>
                    <a:latin typeface="Times New Roman" panose="02020603050405020304" pitchFamily="18" charset="0"/>
                    <a:cs typeface="Times New Roman" panose="02020603050405020304" pitchFamily="18" charset="0"/>
                  </a:rPr>
                  <a:t>Equation of a Line:</a:t>
                </a:r>
                <a:r>
                  <a:rPr lang="en-US" altLang="en-US" sz="2000" b="1"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altLang="en-US" sz="20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2000" b="1"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𝒓</m:t>
                        </m:r>
                      </m:e>
                    </m:acc>
                    <m:r>
                      <a:rPr lang="en-US" altLang="en-US" sz="2000" b="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r>
                      <a:rPr lang="el-GR" altLang="en-US" sz="2000" b="1"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𝜟𝝃</m:t>
                    </m:r>
                    <m:bar>
                      <m:barPr>
                        <m:ctrlPr>
                          <a:rPr lang="en-US" altLang="en-US" sz="2000" b="1" i="1">
                            <a:solidFill>
                              <a:srgbClr val="FF0000"/>
                            </a:solidFill>
                            <a:latin typeface="Cambria Math" panose="02040503050406030204" pitchFamily="18" charset="0"/>
                            <a:ea typeface="Cambria Math" panose="02040503050406030204" pitchFamily="18" charset="0"/>
                          </a:rPr>
                        </m:ctrlPr>
                      </m:barPr>
                      <m:e>
                        <m:r>
                          <a:rPr lang="el-GR" altLang="en-US" sz="2000" b="1" i="1">
                            <a:solidFill>
                              <a:srgbClr val="FF0000"/>
                            </a:solidFill>
                            <a:latin typeface="Cambria Math" panose="02040503050406030204" pitchFamily="18" charset="0"/>
                            <a:ea typeface="Cambria Math" panose="02040503050406030204" pitchFamily="18" charset="0"/>
                          </a:rPr>
                          <m:t>𝜴</m:t>
                        </m:r>
                      </m:e>
                    </m:bar>
                  </m:oMath>
                </a14:m>
                <a:endParaRPr lang="en-US" altLang="en-US" sz="2000" b="1" u="sng"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24579" name="TextBox 7">
                <a:extLst>
                  <a:ext uri="{FF2B5EF4-FFF2-40B4-BE49-F238E27FC236}">
                    <a16:creationId xmlns:a16="http://schemas.microsoft.com/office/drawing/2014/main" id="{99366ABA-C0B8-B8E6-789A-5E8281976130}"/>
                  </a:ext>
                </a:extLst>
              </p:cNvPr>
              <p:cNvSpPr txBox="1">
                <a:spLocks noRot="1" noChangeAspect="1" noMove="1" noResize="1" noEditPoints="1" noAdjustHandles="1" noChangeArrowheads="1" noChangeShapeType="1" noTextEdit="1"/>
              </p:cNvSpPr>
              <p:nvPr/>
            </p:nvSpPr>
            <p:spPr bwMode="auto">
              <a:xfrm>
                <a:off x="127432" y="769938"/>
                <a:ext cx="8550275" cy="412549"/>
              </a:xfrm>
              <a:prstGeom prst="rect">
                <a:avLst/>
              </a:prstGeom>
              <a:blipFill>
                <a:blip r:embed="rId4"/>
                <a:stretch>
                  <a:fillRect l="-890" t="-5882" b="-2058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580" name="TextBox 4">
                <a:extLst>
                  <a:ext uri="{FF2B5EF4-FFF2-40B4-BE49-F238E27FC236}">
                    <a16:creationId xmlns:a16="http://schemas.microsoft.com/office/drawing/2014/main" id="{E38BAB77-EB5D-AEEE-276F-58257B766D62}"/>
                  </a:ext>
                </a:extLst>
              </p:cNvPr>
              <p:cNvSpPr txBox="1">
                <a:spLocks noChangeArrowheads="1"/>
              </p:cNvSpPr>
              <p:nvPr/>
            </p:nvSpPr>
            <p:spPr bwMode="auto">
              <a:xfrm>
                <a:off x="127432" y="1586829"/>
                <a:ext cx="5190027" cy="34231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628650" indent="-1714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150000"/>
                  </a:lnSpc>
                  <a:buNone/>
                </a:pPr>
                <a:r>
                  <a:rPr lang="en-US" altLang="en-US" sz="1600" dirty="0">
                    <a:latin typeface="Times New Roman" panose="02020603050405020304" pitchFamily="18" charset="0"/>
                    <a:cs typeface="Times New Roman" panose="02020603050405020304" pitchFamily="18" charset="0"/>
                  </a:rPr>
                  <a:t>Point : </a:t>
                </a:r>
                <a14:m>
                  <m:oMath xmlns:m="http://schemas.openxmlformats.org/officeDocument/2006/math">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r>
                      <a:rPr lang="en-US" altLang="en-US" sz="1600" b="0" i="0" baseline="-25000" smtClean="0">
                        <a:latin typeface="Cambria Math" panose="02040503050406030204" pitchFamily="18" charset="0"/>
                        <a:ea typeface="Cambria Math" panose="02040503050406030204" pitchFamily="18" charset="0"/>
                        <a:cs typeface="Times New Roman" panose="02020603050405020304" pitchFamily="18" charset="0"/>
                      </a:rPr>
                      <m:t>1</m:t>
                    </m:r>
                  </m:oMath>
                </a14:m>
                <a:r>
                  <a:rPr lang="en-US" altLang="en-US" sz="1600" baseline="-25000" dirty="0">
                    <a:latin typeface="Times New Roman" panose="02020603050405020304" pitchFamily="18" charset="0"/>
                    <a:cs typeface="Times New Roman" panose="02020603050405020304" pitchFamily="18" charset="0"/>
                  </a:rPr>
                  <a:t> </a:t>
                </a:r>
                <a:r>
                  <a:rPr lang="en-US" altLang="en-US" sz="1600" dirty="0">
                    <a:latin typeface="Times New Roman" panose="02020603050405020304" pitchFamily="18" charset="0"/>
                    <a:cs typeface="Times New Roman" panose="02020603050405020304" pitchFamily="18" charset="0"/>
                  </a:rPr>
                  <a:t>(x</a:t>
                </a:r>
                <a:r>
                  <a:rPr lang="en-US" altLang="en-US" sz="1600" baseline="-25000" dirty="0">
                    <a:latin typeface="Times New Roman" panose="02020603050405020304" pitchFamily="18" charset="0"/>
                    <a:cs typeface="Times New Roman" panose="02020603050405020304" pitchFamily="18" charset="0"/>
                  </a:rPr>
                  <a:t>1</a:t>
                </a:r>
                <a:r>
                  <a:rPr lang="en-US" altLang="en-US" sz="1600" dirty="0">
                    <a:latin typeface="Times New Roman" panose="02020603050405020304" pitchFamily="18" charset="0"/>
                    <a:cs typeface="Times New Roman" panose="02020603050405020304" pitchFamily="18" charset="0"/>
                  </a:rPr>
                  <a:t>,y</a:t>
                </a:r>
                <a:r>
                  <a:rPr lang="en-US" altLang="en-US" sz="1600" baseline="-25000" dirty="0">
                    <a:latin typeface="Times New Roman" panose="02020603050405020304" pitchFamily="18" charset="0"/>
                    <a:cs typeface="Times New Roman" panose="02020603050405020304" pitchFamily="18" charset="0"/>
                  </a:rPr>
                  <a:t>1</a:t>
                </a:r>
                <a:r>
                  <a:rPr lang="en-US" altLang="en-US" sz="1600" dirty="0">
                    <a:latin typeface="Times New Roman" panose="02020603050405020304" pitchFamily="18" charset="0"/>
                    <a:cs typeface="Times New Roman" panose="02020603050405020304" pitchFamily="18" charset="0"/>
                  </a:rPr>
                  <a:t>,z</a:t>
                </a:r>
                <a:r>
                  <a:rPr lang="en-US" altLang="en-US" sz="1600" baseline="-25000" dirty="0">
                    <a:latin typeface="Times New Roman" panose="02020603050405020304" pitchFamily="18" charset="0"/>
                    <a:cs typeface="Times New Roman" panose="02020603050405020304" pitchFamily="18" charset="0"/>
                  </a:rPr>
                  <a:t>1</a:t>
                </a:r>
                <a:r>
                  <a:rPr lang="en-US" altLang="en-US" sz="1600" dirty="0">
                    <a:latin typeface="Times New Roman" panose="02020603050405020304" pitchFamily="18" charset="0"/>
                    <a:cs typeface="Times New Roman" panose="02020603050405020304" pitchFamily="18" charset="0"/>
                  </a:rPr>
                  <a:t>)</a:t>
                </a:r>
              </a:p>
              <a:p>
                <a:pPr>
                  <a:lnSpc>
                    <a:spcPct val="150000"/>
                  </a:lnSpc>
                  <a:buNone/>
                </a:pPr>
                <a:r>
                  <a:rPr lang="en-US" altLang="en-US" sz="1600" dirty="0">
                    <a:latin typeface="Times New Roman" panose="02020603050405020304" pitchFamily="18" charset="0"/>
                    <a:cs typeface="Times New Roman" panose="02020603050405020304" pitchFamily="18" charset="0"/>
                  </a:rPr>
                  <a:t>Point : </a:t>
                </a:r>
                <a14:m>
                  <m:oMath xmlns:m="http://schemas.openxmlformats.org/officeDocument/2006/math">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r>
                      <a:rPr lang="en-US" altLang="en-US" sz="1600" b="0" i="0" baseline="-25000" smtClean="0">
                        <a:latin typeface="Cambria Math" panose="02040503050406030204" pitchFamily="18" charset="0"/>
                        <a:ea typeface="Cambria Math" panose="02040503050406030204" pitchFamily="18" charset="0"/>
                        <a:cs typeface="Times New Roman" panose="02020603050405020304" pitchFamily="18" charset="0"/>
                      </a:rPr>
                      <m:t>2</m:t>
                    </m:r>
                  </m:oMath>
                </a14:m>
                <a:r>
                  <a:rPr lang="en-US" altLang="en-US" sz="1600" baseline="-25000" dirty="0">
                    <a:latin typeface="Times New Roman" panose="02020603050405020304" pitchFamily="18" charset="0"/>
                    <a:cs typeface="Times New Roman" panose="02020603050405020304" pitchFamily="18" charset="0"/>
                  </a:rPr>
                  <a:t> </a:t>
                </a:r>
                <a:r>
                  <a:rPr lang="en-US" altLang="en-US" sz="1600" dirty="0">
                    <a:latin typeface="Times New Roman" panose="02020603050405020304" pitchFamily="18" charset="0"/>
                    <a:cs typeface="Times New Roman" panose="02020603050405020304" pitchFamily="18" charset="0"/>
                  </a:rPr>
                  <a:t>(x</a:t>
                </a:r>
                <a:r>
                  <a:rPr lang="en-US" altLang="en-US" sz="1600" baseline="-25000" dirty="0">
                    <a:latin typeface="Times New Roman" panose="02020603050405020304" pitchFamily="18" charset="0"/>
                    <a:cs typeface="Times New Roman" panose="02020603050405020304" pitchFamily="18" charset="0"/>
                  </a:rPr>
                  <a:t>2</a:t>
                </a:r>
                <a:r>
                  <a:rPr lang="en-US" altLang="en-US" sz="1600" dirty="0">
                    <a:latin typeface="Times New Roman" panose="02020603050405020304" pitchFamily="18" charset="0"/>
                    <a:cs typeface="Times New Roman" panose="02020603050405020304" pitchFamily="18" charset="0"/>
                  </a:rPr>
                  <a:t>,y</a:t>
                </a:r>
                <a:r>
                  <a:rPr lang="en-US" altLang="en-US" sz="1600" baseline="-25000" dirty="0">
                    <a:latin typeface="Times New Roman" panose="02020603050405020304" pitchFamily="18" charset="0"/>
                    <a:cs typeface="Times New Roman" panose="02020603050405020304" pitchFamily="18" charset="0"/>
                  </a:rPr>
                  <a:t>2</a:t>
                </a:r>
                <a:r>
                  <a:rPr lang="en-US" altLang="en-US" sz="1600" dirty="0">
                    <a:latin typeface="Times New Roman" panose="02020603050405020304" pitchFamily="18" charset="0"/>
                    <a:cs typeface="Times New Roman" panose="02020603050405020304" pitchFamily="18" charset="0"/>
                  </a:rPr>
                  <a:t>,z</a:t>
                </a:r>
                <a:r>
                  <a:rPr lang="en-US" altLang="en-US" sz="1600" baseline="-25000" dirty="0">
                    <a:latin typeface="Times New Roman" panose="02020603050405020304" pitchFamily="18" charset="0"/>
                    <a:cs typeface="Times New Roman" panose="02020603050405020304" pitchFamily="18" charset="0"/>
                  </a:rPr>
                  <a:t>2</a:t>
                </a:r>
                <a:r>
                  <a:rPr lang="en-US" altLang="en-US" sz="1600" dirty="0">
                    <a:latin typeface="Times New Roman" panose="02020603050405020304" pitchFamily="18" charset="0"/>
                    <a:cs typeface="Times New Roman" panose="02020603050405020304" pitchFamily="18" charset="0"/>
                  </a:rPr>
                  <a:t>)</a:t>
                </a:r>
              </a:p>
              <a:p>
                <a:pPr>
                  <a:lnSpc>
                    <a:spcPct val="150000"/>
                  </a:lnSpc>
                  <a:buNone/>
                </a:pPr>
                <a:r>
                  <a:rPr lang="en-US" altLang="en-US" sz="1600" dirty="0">
                    <a:latin typeface="Times New Roman" panose="02020603050405020304" pitchFamily="18" charset="0"/>
                    <a:cs typeface="Times New Roman" panose="02020603050405020304" pitchFamily="18" charset="0"/>
                  </a:rPr>
                  <a:t>Direction : </a:t>
                </a:r>
                <a14:m>
                  <m:oMath xmlns:m="http://schemas.openxmlformats.org/officeDocument/2006/math">
                    <m:bar>
                      <m:barPr>
                        <m:ctrlPr>
                          <a:rPr lang="en-US" altLang="en-US" sz="1600" i="1">
                            <a:latin typeface="Cambria Math" panose="02040503050406030204" pitchFamily="18" charset="0"/>
                            <a:ea typeface="Cambria Math" panose="02040503050406030204" pitchFamily="18" charset="0"/>
                          </a:rPr>
                        </m:ctrlPr>
                      </m:barPr>
                      <m:e>
                        <m:r>
                          <a:rPr lang="el-GR" altLang="en-US" sz="1600" i="1">
                            <a:latin typeface="Cambria Math" panose="02040503050406030204" pitchFamily="18" charset="0"/>
                            <a:ea typeface="Cambria Math" panose="02040503050406030204" pitchFamily="18" charset="0"/>
                          </a:rPr>
                          <m:t>𝛺</m:t>
                        </m:r>
                      </m:e>
                    </m:bar>
                  </m:oMath>
                </a14:m>
                <a:endParaRPr lang="en-US" altLang="en-US" sz="1600" dirty="0">
                  <a:latin typeface="Times New Roman" panose="02020603050405020304" pitchFamily="18" charset="0"/>
                  <a:cs typeface="Times New Roman" panose="02020603050405020304" pitchFamily="18" charset="0"/>
                </a:endParaRPr>
              </a:p>
              <a:p>
                <a:pPr>
                  <a:lnSpc>
                    <a:spcPct val="150000"/>
                  </a:lnSpc>
                  <a:buNone/>
                </a:pPr>
                <a:r>
                  <a:rPr lang="en-US" altLang="en-US" sz="1600" dirty="0">
                    <a:latin typeface="Times New Roman" panose="02020603050405020304" pitchFamily="18" charset="0"/>
                    <a:cs typeface="Times New Roman" panose="02020603050405020304" pitchFamily="18" charset="0"/>
                  </a:rPr>
                  <a:t>Distance between </a:t>
                </a:r>
                <a14:m>
                  <m:oMath xmlns:m="http://schemas.openxmlformats.org/officeDocument/2006/math">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r>
                      <a:rPr lang="en-US" altLang="en-US" sz="1600" baseline="-25000">
                        <a:latin typeface="Cambria Math" panose="02040503050406030204" pitchFamily="18" charset="0"/>
                        <a:ea typeface="Cambria Math" panose="02040503050406030204" pitchFamily="18" charset="0"/>
                        <a:cs typeface="Times New Roman" panose="02020603050405020304" pitchFamily="18" charset="0"/>
                      </a:rPr>
                      <m:t>1</m:t>
                    </m:r>
                  </m:oMath>
                </a14:m>
                <a:r>
                  <a:rPr lang="en-US" altLang="en-US" sz="1600" dirty="0">
                    <a:latin typeface="Times New Roman" panose="02020603050405020304" pitchFamily="18" charset="0"/>
                    <a:cs typeface="Times New Roman" panose="02020603050405020304" pitchFamily="18" charset="0"/>
                  </a:rPr>
                  <a:t> and </a:t>
                </a:r>
                <a14:m>
                  <m:oMath xmlns:m="http://schemas.openxmlformats.org/officeDocument/2006/math">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oMath>
                </a14:m>
                <a:r>
                  <a:rPr lang="en-US" altLang="en-US" sz="1600" baseline="-25000" dirty="0">
                    <a:latin typeface="Times New Roman" panose="02020603050405020304" pitchFamily="18" charset="0"/>
                    <a:cs typeface="Times New Roman" panose="02020603050405020304" pitchFamily="18" charset="0"/>
                  </a:rPr>
                  <a:t>2</a:t>
                </a:r>
                <a:r>
                  <a:rPr lang="en-US" altLang="en-US" sz="1600" dirty="0">
                    <a:latin typeface="Times New Roman" panose="02020603050405020304" pitchFamily="18" charset="0"/>
                    <a:cs typeface="Times New Roman" panose="02020603050405020304" pitchFamily="18" charset="0"/>
                  </a:rPr>
                  <a:t> : </a:t>
                </a:r>
                <a14:m>
                  <m:oMath xmlns:m="http://schemas.openxmlformats.org/officeDocument/2006/math">
                    <m:r>
                      <m:rPr>
                        <m:sty m:val="p"/>
                      </m:rPr>
                      <a:rPr lang="el-GR" altLang="en-US" sz="1600" i="1" smtClean="0">
                        <a:latin typeface="Cambria Math" panose="02040503050406030204" pitchFamily="18" charset="0"/>
                        <a:ea typeface="Cambria Math" panose="02040503050406030204" pitchFamily="18" charset="0"/>
                        <a:cs typeface="Times New Roman" panose="02020603050405020304" pitchFamily="18" charset="0"/>
                      </a:rPr>
                      <m:t>Δ</m:t>
                    </m:r>
                    <m:r>
                      <a:rPr lang="el-GR" altLang="en-US" sz="1600" i="1">
                        <a:latin typeface="Cambria Math" panose="02040503050406030204" pitchFamily="18" charset="0"/>
                        <a:ea typeface="Cambria Math" panose="02040503050406030204" pitchFamily="18" charset="0"/>
                        <a:cs typeface="Times New Roman" panose="02020603050405020304" pitchFamily="18" charset="0"/>
                      </a:rPr>
                      <m:t>𝜉</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oMath>
                </a14:m>
                <a:endParaRPr lang="en-US" altLang="en-US" sz="1600" baseline="-25000" dirty="0">
                  <a:latin typeface="Times New Roman" panose="02020603050405020304" pitchFamily="18" charset="0"/>
                  <a:cs typeface="Times New Roman" panose="02020603050405020304" pitchFamily="18" charset="0"/>
                </a:endParaRPr>
              </a:p>
              <a:p>
                <a:pPr>
                  <a:lnSpc>
                    <a:spcPct val="150000"/>
                  </a:lnSpc>
                  <a:buNone/>
                </a:pPr>
                <a14:m>
                  <m:oMath xmlns:m="http://schemas.openxmlformats.org/officeDocument/2006/math">
                    <m:sSub>
                      <m:sSubPr>
                        <m:ctrlPr>
                          <a:rPr lang="en-US" altLang="en-US" sz="1600" i="1" smtClean="0">
                            <a:latin typeface="Cambria Math" panose="02040503050406030204" pitchFamily="18" charset="0"/>
                            <a:cs typeface="Times New Roman" panose="02020603050405020304" pitchFamily="18" charset="0"/>
                          </a:rPr>
                        </m:ctrlPr>
                      </m:sSubPr>
                      <m:e>
                        <m:r>
                          <a:rPr lang="en-US" altLang="en-US" sz="1600" b="0" i="1" smtClean="0">
                            <a:latin typeface="Cambria Math" panose="02040503050406030204" pitchFamily="18" charset="0"/>
                            <a:cs typeface="Times New Roman" panose="02020603050405020304" pitchFamily="18" charset="0"/>
                          </a:rPr>
                          <m:t>𝑥</m:t>
                        </m:r>
                      </m:e>
                      <m:sub>
                        <m:r>
                          <a:rPr lang="en-US" altLang="en-US" sz="1600" b="0" i="1" smtClean="0">
                            <a:latin typeface="Cambria Math" panose="02040503050406030204" pitchFamily="18" charset="0"/>
                            <a:cs typeface="Times New Roman" panose="02020603050405020304" pitchFamily="18" charset="0"/>
                          </a:rPr>
                          <m:t>2</m:t>
                        </m:r>
                      </m:sub>
                    </m:sSub>
                  </m:oMath>
                </a14:m>
                <a:r>
                  <a:rPr lang="en-US" altLang="en-US" sz="1600" dirty="0">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altLang="en-US" sz="1600" i="1" smtClean="0">
                            <a:latin typeface="Cambria Math" panose="02040503050406030204" pitchFamily="18" charset="0"/>
                            <a:cs typeface="Times New Roman" panose="02020603050405020304" pitchFamily="18" charset="0"/>
                          </a:rPr>
                        </m:ctrlPr>
                      </m:sSubPr>
                      <m:e>
                        <m:r>
                          <a:rPr lang="en-US" altLang="en-US" sz="1600" b="0" i="1" smtClean="0">
                            <a:latin typeface="Cambria Math" panose="02040503050406030204" pitchFamily="18" charset="0"/>
                            <a:cs typeface="Times New Roman" panose="02020603050405020304" pitchFamily="18" charset="0"/>
                          </a:rPr>
                          <m:t>𝑥</m:t>
                        </m:r>
                      </m:e>
                      <m:sub>
                        <m:r>
                          <a:rPr lang="en-US" altLang="en-US" sz="1600" b="0" i="1" smtClean="0">
                            <a:latin typeface="Cambria Math" panose="02040503050406030204" pitchFamily="18" charset="0"/>
                            <a:cs typeface="Times New Roman" panose="02020603050405020304" pitchFamily="18" charset="0"/>
                          </a:rPr>
                          <m:t>1</m:t>
                        </m:r>
                      </m:sub>
                    </m:sSub>
                  </m:oMath>
                </a14:m>
                <a:r>
                  <a:rPr lang="en-US" altLang="en-US" sz="1600" dirty="0">
                    <a:latin typeface="Times New Roman" panose="02020603050405020304" pitchFamily="18" charset="0"/>
                    <a:cs typeface="Times New Roman" panose="02020603050405020304" pitchFamily="18" charset="0"/>
                  </a:rPr>
                  <a:t>+ </a:t>
                </a:r>
                <a14:m>
                  <m:oMath xmlns:m="http://schemas.openxmlformats.org/officeDocument/2006/math">
                    <m:r>
                      <a:rPr lang="en-US" altLang="en-US" sz="1600" b="0" i="1" smtClean="0">
                        <a:latin typeface="Cambria Math" panose="02040503050406030204" pitchFamily="18" charset="0"/>
                        <a:cs typeface="Times New Roman" panose="02020603050405020304" pitchFamily="18" charset="0"/>
                      </a:rPr>
                      <m:t>𝑑𝑥</m:t>
                    </m:r>
                    <m:r>
                      <a:rPr lang="en-US" altLang="en-US" sz="1600" b="0" i="1" smtClean="0">
                        <a:latin typeface="Cambria Math" panose="02040503050406030204" pitchFamily="18" charset="0"/>
                        <a:cs typeface="Times New Roman" panose="02020603050405020304" pitchFamily="18" charset="0"/>
                      </a:rPr>
                      <m:t>= </m:t>
                    </m:r>
                    <m:sSub>
                      <m:sSubPr>
                        <m:ctrlPr>
                          <a:rPr lang="en-US" altLang="en-US" sz="1600" b="0" i="1" smtClean="0">
                            <a:latin typeface="Cambria Math" panose="02040503050406030204" pitchFamily="18" charset="0"/>
                            <a:cs typeface="Times New Roman" panose="02020603050405020304" pitchFamily="18" charset="0"/>
                          </a:rPr>
                        </m:ctrlPr>
                      </m:sSubPr>
                      <m:e>
                        <m:sSub>
                          <m:sSubPr>
                            <m:ctrlPr>
                              <a:rPr lang="en-US" altLang="en-US" sz="1600" i="1">
                                <a:latin typeface="Cambria Math" panose="02040503050406030204" pitchFamily="18" charset="0"/>
                                <a:cs typeface="Times New Roman" panose="02020603050405020304" pitchFamily="18" charset="0"/>
                              </a:rPr>
                            </m:ctrlPr>
                          </m:sSubPr>
                          <m:e>
                            <m:r>
                              <a:rPr lang="en-US" altLang="en-US" sz="1600" i="1">
                                <a:latin typeface="Cambria Math" panose="02040503050406030204" pitchFamily="18" charset="0"/>
                                <a:cs typeface="Times New Roman" panose="02020603050405020304" pitchFamily="18" charset="0"/>
                              </a:rPr>
                              <m:t>𝑥</m:t>
                            </m:r>
                          </m:e>
                          <m:sub>
                            <m:r>
                              <a:rPr lang="en-US" altLang="en-US" sz="1600" i="1">
                                <a:latin typeface="Cambria Math" panose="02040503050406030204" pitchFamily="18" charset="0"/>
                                <a:cs typeface="Times New Roman" panose="02020603050405020304" pitchFamily="18" charset="0"/>
                              </a:rPr>
                              <m:t>1</m:t>
                            </m:r>
                          </m:sub>
                        </m:sSub>
                        <m:r>
                          <m:rPr>
                            <m:nor/>
                          </m:rPr>
                          <a:rPr lang="en-US" altLang="en-US" sz="1600" dirty="0">
                            <a:latin typeface="Times New Roman" panose="02020603050405020304" pitchFamily="18" charset="0"/>
                            <a:cs typeface="Times New Roman" panose="02020603050405020304" pitchFamily="18" charset="0"/>
                          </a:rPr>
                          <m:t>+</m:t>
                        </m:r>
                        <m:r>
                          <m:rPr>
                            <m:nor/>
                          </m:rPr>
                          <a:rPr lang="en-US" altLang="en-US" sz="1600" b="0" i="0" dirty="0" smtClean="0">
                            <a:latin typeface="Times New Roman" panose="02020603050405020304" pitchFamily="18" charset="0"/>
                            <a:cs typeface="Times New Roman" panose="02020603050405020304" pitchFamily="18" charset="0"/>
                          </a:rPr>
                          <m:t> </m:t>
                        </m:r>
                        <m:r>
                          <m:rPr>
                            <m:sty m:val="p"/>
                          </m:rPr>
                          <a:rPr lang="el-GR" altLang="en-US" sz="1600" b="0" i="1" smtClean="0">
                            <a:latin typeface="Cambria Math" panose="02040503050406030204" pitchFamily="18" charset="0"/>
                            <a:ea typeface="Cambria Math" panose="02040503050406030204" pitchFamily="18" charset="0"/>
                            <a:cs typeface="Times New Roman" panose="02020603050405020304" pitchFamily="18" charset="0"/>
                          </a:rPr>
                          <m:t>Ω</m:t>
                        </m:r>
                      </m:e>
                      <m:sub>
                        <m:r>
                          <a:rPr lang="en-US" altLang="en-US" sz="1600" b="0" i="1" smtClean="0">
                            <a:latin typeface="Cambria Math" panose="02040503050406030204" pitchFamily="18" charset="0"/>
                            <a:cs typeface="Times New Roman" panose="02020603050405020304" pitchFamily="18" charset="0"/>
                          </a:rPr>
                          <m:t>𝑥</m:t>
                        </m:r>
                      </m:sub>
                    </m:sSub>
                  </m:oMath>
                </a14:m>
                <a:r>
                  <a:rPr lang="en-US" altLang="en-US" sz="1600" dirty="0">
                    <a:latin typeface="Times New Roman" panose="02020603050405020304" pitchFamily="18" charset="0"/>
                    <a:cs typeface="Times New Roman" panose="02020603050405020304" pitchFamily="18" charset="0"/>
                  </a:rPr>
                  <a:t> </a:t>
                </a:r>
                <a14:m>
                  <m:oMath xmlns:m="http://schemas.openxmlformats.org/officeDocument/2006/math">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n-US" altLang="en-US" sz="1600" b="0" i="1" dirty="0" smtClean="0">
                        <a:latin typeface="Cambria Math" panose="02040503050406030204" pitchFamily="18" charset="0"/>
                        <a:ea typeface="Cambria Math" panose="02040503050406030204" pitchFamily="18" charset="0"/>
                        <a:cs typeface="Times New Roman" panose="02020603050405020304" pitchFamily="18" charset="0"/>
                      </a:rPr>
                      <m:t>𝜉</m:t>
                    </m:r>
                  </m:oMath>
                </a14:m>
                <a:r>
                  <a:rPr lang="en-US" altLang="en-US" sz="1600" dirty="0">
                    <a:latin typeface="Times New Roman" panose="02020603050405020304" pitchFamily="18" charset="0"/>
                    <a:cs typeface="Times New Roman" panose="02020603050405020304" pitchFamily="18" charset="0"/>
                  </a:rPr>
                  <a:t>  </a:t>
                </a:r>
              </a:p>
              <a:p>
                <a:pPr>
                  <a:lnSpc>
                    <a:spcPct val="150000"/>
                  </a:lnSpc>
                  <a:buNone/>
                </a:pPr>
                <a14:m>
                  <m:oMath xmlns:m="http://schemas.openxmlformats.org/officeDocument/2006/math">
                    <m:sSub>
                      <m:sSubPr>
                        <m:ctrlPr>
                          <a:rPr lang="en-US" altLang="en-US" sz="1600" i="1">
                            <a:latin typeface="Cambria Math" panose="02040503050406030204" pitchFamily="18" charset="0"/>
                            <a:cs typeface="Times New Roman" panose="02020603050405020304" pitchFamily="18" charset="0"/>
                          </a:rPr>
                        </m:ctrlPr>
                      </m:sSubPr>
                      <m:e>
                        <m:r>
                          <a:rPr lang="en-US" altLang="en-US" sz="1600" b="0" i="1" smtClean="0">
                            <a:latin typeface="Cambria Math" panose="02040503050406030204" pitchFamily="18" charset="0"/>
                            <a:cs typeface="Times New Roman" panose="02020603050405020304" pitchFamily="18" charset="0"/>
                          </a:rPr>
                          <m:t>𝑦</m:t>
                        </m:r>
                      </m:e>
                      <m:sub>
                        <m:r>
                          <a:rPr lang="en-US" altLang="en-US" sz="1600" i="1">
                            <a:latin typeface="Cambria Math" panose="02040503050406030204" pitchFamily="18" charset="0"/>
                            <a:cs typeface="Times New Roman" panose="02020603050405020304" pitchFamily="18" charset="0"/>
                          </a:rPr>
                          <m:t>2</m:t>
                        </m:r>
                      </m:sub>
                    </m:sSub>
                  </m:oMath>
                </a14:m>
                <a:r>
                  <a:rPr lang="en-US" altLang="en-US" sz="1600" dirty="0">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altLang="en-US" sz="1600" i="1">
                            <a:latin typeface="Cambria Math" panose="02040503050406030204" pitchFamily="18" charset="0"/>
                            <a:cs typeface="Times New Roman" panose="02020603050405020304" pitchFamily="18" charset="0"/>
                          </a:rPr>
                        </m:ctrlPr>
                      </m:sSubPr>
                      <m:e>
                        <m:r>
                          <a:rPr lang="en-US" altLang="en-US" sz="1600" b="0" i="1" smtClean="0">
                            <a:latin typeface="Cambria Math" panose="02040503050406030204" pitchFamily="18" charset="0"/>
                            <a:cs typeface="Times New Roman" panose="02020603050405020304" pitchFamily="18" charset="0"/>
                          </a:rPr>
                          <m:t>𝑦</m:t>
                        </m:r>
                      </m:e>
                      <m:sub>
                        <m:r>
                          <a:rPr lang="en-US" altLang="en-US" sz="1600" i="1">
                            <a:latin typeface="Cambria Math" panose="02040503050406030204" pitchFamily="18" charset="0"/>
                            <a:cs typeface="Times New Roman" panose="02020603050405020304" pitchFamily="18" charset="0"/>
                          </a:rPr>
                          <m:t>1</m:t>
                        </m:r>
                      </m:sub>
                    </m:sSub>
                  </m:oMath>
                </a14:m>
                <a:r>
                  <a:rPr lang="en-US" altLang="en-US" sz="1600" dirty="0">
                    <a:latin typeface="Times New Roman" panose="02020603050405020304" pitchFamily="18" charset="0"/>
                    <a:cs typeface="Times New Roman" panose="02020603050405020304" pitchFamily="18" charset="0"/>
                  </a:rPr>
                  <a:t>+ </a:t>
                </a:r>
                <a14:m>
                  <m:oMath xmlns:m="http://schemas.openxmlformats.org/officeDocument/2006/math">
                    <m:r>
                      <a:rPr lang="en-US" altLang="en-US" sz="1600" b="0" i="1" smtClean="0">
                        <a:latin typeface="Cambria Math" panose="02040503050406030204" pitchFamily="18" charset="0"/>
                        <a:cs typeface="Times New Roman" panose="02020603050405020304" pitchFamily="18" charset="0"/>
                      </a:rPr>
                      <m:t>𝑑𝑦</m:t>
                    </m:r>
                    <m:r>
                      <a:rPr lang="en-US" altLang="en-US" sz="1600" i="1">
                        <a:latin typeface="Cambria Math" panose="02040503050406030204" pitchFamily="18" charset="0"/>
                        <a:cs typeface="Times New Roman" panose="02020603050405020304" pitchFamily="18" charset="0"/>
                      </a:rPr>
                      <m:t>= </m:t>
                    </m:r>
                    <m:sSub>
                      <m:sSubPr>
                        <m:ctrlPr>
                          <a:rPr lang="en-US" altLang="en-US" sz="1600" i="1">
                            <a:latin typeface="Cambria Math" panose="02040503050406030204" pitchFamily="18" charset="0"/>
                            <a:cs typeface="Times New Roman" panose="02020603050405020304" pitchFamily="18" charset="0"/>
                          </a:rPr>
                        </m:ctrlPr>
                      </m:sSubPr>
                      <m:e>
                        <m:sSub>
                          <m:sSubPr>
                            <m:ctrlPr>
                              <a:rPr lang="en-US" altLang="en-US" sz="1600" i="1">
                                <a:latin typeface="Cambria Math" panose="02040503050406030204" pitchFamily="18" charset="0"/>
                                <a:cs typeface="Times New Roman" panose="02020603050405020304" pitchFamily="18" charset="0"/>
                              </a:rPr>
                            </m:ctrlPr>
                          </m:sSubPr>
                          <m:e>
                            <m:r>
                              <a:rPr lang="en-US" altLang="en-US" sz="1600" i="1">
                                <a:latin typeface="Cambria Math" panose="02040503050406030204" pitchFamily="18" charset="0"/>
                                <a:cs typeface="Times New Roman" panose="02020603050405020304" pitchFamily="18" charset="0"/>
                              </a:rPr>
                              <m:t>𝑦</m:t>
                            </m:r>
                          </m:e>
                          <m:sub>
                            <m:r>
                              <a:rPr lang="en-US" altLang="en-US" sz="1600" i="1">
                                <a:latin typeface="Cambria Math" panose="02040503050406030204" pitchFamily="18" charset="0"/>
                                <a:cs typeface="Times New Roman" panose="02020603050405020304" pitchFamily="18" charset="0"/>
                              </a:rPr>
                              <m:t>1</m:t>
                            </m:r>
                          </m:sub>
                        </m:sSub>
                        <m:r>
                          <m:rPr>
                            <m:nor/>
                          </m:rPr>
                          <a:rPr lang="en-US" altLang="en-US" sz="1600" dirty="0">
                            <a:latin typeface="Times New Roman" panose="02020603050405020304" pitchFamily="18" charset="0"/>
                            <a:cs typeface="Times New Roman" panose="02020603050405020304" pitchFamily="18" charset="0"/>
                          </a:rPr>
                          <m:t>+</m:t>
                        </m:r>
                        <m:r>
                          <m:rPr>
                            <m:nor/>
                          </m:rPr>
                          <a:rPr lang="en-US" altLang="en-US" sz="1600" b="0" i="0" dirty="0" smtClean="0">
                            <a:latin typeface="Times New Roman" panose="020206030504050203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Ω</m:t>
                        </m:r>
                      </m:e>
                      <m:sub>
                        <m:r>
                          <a:rPr lang="en-US" altLang="en-US" sz="1600" b="0" i="1" smtClean="0">
                            <a:latin typeface="Cambria Math" panose="02040503050406030204" pitchFamily="18" charset="0"/>
                            <a:ea typeface="Cambria Math" panose="02040503050406030204" pitchFamily="18" charset="0"/>
                            <a:cs typeface="Times New Roman" panose="02020603050405020304" pitchFamily="18" charset="0"/>
                          </a:rPr>
                          <m:t>𝑦</m:t>
                        </m:r>
                      </m:sub>
                    </m:sSub>
                  </m:oMath>
                </a14:m>
                <a:r>
                  <a:rPr lang="en-US" altLang="en-US" sz="1600" dirty="0">
                    <a:latin typeface="Times New Roman" panose="02020603050405020304" pitchFamily="18" charset="0"/>
                    <a:cs typeface="Times New Roman" panose="02020603050405020304" pitchFamily="18" charset="0"/>
                  </a:rPr>
                  <a:t> </a:t>
                </a:r>
                <a14:m>
                  <m:oMath xmlns:m="http://schemas.openxmlformats.org/officeDocument/2006/math">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𝜉</m:t>
                    </m:r>
                  </m:oMath>
                </a14:m>
                <a:r>
                  <a:rPr lang="en-US" altLang="en-US" sz="1600" dirty="0">
                    <a:latin typeface="Times New Roman" panose="02020603050405020304" pitchFamily="18" charset="0"/>
                    <a:cs typeface="Times New Roman" panose="02020603050405020304" pitchFamily="18" charset="0"/>
                  </a:rPr>
                  <a:t>  </a:t>
                </a:r>
              </a:p>
              <a:p>
                <a:pPr>
                  <a:lnSpc>
                    <a:spcPct val="150000"/>
                  </a:lnSpc>
                  <a:buNone/>
                </a:pPr>
                <a14:m>
                  <m:oMath xmlns:m="http://schemas.openxmlformats.org/officeDocument/2006/math">
                    <m:sSub>
                      <m:sSubPr>
                        <m:ctrlPr>
                          <a:rPr lang="en-US" altLang="en-US" sz="1600" i="1" smtClean="0">
                            <a:latin typeface="Cambria Math" panose="02040503050406030204" pitchFamily="18" charset="0"/>
                            <a:cs typeface="Times New Roman" panose="02020603050405020304" pitchFamily="18" charset="0"/>
                          </a:rPr>
                        </m:ctrlPr>
                      </m:sSubPr>
                      <m:e>
                        <m:r>
                          <a:rPr lang="en-US" altLang="en-US" sz="1600" b="0" i="1" smtClean="0">
                            <a:latin typeface="Cambria Math" panose="02040503050406030204" pitchFamily="18" charset="0"/>
                            <a:cs typeface="Times New Roman" panose="02020603050405020304" pitchFamily="18" charset="0"/>
                          </a:rPr>
                          <m:t>𝑧</m:t>
                        </m:r>
                      </m:e>
                      <m:sub>
                        <m:r>
                          <a:rPr lang="en-US" altLang="en-US" sz="1600" i="1">
                            <a:latin typeface="Cambria Math" panose="02040503050406030204" pitchFamily="18" charset="0"/>
                            <a:cs typeface="Times New Roman" panose="02020603050405020304" pitchFamily="18" charset="0"/>
                          </a:rPr>
                          <m:t>2</m:t>
                        </m:r>
                      </m:sub>
                    </m:sSub>
                  </m:oMath>
                </a14:m>
                <a:r>
                  <a:rPr lang="en-US" altLang="en-US" sz="1600" dirty="0">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altLang="en-US" sz="1600" i="1">
                            <a:latin typeface="Cambria Math" panose="02040503050406030204" pitchFamily="18" charset="0"/>
                            <a:cs typeface="Times New Roman" panose="02020603050405020304" pitchFamily="18" charset="0"/>
                          </a:rPr>
                        </m:ctrlPr>
                      </m:sSubPr>
                      <m:e>
                        <m:r>
                          <a:rPr lang="en-US" altLang="en-US" sz="1600" b="0" i="1" smtClean="0">
                            <a:latin typeface="Cambria Math" panose="02040503050406030204" pitchFamily="18" charset="0"/>
                            <a:cs typeface="Times New Roman" panose="02020603050405020304" pitchFamily="18" charset="0"/>
                          </a:rPr>
                          <m:t>𝑧</m:t>
                        </m:r>
                      </m:e>
                      <m:sub>
                        <m:r>
                          <a:rPr lang="en-US" altLang="en-US" sz="1600" i="1">
                            <a:latin typeface="Cambria Math" panose="02040503050406030204" pitchFamily="18" charset="0"/>
                            <a:cs typeface="Times New Roman" panose="02020603050405020304" pitchFamily="18" charset="0"/>
                          </a:rPr>
                          <m:t>1</m:t>
                        </m:r>
                      </m:sub>
                    </m:sSub>
                  </m:oMath>
                </a14:m>
                <a:r>
                  <a:rPr lang="en-US" altLang="en-US" sz="1600" dirty="0">
                    <a:latin typeface="Times New Roman" panose="02020603050405020304" pitchFamily="18" charset="0"/>
                    <a:cs typeface="Times New Roman" panose="02020603050405020304" pitchFamily="18" charset="0"/>
                  </a:rPr>
                  <a:t>+ </a:t>
                </a:r>
                <a14:m>
                  <m:oMath xmlns:m="http://schemas.openxmlformats.org/officeDocument/2006/math">
                    <m:r>
                      <a:rPr lang="en-US" altLang="en-US" sz="1600" i="1">
                        <a:latin typeface="Cambria Math" panose="02040503050406030204" pitchFamily="18" charset="0"/>
                        <a:cs typeface="Times New Roman" panose="02020603050405020304" pitchFamily="18" charset="0"/>
                      </a:rPr>
                      <m:t>𝑑</m:t>
                    </m:r>
                    <m:r>
                      <a:rPr lang="en-US" altLang="en-US" sz="1600" b="0" i="1" smtClean="0">
                        <a:latin typeface="Cambria Math" panose="02040503050406030204" pitchFamily="18" charset="0"/>
                        <a:cs typeface="Times New Roman" panose="02020603050405020304" pitchFamily="18" charset="0"/>
                      </a:rPr>
                      <m:t>𝑧</m:t>
                    </m:r>
                    <m:r>
                      <a:rPr lang="en-US" altLang="en-US" sz="1600" i="1">
                        <a:latin typeface="Cambria Math" panose="02040503050406030204" pitchFamily="18" charset="0"/>
                        <a:cs typeface="Times New Roman" panose="02020603050405020304" pitchFamily="18" charset="0"/>
                      </a:rPr>
                      <m:t>=</m:t>
                    </m:r>
                    <m:sSub>
                      <m:sSubPr>
                        <m:ctrlPr>
                          <a:rPr lang="en-US" altLang="en-US" sz="1600" i="1">
                            <a:latin typeface="Cambria Math" panose="02040503050406030204" pitchFamily="18" charset="0"/>
                            <a:cs typeface="Times New Roman" panose="02020603050405020304" pitchFamily="18" charset="0"/>
                          </a:rPr>
                        </m:ctrlPr>
                      </m:sSubPr>
                      <m:e>
                        <m:r>
                          <a:rPr lang="en-US" altLang="en-US" sz="1600" i="1">
                            <a:latin typeface="Cambria Math" panose="02040503050406030204" pitchFamily="18" charset="0"/>
                            <a:cs typeface="Times New Roman" panose="02020603050405020304" pitchFamily="18" charset="0"/>
                          </a:rPr>
                          <m:t>𝑧</m:t>
                        </m:r>
                      </m:e>
                      <m:sub>
                        <m:r>
                          <a:rPr lang="en-US" altLang="en-US" sz="1600" i="1">
                            <a:latin typeface="Cambria Math" panose="02040503050406030204" pitchFamily="18" charset="0"/>
                            <a:cs typeface="Times New Roman" panose="02020603050405020304" pitchFamily="18" charset="0"/>
                          </a:rPr>
                          <m:t>1</m:t>
                        </m:r>
                      </m:sub>
                    </m:sSub>
                    <m:r>
                      <m:rPr>
                        <m:nor/>
                      </m:rPr>
                      <a:rPr lang="en-US" altLang="en-US" sz="1600" dirty="0">
                        <a:latin typeface="Times New Roman" panose="02020603050405020304" pitchFamily="18" charset="0"/>
                        <a:cs typeface="Times New Roman" panose="02020603050405020304" pitchFamily="18" charset="0"/>
                      </a:rPr>
                      <m:t>+</m:t>
                    </m:r>
                    <m:r>
                      <m:rPr>
                        <m:nor/>
                      </m:rPr>
                      <a:rPr lang="en-US" altLang="en-US" sz="1600" b="0" i="0" dirty="0" smtClean="0">
                        <a:latin typeface="Times New Roman" panose="02020603050405020304" pitchFamily="18" charset="0"/>
                        <a:cs typeface="Times New Roman" panose="02020603050405020304" pitchFamily="18" charset="0"/>
                      </a:rPr>
                      <m:t> </m:t>
                    </m:r>
                    <m:sSub>
                      <m:sSubPr>
                        <m:ctrlPr>
                          <a:rPr lang="en-US" altLang="en-US" sz="1600" i="1">
                            <a:latin typeface="Cambria Math" panose="02040503050406030204" pitchFamily="18" charset="0"/>
                            <a:cs typeface="Times New Roman" panose="02020603050405020304" pitchFamily="18" charset="0"/>
                          </a:rPr>
                        </m:ctrlPr>
                      </m:sSubPr>
                      <m:e>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Ω</m:t>
                        </m:r>
                      </m:e>
                      <m:sub>
                        <m:r>
                          <a:rPr lang="en-US" altLang="en-US" sz="1600" b="0" i="1" smtClean="0">
                            <a:latin typeface="Cambria Math" panose="02040503050406030204" pitchFamily="18" charset="0"/>
                            <a:ea typeface="Cambria Math" panose="02040503050406030204" pitchFamily="18" charset="0"/>
                            <a:cs typeface="Times New Roman" panose="02020603050405020304" pitchFamily="18" charset="0"/>
                          </a:rPr>
                          <m:t>𝑧</m:t>
                        </m:r>
                      </m:sub>
                    </m:sSub>
                  </m:oMath>
                </a14:m>
                <a:r>
                  <a:rPr lang="en-US" altLang="en-US" sz="1600" dirty="0">
                    <a:latin typeface="Times New Roman" panose="02020603050405020304" pitchFamily="18" charset="0"/>
                    <a:cs typeface="Times New Roman" panose="02020603050405020304" pitchFamily="18" charset="0"/>
                  </a:rPr>
                  <a:t> </a:t>
                </a:r>
                <a14:m>
                  <m:oMath xmlns:m="http://schemas.openxmlformats.org/officeDocument/2006/math">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𝜉</m:t>
                    </m:r>
                  </m:oMath>
                </a14:m>
                <a:r>
                  <a:rPr lang="en-US" altLang="en-US" sz="1600" dirty="0">
                    <a:latin typeface="Times New Roman" panose="02020603050405020304" pitchFamily="18" charset="0"/>
                    <a:cs typeface="Times New Roman" panose="02020603050405020304" pitchFamily="18" charset="0"/>
                  </a:rPr>
                  <a:t> </a:t>
                </a:r>
              </a:p>
              <a:p>
                <a:pPr>
                  <a:lnSpc>
                    <a:spcPct val="150000"/>
                  </a:lnSpc>
                  <a:buNone/>
                </a:pPr>
                <a:r>
                  <a:rPr lang="en-US" altLang="en-US" sz="1600" dirty="0">
                    <a:latin typeface="Times New Roman" panose="02020603050405020304" pitchFamily="18" charset="0"/>
                    <a:cs typeface="Times New Roman" panose="02020603050405020304" pitchFamily="18" charset="0"/>
                  </a:rPr>
                  <a:t>Thus, </a:t>
                </a:r>
                <a14:m>
                  <m:oMath xmlns:m="http://schemas.openxmlformats.org/officeDocument/2006/math">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r>
                      <a:rPr lang="en-US" altLang="en-US" sz="1600" baseline="-25000">
                        <a:latin typeface="Cambria Math" panose="02040503050406030204" pitchFamily="18" charset="0"/>
                        <a:ea typeface="Cambria Math" panose="02040503050406030204" pitchFamily="18" charset="0"/>
                        <a:cs typeface="Times New Roman" panose="02020603050405020304" pitchFamily="18" charset="0"/>
                      </a:rPr>
                      <m:t>2</m:t>
                    </m:r>
                  </m:oMath>
                </a14:m>
                <a:r>
                  <a:rPr lang="en-US" altLang="en-US" sz="1600" baseline="-25000" dirty="0">
                    <a:latin typeface="Times New Roman" panose="02020603050405020304" pitchFamily="18" charset="0"/>
                    <a:cs typeface="Times New Roman" panose="02020603050405020304" pitchFamily="18" charset="0"/>
                  </a:rPr>
                  <a:t> </a:t>
                </a:r>
                <a:r>
                  <a:rPr lang="en-US" altLang="en-US" sz="16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r>
                      <a:rPr lang="en-US" altLang="en-US" sz="1600" baseline="-25000">
                        <a:latin typeface="Cambria Math" panose="02040503050406030204" pitchFamily="18" charset="0"/>
                        <a:ea typeface="Cambria Math" panose="02040503050406030204" pitchFamily="18" charset="0"/>
                        <a:cs typeface="Times New Roman" panose="02020603050405020304" pitchFamily="18" charset="0"/>
                      </a:rPr>
                      <m:t>1</m:t>
                    </m:r>
                  </m:oMath>
                </a14:m>
                <a:r>
                  <a:rPr lang="en-US" altLang="en-US" sz="1600" baseline="-25000" dirty="0">
                    <a:latin typeface="Times New Roman" panose="02020603050405020304" pitchFamily="18" charset="0"/>
                    <a:cs typeface="Times New Roman" panose="02020603050405020304" pitchFamily="18" charset="0"/>
                  </a:rPr>
                  <a:t> </a:t>
                </a:r>
                <a14:m>
                  <m:oMath xmlns:m="http://schemas.openxmlformats.org/officeDocument/2006/math">
                    <m:r>
                      <a:rPr lang="en-US" altLang="en-US" sz="160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l-GR" altLang="en-US" sz="1600" i="1">
                        <a:latin typeface="Cambria Math" panose="02040503050406030204" pitchFamily="18" charset="0"/>
                        <a:ea typeface="Cambria Math" panose="02040503050406030204" pitchFamily="18" charset="0"/>
                        <a:cs typeface="Times New Roman" panose="02020603050405020304" pitchFamily="18" charset="0"/>
                      </a:rPr>
                      <m:t>𝜉</m:t>
                    </m:r>
                    <m:bar>
                      <m:barPr>
                        <m:ctrlPr>
                          <a:rPr lang="en-US" altLang="en-US" sz="1600" i="1">
                            <a:latin typeface="Cambria Math" panose="02040503050406030204" pitchFamily="18" charset="0"/>
                            <a:ea typeface="Cambria Math" panose="02040503050406030204" pitchFamily="18" charset="0"/>
                          </a:rPr>
                        </m:ctrlPr>
                      </m:barPr>
                      <m:e>
                        <m:r>
                          <a:rPr lang="el-GR" altLang="en-US" sz="1600" i="1">
                            <a:latin typeface="Cambria Math" panose="02040503050406030204" pitchFamily="18" charset="0"/>
                            <a:ea typeface="Cambria Math" panose="02040503050406030204" pitchFamily="18" charset="0"/>
                          </a:rPr>
                          <m:t>𝛺</m:t>
                        </m:r>
                      </m:e>
                    </m:bar>
                  </m:oMath>
                </a14:m>
                <a:r>
                  <a:rPr lang="en-US" altLang="en-US" sz="1600" dirty="0">
                    <a:latin typeface="Times New Roman" panose="02020603050405020304" pitchFamily="18" charset="0"/>
                    <a:cs typeface="Times New Roman" panose="02020603050405020304" pitchFamily="18" charset="0"/>
                  </a:rPr>
                  <a:t> .</a:t>
                </a:r>
              </a:p>
            </p:txBody>
          </p:sp>
        </mc:Choice>
        <mc:Fallback>
          <p:sp>
            <p:nvSpPr>
              <p:cNvPr id="24580" name="TextBox 4">
                <a:extLst>
                  <a:ext uri="{FF2B5EF4-FFF2-40B4-BE49-F238E27FC236}">
                    <a16:creationId xmlns:a16="http://schemas.microsoft.com/office/drawing/2014/main" id="{E38BAB77-EB5D-AEEE-276F-58257B766D62}"/>
                  </a:ext>
                </a:extLst>
              </p:cNvPr>
              <p:cNvSpPr txBox="1">
                <a:spLocks noRot="1" noChangeAspect="1" noMove="1" noResize="1" noEditPoints="1" noAdjustHandles="1" noChangeArrowheads="1" noChangeShapeType="1" noTextEdit="1"/>
              </p:cNvSpPr>
              <p:nvPr/>
            </p:nvSpPr>
            <p:spPr bwMode="auto">
              <a:xfrm>
                <a:off x="127432" y="1586829"/>
                <a:ext cx="5190027" cy="3423181"/>
              </a:xfrm>
              <a:prstGeom prst="rect">
                <a:avLst/>
              </a:prstGeom>
              <a:blipFill>
                <a:blip r:embed="rId5"/>
                <a:stretch>
                  <a:fillRect l="-733" b="-110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7" name="TextBox 6">
            <a:extLst>
              <a:ext uri="{FF2B5EF4-FFF2-40B4-BE49-F238E27FC236}">
                <a16:creationId xmlns:a16="http://schemas.microsoft.com/office/drawing/2014/main" id="{54F43FBE-74A2-45DF-8532-6D8EE6FF2812}"/>
              </a:ext>
            </a:extLst>
          </p:cNvPr>
          <p:cNvSpPr txBox="1"/>
          <p:nvPr/>
        </p:nvSpPr>
        <p:spPr>
          <a:xfrm>
            <a:off x="6125487" y="1466179"/>
            <a:ext cx="287258" cy="369332"/>
          </a:xfrm>
          <a:prstGeom prst="rect">
            <a:avLst/>
          </a:prstGeom>
          <a:noFill/>
        </p:spPr>
        <p:txBody>
          <a:bodyPr wrap="none" rtlCol="0">
            <a:spAutoFit/>
          </a:bodyPr>
          <a:lstStyle/>
          <a:p>
            <a:r>
              <a:rPr lang="en-US" sz="1800" b="1" dirty="0">
                <a:solidFill>
                  <a:srgbClr val="1025F4"/>
                </a:solidFill>
              </a:rPr>
              <a:t>z</a:t>
            </a:r>
          </a:p>
        </p:txBody>
      </p:sp>
      <p:sp>
        <p:nvSpPr>
          <p:cNvPr id="4" name="TextBox 3">
            <a:extLst>
              <a:ext uri="{FF2B5EF4-FFF2-40B4-BE49-F238E27FC236}">
                <a16:creationId xmlns:a16="http://schemas.microsoft.com/office/drawing/2014/main" id="{151039FC-AFE9-91C7-59A3-0F590F8F1E2F}"/>
              </a:ext>
            </a:extLst>
          </p:cNvPr>
          <p:cNvSpPr txBox="1"/>
          <p:nvPr/>
        </p:nvSpPr>
        <p:spPr>
          <a:xfrm>
            <a:off x="5584046" y="5710594"/>
            <a:ext cx="2076209" cy="338554"/>
          </a:xfrm>
          <a:prstGeom prst="rect">
            <a:avLst/>
          </a:prstGeom>
          <a:noFill/>
        </p:spPr>
        <p:txBody>
          <a:bodyPr wrap="none" rtlCol="0">
            <a:spAutoFit/>
          </a:bodyPr>
          <a:lstStyle/>
          <a:p>
            <a:r>
              <a:rPr lang="en-US" sz="1600" dirty="0">
                <a:solidFill>
                  <a:srgbClr val="C00000"/>
                </a:solidFill>
                <a:hlinkClick r:id="rId6"/>
              </a:rPr>
              <a:t>04-Line-Equation.html</a:t>
            </a:r>
            <a:endParaRPr lang="en-US" sz="1600" dirty="0">
              <a:solidFill>
                <a:srgbClr val="C00000"/>
              </a:solidFill>
            </a:endParaRPr>
          </a:p>
        </p:txBody>
      </p:sp>
    </p:spTree>
    <p:extLst>
      <p:ext uri="{BB962C8B-B14F-4D97-AF65-F5344CB8AC3E}">
        <p14:creationId xmlns:p14="http://schemas.microsoft.com/office/powerpoint/2010/main" val="2537291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431A1-444E-CC48-3710-D5960A98C2D2}"/>
            </a:ext>
          </a:extLst>
        </p:cNvPr>
        <p:cNvGrpSpPr/>
        <p:nvPr/>
      </p:nvGrpSpPr>
      <p:grpSpPr>
        <a:xfrm>
          <a:off x="0" y="0"/>
          <a:ext cx="0" cy="0"/>
          <a:chOff x="0" y="0"/>
          <a:chExt cx="0" cy="0"/>
        </a:xfrm>
      </p:grpSpPr>
      <p:sp>
        <p:nvSpPr>
          <p:cNvPr id="24577" name="Rectangle 2">
            <a:extLst>
              <a:ext uri="{FF2B5EF4-FFF2-40B4-BE49-F238E27FC236}">
                <a16:creationId xmlns:a16="http://schemas.microsoft.com/office/drawing/2014/main" id="{E53BCB15-C199-72E6-05FD-55CDA69B170E}"/>
              </a:ext>
            </a:extLst>
          </p:cNvPr>
          <p:cNvSpPr>
            <a:spLocks noGrp="1"/>
          </p:cNvSpPr>
          <p:nvPr>
            <p:ph type="title"/>
          </p:nvPr>
        </p:nvSpPr>
        <p:spPr>
          <a:xfrm>
            <a:off x="0" y="-4763"/>
            <a:ext cx="9144000" cy="654051"/>
          </a:xfrm>
          <a:solidFill>
            <a:srgbClr val="1C8016"/>
          </a:solidFill>
        </p:spPr>
        <p:txBody>
          <a:bodyPr lIns="0" tIns="0" rIns="0" bIns="0"/>
          <a:lstStyle/>
          <a:p>
            <a:pPr eaLnBrk="1" hangingPunct="1"/>
            <a: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PHYSICAL MODELS IN REMOTE SENSING</a:t>
            </a:r>
            <a:b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Chapter 01 – Part 04: The Radiative Transfer Equation</a:t>
            </a:r>
          </a:p>
        </p:txBody>
      </p:sp>
      <p:sp>
        <p:nvSpPr>
          <p:cNvPr id="2" name="Slide Number Placeholder 6">
            <a:extLst>
              <a:ext uri="{FF2B5EF4-FFF2-40B4-BE49-F238E27FC236}">
                <a16:creationId xmlns:a16="http://schemas.microsoft.com/office/drawing/2014/main" id="{A007483E-DCE6-E18B-42A8-F87CC56B54BE}"/>
              </a:ext>
            </a:extLst>
          </p:cNvPr>
          <p:cNvSpPr>
            <a:spLocks noGrp="1"/>
          </p:cNvSpPr>
          <p:nvPr>
            <p:ph type="sldNum" sz="quarter" idx="12"/>
          </p:nvPr>
        </p:nvSpPr>
        <p:spPr>
          <a:xfrm>
            <a:off x="6962775" y="6440488"/>
            <a:ext cx="2133600" cy="365125"/>
          </a:xfrm>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defRPr/>
            </a:pPr>
            <a:fld id="{19255464-AA4E-6F42-833C-B8E94E833469}" type="slidenum">
              <a:rPr lang="en-US" altLang="zh-CN" sz="1400" b="1" smtClean="0">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rPr>
              <a:pPr>
                <a:spcBef>
                  <a:spcPct val="0"/>
                </a:spcBef>
                <a:buFontTx/>
                <a:buNone/>
                <a:defRPr/>
              </a:pPr>
              <a:t>6</a:t>
            </a:fld>
            <a:endParaRPr lang="en-US" altLang="zh-CN" sz="1400" b="1">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24579" name="TextBox 7">
            <a:extLst>
              <a:ext uri="{FF2B5EF4-FFF2-40B4-BE49-F238E27FC236}">
                <a16:creationId xmlns:a16="http://schemas.microsoft.com/office/drawing/2014/main" id="{B69EFCEB-B598-B2ED-A9E8-0294A6B412C5}"/>
              </a:ext>
            </a:extLst>
          </p:cNvPr>
          <p:cNvSpPr txBox="1">
            <a:spLocks noChangeArrowheads="1"/>
          </p:cNvSpPr>
          <p:nvPr/>
        </p:nvSpPr>
        <p:spPr bwMode="auto">
          <a:xfrm>
            <a:off x="0" y="664075"/>
            <a:ext cx="855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000" b="1" u="sng" dirty="0">
                <a:solidFill>
                  <a:srgbClr val="FF0000"/>
                </a:solidFill>
                <a:latin typeface="Times New Roman" panose="02020603050405020304" pitchFamily="18" charset="0"/>
                <a:cs typeface="Times New Roman" panose="02020603050405020304" pitchFamily="18" charset="0"/>
              </a:rPr>
              <a:t>Change in Photon Number</a:t>
            </a:r>
          </a:p>
        </p:txBody>
      </p:sp>
      <mc:AlternateContent xmlns:mc="http://schemas.openxmlformats.org/markup-compatibility/2006" xmlns:a14="http://schemas.microsoft.com/office/drawing/2010/main">
        <mc:Choice Requires="a14">
          <p:sp>
            <p:nvSpPr>
              <p:cNvPr id="24580" name="TextBox 4">
                <a:extLst>
                  <a:ext uri="{FF2B5EF4-FFF2-40B4-BE49-F238E27FC236}">
                    <a16:creationId xmlns:a16="http://schemas.microsoft.com/office/drawing/2014/main" id="{948F6CDE-78F0-4327-D381-804646C6C30B}"/>
                  </a:ext>
                </a:extLst>
              </p:cNvPr>
              <p:cNvSpPr txBox="1">
                <a:spLocks noChangeArrowheads="1"/>
              </p:cNvSpPr>
              <p:nvPr/>
            </p:nvSpPr>
            <p:spPr bwMode="auto">
              <a:xfrm>
                <a:off x="188119" y="2445445"/>
                <a:ext cx="8767762" cy="404322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628650" indent="-1714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150000"/>
                  </a:lnSpc>
                  <a:buNone/>
                </a:pPr>
                <a:r>
                  <a:rPr lang="en-US" altLang="en-US" sz="1600" dirty="0">
                    <a:latin typeface="Times New Roman" panose="02020603050405020304" pitchFamily="18" charset="0"/>
                    <a:cs typeface="Times New Roman" panose="02020603050405020304" pitchFamily="18" charset="0"/>
                  </a:rPr>
                  <a:t>Returning to </a:t>
                </a:r>
                <a:r>
                  <a:rPr lang="en-US" altLang="en-US" sz="1600" dirty="0">
                    <a:solidFill>
                      <a:srgbClr val="1025F4"/>
                    </a:solidFill>
                    <a:latin typeface="Times New Roman" panose="02020603050405020304" pitchFamily="18" charset="0"/>
                    <a:cs typeface="Times New Roman" panose="02020603050405020304" pitchFamily="18" charset="0"/>
                  </a:rPr>
                  <a:t>change in photon number</a:t>
                </a:r>
                <a:r>
                  <a:rPr lang="en-US" altLang="en-US" sz="1600" dirty="0">
                    <a:latin typeface="Times New Roman" panose="02020603050405020304" pitchFamily="18" charset="0"/>
                    <a:cs typeface="Times New Roman" panose="02020603050405020304" pitchFamily="18" charset="0"/>
                  </a:rPr>
                  <a:t>,</a:t>
                </a:r>
              </a:p>
              <a:p>
                <a:pPr algn="ctr">
                  <a:lnSpc>
                    <a:spcPct val="150000"/>
                  </a:lnSpc>
                  <a:buNone/>
                </a:pPr>
                <a14:m>
                  <m:oMath xmlns:m="http://schemas.openxmlformats.org/officeDocument/2006/math">
                    <m:r>
                      <a:rPr lang="en-US" altLang="en-US" sz="16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𝑓</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r>
                      <a:rPr lang="en-US" altLang="en-US" sz="1600" b="0" i="0"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l-GR" altLang="en-US" sz="1600" i="1">
                        <a:latin typeface="Cambria Math" panose="02040503050406030204" pitchFamily="18" charset="0"/>
                        <a:ea typeface="Cambria Math" panose="02040503050406030204" pitchFamily="18" charset="0"/>
                        <a:cs typeface="Times New Roman" panose="02020603050405020304" pitchFamily="18" charset="0"/>
                      </a:rPr>
                      <m:t>𝜉</m:t>
                    </m:r>
                    <m:bar>
                      <m:barPr>
                        <m:ctrlPr>
                          <a:rPr lang="en-US" altLang="en-US" sz="1600" i="1">
                            <a:latin typeface="Cambria Math" panose="02040503050406030204" pitchFamily="18" charset="0"/>
                            <a:ea typeface="Cambria Math" panose="02040503050406030204" pitchFamily="18" charset="0"/>
                          </a:rPr>
                        </m:ctrlPr>
                      </m:barPr>
                      <m:e>
                        <m:r>
                          <a:rPr lang="el-GR" altLang="en-US" sz="1600" i="1">
                            <a:latin typeface="Cambria Math" panose="02040503050406030204" pitchFamily="18" charset="0"/>
                            <a:ea typeface="Cambria Math" panose="02040503050406030204" pitchFamily="18" charset="0"/>
                          </a:rPr>
                          <m:t>𝛺</m:t>
                        </m:r>
                      </m:e>
                    </m:bar>
                    <m:r>
                      <a:rPr lang="en-US" altLang="en-US" sz="1600">
                        <a:latin typeface="Cambria Math" panose="02040503050406030204" pitchFamily="18" charset="0"/>
                        <a:ea typeface="Cambria Math" panose="02040503050406030204" pitchFamily="18" charset="0"/>
                        <a:cs typeface="Times New Roman" panose="02020603050405020304" pitchFamily="18" charset="0"/>
                      </a:rPr>
                      <m:t>,</m:t>
                    </m:r>
                    <m:r>
                      <a:rPr lang="el-GR" altLang="en-US" sz="1600" i="1">
                        <a:latin typeface="Cambria Math" panose="02040503050406030204" pitchFamily="18" charset="0"/>
                        <a:ea typeface="Cambria Math" panose="02040503050406030204" pitchFamily="18" charset="0"/>
                        <a:cs typeface="Times New Roman" panose="02020603050405020304" pitchFamily="18" charset="0"/>
                      </a:rPr>
                      <m:t>𝜐</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sz="16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bar>
                      <m:barPr>
                        <m:ctrlPr>
                          <a:rPr lang="en-US" altLang="en-US" sz="1600" i="1">
                            <a:latin typeface="Cambria Math" panose="02040503050406030204" pitchFamily="18" charset="0"/>
                            <a:ea typeface="Cambria Math" panose="02040503050406030204" pitchFamily="18" charset="0"/>
                          </a:rPr>
                        </m:ctrlPr>
                      </m:barPr>
                      <m:e>
                        <m:r>
                          <a:rPr lang="el-GR" altLang="en-US" sz="1600" i="1">
                            <a:latin typeface="Cambria Math" panose="02040503050406030204" pitchFamily="18" charset="0"/>
                            <a:ea typeface="Cambria Math" panose="02040503050406030204" pitchFamily="18" charset="0"/>
                          </a:rPr>
                          <m:t>𝛺</m:t>
                        </m:r>
                      </m:e>
                    </m:bar>
                  </m:oMath>
                </a14:m>
                <a:r>
                  <a:rPr lang="en-US" altLang="en-US" sz="1600" dirty="0">
                    <a:latin typeface="Times New Roman" panose="02020603050405020304" pitchFamily="18" charset="0"/>
                    <a:cs typeface="Times New Roman" panose="02020603050405020304" pitchFamily="18" charset="0"/>
                  </a:rPr>
                  <a:t>,</a:t>
                </a:r>
                <a14:m>
                  <m:oMath xmlns:m="http://schemas.openxmlformats.org/officeDocument/2006/math">
                    <m:r>
                      <a:rPr lang="en-US" altLang="en-US" sz="1600" i="1">
                        <a:latin typeface="Cambria Math" panose="02040503050406030204" pitchFamily="18" charset="0"/>
                        <a:cs typeface="Times New Roman" panose="02020603050405020304" pitchFamily="18" charset="0"/>
                      </a:rPr>
                      <m:t>𝑡</m:t>
                    </m:r>
                    <m:r>
                      <a:rPr lang="en-US" altLang="en-US" sz="1600" i="1">
                        <a:latin typeface="Cambria Math" panose="02040503050406030204" pitchFamily="18" charset="0"/>
                        <a:cs typeface="Times New Roman" panose="02020603050405020304" pitchFamily="18" charset="0"/>
                      </a:rPr>
                      <m:t>+</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𝑡</m:t>
                    </m:r>
                  </m:oMath>
                </a14:m>
                <a:r>
                  <a:rPr lang="en-US" altLang="en-US" sz="1600" dirty="0">
                    <a:latin typeface="Times New Roman" panose="02020603050405020304" pitchFamily="18" charset="0"/>
                    <a:cs typeface="Times New Roman" panose="02020603050405020304" pitchFamily="18" charset="0"/>
                  </a:rPr>
                  <a:t>) - </a:t>
                </a:r>
                <a14:m>
                  <m:oMath xmlns:m="http://schemas.openxmlformats.org/officeDocument/2006/math">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𝑓</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r>
                      <a:rPr lang="en-US" altLang="en-US" sz="1600">
                        <a:latin typeface="Cambria Math" panose="02040503050406030204" pitchFamily="18" charset="0"/>
                        <a:ea typeface="Cambria Math" panose="02040503050406030204" pitchFamily="18" charset="0"/>
                        <a:cs typeface="Times New Roman" panose="02020603050405020304" pitchFamily="18" charset="0"/>
                      </a:rPr>
                      <m:t>,</m:t>
                    </m:r>
                    <m:r>
                      <a:rPr lang="el-GR" altLang="en-US" sz="1600" i="1">
                        <a:latin typeface="Cambria Math" panose="02040503050406030204" pitchFamily="18" charset="0"/>
                        <a:ea typeface="Cambria Math" panose="02040503050406030204" pitchFamily="18" charset="0"/>
                        <a:cs typeface="Times New Roman" panose="02020603050405020304" pitchFamily="18" charset="0"/>
                      </a:rPr>
                      <m:t>𝜐</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sz="16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bar>
                      <m:barPr>
                        <m:ctrlPr>
                          <a:rPr lang="en-US" altLang="en-US" sz="1600" i="1">
                            <a:latin typeface="Cambria Math" panose="02040503050406030204" pitchFamily="18" charset="0"/>
                            <a:ea typeface="Cambria Math" panose="02040503050406030204" pitchFamily="18" charset="0"/>
                          </a:rPr>
                        </m:ctrlPr>
                      </m:barPr>
                      <m:e>
                        <m:r>
                          <a:rPr lang="el-GR" altLang="en-US" sz="1600" i="1">
                            <a:latin typeface="Cambria Math" panose="02040503050406030204" pitchFamily="18" charset="0"/>
                            <a:ea typeface="Cambria Math" panose="02040503050406030204" pitchFamily="18" charset="0"/>
                          </a:rPr>
                          <m:t>𝛺</m:t>
                        </m:r>
                      </m:e>
                    </m:bar>
                  </m:oMath>
                </a14:m>
                <a:r>
                  <a:rPr lang="en-US" altLang="en-US" sz="1600" dirty="0">
                    <a:latin typeface="Times New Roman" panose="02020603050405020304" pitchFamily="18" charset="0"/>
                    <a:cs typeface="Times New Roman" panose="02020603050405020304" pitchFamily="18" charset="0"/>
                  </a:rPr>
                  <a:t>,</a:t>
                </a:r>
                <a14:m>
                  <m:oMath xmlns:m="http://schemas.openxmlformats.org/officeDocument/2006/math">
                    <m:r>
                      <a:rPr lang="en-US" altLang="en-US" sz="1600" i="1">
                        <a:latin typeface="Cambria Math" panose="02040503050406030204" pitchFamily="18" charset="0"/>
                        <a:cs typeface="Times New Roman" panose="02020603050405020304" pitchFamily="18" charset="0"/>
                      </a:rPr>
                      <m:t>𝑡</m:t>
                    </m:r>
                  </m:oMath>
                </a14:m>
                <a:r>
                  <a:rPr lang="en-US" altLang="en-US" sz="1600" dirty="0">
                    <a:latin typeface="Times New Roman" panose="02020603050405020304" pitchFamily="18" charset="0"/>
                    <a:cs typeface="Times New Roman" panose="02020603050405020304" pitchFamily="18" charset="0"/>
                  </a:rPr>
                  <a:t>)] </a:t>
                </a:r>
                <a14:m>
                  <m:oMath xmlns:m="http://schemas.openxmlformats.org/officeDocument/2006/math">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𝑆</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l-GR" altLang="en-US" sz="1600" i="1">
                        <a:latin typeface="Cambria Math" panose="02040503050406030204" pitchFamily="18" charset="0"/>
                        <a:ea typeface="Cambria Math" panose="02040503050406030204" pitchFamily="18" charset="0"/>
                        <a:cs typeface="Times New Roman" panose="02020603050405020304" pitchFamily="18" charset="0"/>
                      </a:rPr>
                      <m:t>𝜉</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l-GR" altLang="en-US" sz="1600" i="1">
                        <a:latin typeface="Cambria Math" panose="02040503050406030204" pitchFamily="18" charset="0"/>
                        <a:ea typeface="Cambria Math" panose="02040503050406030204" pitchFamily="18" charset="0"/>
                      </a:rPr>
                      <m:t>𝜐</m:t>
                    </m:r>
                    <m:r>
                      <a:rPr lang="en-US" altLang="en-US" sz="1600" i="1">
                        <a:latin typeface="Cambria Math" panose="02040503050406030204" pitchFamily="18" charset="0"/>
                        <a:ea typeface="Cambria Math" panose="02040503050406030204" pitchFamily="18" charset="0"/>
                      </a:rPr>
                      <m:t> </m:t>
                    </m:r>
                    <m:r>
                      <m:rPr>
                        <m:sty m:val="p"/>
                      </m:rPr>
                      <a:rPr lang="el-GR" altLang="en-US" sz="1600" i="1">
                        <a:latin typeface="Cambria Math" panose="02040503050406030204" pitchFamily="18" charset="0"/>
                        <a:ea typeface="Cambria Math" panose="02040503050406030204" pitchFamily="18" charset="0"/>
                      </a:rPr>
                      <m:t>Δ</m:t>
                    </m:r>
                    <m:bar>
                      <m:barPr>
                        <m:ctrlPr>
                          <a:rPr lang="en-US" altLang="en-US" sz="1600" i="1">
                            <a:latin typeface="Cambria Math" panose="02040503050406030204" pitchFamily="18" charset="0"/>
                            <a:ea typeface="Cambria Math" panose="02040503050406030204" pitchFamily="18" charset="0"/>
                          </a:rPr>
                        </m:ctrlPr>
                      </m:barPr>
                      <m:e>
                        <m:r>
                          <a:rPr lang="el-GR" altLang="en-US" sz="1600" i="1">
                            <a:latin typeface="Cambria Math" panose="02040503050406030204" pitchFamily="18" charset="0"/>
                            <a:ea typeface="Cambria Math" panose="02040503050406030204" pitchFamily="18" charset="0"/>
                          </a:rPr>
                          <m:t>𝛺</m:t>
                        </m:r>
                      </m:e>
                    </m:bar>
                    <m:r>
                      <a:rPr lang="en-US" altLang="en-US" sz="1600" i="1">
                        <a:latin typeface="Cambria Math" panose="02040503050406030204" pitchFamily="18" charset="0"/>
                        <a:ea typeface="Cambria Math" panose="02040503050406030204" pitchFamily="18" charset="0"/>
                      </a:rPr>
                      <m:t> </m:t>
                    </m:r>
                  </m:oMath>
                </a14:m>
                <a:r>
                  <a:rPr lang="en-US" altLang="en-US" sz="1600" dirty="0">
                    <a:latin typeface="Times New Roman" panose="02020603050405020304" pitchFamily="18" charset="0"/>
                    <a:cs typeface="Times New Roman" panose="02020603050405020304" pitchFamily="18" charset="0"/>
                  </a:rPr>
                  <a:t>.</a:t>
                </a:r>
              </a:p>
              <a:p>
                <a:pPr>
                  <a:lnSpc>
                    <a:spcPct val="150000"/>
                  </a:lnSpc>
                  <a:buNone/>
                </a:pPr>
                <a:r>
                  <a:rPr lang="en-US" altLang="en-US" sz="1600" dirty="0">
                    <a:latin typeface="Times New Roman" panose="02020603050405020304" pitchFamily="18" charset="0"/>
                    <a:cs typeface="Times New Roman" panose="02020603050405020304" pitchFamily="18" charset="0"/>
                  </a:rPr>
                  <a:t>we note that photon location </a:t>
                </a:r>
                <a14:m>
                  <m:oMath xmlns:m="http://schemas.openxmlformats.org/officeDocument/2006/math">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oMath>
                </a14:m>
                <a:r>
                  <a:rPr lang="en-US" altLang="en-US" sz="1600" dirty="0">
                    <a:latin typeface="Times New Roman" panose="02020603050405020304" pitchFamily="18" charset="0"/>
                    <a:cs typeface="Times New Roman" panose="02020603050405020304" pitchFamily="18" charset="0"/>
                  </a:rPr>
                  <a:t> depends on time </a:t>
                </a:r>
                <a14:m>
                  <m:oMath xmlns:m="http://schemas.openxmlformats.org/officeDocument/2006/math">
                    <m:r>
                      <a:rPr lang="en-US" altLang="en-US" sz="1600" i="1">
                        <a:latin typeface="Cambria Math" panose="02040503050406030204" pitchFamily="18" charset="0"/>
                        <a:cs typeface="Times New Roman" panose="02020603050405020304" pitchFamily="18" charset="0"/>
                      </a:rPr>
                      <m:t>𝑡</m:t>
                    </m:r>
                  </m:oMath>
                </a14:m>
                <a:r>
                  <a:rPr lang="en-US" altLang="en-US" sz="1600" dirty="0">
                    <a:latin typeface="Times New Roman" panose="02020603050405020304" pitchFamily="18" charset="0"/>
                    <a:cs typeface="Times New Roman" panose="02020603050405020304" pitchFamily="18" charset="0"/>
                  </a:rPr>
                  <a:t> (because they are traveling). Using the chain rule for multivariable functions we obtain</a:t>
                </a:r>
              </a:p>
              <a:p>
                <a:pPr algn="ctr">
                  <a:lnSpc>
                    <a:spcPct val="150000"/>
                  </a:lnSpc>
                  <a:buNone/>
                </a:pPr>
                <a14:m>
                  <m:oMath xmlns:m="http://schemas.openxmlformats.org/officeDocument/2006/math">
                    <m:f>
                      <m:fPr>
                        <m:ctrlPr>
                          <a:rPr lang="en-US" altLang="en-US" sz="1600" i="1" smtClean="0">
                            <a:latin typeface="Cambria Math" panose="02040503050406030204" pitchFamily="18" charset="0"/>
                            <a:cs typeface="Times New Roman" panose="02020603050405020304" pitchFamily="18" charset="0"/>
                          </a:rPr>
                        </m:ctrlPr>
                      </m:fPr>
                      <m:num>
                        <m:r>
                          <m:rPr>
                            <m:sty m:val="p"/>
                          </m:rPr>
                          <a:rPr lang="el-GR" altLang="en-US" sz="1600" i="1" smtClean="0">
                            <a:latin typeface="Cambria Math" panose="02040503050406030204" pitchFamily="18" charset="0"/>
                            <a:ea typeface="Cambria Math" panose="02040503050406030204" pitchFamily="18" charset="0"/>
                            <a:cs typeface="Times New Roman" panose="02020603050405020304" pitchFamily="18" charset="0"/>
                          </a:rPr>
                          <m:t>Δ</m:t>
                        </m:r>
                        <m:r>
                          <a:rPr lang="en-US" altLang="en-US" sz="1600" b="0" i="1" smtClean="0">
                            <a:latin typeface="Cambria Math" panose="02040503050406030204" pitchFamily="18" charset="0"/>
                            <a:ea typeface="Cambria Math" panose="02040503050406030204" pitchFamily="18" charset="0"/>
                            <a:cs typeface="Times New Roman" panose="02020603050405020304" pitchFamily="18" charset="0"/>
                          </a:rPr>
                          <m:t>𝑓</m:t>
                        </m:r>
                      </m:num>
                      <m:den>
                        <m:r>
                          <m:rPr>
                            <m:sty m:val="p"/>
                          </m:rPr>
                          <a:rPr lang="el-GR" altLang="en-US" sz="1600" i="1" smtClean="0">
                            <a:latin typeface="Cambria Math" panose="02040503050406030204" pitchFamily="18" charset="0"/>
                            <a:ea typeface="Cambria Math" panose="02040503050406030204" pitchFamily="18" charset="0"/>
                            <a:cs typeface="Times New Roman" panose="02020603050405020304" pitchFamily="18" charset="0"/>
                          </a:rPr>
                          <m:t>Δ</m:t>
                        </m:r>
                        <m:r>
                          <a:rPr lang="en-US" altLang="en-US" sz="1600" b="0" i="1" smtClean="0">
                            <a:latin typeface="Cambria Math" panose="02040503050406030204" pitchFamily="18" charset="0"/>
                            <a:ea typeface="Cambria Math" panose="02040503050406030204" pitchFamily="18" charset="0"/>
                            <a:cs typeface="Times New Roman" panose="02020603050405020304" pitchFamily="18" charset="0"/>
                          </a:rPr>
                          <m:t>𝑡</m:t>
                        </m:r>
                      </m:den>
                    </m:f>
                  </m:oMath>
                </a14:m>
                <a:r>
                  <a:rPr lang="en-US" altLang="en-US" sz="1600" dirty="0">
                    <a:latin typeface="Times New Roman" panose="02020603050405020304" pitchFamily="18" charset="0"/>
                    <a:cs typeface="Times New Roman" panose="02020603050405020304" pitchFamily="18" charset="0"/>
                  </a:rPr>
                  <a:t> = </a:t>
                </a:r>
                <a14:m>
                  <m:oMath xmlns:m="http://schemas.openxmlformats.org/officeDocument/2006/math">
                    <m:d>
                      <m:dPr>
                        <m:ctrlPr>
                          <a:rPr lang="en-US" altLang="en-US" sz="1600" i="1" smtClean="0">
                            <a:latin typeface="Cambria Math" panose="02040503050406030204" pitchFamily="18" charset="0"/>
                            <a:cs typeface="Times New Roman" panose="02020603050405020304" pitchFamily="18" charset="0"/>
                          </a:rPr>
                        </m:ctrlPr>
                      </m:dPr>
                      <m:e>
                        <m:f>
                          <m:fPr>
                            <m:ctrlPr>
                              <a:rPr lang="en-US" altLang="en-US" sz="1600" i="1" smtClean="0">
                                <a:latin typeface="Cambria Math" panose="02040503050406030204" pitchFamily="18" charset="0"/>
                                <a:cs typeface="Times New Roman" panose="02020603050405020304" pitchFamily="18" charset="0"/>
                              </a:rPr>
                            </m:ctrlPr>
                          </m:fPr>
                          <m:num>
                            <m:r>
                              <a:rPr lang="en-US" altLang="en-US" sz="160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b="0" i="1" smtClean="0">
                                <a:latin typeface="Cambria Math" panose="02040503050406030204" pitchFamily="18" charset="0"/>
                                <a:ea typeface="Cambria Math" panose="02040503050406030204" pitchFamily="18" charset="0"/>
                                <a:cs typeface="Times New Roman" panose="02020603050405020304" pitchFamily="18" charset="0"/>
                              </a:rPr>
                              <m:t>𝑓</m:t>
                            </m:r>
                          </m:num>
                          <m:den>
                            <m:r>
                              <a:rPr lang="en-US" altLang="en-US" sz="16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b="0" i="1" smtClean="0">
                                <a:latin typeface="Cambria Math" panose="02040503050406030204" pitchFamily="18" charset="0"/>
                                <a:ea typeface="Cambria Math" panose="02040503050406030204" pitchFamily="18" charset="0"/>
                                <a:cs typeface="Times New Roman" panose="02020603050405020304" pitchFamily="18" charset="0"/>
                              </a:rPr>
                              <m:t>𝑡</m:t>
                            </m:r>
                          </m:den>
                        </m:f>
                        <m:r>
                          <a:rPr lang="en-US" altLang="en-US" sz="1600" b="0" i="1" smtClean="0">
                            <a:latin typeface="Cambria Math" panose="02040503050406030204" pitchFamily="18" charset="0"/>
                            <a:cs typeface="Times New Roman" panose="02020603050405020304" pitchFamily="18" charset="0"/>
                          </a:rPr>
                          <m:t>+ </m:t>
                        </m:r>
                        <m:f>
                          <m:fPr>
                            <m:ctrlPr>
                              <a:rPr lang="en-US" altLang="en-US" sz="1600" b="0" i="1" smtClean="0">
                                <a:latin typeface="Cambria Math" panose="02040503050406030204" pitchFamily="18" charset="0"/>
                                <a:cs typeface="Times New Roman" panose="02020603050405020304" pitchFamily="18" charset="0"/>
                              </a:rPr>
                            </m:ctrlPr>
                          </m:fPr>
                          <m:num>
                            <m:r>
                              <a:rPr lang="en-US" altLang="en-US" sz="16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b="0" i="1" smtClean="0">
                                <a:latin typeface="Cambria Math" panose="02040503050406030204" pitchFamily="18" charset="0"/>
                                <a:ea typeface="Cambria Math" panose="02040503050406030204" pitchFamily="18" charset="0"/>
                                <a:cs typeface="Times New Roman" panose="02020603050405020304" pitchFamily="18" charset="0"/>
                              </a:rPr>
                              <m:t>𝑓</m:t>
                            </m:r>
                          </m:num>
                          <m:den>
                            <m:r>
                              <a:rPr lang="en-US" altLang="en-US" sz="16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b="0" i="1" smtClean="0">
                                <a:latin typeface="Cambria Math" panose="02040503050406030204" pitchFamily="18" charset="0"/>
                                <a:ea typeface="Cambria Math" panose="02040503050406030204" pitchFamily="18" charset="0"/>
                                <a:cs typeface="Times New Roman" panose="02020603050405020304" pitchFamily="18" charset="0"/>
                              </a:rPr>
                              <m:t>𝑥</m:t>
                            </m:r>
                          </m:den>
                        </m:f>
                        <m:r>
                          <a:rPr lang="en-US" altLang="en-US" sz="1600" b="0" i="1" smtClean="0">
                            <a:latin typeface="Cambria Math" panose="02040503050406030204" pitchFamily="18" charset="0"/>
                            <a:cs typeface="Times New Roman" panose="02020603050405020304" pitchFamily="18" charset="0"/>
                          </a:rPr>
                          <m:t> </m:t>
                        </m:r>
                        <m:f>
                          <m:fPr>
                            <m:ctrlPr>
                              <a:rPr lang="en-US" altLang="en-US" sz="1600" b="0" i="1" smtClean="0">
                                <a:latin typeface="Cambria Math" panose="02040503050406030204" pitchFamily="18" charset="0"/>
                                <a:cs typeface="Times New Roman" panose="02020603050405020304" pitchFamily="18" charset="0"/>
                              </a:rPr>
                            </m:ctrlPr>
                          </m:fPr>
                          <m:num>
                            <m:r>
                              <a:rPr lang="en-US" altLang="en-US" sz="1600" b="0" i="1" smtClean="0">
                                <a:latin typeface="Cambria Math" panose="02040503050406030204" pitchFamily="18" charset="0"/>
                                <a:cs typeface="Times New Roman" panose="02020603050405020304" pitchFamily="18" charset="0"/>
                              </a:rPr>
                              <m:t>𝑑𝑥</m:t>
                            </m:r>
                          </m:num>
                          <m:den>
                            <m:r>
                              <a:rPr lang="en-US" altLang="en-US" sz="1600" b="0" i="1" smtClean="0">
                                <a:latin typeface="Cambria Math" panose="02040503050406030204" pitchFamily="18" charset="0"/>
                                <a:cs typeface="Times New Roman" panose="02020603050405020304" pitchFamily="18" charset="0"/>
                              </a:rPr>
                              <m:t>𝑑𝑡</m:t>
                            </m:r>
                          </m:den>
                        </m:f>
                        <m:r>
                          <a:rPr lang="en-US" altLang="en-US" sz="1600" b="0" i="1" smtClean="0">
                            <a:latin typeface="Cambria Math" panose="02040503050406030204" pitchFamily="18" charset="0"/>
                            <a:cs typeface="Times New Roman" panose="02020603050405020304" pitchFamily="18" charset="0"/>
                          </a:rPr>
                          <m:t>+</m:t>
                        </m:r>
                        <m:f>
                          <m:fPr>
                            <m:ctrlPr>
                              <a:rPr lang="en-US" altLang="en-US" sz="1600" i="1">
                                <a:latin typeface="Cambria Math" panose="02040503050406030204" pitchFamily="18" charset="0"/>
                                <a:cs typeface="Times New Roman" panose="02020603050405020304" pitchFamily="18" charset="0"/>
                              </a:rPr>
                            </m:ctrlPr>
                          </m:fPr>
                          <m:num>
                            <m:r>
                              <a:rPr lang="en-US" altLang="en-US" sz="160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𝑓</m:t>
                            </m:r>
                          </m:num>
                          <m:den>
                            <m:r>
                              <a:rPr lang="en-US" altLang="en-US" sz="160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b="0" i="1" smtClean="0">
                                <a:latin typeface="Cambria Math" panose="02040503050406030204" pitchFamily="18" charset="0"/>
                                <a:ea typeface="Cambria Math" panose="02040503050406030204" pitchFamily="18" charset="0"/>
                                <a:cs typeface="Times New Roman" panose="02020603050405020304" pitchFamily="18" charset="0"/>
                              </a:rPr>
                              <m:t>𝑦</m:t>
                            </m:r>
                          </m:den>
                        </m:f>
                        <m:r>
                          <a:rPr lang="en-US" altLang="en-US" sz="1600" i="1">
                            <a:latin typeface="Cambria Math" panose="02040503050406030204" pitchFamily="18" charset="0"/>
                            <a:cs typeface="Times New Roman" panose="02020603050405020304" pitchFamily="18" charset="0"/>
                          </a:rPr>
                          <m:t> </m:t>
                        </m:r>
                        <m:f>
                          <m:fPr>
                            <m:ctrlPr>
                              <a:rPr lang="en-US" altLang="en-US" sz="1600" i="1">
                                <a:latin typeface="Cambria Math" panose="02040503050406030204" pitchFamily="18" charset="0"/>
                                <a:cs typeface="Times New Roman" panose="02020603050405020304" pitchFamily="18" charset="0"/>
                              </a:rPr>
                            </m:ctrlPr>
                          </m:fPr>
                          <m:num>
                            <m:r>
                              <a:rPr lang="en-US" altLang="en-US" sz="1600" i="1">
                                <a:latin typeface="Cambria Math" panose="02040503050406030204" pitchFamily="18" charset="0"/>
                                <a:cs typeface="Times New Roman" panose="02020603050405020304" pitchFamily="18" charset="0"/>
                              </a:rPr>
                              <m:t>𝑑</m:t>
                            </m:r>
                            <m:r>
                              <a:rPr lang="en-US" altLang="en-US" sz="1600" b="0" i="1" smtClean="0">
                                <a:latin typeface="Cambria Math" panose="02040503050406030204" pitchFamily="18" charset="0"/>
                                <a:cs typeface="Times New Roman" panose="02020603050405020304" pitchFamily="18" charset="0"/>
                              </a:rPr>
                              <m:t>𝑦</m:t>
                            </m:r>
                          </m:num>
                          <m:den>
                            <m:r>
                              <a:rPr lang="en-US" altLang="en-US" sz="1600" i="1">
                                <a:latin typeface="Cambria Math" panose="02040503050406030204" pitchFamily="18" charset="0"/>
                                <a:cs typeface="Times New Roman" panose="02020603050405020304" pitchFamily="18" charset="0"/>
                              </a:rPr>
                              <m:t>𝑑𝑡</m:t>
                            </m:r>
                          </m:den>
                        </m:f>
                        <m:r>
                          <a:rPr lang="en-US" altLang="en-US" sz="1600" i="1">
                            <a:latin typeface="Cambria Math" panose="02040503050406030204" pitchFamily="18" charset="0"/>
                            <a:cs typeface="Times New Roman" panose="02020603050405020304" pitchFamily="18" charset="0"/>
                          </a:rPr>
                          <m:t>+</m:t>
                        </m:r>
                        <m:f>
                          <m:fPr>
                            <m:ctrlPr>
                              <a:rPr lang="en-US" altLang="en-US" sz="1600" i="1">
                                <a:latin typeface="Cambria Math" panose="02040503050406030204" pitchFamily="18" charset="0"/>
                                <a:cs typeface="Times New Roman" panose="02020603050405020304" pitchFamily="18" charset="0"/>
                              </a:rPr>
                            </m:ctrlPr>
                          </m:fPr>
                          <m:num>
                            <m:r>
                              <a:rPr lang="en-US" altLang="en-US" sz="160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𝑓</m:t>
                            </m:r>
                          </m:num>
                          <m:den>
                            <m:r>
                              <a:rPr lang="en-US" altLang="en-US" sz="160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b="0" i="1" smtClean="0">
                                <a:latin typeface="Cambria Math" panose="02040503050406030204" pitchFamily="18" charset="0"/>
                                <a:ea typeface="Cambria Math" panose="02040503050406030204" pitchFamily="18" charset="0"/>
                                <a:cs typeface="Times New Roman" panose="02020603050405020304" pitchFamily="18" charset="0"/>
                              </a:rPr>
                              <m:t>𝑧</m:t>
                            </m:r>
                          </m:den>
                        </m:f>
                        <m:r>
                          <a:rPr lang="en-US" altLang="en-US" sz="1600" i="1">
                            <a:latin typeface="Cambria Math" panose="02040503050406030204" pitchFamily="18" charset="0"/>
                            <a:cs typeface="Times New Roman" panose="02020603050405020304" pitchFamily="18" charset="0"/>
                          </a:rPr>
                          <m:t> </m:t>
                        </m:r>
                        <m:f>
                          <m:fPr>
                            <m:ctrlPr>
                              <a:rPr lang="en-US" altLang="en-US" sz="1600" i="1">
                                <a:latin typeface="Cambria Math" panose="02040503050406030204" pitchFamily="18" charset="0"/>
                                <a:cs typeface="Times New Roman" panose="02020603050405020304" pitchFamily="18" charset="0"/>
                              </a:rPr>
                            </m:ctrlPr>
                          </m:fPr>
                          <m:num>
                            <m:r>
                              <a:rPr lang="en-US" altLang="en-US" sz="1600" i="1">
                                <a:latin typeface="Cambria Math" panose="02040503050406030204" pitchFamily="18" charset="0"/>
                                <a:cs typeface="Times New Roman" panose="02020603050405020304" pitchFamily="18" charset="0"/>
                              </a:rPr>
                              <m:t>𝑑</m:t>
                            </m:r>
                            <m:r>
                              <a:rPr lang="en-US" altLang="en-US" sz="1600" b="0" i="1" smtClean="0">
                                <a:latin typeface="Cambria Math" panose="02040503050406030204" pitchFamily="18" charset="0"/>
                                <a:cs typeface="Times New Roman" panose="02020603050405020304" pitchFamily="18" charset="0"/>
                              </a:rPr>
                              <m:t>𝑧</m:t>
                            </m:r>
                          </m:num>
                          <m:den>
                            <m:r>
                              <a:rPr lang="en-US" altLang="en-US" sz="1600" i="1">
                                <a:latin typeface="Cambria Math" panose="02040503050406030204" pitchFamily="18" charset="0"/>
                                <a:cs typeface="Times New Roman" panose="02020603050405020304" pitchFamily="18" charset="0"/>
                              </a:rPr>
                              <m:t>𝑑𝑡</m:t>
                            </m:r>
                          </m:den>
                        </m:f>
                      </m:e>
                    </m:d>
                  </m:oMath>
                </a14:m>
                <a:r>
                  <a:rPr lang="en-US" altLang="en-US" sz="1600" dirty="0">
                    <a:latin typeface="Times New Roman" panose="02020603050405020304" pitchFamily="18" charset="0"/>
                    <a:cs typeface="Times New Roman" panose="02020603050405020304" pitchFamily="18" charset="0"/>
                  </a:rPr>
                  <a:t>  ,</a:t>
                </a:r>
              </a:p>
              <a:p>
                <a:pPr algn="ctr">
                  <a:lnSpc>
                    <a:spcPct val="150000"/>
                  </a:lnSpc>
                  <a:buNone/>
                </a:pPr>
                <a:r>
                  <a:rPr lang="en-US" altLang="en-US" sz="1600" dirty="0">
                    <a:latin typeface="Times New Roman" panose="02020603050405020304" pitchFamily="18" charset="0"/>
                    <a:cs typeface="Times New Roman" panose="02020603050405020304" pitchFamily="18" charset="0"/>
                  </a:rPr>
                  <a:t>             = </a:t>
                </a:r>
                <a14:m>
                  <m:oMath xmlns:m="http://schemas.openxmlformats.org/officeDocument/2006/math">
                    <m:d>
                      <m:dPr>
                        <m:ctrlPr>
                          <a:rPr lang="en-US" altLang="en-US" sz="1600" i="1">
                            <a:latin typeface="Cambria Math" panose="02040503050406030204" pitchFamily="18" charset="0"/>
                            <a:cs typeface="Times New Roman" panose="02020603050405020304" pitchFamily="18" charset="0"/>
                          </a:rPr>
                        </m:ctrlPr>
                      </m:dPr>
                      <m:e>
                        <m:f>
                          <m:fPr>
                            <m:ctrlPr>
                              <a:rPr lang="en-US" altLang="en-US" sz="1600" i="1">
                                <a:latin typeface="Cambria Math" panose="02040503050406030204" pitchFamily="18" charset="0"/>
                                <a:cs typeface="Times New Roman" panose="02020603050405020304" pitchFamily="18" charset="0"/>
                              </a:rPr>
                            </m:ctrlPr>
                          </m:fPr>
                          <m:num>
                            <m:r>
                              <a:rPr lang="en-US" altLang="en-US" sz="1600" i="1">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𝑓</m:t>
                            </m:r>
                          </m:num>
                          <m:den>
                            <m:r>
                              <a:rPr lang="en-US" altLang="en-US" sz="1600" i="1">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𝑡</m:t>
                            </m:r>
                          </m:den>
                        </m:f>
                        <m:r>
                          <a:rPr lang="en-US" altLang="en-US" sz="1600" i="1">
                            <a:latin typeface="Cambria Math" panose="02040503050406030204" pitchFamily="18" charset="0"/>
                            <a:cs typeface="Times New Roman" panose="02020603050405020304" pitchFamily="18" charset="0"/>
                          </a:rPr>
                          <m:t>+ </m:t>
                        </m:r>
                        <m:f>
                          <m:fPr>
                            <m:ctrlPr>
                              <a:rPr lang="en-US" altLang="en-US" sz="1600" i="1">
                                <a:latin typeface="Cambria Math" panose="02040503050406030204" pitchFamily="18" charset="0"/>
                                <a:cs typeface="Times New Roman" panose="02020603050405020304" pitchFamily="18" charset="0"/>
                              </a:rPr>
                            </m:ctrlPr>
                          </m:fPr>
                          <m:num>
                            <m:r>
                              <a:rPr lang="en-US" altLang="en-US" sz="160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𝑓</m:t>
                            </m:r>
                          </m:num>
                          <m:den>
                            <m:r>
                              <a:rPr lang="en-US" altLang="en-US" sz="160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𝑥</m:t>
                            </m:r>
                          </m:den>
                        </m:f>
                        <m:r>
                          <a:rPr lang="en-US" altLang="en-US" sz="1600" i="1">
                            <a:latin typeface="Cambria Math" panose="02040503050406030204" pitchFamily="18" charset="0"/>
                            <a:cs typeface="Times New Roman" panose="02020603050405020304" pitchFamily="18" charset="0"/>
                          </a:rPr>
                          <m:t> </m:t>
                        </m:r>
                        <m:r>
                          <a:rPr lang="en-US" altLang="en-US" sz="1600" b="0" i="1" smtClean="0">
                            <a:latin typeface="Cambria Math" panose="02040503050406030204" pitchFamily="18" charset="0"/>
                            <a:cs typeface="Times New Roman" panose="02020603050405020304" pitchFamily="18" charset="0"/>
                          </a:rPr>
                          <m:t>𝑐</m:t>
                        </m:r>
                        <m:sSub>
                          <m:sSubPr>
                            <m:ctrlPr>
                              <a:rPr lang="en-US" altLang="en-US" sz="1600" b="0" i="1" smtClean="0">
                                <a:latin typeface="Cambria Math" panose="02040503050406030204" pitchFamily="18" charset="0"/>
                                <a:cs typeface="Times New Roman" panose="02020603050405020304" pitchFamily="18" charset="0"/>
                              </a:rPr>
                            </m:ctrlPr>
                          </m:sSubPr>
                          <m:e>
                            <m:r>
                              <m:rPr>
                                <m:sty m:val="p"/>
                              </m:rPr>
                              <a:rPr lang="el-GR" altLang="en-US" sz="1600" b="0" i="1" smtClean="0">
                                <a:latin typeface="Cambria Math" panose="02040503050406030204" pitchFamily="18" charset="0"/>
                                <a:ea typeface="Cambria Math" panose="02040503050406030204" pitchFamily="18" charset="0"/>
                                <a:cs typeface="Times New Roman" panose="02020603050405020304" pitchFamily="18" charset="0"/>
                              </a:rPr>
                              <m:t>Ω</m:t>
                            </m:r>
                          </m:e>
                          <m:sub>
                            <m:r>
                              <a:rPr lang="en-US" altLang="en-US" sz="1600" b="0" i="1" smtClean="0">
                                <a:latin typeface="Cambria Math" panose="02040503050406030204" pitchFamily="18" charset="0"/>
                                <a:cs typeface="Times New Roman" panose="02020603050405020304" pitchFamily="18" charset="0"/>
                              </a:rPr>
                              <m:t>𝑥</m:t>
                            </m:r>
                          </m:sub>
                        </m:sSub>
                        <m:r>
                          <a:rPr lang="en-US" altLang="en-US" sz="1600" i="1">
                            <a:latin typeface="Cambria Math" panose="02040503050406030204" pitchFamily="18" charset="0"/>
                            <a:cs typeface="Times New Roman" panose="02020603050405020304" pitchFamily="18" charset="0"/>
                          </a:rPr>
                          <m:t>+</m:t>
                        </m:r>
                        <m:f>
                          <m:fPr>
                            <m:ctrlPr>
                              <a:rPr lang="en-US" altLang="en-US" sz="1600" i="1">
                                <a:latin typeface="Cambria Math" panose="02040503050406030204" pitchFamily="18" charset="0"/>
                                <a:cs typeface="Times New Roman" panose="02020603050405020304" pitchFamily="18" charset="0"/>
                              </a:rPr>
                            </m:ctrlPr>
                          </m:fPr>
                          <m:num>
                            <m:r>
                              <a:rPr lang="en-US" altLang="en-US" sz="160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𝑓</m:t>
                            </m:r>
                          </m:num>
                          <m:den>
                            <m:r>
                              <a:rPr lang="en-US" altLang="en-US" sz="160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𝑦</m:t>
                            </m:r>
                          </m:den>
                        </m:f>
                        <m:r>
                          <a:rPr lang="en-US" altLang="en-US" sz="1600" i="1">
                            <a:latin typeface="Cambria Math" panose="02040503050406030204" pitchFamily="18" charset="0"/>
                            <a:cs typeface="Times New Roman" panose="02020603050405020304" pitchFamily="18" charset="0"/>
                          </a:rPr>
                          <m:t> </m:t>
                        </m:r>
                        <m:r>
                          <a:rPr lang="en-US" altLang="en-US" sz="1600" b="0" i="1" smtClean="0">
                            <a:latin typeface="Cambria Math" panose="02040503050406030204" pitchFamily="18" charset="0"/>
                            <a:cs typeface="Times New Roman" panose="02020603050405020304" pitchFamily="18" charset="0"/>
                          </a:rPr>
                          <m:t>𝑐</m:t>
                        </m:r>
                        <m:sSub>
                          <m:sSubPr>
                            <m:ctrlPr>
                              <a:rPr lang="en-US" altLang="en-US" sz="1600" b="0" i="1" smtClean="0">
                                <a:latin typeface="Cambria Math" panose="02040503050406030204" pitchFamily="18" charset="0"/>
                                <a:cs typeface="Times New Roman" panose="02020603050405020304" pitchFamily="18" charset="0"/>
                              </a:rPr>
                            </m:ctrlPr>
                          </m:sSubPr>
                          <m:e>
                            <m:r>
                              <m:rPr>
                                <m:sty m:val="p"/>
                              </m:rPr>
                              <a:rPr lang="el-GR" altLang="en-US" sz="1600" b="0" i="1" smtClean="0">
                                <a:latin typeface="Cambria Math" panose="02040503050406030204" pitchFamily="18" charset="0"/>
                                <a:ea typeface="Cambria Math" panose="02040503050406030204" pitchFamily="18" charset="0"/>
                                <a:cs typeface="Times New Roman" panose="02020603050405020304" pitchFamily="18" charset="0"/>
                              </a:rPr>
                              <m:t>Ω</m:t>
                            </m:r>
                          </m:e>
                          <m:sub>
                            <m:r>
                              <a:rPr lang="en-US" altLang="en-US" sz="1600" b="0" i="1" smtClean="0">
                                <a:latin typeface="Cambria Math" panose="02040503050406030204" pitchFamily="18" charset="0"/>
                                <a:cs typeface="Times New Roman" panose="02020603050405020304" pitchFamily="18" charset="0"/>
                              </a:rPr>
                              <m:t>𝑦</m:t>
                            </m:r>
                          </m:sub>
                        </m:sSub>
                        <m:r>
                          <a:rPr lang="en-US" altLang="en-US" sz="1600" i="1">
                            <a:latin typeface="Cambria Math" panose="02040503050406030204" pitchFamily="18" charset="0"/>
                            <a:cs typeface="Times New Roman" panose="02020603050405020304" pitchFamily="18" charset="0"/>
                          </a:rPr>
                          <m:t>+</m:t>
                        </m:r>
                        <m:f>
                          <m:fPr>
                            <m:ctrlPr>
                              <a:rPr lang="en-US" altLang="en-US" sz="1600" i="1">
                                <a:latin typeface="Cambria Math" panose="02040503050406030204" pitchFamily="18" charset="0"/>
                                <a:cs typeface="Times New Roman" panose="02020603050405020304" pitchFamily="18" charset="0"/>
                              </a:rPr>
                            </m:ctrlPr>
                          </m:fPr>
                          <m:num>
                            <m:r>
                              <a:rPr lang="en-US" altLang="en-US" sz="160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𝑓</m:t>
                            </m:r>
                          </m:num>
                          <m:den>
                            <m:r>
                              <a:rPr lang="en-US" altLang="en-US" sz="160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𝑧</m:t>
                            </m:r>
                          </m:den>
                        </m:f>
                        <m:r>
                          <a:rPr lang="en-US" altLang="en-US" sz="1600" i="1">
                            <a:latin typeface="Cambria Math" panose="02040503050406030204" pitchFamily="18" charset="0"/>
                            <a:cs typeface="Times New Roman" panose="02020603050405020304" pitchFamily="18" charset="0"/>
                          </a:rPr>
                          <m:t> </m:t>
                        </m:r>
                        <m:r>
                          <a:rPr lang="en-US" altLang="en-US" sz="1600" b="0" i="1" smtClean="0">
                            <a:latin typeface="Cambria Math" panose="02040503050406030204" pitchFamily="18" charset="0"/>
                            <a:cs typeface="Times New Roman" panose="02020603050405020304" pitchFamily="18" charset="0"/>
                          </a:rPr>
                          <m:t>𝑐</m:t>
                        </m:r>
                        <m:sSub>
                          <m:sSubPr>
                            <m:ctrlPr>
                              <a:rPr lang="en-US" altLang="en-US" sz="1600" b="0" i="1" smtClean="0">
                                <a:latin typeface="Cambria Math" panose="02040503050406030204" pitchFamily="18" charset="0"/>
                                <a:cs typeface="Times New Roman" panose="02020603050405020304" pitchFamily="18" charset="0"/>
                              </a:rPr>
                            </m:ctrlPr>
                          </m:sSubPr>
                          <m:e>
                            <m:r>
                              <m:rPr>
                                <m:sty m:val="p"/>
                              </m:rPr>
                              <a:rPr lang="el-GR" altLang="en-US" sz="1600" b="0" i="1" smtClean="0">
                                <a:latin typeface="Cambria Math" panose="02040503050406030204" pitchFamily="18" charset="0"/>
                                <a:ea typeface="Cambria Math" panose="02040503050406030204" pitchFamily="18" charset="0"/>
                                <a:cs typeface="Times New Roman" panose="02020603050405020304" pitchFamily="18" charset="0"/>
                              </a:rPr>
                              <m:t>Ω</m:t>
                            </m:r>
                          </m:e>
                          <m:sub>
                            <m:r>
                              <a:rPr lang="en-US" altLang="en-US" sz="1600" b="0" i="1" smtClean="0">
                                <a:latin typeface="Cambria Math" panose="02040503050406030204" pitchFamily="18" charset="0"/>
                                <a:cs typeface="Times New Roman" panose="02020603050405020304" pitchFamily="18" charset="0"/>
                              </a:rPr>
                              <m:t>𝑧</m:t>
                            </m:r>
                          </m:sub>
                        </m:sSub>
                      </m:e>
                    </m:d>
                  </m:oMath>
                </a14:m>
                <a:r>
                  <a:rPr lang="en-US" altLang="en-US" sz="1600" dirty="0">
                    <a:latin typeface="Times New Roman" panose="02020603050405020304" pitchFamily="18" charset="0"/>
                    <a:cs typeface="Times New Roman" panose="02020603050405020304" pitchFamily="18" charset="0"/>
                  </a:rPr>
                  <a:t> .</a:t>
                </a:r>
              </a:p>
              <a:p>
                <a:pPr>
                  <a:lnSpc>
                    <a:spcPct val="150000"/>
                  </a:lnSpc>
                  <a:buNone/>
                </a:pPr>
                <a:r>
                  <a:rPr lang="en-US" altLang="en-US" sz="1600" dirty="0">
                    <a:latin typeface="Times New Roman" panose="02020603050405020304" pitchFamily="18" charset="0"/>
                    <a:cs typeface="Times New Roman" panose="02020603050405020304" pitchFamily="18" charset="0"/>
                  </a:rPr>
                  <a:t>Note that </a:t>
                </a:r>
                <a14:m>
                  <m:oMath xmlns:m="http://schemas.openxmlformats.org/officeDocument/2006/math">
                    <m:r>
                      <a:rPr lang="en-US" altLang="en-US" sz="1600" b="0" i="1" smtClean="0">
                        <a:latin typeface="Cambria Math" panose="02040503050406030204" pitchFamily="18" charset="0"/>
                        <a:cs typeface="Times New Roman" panose="02020603050405020304" pitchFamily="18" charset="0"/>
                      </a:rPr>
                      <m:t>𝑑𝑥</m:t>
                    </m:r>
                    <m:r>
                      <a:rPr lang="en-US" altLang="en-US" sz="1600" b="0" i="1" smtClean="0">
                        <a:latin typeface="Cambria Math" panose="02040503050406030204" pitchFamily="18" charset="0"/>
                        <a:cs typeface="Times New Roman" panose="02020603050405020304" pitchFamily="18" charset="0"/>
                      </a:rPr>
                      <m:t>= </m:t>
                    </m:r>
                    <m:sSub>
                      <m:sSubPr>
                        <m:ctrlPr>
                          <a:rPr lang="en-US" altLang="en-US" sz="1600" b="0" i="1" smtClean="0">
                            <a:latin typeface="Cambria Math" panose="02040503050406030204" pitchFamily="18" charset="0"/>
                            <a:cs typeface="Times New Roman" panose="02020603050405020304" pitchFamily="18" charset="0"/>
                          </a:rPr>
                        </m:ctrlPr>
                      </m:sSubPr>
                      <m:e>
                        <m:r>
                          <a:rPr lang="el-GR" altLang="en-US" sz="1600" b="0" i="1" smtClean="0">
                            <a:latin typeface="Cambria Math" panose="02040503050406030204" pitchFamily="18" charset="0"/>
                            <a:ea typeface="Cambria Math" panose="02040503050406030204" pitchFamily="18" charset="0"/>
                            <a:cs typeface="Times New Roman" panose="02020603050405020304" pitchFamily="18" charset="0"/>
                          </a:rPr>
                          <m:t>𝛺</m:t>
                        </m:r>
                      </m:e>
                      <m:sub>
                        <m:r>
                          <a:rPr lang="en-US" altLang="en-US" sz="1600" b="0" i="1" smtClean="0">
                            <a:latin typeface="Cambria Math" panose="02040503050406030204" pitchFamily="18" charset="0"/>
                            <a:cs typeface="Times New Roman" panose="02020603050405020304" pitchFamily="18" charset="0"/>
                          </a:rPr>
                          <m:t>𝑥</m:t>
                        </m:r>
                      </m:sub>
                    </m:sSub>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𝑑</m:t>
                    </m:r>
                    <m:r>
                      <a:rPr lang="el-GR" altLang="en-US" sz="1600" i="1">
                        <a:latin typeface="Cambria Math" panose="02040503050406030204" pitchFamily="18" charset="0"/>
                        <a:ea typeface="Cambria Math" panose="02040503050406030204" pitchFamily="18" charset="0"/>
                        <a:cs typeface="Times New Roman" panose="02020603050405020304" pitchFamily="18" charset="0"/>
                      </a:rPr>
                      <m:t>𝜉</m:t>
                    </m:r>
                    <m:r>
                      <a:rPr lang="en-US" altLang="en-US" sz="1600" b="0" i="1" smtClean="0">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altLang="en-US" sz="1600" i="1">
                            <a:latin typeface="Cambria Math" panose="02040503050406030204" pitchFamily="18" charset="0"/>
                            <a:cs typeface="Times New Roman" panose="02020603050405020304" pitchFamily="18" charset="0"/>
                          </a:rPr>
                        </m:ctrlPr>
                      </m:sSubPr>
                      <m:e>
                        <m:r>
                          <a:rPr lang="el-GR" altLang="en-US" sz="1600" i="1">
                            <a:latin typeface="Cambria Math" panose="02040503050406030204" pitchFamily="18" charset="0"/>
                            <a:ea typeface="Cambria Math" panose="02040503050406030204" pitchFamily="18" charset="0"/>
                            <a:cs typeface="Times New Roman" panose="02020603050405020304" pitchFamily="18" charset="0"/>
                          </a:rPr>
                          <m:t>𝛺</m:t>
                        </m:r>
                      </m:e>
                      <m:sub>
                        <m:r>
                          <a:rPr lang="en-US" altLang="en-US" sz="1600" i="1">
                            <a:latin typeface="Cambria Math" panose="02040503050406030204" pitchFamily="18" charset="0"/>
                            <a:cs typeface="Times New Roman" panose="02020603050405020304" pitchFamily="18" charset="0"/>
                          </a:rPr>
                          <m:t>𝑥</m:t>
                        </m:r>
                      </m:sub>
                    </m:sSub>
                    <m:r>
                      <a:rPr lang="en-US" altLang="en-US" sz="1600" b="0" i="1" smtClean="0">
                        <a:latin typeface="Cambria Math" panose="02040503050406030204" pitchFamily="18" charset="0"/>
                        <a:cs typeface="Times New Roman" panose="02020603050405020304" pitchFamily="18" charset="0"/>
                      </a:rPr>
                      <m:t>𝑐𝑑𝑡</m:t>
                    </m:r>
                  </m:oMath>
                </a14:m>
                <a:r>
                  <a:rPr lang="en-US" altLang="en-US" sz="1600" i="1" dirty="0">
                    <a:latin typeface="Times New Roman" panose="02020603050405020304" pitchFamily="18" charset="0"/>
                    <a:cs typeface="Times New Roman" panose="02020603050405020304" pitchFamily="18" charset="0"/>
                  </a:rPr>
                  <a:t> </a:t>
                </a:r>
                <a:r>
                  <a:rPr lang="en-US" altLang="en-US" sz="1600" dirty="0">
                    <a:latin typeface="Times New Roman" panose="02020603050405020304" pitchFamily="18" charset="0"/>
                    <a:cs typeface="Times New Roman" panose="02020603050405020304" pitchFamily="18" charset="0"/>
                  </a:rPr>
                  <a:t>(see previous slide) and so forth. Thus,</a:t>
                </a:r>
              </a:p>
              <a:p>
                <a:pPr algn="ctr">
                  <a:lnSpc>
                    <a:spcPct val="150000"/>
                  </a:lnSpc>
                  <a:buNone/>
                </a:pPr>
                <a14:m>
                  <m:oMath xmlns:m="http://schemas.openxmlformats.org/officeDocument/2006/math">
                    <m:f>
                      <m:fPr>
                        <m:ctrlPr>
                          <a:rPr lang="en-US" altLang="en-US" sz="1600" i="1">
                            <a:latin typeface="Cambria Math" panose="02040503050406030204" pitchFamily="18" charset="0"/>
                            <a:cs typeface="Times New Roman" panose="02020603050405020304" pitchFamily="18" charset="0"/>
                          </a:rPr>
                        </m:ctrlPr>
                      </m:fPr>
                      <m:num>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𝑓</m:t>
                        </m:r>
                      </m:num>
                      <m:den>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𝑡</m:t>
                        </m:r>
                      </m:den>
                    </m:f>
                  </m:oMath>
                </a14:m>
                <a:r>
                  <a:rPr lang="en-US" altLang="en-US" sz="1600" dirty="0">
                    <a:latin typeface="Times New Roman" panose="02020603050405020304" pitchFamily="18" charset="0"/>
                    <a:cs typeface="Times New Roman" panose="02020603050405020304" pitchFamily="18" charset="0"/>
                  </a:rPr>
                  <a:t> = </a:t>
                </a:r>
                <a14:m>
                  <m:oMath xmlns:m="http://schemas.openxmlformats.org/officeDocument/2006/math">
                    <m:d>
                      <m:dPr>
                        <m:ctrlPr>
                          <a:rPr lang="en-US" altLang="en-US" sz="1600" i="1">
                            <a:latin typeface="Cambria Math" panose="02040503050406030204" pitchFamily="18" charset="0"/>
                            <a:cs typeface="Times New Roman" panose="02020603050405020304" pitchFamily="18" charset="0"/>
                          </a:rPr>
                        </m:ctrlPr>
                      </m:dPr>
                      <m:e>
                        <m:f>
                          <m:fPr>
                            <m:ctrlPr>
                              <a:rPr lang="en-US" altLang="en-US" sz="1600" i="1">
                                <a:latin typeface="Cambria Math" panose="02040503050406030204" pitchFamily="18" charset="0"/>
                                <a:cs typeface="Times New Roman" panose="02020603050405020304" pitchFamily="18" charset="0"/>
                              </a:rPr>
                            </m:ctrlPr>
                          </m:fPr>
                          <m:num>
                            <m:r>
                              <a:rPr lang="en-US" altLang="en-US" sz="1600" i="1">
                                <a:latin typeface="Cambria Math" panose="02040503050406030204" pitchFamily="18" charset="0"/>
                                <a:cs typeface="Times New Roman" panose="02020603050405020304" pitchFamily="18" charset="0"/>
                              </a:rPr>
                              <m:t>1</m:t>
                            </m:r>
                          </m:num>
                          <m:den>
                            <m:r>
                              <a:rPr lang="en-US" altLang="en-US" sz="1600" i="1">
                                <a:latin typeface="Cambria Math" panose="02040503050406030204" pitchFamily="18" charset="0"/>
                                <a:cs typeface="Times New Roman" panose="02020603050405020304" pitchFamily="18" charset="0"/>
                              </a:rPr>
                              <m:t>𝑐</m:t>
                            </m:r>
                          </m:den>
                        </m:f>
                        <m:r>
                          <a:rPr lang="en-US" altLang="en-US" sz="1600" b="0" i="1" smtClean="0">
                            <a:latin typeface="Cambria Math" panose="02040503050406030204" pitchFamily="18" charset="0"/>
                            <a:cs typeface="Times New Roman" panose="02020603050405020304" pitchFamily="18" charset="0"/>
                          </a:rPr>
                          <m:t> </m:t>
                        </m:r>
                        <m:f>
                          <m:fPr>
                            <m:ctrlPr>
                              <a:rPr lang="en-US" altLang="en-US" sz="1600" i="1">
                                <a:latin typeface="Cambria Math" panose="02040503050406030204" pitchFamily="18" charset="0"/>
                                <a:cs typeface="Times New Roman" panose="02020603050405020304" pitchFamily="18" charset="0"/>
                              </a:rPr>
                            </m:ctrlPr>
                          </m:fPr>
                          <m:num>
                            <m:r>
                              <a:rPr lang="en-US" altLang="en-US" sz="1600" i="1">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𝑓</m:t>
                            </m:r>
                          </m:num>
                          <m:den>
                            <m:r>
                              <a:rPr lang="en-US" altLang="en-US" sz="1600" i="1">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𝑡</m:t>
                            </m:r>
                          </m:den>
                        </m:f>
                        <m:r>
                          <a:rPr lang="en-US" altLang="en-US" sz="1600" i="1">
                            <a:latin typeface="Cambria Math" panose="02040503050406030204" pitchFamily="18" charset="0"/>
                            <a:cs typeface="Times New Roman" panose="02020603050405020304" pitchFamily="18" charset="0"/>
                          </a:rPr>
                          <m:t>+ </m:t>
                        </m:r>
                        <m:f>
                          <m:fPr>
                            <m:ctrlPr>
                              <a:rPr lang="en-US" altLang="en-US" sz="1600" i="1">
                                <a:latin typeface="Cambria Math" panose="02040503050406030204" pitchFamily="18" charset="0"/>
                                <a:cs typeface="Times New Roman" panose="02020603050405020304" pitchFamily="18" charset="0"/>
                              </a:rPr>
                            </m:ctrlPr>
                          </m:fPr>
                          <m:num>
                            <m:r>
                              <a:rPr lang="en-US" altLang="en-US" sz="1600" i="1">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𝑓</m:t>
                            </m:r>
                          </m:num>
                          <m:den>
                            <m:r>
                              <a:rPr lang="en-US" altLang="en-US" sz="1600" i="1">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𝑥</m:t>
                            </m:r>
                          </m:den>
                        </m:f>
                        <m:r>
                          <a:rPr lang="en-US" altLang="en-US" sz="1600" i="1">
                            <a:latin typeface="Cambria Math" panose="02040503050406030204" pitchFamily="18" charset="0"/>
                            <a:cs typeface="Times New Roman" panose="02020603050405020304" pitchFamily="18" charset="0"/>
                          </a:rPr>
                          <m:t> </m:t>
                        </m:r>
                        <m:sSub>
                          <m:sSubPr>
                            <m:ctrlPr>
                              <a:rPr lang="en-US" altLang="en-US" sz="1600" i="1">
                                <a:latin typeface="Cambria Math" panose="02040503050406030204" pitchFamily="18" charset="0"/>
                                <a:cs typeface="Times New Roman" panose="02020603050405020304" pitchFamily="18" charset="0"/>
                              </a:rPr>
                            </m:ctrlPr>
                          </m:sSubPr>
                          <m:e>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Ω</m:t>
                            </m:r>
                          </m:e>
                          <m:sub>
                            <m:r>
                              <a:rPr lang="en-US" altLang="en-US" sz="1600" i="1">
                                <a:latin typeface="Cambria Math" panose="02040503050406030204" pitchFamily="18" charset="0"/>
                                <a:cs typeface="Times New Roman" panose="02020603050405020304" pitchFamily="18" charset="0"/>
                              </a:rPr>
                              <m:t>𝑥</m:t>
                            </m:r>
                          </m:sub>
                        </m:sSub>
                        <m:r>
                          <a:rPr lang="en-US" altLang="en-US" sz="1600" i="1">
                            <a:latin typeface="Cambria Math" panose="02040503050406030204" pitchFamily="18" charset="0"/>
                            <a:cs typeface="Times New Roman" panose="02020603050405020304" pitchFamily="18" charset="0"/>
                          </a:rPr>
                          <m:t>+</m:t>
                        </m:r>
                        <m:f>
                          <m:fPr>
                            <m:ctrlPr>
                              <a:rPr lang="en-US" altLang="en-US" sz="1600" i="1">
                                <a:latin typeface="Cambria Math" panose="02040503050406030204" pitchFamily="18" charset="0"/>
                                <a:cs typeface="Times New Roman" panose="02020603050405020304" pitchFamily="18" charset="0"/>
                              </a:rPr>
                            </m:ctrlPr>
                          </m:fPr>
                          <m:num>
                            <m:r>
                              <a:rPr lang="en-US" altLang="en-US" sz="1600" i="1">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𝑓</m:t>
                            </m:r>
                          </m:num>
                          <m:den>
                            <m:r>
                              <a:rPr lang="en-US" altLang="en-US" sz="1600" i="1">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𝑦</m:t>
                            </m:r>
                          </m:den>
                        </m:f>
                        <m:r>
                          <a:rPr lang="en-US" altLang="en-US" sz="1600" i="1">
                            <a:latin typeface="Cambria Math" panose="02040503050406030204" pitchFamily="18" charset="0"/>
                            <a:cs typeface="Times New Roman" panose="02020603050405020304" pitchFamily="18" charset="0"/>
                          </a:rPr>
                          <m:t> </m:t>
                        </m:r>
                        <m:sSub>
                          <m:sSubPr>
                            <m:ctrlPr>
                              <a:rPr lang="en-US" altLang="en-US" sz="1600" i="1">
                                <a:latin typeface="Cambria Math" panose="02040503050406030204" pitchFamily="18" charset="0"/>
                                <a:cs typeface="Times New Roman" panose="02020603050405020304" pitchFamily="18" charset="0"/>
                              </a:rPr>
                            </m:ctrlPr>
                          </m:sSubPr>
                          <m:e>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Ω</m:t>
                            </m:r>
                          </m:e>
                          <m:sub>
                            <m:r>
                              <a:rPr lang="en-US" altLang="en-US" sz="1600" i="1">
                                <a:latin typeface="Cambria Math" panose="02040503050406030204" pitchFamily="18" charset="0"/>
                                <a:cs typeface="Times New Roman" panose="02020603050405020304" pitchFamily="18" charset="0"/>
                              </a:rPr>
                              <m:t>𝑦</m:t>
                            </m:r>
                          </m:sub>
                        </m:sSub>
                        <m:r>
                          <a:rPr lang="en-US" altLang="en-US" sz="1600" i="1">
                            <a:latin typeface="Cambria Math" panose="02040503050406030204" pitchFamily="18" charset="0"/>
                            <a:cs typeface="Times New Roman" panose="02020603050405020304" pitchFamily="18" charset="0"/>
                          </a:rPr>
                          <m:t>+</m:t>
                        </m:r>
                        <m:f>
                          <m:fPr>
                            <m:ctrlPr>
                              <a:rPr lang="en-US" altLang="en-US" sz="1600" i="1">
                                <a:latin typeface="Cambria Math" panose="02040503050406030204" pitchFamily="18" charset="0"/>
                                <a:cs typeface="Times New Roman" panose="02020603050405020304" pitchFamily="18" charset="0"/>
                              </a:rPr>
                            </m:ctrlPr>
                          </m:fPr>
                          <m:num>
                            <m:r>
                              <a:rPr lang="en-US" altLang="en-US" sz="1600" i="1">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𝑓</m:t>
                            </m:r>
                          </m:num>
                          <m:den>
                            <m:r>
                              <a:rPr lang="en-US" altLang="en-US" sz="1600" i="1">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𝑧</m:t>
                            </m:r>
                          </m:den>
                        </m:f>
                        <m:r>
                          <a:rPr lang="en-US" altLang="en-US" sz="1600" i="1">
                            <a:latin typeface="Cambria Math" panose="02040503050406030204" pitchFamily="18" charset="0"/>
                            <a:cs typeface="Times New Roman" panose="02020603050405020304" pitchFamily="18" charset="0"/>
                          </a:rPr>
                          <m:t> </m:t>
                        </m:r>
                        <m:sSub>
                          <m:sSubPr>
                            <m:ctrlPr>
                              <a:rPr lang="en-US" altLang="en-US" sz="1600" i="1">
                                <a:latin typeface="Cambria Math" panose="02040503050406030204" pitchFamily="18" charset="0"/>
                                <a:cs typeface="Times New Roman" panose="02020603050405020304" pitchFamily="18" charset="0"/>
                              </a:rPr>
                            </m:ctrlPr>
                          </m:sSubPr>
                          <m:e>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Ω</m:t>
                            </m:r>
                          </m:e>
                          <m:sub>
                            <m:r>
                              <a:rPr lang="en-US" altLang="en-US" sz="1600" i="1">
                                <a:latin typeface="Cambria Math" panose="02040503050406030204" pitchFamily="18" charset="0"/>
                                <a:cs typeface="Times New Roman" panose="02020603050405020304" pitchFamily="18" charset="0"/>
                              </a:rPr>
                              <m:t>𝑧</m:t>
                            </m:r>
                          </m:sub>
                        </m:sSub>
                      </m:e>
                    </m:d>
                    <m:r>
                      <a:rPr lang="en-US" altLang="en-US" sz="1600" i="1">
                        <a:latin typeface="Cambria Math" panose="02040503050406030204" pitchFamily="18" charset="0"/>
                        <a:cs typeface="Times New Roman" panose="02020603050405020304" pitchFamily="18" charset="0"/>
                      </a:rPr>
                      <m:t> </m:t>
                    </m:r>
                  </m:oMath>
                </a14:m>
                <a:r>
                  <a:rPr lang="en-US" altLang="en-US" sz="1600" i="1" dirty="0">
                    <a:latin typeface="Times New Roman" panose="02020603050405020304" pitchFamily="18" charset="0"/>
                    <a:cs typeface="Times New Roman" panose="02020603050405020304" pitchFamily="18" charset="0"/>
                  </a:rPr>
                  <a:t>c</a:t>
                </a:r>
                <a:r>
                  <a:rPr lang="en-US" altLang="en-US" sz="1600" dirty="0">
                    <a:latin typeface="Times New Roman" panose="02020603050405020304" pitchFamily="18" charset="0"/>
                    <a:cs typeface="Times New Roman" panose="02020603050405020304" pitchFamily="18" charset="0"/>
                  </a:rPr>
                  <a:t> .</a:t>
                </a:r>
              </a:p>
            </p:txBody>
          </p:sp>
        </mc:Choice>
        <mc:Fallback xmlns="">
          <p:sp>
            <p:nvSpPr>
              <p:cNvPr id="24580" name="TextBox 4">
                <a:extLst>
                  <a:ext uri="{FF2B5EF4-FFF2-40B4-BE49-F238E27FC236}">
                    <a16:creationId xmlns:a16="http://schemas.microsoft.com/office/drawing/2014/main" id="{948F6CDE-78F0-4327-D381-804646C6C30B}"/>
                  </a:ext>
                </a:extLst>
              </p:cNvPr>
              <p:cNvSpPr txBox="1">
                <a:spLocks noRot="1" noChangeAspect="1" noMove="1" noResize="1" noEditPoints="1" noAdjustHandles="1" noChangeArrowheads="1" noChangeShapeType="1" noTextEdit="1"/>
              </p:cNvSpPr>
              <p:nvPr/>
            </p:nvSpPr>
            <p:spPr bwMode="auto">
              <a:xfrm>
                <a:off x="188119" y="2445445"/>
                <a:ext cx="8767762" cy="4043223"/>
              </a:xfrm>
              <a:prstGeom prst="rect">
                <a:avLst/>
              </a:prstGeom>
              <a:blipFill>
                <a:blip r:embed="rId3"/>
                <a:stretch>
                  <a:fillRect l="-28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5" name="Picture 4" descr="A screenshot of a computer screen&#10;&#10;AI-generated content may be incorrect.">
            <a:extLst>
              <a:ext uri="{FF2B5EF4-FFF2-40B4-BE49-F238E27FC236}">
                <a16:creationId xmlns:a16="http://schemas.microsoft.com/office/drawing/2014/main" id="{2A8ACA57-3355-0E0B-A315-959CF194F7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7256" y="707981"/>
            <a:ext cx="2668871" cy="2115984"/>
          </a:xfrm>
          <a:prstGeom prst="rect">
            <a:avLst/>
          </a:prstGeom>
        </p:spPr>
      </p:pic>
      <p:sp>
        <p:nvSpPr>
          <p:cNvPr id="7" name="TextBox 6">
            <a:extLst>
              <a:ext uri="{FF2B5EF4-FFF2-40B4-BE49-F238E27FC236}">
                <a16:creationId xmlns:a16="http://schemas.microsoft.com/office/drawing/2014/main" id="{DB3F0F91-F5E5-35F3-7A99-76EABB6A3133}"/>
              </a:ext>
            </a:extLst>
          </p:cNvPr>
          <p:cNvSpPr txBox="1"/>
          <p:nvPr/>
        </p:nvSpPr>
        <p:spPr>
          <a:xfrm>
            <a:off x="3453191" y="1559314"/>
            <a:ext cx="2904065" cy="338554"/>
          </a:xfrm>
          <a:prstGeom prst="rect">
            <a:avLst/>
          </a:prstGeom>
          <a:noFill/>
        </p:spPr>
        <p:txBody>
          <a:bodyPr wrap="none" rtlCol="0">
            <a:spAutoFit/>
          </a:bodyPr>
          <a:lstStyle/>
          <a:p>
            <a:r>
              <a:rPr lang="en-US" sz="1600" dirty="0">
                <a:solidFill>
                  <a:srgbClr val="C00000"/>
                </a:solidFill>
                <a:hlinkClick r:id="rId5"/>
              </a:rPr>
              <a:t>05-Photon-Number-Change.html</a:t>
            </a:r>
            <a:endParaRPr lang="en-US" sz="1600" dirty="0">
              <a:solidFill>
                <a:srgbClr val="C00000"/>
              </a:solidFill>
            </a:endParaRPr>
          </a:p>
        </p:txBody>
      </p:sp>
    </p:spTree>
    <p:extLst>
      <p:ext uri="{BB962C8B-B14F-4D97-AF65-F5344CB8AC3E}">
        <p14:creationId xmlns:p14="http://schemas.microsoft.com/office/powerpoint/2010/main" val="1645629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E5ACD-5BCF-ABB2-CF8F-3146B68EF867}"/>
            </a:ext>
          </a:extLst>
        </p:cNvPr>
        <p:cNvGrpSpPr/>
        <p:nvPr/>
      </p:nvGrpSpPr>
      <p:grpSpPr>
        <a:xfrm>
          <a:off x="0" y="0"/>
          <a:ext cx="0" cy="0"/>
          <a:chOff x="0" y="0"/>
          <a:chExt cx="0" cy="0"/>
        </a:xfrm>
      </p:grpSpPr>
      <p:sp>
        <p:nvSpPr>
          <p:cNvPr id="24577" name="Rectangle 2">
            <a:extLst>
              <a:ext uri="{FF2B5EF4-FFF2-40B4-BE49-F238E27FC236}">
                <a16:creationId xmlns:a16="http://schemas.microsoft.com/office/drawing/2014/main" id="{25EAE5FA-6ED7-AEA8-9AB5-B8143E21692E}"/>
              </a:ext>
            </a:extLst>
          </p:cNvPr>
          <p:cNvSpPr>
            <a:spLocks noGrp="1"/>
          </p:cNvSpPr>
          <p:nvPr>
            <p:ph type="title"/>
          </p:nvPr>
        </p:nvSpPr>
        <p:spPr>
          <a:xfrm>
            <a:off x="0" y="-4763"/>
            <a:ext cx="9144000" cy="654051"/>
          </a:xfrm>
          <a:solidFill>
            <a:srgbClr val="1C8016"/>
          </a:solidFill>
        </p:spPr>
        <p:txBody>
          <a:bodyPr lIns="0" tIns="0" rIns="0" bIns="0"/>
          <a:lstStyle/>
          <a:p>
            <a:pPr eaLnBrk="1" hangingPunct="1"/>
            <a: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PHYSICAL MODELS IN REMOTE SENSING</a:t>
            </a:r>
            <a:b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Chapter 01 – Part 04: The Radiative Transfer Equation</a:t>
            </a:r>
          </a:p>
        </p:txBody>
      </p:sp>
      <p:sp>
        <p:nvSpPr>
          <p:cNvPr id="2" name="Slide Number Placeholder 6">
            <a:extLst>
              <a:ext uri="{FF2B5EF4-FFF2-40B4-BE49-F238E27FC236}">
                <a16:creationId xmlns:a16="http://schemas.microsoft.com/office/drawing/2014/main" id="{137AECCC-5E41-5B3C-E430-D9FFED18D07D}"/>
              </a:ext>
            </a:extLst>
          </p:cNvPr>
          <p:cNvSpPr>
            <a:spLocks noGrp="1"/>
          </p:cNvSpPr>
          <p:nvPr>
            <p:ph type="sldNum" sz="quarter" idx="12"/>
          </p:nvPr>
        </p:nvSpPr>
        <p:spPr>
          <a:xfrm>
            <a:off x="6962775" y="6440488"/>
            <a:ext cx="2133600" cy="365125"/>
          </a:xfrm>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defRPr/>
            </a:pPr>
            <a:fld id="{19255464-AA4E-6F42-833C-B8E94E833469}" type="slidenum">
              <a:rPr lang="en-US" altLang="zh-CN" sz="1400" b="1" smtClean="0">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rPr>
              <a:pPr>
                <a:spcBef>
                  <a:spcPct val="0"/>
                </a:spcBef>
                <a:buFontTx/>
                <a:buNone/>
                <a:defRPr/>
              </a:pPr>
              <a:t>7</a:t>
            </a:fld>
            <a:endParaRPr lang="en-US" altLang="zh-CN" sz="1400" b="1">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24579" name="TextBox 7">
            <a:extLst>
              <a:ext uri="{FF2B5EF4-FFF2-40B4-BE49-F238E27FC236}">
                <a16:creationId xmlns:a16="http://schemas.microsoft.com/office/drawing/2014/main" id="{63E07F33-3172-5D9A-68F5-B0F47D4DE9A2}"/>
              </a:ext>
            </a:extLst>
          </p:cNvPr>
          <p:cNvSpPr txBox="1">
            <a:spLocks noChangeArrowheads="1"/>
          </p:cNvSpPr>
          <p:nvPr/>
        </p:nvSpPr>
        <p:spPr bwMode="auto">
          <a:xfrm>
            <a:off x="127432" y="769938"/>
            <a:ext cx="855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000" b="1" u="sng" dirty="0">
                <a:solidFill>
                  <a:srgbClr val="FF0000"/>
                </a:solidFill>
                <a:latin typeface="Times New Roman" panose="02020603050405020304" pitchFamily="18" charset="0"/>
                <a:cs typeface="Times New Roman" panose="02020603050405020304" pitchFamily="18" charset="0"/>
              </a:rPr>
              <a:t>Change in Photon Number</a:t>
            </a:r>
          </a:p>
        </p:txBody>
      </p:sp>
      <mc:AlternateContent xmlns:mc="http://schemas.openxmlformats.org/markup-compatibility/2006" xmlns:a14="http://schemas.microsoft.com/office/drawing/2010/main">
        <mc:Choice Requires="a14">
          <p:sp>
            <p:nvSpPr>
              <p:cNvPr id="24580" name="TextBox 4">
                <a:extLst>
                  <a:ext uri="{FF2B5EF4-FFF2-40B4-BE49-F238E27FC236}">
                    <a16:creationId xmlns:a16="http://schemas.microsoft.com/office/drawing/2014/main" id="{F68B494C-5B20-CE0D-5ABE-0482B67D1D18}"/>
                  </a:ext>
                </a:extLst>
              </p:cNvPr>
              <p:cNvSpPr txBox="1">
                <a:spLocks noChangeArrowheads="1"/>
              </p:cNvSpPr>
              <p:nvPr/>
            </p:nvSpPr>
            <p:spPr bwMode="auto">
              <a:xfrm>
                <a:off x="188119" y="1392440"/>
                <a:ext cx="8767762" cy="43048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628650" indent="-1714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150000"/>
                  </a:lnSpc>
                  <a:buNone/>
                </a:pPr>
                <a:r>
                  <a:rPr lang="en-US" altLang="en-US" sz="1600" dirty="0">
                    <a:latin typeface="Times New Roman" panose="02020603050405020304" pitchFamily="18" charset="0"/>
                    <a:cs typeface="Times New Roman" panose="02020603050405020304" pitchFamily="18" charset="0"/>
                  </a:rPr>
                  <a:t>Finally, the </a:t>
                </a:r>
                <a:r>
                  <a:rPr lang="en-US" altLang="en-US" sz="1600" dirty="0">
                    <a:solidFill>
                      <a:srgbClr val="1025F4"/>
                    </a:solidFill>
                    <a:latin typeface="Times New Roman" panose="02020603050405020304" pitchFamily="18" charset="0"/>
                    <a:cs typeface="Times New Roman" panose="02020603050405020304" pitchFamily="18" charset="0"/>
                  </a:rPr>
                  <a:t>change in photon count </a:t>
                </a:r>
                <a:r>
                  <a:rPr lang="en-US" altLang="en-US" sz="1600" dirty="0">
                    <a:latin typeface="Times New Roman" panose="02020603050405020304" pitchFamily="18" charset="0"/>
                    <a:cs typeface="Times New Roman" panose="02020603050405020304" pitchFamily="18" charset="0"/>
                  </a:rPr>
                  <a:t>can be expressed as:</a:t>
                </a:r>
              </a:p>
              <a:p>
                <a:pPr algn="ctr">
                  <a:lnSpc>
                    <a:spcPct val="150000"/>
                  </a:lnSpc>
                  <a:buNone/>
                </a:pPr>
                <a14:m>
                  <m:oMathPara xmlns:m="http://schemas.openxmlformats.org/officeDocument/2006/math">
                    <m:oMathParaPr>
                      <m:jc m:val="centerGroup"/>
                    </m:oMathParaPr>
                    <m:oMath xmlns:m="http://schemas.openxmlformats.org/officeDocument/2006/math">
                      <m:d>
                        <m:dPr>
                          <m:ctrlPr>
                            <a:rPr lang="en-US" altLang="en-US" sz="1600" i="1">
                              <a:latin typeface="Cambria Math" panose="02040503050406030204" pitchFamily="18" charset="0"/>
                              <a:cs typeface="Times New Roman" panose="02020603050405020304" pitchFamily="18" charset="0"/>
                            </a:rPr>
                          </m:ctrlPr>
                        </m:dPr>
                        <m:e>
                          <m:f>
                            <m:fPr>
                              <m:ctrlPr>
                                <a:rPr lang="en-US" altLang="en-US" sz="1600" i="1">
                                  <a:latin typeface="Cambria Math" panose="02040503050406030204" pitchFamily="18" charset="0"/>
                                  <a:cs typeface="Times New Roman" panose="02020603050405020304" pitchFamily="18" charset="0"/>
                                </a:rPr>
                              </m:ctrlPr>
                            </m:fPr>
                            <m:num>
                              <m:r>
                                <a:rPr lang="en-US" altLang="en-US" sz="1600" i="1">
                                  <a:latin typeface="Cambria Math" panose="02040503050406030204" pitchFamily="18" charset="0"/>
                                  <a:cs typeface="Times New Roman" panose="02020603050405020304" pitchFamily="18" charset="0"/>
                                </a:rPr>
                                <m:t>1</m:t>
                              </m:r>
                            </m:num>
                            <m:den>
                              <m:r>
                                <a:rPr lang="en-US" altLang="en-US" sz="1600" i="1">
                                  <a:latin typeface="Cambria Math" panose="02040503050406030204" pitchFamily="18" charset="0"/>
                                  <a:cs typeface="Times New Roman" panose="02020603050405020304" pitchFamily="18" charset="0"/>
                                </a:rPr>
                                <m:t>𝑐</m:t>
                              </m:r>
                            </m:den>
                          </m:f>
                          <m:r>
                            <a:rPr lang="en-US" altLang="en-US" sz="1600" i="1">
                              <a:latin typeface="Cambria Math" panose="02040503050406030204" pitchFamily="18" charset="0"/>
                              <a:cs typeface="Times New Roman" panose="02020603050405020304" pitchFamily="18" charset="0"/>
                            </a:rPr>
                            <m:t> </m:t>
                          </m:r>
                          <m:f>
                            <m:fPr>
                              <m:ctrlPr>
                                <a:rPr lang="en-US" altLang="en-US" sz="1600" i="1">
                                  <a:latin typeface="Cambria Math" panose="02040503050406030204" pitchFamily="18" charset="0"/>
                                  <a:cs typeface="Times New Roman" panose="02020603050405020304" pitchFamily="18" charset="0"/>
                                </a:rPr>
                              </m:ctrlPr>
                            </m:fPr>
                            <m:num>
                              <m:r>
                                <a:rPr lang="en-US" altLang="en-US" sz="1600" i="1">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𝑓</m:t>
                              </m:r>
                            </m:num>
                            <m:den>
                              <m:r>
                                <a:rPr lang="en-US" altLang="en-US" sz="1600" i="1">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𝑡</m:t>
                              </m:r>
                            </m:den>
                          </m:f>
                          <m:r>
                            <a:rPr lang="en-US" altLang="en-US" sz="1600" i="1">
                              <a:latin typeface="Cambria Math" panose="02040503050406030204" pitchFamily="18" charset="0"/>
                              <a:cs typeface="Times New Roman" panose="02020603050405020304" pitchFamily="18" charset="0"/>
                            </a:rPr>
                            <m:t>+ </m:t>
                          </m:r>
                          <m:f>
                            <m:fPr>
                              <m:ctrlPr>
                                <a:rPr lang="en-US" altLang="en-US" sz="1600" i="1">
                                  <a:latin typeface="Cambria Math" panose="02040503050406030204" pitchFamily="18" charset="0"/>
                                  <a:cs typeface="Times New Roman" panose="02020603050405020304" pitchFamily="18" charset="0"/>
                                </a:rPr>
                              </m:ctrlPr>
                            </m:fPr>
                            <m:num>
                              <m:r>
                                <a:rPr lang="en-US" altLang="en-US" sz="1600" i="1">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𝑓</m:t>
                              </m:r>
                            </m:num>
                            <m:den>
                              <m:r>
                                <a:rPr lang="en-US" altLang="en-US" sz="1600" i="1">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𝑥</m:t>
                              </m:r>
                            </m:den>
                          </m:f>
                          <m:r>
                            <a:rPr lang="en-US" altLang="en-US" sz="1600" i="1">
                              <a:latin typeface="Cambria Math" panose="02040503050406030204" pitchFamily="18" charset="0"/>
                              <a:cs typeface="Times New Roman" panose="02020603050405020304" pitchFamily="18" charset="0"/>
                            </a:rPr>
                            <m:t> </m:t>
                          </m:r>
                          <m:sSub>
                            <m:sSubPr>
                              <m:ctrlPr>
                                <a:rPr lang="en-US" altLang="en-US" sz="1600" i="1">
                                  <a:latin typeface="Cambria Math" panose="02040503050406030204" pitchFamily="18" charset="0"/>
                                  <a:cs typeface="Times New Roman" panose="02020603050405020304" pitchFamily="18" charset="0"/>
                                </a:rPr>
                              </m:ctrlPr>
                            </m:sSubPr>
                            <m:e>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Ω</m:t>
                              </m:r>
                            </m:e>
                            <m:sub>
                              <m:r>
                                <a:rPr lang="en-US" altLang="en-US" sz="1600" i="1">
                                  <a:latin typeface="Cambria Math" panose="02040503050406030204" pitchFamily="18" charset="0"/>
                                  <a:cs typeface="Times New Roman" panose="02020603050405020304" pitchFamily="18" charset="0"/>
                                </a:rPr>
                                <m:t>𝑥</m:t>
                              </m:r>
                            </m:sub>
                          </m:sSub>
                          <m:r>
                            <a:rPr lang="en-US" altLang="en-US" sz="1600" i="1">
                              <a:latin typeface="Cambria Math" panose="02040503050406030204" pitchFamily="18" charset="0"/>
                              <a:cs typeface="Times New Roman" panose="02020603050405020304" pitchFamily="18" charset="0"/>
                            </a:rPr>
                            <m:t>+</m:t>
                          </m:r>
                          <m:f>
                            <m:fPr>
                              <m:ctrlPr>
                                <a:rPr lang="en-US" altLang="en-US" sz="1600" i="1">
                                  <a:latin typeface="Cambria Math" panose="02040503050406030204" pitchFamily="18" charset="0"/>
                                  <a:cs typeface="Times New Roman" panose="02020603050405020304" pitchFamily="18" charset="0"/>
                                </a:rPr>
                              </m:ctrlPr>
                            </m:fPr>
                            <m:num>
                              <m:r>
                                <a:rPr lang="en-US" altLang="en-US" sz="1600" i="1">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𝑓</m:t>
                              </m:r>
                            </m:num>
                            <m:den>
                              <m:r>
                                <a:rPr lang="en-US" altLang="en-US" sz="1600" i="1">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𝑦</m:t>
                              </m:r>
                            </m:den>
                          </m:f>
                          <m:r>
                            <a:rPr lang="en-US" altLang="en-US" sz="1600" i="1">
                              <a:latin typeface="Cambria Math" panose="02040503050406030204" pitchFamily="18" charset="0"/>
                              <a:cs typeface="Times New Roman" panose="02020603050405020304" pitchFamily="18" charset="0"/>
                            </a:rPr>
                            <m:t> </m:t>
                          </m:r>
                          <m:sSub>
                            <m:sSubPr>
                              <m:ctrlPr>
                                <a:rPr lang="en-US" altLang="en-US" sz="1600" i="1">
                                  <a:latin typeface="Cambria Math" panose="02040503050406030204" pitchFamily="18" charset="0"/>
                                  <a:cs typeface="Times New Roman" panose="02020603050405020304" pitchFamily="18" charset="0"/>
                                </a:rPr>
                              </m:ctrlPr>
                            </m:sSubPr>
                            <m:e>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Ω</m:t>
                              </m:r>
                            </m:e>
                            <m:sub>
                              <m:r>
                                <a:rPr lang="en-US" altLang="en-US" sz="1600" i="1">
                                  <a:latin typeface="Cambria Math" panose="02040503050406030204" pitchFamily="18" charset="0"/>
                                  <a:cs typeface="Times New Roman" panose="02020603050405020304" pitchFamily="18" charset="0"/>
                                </a:rPr>
                                <m:t>𝑦</m:t>
                              </m:r>
                            </m:sub>
                          </m:sSub>
                          <m:r>
                            <a:rPr lang="en-US" altLang="en-US" sz="1600" i="1">
                              <a:latin typeface="Cambria Math" panose="02040503050406030204" pitchFamily="18" charset="0"/>
                              <a:cs typeface="Times New Roman" panose="02020603050405020304" pitchFamily="18" charset="0"/>
                            </a:rPr>
                            <m:t>+</m:t>
                          </m:r>
                          <m:f>
                            <m:fPr>
                              <m:ctrlPr>
                                <a:rPr lang="en-US" altLang="en-US" sz="1600" i="1">
                                  <a:latin typeface="Cambria Math" panose="02040503050406030204" pitchFamily="18" charset="0"/>
                                  <a:cs typeface="Times New Roman" panose="02020603050405020304" pitchFamily="18" charset="0"/>
                                </a:rPr>
                              </m:ctrlPr>
                            </m:fPr>
                            <m:num>
                              <m:r>
                                <a:rPr lang="en-US" altLang="en-US" sz="1600" i="1">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𝑓</m:t>
                              </m:r>
                            </m:num>
                            <m:den>
                              <m:r>
                                <a:rPr lang="en-US" altLang="en-US" sz="1600" i="1">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𝑧</m:t>
                              </m:r>
                            </m:den>
                          </m:f>
                          <m:r>
                            <a:rPr lang="en-US" altLang="en-US" sz="1600" i="1">
                              <a:latin typeface="Cambria Math" panose="02040503050406030204" pitchFamily="18" charset="0"/>
                              <a:cs typeface="Times New Roman" panose="02020603050405020304" pitchFamily="18" charset="0"/>
                            </a:rPr>
                            <m:t> </m:t>
                          </m:r>
                          <m:sSub>
                            <m:sSubPr>
                              <m:ctrlPr>
                                <a:rPr lang="en-US" altLang="en-US" sz="1600" i="1">
                                  <a:latin typeface="Cambria Math" panose="02040503050406030204" pitchFamily="18" charset="0"/>
                                  <a:cs typeface="Times New Roman" panose="02020603050405020304" pitchFamily="18" charset="0"/>
                                </a:rPr>
                              </m:ctrlPr>
                            </m:sSubPr>
                            <m:e>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Ω</m:t>
                              </m:r>
                            </m:e>
                            <m:sub>
                              <m:r>
                                <a:rPr lang="en-US" altLang="en-US" sz="1600" i="1">
                                  <a:latin typeface="Cambria Math" panose="02040503050406030204" pitchFamily="18" charset="0"/>
                                  <a:cs typeface="Times New Roman" panose="02020603050405020304" pitchFamily="18" charset="0"/>
                                </a:rPr>
                                <m:t>𝑧</m:t>
                              </m:r>
                            </m:sub>
                          </m:sSub>
                        </m:e>
                      </m:d>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𝑆</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l-GR" altLang="en-US" sz="1600" i="1">
                          <a:latin typeface="Cambria Math" panose="02040503050406030204" pitchFamily="18" charset="0"/>
                          <a:ea typeface="Cambria Math" panose="02040503050406030204" pitchFamily="18" charset="0"/>
                          <a:cs typeface="Times New Roman" panose="02020603050405020304" pitchFamily="18" charset="0"/>
                        </a:rPr>
                        <m:t>𝜉</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l-GR" altLang="en-US" sz="1600" i="1">
                          <a:latin typeface="Cambria Math" panose="02040503050406030204" pitchFamily="18" charset="0"/>
                          <a:ea typeface="Cambria Math" panose="02040503050406030204" pitchFamily="18" charset="0"/>
                        </a:rPr>
                        <m:t>𝜐</m:t>
                      </m:r>
                      <m:r>
                        <a:rPr lang="en-US" altLang="en-US" sz="1600" i="1">
                          <a:latin typeface="Cambria Math" panose="02040503050406030204" pitchFamily="18" charset="0"/>
                          <a:ea typeface="Cambria Math" panose="02040503050406030204" pitchFamily="18" charset="0"/>
                        </a:rPr>
                        <m:t> </m:t>
                      </m:r>
                      <m:r>
                        <m:rPr>
                          <m:sty m:val="p"/>
                        </m:rPr>
                        <a:rPr lang="el-GR" altLang="en-US" sz="1600" i="1">
                          <a:latin typeface="Cambria Math" panose="02040503050406030204" pitchFamily="18" charset="0"/>
                          <a:ea typeface="Cambria Math" panose="02040503050406030204" pitchFamily="18" charset="0"/>
                        </a:rPr>
                        <m:t>Δ</m:t>
                      </m:r>
                      <m:bar>
                        <m:barPr>
                          <m:ctrlPr>
                            <a:rPr lang="en-US" altLang="en-US" sz="1600" i="1">
                              <a:latin typeface="Cambria Math" panose="02040503050406030204" pitchFamily="18" charset="0"/>
                              <a:ea typeface="Cambria Math" panose="02040503050406030204" pitchFamily="18" charset="0"/>
                            </a:rPr>
                          </m:ctrlPr>
                        </m:barPr>
                        <m:e>
                          <m:r>
                            <a:rPr lang="el-GR" altLang="en-US" sz="1600" i="1">
                              <a:latin typeface="Cambria Math" panose="02040503050406030204" pitchFamily="18" charset="0"/>
                              <a:ea typeface="Cambria Math" panose="02040503050406030204" pitchFamily="18" charset="0"/>
                            </a:rPr>
                            <m:t>𝛺</m:t>
                          </m:r>
                        </m:e>
                      </m:bar>
                      <m:r>
                        <a:rPr lang="en-US" altLang="en-US" sz="1600" b="0" i="1" smtClean="0">
                          <a:latin typeface="Cambria Math" panose="02040503050406030204" pitchFamily="18" charset="0"/>
                          <a:ea typeface="Cambria Math" panose="02040503050406030204" pitchFamily="18" charset="0"/>
                        </a:rPr>
                        <m:t> </m:t>
                      </m:r>
                      <m:r>
                        <a:rPr lang="en-US" altLang="en-US" sz="1600" b="0" i="1" smtClean="0">
                          <a:latin typeface="Cambria Math" panose="02040503050406030204" pitchFamily="18" charset="0"/>
                          <a:ea typeface="Cambria Math" panose="02040503050406030204" pitchFamily="18" charset="0"/>
                        </a:rPr>
                        <m:t>𝑐</m:t>
                      </m:r>
                      <m:r>
                        <a:rPr lang="en-US" altLang="en-US" sz="1600" b="0" i="1" smtClean="0">
                          <a:latin typeface="Cambria Math" panose="02040503050406030204" pitchFamily="18" charset="0"/>
                          <a:ea typeface="Cambria Math" panose="02040503050406030204" pitchFamily="18" charset="0"/>
                        </a:rPr>
                        <m:t> </m:t>
                      </m:r>
                      <m:r>
                        <m:rPr>
                          <m:sty m:val="p"/>
                        </m:rPr>
                        <a:rPr lang="el-GR" altLang="en-US" sz="1600" i="1" dirty="0" smtClean="0">
                          <a:latin typeface="Cambria Math" panose="02040503050406030204" pitchFamily="18" charset="0"/>
                          <a:ea typeface="Cambria Math" panose="02040503050406030204" pitchFamily="18" charset="0"/>
                          <a:cs typeface="Times New Roman" panose="02020603050405020304" pitchFamily="18" charset="0"/>
                        </a:rPr>
                        <m:t>Δ</m:t>
                      </m:r>
                      <m:r>
                        <a:rPr lang="en-US" altLang="en-US" sz="1600" b="0" i="1" dirty="0" smtClean="0">
                          <a:latin typeface="Cambria Math" panose="02040503050406030204" pitchFamily="18" charset="0"/>
                          <a:ea typeface="Cambria Math" panose="02040503050406030204" pitchFamily="18" charset="0"/>
                          <a:cs typeface="Times New Roman" panose="02020603050405020304" pitchFamily="18" charset="0"/>
                        </a:rPr>
                        <m:t>𝑡</m:t>
                      </m:r>
                      <m:r>
                        <a:rPr lang="en-US" altLang="en-US" sz="1600" b="0" i="0" dirty="0" smtClean="0">
                          <a:latin typeface="Cambria Math" panose="02040503050406030204" pitchFamily="18" charset="0"/>
                          <a:ea typeface="Cambria Math" panose="02040503050406030204" pitchFamily="18" charset="0"/>
                          <a:cs typeface="Times New Roman" panose="02020603050405020304" pitchFamily="18" charset="0"/>
                        </a:rPr>
                        <m:t> ,</m:t>
                      </m:r>
                    </m:oMath>
                  </m:oMathPara>
                </a14:m>
                <a:endParaRPr lang="en-US" altLang="en-US" sz="1600" dirty="0">
                  <a:latin typeface="Times New Roman" panose="02020603050405020304" pitchFamily="18" charset="0"/>
                  <a:cs typeface="Times New Roman" panose="02020603050405020304" pitchFamily="18" charset="0"/>
                </a:endParaRPr>
              </a:p>
              <a:p>
                <a:pPr algn="ctr">
                  <a:lnSpc>
                    <a:spcPct val="150000"/>
                  </a:lnSpc>
                  <a:buNone/>
                </a:pPr>
                <a14:m>
                  <m:oMath xmlns:m="http://schemas.openxmlformats.org/officeDocument/2006/math">
                    <m:d>
                      <m:dPr>
                        <m:ctrlPr>
                          <a:rPr lang="en-US" altLang="en-US" sz="1600" i="1">
                            <a:latin typeface="Cambria Math" panose="02040503050406030204" pitchFamily="18" charset="0"/>
                            <a:cs typeface="Times New Roman" panose="02020603050405020304" pitchFamily="18" charset="0"/>
                          </a:rPr>
                        </m:ctrlPr>
                      </m:dPr>
                      <m:e>
                        <m:r>
                          <a:rPr lang="en-US" altLang="en-US" sz="1600" i="1">
                            <a:latin typeface="Cambria Math" panose="02040503050406030204" pitchFamily="18" charset="0"/>
                            <a:cs typeface="Times New Roman" panose="02020603050405020304" pitchFamily="18" charset="0"/>
                          </a:rPr>
                          <m:t> </m:t>
                        </m:r>
                        <m:f>
                          <m:fPr>
                            <m:ctrlPr>
                              <a:rPr lang="en-US" altLang="en-US" sz="1600" i="1">
                                <a:latin typeface="Cambria Math" panose="02040503050406030204" pitchFamily="18" charset="0"/>
                                <a:cs typeface="Times New Roman" panose="02020603050405020304" pitchFamily="18" charset="0"/>
                              </a:rPr>
                            </m:ctrlPr>
                          </m:fPr>
                          <m:num>
                            <m:r>
                              <a:rPr lang="en-US" altLang="en-US" sz="1600" i="1">
                                <a:latin typeface="Cambria Math" panose="02040503050406030204" pitchFamily="18" charset="0"/>
                                <a:cs typeface="Times New Roman" panose="02020603050405020304" pitchFamily="18" charset="0"/>
                              </a:rPr>
                              <m:t>1</m:t>
                            </m:r>
                          </m:num>
                          <m:den>
                            <m:r>
                              <a:rPr lang="en-US" altLang="en-US" sz="1600" i="1">
                                <a:latin typeface="Cambria Math" panose="02040503050406030204" pitchFamily="18" charset="0"/>
                                <a:cs typeface="Times New Roman" panose="02020603050405020304" pitchFamily="18" charset="0"/>
                              </a:rPr>
                              <m:t>𝑐</m:t>
                            </m:r>
                          </m:den>
                        </m:f>
                        <m:r>
                          <a:rPr lang="en-US" altLang="en-US" sz="1600" i="1">
                            <a:latin typeface="Cambria Math" panose="02040503050406030204" pitchFamily="18" charset="0"/>
                            <a:cs typeface="Times New Roman" panose="02020603050405020304" pitchFamily="18" charset="0"/>
                          </a:rPr>
                          <m:t> </m:t>
                        </m:r>
                        <m:f>
                          <m:fPr>
                            <m:ctrlPr>
                              <a:rPr lang="en-US" altLang="en-US" sz="1600" i="1">
                                <a:latin typeface="Cambria Math" panose="02040503050406030204" pitchFamily="18" charset="0"/>
                                <a:cs typeface="Times New Roman" panose="02020603050405020304" pitchFamily="18" charset="0"/>
                              </a:rPr>
                            </m:ctrlPr>
                          </m:fPr>
                          <m:num>
                            <m:r>
                              <a:rPr lang="en-US" altLang="en-US" sz="160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𝑓</m:t>
                            </m:r>
                          </m:num>
                          <m:den>
                            <m:r>
                              <a:rPr lang="en-US" altLang="en-US" sz="160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𝑡</m:t>
                            </m:r>
                          </m:den>
                        </m:f>
                        <m:r>
                          <a:rPr lang="en-US" altLang="en-US" sz="1600" i="1">
                            <a:latin typeface="Cambria Math" panose="02040503050406030204" pitchFamily="18" charset="0"/>
                            <a:cs typeface="Times New Roman" panose="02020603050405020304" pitchFamily="18" charset="0"/>
                          </a:rPr>
                          <m:t>+ </m:t>
                        </m:r>
                        <m:bar>
                          <m:barPr>
                            <m:ctrlPr>
                              <a:rPr lang="en-US" altLang="en-US" sz="1600" i="1" smtClean="0">
                                <a:latin typeface="Cambria Math" panose="02040503050406030204" pitchFamily="18" charset="0"/>
                                <a:cs typeface="Times New Roman" panose="02020603050405020304" pitchFamily="18" charset="0"/>
                              </a:rPr>
                            </m:ctrlPr>
                          </m:barPr>
                          <m:e>
                            <m:r>
                              <m:rPr>
                                <m:sty m:val="p"/>
                              </m:rPr>
                              <a:rPr lang="el-GR" altLang="en-US" sz="1600" i="1" smtClean="0">
                                <a:latin typeface="Cambria Math" panose="02040503050406030204" pitchFamily="18" charset="0"/>
                                <a:ea typeface="Cambria Math" panose="02040503050406030204" pitchFamily="18" charset="0"/>
                                <a:cs typeface="Times New Roman" panose="02020603050405020304" pitchFamily="18" charset="0"/>
                              </a:rPr>
                              <m:t>Ω</m:t>
                            </m:r>
                          </m:e>
                        </m:bar>
                        <m:r>
                          <a:rPr lang="en-US" altLang="en-US" sz="1600" b="0" i="1" smtClean="0">
                            <a:latin typeface="Cambria Math" panose="02040503050406030204" pitchFamily="18" charset="0"/>
                            <a:cs typeface="Times New Roman" panose="02020603050405020304" pitchFamily="18" charset="0"/>
                          </a:rPr>
                          <m:t> </m:t>
                        </m:r>
                        <m:r>
                          <a:rPr lang="en-US" altLang="en-US" sz="1600" b="0" i="1"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altLang="en-US" sz="16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b="0" i="1" smtClean="0">
                            <a:latin typeface="Cambria Math" panose="02040503050406030204" pitchFamily="18" charset="0"/>
                            <a:ea typeface="Cambria Math" panose="02040503050406030204" pitchFamily="18" charset="0"/>
                            <a:cs typeface="Times New Roman" panose="02020603050405020304" pitchFamily="18" charset="0"/>
                          </a:rPr>
                          <m:t>𝑓</m:t>
                        </m:r>
                      </m:e>
                    </m:d>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𝑆</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l-GR" altLang="en-US" sz="1600" i="1">
                        <a:latin typeface="Cambria Math" panose="02040503050406030204" pitchFamily="18" charset="0"/>
                        <a:ea typeface="Cambria Math" panose="02040503050406030204" pitchFamily="18" charset="0"/>
                        <a:cs typeface="Times New Roman" panose="02020603050405020304" pitchFamily="18" charset="0"/>
                      </a:rPr>
                      <m:t>𝜉</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l-GR" altLang="en-US" sz="1600" i="1">
                        <a:latin typeface="Cambria Math" panose="02040503050406030204" pitchFamily="18" charset="0"/>
                        <a:ea typeface="Cambria Math" panose="02040503050406030204" pitchFamily="18" charset="0"/>
                      </a:rPr>
                      <m:t>𝜐</m:t>
                    </m:r>
                    <m:r>
                      <a:rPr lang="en-US" altLang="en-US" sz="1600" i="1">
                        <a:latin typeface="Cambria Math" panose="02040503050406030204" pitchFamily="18" charset="0"/>
                        <a:ea typeface="Cambria Math" panose="02040503050406030204" pitchFamily="18" charset="0"/>
                      </a:rPr>
                      <m:t> </m:t>
                    </m:r>
                    <m:r>
                      <m:rPr>
                        <m:sty m:val="p"/>
                      </m:rPr>
                      <a:rPr lang="el-GR" altLang="en-US" sz="1600" i="1">
                        <a:latin typeface="Cambria Math" panose="02040503050406030204" pitchFamily="18" charset="0"/>
                        <a:ea typeface="Cambria Math" panose="02040503050406030204" pitchFamily="18" charset="0"/>
                      </a:rPr>
                      <m:t>Δ</m:t>
                    </m:r>
                    <m:bar>
                      <m:barPr>
                        <m:ctrlPr>
                          <a:rPr lang="en-US" altLang="en-US" sz="1600" i="1">
                            <a:latin typeface="Cambria Math" panose="02040503050406030204" pitchFamily="18" charset="0"/>
                            <a:ea typeface="Cambria Math" panose="02040503050406030204" pitchFamily="18" charset="0"/>
                          </a:rPr>
                        </m:ctrlPr>
                      </m:barPr>
                      <m:e>
                        <m:r>
                          <a:rPr lang="el-GR" altLang="en-US" sz="1600" i="1">
                            <a:latin typeface="Cambria Math" panose="02040503050406030204" pitchFamily="18" charset="0"/>
                            <a:ea typeface="Cambria Math" panose="02040503050406030204" pitchFamily="18" charset="0"/>
                          </a:rPr>
                          <m:t>𝛺</m:t>
                        </m:r>
                      </m:e>
                    </m:bar>
                    <m:r>
                      <a:rPr lang="en-US" altLang="en-US" sz="1600" i="1">
                        <a:latin typeface="Cambria Math" panose="02040503050406030204" pitchFamily="18" charset="0"/>
                        <a:ea typeface="Cambria Math" panose="02040503050406030204" pitchFamily="18" charset="0"/>
                      </a:rPr>
                      <m:t> </m:t>
                    </m:r>
                    <m:r>
                      <a:rPr lang="en-US" altLang="en-US" sz="1600" i="1">
                        <a:latin typeface="Cambria Math" panose="02040503050406030204" pitchFamily="18" charset="0"/>
                        <a:ea typeface="Cambria Math" panose="02040503050406030204" pitchFamily="18" charset="0"/>
                      </a:rPr>
                      <m:t>𝑐</m:t>
                    </m:r>
                    <m:r>
                      <a:rPr lang="en-US" altLang="en-US" sz="1600" i="1">
                        <a:latin typeface="Cambria Math" panose="02040503050406030204" pitchFamily="18" charset="0"/>
                        <a:ea typeface="Cambria Math" panose="02040503050406030204" pitchFamily="18" charset="0"/>
                      </a:rPr>
                      <m:t> </m:t>
                    </m:r>
                    <m:r>
                      <m:rPr>
                        <m:sty m:val="p"/>
                      </m:rP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Δ</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𝑡</m:t>
                    </m:r>
                  </m:oMath>
                </a14:m>
                <a:r>
                  <a:rPr lang="en-US" altLang="en-US" sz="1600" dirty="0">
                    <a:latin typeface="Times New Roman" panose="02020603050405020304" pitchFamily="18" charset="0"/>
                    <a:cs typeface="Times New Roman" panose="02020603050405020304" pitchFamily="18" charset="0"/>
                  </a:rPr>
                  <a:t>  ,</a:t>
                </a:r>
              </a:p>
              <a:p>
                <a:pPr>
                  <a:lnSpc>
                    <a:spcPct val="150000"/>
                  </a:lnSpc>
                  <a:buNone/>
                </a:pPr>
                <a:endParaRPr lang="en-US" altLang="en-US" sz="1600" dirty="0">
                  <a:latin typeface="Times New Roman" panose="02020603050405020304" pitchFamily="18" charset="0"/>
                  <a:cs typeface="Times New Roman" panose="02020603050405020304" pitchFamily="18" charset="0"/>
                </a:endParaRPr>
              </a:p>
              <a:p>
                <a:pPr>
                  <a:lnSpc>
                    <a:spcPct val="150000"/>
                  </a:lnSpc>
                  <a:buNone/>
                </a:pPr>
                <a:r>
                  <a:rPr lang="en-US" altLang="en-US" sz="1600" dirty="0">
                    <a:latin typeface="Times New Roman" panose="02020603050405020304" pitchFamily="18" charset="0"/>
                    <a:cs typeface="Times New Roman" panose="02020603050405020304" pitchFamily="18" charset="0"/>
                  </a:rPr>
                  <a:t>where the </a:t>
                </a:r>
                <a:r>
                  <a:rPr lang="en-US" altLang="en-US" sz="1600" dirty="0">
                    <a:solidFill>
                      <a:srgbClr val="2226F4"/>
                    </a:solidFill>
                    <a:latin typeface="Times New Roman" panose="02020603050405020304" pitchFamily="18" charset="0"/>
                    <a:cs typeface="Times New Roman" panose="02020603050405020304" pitchFamily="18" charset="0"/>
                  </a:rPr>
                  <a:t>del operator</a:t>
                </a:r>
                <a:r>
                  <a:rPr lang="en-US" altLang="en-US" sz="1600" dirty="0">
                    <a:latin typeface="Times New Roman" panose="02020603050405020304" pitchFamily="18" charset="0"/>
                    <a:cs typeface="Times New Roman" panose="02020603050405020304" pitchFamily="18" charset="0"/>
                  </a:rPr>
                  <a:t> </a:t>
                </a:r>
                <a14:m>
                  <m:oMath xmlns:m="http://schemas.openxmlformats.org/officeDocument/2006/math">
                    <m:r>
                      <a:rPr lang="en-US" altLang="en-US" sz="1600" i="1">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sz="1600" dirty="0">
                    <a:latin typeface="Times New Roman" panose="02020603050405020304" pitchFamily="18" charset="0"/>
                    <a:cs typeface="Times New Roman" panose="02020603050405020304" pitchFamily="18" charset="0"/>
                  </a:rPr>
                  <a:t> (nabla) denotes </a:t>
                </a:r>
              </a:p>
              <a:p>
                <a:pPr algn="ctr">
                  <a:lnSpc>
                    <a:spcPct val="150000"/>
                  </a:lnSpc>
                  <a:buNone/>
                </a:pPr>
                <a14:m>
                  <m:oMath xmlns:m="http://schemas.openxmlformats.org/officeDocument/2006/math">
                    <m:d>
                      <m:dPr>
                        <m:ctrlPr>
                          <a:rPr lang="en-US" altLang="en-US" sz="1600" i="1">
                            <a:latin typeface="Cambria Math" panose="02040503050406030204" pitchFamily="18" charset="0"/>
                            <a:cs typeface="Times New Roman" panose="02020603050405020304" pitchFamily="18" charset="0"/>
                          </a:rPr>
                        </m:ctrlPr>
                      </m:dPr>
                      <m:e>
                        <m:r>
                          <a:rPr lang="en-US" altLang="en-US" sz="1600" i="1">
                            <a:latin typeface="Cambria Math" panose="02040503050406030204" pitchFamily="18" charset="0"/>
                            <a:cs typeface="Times New Roman" panose="02020603050405020304" pitchFamily="18" charset="0"/>
                          </a:rPr>
                          <m:t> </m:t>
                        </m:r>
                        <m:f>
                          <m:fPr>
                            <m:ctrlPr>
                              <a:rPr lang="en-US" altLang="en-US" sz="1600" i="1">
                                <a:latin typeface="Cambria Math" panose="02040503050406030204" pitchFamily="18" charset="0"/>
                                <a:cs typeface="Times New Roman" panose="02020603050405020304" pitchFamily="18" charset="0"/>
                              </a:rPr>
                            </m:ctrlPr>
                          </m:fPr>
                          <m:num>
                            <m:r>
                              <a:rPr lang="en-US" altLang="en-US" sz="1600" i="1" smtClean="0">
                                <a:latin typeface="Cambria Math" panose="02040503050406030204" pitchFamily="18" charset="0"/>
                                <a:ea typeface="Cambria Math" panose="02040503050406030204" pitchFamily="18" charset="0"/>
                                <a:cs typeface="Times New Roman" panose="02020603050405020304" pitchFamily="18" charset="0"/>
                              </a:rPr>
                              <m:t>𝜕</m:t>
                            </m:r>
                          </m:num>
                          <m:den>
                            <m:r>
                              <a:rPr lang="en-US" altLang="en-US" sz="160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𝑥</m:t>
                            </m:r>
                          </m:den>
                        </m:f>
                        <m:r>
                          <a:rPr lang="en-US" altLang="en-US" sz="1600" i="1">
                            <a:latin typeface="Cambria Math" panose="02040503050406030204" pitchFamily="18" charset="0"/>
                            <a:cs typeface="Times New Roman" panose="02020603050405020304" pitchFamily="18" charset="0"/>
                          </a:rPr>
                          <m:t>+</m:t>
                        </m:r>
                        <m:f>
                          <m:fPr>
                            <m:ctrlPr>
                              <a:rPr lang="en-US" altLang="en-US" sz="1600" i="1">
                                <a:latin typeface="Cambria Math" panose="02040503050406030204" pitchFamily="18" charset="0"/>
                                <a:cs typeface="Times New Roman" panose="02020603050405020304" pitchFamily="18" charset="0"/>
                              </a:rPr>
                            </m:ctrlPr>
                          </m:fPr>
                          <m:num>
                            <m:r>
                              <a:rPr lang="en-US" altLang="en-US" sz="1600" i="1" smtClean="0">
                                <a:latin typeface="Cambria Math" panose="02040503050406030204" pitchFamily="18" charset="0"/>
                                <a:ea typeface="Cambria Math" panose="02040503050406030204" pitchFamily="18" charset="0"/>
                                <a:cs typeface="Times New Roman" panose="02020603050405020304" pitchFamily="18" charset="0"/>
                              </a:rPr>
                              <m:t>𝜕</m:t>
                            </m:r>
                          </m:num>
                          <m:den>
                            <m:r>
                              <a:rPr lang="en-US" altLang="en-US" sz="160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𝑦</m:t>
                            </m:r>
                          </m:den>
                        </m:f>
                        <m:r>
                          <a:rPr lang="en-US" altLang="en-US" sz="1600" i="1">
                            <a:latin typeface="Cambria Math" panose="02040503050406030204" pitchFamily="18" charset="0"/>
                            <a:cs typeface="Times New Roman" panose="02020603050405020304" pitchFamily="18" charset="0"/>
                          </a:rPr>
                          <m:t>+</m:t>
                        </m:r>
                        <m:f>
                          <m:fPr>
                            <m:ctrlPr>
                              <a:rPr lang="en-US" altLang="en-US" sz="1600" i="1">
                                <a:latin typeface="Cambria Math" panose="02040503050406030204" pitchFamily="18" charset="0"/>
                                <a:cs typeface="Times New Roman" panose="02020603050405020304" pitchFamily="18" charset="0"/>
                              </a:rPr>
                            </m:ctrlPr>
                          </m:fPr>
                          <m:num>
                            <m:r>
                              <a:rPr lang="en-US" altLang="en-US" sz="1600" i="1" smtClean="0">
                                <a:latin typeface="Cambria Math" panose="02040503050406030204" pitchFamily="18" charset="0"/>
                                <a:ea typeface="Cambria Math" panose="02040503050406030204" pitchFamily="18" charset="0"/>
                                <a:cs typeface="Times New Roman" panose="02020603050405020304" pitchFamily="18" charset="0"/>
                              </a:rPr>
                              <m:t>𝜕</m:t>
                            </m:r>
                          </m:num>
                          <m:den>
                            <m:r>
                              <a:rPr lang="en-US" altLang="en-US" sz="160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𝑧</m:t>
                            </m:r>
                          </m:den>
                        </m:f>
                        <m:r>
                          <a:rPr lang="en-US" altLang="en-US" sz="1600" i="1">
                            <a:latin typeface="Cambria Math" panose="02040503050406030204" pitchFamily="18" charset="0"/>
                            <a:cs typeface="Times New Roman" panose="02020603050405020304" pitchFamily="18" charset="0"/>
                          </a:rPr>
                          <m:t> </m:t>
                        </m:r>
                      </m:e>
                    </m:d>
                  </m:oMath>
                </a14:m>
                <a:r>
                  <a:rPr lang="en-US" altLang="en-US" sz="1600" dirty="0">
                    <a:latin typeface="Times New Roman" panose="02020603050405020304" pitchFamily="18" charset="0"/>
                    <a:cs typeface="Times New Roman" panose="02020603050405020304" pitchFamily="18" charset="0"/>
                  </a:rPr>
                  <a:t>  .</a:t>
                </a:r>
              </a:p>
              <a:p>
                <a:pPr>
                  <a:lnSpc>
                    <a:spcPct val="150000"/>
                  </a:lnSpc>
                  <a:buNone/>
                </a:pPr>
                <a:r>
                  <a:rPr lang="en-US" altLang="en-US" sz="1600" dirty="0">
                    <a:latin typeface="Times New Roman" panose="02020603050405020304" pitchFamily="18" charset="0"/>
                    <a:cs typeface="Times New Roman" panose="02020603050405020304" pitchFamily="18" charset="0"/>
                  </a:rPr>
                  <a:t>The term </a:t>
                </a:r>
                <a14:m>
                  <m:oMath xmlns:m="http://schemas.openxmlformats.org/officeDocument/2006/math">
                    <m:d>
                      <m:dPr>
                        <m:ctrlPr>
                          <a:rPr lang="en-US" altLang="en-US" sz="1600" i="1" smtClean="0">
                            <a:latin typeface="Cambria Math" panose="02040503050406030204" pitchFamily="18" charset="0"/>
                            <a:ea typeface="Cambria Math" panose="02040503050406030204" pitchFamily="18" charset="0"/>
                            <a:cs typeface="Times New Roman" panose="02020603050405020304" pitchFamily="18" charset="0"/>
                          </a:rPr>
                        </m:ctrlPr>
                      </m:dPr>
                      <m:e>
                        <m:f>
                          <m:fPr>
                            <m:ctrlPr>
                              <a:rPr lang="en-US" altLang="en-US" sz="1600" i="1">
                                <a:latin typeface="Cambria Math" panose="02040503050406030204" pitchFamily="18" charset="0"/>
                                <a:cs typeface="Times New Roman" panose="02020603050405020304" pitchFamily="18" charset="0"/>
                              </a:rPr>
                            </m:ctrlPr>
                          </m:fPr>
                          <m:num>
                            <m:r>
                              <a:rPr lang="en-US" altLang="en-US" sz="1600" i="1">
                                <a:latin typeface="Cambria Math" panose="02040503050406030204" pitchFamily="18" charset="0"/>
                                <a:cs typeface="Times New Roman" panose="02020603050405020304" pitchFamily="18" charset="0"/>
                              </a:rPr>
                              <m:t>1</m:t>
                            </m:r>
                          </m:num>
                          <m:den>
                            <m:r>
                              <a:rPr lang="en-US" altLang="en-US" sz="1600" i="1">
                                <a:latin typeface="Cambria Math" panose="02040503050406030204" pitchFamily="18" charset="0"/>
                                <a:cs typeface="Times New Roman" panose="02020603050405020304" pitchFamily="18" charset="0"/>
                              </a:rPr>
                              <m:t>𝑐</m:t>
                            </m:r>
                          </m:den>
                        </m:f>
                        <m:r>
                          <a:rPr lang="en-US" altLang="en-US" sz="1600" i="1">
                            <a:latin typeface="Cambria Math" panose="02040503050406030204" pitchFamily="18" charset="0"/>
                            <a:cs typeface="Times New Roman" panose="02020603050405020304" pitchFamily="18" charset="0"/>
                          </a:rPr>
                          <m:t> </m:t>
                        </m:r>
                        <m:f>
                          <m:fPr>
                            <m:ctrlPr>
                              <a:rPr lang="en-US" altLang="en-US" sz="1600" i="1">
                                <a:latin typeface="Cambria Math" panose="02040503050406030204" pitchFamily="18" charset="0"/>
                                <a:cs typeface="Times New Roman" panose="02020603050405020304" pitchFamily="18" charset="0"/>
                              </a:rPr>
                            </m:ctrlPr>
                          </m:fPr>
                          <m:num>
                            <m:r>
                              <a:rPr lang="en-US" altLang="en-US" sz="160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𝑓</m:t>
                            </m:r>
                          </m:num>
                          <m:den>
                            <m:r>
                              <a:rPr lang="en-US" altLang="en-US" sz="160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𝑡</m:t>
                            </m:r>
                          </m:den>
                        </m:f>
                      </m:e>
                    </m:d>
                  </m:oMath>
                </a14:m>
                <a:r>
                  <a:rPr lang="en-US" altLang="en-US" sz="1600" dirty="0">
                    <a:latin typeface="Times New Roman" panose="02020603050405020304" pitchFamily="18" charset="0"/>
                    <a:cs typeface="Times New Roman" panose="02020603050405020304" pitchFamily="18" charset="0"/>
                  </a:rPr>
                  <a:t> denote </a:t>
                </a:r>
                <a:r>
                  <a:rPr lang="en-US" altLang="en-US" sz="1600" dirty="0">
                    <a:solidFill>
                      <a:srgbClr val="1025F4"/>
                    </a:solidFill>
                    <a:latin typeface="Times New Roman" panose="02020603050405020304" pitchFamily="18" charset="0"/>
                    <a:cs typeface="Times New Roman" panose="02020603050405020304" pitchFamily="18" charset="0"/>
                  </a:rPr>
                  <a:t>temporal </a:t>
                </a:r>
                <a:r>
                  <a:rPr lang="en-US" altLang="en-US" sz="1600" dirty="0">
                    <a:latin typeface="Times New Roman" panose="02020603050405020304" pitchFamily="18" charset="0"/>
                    <a:cs typeface="Times New Roman" panose="02020603050405020304" pitchFamily="18" charset="0"/>
                  </a:rPr>
                  <a:t>change of photon numbers and </a:t>
                </a:r>
                <a14:m>
                  <m:oMath xmlns:m="http://schemas.openxmlformats.org/officeDocument/2006/math">
                    <m:d>
                      <m:dPr>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dPr>
                      <m:e>
                        <m:bar>
                          <m:barPr>
                            <m:ctrlPr>
                              <a:rPr lang="en-US" altLang="en-US" sz="1600" i="1">
                                <a:latin typeface="Cambria Math" panose="02040503050406030204" pitchFamily="18" charset="0"/>
                                <a:cs typeface="Times New Roman" panose="02020603050405020304" pitchFamily="18" charset="0"/>
                              </a:rPr>
                            </m:ctrlPr>
                          </m:barPr>
                          <m:e>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Ω</m:t>
                            </m:r>
                          </m:e>
                        </m:bar>
                        <m:r>
                          <a:rPr lang="en-US" altLang="en-US" sz="1600" i="1">
                            <a:latin typeface="Cambria Math" panose="02040503050406030204" pitchFamily="18" charset="0"/>
                            <a:cs typeface="Times New Roman" panose="02020603050405020304" pitchFamily="18" charset="0"/>
                          </a:rPr>
                          <m:t> </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altLang="en-US" sz="1600" i="1">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b="0" i="1" smtClean="0">
                            <a:latin typeface="Cambria Math" panose="02040503050406030204" pitchFamily="18" charset="0"/>
                            <a:ea typeface="Cambria Math" panose="02040503050406030204" pitchFamily="18" charset="0"/>
                            <a:cs typeface="Times New Roman" panose="02020603050405020304" pitchFamily="18" charset="0"/>
                          </a:rPr>
                          <m:t>𝑓</m:t>
                        </m:r>
                      </m:e>
                    </m:d>
                  </m:oMath>
                </a14:m>
                <a:r>
                  <a:rPr lang="en-US" altLang="en-US" sz="1600" dirty="0">
                    <a:latin typeface="Times New Roman" panose="02020603050405020304" pitchFamily="18" charset="0"/>
                    <a:cs typeface="Times New Roman" panose="02020603050405020304" pitchFamily="18" charset="0"/>
                  </a:rPr>
                  <a:t> denotes </a:t>
                </a:r>
                <a:r>
                  <a:rPr lang="en-US" altLang="en-US" sz="1600" dirty="0">
                    <a:solidFill>
                      <a:srgbClr val="1025F4"/>
                    </a:solidFill>
                    <a:latin typeface="Times New Roman" panose="02020603050405020304" pitchFamily="18" charset="0"/>
                    <a:cs typeface="Times New Roman" panose="02020603050405020304" pitchFamily="18" charset="0"/>
                  </a:rPr>
                  <a:t>change </a:t>
                </a:r>
                <a:r>
                  <a:rPr lang="en-US" altLang="en-US" sz="1600" dirty="0">
                    <a:latin typeface="Times New Roman" panose="02020603050405020304" pitchFamily="18" charset="0"/>
                    <a:cs typeface="Times New Roman" panose="02020603050405020304" pitchFamily="18" charset="0"/>
                  </a:rPr>
                  <a:t>in photon number as they travel </a:t>
                </a:r>
                <a:r>
                  <a:rPr lang="en-US" altLang="en-US" sz="1600" dirty="0">
                    <a:solidFill>
                      <a:srgbClr val="1025F4"/>
                    </a:solidFill>
                    <a:latin typeface="Times New Roman" panose="02020603050405020304" pitchFamily="18" charset="0"/>
                    <a:cs typeface="Times New Roman" panose="02020603050405020304" pitchFamily="18" charset="0"/>
                  </a:rPr>
                  <a:t>(streaming</a:t>
                </a:r>
                <a:r>
                  <a:rPr lang="en-US" altLang="en-US" sz="1600" dirty="0">
                    <a:latin typeface="Times New Roman" panose="02020603050405020304" pitchFamily="18" charset="0"/>
                    <a:cs typeface="Times New Roman" panose="02020603050405020304" pitchFamily="18" charset="0"/>
                  </a:rPr>
                  <a:t>).</a:t>
                </a:r>
              </a:p>
            </p:txBody>
          </p:sp>
        </mc:Choice>
        <mc:Fallback xmlns="">
          <p:sp>
            <p:nvSpPr>
              <p:cNvPr id="24580" name="TextBox 4">
                <a:extLst>
                  <a:ext uri="{FF2B5EF4-FFF2-40B4-BE49-F238E27FC236}">
                    <a16:creationId xmlns:a16="http://schemas.microsoft.com/office/drawing/2014/main" id="{F68B494C-5B20-CE0D-5ABE-0482B67D1D18}"/>
                  </a:ext>
                </a:extLst>
              </p:cNvPr>
              <p:cNvSpPr txBox="1">
                <a:spLocks noRot="1" noChangeAspect="1" noMove="1" noResize="1" noEditPoints="1" noAdjustHandles="1" noChangeArrowheads="1" noChangeShapeType="1" noTextEdit="1"/>
              </p:cNvSpPr>
              <p:nvPr/>
            </p:nvSpPr>
            <p:spPr bwMode="auto">
              <a:xfrm>
                <a:off x="188119" y="1392440"/>
                <a:ext cx="8767762" cy="4304896"/>
              </a:xfrm>
              <a:prstGeom prst="rect">
                <a:avLst/>
              </a:prstGeom>
              <a:blipFill>
                <a:blip r:embed="rId3"/>
                <a:stretch>
                  <a:fillRect l="-289" b="-117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42268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54580-526C-2B46-453F-95DE1A6AE40C}"/>
            </a:ext>
          </a:extLst>
        </p:cNvPr>
        <p:cNvGrpSpPr/>
        <p:nvPr/>
      </p:nvGrpSpPr>
      <p:grpSpPr>
        <a:xfrm>
          <a:off x="0" y="0"/>
          <a:ext cx="0" cy="0"/>
          <a:chOff x="0" y="0"/>
          <a:chExt cx="0" cy="0"/>
        </a:xfrm>
      </p:grpSpPr>
      <p:sp>
        <p:nvSpPr>
          <p:cNvPr id="24577" name="Rectangle 2">
            <a:extLst>
              <a:ext uri="{FF2B5EF4-FFF2-40B4-BE49-F238E27FC236}">
                <a16:creationId xmlns:a16="http://schemas.microsoft.com/office/drawing/2014/main" id="{822FCB14-0954-85F1-F78B-9FFD8E0B2899}"/>
              </a:ext>
            </a:extLst>
          </p:cNvPr>
          <p:cNvSpPr>
            <a:spLocks noGrp="1"/>
          </p:cNvSpPr>
          <p:nvPr>
            <p:ph type="title"/>
          </p:nvPr>
        </p:nvSpPr>
        <p:spPr>
          <a:xfrm>
            <a:off x="0" y="-4763"/>
            <a:ext cx="9144000" cy="654051"/>
          </a:xfrm>
          <a:solidFill>
            <a:srgbClr val="1C8016"/>
          </a:solidFill>
        </p:spPr>
        <p:txBody>
          <a:bodyPr lIns="0" tIns="0" rIns="0" bIns="0"/>
          <a:lstStyle/>
          <a:p>
            <a:pPr eaLnBrk="1" hangingPunct="1"/>
            <a: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PHYSICAL MODELS IN REMOTE SENSING</a:t>
            </a:r>
            <a:b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Chapter 01 – Part 04: The Radiative Transfer Equation</a:t>
            </a:r>
          </a:p>
        </p:txBody>
      </p:sp>
      <p:sp>
        <p:nvSpPr>
          <p:cNvPr id="2" name="Slide Number Placeholder 6">
            <a:extLst>
              <a:ext uri="{FF2B5EF4-FFF2-40B4-BE49-F238E27FC236}">
                <a16:creationId xmlns:a16="http://schemas.microsoft.com/office/drawing/2014/main" id="{633F0DB3-C6D8-6169-EA4A-A482A222D86F}"/>
              </a:ext>
            </a:extLst>
          </p:cNvPr>
          <p:cNvSpPr>
            <a:spLocks noGrp="1"/>
          </p:cNvSpPr>
          <p:nvPr>
            <p:ph type="sldNum" sz="quarter" idx="12"/>
          </p:nvPr>
        </p:nvSpPr>
        <p:spPr>
          <a:xfrm>
            <a:off x="6962775" y="6440488"/>
            <a:ext cx="2133600" cy="365125"/>
          </a:xfrm>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defRPr/>
            </a:pPr>
            <a:fld id="{19255464-AA4E-6F42-833C-B8E94E833469}" type="slidenum">
              <a:rPr lang="en-US" altLang="zh-CN" sz="1400" b="1" smtClean="0">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rPr>
              <a:pPr>
                <a:spcBef>
                  <a:spcPct val="0"/>
                </a:spcBef>
                <a:buFontTx/>
                <a:buNone/>
                <a:defRPr/>
              </a:pPr>
              <a:t>8</a:t>
            </a:fld>
            <a:endParaRPr lang="en-US" altLang="zh-CN" sz="1400" b="1">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24579" name="TextBox 7">
            <a:extLst>
              <a:ext uri="{FF2B5EF4-FFF2-40B4-BE49-F238E27FC236}">
                <a16:creationId xmlns:a16="http://schemas.microsoft.com/office/drawing/2014/main" id="{A3EBAB54-E7D5-4DB4-C9D5-42166FB639D3}"/>
              </a:ext>
            </a:extLst>
          </p:cNvPr>
          <p:cNvSpPr txBox="1">
            <a:spLocks noChangeArrowheads="1"/>
          </p:cNvSpPr>
          <p:nvPr/>
        </p:nvSpPr>
        <p:spPr bwMode="auto">
          <a:xfrm>
            <a:off x="0" y="662948"/>
            <a:ext cx="855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000" b="1" u="sng" dirty="0">
                <a:solidFill>
                  <a:srgbClr val="FF0000"/>
                </a:solidFill>
                <a:latin typeface="Times New Roman" panose="02020603050405020304" pitchFamily="18" charset="0"/>
                <a:cs typeface="Times New Roman" panose="02020603050405020304" pitchFamily="18" charset="0"/>
              </a:rPr>
              <a:t>Absorption (Loss)</a:t>
            </a:r>
          </a:p>
        </p:txBody>
      </p:sp>
      <mc:AlternateContent xmlns:mc="http://schemas.openxmlformats.org/markup-compatibility/2006">
        <mc:Choice xmlns:a14="http://schemas.microsoft.com/office/drawing/2010/main" Requires="a14">
          <p:sp>
            <p:nvSpPr>
              <p:cNvPr id="24580" name="TextBox 4">
                <a:extLst>
                  <a:ext uri="{FF2B5EF4-FFF2-40B4-BE49-F238E27FC236}">
                    <a16:creationId xmlns:a16="http://schemas.microsoft.com/office/drawing/2014/main" id="{094C43F9-600B-8A26-D62A-1BD0798F6297}"/>
                  </a:ext>
                </a:extLst>
              </p:cNvPr>
              <p:cNvSpPr txBox="1">
                <a:spLocks noChangeArrowheads="1"/>
              </p:cNvSpPr>
              <p:nvPr/>
            </p:nvSpPr>
            <p:spPr bwMode="auto">
              <a:xfrm>
                <a:off x="188119" y="3541305"/>
                <a:ext cx="8767762" cy="323171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628650" indent="-1714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150000"/>
                  </a:lnSpc>
                  <a:buNone/>
                </a:pPr>
                <a:r>
                  <a:rPr lang="en-US" altLang="en-US" sz="1600" dirty="0">
                    <a:latin typeface="Times New Roman" panose="02020603050405020304" pitchFamily="18" charset="0"/>
                    <a:cs typeface="Times New Roman" panose="02020603050405020304" pitchFamily="18" charset="0"/>
                  </a:rPr>
                  <a:t>Consider photons in the volume element </a:t>
                </a:r>
                <a14:m>
                  <m:oMath xmlns:m="http://schemas.openxmlformats.org/officeDocument/2006/math">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oMath>
                </a14:m>
                <a:r>
                  <a:rPr lang="en-US" altLang="en-US" sz="1600" dirty="0">
                    <a:latin typeface="Times New Roman" panose="02020603050405020304" pitchFamily="18" charset="0"/>
                    <a:cs typeface="Times New Roman" panose="02020603050405020304" pitchFamily="18" charset="0"/>
                  </a:rPr>
                  <a:t> </a:t>
                </a:r>
                <a14:m>
                  <m:oMath xmlns:m="http://schemas.openxmlformats.org/officeDocument/2006/math">
                    <m:r>
                      <a:rPr lang="en-US" altLang="en-US" sz="160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𝑆</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l-GR" altLang="en-US" sz="1600" i="1">
                        <a:latin typeface="Cambria Math" panose="02040503050406030204" pitchFamily="18" charset="0"/>
                        <a:ea typeface="Cambria Math" panose="02040503050406030204" pitchFamily="18" charset="0"/>
                        <a:cs typeface="Times New Roman" panose="02020603050405020304" pitchFamily="18" charset="0"/>
                      </a:rPr>
                      <m:t>𝜉</m:t>
                    </m:r>
                    <m:r>
                      <a:rPr lang="en-US" altLang="en-US" sz="1600" b="0" i="1"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n-US" altLang="en-US" sz="1600" dirty="0">
                    <a:latin typeface="Times New Roman" panose="02020603050405020304" pitchFamily="18" charset="0"/>
                    <a:cs typeface="Times New Roman" panose="02020603050405020304" pitchFamily="18" charset="0"/>
                  </a:rPr>
                  <a:t>about a point </a:t>
                </a:r>
                <a14:m>
                  <m:oMath xmlns:m="http://schemas.openxmlformats.org/officeDocument/2006/math">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oMath>
                </a14:m>
                <a:r>
                  <a:rPr lang="en-US" altLang="en-US" sz="1600" dirty="0">
                    <a:latin typeface="Times New Roman" panose="02020603050405020304" pitchFamily="18" charset="0"/>
                    <a:cs typeface="Times New Roman" panose="02020603050405020304" pitchFamily="18" charset="0"/>
                  </a:rPr>
                  <a:t> whose frequency is in the interval </a:t>
                </a:r>
                <a14:m>
                  <m:oMath xmlns:m="http://schemas.openxmlformats.org/officeDocument/2006/math">
                    <m:r>
                      <a:rPr lang="en-US" altLang="en-US" sz="1600" b="0" i="0" dirty="0"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r>
                      <a:rPr lang="en-US" altLang="en-US" sz="1600" b="0" i="1" dirty="0" smtClean="0">
                        <a:latin typeface="Cambria Math" panose="02040503050406030204" pitchFamily="18" charset="0"/>
                        <a:ea typeface="Cambria Math" panose="02040503050406030204" pitchFamily="18" charset="0"/>
                        <a:cs typeface="Times New Roman" panose="02020603050405020304" pitchFamily="18" charset="0"/>
                      </a:rPr>
                      <m:t>, </m:t>
                    </m:r>
                    <m:r>
                      <a:rPr lang="en-US" altLang="en-US" sz="1600" b="0" i="1" dirty="0" smtClean="0">
                        <a:latin typeface="Cambria Math" panose="02040503050406030204" pitchFamily="18" charset="0"/>
                        <a:ea typeface="Cambria Math" panose="02040503050406030204" pitchFamily="18" charset="0"/>
                        <a:cs typeface="Times New Roman" panose="02020603050405020304" pitchFamily="18" charset="0"/>
                      </a:rPr>
                      <m:t>𝜐</m:t>
                    </m:r>
                    <m:r>
                      <a:rPr lang="en-US" altLang="en-US" sz="1600" b="0" i="1" dirty="0"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l-GR" altLang="en-US" sz="1600" b="0" i="1" dirty="0" smtClean="0">
                        <a:latin typeface="Cambria Math" panose="02040503050406030204" pitchFamily="18" charset="0"/>
                        <a:ea typeface="Cambria Math" panose="02040503050406030204" pitchFamily="18" charset="0"/>
                        <a:cs typeface="Times New Roman" panose="02020603050405020304" pitchFamily="18" charset="0"/>
                      </a:rPr>
                      <m:t>Δ</m:t>
                    </m:r>
                    <m:r>
                      <a:rPr lang="el-GR" altLang="en-US" sz="1600" b="0" i="1" dirty="0" smtClean="0">
                        <a:latin typeface="Cambria Math" panose="02040503050406030204" pitchFamily="18" charset="0"/>
                        <a:ea typeface="Cambria Math" panose="02040503050406030204" pitchFamily="18" charset="0"/>
                        <a:cs typeface="Times New Roman" panose="02020603050405020304" pitchFamily="18" charset="0"/>
                      </a:rPr>
                      <m:t>𝜐</m:t>
                    </m:r>
                    <m:r>
                      <a:rPr lang="en-US" altLang="en-US" sz="1600" b="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sz="1600" dirty="0">
                    <a:latin typeface="Times New Roman" panose="02020603050405020304" pitchFamily="18" charset="0"/>
                    <a:cs typeface="Times New Roman" panose="02020603050405020304" pitchFamily="18" charset="0"/>
                  </a:rPr>
                  <a:t> </a:t>
                </a:r>
                <a:r>
                  <a:rPr lang="en-US" altLang="en-US" sz="1600" dirty="0">
                    <a:solidFill>
                      <a:schemeClr val="tx1"/>
                    </a:solidFill>
                    <a:latin typeface="Times New Roman" panose="02020603050405020304" pitchFamily="18" charset="0"/>
                    <a:cs typeface="Times New Roman" panose="02020603050405020304" pitchFamily="18" charset="0"/>
                  </a:rPr>
                  <a:t>and traveling in directions within  an elementary solid angle </a:t>
                </a:r>
                <a14:m>
                  <m:oMath xmlns:m="http://schemas.openxmlformats.org/officeDocument/2006/math">
                    <m:r>
                      <m:rPr>
                        <m:sty m:val="p"/>
                      </m:rPr>
                      <a:rPr lang="el-GR" altLang="en-US" sz="1600" i="1">
                        <a:solidFill>
                          <a:schemeClr val="tx1"/>
                        </a:solidFill>
                        <a:latin typeface="Cambria Math" panose="02040503050406030204" pitchFamily="18" charset="0"/>
                        <a:ea typeface="Cambria Math" panose="02040503050406030204" pitchFamily="18" charset="0"/>
                      </a:rPr>
                      <m:t>Δ</m:t>
                    </m:r>
                    <m:bar>
                      <m:barPr>
                        <m:ctrlPr>
                          <a:rPr lang="en-US" altLang="en-US" sz="1600" i="1">
                            <a:solidFill>
                              <a:schemeClr val="tx1"/>
                            </a:solidFill>
                            <a:latin typeface="Cambria Math" panose="02040503050406030204" pitchFamily="18" charset="0"/>
                            <a:ea typeface="Cambria Math" panose="02040503050406030204" pitchFamily="18" charset="0"/>
                          </a:rPr>
                        </m:ctrlPr>
                      </m:barPr>
                      <m:e>
                        <m:r>
                          <a:rPr lang="el-GR" altLang="en-US" sz="1600" i="1">
                            <a:solidFill>
                              <a:schemeClr val="tx1"/>
                            </a:solidFill>
                            <a:latin typeface="Cambria Math" panose="02040503050406030204" pitchFamily="18" charset="0"/>
                            <a:ea typeface="Cambria Math" panose="02040503050406030204" pitchFamily="18" charset="0"/>
                          </a:rPr>
                          <m:t>𝛺</m:t>
                        </m:r>
                      </m:e>
                    </m:bar>
                  </m:oMath>
                </a14:m>
                <a:r>
                  <a:rPr lang="en-US" altLang="en-US" sz="1600" dirty="0">
                    <a:solidFill>
                      <a:schemeClr val="tx1"/>
                    </a:solidFill>
                    <a:latin typeface="Times New Roman" panose="02020603050405020304" pitchFamily="18" charset="0"/>
                    <a:cs typeface="Times New Roman" panose="02020603050405020304" pitchFamily="18" charset="0"/>
                  </a:rPr>
                  <a:t> around the direction </a:t>
                </a:r>
                <a14:m>
                  <m:oMath xmlns:m="http://schemas.openxmlformats.org/officeDocument/2006/math">
                    <m:bar>
                      <m:barPr>
                        <m:ctrlPr>
                          <a:rPr lang="en-US" altLang="en-US" sz="1600" i="1">
                            <a:solidFill>
                              <a:schemeClr val="tx1"/>
                            </a:solidFill>
                            <a:latin typeface="Cambria Math" panose="02040503050406030204" pitchFamily="18" charset="0"/>
                            <a:ea typeface="Cambria Math" panose="02040503050406030204" pitchFamily="18" charset="0"/>
                          </a:rPr>
                        </m:ctrlPr>
                      </m:barPr>
                      <m:e>
                        <m:r>
                          <a:rPr lang="el-GR" altLang="en-US" sz="1600" i="1">
                            <a:solidFill>
                              <a:schemeClr val="tx1"/>
                            </a:solidFill>
                            <a:latin typeface="Cambria Math" panose="02040503050406030204" pitchFamily="18" charset="0"/>
                            <a:ea typeface="Cambria Math" panose="02040503050406030204" pitchFamily="18" charset="0"/>
                          </a:rPr>
                          <m:t>𝛺</m:t>
                        </m:r>
                      </m:e>
                    </m:bar>
                    <m:r>
                      <a:rPr lang="en-US" altLang="el-GR" sz="1600" i="1">
                        <a:solidFill>
                          <a:schemeClr val="tx1"/>
                        </a:solidFill>
                        <a:latin typeface="Cambria Math" panose="02040503050406030204" pitchFamily="18" charset="0"/>
                        <a:ea typeface="Cambria Math" panose="02040503050406030204" pitchFamily="18" charset="0"/>
                      </a:rPr>
                      <m:t>. </m:t>
                    </m:r>
                  </m:oMath>
                </a14:m>
                <a:r>
                  <a:rPr lang="en-US" altLang="en-US" sz="1600" dirty="0">
                    <a:latin typeface="Times New Roman" panose="02020603050405020304" pitchFamily="18" charset="0"/>
                    <a:cs typeface="Times New Roman" panose="02020603050405020304" pitchFamily="18" charset="0"/>
                  </a:rPr>
                  <a:t>The </a:t>
                </a:r>
                <a:r>
                  <a:rPr lang="en-US" altLang="en-US" sz="1600" dirty="0">
                    <a:solidFill>
                      <a:srgbClr val="1025F4"/>
                    </a:solidFill>
                    <a:latin typeface="Times New Roman" panose="02020603050405020304" pitchFamily="18" charset="0"/>
                    <a:cs typeface="Times New Roman" panose="02020603050405020304" pitchFamily="18" charset="0"/>
                  </a:rPr>
                  <a:t>absorbed photon count </a:t>
                </a:r>
                <a:r>
                  <a:rPr lang="en-US" altLang="en-US" sz="1600" dirty="0">
                    <a:latin typeface="Times New Roman" panose="02020603050405020304" pitchFamily="18" charset="0"/>
                    <a:cs typeface="Times New Roman" panose="02020603050405020304" pitchFamily="18" charset="0"/>
                  </a:rPr>
                  <a:t>as they travel a distance </a:t>
                </a:r>
                <a14:m>
                  <m:oMath xmlns:m="http://schemas.openxmlformats.org/officeDocument/2006/math">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l-GR" altLang="en-US" sz="1600" i="1">
                        <a:latin typeface="Cambria Math" panose="02040503050406030204" pitchFamily="18" charset="0"/>
                        <a:ea typeface="Cambria Math" panose="02040503050406030204" pitchFamily="18" charset="0"/>
                        <a:cs typeface="Times New Roman" panose="02020603050405020304" pitchFamily="18" charset="0"/>
                      </a:rPr>
                      <m:t>𝜉</m:t>
                    </m:r>
                  </m:oMath>
                </a14:m>
                <a:r>
                  <a:rPr lang="en-US" altLang="en-US" sz="1600" dirty="0">
                    <a:latin typeface="Times New Roman" panose="02020603050405020304" pitchFamily="18" charset="0"/>
                    <a:cs typeface="Times New Roman" panose="02020603050405020304" pitchFamily="18" charset="0"/>
                  </a:rPr>
                  <a:t> at speed </a:t>
                </a:r>
                <a14:m>
                  <m:oMath xmlns:m="http://schemas.openxmlformats.org/officeDocument/2006/math">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𝑐</m:t>
                    </m:r>
                  </m:oMath>
                </a14:m>
                <a:r>
                  <a:rPr lang="en-US" altLang="en-US" sz="1600" dirty="0">
                    <a:latin typeface="Times New Roman" panose="02020603050405020304" pitchFamily="18" charset="0"/>
                    <a:cs typeface="Times New Roman" panose="02020603050405020304" pitchFamily="18" charset="0"/>
                  </a:rPr>
                  <a:t> in time interval </a:t>
                </a:r>
                <a14:m>
                  <m:oMath xmlns:m="http://schemas.openxmlformats.org/officeDocument/2006/math">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𝑡</m:t>
                    </m:r>
                  </m:oMath>
                </a14:m>
                <a:r>
                  <a:rPr lang="en-US" altLang="en-US" sz="1600" dirty="0">
                    <a:latin typeface="Times New Roman" panose="02020603050405020304" pitchFamily="18" charset="0"/>
                    <a:cs typeface="Times New Roman" panose="02020603050405020304" pitchFamily="18" charset="0"/>
                  </a:rPr>
                  <a:t> is,</a:t>
                </a:r>
              </a:p>
              <a:p>
                <a:pPr>
                  <a:lnSpc>
                    <a:spcPct val="150000"/>
                  </a:lnSpc>
                  <a:buNone/>
                </a:pPr>
                <a:endParaRPr lang="en-US" altLang="en-US" sz="1600" dirty="0">
                  <a:latin typeface="Times New Roman" panose="02020603050405020304" pitchFamily="18" charset="0"/>
                  <a:cs typeface="Times New Roman" panose="02020603050405020304" pitchFamily="18" charset="0"/>
                </a:endParaRPr>
              </a:p>
              <a:p>
                <a:pPr algn="ctr">
                  <a:lnSpc>
                    <a:spcPct val="150000"/>
                  </a:lnSpc>
                  <a:buNone/>
                </a:pPr>
                <a14:m>
                  <m:oMath xmlns:m="http://schemas.openxmlformats.org/officeDocument/2006/math">
                    <m:sSub>
                      <m:sSubPr>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rPr>
                          <m:t>𝑓</m:t>
                        </m:r>
                        <m:r>
                          <a:rPr lang="en-US" altLang="en-US" sz="160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r>
                          <m:rPr>
                            <m:nor/>
                          </m:rPr>
                          <a:rPr lang="en-US" altLang="en-US" sz="1600" dirty="0">
                            <a:latin typeface="Times New Roman" panose="02020603050405020304" pitchFamily="18" charset="0"/>
                            <a:cs typeface="Times New Roman" panose="02020603050405020304" pitchFamily="18" charset="0"/>
                          </a:rPr>
                          <m:t>,</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r>
                          <m:rPr>
                            <m:nor/>
                          </m:rPr>
                          <a:rPr lang="en-US" altLang="en-US" sz="1600" dirty="0">
                            <a:latin typeface="Times New Roman" panose="02020603050405020304" pitchFamily="18" charset="0"/>
                            <a:cs typeface="Times New Roman" panose="02020603050405020304" pitchFamily="18" charset="0"/>
                          </a:rPr>
                          <m:t>,</m:t>
                        </m:r>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r>
                          <m:rPr>
                            <m:nor/>
                          </m:rPr>
                          <a:rPr lang="en-US" altLang="en-US" sz="1600" i="1" dirty="0">
                            <a:latin typeface="Times New Roman" panose="02020603050405020304" pitchFamily="18" charset="0"/>
                            <a:cs typeface="Times New Roman" panose="02020603050405020304" pitchFamily="18" charset="0"/>
                          </a:rPr>
                          <m:t>,</m:t>
                        </m:r>
                        <m:r>
                          <m:rPr>
                            <m:nor/>
                          </m:rPr>
                          <a:rPr lang="en-US" altLang="en-US" sz="1600" i="1" dirty="0">
                            <a:latin typeface="Times New Roman" panose="02020603050405020304" pitchFamily="18" charset="0"/>
                            <a:cs typeface="Times New Roman" panose="02020603050405020304" pitchFamily="18" charset="0"/>
                          </a:rPr>
                          <m:t>t</m:t>
                        </m:r>
                        <m:r>
                          <m:rPr>
                            <m:nor/>
                          </m:rPr>
                          <a:rPr lang="en-US" altLang="en-US" sz="1600" dirty="0">
                            <a:latin typeface="Times New Roman" panose="02020603050405020304" pitchFamily="18" charset="0"/>
                            <a:cs typeface="Times New Roman" panose="02020603050405020304" pitchFamily="18" charset="0"/>
                          </a:rPr>
                          <m:t>)</m:t>
                        </m:r>
                        <m:r>
                          <a:rPr lang="en-US" altLang="en-US" sz="1600" i="1" dirty="0">
                            <a:latin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𝑆</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l-GR" altLang="en-US" sz="1600" i="1">
                            <a:latin typeface="Cambria Math" panose="02040503050406030204" pitchFamily="18" charset="0"/>
                            <a:ea typeface="Cambria Math" panose="02040503050406030204" pitchFamily="18" charset="0"/>
                            <a:cs typeface="Times New Roman" panose="02020603050405020304" pitchFamily="18" charset="0"/>
                          </a:rPr>
                          <m:t>𝜉</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l-GR" altLang="en-US" sz="1600" i="1">
                            <a:latin typeface="Cambria Math" panose="02040503050406030204" pitchFamily="18" charset="0"/>
                            <a:ea typeface="Cambria Math" panose="02040503050406030204" pitchFamily="18" charset="0"/>
                          </a:rPr>
                          <m:t>𝜐</m:t>
                        </m:r>
                        <m:r>
                          <a:rPr lang="en-US" altLang="en-US" sz="1600" i="1">
                            <a:latin typeface="Cambria Math" panose="02040503050406030204" pitchFamily="18" charset="0"/>
                            <a:ea typeface="Cambria Math" panose="02040503050406030204" pitchFamily="18" charset="0"/>
                          </a:rPr>
                          <m:t> </m:t>
                        </m:r>
                        <m:r>
                          <m:rPr>
                            <m:sty m:val="p"/>
                          </m:rPr>
                          <a:rPr lang="el-GR" altLang="en-US" sz="1600" i="1">
                            <a:latin typeface="Cambria Math" panose="02040503050406030204" pitchFamily="18" charset="0"/>
                            <a:ea typeface="Cambria Math" panose="02040503050406030204" pitchFamily="18" charset="0"/>
                          </a:rPr>
                          <m:t>Δ</m:t>
                        </m:r>
                        <m:bar>
                          <m:barPr>
                            <m:ctrlPr>
                              <a:rPr lang="en-US" altLang="en-US" sz="1600" i="1">
                                <a:latin typeface="Cambria Math" panose="02040503050406030204" pitchFamily="18" charset="0"/>
                                <a:ea typeface="Cambria Math" panose="02040503050406030204" pitchFamily="18" charset="0"/>
                              </a:rPr>
                            </m:ctrlPr>
                          </m:barPr>
                          <m:e>
                            <m:r>
                              <a:rPr lang="el-GR" altLang="en-US" sz="1600" i="1">
                                <a:latin typeface="Cambria Math" panose="02040503050406030204" pitchFamily="18" charset="0"/>
                                <a:ea typeface="Cambria Math" panose="02040503050406030204" pitchFamily="18" charset="0"/>
                              </a:rPr>
                              <m:t>𝛺</m:t>
                            </m:r>
                          </m:e>
                        </m:bar>
                        <m:r>
                          <a:rPr lang="en-US" altLang="en-US" sz="1600" i="1">
                            <a:latin typeface="Cambria Math" panose="02040503050406030204" pitchFamily="18" charset="0"/>
                            <a:ea typeface="Cambria Math" panose="02040503050406030204" pitchFamily="18" charset="0"/>
                          </a:rPr>
                          <m:t> ] [</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𝜎</m:t>
                        </m:r>
                      </m:e>
                      <m:sub>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𝑎</m:t>
                        </m:r>
                      </m:sub>
                    </m:sSub>
                    <m:r>
                      <a:rPr lang="en-US" altLang="en-US" sz="160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oMath>
                </a14:m>
                <a:r>
                  <a:rPr lang="en-US" altLang="en-US" sz="1600" dirty="0">
                    <a:latin typeface="Times New Roman" panose="02020603050405020304" pitchFamily="18" charset="0"/>
                    <a:cs typeface="Times New Roman" panose="02020603050405020304" pitchFamily="18" charset="0"/>
                  </a:rPr>
                  <a:t>,</a:t>
                </a:r>
                <a14:m>
                  <m:oMath xmlns:m="http://schemas.openxmlformats.org/officeDocument/2006/math">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oMath>
                </a14:m>
                <a:r>
                  <a:rPr lang="en-US" altLang="en-US" sz="1600" dirty="0">
                    <a:latin typeface="Times New Roman" panose="02020603050405020304" pitchFamily="18" charset="0"/>
                    <a:cs typeface="Times New Roman" panose="02020603050405020304" pitchFamily="18" charset="0"/>
                  </a:rPr>
                  <a:t>,</a:t>
                </a:r>
                <a14:m>
                  <m:oMath xmlns:m="http://schemas.openxmlformats.org/officeDocument/2006/math">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oMath>
                </a14:m>
                <a:r>
                  <a:rPr lang="en-US" altLang="en-US" sz="1600" i="1" dirty="0">
                    <a:latin typeface="Times New Roman" panose="02020603050405020304" pitchFamily="18" charset="0"/>
                    <a:cs typeface="Times New Roman" panose="02020603050405020304" pitchFamily="18" charset="0"/>
                  </a:rPr>
                  <a:t>,t</a:t>
                </a:r>
                <a:r>
                  <a:rPr lang="en-US" altLang="en-US" sz="1600" dirty="0">
                    <a:latin typeface="Times New Roman" panose="02020603050405020304" pitchFamily="18" charset="0"/>
                    <a:cs typeface="Times New Roman" panose="02020603050405020304" pitchFamily="18" charset="0"/>
                  </a:rPr>
                  <a:t>) </a:t>
                </a:r>
                <a14:m>
                  <m:oMath xmlns:m="http://schemas.openxmlformats.org/officeDocument/2006/math">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𝑐</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𝑡</m:t>
                    </m:r>
                  </m:oMath>
                </a14:m>
                <a:r>
                  <a:rPr lang="en-US" altLang="en-US" sz="1600" dirty="0">
                    <a:latin typeface="Times New Roman" panose="02020603050405020304" pitchFamily="18" charset="0"/>
                    <a:cs typeface="Times New Roman" panose="02020603050405020304" pitchFamily="18" charset="0"/>
                  </a:rPr>
                  <a:t>] ,</a:t>
                </a:r>
              </a:p>
              <a:p>
                <a:pPr algn="ctr">
                  <a:lnSpc>
                    <a:spcPct val="150000"/>
                  </a:lnSpc>
                  <a:buNone/>
                </a:pPr>
                <a:endParaRPr lang="en-US" altLang="en-US" sz="1600" dirty="0">
                  <a:latin typeface="Times New Roman" panose="02020603050405020304" pitchFamily="18" charset="0"/>
                  <a:cs typeface="Times New Roman" panose="02020603050405020304" pitchFamily="18" charset="0"/>
                </a:endParaRPr>
              </a:p>
              <a:p>
                <a:pPr>
                  <a:lnSpc>
                    <a:spcPct val="150000"/>
                  </a:lnSpc>
                  <a:buNone/>
                </a:pPr>
                <a:r>
                  <a:rPr lang="en-US" altLang="en-US" sz="1600" dirty="0">
                    <a:latin typeface="Times New Roman" panose="02020603050405020304" pitchFamily="18" charset="0"/>
                    <a:cs typeface="Times New Roman" panose="02020603050405020304" pitchFamily="18" charset="0"/>
                  </a:rPr>
                  <a:t>where </a:t>
                </a:r>
                <a14:m>
                  <m:oMath xmlns:m="http://schemas.openxmlformats.org/officeDocument/2006/math">
                    <m:r>
                      <a:rPr lang="en-US" altLang="en-US" sz="1600" b="0" i="1" smtClean="0">
                        <a:latin typeface="Cambria Math" panose="02040503050406030204" pitchFamily="18" charset="0"/>
                        <a:cs typeface="Times New Roman" panose="02020603050405020304" pitchFamily="18" charset="0"/>
                      </a:rPr>
                      <m:t>𝑓</m:t>
                    </m:r>
                  </m:oMath>
                </a14:m>
                <a:r>
                  <a:rPr lang="en-US" altLang="en-US" sz="1600" i="1" dirty="0">
                    <a:latin typeface="Times New Roman" panose="02020603050405020304" pitchFamily="18" charset="0"/>
                    <a:cs typeface="Times New Roman" panose="02020603050405020304" pitchFamily="18" charset="0"/>
                  </a:rPr>
                  <a:t> </a:t>
                </a:r>
                <a:r>
                  <a:rPr lang="en-US" altLang="en-US" sz="1600" dirty="0">
                    <a:latin typeface="Times New Roman" panose="02020603050405020304" pitchFamily="18" charset="0"/>
                    <a:cs typeface="Times New Roman" panose="02020603050405020304" pitchFamily="18" charset="0"/>
                  </a:rPr>
                  <a:t>is the </a:t>
                </a:r>
                <a:r>
                  <a:rPr lang="en-US" altLang="en-US" sz="1600" dirty="0">
                    <a:solidFill>
                      <a:srgbClr val="1025F4"/>
                    </a:solidFill>
                    <a:latin typeface="Times New Roman" panose="02020603050405020304" pitchFamily="18" charset="0"/>
                    <a:cs typeface="Times New Roman" panose="02020603050405020304" pitchFamily="18" charset="0"/>
                  </a:rPr>
                  <a:t>photon distribution function </a:t>
                </a:r>
                <a:r>
                  <a:rPr lang="en-US" altLang="en-US" sz="1600" dirty="0">
                    <a:latin typeface="Times New Roman" panose="02020603050405020304" pitchFamily="18" charset="0"/>
                    <a:cs typeface="Times New Roman" panose="02020603050405020304" pitchFamily="18" charset="0"/>
                  </a:rPr>
                  <a:t>and </a:t>
                </a:r>
                <a:r>
                  <a:rPr lang="el-GR" altLang="en-US" sz="1600" i="1" dirty="0">
                    <a:latin typeface="Times New Roman" panose="02020603050405020304" pitchFamily="18" charset="0"/>
                    <a:cs typeface="Times New Roman" panose="02020603050405020304" pitchFamily="18" charset="0"/>
                  </a:rPr>
                  <a:t>σ</a:t>
                </a:r>
                <a:r>
                  <a:rPr lang="en-US" altLang="en-US" sz="1600" i="1" baseline="-25000" dirty="0">
                    <a:latin typeface="Times New Roman" panose="02020603050405020304" pitchFamily="18" charset="0"/>
                    <a:cs typeface="Times New Roman" panose="02020603050405020304" pitchFamily="18" charset="0"/>
                  </a:rPr>
                  <a:t>a</a:t>
                </a:r>
                <a:r>
                  <a:rPr lang="en-US" altLang="en-US" sz="1600" i="1" dirty="0">
                    <a:latin typeface="Times New Roman" panose="02020603050405020304" pitchFamily="18" charset="0"/>
                    <a:cs typeface="Times New Roman" panose="02020603050405020304" pitchFamily="18" charset="0"/>
                  </a:rPr>
                  <a:t> </a:t>
                </a:r>
                <a:r>
                  <a:rPr lang="en-US" altLang="en-US" sz="1600" dirty="0">
                    <a:latin typeface="Times New Roman" panose="02020603050405020304" pitchFamily="18" charset="0"/>
                    <a:cs typeface="Times New Roman" panose="02020603050405020304" pitchFamily="18" charset="0"/>
                  </a:rPr>
                  <a:t>is the </a:t>
                </a:r>
                <a:r>
                  <a:rPr lang="en-US" altLang="en-US" sz="1600" dirty="0">
                    <a:solidFill>
                      <a:srgbClr val="2A5FF3"/>
                    </a:solidFill>
                    <a:latin typeface="Times New Roman" panose="02020603050405020304" pitchFamily="18" charset="0"/>
                    <a:cs typeface="Times New Roman" panose="02020603050405020304" pitchFamily="18" charset="0"/>
                  </a:rPr>
                  <a:t>absorption coefficient</a:t>
                </a:r>
                <a:r>
                  <a:rPr lang="en-US" altLang="en-US" sz="1600" dirty="0">
                    <a:latin typeface="Times New Roman" panose="02020603050405020304" pitchFamily="18" charset="0"/>
                    <a:cs typeface="Times New Roman" panose="02020603050405020304" pitchFamily="18" charset="0"/>
                  </a:rPr>
                  <a:t>. </a:t>
                </a:r>
                <a:r>
                  <a:rPr lang="en-US" altLang="en-US" sz="1600" dirty="0">
                    <a:solidFill>
                      <a:srgbClr val="2A5FF3"/>
                    </a:solidFill>
                    <a:latin typeface="Times New Roman" panose="02020603050405020304" pitchFamily="18" charset="0"/>
                    <a:cs typeface="Times New Roman" panose="02020603050405020304" pitchFamily="18" charset="0"/>
                  </a:rPr>
                  <a:t> </a:t>
                </a:r>
                <a:r>
                  <a:rPr lang="en-US" altLang="en-US" sz="1600" dirty="0">
                    <a:latin typeface="Times New Roman" panose="02020603050405020304" pitchFamily="18" charset="0"/>
                    <a:cs typeface="Times New Roman" panose="02020603050405020304" pitchFamily="18" charset="0"/>
                  </a:rPr>
                  <a:t>Absorption represent true loss of photons. The energy of the absorbed photons is passed on the material in the host medium.</a:t>
                </a:r>
                <a:endParaRPr lang="el-GR" altLang="en-US" sz="1600" dirty="0">
                  <a:latin typeface="Times New Roman" panose="02020603050405020304" pitchFamily="18" charset="0"/>
                  <a:cs typeface="Times New Roman" panose="02020603050405020304" pitchFamily="18" charset="0"/>
                </a:endParaRPr>
              </a:p>
            </p:txBody>
          </p:sp>
        </mc:Choice>
        <mc:Fallback>
          <p:sp>
            <p:nvSpPr>
              <p:cNvPr id="24580" name="TextBox 4">
                <a:extLst>
                  <a:ext uri="{FF2B5EF4-FFF2-40B4-BE49-F238E27FC236}">
                    <a16:creationId xmlns:a16="http://schemas.microsoft.com/office/drawing/2014/main" id="{094C43F9-600B-8A26-D62A-1BD0798F6297}"/>
                  </a:ext>
                </a:extLst>
              </p:cNvPr>
              <p:cNvSpPr txBox="1">
                <a:spLocks noRot="1" noChangeAspect="1" noMove="1" noResize="1" noEditPoints="1" noAdjustHandles="1" noChangeArrowheads="1" noChangeShapeType="1" noTextEdit="1"/>
              </p:cNvSpPr>
              <p:nvPr/>
            </p:nvSpPr>
            <p:spPr bwMode="auto">
              <a:xfrm>
                <a:off x="188119" y="3541305"/>
                <a:ext cx="8767762" cy="3231719"/>
              </a:xfrm>
              <a:prstGeom prst="rect">
                <a:avLst/>
              </a:prstGeom>
              <a:blipFill>
                <a:blip r:embed="rId3"/>
                <a:stretch>
                  <a:fillRect l="-289" b="-156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6" name="Picture 5" descr="A close-up of a tube&#10;&#10;Description automatically generated">
            <a:extLst>
              <a:ext uri="{FF2B5EF4-FFF2-40B4-BE49-F238E27FC236}">
                <a16:creationId xmlns:a16="http://schemas.microsoft.com/office/drawing/2014/main" id="{D6068795-69B9-03C5-6D34-BE22257C73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641" y="1168927"/>
            <a:ext cx="2184400" cy="1282700"/>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321A3F1-8137-3A90-4F8D-9802FA6FA466}"/>
                  </a:ext>
                </a:extLst>
              </p:cNvPr>
              <p:cNvSpPr txBox="1"/>
              <p:nvPr/>
            </p:nvSpPr>
            <p:spPr>
              <a:xfrm>
                <a:off x="188119" y="1124904"/>
                <a:ext cx="719043" cy="380553"/>
              </a:xfrm>
              <a:prstGeom prst="rect">
                <a:avLst/>
              </a:prstGeom>
              <a:noFill/>
            </p:spPr>
            <p:txBody>
              <a:bodyPr wrap="none" rtlCol="0">
                <a:spAutoFit/>
              </a:bodyPr>
              <a:lstStyle/>
              <a:p>
                <a14:m>
                  <m:oMath xmlns:m="http://schemas.openxmlformats.org/officeDocument/2006/math">
                    <m:r>
                      <a:rPr lang="en-US" altLang="en-US" sz="1800"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en-US" sz="180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𝜐</m:t>
                    </m:r>
                  </m:oMath>
                </a14:m>
                <a:r>
                  <a:rPr lang="en-US" altLang="en-US" sz="1800" i="1" dirty="0">
                    <a:solidFill>
                      <a:schemeClr val="tx1"/>
                    </a:solidFill>
                    <a:cs typeface="Times New Roman" panose="02020603050405020304" pitchFamily="18" charset="0"/>
                  </a:rPr>
                  <a:t>,</a:t>
                </a:r>
                <a14:m>
                  <m:oMath xmlns:m="http://schemas.openxmlformats.org/officeDocument/2006/math">
                    <m:bar>
                      <m:barPr>
                        <m:ctrlPr>
                          <a:rPr lang="en-US" altLang="en-US" sz="1800" i="1" dirty="0" smtClean="0">
                            <a:solidFill>
                              <a:schemeClr val="tx1"/>
                            </a:solidFill>
                            <a:latin typeface="Cambria Math" panose="02040503050406030204" pitchFamily="18" charset="0"/>
                            <a:cs typeface="Times New Roman" panose="02020603050405020304" pitchFamily="18" charset="0"/>
                          </a:rPr>
                        </m:ctrlPr>
                      </m:barPr>
                      <m:e>
                        <m:r>
                          <a:rPr lang="el-GR" altLang="en-US" sz="180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𝛺</m:t>
                        </m:r>
                      </m:e>
                    </m:bar>
                    <m:r>
                      <a:rPr lang="en-US" altLang="en-US" sz="1800"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endParaRPr lang="en-US" sz="1800" i="1" dirty="0">
                  <a:solidFill>
                    <a:schemeClr val="tx1"/>
                  </a:solidFill>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4321A3F1-8137-3A90-4F8D-9802FA6FA466}"/>
                  </a:ext>
                </a:extLst>
              </p:cNvPr>
              <p:cNvSpPr txBox="1">
                <a:spLocks noRot="1" noChangeAspect="1" noMove="1" noResize="1" noEditPoints="1" noAdjustHandles="1" noChangeArrowheads="1" noChangeShapeType="1" noTextEdit="1"/>
              </p:cNvSpPr>
              <p:nvPr/>
            </p:nvSpPr>
            <p:spPr>
              <a:xfrm>
                <a:off x="188119" y="1124904"/>
                <a:ext cx="719043" cy="380553"/>
              </a:xfrm>
              <a:prstGeom prst="rect">
                <a:avLst/>
              </a:prstGeom>
              <a:blipFill>
                <a:blip r:embed="rId5"/>
                <a:stretch>
                  <a:fillRect l="-1724" t="-6452" r="-1724" b="-19355"/>
                </a:stretch>
              </a:blipFill>
            </p:spPr>
            <p:txBody>
              <a:bodyPr/>
              <a:lstStyle/>
              <a:p>
                <a:r>
                  <a:rPr lang="en-US">
                    <a:noFill/>
                  </a:rPr>
                  <a:t> </a:t>
                </a:r>
              </a:p>
            </p:txBody>
          </p:sp>
        </mc:Fallback>
      </mc:AlternateContent>
      <p:pic>
        <p:nvPicPr>
          <p:cNvPr id="5" name="Picture 4" descr="A diagram of a nuclear explosion&#10;&#10;AI-generated content may be incorrect.">
            <a:extLst>
              <a:ext uri="{FF2B5EF4-FFF2-40B4-BE49-F238E27FC236}">
                <a16:creationId xmlns:a16="http://schemas.microsoft.com/office/drawing/2014/main" id="{5FCB2A45-015D-7CBC-377B-3802AA7AF1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93012" y="678188"/>
            <a:ext cx="4067810" cy="2540134"/>
          </a:xfrm>
          <a:prstGeom prst="rect">
            <a:avLst/>
          </a:prstGeom>
        </p:spPr>
      </p:pic>
      <p:sp>
        <p:nvSpPr>
          <p:cNvPr id="7" name="TextBox 6">
            <a:extLst>
              <a:ext uri="{FF2B5EF4-FFF2-40B4-BE49-F238E27FC236}">
                <a16:creationId xmlns:a16="http://schemas.microsoft.com/office/drawing/2014/main" id="{3BA1384E-8A19-85C3-219E-D2010F408877}"/>
              </a:ext>
            </a:extLst>
          </p:cNvPr>
          <p:cNvSpPr txBox="1"/>
          <p:nvPr/>
        </p:nvSpPr>
        <p:spPr>
          <a:xfrm>
            <a:off x="5896416" y="3202751"/>
            <a:ext cx="1813317" cy="338554"/>
          </a:xfrm>
          <a:prstGeom prst="rect">
            <a:avLst/>
          </a:prstGeom>
          <a:noFill/>
        </p:spPr>
        <p:txBody>
          <a:bodyPr wrap="none" rtlCol="0">
            <a:spAutoFit/>
          </a:bodyPr>
          <a:lstStyle/>
          <a:p>
            <a:r>
              <a:rPr lang="en-US" sz="1600" dirty="0">
                <a:solidFill>
                  <a:srgbClr val="C00000"/>
                </a:solidFill>
                <a:hlinkClick r:id="rId7"/>
              </a:rPr>
              <a:t>06-Absorption.html</a:t>
            </a:r>
            <a:endParaRPr lang="en-US" sz="1600" dirty="0">
              <a:solidFill>
                <a:srgbClr val="C00000"/>
              </a:solidFill>
            </a:endParaRPr>
          </a:p>
        </p:txBody>
      </p:sp>
    </p:spTree>
    <p:extLst>
      <p:ext uri="{BB962C8B-B14F-4D97-AF65-F5344CB8AC3E}">
        <p14:creationId xmlns:p14="http://schemas.microsoft.com/office/powerpoint/2010/main" val="1790668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A50CF969-9586-4443-EB12-FADF7BD336E3}"/>
              </a:ext>
            </a:extLst>
          </p:cNvPr>
          <p:cNvSpPr>
            <a:spLocks noGrp="1"/>
          </p:cNvSpPr>
          <p:nvPr>
            <p:ph type="title"/>
          </p:nvPr>
        </p:nvSpPr>
        <p:spPr>
          <a:xfrm>
            <a:off x="0" y="-4763"/>
            <a:ext cx="9144000" cy="654051"/>
          </a:xfrm>
          <a:solidFill>
            <a:srgbClr val="1C8016"/>
          </a:solidFill>
        </p:spPr>
        <p:txBody>
          <a:bodyPr lIns="0" tIns="0" rIns="0" bIns="0"/>
          <a:lstStyle/>
          <a:p>
            <a:pPr eaLnBrk="1" hangingPunct="1"/>
            <a: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PHYSICAL MODELS IN REMOTE SENSING</a:t>
            </a:r>
            <a:b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sz="2000"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Chapter 01 – Part 04: The Radiative Transfer Equation</a:t>
            </a:r>
          </a:p>
        </p:txBody>
      </p:sp>
      <p:sp>
        <p:nvSpPr>
          <p:cNvPr id="2" name="Slide Number Placeholder 6">
            <a:extLst>
              <a:ext uri="{FF2B5EF4-FFF2-40B4-BE49-F238E27FC236}">
                <a16:creationId xmlns:a16="http://schemas.microsoft.com/office/drawing/2014/main" id="{AFED68E7-473E-441A-D2DE-594FFC2C2F98}"/>
              </a:ext>
            </a:extLst>
          </p:cNvPr>
          <p:cNvSpPr>
            <a:spLocks noGrp="1"/>
          </p:cNvSpPr>
          <p:nvPr>
            <p:ph type="sldNum" sz="quarter" idx="12"/>
          </p:nvPr>
        </p:nvSpPr>
        <p:spPr>
          <a:xfrm>
            <a:off x="6962775" y="6440488"/>
            <a:ext cx="2133600" cy="365125"/>
          </a:xfrm>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defRPr/>
            </a:pPr>
            <a:fld id="{8F5DCE1B-0709-A341-AACA-5FFEC66C33A0}" type="slidenum">
              <a:rPr lang="en-US" altLang="zh-CN" sz="1400" b="1" smtClean="0">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rPr>
              <a:pPr>
                <a:spcBef>
                  <a:spcPct val="0"/>
                </a:spcBef>
                <a:buFontTx/>
                <a:buNone/>
                <a:defRPr/>
              </a:pPr>
              <a:t>9</a:t>
            </a:fld>
            <a:endParaRPr lang="en-US" altLang="zh-CN" sz="1400" b="1">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26627" name="TextBox 7">
            <a:extLst>
              <a:ext uri="{FF2B5EF4-FFF2-40B4-BE49-F238E27FC236}">
                <a16:creationId xmlns:a16="http://schemas.microsoft.com/office/drawing/2014/main" id="{84145195-3163-FBB9-65DD-7755CFF570A4}"/>
              </a:ext>
            </a:extLst>
          </p:cNvPr>
          <p:cNvSpPr txBox="1">
            <a:spLocks noChangeArrowheads="1"/>
          </p:cNvSpPr>
          <p:nvPr/>
        </p:nvSpPr>
        <p:spPr bwMode="auto">
          <a:xfrm>
            <a:off x="41275" y="624682"/>
            <a:ext cx="855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000" b="1" u="sng" dirty="0">
                <a:solidFill>
                  <a:srgbClr val="FF0000"/>
                </a:solidFill>
                <a:latin typeface="Times New Roman" panose="02020603050405020304" pitchFamily="18" charset="0"/>
                <a:cs typeface="Times New Roman" panose="02020603050405020304" pitchFamily="18" charset="0"/>
              </a:rPr>
              <a:t>Outscattering (Loss)</a:t>
            </a:r>
          </a:p>
        </p:txBody>
      </p:sp>
      <mc:AlternateContent xmlns:mc="http://schemas.openxmlformats.org/markup-compatibility/2006">
        <mc:Choice xmlns:a14="http://schemas.microsoft.com/office/drawing/2010/main" Requires="a14">
          <p:sp>
            <p:nvSpPr>
              <p:cNvPr id="26628" name="TextBox 4">
                <a:extLst>
                  <a:ext uri="{FF2B5EF4-FFF2-40B4-BE49-F238E27FC236}">
                    <a16:creationId xmlns:a16="http://schemas.microsoft.com/office/drawing/2014/main" id="{1B35959A-2061-BC43-2D9E-ED43C99E5E2A}"/>
                  </a:ext>
                </a:extLst>
              </p:cNvPr>
              <p:cNvSpPr txBox="1">
                <a:spLocks noChangeArrowheads="1"/>
              </p:cNvSpPr>
              <p:nvPr/>
            </p:nvSpPr>
            <p:spPr bwMode="auto">
              <a:xfrm>
                <a:off x="188119" y="2988172"/>
                <a:ext cx="8767762" cy="36812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628650" indent="-1714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150000"/>
                  </a:lnSpc>
                  <a:buNone/>
                </a:pPr>
                <a:r>
                  <a:rPr lang="en-US" altLang="en-US" sz="1600" dirty="0">
                    <a:latin typeface="Times New Roman" panose="02020603050405020304" pitchFamily="18" charset="0"/>
                    <a:cs typeface="Times New Roman" panose="02020603050405020304" pitchFamily="18" charset="0"/>
                  </a:rPr>
                  <a:t>Consider photons in the volume element </a:t>
                </a:r>
                <a14:m>
                  <m:oMath xmlns:m="http://schemas.openxmlformats.org/officeDocument/2006/math">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oMath>
                </a14:m>
                <a:r>
                  <a:rPr lang="en-US" altLang="en-US" sz="1600" dirty="0">
                    <a:latin typeface="Times New Roman" panose="02020603050405020304" pitchFamily="18" charset="0"/>
                    <a:cs typeface="Times New Roman" panose="02020603050405020304" pitchFamily="18" charset="0"/>
                  </a:rPr>
                  <a:t> </a:t>
                </a:r>
                <a14:m>
                  <m:oMath xmlns:m="http://schemas.openxmlformats.org/officeDocument/2006/math">
                    <m:r>
                      <a:rPr lang="en-US" altLang="en-US" sz="160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𝑆</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l-GR" altLang="en-US" sz="1600" i="1">
                        <a:latin typeface="Cambria Math" panose="02040503050406030204" pitchFamily="18" charset="0"/>
                        <a:ea typeface="Cambria Math" panose="02040503050406030204" pitchFamily="18" charset="0"/>
                        <a:cs typeface="Times New Roman" panose="02020603050405020304" pitchFamily="18" charset="0"/>
                      </a:rPr>
                      <m:t>𝜉</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oMath>
                </a14:m>
                <a:r>
                  <a:rPr lang="en-US" altLang="en-US" sz="1600" dirty="0">
                    <a:latin typeface="Times New Roman" panose="02020603050405020304" pitchFamily="18" charset="0"/>
                    <a:cs typeface="Times New Roman" panose="02020603050405020304" pitchFamily="18" charset="0"/>
                  </a:rPr>
                  <a:t>about a point </a:t>
                </a:r>
                <a14:m>
                  <m:oMath xmlns:m="http://schemas.openxmlformats.org/officeDocument/2006/math">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oMath>
                </a14:m>
                <a:r>
                  <a:rPr lang="en-US" altLang="en-US" sz="1600" dirty="0">
                    <a:latin typeface="Times New Roman" panose="02020603050405020304" pitchFamily="18" charset="0"/>
                    <a:cs typeface="Times New Roman" panose="02020603050405020304" pitchFamily="18" charset="0"/>
                  </a:rPr>
                  <a:t> whose frequency is in the interval </a:t>
                </a:r>
                <a14:m>
                  <m:oMath xmlns:m="http://schemas.openxmlformats.org/officeDocument/2006/math">
                    <m:r>
                      <a:rPr lang="en-US" altLang="en-US" sz="1600" dirty="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 </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Δ</m:t>
                    </m:r>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𝜐</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sz="1600" dirty="0">
                    <a:latin typeface="Times New Roman" panose="02020603050405020304" pitchFamily="18" charset="0"/>
                    <a:cs typeface="Times New Roman" panose="02020603050405020304" pitchFamily="18" charset="0"/>
                  </a:rPr>
                  <a:t> and traveling in directions within  an elementary solid angle </a:t>
                </a:r>
                <a14:m>
                  <m:oMath xmlns:m="http://schemas.openxmlformats.org/officeDocument/2006/math">
                    <m:r>
                      <m:rPr>
                        <m:sty m:val="p"/>
                      </m:rPr>
                      <a:rPr lang="el-GR" altLang="en-US" sz="1600" i="1">
                        <a:latin typeface="Cambria Math" panose="02040503050406030204" pitchFamily="18" charset="0"/>
                        <a:ea typeface="Cambria Math" panose="02040503050406030204" pitchFamily="18" charset="0"/>
                      </a:rPr>
                      <m:t>Δ</m:t>
                    </m:r>
                    <m:bar>
                      <m:barPr>
                        <m:ctrlPr>
                          <a:rPr lang="en-US" altLang="en-US" sz="1600" i="1">
                            <a:latin typeface="Cambria Math" panose="02040503050406030204" pitchFamily="18" charset="0"/>
                            <a:ea typeface="Cambria Math" panose="02040503050406030204" pitchFamily="18" charset="0"/>
                          </a:rPr>
                        </m:ctrlPr>
                      </m:barPr>
                      <m:e>
                        <m:r>
                          <a:rPr lang="el-GR" altLang="en-US" sz="1600" i="1">
                            <a:latin typeface="Cambria Math" panose="02040503050406030204" pitchFamily="18" charset="0"/>
                            <a:ea typeface="Cambria Math" panose="02040503050406030204" pitchFamily="18" charset="0"/>
                          </a:rPr>
                          <m:t>𝛺</m:t>
                        </m:r>
                      </m:e>
                    </m:bar>
                  </m:oMath>
                </a14:m>
                <a:r>
                  <a:rPr lang="en-US" altLang="en-US" sz="1600" dirty="0">
                    <a:latin typeface="Times New Roman" panose="02020603050405020304" pitchFamily="18" charset="0"/>
                    <a:cs typeface="Times New Roman" panose="02020603050405020304" pitchFamily="18" charset="0"/>
                  </a:rPr>
                  <a:t> around the direction </a:t>
                </a:r>
                <a14:m>
                  <m:oMath xmlns:m="http://schemas.openxmlformats.org/officeDocument/2006/math">
                    <m:bar>
                      <m:barPr>
                        <m:ctrlPr>
                          <a:rPr lang="en-US" altLang="en-US" sz="1600" i="1">
                            <a:latin typeface="Cambria Math" panose="02040503050406030204" pitchFamily="18" charset="0"/>
                            <a:ea typeface="Cambria Math" panose="02040503050406030204" pitchFamily="18" charset="0"/>
                          </a:rPr>
                        </m:ctrlPr>
                      </m:barPr>
                      <m:e>
                        <m:r>
                          <a:rPr lang="el-GR" altLang="en-US" sz="1600" i="1">
                            <a:latin typeface="Cambria Math" panose="02040503050406030204" pitchFamily="18" charset="0"/>
                            <a:ea typeface="Cambria Math" panose="02040503050406030204" pitchFamily="18" charset="0"/>
                          </a:rPr>
                          <m:t>𝛺</m:t>
                        </m:r>
                      </m:e>
                    </m:bar>
                    <m:r>
                      <a:rPr lang="en-US" altLang="el-GR" sz="1600" i="1">
                        <a:latin typeface="Cambria Math" panose="02040503050406030204" pitchFamily="18" charset="0"/>
                        <a:ea typeface="Cambria Math" panose="02040503050406030204" pitchFamily="18" charset="0"/>
                      </a:rPr>
                      <m:t>. </m:t>
                    </m:r>
                  </m:oMath>
                </a14:m>
                <a:r>
                  <a:rPr lang="en-US" altLang="en-US" sz="1600" dirty="0">
                    <a:latin typeface="Times New Roman" panose="02020603050405020304" pitchFamily="18" charset="0"/>
                    <a:cs typeface="Times New Roman" panose="02020603050405020304" pitchFamily="18" charset="0"/>
                  </a:rPr>
                  <a:t>The </a:t>
                </a:r>
                <a:r>
                  <a:rPr lang="en-US" altLang="en-US" sz="1600" dirty="0">
                    <a:solidFill>
                      <a:srgbClr val="1025F4"/>
                    </a:solidFill>
                    <a:latin typeface="Times New Roman" panose="02020603050405020304" pitchFamily="18" charset="0"/>
                    <a:cs typeface="Times New Roman" panose="02020603050405020304" pitchFamily="18" charset="0"/>
                  </a:rPr>
                  <a:t>outscattered photon coun</a:t>
                </a:r>
                <a:r>
                  <a:rPr lang="en-US" altLang="en-US" sz="1600" dirty="0">
                    <a:latin typeface="Times New Roman" panose="02020603050405020304" pitchFamily="18" charset="0"/>
                    <a:cs typeface="Times New Roman" panose="02020603050405020304" pitchFamily="18" charset="0"/>
                  </a:rPr>
                  <a:t>t to all other frequencies </a:t>
                </a:r>
                <a14:m>
                  <m:oMath xmlns:m="http://schemas.openxmlformats.org/officeDocument/2006/math">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r>
                      <a:rPr lang="en-US" altLang="en-US" sz="1600" dirty="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dirty="0">
                        <a:latin typeface="Cambria Math" panose="02040503050406030204" pitchFamily="18" charset="0"/>
                        <a:cs typeface="Times New Roman" panose="02020603050405020304" pitchFamily="18" charset="0"/>
                      </a:rPr>
                      <m:t> </m:t>
                    </m:r>
                  </m:oMath>
                </a14:m>
                <a:r>
                  <a:rPr lang="en-US" altLang="en-US" sz="1600" dirty="0">
                    <a:latin typeface="Times New Roman" panose="02020603050405020304" pitchFamily="18" charset="0"/>
                    <a:cs typeface="Times New Roman" panose="02020603050405020304" pitchFamily="18" charset="0"/>
                  </a:rPr>
                  <a:t>and directions </a:t>
                </a:r>
                <a14:m>
                  <m:oMath xmlns:m="http://schemas.openxmlformats.org/officeDocument/2006/math">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sz="1600" dirty="0">
                    <a:latin typeface="Times New Roman" panose="02020603050405020304" pitchFamily="18" charset="0"/>
                    <a:cs typeface="Times New Roman" panose="02020603050405020304" pitchFamily="18" charset="0"/>
                  </a:rPr>
                  <a:t> as they travel a distance </a:t>
                </a:r>
                <a14:m>
                  <m:oMath xmlns:m="http://schemas.openxmlformats.org/officeDocument/2006/math">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l-GR" altLang="en-US" sz="1600" i="1">
                        <a:latin typeface="Cambria Math" panose="02040503050406030204" pitchFamily="18" charset="0"/>
                        <a:ea typeface="Cambria Math" panose="02040503050406030204" pitchFamily="18" charset="0"/>
                        <a:cs typeface="Times New Roman" panose="02020603050405020304" pitchFamily="18" charset="0"/>
                      </a:rPr>
                      <m:t>𝜉</m:t>
                    </m:r>
                  </m:oMath>
                </a14:m>
                <a:r>
                  <a:rPr lang="en-US" altLang="en-US" sz="1600" dirty="0">
                    <a:latin typeface="Times New Roman" panose="02020603050405020304" pitchFamily="18" charset="0"/>
                    <a:cs typeface="Times New Roman" panose="02020603050405020304" pitchFamily="18" charset="0"/>
                  </a:rPr>
                  <a:t> at speed </a:t>
                </a:r>
                <a14:m>
                  <m:oMath xmlns:m="http://schemas.openxmlformats.org/officeDocument/2006/math">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𝑐</m:t>
                    </m:r>
                  </m:oMath>
                </a14:m>
                <a:r>
                  <a:rPr lang="en-US" altLang="en-US" sz="1600" dirty="0">
                    <a:latin typeface="Times New Roman" panose="02020603050405020304" pitchFamily="18" charset="0"/>
                    <a:cs typeface="Times New Roman" panose="02020603050405020304" pitchFamily="18" charset="0"/>
                  </a:rPr>
                  <a:t> in time interval </a:t>
                </a:r>
                <a14:m>
                  <m:oMath xmlns:m="http://schemas.openxmlformats.org/officeDocument/2006/math">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𝑡</m:t>
                    </m:r>
                  </m:oMath>
                </a14:m>
                <a:r>
                  <a:rPr lang="en-US" altLang="en-US" sz="1600" dirty="0">
                    <a:latin typeface="Times New Roman" panose="02020603050405020304" pitchFamily="18" charset="0"/>
                    <a:cs typeface="Times New Roman" panose="02020603050405020304" pitchFamily="18" charset="0"/>
                  </a:rPr>
                  <a:t> is,</a:t>
                </a:r>
              </a:p>
              <a:p>
                <a:pPr algn="ctr">
                  <a:lnSpc>
                    <a:spcPct val="150000"/>
                  </a:lnSpc>
                  <a:buNone/>
                </a:pPr>
                <a14:m>
                  <m:oMath xmlns:m="http://schemas.openxmlformats.org/officeDocument/2006/math">
                    <m:r>
                      <a:rPr lang="en-US" altLang="en-US" sz="1600" i="1">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rPr>
                      <m:t>𝑓</m:t>
                    </m:r>
                    <m:r>
                      <a:rPr lang="en-US" altLang="en-US" sz="160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r>
                      <m:rPr>
                        <m:nor/>
                      </m:rPr>
                      <a:rPr lang="en-US" altLang="en-US" sz="1600" dirty="0">
                        <a:latin typeface="Times New Roman" panose="02020603050405020304" pitchFamily="18" charset="0"/>
                        <a:cs typeface="Times New Roman" panose="02020603050405020304" pitchFamily="18" charset="0"/>
                      </a:rPr>
                      <m:t>,</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r>
                      <m:rPr>
                        <m:nor/>
                      </m:rPr>
                      <a:rPr lang="en-US" altLang="en-US" sz="1600" dirty="0">
                        <a:latin typeface="Times New Roman" panose="02020603050405020304" pitchFamily="18" charset="0"/>
                        <a:cs typeface="Times New Roman" panose="02020603050405020304" pitchFamily="18" charset="0"/>
                      </a:rPr>
                      <m:t>,</m:t>
                    </m:r>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r>
                      <m:rPr>
                        <m:nor/>
                      </m:rPr>
                      <a:rPr lang="en-US" altLang="en-US" sz="1600" i="1" dirty="0">
                        <a:latin typeface="Times New Roman" panose="02020603050405020304" pitchFamily="18" charset="0"/>
                        <a:cs typeface="Times New Roman" panose="02020603050405020304" pitchFamily="18" charset="0"/>
                      </a:rPr>
                      <m:t>,</m:t>
                    </m:r>
                    <m:r>
                      <m:rPr>
                        <m:nor/>
                      </m:rPr>
                      <a:rPr lang="en-US" altLang="en-US" sz="1600" i="1" dirty="0">
                        <a:latin typeface="Times New Roman" panose="02020603050405020304" pitchFamily="18" charset="0"/>
                        <a:cs typeface="Times New Roman" panose="02020603050405020304" pitchFamily="18" charset="0"/>
                      </a:rPr>
                      <m:t>t</m:t>
                    </m:r>
                    <m:r>
                      <m:rPr>
                        <m:nor/>
                      </m:rPr>
                      <a:rPr lang="en-US" altLang="en-US" sz="1600" dirty="0">
                        <a:latin typeface="Times New Roman" panose="02020603050405020304" pitchFamily="18" charset="0"/>
                        <a:cs typeface="Times New Roman" panose="02020603050405020304" pitchFamily="18" charset="0"/>
                      </a:rPr>
                      <m:t>)</m:t>
                    </m:r>
                    <m:r>
                      <a:rPr lang="en-US" altLang="en-US" sz="1600" i="1" dirty="0">
                        <a:latin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𝑆</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l-GR" altLang="en-US" sz="1600" i="1">
                        <a:latin typeface="Cambria Math" panose="02040503050406030204" pitchFamily="18" charset="0"/>
                        <a:ea typeface="Cambria Math" panose="02040503050406030204" pitchFamily="18" charset="0"/>
                        <a:cs typeface="Times New Roman" panose="02020603050405020304" pitchFamily="18" charset="0"/>
                      </a:rPr>
                      <m:t>𝜉</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l-GR" altLang="en-US" sz="1600" i="1">
                        <a:latin typeface="Cambria Math" panose="02040503050406030204" pitchFamily="18" charset="0"/>
                        <a:ea typeface="Cambria Math" panose="02040503050406030204" pitchFamily="18" charset="0"/>
                      </a:rPr>
                      <m:t>𝜐</m:t>
                    </m:r>
                    <m:r>
                      <a:rPr lang="en-US" altLang="en-US" sz="1600" i="1">
                        <a:latin typeface="Cambria Math" panose="02040503050406030204" pitchFamily="18" charset="0"/>
                        <a:ea typeface="Cambria Math" panose="02040503050406030204" pitchFamily="18" charset="0"/>
                      </a:rPr>
                      <m:t> </m:t>
                    </m:r>
                    <m:r>
                      <m:rPr>
                        <m:sty m:val="p"/>
                      </m:rPr>
                      <a:rPr lang="el-GR" altLang="en-US" sz="1600" i="1">
                        <a:latin typeface="Cambria Math" panose="02040503050406030204" pitchFamily="18" charset="0"/>
                        <a:ea typeface="Cambria Math" panose="02040503050406030204" pitchFamily="18" charset="0"/>
                      </a:rPr>
                      <m:t>Δ</m:t>
                    </m:r>
                    <m:bar>
                      <m:barPr>
                        <m:ctrlPr>
                          <a:rPr lang="en-US" altLang="en-US" sz="1600" i="1">
                            <a:latin typeface="Cambria Math" panose="02040503050406030204" pitchFamily="18" charset="0"/>
                            <a:ea typeface="Cambria Math" panose="02040503050406030204" pitchFamily="18" charset="0"/>
                          </a:rPr>
                        </m:ctrlPr>
                      </m:barPr>
                      <m:e>
                        <m:r>
                          <a:rPr lang="el-GR" altLang="en-US" sz="1600" i="1">
                            <a:latin typeface="Cambria Math" panose="02040503050406030204" pitchFamily="18" charset="0"/>
                            <a:ea typeface="Cambria Math" panose="02040503050406030204" pitchFamily="18" charset="0"/>
                          </a:rPr>
                          <m:t>𝛺</m:t>
                        </m:r>
                      </m:e>
                    </m:bar>
                    <m:r>
                      <a:rPr lang="en-US" altLang="en-US" sz="1600" i="1">
                        <a:latin typeface="Cambria Math" panose="02040503050406030204" pitchFamily="18" charset="0"/>
                        <a:ea typeface="Cambria Math" panose="02040503050406030204" pitchFamily="18" charset="0"/>
                      </a:rPr>
                      <m:t> ] </m:t>
                    </m:r>
                    <m:sSub>
                      <m:sSubPr>
                        <m:ctrlPr>
                          <a:rPr lang="en-US" altLang="en-US" sz="1600" i="1" smtClean="0">
                            <a:latin typeface="Cambria Math" panose="02040503050406030204" pitchFamily="18" charset="0"/>
                            <a:ea typeface="Cambria Math" panose="02040503050406030204" pitchFamily="18" charset="0"/>
                            <a:cs typeface="Times New Roman" panose="02020603050405020304" pitchFamily="18" charset="0"/>
                          </a:rPr>
                        </m:ctrlPr>
                      </m:sSubPr>
                      <m:e>
                        <m:nary>
                          <m:naryPr>
                            <m:limLoc m:val="undOvr"/>
                            <m:ctrlPr>
                              <a:rPr lang="en-US" altLang="en-US" sz="1600" i="1" dirty="0">
                                <a:latin typeface="Cambria Math" panose="02040503050406030204" pitchFamily="18" charset="0"/>
                                <a:cs typeface="Times New Roman" panose="02020603050405020304" pitchFamily="18" charset="0"/>
                              </a:rPr>
                            </m:ctrlPr>
                          </m:naryPr>
                          <m:sub>
                            <m:r>
                              <m:rPr>
                                <m:brk m:alnAt="24"/>
                              </m:rPr>
                              <a:rPr lang="en-US" altLang="en-US" sz="1600" i="1" dirty="0">
                                <a:latin typeface="Cambria Math" panose="02040503050406030204" pitchFamily="18" charset="0"/>
                                <a:cs typeface="Times New Roman" panose="02020603050405020304" pitchFamily="18" charset="0"/>
                              </a:rPr>
                              <m:t>0</m:t>
                            </m:r>
                          </m:sub>
                          <m:sup>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sup>
                          <m:e>
                            <m:r>
                              <a:rPr lang="en-US" altLang="en-US" sz="1600" i="1" dirty="0">
                                <a:latin typeface="Cambria Math" panose="02040503050406030204" pitchFamily="18" charset="0"/>
                                <a:cs typeface="Times New Roman" panose="02020603050405020304" pitchFamily="18" charset="0"/>
                              </a:rPr>
                              <m:t>𝑑</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r>
                              <a:rPr lang="en-US" altLang="en-US" sz="1600" b="0" i="1" dirty="0"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 </m:t>
                            </m:r>
                            <m:nary>
                              <m:naryPr>
                                <m:limLoc m:val="undOvr"/>
                                <m:subHide m:val="on"/>
                                <m:supHide m:val="on"/>
                                <m:ctrlP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ctrlPr>
                              </m:naryPr>
                              <m:sub/>
                              <m:sup/>
                              <m:e>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𝑑</m:t>
                                </m:r>
                              </m:e>
                            </m:nary>
                          </m:e>
                        </m:nary>
                        <m:bar>
                          <m:barPr>
                            <m:ctrlPr>
                              <a:rPr lang="en-US" altLang="en-US" sz="1600" i="1" dirty="0">
                                <a:latin typeface="Cambria Math" panose="02040503050406030204" pitchFamily="18" charset="0"/>
                                <a:cs typeface="Times New Roman" panose="02020603050405020304" pitchFamily="18" charset="0"/>
                              </a:rPr>
                            </m:ctrlPr>
                          </m:barPr>
                          <m:e>
                            <m:r>
                              <m:rPr>
                                <m:sty m:val="p"/>
                              </m:rP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Ω</m:t>
                            </m:r>
                          </m:e>
                        </m:bar>
                        <m:r>
                          <a:rPr lang="en-US" altLang="en-US" sz="1600" b="0" i="1" dirty="0" smtClean="0">
                            <a:latin typeface="Cambria Math" panose="02040503050406030204" pitchFamily="18" charset="0"/>
                            <a:ea typeface="Cambria Math" panose="02040503050406030204" pitchFamily="18" charset="0"/>
                            <a:cs typeface="Times New Roman" panose="02020603050405020304" pitchFamily="18" charset="0"/>
                          </a:rPr>
                          <m:t>′ </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𝜎</m:t>
                        </m:r>
                      </m:e>
                      <m:sub>
                        <m:r>
                          <a:rPr lang="en-US" altLang="en-US" sz="1600" b="0" i="1" smtClean="0">
                            <a:latin typeface="Cambria Math" panose="02040503050406030204" pitchFamily="18" charset="0"/>
                            <a:ea typeface="Cambria Math" panose="02040503050406030204" pitchFamily="18" charset="0"/>
                            <a:cs typeface="Times New Roman" panose="02020603050405020304" pitchFamily="18" charset="0"/>
                          </a:rPr>
                          <m:t>𝑠</m:t>
                        </m:r>
                      </m:sub>
                    </m:sSub>
                    <m:r>
                      <a:rPr lang="en-US" altLang="en-US" sz="160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r>
                      <m:rPr>
                        <m:nor/>
                      </m:rPr>
                      <a:rPr lang="en-US" altLang="en-US" sz="1600" dirty="0">
                        <a:latin typeface="Times New Roman" panose="02020603050405020304" pitchFamily="18" charset="0"/>
                        <a:cs typeface="Times New Roman" panose="02020603050405020304" pitchFamily="18" charset="0"/>
                      </a:rPr>
                      <m:t>,</m:t>
                    </m:r>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m:t>
                    </m:r>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 </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r>
                      <a:rPr lang="en-US" altLang="en-US" sz="1600" b="0" i="1" dirty="0"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r>
                      <a:rPr lang="en-US" altLang="en-US" sz="1600" b="0" i="1" dirty="0" smtClean="0">
                        <a:latin typeface="Cambria Math" panose="02040503050406030204" pitchFamily="18" charset="0"/>
                        <a:ea typeface="Cambria Math" panose="02040503050406030204" pitchFamily="18" charset="0"/>
                        <a:cs typeface="Times New Roman" panose="02020603050405020304" pitchFamily="18" charset="0"/>
                      </a:rPr>
                      <m:t>′</m:t>
                    </m:r>
                    <m:r>
                      <m:rPr>
                        <m:nor/>
                      </m:rPr>
                      <a:rPr lang="en-US" altLang="en-US" sz="1600" b="0" i="1" dirty="0" smtClean="0">
                        <a:latin typeface="Cambria Math" panose="02040503050406030204" pitchFamily="18" charset="0"/>
                        <a:ea typeface="Cambria Math" panose="02040503050406030204" pitchFamily="18" charset="0"/>
                        <a:cs typeface="Times New Roman" panose="02020603050405020304" pitchFamily="18" charset="0"/>
                      </a:rPr>
                      <m:t>, </m:t>
                    </m:r>
                    <m:r>
                      <m:rPr>
                        <m:nor/>
                      </m:rPr>
                      <a:rPr lang="en-US" altLang="en-US" sz="1600" i="1" dirty="0">
                        <a:latin typeface="Times New Roman" panose="02020603050405020304" pitchFamily="18" charset="0"/>
                        <a:cs typeface="Times New Roman" panose="02020603050405020304" pitchFamily="18" charset="0"/>
                      </a:rPr>
                      <m:t>t</m:t>
                    </m:r>
                    <m:r>
                      <m:rPr>
                        <m:nor/>
                      </m:rPr>
                      <a:rPr lang="en-US" altLang="en-US" sz="1600" dirty="0">
                        <a:latin typeface="Times New Roman" panose="02020603050405020304" pitchFamily="18" charset="0"/>
                        <a:cs typeface="Times New Roman" panose="02020603050405020304" pitchFamily="18" charset="0"/>
                      </a:rPr>
                      <m:t>)</m:t>
                    </m:r>
                  </m:oMath>
                </a14:m>
                <a:r>
                  <a:rPr lang="en-US" altLang="en-US" sz="1600" dirty="0">
                    <a:latin typeface="Times New Roman" panose="02020603050405020304" pitchFamily="18" charset="0"/>
                    <a:cs typeface="Times New Roman" panose="02020603050405020304" pitchFamily="18" charset="0"/>
                  </a:rPr>
                  <a:t> </a:t>
                </a:r>
                <a14:m>
                  <m:oMath xmlns:m="http://schemas.openxmlformats.org/officeDocument/2006/math">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𝑐</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𝑡</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oMath>
                </a14:m>
                <a:endParaRPr lang="en-US" altLang="en-US" sz="1600" dirty="0">
                  <a:latin typeface="Times New Roman" panose="02020603050405020304" pitchFamily="18" charset="0"/>
                  <a:cs typeface="Times New Roman" panose="02020603050405020304" pitchFamily="18" charset="0"/>
                </a:endParaRPr>
              </a:p>
              <a:p>
                <a:pPr algn="ctr">
                  <a:lnSpc>
                    <a:spcPct val="150000"/>
                  </a:lnSpc>
                  <a:buNone/>
                </a:pPr>
                <a:endParaRPr lang="en-US" altLang="en-US" sz="1600" dirty="0">
                  <a:latin typeface="Times New Roman" panose="02020603050405020304" pitchFamily="18" charset="0"/>
                  <a:cs typeface="Times New Roman" panose="02020603050405020304" pitchFamily="18" charset="0"/>
                </a:endParaRPr>
              </a:p>
              <a:p>
                <a:pPr algn="ctr">
                  <a:lnSpc>
                    <a:spcPct val="150000"/>
                  </a:lnSpc>
                  <a:buNone/>
                </a:pPr>
                <a:r>
                  <a:rPr lang="en-US" altLang="en-US" sz="1600" dirty="0">
                    <a:latin typeface="Times New Roman" panose="02020603050405020304" pitchFamily="18" charset="0"/>
                    <a:cs typeface="Times New Roman" panose="02020603050405020304" pitchFamily="18" charset="0"/>
                  </a:rPr>
                  <a:t>= </a:t>
                </a:r>
                <a14:m>
                  <m:oMath xmlns:m="http://schemas.openxmlformats.org/officeDocument/2006/math">
                    <m:r>
                      <a:rPr lang="en-US" altLang="en-US" sz="160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1600" i="1">
                        <a:latin typeface="Cambria Math" panose="02040503050406030204" pitchFamily="18" charset="0"/>
                        <a:ea typeface="Cambria Math" panose="02040503050406030204" pitchFamily="18" charset="0"/>
                      </a:rPr>
                      <m:t>𝑓</m:t>
                    </m:r>
                    <m:r>
                      <a:rPr lang="en-US" altLang="en-US" sz="160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r>
                      <m:rPr>
                        <m:nor/>
                      </m:rPr>
                      <a:rPr lang="en-US" altLang="en-US" sz="1600" dirty="0">
                        <a:latin typeface="Times New Roman" panose="02020603050405020304" pitchFamily="18" charset="0"/>
                        <a:cs typeface="Times New Roman" panose="02020603050405020304" pitchFamily="18" charset="0"/>
                      </a:rPr>
                      <m:t>,</m:t>
                    </m:r>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r>
                      <m:rPr>
                        <m:nor/>
                      </m:rPr>
                      <a:rPr lang="en-US" altLang="en-US" sz="1600" dirty="0">
                        <a:latin typeface="Times New Roman" panose="02020603050405020304" pitchFamily="18" charset="0"/>
                        <a:cs typeface="Times New Roman" panose="02020603050405020304" pitchFamily="18" charset="0"/>
                      </a:rPr>
                      <m:t>,</m:t>
                    </m:r>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r>
                      <m:rPr>
                        <m:nor/>
                      </m:rPr>
                      <a:rPr lang="en-US" altLang="en-US" sz="1600" i="1" dirty="0">
                        <a:latin typeface="Times New Roman" panose="02020603050405020304" pitchFamily="18" charset="0"/>
                        <a:cs typeface="Times New Roman" panose="02020603050405020304" pitchFamily="18" charset="0"/>
                      </a:rPr>
                      <m:t>,</m:t>
                    </m:r>
                    <m:r>
                      <m:rPr>
                        <m:nor/>
                      </m:rPr>
                      <a:rPr lang="en-US" altLang="en-US" sz="1600" i="1" dirty="0">
                        <a:latin typeface="Times New Roman" panose="02020603050405020304" pitchFamily="18" charset="0"/>
                        <a:cs typeface="Times New Roman" panose="02020603050405020304" pitchFamily="18" charset="0"/>
                      </a:rPr>
                      <m:t>t</m:t>
                    </m:r>
                    <m:r>
                      <m:rPr>
                        <m:nor/>
                      </m:rPr>
                      <a:rPr lang="en-US" altLang="en-US" sz="1600" dirty="0">
                        <a:latin typeface="Times New Roman" panose="02020603050405020304" pitchFamily="18" charset="0"/>
                        <a:cs typeface="Times New Roman" panose="02020603050405020304" pitchFamily="18" charset="0"/>
                      </a:rPr>
                      <m:t>)</m:t>
                    </m:r>
                    <m:r>
                      <a:rPr lang="en-US" altLang="en-US" sz="1600" i="1" dirty="0">
                        <a:latin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𝑆</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l-GR" altLang="en-US" sz="1600" i="1">
                        <a:latin typeface="Cambria Math" panose="02040503050406030204" pitchFamily="18" charset="0"/>
                        <a:ea typeface="Cambria Math" panose="02040503050406030204" pitchFamily="18" charset="0"/>
                        <a:cs typeface="Times New Roman" panose="02020603050405020304" pitchFamily="18" charset="0"/>
                      </a:rPr>
                      <m:t>𝜉</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l-GR" altLang="en-US" sz="1600" i="1">
                        <a:latin typeface="Cambria Math" panose="02040503050406030204" pitchFamily="18" charset="0"/>
                        <a:ea typeface="Cambria Math" panose="02040503050406030204" pitchFamily="18" charset="0"/>
                      </a:rPr>
                      <m:t>𝜐</m:t>
                    </m:r>
                    <m:r>
                      <a:rPr lang="en-US" altLang="en-US" sz="1600" i="1">
                        <a:latin typeface="Cambria Math" panose="02040503050406030204" pitchFamily="18" charset="0"/>
                        <a:ea typeface="Cambria Math" panose="02040503050406030204" pitchFamily="18" charset="0"/>
                      </a:rPr>
                      <m:t> </m:t>
                    </m:r>
                    <m:r>
                      <m:rPr>
                        <m:sty m:val="p"/>
                      </m:rPr>
                      <a:rPr lang="el-GR" altLang="en-US" sz="1600" i="1">
                        <a:latin typeface="Cambria Math" panose="02040503050406030204" pitchFamily="18" charset="0"/>
                        <a:ea typeface="Cambria Math" panose="02040503050406030204" pitchFamily="18" charset="0"/>
                      </a:rPr>
                      <m:t>Δ</m:t>
                    </m:r>
                    <m:bar>
                      <m:barPr>
                        <m:ctrlPr>
                          <a:rPr lang="en-US" altLang="en-US" sz="1600" i="1">
                            <a:latin typeface="Cambria Math" panose="02040503050406030204" pitchFamily="18" charset="0"/>
                            <a:ea typeface="Cambria Math" panose="02040503050406030204" pitchFamily="18" charset="0"/>
                          </a:rPr>
                        </m:ctrlPr>
                      </m:barPr>
                      <m:e>
                        <m:r>
                          <a:rPr lang="el-GR" altLang="en-US" sz="1600" i="1">
                            <a:latin typeface="Cambria Math" panose="02040503050406030204" pitchFamily="18" charset="0"/>
                            <a:ea typeface="Cambria Math" panose="02040503050406030204" pitchFamily="18" charset="0"/>
                          </a:rPr>
                          <m:t>𝛺</m:t>
                        </m:r>
                      </m:e>
                    </m:bar>
                    <m:r>
                      <a:rPr lang="en-US" altLang="en-US" sz="1600" i="1">
                        <a:latin typeface="Cambria Math" panose="02040503050406030204" pitchFamily="18" charset="0"/>
                        <a:ea typeface="Cambria Math" panose="02040503050406030204" pitchFamily="18" charset="0"/>
                      </a:rPr>
                      <m:t> ] </m:t>
                    </m:r>
                  </m:oMath>
                </a14:m>
                <a:r>
                  <a:rPr lang="en-US" altLang="en-US" sz="1600" dirty="0">
                    <a:latin typeface="Times New Roman" panose="02020603050405020304" pitchFamily="18" charset="0"/>
                    <a:cs typeface="Times New Roman" panose="02020603050405020304" pitchFamily="18" charset="0"/>
                  </a:rPr>
                  <a:t>[</a:t>
                </a:r>
                <a14:m>
                  <m:oMath xmlns:m="http://schemas.openxmlformats.org/officeDocument/2006/math">
                    <m:sSub>
                      <m:sSubPr>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𝜎</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m:t>
                        </m:r>
                      </m:e>
                      <m:sub>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𝑠</m:t>
                        </m:r>
                      </m:sub>
                    </m:sSub>
                    <m:r>
                      <a:rPr lang="en-US" altLang="en-US" sz="160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oMath>
                </a14:m>
                <a:r>
                  <a:rPr lang="en-US" altLang="en-US" sz="1600" dirty="0">
                    <a:latin typeface="Times New Roman" panose="02020603050405020304" pitchFamily="18" charset="0"/>
                    <a:cs typeface="Times New Roman" panose="02020603050405020304" pitchFamily="18" charset="0"/>
                  </a:rPr>
                  <a:t>,</a:t>
                </a:r>
                <a14:m>
                  <m:oMath xmlns:m="http://schemas.openxmlformats.org/officeDocument/2006/math">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𝜐</m:t>
                    </m:r>
                  </m:oMath>
                </a14:m>
                <a:r>
                  <a:rPr lang="en-US" altLang="en-US" sz="1600" dirty="0">
                    <a:latin typeface="Times New Roman" panose="02020603050405020304" pitchFamily="18" charset="0"/>
                    <a:cs typeface="Times New Roman" panose="02020603050405020304" pitchFamily="18" charset="0"/>
                  </a:rPr>
                  <a:t>,</a:t>
                </a:r>
                <a14:m>
                  <m:oMath xmlns:m="http://schemas.openxmlformats.org/officeDocument/2006/math">
                    <m:bar>
                      <m:barPr>
                        <m:ctrlPr>
                          <a:rPr lang="en-US" altLang="en-US" sz="1600" i="1" dirty="0">
                            <a:latin typeface="Cambria Math" panose="02040503050406030204" pitchFamily="18" charset="0"/>
                            <a:cs typeface="Times New Roman" panose="02020603050405020304" pitchFamily="18" charset="0"/>
                          </a:rPr>
                        </m:ctrlPr>
                      </m:barPr>
                      <m:e>
                        <m:r>
                          <a:rPr lang="el-GR" altLang="en-US" sz="1600" i="1" dirty="0">
                            <a:latin typeface="Cambria Math" panose="02040503050406030204" pitchFamily="18" charset="0"/>
                            <a:ea typeface="Cambria Math" panose="02040503050406030204" pitchFamily="18" charset="0"/>
                            <a:cs typeface="Times New Roman" panose="02020603050405020304" pitchFamily="18" charset="0"/>
                          </a:rPr>
                          <m:t>𝛺</m:t>
                        </m:r>
                      </m:e>
                    </m:bar>
                  </m:oMath>
                </a14:m>
                <a:r>
                  <a:rPr lang="en-US" altLang="en-US" sz="1600" i="1" dirty="0">
                    <a:latin typeface="Times New Roman" panose="02020603050405020304" pitchFamily="18" charset="0"/>
                    <a:cs typeface="Times New Roman" panose="02020603050405020304" pitchFamily="18" charset="0"/>
                  </a:rPr>
                  <a:t>,t</a:t>
                </a:r>
                <a:r>
                  <a:rPr lang="en-US" altLang="en-US" sz="1600" dirty="0">
                    <a:latin typeface="Times New Roman" panose="02020603050405020304" pitchFamily="18" charset="0"/>
                    <a:cs typeface="Times New Roman" panose="02020603050405020304" pitchFamily="18" charset="0"/>
                  </a:rPr>
                  <a:t>) </a:t>
                </a:r>
                <a14:m>
                  <m:oMath xmlns:m="http://schemas.openxmlformats.org/officeDocument/2006/math">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𝑐</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Δ</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𝑡</m:t>
                    </m:r>
                    <m:r>
                      <a:rPr lang="en-US" altLang="en-US" sz="1600" b="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sz="1600" dirty="0">
                    <a:latin typeface="Times New Roman" panose="02020603050405020304" pitchFamily="18" charset="0"/>
                    <a:cs typeface="Times New Roman" panose="02020603050405020304" pitchFamily="18" charset="0"/>
                  </a:rPr>
                  <a:t> .</a:t>
                </a:r>
              </a:p>
              <a:p>
                <a:pPr>
                  <a:lnSpc>
                    <a:spcPct val="150000"/>
                  </a:lnSpc>
                  <a:spcBef>
                    <a:spcPct val="0"/>
                  </a:spcBef>
                  <a:buFontTx/>
                  <a:buNone/>
                </a:pPr>
                <a:r>
                  <a:rPr lang="en-US" altLang="en-US" sz="1600" b="1" dirty="0">
                    <a:solidFill>
                      <a:srgbClr val="2529F4"/>
                    </a:solidFill>
                    <a:latin typeface="Times New Roman" panose="02020603050405020304" pitchFamily="18" charset="0"/>
                  </a:rPr>
                  <a:t>Note</a:t>
                </a:r>
                <a:r>
                  <a:rPr lang="en-US" altLang="en-US" sz="1600" dirty="0">
                    <a:latin typeface="Times New Roman" panose="02020603050405020304" pitchFamily="18" charset="0"/>
                  </a:rPr>
                  <a:t>: we used the relationship between </a:t>
                </a:r>
                <a:r>
                  <a:rPr lang="en-US" altLang="en-US" sz="1600" dirty="0">
                    <a:solidFill>
                      <a:srgbClr val="1025F4"/>
                    </a:solidFill>
                    <a:latin typeface="Times New Roman" panose="02020603050405020304" pitchFamily="18" charset="0"/>
                  </a:rPr>
                  <a:t>scattering coefficient</a:t>
                </a:r>
                <a:r>
                  <a:rPr lang="en-US" altLang="en-US" sz="1600" dirty="0">
                    <a:latin typeface="Times New Roman" panose="02020603050405020304" pitchFamily="18" charset="0"/>
                  </a:rPr>
                  <a:t> </a:t>
                </a:r>
                <a:r>
                  <a:rPr lang="el-GR" altLang="en-US" sz="1600" i="1" dirty="0">
                    <a:latin typeface="Times New Roman" panose="02020603050405020304" pitchFamily="18" charset="0"/>
                    <a:cs typeface="Times New Roman" panose="02020603050405020304" pitchFamily="18" charset="0"/>
                  </a:rPr>
                  <a:t>σ</a:t>
                </a:r>
                <a:r>
                  <a:rPr lang="en-US" altLang="en-US" sz="1600" i="1" baseline="30000" dirty="0">
                    <a:latin typeface="Times New Roman" panose="02020603050405020304" pitchFamily="18" charset="0"/>
                    <a:cs typeface="Times New Roman" panose="02020603050405020304" pitchFamily="18" charset="0"/>
                  </a:rPr>
                  <a:t>’</a:t>
                </a:r>
                <a:r>
                  <a:rPr lang="en-US" altLang="en-US" sz="1600" i="1" baseline="-25000" dirty="0">
                    <a:latin typeface="Times New Roman" panose="02020603050405020304" pitchFamily="18" charset="0"/>
                    <a:cs typeface="Times New Roman" panose="02020603050405020304" pitchFamily="18" charset="0"/>
                  </a:rPr>
                  <a:t>s</a:t>
                </a:r>
                <a:r>
                  <a:rPr lang="en-US" altLang="en-US" sz="1600" dirty="0">
                    <a:latin typeface="Times New Roman" panose="02020603050405020304" pitchFamily="18" charset="0"/>
                    <a:cs typeface="Times New Roman" panose="02020603050405020304" pitchFamily="18" charset="0"/>
                  </a:rPr>
                  <a:t> </a:t>
                </a:r>
                <a:r>
                  <a:rPr lang="en-US" altLang="en-US" sz="1600" dirty="0">
                    <a:latin typeface="Times New Roman" panose="02020603050405020304" pitchFamily="18" charset="0"/>
                  </a:rPr>
                  <a:t>and </a:t>
                </a:r>
                <a:r>
                  <a:rPr lang="en-US" altLang="en-US" sz="1600" dirty="0">
                    <a:solidFill>
                      <a:srgbClr val="1025F4"/>
                    </a:solidFill>
                    <a:latin typeface="Times New Roman" panose="02020603050405020304" pitchFamily="18" charset="0"/>
                  </a:rPr>
                  <a:t>differential scattering coefficient</a:t>
                </a:r>
                <a:r>
                  <a:rPr lang="en-US" altLang="en-US" sz="1600" dirty="0">
                    <a:latin typeface="Times New Roman" panose="02020603050405020304" pitchFamily="18" charset="0"/>
                  </a:rPr>
                  <a:t> </a:t>
                </a:r>
                <a:r>
                  <a:rPr lang="el-GR" altLang="en-US" sz="1600" i="1" dirty="0">
                    <a:latin typeface="Times New Roman" panose="02020603050405020304" pitchFamily="18" charset="0"/>
                    <a:cs typeface="Times New Roman" panose="02020603050405020304" pitchFamily="18" charset="0"/>
                  </a:rPr>
                  <a:t>σ</a:t>
                </a:r>
                <a:r>
                  <a:rPr lang="en-US" altLang="en-US" sz="1600" i="1" baseline="-25000" dirty="0">
                    <a:latin typeface="Times New Roman" panose="02020603050405020304" pitchFamily="18" charset="0"/>
                    <a:cs typeface="Times New Roman" panose="02020603050405020304" pitchFamily="18" charset="0"/>
                  </a:rPr>
                  <a:t>s</a:t>
                </a:r>
                <a:r>
                  <a:rPr lang="en-US" altLang="en-US" sz="1600" dirty="0">
                    <a:latin typeface="Times New Roman" panose="02020603050405020304" pitchFamily="18" charset="0"/>
                  </a:rPr>
                  <a:t> in the above expression. </a:t>
                </a:r>
              </a:p>
            </p:txBody>
          </p:sp>
        </mc:Choice>
        <mc:Fallback>
          <p:sp>
            <p:nvSpPr>
              <p:cNvPr id="26628" name="TextBox 4">
                <a:extLst>
                  <a:ext uri="{FF2B5EF4-FFF2-40B4-BE49-F238E27FC236}">
                    <a16:creationId xmlns:a16="http://schemas.microsoft.com/office/drawing/2014/main" id="{1B35959A-2061-BC43-2D9E-ED43C99E5E2A}"/>
                  </a:ext>
                </a:extLst>
              </p:cNvPr>
              <p:cNvSpPr txBox="1">
                <a:spLocks noRot="1" noChangeAspect="1" noMove="1" noResize="1" noEditPoints="1" noAdjustHandles="1" noChangeArrowheads="1" noChangeShapeType="1" noTextEdit="1"/>
              </p:cNvSpPr>
              <p:nvPr/>
            </p:nvSpPr>
            <p:spPr bwMode="auto">
              <a:xfrm>
                <a:off x="188119" y="2988172"/>
                <a:ext cx="8767762" cy="3681264"/>
              </a:xfrm>
              <a:prstGeom prst="rect">
                <a:avLst/>
              </a:prstGeom>
              <a:blipFill>
                <a:blip r:embed="rId3"/>
                <a:stretch>
                  <a:fillRect l="-289" b="-103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4" name="Picture 3" descr="A close-up of a yellow tube&#10;&#10;Description automatically generated">
            <a:extLst>
              <a:ext uri="{FF2B5EF4-FFF2-40B4-BE49-F238E27FC236}">
                <a16:creationId xmlns:a16="http://schemas.microsoft.com/office/drawing/2014/main" id="{F4E1E055-94B7-0F52-4106-0521CEC66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130" y="1161976"/>
            <a:ext cx="2133600" cy="149860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47F1F68-FE9E-1D1B-1CAE-0B10BDCDEF63}"/>
                  </a:ext>
                </a:extLst>
              </p:cNvPr>
              <p:cNvSpPr txBox="1"/>
              <p:nvPr/>
            </p:nvSpPr>
            <p:spPr>
              <a:xfrm>
                <a:off x="130608" y="1472184"/>
                <a:ext cx="719043" cy="380553"/>
              </a:xfrm>
              <a:prstGeom prst="rect">
                <a:avLst/>
              </a:prstGeom>
              <a:noFill/>
            </p:spPr>
            <p:txBody>
              <a:bodyPr wrap="none" rtlCol="0">
                <a:spAutoFit/>
              </a:bodyPr>
              <a:lstStyle/>
              <a:p>
                <a14:m>
                  <m:oMath xmlns:m="http://schemas.openxmlformats.org/officeDocument/2006/math">
                    <m:r>
                      <a:rPr lang="en-US" altLang="en-US" sz="1800"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en-US" sz="180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𝜐</m:t>
                    </m:r>
                  </m:oMath>
                </a14:m>
                <a:r>
                  <a:rPr lang="en-US" altLang="en-US" sz="1800" i="1" dirty="0">
                    <a:solidFill>
                      <a:schemeClr val="tx1"/>
                    </a:solidFill>
                    <a:cs typeface="Times New Roman" panose="02020603050405020304" pitchFamily="18" charset="0"/>
                  </a:rPr>
                  <a:t>,</a:t>
                </a:r>
                <a14:m>
                  <m:oMath xmlns:m="http://schemas.openxmlformats.org/officeDocument/2006/math">
                    <m:bar>
                      <m:barPr>
                        <m:ctrlPr>
                          <a:rPr lang="en-US" altLang="en-US" sz="1800" i="1" dirty="0" smtClean="0">
                            <a:solidFill>
                              <a:schemeClr val="tx1"/>
                            </a:solidFill>
                            <a:latin typeface="Cambria Math" panose="02040503050406030204" pitchFamily="18" charset="0"/>
                            <a:cs typeface="Times New Roman" panose="02020603050405020304" pitchFamily="18" charset="0"/>
                          </a:rPr>
                        </m:ctrlPr>
                      </m:barPr>
                      <m:e>
                        <m:r>
                          <a:rPr lang="el-GR" altLang="en-US" sz="180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𝛺</m:t>
                        </m:r>
                      </m:e>
                    </m:bar>
                    <m:r>
                      <a:rPr lang="en-US" altLang="en-US" sz="1800"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endParaRPr lang="en-US" sz="1800" i="1" dirty="0">
                  <a:solidFill>
                    <a:schemeClr val="tx1"/>
                  </a:solidFill>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047F1F68-FE9E-1D1B-1CAE-0B10BDCDEF63}"/>
                  </a:ext>
                </a:extLst>
              </p:cNvPr>
              <p:cNvSpPr txBox="1">
                <a:spLocks noRot="1" noChangeAspect="1" noMove="1" noResize="1" noEditPoints="1" noAdjustHandles="1" noChangeArrowheads="1" noChangeShapeType="1" noTextEdit="1"/>
              </p:cNvSpPr>
              <p:nvPr/>
            </p:nvSpPr>
            <p:spPr>
              <a:xfrm>
                <a:off x="130608" y="1472184"/>
                <a:ext cx="719043" cy="380553"/>
              </a:xfrm>
              <a:prstGeom prst="rect">
                <a:avLst/>
              </a:prstGeom>
              <a:blipFill>
                <a:blip r:embed="rId5"/>
                <a:stretch>
                  <a:fillRect l="-3509" t="-10000" r="-1754"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693DA66-85F7-301D-49FA-5EFDFFB7353D}"/>
                  </a:ext>
                </a:extLst>
              </p:cNvPr>
              <p:cNvSpPr txBox="1"/>
              <p:nvPr/>
            </p:nvSpPr>
            <p:spPr>
              <a:xfrm>
                <a:off x="2013401" y="1352328"/>
                <a:ext cx="833690" cy="380553"/>
              </a:xfrm>
              <a:prstGeom prst="rect">
                <a:avLst/>
              </a:prstGeom>
              <a:noFill/>
            </p:spPr>
            <p:txBody>
              <a:bodyPr wrap="none" rtlCol="0">
                <a:spAutoFit/>
              </a:bodyPr>
              <a:lstStyle/>
              <a:p>
                <a14:m>
                  <m:oMath xmlns:m="http://schemas.openxmlformats.org/officeDocument/2006/math">
                    <m:r>
                      <a:rPr lang="en-US" altLang="en-US" sz="1800"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en-US" sz="180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𝜐</m:t>
                    </m:r>
                    <m:r>
                      <a:rPr lang="en-US" altLang="en-US" sz="1800"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sz="1800" i="1" dirty="0">
                    <a:solidFill>
                      <a:schemeClr val="tx1"/>
                    </a:solidFill>
                    <a:cs typeface="Times New Roman" panose="02020603050405020304" pitchFamily="18" charset="0"/>
                  </a:rPr>
                  <a:t>,</a:t>
                </a:r>
                <a14:m>
                  <m:oMath xmlns:m="http://schemas.openxmlformats.org/officeDocument/2006/math">
                    <m:bar>
                      <m:barPr>
                        <m:ctrlPr>
                          <a:rPr lang="en-US" altLang="en-US" sz="1800" i="1" dirty="0" smtClean="0">
                            <a:solidFill>
                              <a:schemeClr val="tx1"/>
                            </a:solidFill>
                            <a:latin typeface="Cambria Math" panose="02040503050406030204" pitchFamily="18" charset="0"/>
                            <a:cs typeface="Times New Roman" panose="02020603050405020304" pitchFamily="18" charset="0"/>
                          </a:rPr>
                        </m:ctrlPr>
                      </m:barPr>
                      <m:e>
                        <m:r>
                          <a:rPr lang="el-GR" altLang="en-US" sz="180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𝛺</m:t>
                        </m:r>
                      </m:e>
                    </m:bar>
                    <m:r>
                      <a:rPr lang="en-US" altLang="en-US" sz="1800"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endParaRPr lang="en-US" sz="1800" i="1" dirty="0">
                  <a:solidFill>
                    <a:schemeClr val="tx1"/>
                  </a:solidFill>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7693DA66-85F7-301D-49FA-5EFDFFB7353D}"/>
                  </a:ext>
                </a:extLst>
              </p:cNvPr>
              <p:cNvSpPr txBox="1">
                <a:spLocks noRot="1" noChangeAspect="1" noMove="1" noResize="1" noEditPoints="1" noAdjustHandles="1" noChangeArrowheads="1" noChangeShapeType="1" noTextEdit="1"/>
              </p:cNvSpPr>
              <p:nvPr/>
            </p:nvSpPr>
            <p:spPr>
              <a:xfrm>
                <a:off x="2013401" y="1352328"/>
                <a:ext cx="833690" cy="380553"/>
              </a:xfrm>
              <a:prstGeom prst="rect">
                <a:avLst/>
              </a:prstGeom>
              <a:blipFill>
                <a:blip r:embed="rId6"/>
                <a:stretch>
                  <a:fillRect l="-2985" t="-6452" r="-1493" b="-193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043A10A-6399-CD22-04F0-718A86FD992B}"/>
                  </a:ext>
                </a:extLst>
              </p:cNvPr>
              <p:cNvSpPr txBox="1"/>
              <p:nvPr/>
            </p:nvSpPr>
            <p:spPr>
              <a:xfrm>
                <a:off x="4352709" y="4974976"/>
                <a:ext cx="43858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4</m:t>
                      </m:r>
                      <m:r>
                        <a:rPr lang="en-US" sz="1400" b="0" i="1" smtClean="0">
                          <a:solidFill>
                            <a:schemeClr val="tx1"/>
                          </a:solidFill>
                          <a:latin typeface="Cambria Math" panose="02040503050406030204" pitchFamily="18" charset="0"/>
                          <a:ea typeface="Cambria Math" panose="02040503050406030204" pitchFamily="18" charset="0"/>
                        </a:rPr>
                        <m:t>𝜋</m:t>
                      </m:r>
                    </m:oMath>
                  </m:oMathPara>
                </a14:m>
                <a:endParaRPr lang="en-US" sz="1400" dirty="0">
                  <a:solidFill>
                    <a:schemeClr val="tx1"/>
                  </a:solidFill>
                </a:endParaRPr>
              </a:p>
            </p:txBody>
          </p:sp>
        </mc:Choice>
        <mc:Fallback xmlns="">
          <p:sp>
            <p:nvSpPr>
              <p:cNvPr id="9" name="TextBox 8">
                <a:extLst>
                  <a:ext uri="{FF2B5EF4-FFF2-40B4-BE49-F238E27FC236}">
                    <a16:creationId xmlns:a16="http://schemas.microsoft.com/office/drawing/2014/main" id="{F043A10A-6399-CD22-04F0-718A86FD992B}"/>
                  </a:ext>
                </a:extLst>
              </p:cNvPr>
              <p:cNvSpPr txBox="1">
                <a:spLocks noRot="1" noChangeAspect="1" noMove="1" noResize="1" noEditPoints="1" noAdjustHandles="1" noChangeArrowheads="1" noChangeShapeType="1" noTextEdit="1"/>
              </p:cNvSpPr>
              <p:nvPr/>
            </p:nvSpPr>
            <p:spPr>
              <a:xfrm>
                <a:off x="4352709" y="4974976"/>
                <a:ext cx="438582" cy="307777"/>
              </a:xfrm>
              <a:prstGeom prst="rect">
                <a:avLst/>
              </a:prstGeom>
              <a:blipFill>
                <a:blip r:embed="rId7"/>
                <a:stretch>
                  <a:fillRect/>
                </a:stretch>
              </a:blipFill>
            </p:spPr>
            <p:txBody>
              <a:bodyPr/>
              <a:lstStyle/>
              <a:p>
                <a:r>
                  <a:rPr lang="en-US">
                    <a:noFill/>
                  </a:rPr>
                  <a:t> </a:t>
                </a:r>
              </a:p>
            </p:txBody>
          </p:sp>
        </mc:Fallback>
      </mc:AlternateContent>
      <p:pic>
        <p:nvPicPr>
          <p:cNvPr id="5" name="Picture 4" descr="A computer screen shot of a diagram&#10;&#10;AI-generated content may be incorrect.">
            <a:extLst>
              <a:ext uri="{FF2B5EF4-FFF2-40B4-BE49-F238E27FC236}">
                <a16:creationId xmlns:a16="http://schemas.microsoft.com/office/drawing/2014/main" id="{185F0DCD-044E-CD6D-B919-C144A99486D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44514" y="700393"/>
            <a:ext cx="3368878" cy="2166350"/>
          </a:xfrm>
          <a:prstGeom prst="rect">
            <a:avLst/>
          </a:prstGeom>
        </p:spPr>
      </p:pic>
      <p:sp>
        <p:nvSpPr>
          <p:cNvPr id="6" name="TextBox 5">
            <a:extLst>
              <a:ext uri="{FF2B5EF4-FFF2-40B4-BE49-F238E27FC236}">
                <a16:creationId xmlns:a16="http://schemas.microsoft.com/office/drawing/2014/main" id="{CE580C7C-3919-A641-3C01-265D204E0557}"/>
              </a:ext>
            </a:extLst>
          </p:cNvPr>
          <p:cNvSpPr txBox="1"/>
          <p:nvPr/>
        </p:nvSpPr>
        <p:spPr>
          <a:xfrm>
            <a:off x="3646851" y="1614291"/>
            <a:ext cx="1997663" cy="338554"/>
          </a:xfrm>
          <a:prstGeom prst="rect">
            <a:avLst/>
          </a:prstGeom>
          <a:noFill/>
        </p:spPr>
        <p:txBody>
          <a:bodyPr wrap="none" rtlCol="0">
            <a:spAutoFit/>
          </a:bodyPr>
          <a:lstStyle/>
          <a:p>
            <a:r>
              <a:rPr lang="en-US" sz="1600" dirty="0">
                <a:solidFill>
                  <a:srgbClr val="C00000"/>
                </a:solidFill>
                <a:hlinkClick r:id="rId9"/>
              </a:rPr>
              <a:t>07-Outscattering.html</a:t>
            </a:r>
            <a:endParaRPr lang="en-US" sz="1600" dirty="0">
              <a:solidFill>
                <a:srgbClr val="C0000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8449</TotalTime>
  <Words>3515</Words>
  <Application>Microsoft Macintosh PowerPoint</Application>
  <PresentationFormat>On-screen Show (4:3)</PresentationFormat>
  <Paragraphs>259</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Cambria Math</vt:lpstr>
      <vt:lpstr>Times</vt:lpstr>
      <vt:lpstr>Times New Roman</vt:lpstr>
      <vt:lpstr>Office Theme</vt:lpstr>
      <vt:lpstr>PHYSICAL MODELS IN REMOTE SENSING Chapter 01 – Part 04: The Radiative Transfer Equation</vt:lpstr>
      <vt:lpstr>PHYSICAL MODELS IN REMOTE SENSING Chapter 01 – Part 04: The Radiative Transfer Equation</vt:lpstr>
      <vt:lpstr>PHYSICAL MODELS IN REMOTE SENSING Chapter 01 – Part 04: The Radiative Transfer Equation</vt:lpstr>
      <vt:lpstr>PHYSICAL MODELS IN REMOTE SENSING Chapter 01 – Part 04: The Radiative Transfer Equation</vt:lpstr>
      <vt:lpstr>PHYSICAL MODELS IN REMOTE SENSING Chapter 01 – Part 04: The Radiative Transfer Equation</vt:lpstr>
      <vt:lpstr>PHYSICAL MODELS IN REMOTE SENSING Chapter 01 – Part 04: The Radiative Transfer Equation</vt:lpstr>
      <vt:lpstr>PHYSICAL MODELS IN REMOTE SENSING Chapter 01 – Part 04: The Radiative Transfer Equation</vt:lpstr>
      <vt:lpstr>PHYSICAL MODELS IN REMOTE SENSING Chapter 01 – Part 04: The Radiative Transfer Equation</vt:lpstr>
      <vt:lpstr>PHYSICAL MODELS IN REMOTE SENSING Chapter 01 – Part 04: The Radiative Transfer Equation</vt:lpstr>
      <vt:lpstr>PHYSICAL MODELS IN REMOTE SENSING Chapter 01 – Part 04: The Radiative Transfer Equation</vt:lpstr>
      <vt:lpstr>PHYSICAL MODELS IN REMOTE SENSING Chapter 01 – Part 04: The Radiative Transfer Equation</vt:lpstr>
      <vt:lpstr>PHYSICAL MODELS IN REMOTE SENSING Chapter 01 – Part 04: The Radiative Transfer Equation</vt:lpstr>
      <vt:lpstr>PHYSICAL MODELS IN REMOTE SENSING Chapter 01 – Part 04: The Radiative Transfer Equation</vt:lpstr>
      <vt:lpstr>PHYSICAL MODELS IN REMOTE SENSING Chapter 01 – Part 04: The Radiative Transfer Equation</vt:lpstr>
      <vt:lpstr>PHYSICAL MODELS IN REMOTE SENSING Chapter 01 – Part 04: The Radiative Transfer Equation</vt:lpstr>
      <vt:lpstr>PHYSICAL MODELS IN REMOTE SENSING Chapter 01 – Part 04: The Radiative Transfer Equation</vt:lpstr>
      <vt:lpstr>PHYSICAL MODELS IN REMOTE SENSING Chapter 01 – Part 04: The Radiative Transfer Equation</vt:lpstr>
      <vt:lpstr>PHYSICAL MODELS IN REMOTE SENSING Chapter 01 – Part 04: The Radiative Transfer Equation</vt:lpstr>
      <vt:lpstr>PHYSICAL MODELS IN REMOTE SENSING Chapter 01 – Part 04: The Radiative Transfer Equation</vt:lpstr>
      <vt:lpstr>PHYSICAL MODELS IN REMOTE SENSING Chapter 01 – Part 04: The Radiative Transfer Equation</vt:lpstr>
      <vt:lpstr>PHYSICAL MODELS IN REMOTE SENSING Chapter 01 – Part 04: The Radiative Transfer Equation</vt:lpstr>
      <vt:lpstr>PHYSICAL MODELS IN REMOTE SENSING Chapter 01 – Part 04: The Radiative Transfer Equation</vt:lpstr>
    </vt:vector>
  </TitlesOfParts>
  <Company>OAO/JPL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OAO JPL</dc:creator>
  <cp:lastModifiedBy>Myneni, Ranga B</cp:lastModifiedBy>
  <cp:revision>779</cp:revision>
  <cp:lastPrinted>2019-09-03T16:52:39Z</cp:lastPrinted>
  <dcterms:created xsi:type="dcterms:W3CDTF">2012-01-16T18:47:06Z</dcterms:created>
  <dcterms:modified xsi:type="dcterms:W3CDTF">2026-02-05T13:38:07Z</dcterms:modified>
</cp:coreProperties>
</file>