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5"/>
  </p:notesMasterIdLst>
  <p:sldIdLst>
    <p:sldId id="712" r:id="rId2"/>
    <p:sldId id="732" r:id="rId3"/>
    <p:sldId id="728" r:id="rId4"/>
    <p:sldId id="718" r:id="rId5"/>
    <p:sldId id="719" r:id="rId6"/>
    <p:sldId id="727" r:id="rId7"/>
    <p:sldId id="726" r:id="rId8"/>
    <p:sldId id="720" r:id="rId9"/>
    <p:sldId id="730" r:id="rId10"/>
    <p:sldId id="721" r:id="rId11"/>
    <p:sldId id="731" r:id="rId12"/>
    <p:sldId id="723" r:id="rId13"/>
    <p:sldId id="72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6F4"/>
    <a:srgbClr val="0C3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5"/>
    <p:restoredTop sz="94660"/>
  </p:normalViewPr>
  <p:slideViewPr>
    <p:cSldViewPr snapToGrid="0">
      <p:cViewPr varScale="1">
        <p:scale>
          <a:sx n="142" d="100"/>
          <a:sy n="142" d="100"/>
        </p:scale>
        <p:origin x="776" y="192"/>
      </p:cViewPr>
      <p:guideLst>
        <p:guide orient="horz" pos="1542"/>
        <p:guide pos="7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id="{3C9FD5EA-9E78-6F28-7411-57144F50B3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55D3F6B7-A267-9C5B-23EB-8B485DAF75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1D3B411-E2D3-1398-00B8-B35ECADFC7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Rectangle 5">
            <a:extLst>
              <a:ext uri="{FF2B5EF4-FFF2-40B4-BE49-F238E27FC236}">
                <a16:creationId xmlns:a16="http://schemas.microsoft.com/office/drawing/2014/main" id="{54C60AF2-DECC-5A8E-434B-3F884C4C82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886" name="Rectangle 6">
            <a:extLst>
              <a:ext uri="{FF2B5EF4-FFF2-40B4-BE49-F238E27FC236}">
                <a16:creationId xmlns:a16="http://schemas.microsoft.com/office/drawing/2014/main" id="{B68CB124-317C-E243-2326-6BDEA4DDF9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7" name="Rectangle 7">
            <a:extLst>
              <a:ext uri="{FF2B5EF4-FFF2-40B4-BE49-F238E27FC236}">
                <a16:creationId xmlns:a16="http://schemas.microsoft.com/office/drawing/2014/main" id="{4FBF5E5D-3313-9EDF-AEC9-F1A35443D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0806068-0A7B-3A4B-8EDF-9A80A30B5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823BF66-1E1B-D51D-0082-E508B0912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6F5BD4-45F4-E240-893D-A8E358F0EB0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C2F2245-F2A1-17E4-BAE2-E85A62720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2B197D-6D11-46B5-7C93-08F1C2768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401D1B5-5396-1F2C-6C66-EDDFBE99D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39AAF4-4A03-9842-B14A-2E2AF2754D1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301D186-0688-11B8-7A05-208E6B532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87DA737-303A-4866-972D-EF0B624B6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52B4C-BBC9-AD54-9926-D11D1739A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42AD2B7-9034-A848-0F09-0DB6EE046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1FEBBB-7AF0-E447-A9FA-D811279A481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9507093-4504-B633-04C3-8909D5356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5E4617F-6F48-738A-06EE-90F828B63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45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F6B60AE-0230-2054-95DE-6B6077E38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4DD327-3D13-9B40-BA7C-A79BC9D3440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13A8472-F345-8B58-CDDC-5C4894F60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D0DE065-F06F-FE9A-CC00-248010F38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658E5F97-0B14-B687-F36E-A8C39BF63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1EEF58-B654-8D4D-9319-554E8A7A7B9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22DB010-B84A-6E59-1207-8F13DD46C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40BD2DD-E4F1-F911-BE74-4C2CC7E65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C53BD-3DF9-2C3C-51F1-E99C987A5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CE57349B-1BFE-7FAB-A2CA-D9E6EE2FC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6F5BD4-45F4-E240-893D-A8E358F0EB0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A43B9F9-CFDE-E111-A96C-474DC6D52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EE13842-B14D-C0D9-74D4-77AF6673E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49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4EF6-FF30-21EA-84DD-9EA8B7A5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C362F9C-436B-6B5F-641E-64B09E49A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6F5BD4-45F4-E240-893D-A8E358F0EB0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8F5FABE-A378-66B5-0CEA-D1F95C482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E1E736-D76F-ABCB-8FF2-DF64FE9CA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44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57B0898-2140-82E8-D570-F303FB421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89FE3C-BDC9-204E-B828-B22EF73AC11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DB85000-8218-356E-263B-AADCA6DE2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CD5AF4-1DB4-979A-655C-A2A3CCEB0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0A67B36-520B-6327-CBB2-A6482C4A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F826CE-1CFE-A444-9EB6-8452026D94F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0E93197-CD07-22D5-820C-13D848CF1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65F4850-F43C-90EF-F256-32F98D21A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DB53-044E-D96F-CCFF-B29C2F73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0378F702-557D-0AD2-3883-C9C716D13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F826CE-1CFE-A444-9EB6-8452026D94F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31FDCC6-0EB4-B98B-F8A2-D19D19E9E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37CA322-8260-857D-D13A-4E3DC86A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98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95C18CC6-79E8-534D-ADEC-1F45C5F0E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70864B-2187-3B40-B0F3-BCC06D817FA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28560F5-649D-BEAA-D471-292181E5D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83D0A2C-816D-133B-A3A7-BBFB6DF45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80015222-A24A-EFCB-CC69-FA29A2EA3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B9B3D0-F500-394D-BF72-9FDAF53D023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F77A9DC-D3BC-66BE-127B-23F9C75E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921FAD9-8AFB-3CF1-004A-FA688FB44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1E056-F118-E8D9-D07B-E0A16A944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AC3A900-EB81-2727-5152-223B47763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B9B3D0-F500-394D-BF72-9FDAF53D023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6B12BE6-6F00-85B1-9D58-8BEA12346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06FA364-FD51-12BE-D60F-548D132B3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7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0C1E-31AE-57F3-98CA-F2155083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F2C2-CBC6-A74B-AF1D-26421CAB9ED2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81E0-B208-1068-A3F4-D5A55D7F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CEEBF-EA56-575D-C09E-941B1D02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479F-B6CA-4042-9BEE-4948BD235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51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F5C4-0964-D4DE-60CE-B918BEF8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D9D1-3BA9-E34F-AC66-3BE7AE79849C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A55EB-69F3-60C0-90EC-DD4F3089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725E-A010-CFFE-B587-5BE5B109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17A0-10EE-BF42-A57B-8723CACE3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14F39-EFFE-A54B-4B5F-813E36FD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98D0-8B2A-5447-A421-12E4798ADC74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E8238-2220-2972-3383-969B4203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675A7-E03C-1519-E3E1-A56B2A0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55E8-9696-E742-80C1-02070648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0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9144-755D-CC17-10C9-61DAF5D0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2387-96B1-0446-8813-FCB83DD41587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30AF-F11E-D2CC-E5F8-1F9C2C08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3F73-DB8A-A955-2817-E45537FE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204D-D6DE-C243-800F-819C60460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3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1C2B-29C1-862E-94E8-4830E5AD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364F-B3CA-7343-853A-55C59F00CBF2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DF2F7-2624-2646-8AF2-13837752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4B745-8FA8-763D-95DE-96F75C71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870C-C633-0D49-A06B-26992457F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59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85922F-A385-EC32-B860-533F487B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C31E-E5DB-1D43-80D5-72D5B6E77350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F4EAFC-C152-E5E2-2C9E-47F3E993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2E9436-A476-D066-4D05-440FEC56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DD29-380D-C140-B845-DBF43615A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733CA4-D6BA-A917-28A0-2434B9D1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8DAC-69E4-7345-BB7A-2D74AE50A99D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479557-4D34-3F9A-7B05-CD00DD5E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091EC2-BF43-6059-A2D4-FD13C52D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86A6-8C17-6E44-9724-93D6BB994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2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37A370-6696-F898-B8FC-BF68030F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6F3F-A90C-D343-B06F-78C8B979AAB5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D0D83D-1713-96A9-E8BA-D8EB8703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5B436C-9CE1-AE4D-1510-AFEB16E8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B190-8915-DE42-A25D-472308615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3893B-ABA0-0EE9-F7AD-7D22E218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33E0-F44A-9B4B-8A37-CF2F3EF7A85C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7DA2A4-BF4A-7887-4AC1-60C46CEF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8A1BD6-A479-6BC8-D815-0B47E649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64EA-9D3B-E642-8C62-254A0670F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95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145053-A22F-36BD-A88D-B8BC2A8C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D7A1-1528-6F4F-92AC-664DE865D1A3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4E3482-3B54-E13A-EB78-76A1D4F4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CD684A-E9D4-A707-2C27-A38EFBD3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32EE-0C21-504A-8777-81CB46B29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581CFD-AB46-33A0-F19B-54E0D9C3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89BE-F2CA-0144-9FA3-C58BFBFC4178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2880F-7DF7-C2D6-5C7F-97F2FADC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502485-E3E9-125D-7977-19F637E8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7FBB-7649-1A47-B3E9-67E3A1187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1EC87E-937E-64A3-0F0E-6DC2468DDD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DE7FB2-FD88-1DE3-5AE8-DFB674406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D420-3D34-95EA-88B7-14B0788C3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Times New Roman" pitchFamily="-111" charset="0"/>
                <a:ea typeface="ＭＳ Ｐゴシック" pitchFamily="-111" charset="-128"/>
                <a:cs typeface="Arial" charset="0"/>
              </a:defRPr>
            </a:lvl1pPr>
          </a:lstStyle>
          <a:p>
            <a:pPr>
              <a:defRPr/>
            </a:pPr>
            <a:fld id="{BC787C72-C776-444D-9CC7-82C7DDFD20F0}" type="datetime1">
              <a:rPr lang="en-US"/>
              <a:pPr>
                <a:defRPr/>
              </a:pPr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AA62-76E3-08FF-D704-8574741B3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25AF-E962-C0D5-4254-9731425A8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95B18AB-D4D0-544D-8FB5-F57531FDD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rac_delta_func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github.com/RangaBU/EE445-645-Spr2026/blob/main/C1-P3-05-Emission-Coef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github.com/RangaBU/EE445-645-Spr2026/blob/main/C1-P3-01-Abs-Coef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RangaBU/EE445-645-Spr2026/blob/main/C1-P3-02-Scat-Coef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RangaBU/EE445-645-Spr2026/blob/main/C1-P3-03-Diff-Scat-Coef.htm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RangaBU/EE445-645-Spr2026/blob/main/C1-P3-04-HG-PF.html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A6F279E-56DE-2538-5000-5355DFB8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37F62CE-A215-9472-2756-A88B803A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B2D327C-C95A-D84D-968C-728B9BB67282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255D9AEA-3C51-155F-A25E-A378CF04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501" y="1716018"/>
            <a:ext cx="4334119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Interactions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Coefficient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Coefficient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Scattering Coefficient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Phase Functions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 Coefficient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Scattering Albedo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6949F2F-0A77-6786-ADA6-6BD60F6B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C75F75-7DF7-CAF2-83A0-F6741153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359583-D012-604B-AA02-52CC0DB2D5C1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zh-CN" sz="1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TextBox 7">
            <a:extLst>
              <a:ext uri="{FF2B5EF4-FFF2-40B4-BE49-F238E27FC236}">
                <a16:creationId xmlns:a16="http://schemas.microsoft.com/office/drawing/2014/main" id="{C4A3DDB9-B965-BF12-C42E-81F8D4A0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940"/>
            <a:ext cx="4391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Scattering Phase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TextBox 4">
                <a:extLst>
                  <a:ext uri="{FF2B5EF4-FFF2-40B4-BE49-F238E27FC236}">
                    <a16:creationId xmlns:a16="http://schemas.microsoft.com/office/drawing/2014/main" id="{5C34629F-DDC6-C3D5-1795-533EF723B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50" y="1288991"/>
                <a:ext cx="8851900" cy="433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frequency change upon scattering, i.e.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coherent scattering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  <m:sup>
                          <m: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bar>
                        <m:bar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’→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  <m:sup>
                          <m: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bar>
                        <m:bar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alt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𝜐</m:t>
                          </m:r>
                          <m:r>
                            <a:rPr lang="en-US" altLang="en-U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  <m:r>
                            <a:rPr lang="en-US" alt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𝜐</m:t>
                          </m:r>
                        </m:e>
                      </m:d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en-US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where </a:t>
                </a:r>
                <a:r>
                  <a:rPr lang="el-GR" altLang="en-US" sz="1600" i="1" dirty="0">
                    <a:latin typeface="Times New Roman" panose="02020603050405020304" pitchFamily="18" charset="0"/>
                  </a:rPr>
                  <a:t>δ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 is </a:t>
                </a:r>
                <a:r>
                  <a:rPr lang="en-US" altLang="en-US" sz="1600" dirty="0">
                    <a:latin typeface="Times New Roman" panose="02020603050405020304" pitchFamily="18" charset="0"/>
                    <a:hlinkClick r:id="rId3"/>
                  </a:rPr>
                  <a:t>Dirac delta function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.</a:t>
                </a:r>
              </a:p>
              <a:p>
                <a:pPr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Direction-independent scattering, i.e.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</a:rPr>
                  <a:t>isotropic scattering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,</a:t>
                </a:r>
              </a:p>
              <a:p>
                <a:pPr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’→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=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r>
                      <a:rPr lang="en-US" alt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’→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</a:t>
                </a:r>
              </a:p>
              <a:p>
                <a:pPr>
                  <a:buNone/>
                </a:pPr>
                <a:endParaRPr lang="en-US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Direction-dependent scattering is called </a:t>
                </a:r>
                <a:r>
                  <a:rPr lang="en-US" altLang="en-US" sz="1600" dirty="0">
                    <a:solidFill>
                      <a:srgbClr val="1D1DF4"/>
                    </a:solidFill>
                    <a:latin typeface="Times New Roman" panose="02020603050405020304" pitchFamily="18" charset="0"/>
                  </a:rPr>
                  <a:t>anisotropic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 scattering. The simplest kind of scattering is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</a:rPr>
                  <a:t>isotropic and coherent scattering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, </a:t>
                </a:r>
              </a:p>
              <a:p>
                <a:pPr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’→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=</m:t>
                    </m:r>
                    <m:f>
                      <m:f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r>
                      <a:rPr lang="el-GR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’−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6628" name="TextBox 4">
                <a:extLst>
                  <a:ext uri="{FF2B5EF4-FFF2-40B4-BE49-F238E27FC236}">
                    <a16:creationId xmlns:a16="http://schemas.microsoft.com/office/drawing/2014/main" id="{5C34629F-DDC6-C3D5-1795-533EF723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50" y="1288991"/>
                <a:ext cx="8851900" cy="4337598"/>
              </a:xfrm>
              <a:prstGeom prst="rect">
                <a:avLst/>
              </a:prstGeom>
              <a:blipFill>
                <a:blip r:embed="rId4"/>
                <a:stretch>
                  <a:fillRect l="-287" t="-292" r="-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54A1-84CF-20B3-D1D8-DC3C00580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181EAEC-9984-5E75-1287-91C24E60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8CF64C2-54B6-223E-7971-72A8DA7D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EFEA94C-DEAC-174C-8252-9F698732D800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4D8368CB-F278-78E3-9482-35259451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7088"/>
            <a:ext cx="1423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TextBox 4">
                <a:extLst>
                  <a:ext uri="{FF2B5EF4-FFF2-40B4-BE49-F238E27FC236}">
                    <a16:creationId xmlns:a16="http://schemas.microsoft.com/office/drawing/2014/main" id="{00BAF899-0A37-A56C-9AE7-91C6424F0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77" y="1526638"/>
                <a:ext cx="8851900" cy="179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extinction coefficient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m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sum of absorption and scattering coefficients,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.</a:t>
                </a:r>
              </a:p>
              <a:p>
                <a:pPr algn="ctr"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ds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probability of photon extinction (or, </a:t>
                </a:r>
                <a:r>
                  <a:rPr lang="en-US" altLang="en-US" sz="1600" dirty="0">
                    <a:solidFill>
                      <a:srgbClr val="2529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interactions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while traveling a distance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host medium. The extinction coefficient is also the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interactions cross section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676" name="TextBox 4">
                <a:extLst>
                  <a:ext uri="{FF2B5EF4-FFF2-40B4-BE49-F238E27FC236}">
                    <a16:creationId xmlns:a16="http://schemas.microsoft.com/office/drawing/2014/main" id="{00BAF899-0A37-A56C-9AE7-91C6424F0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377" y="1526638"/>
                <a:ext cx="8851900" cy="1790618"/>
              </a:xfrm>
              <a:prstGeom prst="rect">
                <a:avLst/>
              </a:prstGeom>
              <a:blipFill>
                <a:blip r:embed="rId3"/>
                <a:stretch>
                  <a:fillRect l="-430" t="-704" r="-143" b="-35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TextBox 13">
            <a:extLst>
              <a:ext uri="{FF2B5EF4-FFF2-40B4-BE49-F238E27FC236}">
                <a16:creationId xmlns:a16="http://schemas.microsoft.com/office/drawing/2014/main" id="{08B35100-C56F-8D7E-79C1-E67724EA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77" y="3751139"/>
            <a:ext cx="8851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The quantity </a:t>
            </a:r>
            <a:r>
              <a:rPr lang="en-US" altLang="en-US" sz="1600" i="1" dirty="0">
                <a:latin typeface="Times New Roman" panose="02020603050405020304" pitchFamily="18" charset="0"/>
              </a:rPr>
              <a:t>1/</a:t>
            </a:r>
            <a:r>
              <a:rPr lang="el-GR" altLang="en-US" sz="1600" i="1" dirty="0">
                <a:latin typeface="Times New Roman" panose="02020603050405020304" pitchFamily="18" charset="0"/>
              </a:rPr>
              <a:t>σ</a:t>
            </a:r>
            <a:r>
              <a:rPr lang="en-US" altLang="en-US" sz="1600" dirty="0">
                <a:latin typeface="Times New Roman" panose="02020603050405020304" pitchFamily="18" charset="0"/>
              </a:rPr>
              <a:t> denotes </a:t>
            </a:r>
            <a:r>
              <a:rPr lang="en-US" altLang="en-US" sz="1600" dirty="0">
                <a:solidFill>
                  <a:srgbClr val="1725F4"/>
                </a:solidFill>
                <a:latin typeface="Times New Roman" panose="02020603050405020304" pitchFamily="18" charset="0"/>
              </a:rPr>
              <a:t>photon mean free path</a:t>
            </a:r>
            <a:r>
              <a:rPr lang="en-US" altLang="en-US" sz="1600" dirty="0">
                <a:latin typeface="Times New Roman" panose="02020603050405020304" pitchFamily="18" charset="0"/>
              </a:rPr>
              <a:t>, that is, the </a:t>
            </a:r>
            <a:r>
              <a:rPr lang="en-US" altLang="en-US" sz="1600" dirty="0">
                <a:solidFill>
                  <a:srgbClr val="2226F4"/>
                </a:solidFill>
                <a:latin typeface="Times New Roman" panose="02020603050405020304" pitchFamily="18" charset="0"/>
              </a:rPr>
              <a:t>average distance </a:t>
            </a:r>
            <a:r>
              <a:rPr lang="en-US" altLang="en-US" sz="1600" dirty="0">
                <a:latin typeface="Times New Roman" panose="02020603050405020304" pitchFamily="18" charset="0"/>
              </a:rPr>
              <a:t>a photon will travel in the medium </a:t>
            </a:r>
            <a:r>
              <a:rPr lang="en-US" altLang="en-US" sz="1600" dirty="0">
                <a:solidFill>
                  <a:srgbClr val="2226F4"/>
                </a:solidFill>
                <a:latin typeface="Times New Roman" panose="02020603050405020304" pitchFamily="18" charset="0"/>
              </a:rPr>
              <a:t>before suffering a collision</a:t>
            </a:r>
            <a:r>
              <a:rPr lang="en-US" altLang="en-US" sz="1600" dirty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The </a:t>
            </a:r>
            <a:r>
              <a:rPr lang="en-US" altLang="en-US" sz="1600" dirty="0">
                <a:solidFill>
                  <a:srgbClr val="2C4BF4"/>
                </a:solidFill>
                <a:latin typeface="Times New Roman" panose="02020603050405020304" pitchFamily="18" charset="0"/>
              </a:rPr>
              <a:t>dependence on the direction of photon travel is noteworthy </a:t>
            </a:r>
            <a:r>
              <a:rPr lang="en-US" altLang="en-US" sz="1600" dirty="0">
                <a:latin typeface="Times New Roman" panose="02020603050405020304" pitchFamily="18" charset="0"/>
              </a:rPr>
              <a:t>and is especially important in the case of vegetation media.</a:t>
            </a:r>
          </a:p>
        </p:txBody>
      </p:sp>
    </p:spTree>
    <p:extLst>
      <p:ext uri="{BB962C8B-B14F-4D97-AF65-F5344CB8AC3E}">
        <p14:creationId xmlns:p14="http://schemas.microsoft.com/office/powerpoint/2010/main" val="350208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A79AB334-9B76-EEFE-A3C5-C7948BED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0511255-08E1-79F6-F032-E4A0B20C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F141C18-3568-B741-8A1B-29EF18280999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3" name="TextBox 7">
            <a:extLst>
              <a:ext uri="{FF2B5EF4-FFF2-40B4-BE49-F238E27FC236}">
                <a16:creationId xmlns:a16="http://schemas.microsoft.com/office/drawing/2014/main" id="{32C2A6E3-CD04-7ADB-FBB5-FED982EC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4713"/>
            <a:ext cx="293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Scattering Albedo</a:t>
            </a: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7EEA26B5-6CB8-5FDC-955E-8065BD99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516063"/>
            <a:ext cx="88519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scattering given that a collision has occurred is given by the </a:t>
            </a:r>
            <a:r>
              <a:rPr lang="en-US" altLang="en-US" sz="1600" dirty="0">
                <a:solidFill>
                  <a:srgbClr val="1725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scattering albedo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= σʹ</a:t>
            </a:r>
            <a:r>
              <a:rPr lang="en-US" alt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l-G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dimensionless).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</a:t>
            </a:r>
            <a:r>
              <a:rPr lang="en-US" altLang="en-US" sz="1600" dirty="0">
                <a:solidFill>
                  <a:srgbClr val="1725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conservative scattering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= 1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white medium.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</a:t>
            </a:r>
            <a:r>
              <a:rPr lang="el-GR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= 0</a:t>
            </a:r>
            <a:r>
              <a:rPr lang="el-G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 to </a:t>
            </a:r>
            <a:r>
              <a:rPr lang="en-US" altLang="en-US" sz="1600" dirty="0">
                <a:solidFill>
                  <a:srgbClr val="1725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absorption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dirty="0">
                <a:solidFill>
                  <a:srgbClr val="1725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black medium.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222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what if scattering results in production of more scattered particles than the incident particles?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27E514D-A9F1-885F-1E37-B596197B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40B9DD2-A976-F6D4-E01F-DDCC1B92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7C742AF-0BDB-454E-9050-466425DB489D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1" name="TextBox 7">
            <a:extLst>
              <a:ext uri="{FF2B5EF4-FFF2-40B4-BE49-F238E27FC236}">
                <a16:creationId xmlns:a16="http://schemas.microsoft.com/office/drawing/2014/main" id="{AAF7B25E-5B6B-38A7-0495-31D5A940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4713"/>
            <a:ext cx="1274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4">
                <a:extLst>
                  <a:ext uri="{FF2B5EF4-FFF2-40B4-BE49-F238E27FC236}">
                    <a16:creationId xmlns:a16="http://schemas.microsoft.com/office/drawing/2014/main" id="{0AB6DFA8-DE42-1891-FAE2-9842A39185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50" y="3860256"/>
                <a:ext cx="8851900" cy="2997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 can be introduced into the medium through external and/or internal </a:t>
                </a:r>
                <a:r>
                  <a:rPr 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the frequency domain, the </a:t>
                </a:r>
                <a:r>
                  <a:rPr 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photons emitted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defRPr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volume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defRPr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direction </a:t>
                </a:r>
                <a:r>
                  <a:rPr lang="el-GR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about the differential solid angle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defRPr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frequency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interval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defRPr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+ dt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</a:p>
              <a:p>
                <a:pPr>
                  <a:buFont typeface="Arial" panose="020B0604020202020204" pitchFamily="34" charset="0"/>
                  <a:buNone/>
                  <a:defRPr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  <a:defRPr/>
                </a:pP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t) = q(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t) 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r>
                  <a:rPr lang="el-GR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’ds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buNone/>
                  <a:defRPr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  <a:defRPr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units of </a:t>
                </a:r>
                <a:r>
                  <a:rPr lang="en-US" sz="1600" dirty="0">
                    <a:solidFill>
                      <a:srgbClr val="2226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 coefficient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are: # m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Hz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sr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unit distance of pathlength (m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8" name="TextBox 4">
                <a:extLst>
                  <a:ext uri="{FF2B5EF4-FFF2-40B4-BE49-F238E27FC236}">
                    <a16:creationId xmlns:a16="http://schemas.microsoft.com/office/drawing/2014/main" id="{0AB6DFA8-DE42-1891-FAE2-9842A3918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50" y="3860256"/>
                <a:ext cx="8851900" cy="2997744"/>
              </a:xfrm>
              <a:prstGeom prst="rect">
                <a:avLst/>
              </a:prstGeom>
              <a:blipFill>
                <a:blip r:embed="rId3"/>
                <a:stretch>
                  <a:fillRect l="-287" t="-422" b="-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0096323-E4E6-C126-8483-FF9E54AF8C5A}"/>
              </a:ext>
            </a:extLst>
          </p:cNvPr>
          <p:cNvSpPr txBox="1"/>
          <p:nvPr/>
        </p:nvSpPr>
        <p:spPr>
          <a:xfrm>
            <a:off x="6549976" y="3508684"/>
            <a:ext cx="1773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  <a:hlinkClick r:id="rId4"/>
              </a:rPr>
              <a:t>05-Photon-Emission.html</a:t>
            </a:r>
            <a:endParaRPr lang="en-US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88B8D552-3FE8-BBB8-8F6D-E1076F1C1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723862"/>
            <a:ext cx="2847975" cy="2802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7A73-A460-FD75-A794-7D2DABD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59969518-FEB8-1943-FC12-6C83BD7B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FE32A0D-F275-7CF7-1D1D-4B17E2D3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B2D327C-C95A-D84D-968C-728B9BB67282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DB408DAA-B414-6026-3759-16F5B2E12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" y="724451"/>
            <a:ext cx="3216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Radiative Interactions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9E6C492F-066C-6BC9-6320-786570C6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" y="1373895"/>
            <a:ext cx="8767763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 through a medium, they interact with the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host material in distinct ways. These interactions can be broadly categorized into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(where the photon changes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possibly its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(where the photon disappears and transfers its energy).</a:t>
            </a:r>
          </a:p>
          <a:p>
            <a:pP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photon is completely absorbed by an atom. All its energy is transferred to an inner-shell electron, which is then ejected from the atom. This is the dominant interaction for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low-energy photons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visible light.</a:t>
            </a:r>
          </a:p>
          <a:p>
            <a:pP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or Elastic Scattering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photon interacts with the atom as a whole or with its entire electron cloud. The photon is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new path, but it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loses no energy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occurs with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low-energy photons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with gases in the atmosphere (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r>
              <a:rPr lang="en-US" sz="1600" dirty="0">
                <a:solidFill>
                  <a:srgbClr val="222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Inelastic Scattering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photon interacts with an outer-shell electron. It transfers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its energy to the electron (ejecting it) and then continues on in a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direction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energy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(longer wavelength). This kind interaction is typical for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mid-energy photons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diagnostic X-rays) and is called </a:t>
            </a:r>
            <a:r>
              <a:rPr 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22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98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F9085-FB74-0962-AF29-95D90978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2842AEF-6175-E2DF-B083-C616F2D0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45DDFC8-FD51-8164-CA63-5F39C877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B2D327C-C95A-D84D-968C-728B9BB67282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zh-CN" sz="1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16A53A7A-64A2-C405-37D1-1E1C1019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" y="724451"/>
            <a:ext cx="1592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TextBox 4">
                <a:extLst>
                  <a:ext uri="{FF2B5EF4-FFF2-40B4-BE49-F238E27FC236}">
                    <a16:creationId xmlns:a16="http://schemas.microsoft.com/office/drawing/2014/main" id="{5D2AB5AB-BADF-380D-77C0-D39BB1337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18" y="4200195"/>
                <a:ext cx="8767763" cy="251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absorption event signifies </a:t>
                </a:r>
                <a:r>
                  <a:rPr lang="en-US" alt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loss of a photon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count. The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absorption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m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defined as: the probability of a photon being absorbed while traveling a distance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en-US" altLang="en-US" sz="1600" dirty="0">
                    <a:solidFill>
                      <a:srgbClr val="2C4B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host medium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absorption coefficient is also called the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absorption cross section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(think of it as m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average distance that the photon travels in the medium before being absorbed, also called the </a:t>
                </a:r>
                <a:r>
                  <a:rPr lang="en-US" altLang="en-US" sz="1600" dirty="0">
                    <a:solidFill>
                      <a:srgbClr val="2226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absorption mean free path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340" name="TextBox 4">
                <a:extLst>
                  <a:ext uri="{FF2B5EF4-FFF2-40B4-BE49-F238E27FC236}">
                    <a16:creationId xmlns:a16="http://schemas.microsoft.com/office/drawing/2014/main" id="{5D2AB5AB-BADF-380D-77C0-D39BB1337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118" y="4200195"/>
                <a:ext cx="8767763" cy="2517292"/>
              </a:xfrm>
              <a:prstGeom prst="rect">
                <a:avLst/>
              </a:prstGeom>
              <a:blipFill>
                <a:blip r:embed="rId3"/>
                <a:stretch>
                  <a:fillRect l="-289" t="-503" r="-578" b="-25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8CB5B5-0D34-7AD8-AACE-7390E9A25258}"/>
              </a:ext>
            </a:extLst>
          </p:cNvPr>
          <p:cNvSpPr txBox="1"/>
          <p:nvPr/>
        </p:nvSpPr>
        <p:spPr>
          <a:xfrm>
            <a:off x="5957638" y="3907152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  <a:hlinkClick r:id="rId4"/>
              </a:rPr>
              <a:t>01-Photon-Absorption.html</a:t>
            </a:r>
            <a:endParaRPr lang="en-US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 descr="A diagram of a molecule&#10;&#10;AI-generated content may be incorrect.">
            <a:extLst>
              <a:ext uri="{FF2B5EF4-FFF2-40B4-BE49-F238E27FC236}">
                <a16:creationId xmlns:a16="http://schemas.microsoft.com/office/drawing/2014/main" id="{41CB563E-3682-2BFD-F0E4-E28F712A1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9" y="724451"/>
            <a:ext cx="4272846" cy="31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49FE53D-0A2D-BE31-DC2D-EFE48882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545EFAE-B474-89CD-5D24-C1EA2BD2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DB7623A-4EB5-0241-AF25-000FA8669308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TextBox 7">
            <a:extLst>
              <a:ext uri="{FF2B5EF4-FFF2-40B4-BE49-F238E27FC236}">
                <a16:creationId xmlns:a16="http://schemas.microsoft.com/office/drawing/2014/main" id="{AE2CC3F0-2426-3E3B-D420-79B9BFE0F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10" y="950119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4">
                <a:extLst>
                  <a:ext uri="{FF2B5EF4-FFF2-40B4-BE49-F238E27FC236}">
                    <a16:creationId xmlns:a16="http://schemas.microsoft.com/office/drawing/2014/main" id="{14332446-D56C-FE90-4AD5-69F3E097C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475" y="4260287"/>
                <a:ext cx="8851900" cy="227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m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defined as: the probability of a photon being scattered (after collision with host material) while traveling a distance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ctr"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scattering coefficient is also called the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cross section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average distance that the photon travels in the medium before being scattered, also called the </a:t>
                </a:r>
                <a:r>
                  <a:rPr lang="en-US" altLang="en-US" sz="1600" dirty="0">
                    <a:solidFill>
                      <a:srgbClr val="2226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mean free path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388" name="TextBox 4">
                <a:extLst>
                  <a:ext uri="{FF2B5EF4-FFF2-40B4-BE49-F238E27FC236}">
                    <a16:creationId xmlns:a16="http://schemas.microsoft.com/office/drawing/2014/main" id="{14332446-D56C-FE90-4AD5-69F3E097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4260287"/>
                <a:ext cx="8851900" cy="2271071"/>
              </a:xfrm>
              <a:prstGeom prst="rect">
                <a:avLst/>
              </a:prstGeom>
              <a:blipFill>
                <a:blip r:embed="rId3"/>
                <a:stretch>
                  <a:fillRect l="-430" t="-556" b="-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AutoShape 18" descr="\lambda ">
            <a:extLst>
              <a:ext uri="{FF2B5EF4-FFF2-40B4-BE49-F238E27FC236}">
                <a16:creationId xmlns:a16="http://schemas.microsoft.com/office/drawing/2014/main" id="{45754BDD-F17C-3476-A8D5-4672245E3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38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AutoShape 19" descr="\lambda '">
            <a:extLst>
              <a:ext uri="{FF2B5EF4-FFF2-40B4-BE49-F238E27FC236}">
                <a16:creationId xmlns:a16="http://schemas.microsoft.com/office/drawing/2014/main" id="{449F7449-9F2C-846D-14A2-D7E97CE1F9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82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AutoShape 20" descr="\theta ">
            <a:extLst>
              <a:ext uri="{FF2B5EF4-FFF2-40B4-BE49-F238E27FC236}">
                <a16:creationId xmlns:a16="http://schemas.microsoft.com/office/drawing/2014/main" id="{749040E1-F7DB-129E-DB30-2140BFF2F8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138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 descr="A group of colorful balls&#10;&#10;AI-generated content may be incorrect.">
            <a:extLst>
              <a:ext uri="{FF2B5EF4-FFF2-40B4-BE49-F238E27FC236}">
                <a16:creationId xmlns:a16="http://schemas.microsoft.com/office/drawing/2014/main" id="{4B21318E-82C4-F2AF-680A-C12BF8C43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788987"/>
            <a:ext cx="4703082" cy="3032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B7150-BFF0-0A54-51E9-839AB5CE116D}"/>
              </a:ext>
            </a:extLst>
          </p:cNvPr>
          <p:cNvSpPr txBox="1"/>
          <p:nvPr/>
        </p:nvSpPr>
        <p:spPr>
          <a:xfrm>
            <a:off x="5877684" y="3847532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  <a:hlinkClick r:id="rId5"/>
              </a:rPr>
              <a:t>02-Photon-Scattering.html</a:t>
            </a:r>
            <a:endParaRPr lang="en-US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CC80749-1062-EEA8-4661-DC2CFDCD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1046B1E-C36D-C55F-A956-92FA335E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538EA26-B93D-F343-92A6-21DB290F0F2D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7F26A0A1-1308-42AC-71C4-28D0A24FC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288"/>
            <a:ext cx="401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Scattering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TextBox 4">
                <a:extLst>
                  <a:ext uri="{FF2B5EF4-FFF2-40B4-BE49-F238E27FC236}">
                    <a16:creationId xmlns:a16="http://schemas.microsoft.com/office/drawing/2014/main" id="{9F86952B-C35F-BF86-7BE7-4FB676AD9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51003"/>
                <a:ext cx="9048750" cy="2034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can result in a </a:t>
                </a:r>
                <a:r>
                  <a:rPr lang="en-US" alt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both the </a:t>
                </a:r>
                <a:r>
                  <a:rPr lang="en-US" alt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scattered photon relative to the incident photon. Therefore, it is convenient to define a 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 scattering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m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Hz</a:t>
                </a:r>
                <a:r>
                  <a:rPr lang="en-US" alt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’→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ds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</m:oMath>
                </a14:m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pPr algn="ctr">
                  <a:buNone/>
                </a:pPr>
                <a:endParaRPr lang="en-US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probability that a photon while a traveling a distance 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medium will, upon collision with host material, </a:t>
                </a:r>
                <a:r>
                  <a:rPr lang="en-US" alt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from frequency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6" name="TextBox 4">
                <a:extLst>
                  <a:ext uri="{FF2B5EF4-FFF2-40B4-BE49-F238E27FC236}">
                    <a16:creationId xmlns:a16="http://schemas.microsoft.com/office/drawing/2014/main" id="{9F86952B-C35F-BF86-7BE7-4FB676AD9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51003"/>
                <a:ext cx="9048750" cy="2034852"/>
              </a:xfrm>
              <a:prstGeom prst="rect">
                <a:avLst/>
              </a:prstGeom>
              <a:blipFill>
                <a:blip r:embed="rId3"/>
                <a:stretch>
                  <a:fillRect l="-421" t="-621" r="-140" b="-3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ue and white and yellow dots and lines&#10;&#10;AI-generated content may be incorrect.">
            <a:extLst>
              <a:ext uri="{FF2B5EF4-FFF2-40B4-BE49-F238E27FC236}">
                <a16:creationId xmlns:a16="http://schemas.microsoft.com/office/drawing/2014/main" id="{898D9A45-9340-5D0C-705F-40906832C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27" y="649288"/>
            <a:ext cx="3632245" cy="309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ABB2E-A293-7162-B8FD-113E0D3BCAAF}"/>
              </a:ext>
            </a:extLst>
          </p:cNvPr>
          <p:cNvSpPr txBox="1"/>
          <p:nvPr/>
        </p:nvSpPr>
        <p:spPr>
          <a:xfrm>
            <a:off x="5721869" y="3763071"/>
            <a:ext cx="2852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  <a:hlinkClick r:id="rId5"/>
              </a:rPr>
              <a:t>03-Differential-Scattering-Coefficient.html</a:t>
            </a:r>
            <a:endParaRPr lang="en-US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DDF7B-824C-47E6-4599-FBC1135D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ECE212A-3B00-A2A8-A557-4EF27E01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B44C685-8FAC-40D7-879B-8FC18AC3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538EA26-B93D-F343-92A6-21DB290F0F2D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1093D962-667E-075F-41F3-DFB9F676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690"/>
            <a:ext cx="401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Downscattering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Upscattering</a:t>
            </a:r>
            <a:endParaRPr lang="en-US" alt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5C83D7B9-0E50-FADE-368D-E4AEC5A8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162133"/>
            <a:ext cx="8851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600" dirty="0" err="1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Downscattering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Scattered photon has </a:t>
            </a:r>
            <a:r>
              <a:rPr lang="en-US" alt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than incident photon (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Compton scattering).</a:t>
            </a:r>
          </a:p>
          <a:p>
            <a:pPr>
              <a:buFont typeface="Arial" panose="020B0604020202020204" pitchFamily="34" charset="0"/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High-energy photon scatters off a free or loosely-bound electron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transfers energy to the electron, emerging with lower frequency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Fluorescence (indicator of photosynthetic activity)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gives energy to matter (driving processes within the matter)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9EE0FD2-BE6A-4089-F10C-3E3F69B0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3678200"/>
            <a:ext cx="88519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600" u="sng" dirty="0" err="1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Upscattering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Scattered photon has </a:t>
            </a:r>
            <a:r>
              <a:rPr lang="en-US" altLang="en-US" sz="1600" dirty="0">
                <a:solidFill>
                  <a:srgbClr val="0C3F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than incident photon (inverse Compton scattering)</a:t>
            </a:r>
          </a:p>
          <a:p>
            <a:pPr>
              <a:buFont typeface="Arial" panose="020B0604020202020204" pitchFamily="34" charset="0"/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285750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Low-energy photon scatters off a high-energy electron </a:t>
            </a:r>
          </a:p>
          <a:p>
            <a:pPr marL="1257300" lvl="2" indent="-285750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gains energy from the electron's kinetic energy </a:t>
            </a:r>
          </a:p>
          <a:p>
            <a:pPr marL="1257300" lvl="2" indent="-285750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in astrophysics (e.g., cosmic microwave background photons upscattered by hot electrons)</a:t>
            </a:r>
          </a:p>
          <a:p>
            <a:pPr marL="1257300" lvl="2" indent="-28575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gives energy to photon (heating the radiation field)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6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15E9A6E-CD16-B46C-0592-FCB26262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CB11329-0496-FA41-B3A8-70FD82D6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11A911D-F967-6847-8D53-854A5AC775D5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TextBox 7">
            <a:extLst>
              <a:ext uri="{FF2B5EF4-FFF2-40B4-BE49-F238E27FC236}">
                <a16:creationId xmlns:a16="http://schemas.microsoft.com/office/drawing/2014/main" id="{62D51970-E2DF-3FE9-99C8-2DF31DF79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5813"/>
            <a:ext cx="7812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Scattering &amp; Differential Scattering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TextBox 2">
                <a:extLst>
                  <a:ext uri="{FF2B5EF4-FFF2-40B4-BE49-F238E27FC236}">
                    <a16:creationId xmlns:a16="http://schemas.microsoft.com/office/drawing/2014/main" id="{35BA92FC-092B-D03D-F345-EE2084D41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96" y="4115850"/>
                <a:ext cx="8500064" cy="1883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The scattering coefficients </a:t>
                </a:r>
                <a:r>
                  <a:rPr lang="el-GR" altLang="en-US" sz="1600" i="1" dirty="0">
                    <a:latin typeface="Times New Roman" panose="02020603050405020304" pitchFamily="18" charset="0"/>
                  </a:rPr>
                  <a:t>σ’</a:t>
                </a:r>
                <a:r>
                  <a:rPr lang="en-US" altLang="en-US" sz="1600" i="1" baseline="-25000" dirty="0">
                    <a:latin typeface="Times New Roman" panose="02020603050405020304" pitchFamily="18" charset="0"/>
                  </a:rPr>
                  <a:t>s</a:t>
                </a:r>
                <a:r>
                  <a:rPr lang="el-GR" altLang="en-US" sz="16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and </a:t>
                </a:r>
                <a:r>
                  <a:rPr lang="el-GR" altLang="en-US" sz="1600" i="1" dirty="0">
                    <a:latin typeface="Times New Roman" panose="02020603050405020304" pitchFamily="18" charset="0"/>
                  </a:rPr>
                  <a:t>σ</a:t>
                </a:r>
                <a:r>
                  <a:rPr lang="en-US" altLang="en-US" sz="1600" i="1" baseline="-25000" dirty="0">
                    <a:latin typeface="Times New Roman" panose="02020603050405020304" pitchFamily="18" charset="0"/>
                  </a:rPr>
                  <a:t>s</a:t>
                </a:r>
                <a:r>
                  <a:rPr lang="en-US" altLang="en-US" sz="16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are </a:t>
                </a:r>
                <a:r>
                  <a:rPr lang="en-US" altLang="en-US" sz="1600" dirty="0">
                    <a:solidFill>
                      <a:srgbClr val="2A5FF3"/>
                    </a:solidFill>
                    <a:latin typeface="Times New Roman" panose="02020603050405020304" pitchFamily="18" charset="0"/>
                  </a:rPr>
                  <a:t>related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 as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’,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nary>
                      <m:naryPr>
                        <m:limLoc m:val="undOvr"/>
                        <m:ctrlP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nary>
                      </m:e>
                    </m:nary>
                    <m:bar>
                      <m:barPr>
                        <m:ctrlPr>
                          <a:rPr lang="en-US" alt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</m:oMath>
                </a14:m>
                <a:r>
                  <a:rPr lang="en-US" altLang="en-US" sz="1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’→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 .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We shall use this relation when we derive the radiative transfer equation!</a:t>
                </a:r>
              </a:p>
            </p:txBody>
          </p:sp>
        </mc:Choice>
        <mc:Fallback xmlns="">
          <p:sp>
            <p:nvSpPr>
              <p:cNvPr id="22532" name="TextBox 2">
                <a:extLst>
                  <a:ext uri="{FF2B5EF4-FFF2-40B4-BE49-F238E27FC236}">
                    <a16:creationId xmlns:a16="http://schemas.microsoft.com/office/drawing/2014/main" id="{35BA92FC-092B-D03D-F345-EE2084D41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96" y="4115850"/>
                <a:ext cx="8500064" cy="1883208"/>
              </a:xfrm>
              <a:prstGeom prst="rect">
                <a:avLst/>
              </a:prstGeom>
              <a:blipFill>
                <a:blip r:embed="rId3"/>
                <a:stretch>
                  <a:fillRect l="-448" t="-1342" b="-33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DBC4E0FD-D443-1E99-1615-85B20B638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72" y="1142910"/>
            <a:ext cx="6133187" cy="265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1EBC3-9BC6-F93C-9630-9000AD8E783C}"/>
                  </a:ext>
                </a:extLst>
              </p:cNvPr>
              <p:cNvSpPr txBox="1"/>
              <p:nvPr/>
            </p:nvSpPr>
            <p:spPr>
              <a:xfrm>
                <a:off x="4133418" y="4903566"/>
                <a:ext cx="4385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1EBC3-9BC6-F93C-9630-9000AD8E7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18" y="4903566"/>
                <a:ext cx="43858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9090D2F-B7FB-C4EE-F614-281C4844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A7F7049-1E2B-5DFA-5C8F-C75BAC98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11DE682-4FF0-CC41-8A4C-12422E6D77F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TextBox 7">
            <a:extLst>
              <a:ext uri="{FF2B5EF4-FFF2-40B4-BE49-F238E27FC236}">
                <a16:creationId xmlns:a16="http://schemas.microsoft.com/office/drawing/2014/main" id="{79ED2C67-A37C-E1C5-8662-E13A0511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9463"/>
            <a:ext cx="321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Phase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TextBox 4">
                <a:extLst>
                  <a:ext uri="{FF2B5EF4-FFF2-40B4-BE49-F238E27FC236}">
                    <a16:creationId xmlns:a16="http://schemas.microsoft.com/office/drawing/2014/main" id="{C2967751-D537-2755-729F-E8558AA205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737" y="1480003"/>
                <a:ext cx="8733926" cy="33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scattering coefficient can be decomposed into the product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  <m:sup>
                          <m: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bar>
                        <m:bar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’→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’,</m:t>
                      </m:r>
                      <m:bar>
                        <m:bar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’,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  <m:sup>
                          <m:r>
                            <a:rPr lang="en-US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bar>
                        <m:barPr>
                          <m:ctrlPr>
                            <a:rPr lang="en-US" altLang="en-US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’→</m:t>
                      </m:r>
                      <m: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.</m:t>
                      </m:r>
                    </m:oMath>
                  </m:oMathPara>
                </a14:m>
                <a:endParaRPr lang="en-US" altLang="en-US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kernel</a:t>
                </a:r>
                <a:r>
                  <a:rPr lang="en-US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termed the </a:t>
                </a:r>
                <a:r>
                  <a:rPr lang="en-US" altLang="en-US" sz="16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phase function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has the interpretation of a probability density function,</a:t>
                </a:r>
              </a:p>
              <a:p>
                <a:pPr>
                  <a:buNone/>
                </a:pP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nary>
                      </m:e>
                    </m:nary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  <m:r>
                      <a:rPr lang="en-US" alt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’→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 = 1 .</a:t>
                </a:r>
              </a:p>
              <a:p>
                <a:pPr algn="ctr">
                  <a:buNone/>
                </a:pPr>
                <a:endParaRPr lang="en-US" altLang="en-US" sz="1600" dirty="0">
                  <a:latin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The scattering phase function is also called the</a:t>
                </a:r>
                <a:r>
                  <a:rPr lang="en-US" altLang="en-US" sz="1600" dirty="0">
                    <a:solidFill>
                      <a:srgbClr val="1725F4"/>
                    </a:solidFill>
                    <a:latin typeface="Times New Roman" panose="02020603050405020304" pitchFamily="18" charset="0"/>
                  </a:rPr>
                  <a:t> scattering indicatrix.</a:t>
                </a: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580" name="TextBox 4">
                <a:extLst>
                  <a:ext uri="{FF2B5EF4-FFF2-40B4-BE49-F238E27FC236}">
                    <a16:creationId xmlns:a16="http://schemas.microsoft.com/office/drawing/2014/main" id="{C2967751-D537-2755-729F-E8558AA20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737" y="1480003"/>
                <a:ext cx="8733926" cy="3322448"/>
              </a:xfrm>
              <a:prstGeom prst="rect">
                <a:avLst/>
              </a:prstGeom>
              <a:blipFill>
                <a:blip r:embed="rId3"/>
                <a:stretch>
                  <a:fillRect l="-436" t="-3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C422F-4A2F-AEC1-170C-A545E5B45C99}"/>
                  </a:ext>
                </a:extLst>
              </p:cNvPr>
              <p:cNvSpPr txBox="1"/>
              <p:nvPr/>
            </p:nvSpPr>
            <p:spPr>
              <a:xfrm>
                <a:off x="3213100" y="3858539"/>
                <a:ext cx="4385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C422F-4A2F-AEC1-170C-A545E5B4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0" y="3858539"/>
                <a:ext cx="43858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2786-803B-FC04-D29D-131DD62E9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595CF23-F40F-09C2-7EE8-C2F080AD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03: Radiative Interactions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CEF0C68-8A3E-82E8-22F6-3E7FBC47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864" y="65798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11DE682-4FF0-CC41-8A4C-12422E6D77F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TextBox 7">
            <a:extLst>
              <a:ext uri="{FF2B5EF4-FFF2-40B4-BE49-F238E27FC236}">
                <a16:creationId xmlns:a16="http://schemas.microsoft.com/office/drawing/2014/main" id="{F68FE059-BE5B-5C39-12BC-C442D92E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052"/>
            <a:ext cx="3971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Henyey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-Greenstein phase function</a:t>
            </a:r>
            <a:endParaRPr lang="en-US" alt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TextBox 4">
                <a:extLst>
                  <a:ext uri="{FF2B5EF4-FFF2-40B4-BE49-F238E27FC236}">
                    <a16:creationId xmlns:a16="http://schemas.microsoft.com/office/drawing/2014/main" id="{076043EE-CD1A-8FF1-D2F2-E1FA2DB18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37" y="4101169"/>
                <a:ext cx="8733926" cy="2584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None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US" sz="14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scattering phase function, also a probability density function, is widely used in radiative transfer. It is described by</a:t>
                </a:r>
              </a:p>
              <a:p>
                <a:pPr>
                  <a:buNone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)=(1−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[4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(1+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</m:func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^(</m:t>
                    </m:r>
                    <m:f>
                      <m:f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pPr>
                  <a:buNone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el-G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sz="14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angle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bar>
                      <m:bar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</a:t>
                </a:r>
                <a:r>
                  <a:rPr lang="en-US" sz="1400" dirty="0">
                    <a:solidFill>
                      <a:srgbClr val="0C3F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anisotropy parameter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the following interpretation:</a:t>
                </a:r>
              </a:p>
              <a:p>
                <a:pPr>
                  <a:buNone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ct val="0"/>
                  </a:spcBef>
                  <a:buNone/>
                </a:pPr>
                <a:r>
                  <a:rPr lang="en-US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 0: Perfectly isotropic scattering (a sphere) </a:t>
                </a:r>
              </a:p>
              <a:p>
                <a:pPr lvl="0">
                  <a:spcBef>
                    <a:spcPct val="0"/>
                  </a:spcBef>
                  <a:buNone/>
                </a:pPr>
                <a:r>
                  <a:rPr lang="en-US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&gt; 0: Forward scattering (light preferentially continues in the original direction) </a:t>
                </a:r>
              </a:p>
              <a:p>
                <a:pPr lvl="0">
                  <a:spcBef>
                    <a:spcPct val="0"/>
                  </a:spcBef>
                  <a:buNone/>
                </a:pPr>
                <a:r>
                  <a:rPr lang="en-US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&lt; 0: Backward scattering (light preferentially scatters backward) </a:t>
                </a:r>
              </a:p>
            </p:txBody>
          </p:sp>
        </mc:Choice>
        <mc:Fallback xmlns="">
          <p:sp>
            <p:nvSpPr>
              <p:cNvPr id="24580" name="TextBox 4">
                <a:extLst>
                  <a:ext uri="{FF2B5EF4-FFF2-40B4-BE49-F238E27FC236}">
                    <a16:creationId xmlns:a16="http://schemas.microsoft.com/office/drawing/2014/main" id="{076043EE-CD1A-8FF1-D2F2-E1FA2DB1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37" y="4101169"/>
                <a:ext cx="8733926" cy="2584297"/>
              </a:xfrm>
              <a:prstGeom prst="rect">
                <a:avLst/>
              </a:prstGeom>
              <a:blipFill>
                <a:blip r:embed="rId3"/>
                <a:stretch>
                  <a:fillRect l="-291" t="-490" b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olorful diagram of a point&#10;&#10;AI-generated content may be incorrect.">
            <a:extLst>
              <a:ext uri="{FF2B5EF4-FFF2-40B4-BE49-F238E27FC236}">
                <a16:creationId xmlns:a16="http://schemas.microsoft.com/office/drawing/2014/main" id="{C17F055D-053E-7C41-B280-1AF194396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16" y="723951"/>
            <a:ext cx="3462947" cy="3016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DEA3A-3060-43A0-9F19-3BA652FFC2D3}"/>
              </a:ext>
            </a:extLst>
          </p:cNvPr>
          <p:cNvSpPr txBox="1"/>
          <p:nvPr/>
        </p:nvSpPr>
        <p:spPr>
          <a:xfrm>
            <a:off x="6147487" y="3740066"/>
            <a:ext cx="2120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  <a:hlinkClick r:id="rId5"/>
              </a:rPr>
              <a:t>04-Henyey-Greenstein-PF.html</a:t>
            </a:r>
            <a:endParaRPr lang="en-US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3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7097</TotalTime>
  <Words>1625</Words>
  <Application>Microsoft Macintosh PowerPoint</Application>
  <PresentationFormat>On-screen Show (4:3)</PresentationFormat>
  <Paragraphs>163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</vt:lpstr>
      <vt:lpstr>Times New Roman</vt:lpstr>
      <vt:lpstr>Office Theme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  <vt:lpstr>PHYSICAL MODELS IN REMOTE SENSING Chapter 01 – Part 03: Radiative Interactions</vt:lpstr>
    </vt:vector>
  </TitlesOfParts>
  <Company>OAO/JPL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OAO JPL</dc:creator>
  <cp:lastModifiedBy>Myneni, Ranga</cp:lastModifiedBy>
  <cp:revision>674</cp:revision>
  <cp:lastPrinted>2019-09-03T16:52:39Z</cp:lastPrinted>
  <dcterms:created xsi:type="dcterms:W3CDTF">2012-01-16T18:47:06Z</dcterms:created>
  <dcterms:modified xsi:type="dcterms:W3CDTF">2026-02-02T14:27:29Z</dcterms:modified>
</cp:coreProperties>
</file>