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21"/>
  </p:notesMasterIdLst>
  <p:sldIdLst>
    <p:sldId id="741" r:id="rId2"/>
    <p:sldId id="742" r:id="rId3"/>
    <p:sldId id="725" r:id="rId4"/>
    <p:sldId id="740" r:id="rId5"/>
    <p:sldId id="717" r:id="rId6"/>
    <p:sldId id="728" r:id="rId7"/>
    <p:sldId id="731" r:id="rId8"/>
    <p:sldId id="727" r:id="rId9"/>
    <p:sldId id="730" r:id="rId10"/>
    <p:sldId id="723" r:id="rId11"/>
    <p:sldId id="722" r:id="rId12"/>
    <p:sldId id="743" r:id="rId13"/>
    <p:sldId id="721" r:id="rId14"/>
    <p:sldId id="733" r:id="rId15"/>
    <p:sldId id="718" r:id="rId16"/>
    <p:sldId id="736" r:id="rId17"/>
    <p:sldId id="735" r:id="rId18"/>
    <p:sldId id="744" r:id="rId19"/>
    <p:sldId id="719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42">
          <p15:clr>
            <a:srgbClr val="A4A3A4"/>
          </p15:clr>
        </p15:guide>
        <p15:guide id="2" pos="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25F4"/>
    <a:srgbClr val="222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88"/>
    <p:restoredTop sz="94660"/>
  </p:normalViewPr>
  <p:slideViewPr>
    <p:cSldViewPr snapToGrid="0">
      <p:cViewPr varScale="1">
        <p:scale>
          <a:sx n="205" d="100"/>
          <a:sy n="205" d="100"/>
        </p:scale>
        <p:origin x="640" y="192"/>
      </p:cViewPr>
      <p:guideLst>
        <p:guide orient="horz" pos="1542"/>
        <p:guide pos="7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174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>
            <a:extLst>
              <a:ext uri="{FF2B5EF4-FFF2-40B4-BE49-F238E27FC236}">
                <a16:creationId xmlns:a16="http://schemas.microsoft.com/office/drawing/2014/main" id="{DBCF6F31-F31F-623E-E2E1-2CD4115AD95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Times" pitchFamily="8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883" name="Rectangle 3">
            <a:extLst>
              <a:ext uri="{FF2B5EF4-FFF2-40B4-BE49-F238E27FC236}">
                <a16:creationId xmlns:a16="http://schemas.microsoft.com/office/drawing/2014/main" id="{2417930B-F76B-F841-CB1F-5B5555C89E0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b="1">
                <a:solidFill>
                  <a:schemeClr val="tx1"/>
                </a:solidFill>
                <a:latin typeface="Times" pitchFamily="8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7110836-409F-2728-BBC6-9F73E64FD08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885" name="Rectangle 5">
            <a:extLst>
              <a:ext uri="{FF2B5EF4-FFF2-40B4-BE49-F238E27FC236}">
                <a16:creationId xmlns:a16="http://schemas.microsoft.com/office/drawing/2014/main" id="{084CF406-1576-0B12-483F-83A8119E7E1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886" name="Rectangle 6">
            <a:extLst>
              <a:ext uri="{FF2B5EF4-FFF2-40B4-BE49-F238E27FC236}">
                <a16:creationId xmlns:a16="http://schemas.microsoft.com/office/drawing/2014/main" id="{EFC2D54F-619D-7C35-1CBC-7F3F5C617D0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Times" pitchFamily="8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887" name="Rectangle 7">
            <a:extLst>
              <a:ext uri="{FF2B5EF4-FFF2-40B4-BE49-F238E27FC236}">
                <a16:creationId xmlns:a16="http://schemas.microsoft.com/office/drawing/2014/main" id="{60220E65-6A42-0A0B-C030-C8091F7C8E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73E7C69-EA27-804B-926C-A431334F1C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B8F81-C821-6187-E470-98A348D07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2534382-8431-AA76-BFCA-6F65D402A7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B03D8B-4103-2545-B43A-1B6E2057C0C5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3817A61-C75A-ECBA-BD2A-2B1BF657B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38B5583-4CCD-4225-A1B6-B6C531144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1485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39E79692-D4F0-12E0-FBA9-73B9BF5B07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B9DAC4-D49F-FD4E-8E83-75363BDE6F54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40828D00-07D2-D553-EB32-FB683A9403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2DB8AA9-0A48-B9B5-1E1C-7268B4575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1C6BF569-A73F-8308-FF14-20F845249C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2F3834-558D-7648-BDBF-1693866664AF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2061706F-090F-570B-8732-EC0102EF2B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DAD74EE-2BC9-E266-B4F0-42A376082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7ED5A-F917-C18A-D2FB-DFE24CCCE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3DC16C21-8790-636C-2B01-02068AB068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2F3834-558D-7648-BDBF-1693866664AF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2C753F70-FEFB-0212-9326-2DE0E5D946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E12D1F1-0B36-BCF9-78B2-712DAE1CC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8646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A6CCF529-5ADB-67B4-8F92-E3F05701BB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C49CBF-8A04-EB4D-A22A-289E2E6AA2DA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D144FF34-AA0E-0974-752E-7CD4D195AA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9253209E-F9C7-279B-B890-F95429443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D6986-E3D9-0C48-506B-5CD7B9FDF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ACF2F194-A9BA-6AAB-9050-A2287648A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C49CBF-8A04-EB4D-A22A-289E2E6AA2DA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B3411606-9EB1-DDB9-9B5F-A94D1D0456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2886870-A5BC-92C9-6ABD-4B14A46AE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6657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427F3AB1-C93F-7CA7-6F86-F5109FC9D1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0AF829-4FFF-EE48-8831-DC09148B626E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AE8F4F5-2130-DA62-7A96-20E01FB2C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179EA84-6F4A-5A92-69B3-F9ABD1B453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26075-37FC-091B-3C32-CF27A1AF3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9023CEB0-E248-5A79-F5EE-B39889F0CE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0AF829-4FFF-EE48-8831-DC09148B626E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6B8CE220-4A39-DD42-4D44-750E6C179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FA76759-6164-38CF-A505-ECFCA4C745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5309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0C174-0A80-3FF6-6A5B-FBB6D658A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92E41C98-259C-D9C4-7722-0C97FB61C6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0AF829-4FFF-EE48-8831-DC09148B626E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FC424DFC-FF2B-08BA-426A-BA0AE78C6D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C9644E6-1B61-C21C-B967-B7E6E4A097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0284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D3646-485A-952B-CC39-CE8C5D533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98A988CA-6F02-C96B-24B5-16A462FEB8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0AF829-4FFF-EE48-8831-DC09148B626E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4C5A7871-2CFE-F689-151A-A7028E444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5997461-AA2B-E382-ED8D-88CA8331E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3362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DC6425A5-C756-4C8F-8C9F-C73A607527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F509FD-5C49-6642-9B5B-78D4001F4510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504D760E-FB60-BD71-2DF8-455F43CEEA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153109DB-6BEB-205F-886A-F2EC601DB0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30DCA-E7C2-7661-426B-274F35820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74400215-B671-2C34-B7A6-5F228D87FA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B03D8B-4103-2545-B43A-1B6E2057C0C5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5235EEB-FC7D-B069-A05C-E1794665E4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46BB7D7-D4B1-20B8-5751-BB0B3209E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1583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821DD32-9834-53DA-5C65-60C8619A8C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2B2EF3-0BFD-C541-A1F1-27979F7C5BF1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02D25CD4-7288-46E0-ECC4-5E6A35208A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C7D9AA1-7DCB-6E8C-36B8-6FE2116A5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2930B-91C0-C21D-E98A-050CC4392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77CBA12E-5CD8-1402-858D-E6B8B45549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6F5D25C-1C32-6545-9FB6-BECC6675410A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49B5023-9621-D656-7A00-A3A9EE5CF4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B785730-BE09-7187-28EC-E8762B697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654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33A5205-BEC2-C4F7-95FA-50C6DE9FA9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8F177C-3972-5B46-8E9A-A363B00DC5D0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178B37A9-8DEE-80F0-C522-5220B4126B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3E76F26-D3F9-9FB6-441E-A0E2E38A19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3A02F-AB98-12CE-6988-4ADAF5861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83DFCCAD-FBBD-BAF4-C56A-ACE233E174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8F177C-3972-5B46-8E9A-A363B00DC5D0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ADB12FB5-BFE3-F2BE-9DC3-7372DBA618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2569133-7B7E-7DBC-9506-59255B01D0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50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B2CAB-168F-1A54-CECD-A396BC4E8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A8F6C792-3C83-27DE-6EEB-BA52170462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8F177C-3972-5B46-8E9A-A363B00DC5D0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014C0AE-A104-204D-65B6-E07DC62F98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09B6F37-E592-9119-1CDD-5AEACE145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3130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41699-61C3-9A04-F9F5-13FCA228C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0E513562-8DBB-B0E4-05F7-552AA5C160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8F177C-3972-5B46-8E9A-A363B00DC5D0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F652BD6F-0AC4-EC65-F70C-994D5954C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7E689DB-18C6-1BC5-C247-64FDDB6EB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9100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41699-61C3-9A04-F9F5-13FCA228C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0E513562-8DBB-B0E4-05F7-552AA5C160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8F177C-3972-5B46-8E9A-A363B00DC5D0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F652BD6F-0AC4-EC65-F70C-994D5954C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7E689DB-18C6-1BC5-C247-64FDDB6EB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325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2E600-AD8F-783E-FEA7-9DEC8D08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D20F5-DBAE-6D42-B5D3-4213291ACB20}" type="datetime1">
              <a:rPr lang="en-US"/>
              <a:pPr>
                <a:defRPr/>
              </a:pPr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BD54F-67F2-1CA9-7511-171E84C9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1F745-4E4C-1C5E-903B-2FBDF740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78256-7025-8B4B-BB86-0664F4B799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05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ECB5E-C719-1FCD-1F39-2FDB4977F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6D9FB-8EA0-A949-82AD-F68DF9ACD755}" type="datetime1">
              <a:rPr lang="en-US"/>
              <a:pPr>
                <a:defRPr/>
              </a:pPr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C21EB-3602-6FE4-4727-1DB34A83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BE8C1-2178-E02C-0152-C3B7B5BB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28302-AD17-E842-9D38-9DA3BDD241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03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4FF0E-01B6-6AA0-F7D1-581D10CF5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965BB-98C6-304A-AF3F-644BE7960CD9}" type="datetime1">
              <a:rPr lang="en-US"/>
              <a:pPr>
                <a:defRPr/>
              </a:pPr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F456A-8D80-7B56-54FD-89B4B205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F1455-44E0-74CD-E9D9-98B63544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378EA-3656-6345-B9D4-0315DC5DE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40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18646-85AB-7CA4-D489-9AA6564BB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7052A-16AF-A944-8E63-39B8723EB5E3}" type="datetime1">
              <a:rPr lang="en-US"/>
              <a:pPr>
                <a:defRPr/>
              </a:pPr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9E817-9DB0-F5F5-A67A-728D63C35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97561-8874-F82E-016B-793A7CECA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89539-269E-E346-A717-56744F7D00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5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4FC59-5B76-0D49-A976-D0F0D126D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8B292-6F26-5D48-AA9E-F899689BC9B2}" type="datetime1">
              <a:rPr lang="en-US"/>
              <a:pPr>
                <a:defRPr/>
              </a:pPr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0B0D9-0F21-03CB-D0CD-469AF558E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B8675-8981-2635-EF28-CE4EB6E3D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06825-48E3-7D48-AA88-CD7394C98B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464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E53103-D551-FF5D-C9E2-3D337A0D3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645DC-7CCF-2C4C-AEE3-66AC9391DC53}" type="datetime1">
              <a:rPr lang="en-US"/>
              <a:pPr>
                <a:defRPr/>
              </a:pPr>
              <a:t>1/29/26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185554-E627-F391-D4A7-3FDF1F864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91943F-5133-5387-FCAF-0494BB796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43B92-62FB-264C-A794-0A3392675D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487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25ADDFE-B914-23E7-4017-DAA79DE32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F199D-560B-4940-BEE4-53AA2E4ECF19}" type="datetime1">
              <a:rPr lang="en-US"/>
              <a:pPr>
                <a:defRPr/>
              </a:pPr>
              <a:t>1/29/26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AB1FC0-E4E5-ACDD-F09A-FC026A47C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4C61A3-88A1-052E-CC3E-A30F97860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592C-1143-2B4D-B501-F9D384E479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363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8B7B057-6996-7B29-6A8E-6CA28D57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50046-69F6-A741-9157-C37CAB309D60}" type="datetime1">
              <a:rPr lang="en-US"/>
              <a:pPr>
                <a:defRPr/>
              </a:pPr>
              <a:t>1/29/26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229B6E6-BBAF-2E9E-F307-3D52BDC2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E4C4F6-2518-C954-BB8A-783FF21A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0613C-0767-604B-ACA0-09BA22C117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27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5B259A7-FFE8-286A-C952-014E86638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E613B-7FD5-3E40-94A0-E2C27DA4B8CF}" type="datetime1">
              <a:rPr lang="en-US"/>
              <a:pPr>
                <a:defRPr/>
              </a:pPr>
              <a:t>1/29/26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F0474E-5309-ACB0-34FD-3DC96632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33525E-B46E-243A-38EA-4D70A882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8AB6D-0F47-734C-B24C-7169ECD2AD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810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B9F617-79BB-735E-DF13-6802CF12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6305B-919F-B74E-8410-C8D00FA83A3B}" type="datetime1">
              <a:rPr lang="en-US"/>
              <a:pPr>
                <a:defRPr/>
              </a:pPr>
              <a:t>1/29/26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55CDB2-AFD7-F069-199C-68A4FF1F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33B3A3-722B-9E83-8AD0-FAB6A8CD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0A619-C184-9C41-B516-CCE262106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0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ECDB57-2598-9F0E-10CF-20337B5B3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96098-93B4-5846-8106-D9BEDE884B43}" type="datetime1">
              <a:rPr lang="en-US"/>
              <a:pPr>
                <a:defRPr/>
              </a:pPr>
              <a:t>1/29/26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41D253-79F8-3055-9392-E2D3EFED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16408C-4B68-180E-CCE0-12F9EFB6E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0F61F-B70F-0345-9C87-0A7C0FF6B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28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223615E-1B6C-0636-F082-037A8D27F7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F60D8B7-D5B4-E310-96B5-6CEE445D9B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240E0-2F5F-6DA9-BDF7-90C20186E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rgbClr val="898989"/>
                </a:solidFill>
                <a:latin typeface="Times New Roman" pitchFamily="-111" charset="0"/>
                <a:ea typeface="ＭＳ Ｐゴシック" pitchFamily="-111" charset="-128"/>
                <a:cs typeface="Arial" charset="0"/>
              </a:defRPr>
            </a:lvl1pPr>
          </a:lstStyle>
          <a:p>
            <a:pPr>
              <a:defRPr/>
            </a:pPr>
            <a:fld id="{B164331A-5D43-B041-B284-306FBD1083B4}" type="datetime1">
              <a:rPr lang="en-US"/>
              <a:pPr>
                <a:defRPr/>
              </a:pPr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F31BA-61FF-1C52-5ED6-A8B8D0F9B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F6A4E-ABFE-FC25-BE27-EBD651AE0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833A48A-A8E9-934D-AA91-0CF95D8765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thub.com/RangaBU/EE445-645-Spr2026/blob/main/C1-P2-03-Energy-Flow.html" TargetMode="Externa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hub.com/RangaBU/EE445-645-Spr2026/blob/main/C1-P2-04-Projection.html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thub.com/RangaBU/EE445-645-Spr2026/blob/main/C1-P2-05-Upward-Flux-Density.htm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hub.com/RangaBU/EE445-645-Spr2026/blob/main/C1-P2-01-Photon-Cloud.htm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hub.com/RangaBU/EE445-645-Spr2026/blob/main/C1-P2-02-Photon-Number.htm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/Users/Rmyneni/Desktop/edit_the_image_to_include_a_wider(1).mp4" TargetMode="External"/><Relationship Id="rId1" Type="http://schemas.microsoft.com/office/2007/relationships/media" Target="file:////Users/Rmyneni/Desktop/edit_the_image_to_include_a_wider(1).mp4" TargetMode="External"/><Relationship Id="rId6" Type="http://schemas.openxmlformats.org/officeDocument/2006/relationships/hyperlink" Target="https://sites.bu.edu/cliveg/files/2026/01/04.mp4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5CAAD-DFD4-F3F7-A880-6C335D3FC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7ADD1C3-2309-FD57-23A3-564F399CD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00B2BC0D-3511-0EB3-4405-11EC272D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9208A6C-D14A-A641-A826-FB487D90B92F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25F4A0-67A9-9A0E-63CA-0B75AD587AAC}"/>
              </a:ext>
            </a:extLst>
          </p:cNvPr>
          <p:cNvSpPr txBox="1"/>
          <p:nvPr/>
        </p:nvSpPr>
        <p:spPr>
          <a:xfrm>
            <a:off x="2455816" y="1781853"/>
            <a:ext cx="4824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Photon Cloud</a:t>
            </a:r>
          </a:p>
          <a:p>
            <a:r>
              <a:rPr lang="en-US" sz="1800" dirty="0">
                <a:solidFill>
                  <a:schemeClr val="tx1"/>
                </a:solidFill>
              </a:rPr>
              <a:t>Photon Distribution Function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Energy Transport by Photons</a:t>
            </a:r>
          </a:p>
          <a:p>
            <a:r>
              <a:rPr lang="en-US" sz="1800" dirty="0">
                <a:solidFill>
                  <a:schemeClr val="tx1"/>
                </a:solidFill>
              </a:rPr>
              <a:t>Radiation Intensity</a:t>
            </a:r>
          </a:p>
          <a:p>
            <a:r>
              <a:rPr lang="en-US" sz="1800" dirty="0">
                <a:solidFill>
                  <a:schemeClr val="tx1"/>
                </a:solidFill>
              </a:rPr>
              <a:t>Flux Density</a:t>
            </a:r>
          </a:p>
          <a:p>
            <a:r>
              <a:rPr lang="en-US" sz="1800" dirty="0">
                <a:solidFill>
                  <a:schemeClr val="tx1"/>
                </a:solidFill>
              </a:rPr>
              <a:t>Fluxes across a Horizontal Surface</a:t>
            </a:r>
          </a:p>
          <a:p>
            <a:r>
              <a:rPr lang="en-US" sz="1800" dirty="0">
                <a:solidFill>
                  <a:schemeClr val="tx1"/>
                </a:solidFill>
              </a:rPr>
              <a:t>Irradiance</a:t>
            </a:r>
          </a:p>
          <a:p>
            <a:r>
              <a:rPr lang="en-US" sz="1800" dirty="0">
                <a:solidFill>
                  <a:schemeClr val="tx1"/>
                </a:solidFill>
              </a:rPr>
              <a:t>Radiant Power</a:t>
            </a:r>
          </a:p>
        </p:txBody>
      </p:sp>
    </p:spTree>
    <p:extLst>
      <p:ext uri="{BB962C8B-B14F-4D97-AF65-F5344CB8AC3E}">
        <p14:creationId xmlns:p14="http://schemas.microsoft.com/office/powerpoint/2010/main" val="472102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7CCE2880-F675-8936-C242-726466EA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10BC7BB8-F824-204D-0A4B-D8F0FAB6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69063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5AC11A0-0422-6042-A6EA-A7F98EEC2E5E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10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4579" name="TextBox 7">
            <a:extLst>
              <a:ext uri="{FF2B5EF4-FFF2-40B4-BE49-F238E27FC236}">
                <a16:creationId xmlns:a16="http://schemas.microsoft.com/office/drawing/2014/main" id="{7286C279-2AA0-088A-E23C-957072779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8338"/>
            <a:ext cx="508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Projection to Particle Flow Direction</a:t>
            </a:r>
          </a:p>
        </p:txBody>
      </p:sp>
      <p:sp>
        <p:nvSpPr>
          <p:cNvPr id="16388" name="TextBox 4">
            <a:extLst>
              <a:ext uri="{FF2B5EF4-FFF2-40B4-BE49-F238E27FC236}">
                <a16:creationId xmlns:a16="http://schemas.microsoft.com/office/drawing/2014/main" id="{030D320E-EFE5-946B-5534-7ACDE96089D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53988" y="1136784"/>
            <a:ext cx="8569325" cy="2308324"/>
          </a:xfrm>
          <a:prstGeom prst="rect">
            <a:avLst/>
          </a:prstGeom>
          <a:blipFill>
            <a:blip r:embed="rId3"/>
            <a:stretch>
              <a:fillRect l="-593" t="-1093" b="-3279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24581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EB7AB0-5491-2EBC-CE41-20DDC9526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3881438"/>
            <a:ext cx="7296150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E3A5CB-D1CD-B34B-D1A6-BC77B626679C}"/>
              </a:ext>
            </a:extLst>
          </p:cNvPr>
          <p:cNvCxnSpPr/>
          <p:nvPr/>
        </p:nvCxnSpPr>
        <p:spPr>
          <a:xfrm>
            <a:off x="1527175" y="4562475"/>
            <a:ext cx="795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81C80B-981C-D73A-F4B8-CB683E4A9A77}"/>
              </a:ext>
            </a:extLst>
          </p:cNvPr>
          <p:cNvCxnSpPr/>
          <p:nvPr/>
        </p:nvCxnSpPr>
        <p:spPr>
          <a:xfrm>
            <a:off x="4014788" y="4562475"/>
            <a:ext cx="4143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E1BB44-1F25-E92B-1DAD-8591712BA33B}"/>
              </a:ext>
            </a:extLst>
          </p:cNvPr>
          <p:cNvCxnSpPr/>
          <p:nvPr/>
        </p:nvCxnSpPr>
        <p:spPr>
          <a:xfrm>
            <a:off x="6565900" y="4324350"/>
            <a:ext cx="63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5" name="Rectangle 10">
            <a:extLst>
              <a:ext uri="{FF2B5EF4-FFF2-40B4-BE49-F238E27FC236}">
                <a16:creationId xmlns:a16="http://schemas.microsoft.com/office/drawing/2014/main" id="{36612C9F-29A4-1339-6A84-D86617849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75" y="5137150"/>
            <a:ext cx="38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endParaRPr lang="en-US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5D0120-0007-A7B0-D253-A836E0D3A2D8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1129" y="4193524"/>
            <a:ext cx="889987" cy="369332"/>
          </a:xfrm>
          <a:prstGeom prst="rect">
            <a:avLst/>
          </a:prstGeom>
          <a:blipFill>
            <a:blip r:embed="rId5"/>
            <a:stretch>
              <a:fillRect l="-5634" t="-10000" r="-4225" b="-23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9FCA716A-03C3-52C5-0B34-DA5C441C7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962" y="4841875"/>
            <a:ext cx="38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endParaRPr lang="en-US" altLang="en-US" sz="1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3A9E6BDA-9689-57CE-F865-B1A8F487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F0164B29-3958-C095-AD68-326EBFA8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69063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1A9811E-E024-5249-9140-605F57D4445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11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627" name="TextBox 7">
            <a:extLst>
              <a:ext uri="{FF2B5EF4-FFF2-40B4-BE49-F238E27FC236}">
                <a16:creationId xmlns:a16="http://schemas.microsoft.com/office/drawing/2014/main" id="{CA997C45-1DA8-3C76-DC20-F3D318012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288"/>
            <a:ext cx="8550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Flow Across a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8" name="TextBox 4">
                <a:extLst>
                  <a:ext uri="{FF2B5EF4-FFF2-40B4-BE49-F238E27FC236}">
                    <a16:creationId xmlns:a16="http://schemas.microsoft.com/office/drawing/2014/main" id="{1BE62D85-15FF-76DC-A4D0-F7D28357D8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" y="2265895"/>
                <a:ext cx="8569325" cy="4333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en-US" sz="1600" dirty="0">
                    <a:solidFill>
                      <a:srgbClr val="2824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amount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radiant energy (</a:t>
                </a:r>
                <a:r>
                  <a:rPr lang="en-US" altLang="en-US" sz="1600" dirty="0">
                    <a:solidFill>
                      <a:srgbClr val="2824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Joules, J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within a small solid angle 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l-GR" altLang="en-US" sz="1600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along the </a:t>
                </a:r>
                <a:r>
                  <a:rPr lang="en-US" altLang="en-US" sz="1600" dirty="0">
                    <a:solidFill>
                      <a:srgbClr val="1025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direction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altLang="en-US" sz="1600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which </a:t>
                </a:r>
                <a:r>
                  <a:rPr lang="en-US" altLang="en-US" sz="1600" dirty="0">
                    <a:solidFill>
                      <a:srgbClr val="1025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crosses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surface of area 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ds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an elemental </a:t>
                </a:r>
                <a:r>
                  <a:rPr lang="en-US" altLang="en-US" sz="1600" dirty="0">
                    <a:solidFill>
                      <a:srgbClr val="1025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volume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about the point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</a:t>
                </a:r>
                <a:r>
                  <a:rPr lang="en-US" altLang="en-US" sz="1600" dirty="0">
                    <a:solidFill>
                      <a:srgbClr val="1025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frequency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interval (</a:t>
                </a:r>
                <a14:m>
                  <m:oMath xmlns:m="http://schemas.openxmlformats.org/officeDocument/2006/math"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en-US" sz="1600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during the </a:t>
                </a:r>
                <a:r>
                  <a:rPr lang="en-US" altLang="en-US" sz="1600" dirty="0">
                    <a:solidFill>
                      <a:srgbClr val="1025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interval (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t, t + dt)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given by,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𝑑𝑛</m:t>
                    </m:r>
                    <m:bar>
                      <m:barPr>
                        <m:ctrlPr>
                          <a:rPr lang="en-US" altLang="en-US" sz="16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  <m:d>
                      <m:dPr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</m:d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bar>
                      <m:barPr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,t) 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l-GR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ds 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bar>
                      <m:barPr>
                        <m:ctrlPr>
                          <a:rPr lang="en-US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  <m:r>
                      <a:rPr lang="en-US" alt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 dt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</m:d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ds 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  <m:r>
                      <a:rPr lang="en-US" alt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</a:t>
                </a:r>
                <a:r>
                  <a:rPr lang="en-US" altLang="en-US" sz="1600" dirty="0">
                    <a:solidFill>
                      <a:srgbClr val="1025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projection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(intercepting) of surface area 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ds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the direction of energy flow </a:t>
                </a:r>
                <a:r>
                  <a:rPr lang="el-GR" altLang="en-US" sz="1600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with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being the </a:t>
                </a:r>
                <a:r>
                  <a:rPr lang="en-US" altLang="en-US" sz="1600" dirty="0">
                    <a:solidFill>
                      <a:srgbClr val="1025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the surface, and using the relation 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dz = c dt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Finally,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1600" i="1" smtClean="0"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</m:d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,t) 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bar>
                          <m:bar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l-GR" alt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𝛺</m:t>
                            </m:r>
                          </m:e>
                        </m:bar>
                      </m:sub>
                    </m:sSub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l-GR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dt .</a:t>
                </a:r>
                <a:r>
                  <a:rPr lang="en-US" altLang="en-US" sz="1600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628" name="TextBox 4">
                <a:extLst>
                  <a:ext uri="{FF2B5EF4-FFF2-40B4-BE49-F238E27FC236}">
                    <a16:creationId xmlns:a16="http://schemas.microsoft.com/office/drawing/2014/main" id="{1BE62D85-15FF-76DC-A4D0-F7D28357D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2265895"/>
                <a:ext cx="8569325" cy="4333302"/>
              </a:xfrm>
              <a:prstGeom prst="rect">
                <a:avLst/>
              </a:prstGeom>
              <a:blipFill>
                <a:blip r:embed="rId3"/>
                <a:stretch>
                  <a:fillRect l="-444" t="-2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33" name="Rectangle 9">
            <a:extLst>
              <a:ext uri="{FF2B5EF4-FFF2-40B4-BE49-F238E27FC236}">
                <a16:creationId xmlns:a16="http://schemas.microsoft.com/office/drawing/2014/main" id="{74B25A1A-BDF7-4009-30A1-6C98C25A5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6634" name="Object 4">
            <a:extLst>
              <a:ext uri="{FF2B5EF4-FFF2-40B4-BE49-F238E27FC236}">
                <a16:creationId xmlns:a16="http://schemas.microsoft.com/office/drawing/2014/main" id="{9073DD48-988D-5311-1A0D-DDDF14B0D3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52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505200" imgH="4686300" progId="Equation.3">
                  <p:embed/>
                </p:oleObj>
              </mc:Choice>
              <mc:Fallback>
                <p:oleObj r:id="rId4" imgW="3505200" imgH="4686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5" name="Rectangle 11">
            <a:extLst>
              <a:ext uri="{FF2B5EF4-FFF2-40B4-BE49-F238E27FC236}">
                <a16:creationId xmlns:a16="http://schemas.microsoft.com/office/drawing/2014/main" id="{AAB9220F-3FD0-01AE-22CF-38D4F74E5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graphicFrame>
        <p:nvGraphicFramePr>
          <p:cNvPr id="26636" name="Object 6">
            <a:extLst>
              <a:ext uri="{FF2B5EF4-FFF2-40B4-BE49-F238E27FC236}">
                <a16:creationId xmlns:a16="http://schemas.microsoft.com/office/drawing/2014/main" id="{73BF1097-DE62-6118-C528-77B805DBD5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52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505200" imgH="4686300" progId="Equation.3">
                  <p:embed/>
                </p:oleObj>
              </mc:Choice>
              <mc:Fallback>
                <p:oleObj r:id="rId4" imgW="3505200" imgH="4686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7" name="Rectangle 12">
            <a:extLst>
              <a:ext uri="{FF2B5EF4-FFF2-40B4-BE49-F238E27FC236}">
                <a16:creationId xmlns:a16="http://schemas.microsoft.com/office/drawing/2014/main" id="{0B8AF4CE-85AC-19D1-1BBA-3E3DC050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Symbol" pitchFamily="2" charset="2"/>
              </a:rPr>
              <a:t>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A39018-7EAC-7FB4-7672-B0E75E1B8FAF}"/>
              </a:ext>
            </a:extLst>
          </p:cNvPr>
          <p:cNvSpPr txBox="1"/>
          <p:nvPr/>
        </p:nvSpPr>
        <p:spPr>
          <a:xfrm>
            <a:off x="7133508" y="2545246"/>
            <a:ext cx="1512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>
                <a:solidFill>
                  <a:srgbClr val="C00000"/>
                </a:solidFill>
                <a:cs typeface="Times New Roman" panose="02020603050405020304" pitchFamily="18" charset="0"/>
                <a:hlinkClick r:id="rId6"/>
              </a:rPr>
              <a:t>03-Energy-Flow.html</a:t>
            </a:r>
            <a:endParaRPr lang="en-US" alt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 descr="A colorful lights on a black background&#10;&#10;AI-generated content may be incorrect.">
            <a:extLst>
              <a:ext uri="{FF2B5EF4-FFF2-40B4-BE49-F238E27FC236}">
                <a16:creationId xmlns:a16="http://schemas.microsoft.com/office/drawing/2014/main" id="{68663674-48D9-376E-EAFC-2098B82B56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13" y="663766"/>
            <a:ext cx="2408564" cy="19024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5D187-9235-CC03-E2FA-E1E61FA91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7D22E180-BE73-14AC-8946-AE22A2C21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4581A459-F72F-62EF-8047-A12A29D6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69063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1A9811E-E024-5249-9140-605F57D4445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12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627" name="TextBox 7">
            <a:extLst>
              <a:ext uri="{FF2B5EF4-FFF2-40B4-BE49-F238E27FC236}">
                <a16:creationId xmlns:a16="http://schemas.microsoft.com/office/drawing/2014/main" id="{533133AA-D10C-84E0-5EB5-8977EA6E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792163"/>
            <a:ext cx="8550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Illustration of Energy Flow Across a Surface</a:t>
            </a:r>
          </a:p>
        </p:txBody>
      </p:sp>
      <p:sp>
        <p:nvSpPr>
          <p:cNvPr id="26633" name="Rectangle 9">
            <a:extLst>
              <a:ext uri="{FF2B5EF4-FFF2-40B4-BE49-F238E27FC236}">
                <a16:creationId xmlns:a16="http://schemas.microsoft.com/office/drawing/2014/main" id="{B1DAB63C-F8D0-4433-A4B7-F2DDA1BB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5" name="Rectangle 11">
            <a:extLst>
              <a:ext uri="{FF2B5EF4-FFF2-40B4-BE49-F238E27FC236}">
                <a16:creationId xmlns:a16="http://schemas.microsoft.com/office/drawing/2014/main" id="{606663E7-563D-18E2-7E7D-4156CA002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4" name="Picture 3" descr="A diagram of a square object with a square and a square object with a circle and arrows&#10;&#10;AI-generated content may be incorrect.">
            <a:extLst>
              <a:ext uri="{FF2B5EF4-FFF2-40B4-BE49-F238E27FC236}">
                <a16:creationId xmlns:a16="http://schemas.microsoft.com/office/drawing/2014/main" id="{9CFCE8D2-75F1-E23B-CACC-68F3FA5AC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1139445"/>
            <a:ext cx="3987800" cy="302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E2D5F8-CDE5-E154-3A65-1CC4B90F93F7}"/>
              </a:ext>
            </a:extLst>
          </p:cNvPr>
          <p:cNvSpPr txBox="1"/>
          <p:nvPr/>
        </p:nvSpPr>
        <p:spPr>
          <a:xfrm>
            <a:off x="726510" y="528598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0B6EF47-FBD6-3D7F-0045-7069BAF4021A}"/>
                  </a:ext>
                </a:extLst>
              </p:cNvPr>
              <p:cNvSpPr txBox="1"/>
              <p:nvPr/>
            </p:nvSpPr>
            <p:spPr>
              <a:xfrm>
                <a:off x="313123" y="4652202"/>
                <a:ext cx="859664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A beam of photons incident on an area </a:t>
                </a:r>
                <a:r>
                  <a:rPr lang="en-US" sz="1600" i="1" dirty="0">
                    <a:solidFill>
                      <a:schemeClr val="tx1"/>
                    </a:solidFill>
                  </a:rPr>
                  <a:t>ds</a:t>
                </a:r>
                <a:r>
                  <a:rPr lang="en-US" sz="1600" dirty="0">
                    <a:solidFill>
                      <a:schemeClr val="tx1"/>
                    </a:solidFill>
                  </a:rPr>
                  <a:t> at angle of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to the normal </a:t>
                </a:r>
                <a:r>
                  <a:rPr lang="en-US" sz="1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n</a:t>
                </a:r>
                <a:r>
                  <a:rPr lang="en-US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. Here </a:t>
                </a:r>
                <a:r>
                  <a:rPr lang="en-US" sz="1600" i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ds</a:t>
                </a:r>
                <a14:m>
                  <m:oMath xmlns:m="http://schemas.openxmlformats.org/officeDocument/2006/math">
                    <m:r>
                      <a:rPr lang="el-GR" sz="1600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is the projection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of the area </a:t>
                </a:r>
                <a:r>
                  <a:rPr lang="en-US" sz="1600" i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ds</a:t>
                </a:r>
                <a:r>
                  <a:rPr lang="en-US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on to a plane perpendicular to the beam direction </a:t>
                </a:r>
                <a14:m>
                  <m:oMath xmlns:m="http://schemas.openxmlformats.org/officeDocument/2006/math">
                    <m:r>
                      <a:rPr lang="el-GR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. Its area is (ds |cos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),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or ds |</a:t>
                </a:r>
                <a14:m>
                  <m:oMath xmlns:m="http://schemas.openxmlformats.org/officeDocument/2006/math">
                    <m:r>
                      <a:rPr lang="el-GR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𝜴</m:t>
                    </m:r>
                    <m:r>
                      <a:rPr lang="el-G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.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In this example, </a:t>
                </a:r>
                <a14:m>
                  <m:oMath xmlns:m="http://schemas.openxmlformats.org/officeDocument/2006/math">
                    <m:r>
                      <a:rPr lang="en-US" sz="1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= 60 degrees.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0B6EF47-FBD6-3D7F-0045-7069BAF40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23" y="4652202"/>
                <a:ext cx="8596649" cy="830997"/>
              </a:xfrm>
              <a:prstGeom prst="rect">
                <a:avLst/>
              </a:prstGeom>
              <a:blipFill>
                <a:blip r:embed="rId4"/>
                <a:stretch>
                  <a:fillRect l="-295" t="-303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D273E7E-E525-D91E-A7D3-B574824EBC95}"/>
              </a:ext>
            </a:extLst>
          </p:cNvPr>
          <p:cNvSpPr txBox="1"/>
          <p:nvPr/>
        </p:nvSpPr>
        <p:spPr>
          <a:xfrm>
            <a:off x="3666078" y="3970777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>
                <a:solidFill>
                  <a:srgbClr val="C00000"/>
                </a:solidFill>
                <a:cs typeface="Times New Roman" panose="02020603050405020304" pitchFamily="18" charset="0"/>
                <a:hlinkClick r:id="rId5"/>
              </a:rPr>
              <a:t>04-Projection.html</a:t>
            </a:r>
            <a:endParaRPr lang="en-US" alt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40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7F7D535-78AF-ABD2-22F9-4A2ABF0EC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5BDCA328-6E0E-6510-FDBC-2EB9CC41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69063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F7778F4-11CC-E548-AEFB-95B63DD99756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13</a:t>
            </a:fld>
            <a:endParaRPr lang="en-US" altLang="zh-CN" sz="1400" b="1" dirty="0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8675" name="TextBox 7">
            <a:extLst>
              <a:ext uri="{FF2B5EF4-FFF2-40B4-BE49-F238E27FC236}">
                <a16:creationId xmlns:a16="http://schemas.microsoft.com/office/drawing/2014/main" id="{AF303FA5-4D1A-4E3D-BE65-6DAF9AED2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265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 Intensity, “I”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6" name="TextBox 5">
                <a:extLst>
                  <a:ext uri="{FF2B5EF4-FFF2-40B4-BE49-F238E27FC236}">
                    <a16:creationId xmlns:a16="http://schemas.microsoft.com/office/drawing/2014/main" id="{8A99FB31-8DC5-8ABF-8843-D4574814C8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937" y="3563643"/>
                <a:ext cx="6588125" cy="1813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Units: 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 m</a:t>
                </a:r>
                <a:r>
                  <a:rPr lang="en-US" altLang="en-US" sz="18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Hz</a:t>
                </a:r>
                <a:r>
                  <a:rPr lang="en-US" altLang="en-US" sz="18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sr</a:t>
                </a:r>
                <a:r>
                  <a:rPr lang="en-US" altLang="en-US" sz="18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</a:t>
                </a:r>
                <a:r>
                  <a:rPr lang="en-US" altLang="en-US" sz="18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W m</a:t>
                </a:r>
                <a:r>
                  <a:rPr lang="en-US" altLang="en-US" sz="18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Hz</a:t>
                </a:r>
                <a:r>
                  <a:rPr lang="en-US" altLang="en-US" sz="18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sr</a:t>
                </a:r>
                <a:r>
                  <a:rPr lang="en-US" altLang="en-US" sz="18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altLang="en-US" sz="1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n-US" sz="1800" dirty="0">
                    <a:solidFill>
                      <a:srgbClr val="2824F4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1800" dirty="0">
                    <a:latin typeface="Times New Roman" panose="02020603050405020304" pitchFamily="18" charset="0"/>
                  </a:rPr>
                  <a:t>:</a:t>
                </a:r>
                <a:r>
                  <a:rPr lang="en-US" altLang="en-US" sz="1800" dirty="0">
                    <a:solidFill>
                      <a:srgbClr val="2824F4"/>
                    </a:solidFill>
                    <a:latin typeface="Times New Roman" panose="02020603050405020304" pitchFamily="18" charset="0"/>
                  </a:rPr>
                  <a:t> Isotropic</a:t>
                </a:r>
                <a:r>
                  <a:rPr lang="en-US" altLang="en-US" sz="1800" dirty="0">
                    <a:latin typeface="Times New Roman" panose="02020603050405020304" pitchFamily="18" charset="0"/>
                  </a:rPr>
                  <a:t> (independent of direction)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18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bar>
                      <m:barPr>
                        <m:ctrlPr>
                          <a:rPr lang="en-US" alt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  <m:r>
                      <a:rPr lang="en-US" alt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altLang="en-US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</a:rPr>
                  <a:t>:</a:t>
                </a:r>
                <a:r>
                  <a:rPr lang="en-US" altLang="en-US" sz="1800" dirty="0">
                    <a:solidFill>
                      <a:srgbClr val="2824F4"/>
                    </a:solidFill>
                    <a:latin typeface="Times New Roman" panose="02020603050405020304" pitchFamily="18" charset="0"/>
                  </a:rPr>
                  <a:t> Homogeneous</a:t>
                </a:r>
                <a:r>
                  <a:rPr lang="en-US" altLang="en-US" sz="1800" dirty="0">
                    <a:latin typeface="Times New Roman" panose="02020603050405020304" pitchFamily="18" charset="0"/>
                  </a:rPr>
                  <a:t> (independent of space)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18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bar>
                      <m:barPr>
                        <m:ctrlPr>
                          <a:rPr lang="en-US" alt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  <m:r>
                      <a:rPr lang="en-US" altLang="en-US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</a:rPr>
                  <a:t>:</a:t>
                </a:r>
                <a:r>
                  <a:rPr lang="en-US" altLang="en-US" sz="1800" dirty="0">
                    <a:solidFill>
                      <a:srgbClr val="2824F4"/>
                    </a:solidFill>
                    <a:latin typeface="Times New Roman" panose="02020603050405020304" pitchFamily="18" charset="0"/>
                  </a:rPr>
                  <a:t> Time-independent </a:t>
                </a:r>
                <a:r>
                  <a:rPr lang="en-US" altLang="en-US" sz="1800" dirty="0">
                    <a:latin typeface="Times New Roman" panose="02020603050405020304" pitchFamily="18" charset="0"/>
                  </a:rPr>
                  <a:t>or steady-state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18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alt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  <m:r>
                      <a:rPr lang="en-US" alt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altLang="en-US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r>
                      <a:rPr lang="en-US" altLang="en-US" sz="1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</a:rPr>
                  <a:t>:</a:t>
                </a:r>
                <a:r>
                  <a:rPr lang="en-US" altLang="en-US" sz="1800" dirty="0">
                    <a:solidFill>
                      <a:srgbClr val="2824F4"/>
                    </a:solidFill>
                    <a:latin typeface="Times New Roman" panose="02020603050405020304" pitchFamily="18" charset="0"/>
                  </a:rPr>
                  <a:t> Monochromatic</a:t>
                </a:r>
                <a:r>
                  <a:rPr lang="en-US" altLang="en-US" sz="1800" dirty="0">
                    <a:latin typeface="Times New Roman" panose="02020603050405020304" pitchFamily="18" charset="0"/>
                  </a:rPr>
                  <a:t> (independent of frequency)</a:t>
                </a:r>
              </a:p>
            </p:txBody>
          </p:sp>
        </mc:Choice>
        <mc:Fallback xmlns="">
          <p:sp>
            <p:nvSpPr>
              <p:cNvPr id="28676" name="TextBox 5">
                <a:extLst>
                  <a:ext uri="{FF2B5EF4-FFF2-40B4-BE49-F238E27FC236}">
                    <a16:creationId xmlns:a16="http://schemas.microsoft.com/office/drawing/2014/main" id="{8A99FB31-8DC5-8ABF-8843-D4574814C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937" y="3563643"/>
                <a:ext cx="6588125" cy="1813638"/>
              </a:xfrm>
              <a:prstGeom prst="rect">
                <a:avLst/>
              </a:prstGeom>
              <a:blipFill>
                <a:blip r:embed="rId3"/>
                <a:stretch>
                  <a:fillRect l="-769" t="-1389" b="-20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677" name="TextBox 8">
                <a:extLst>
                  <a:ext uri="{FF2B5EF4-FFF2-40B4-BE49-F238E27FC236}">
                    <a16:creationId xmlns:a16="http://schemas.microsoft.com/office/drawing/2014/main" id="{05EC2477-308A-88F6-3DB9-AD349BA9D7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937" y="1343183"/>
                <a:ext cx="8874125" cy="1951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can now define a fundamental quantity in Radiative Transfer – the </a:t>
                </a:r>
                <a:r>
                  <a:rPr lang="en-US" altLang="en-US" sz="1800" dirty="0">
                    <a:solidFill>
                      <a:srgbClr val="2226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radiation intensity</a:t>
                </a:r>
                <a:r>
                  <a:rPr lang="en-US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or simply, the </a:t>
                </a:r>
                <a:r>
                  <a:rPr lang="en-US" altLang="en-US" sz="1800" dirty="0">
                    <a:solidFill>
                      <a:srgbClr val="2226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intensity</a:t>
                </a:r>
                <a:r>
                  <a:rPr lang="en-US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distribution of energy that photons transport is given by the </a:t>
                </a:r>
                <a:r>
                  <a:rPr lang="en-US" altLang="en-US" sz="1800" dirty="0">
                    <a:solidFill>
                      <a:srgbClr val="1725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intensity </a:t>
                </a:r>
                <a:r>
                  <a:rPr lang="en-US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(or </a:t>
                </a:r>
                <a:r>
                  <a:rPr lang="en-US" altLang="en-US" sz="1800" dirty="0">
                    <a:solidFill>
                      <a:srgbClr val="1725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radiance</a:t>
                </a:r>
                <a:r>
                  <a:rPr lang="en-US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800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18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US" altLang="en-US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bar>
                              <m:barPr>
                                <m:ctrlPr>
                                  <a:rPr lang="en-US" alt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l-GR" alt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𝛺</m:t>
                                </m:r>
                              </m:e>
                            </m:bar>
                          </m:sub>
                        </m:sSub>
                        <m:r>
                          <m:rPr>
                            <m:nor/>
                          </m:rPr>
                          <a:rPr lang="en-US" altLang="en-US" sz="18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l-GR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bar>
                          <m:barPr>
                            <m:ctrlPr>
                              <a:rPr lang="en-US" alt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l-GR" alt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𝛺</m:t>
                            </m:r>
                          </m:e>
                        </m:bar>
                        <m:r>
                          <m:rPr>
                            <m:nor/>
                          </m:rPr>
                          <a:rPr lang="en-US" altLang="en-US" sz="18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 sz="18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dt</m:t>
                        </m:r>
                      </m:den>
                    </m:f>
                    <m:r>
                      <a:rPr lang="en-US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</m:d>
                    <m:r>
                      <a:rPr lang="en-US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bar>
                      <m:barPr>
                        <m:ctrlP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,t) = I </a:t>
                </a:r>
                <a14:m>
                  <m:oMath xmlns:m="http://schemas.openxmlformats.org/officeDocument/2006/math">
                    <m:r>
                      <a:rPr lang="en-US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bar>
                      <m:barPr>
                        <m:ctrlP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,t) .</a:t>
                </a:r>
                <a:endPara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677" name="TextBox 8">
                <a:extLst>
                  <a:ext uri="{FF2B5EF4-FFF2-40B4-BE49-F238E27FC236}">
                    <a16:creationId xmlns:a16="http://schemas.microsoft.com/office/drawing/2014/main" id="{05EC2477-308A-88F6-3DB9-AD349BA9D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937" y="1343183"/>
                <a:ext cx="8874125" cy="1951175"/>
              </a:xfrm>
              <a:prstGeom prst="rect">
                <a:avLst/>
              </a:prstGeom>
              <a:blipFill>
                <a:blip r:embed="rId4"/>
                <a:stretch>
                  <a:fillRect l="-571" t="-1290" b="-12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3524E-3184-9230-5214-7907A6E62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B49F068-405B-13B2-5ACB-11D7C41B0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68A2846F-E34C-A65A-306E-89D69F42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69063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F7778F4-11CC-E548-AEFB-95B63DD99756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14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8675" name="TextBox 7">
            <a:extLst>
              <a:ext uri="{FF2B5EF4-FFF2-40B4-BE49-F238E27FC236}">
                <a16:creationId xmlns:a16="http://schemas.microsoft.com/office/drawing/2014/main" id="{8D0F2CD7-5AA8-ECE0-8611-65EB5A0EF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59348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 Intensity on a Tilting Surface</a:t>
            </a:r>
          </a:p>
        </p:txBody>
      </p:sp>
      <p:pic>
        <p:nvPicPr>
          <p:cNvPr id="4" name="Picture 3" descr="A graph and diagram of a graph&#10;&#10;AI-generated content may be incorrect.">
            <a:extLst>
              <a:ext uri="{FF2B5EF4-FFF2-40B4-BE49-F238E27FC236}">
                <a16:creationId xmlns:a16="http://schemas.microsoft.com/office/drawing/2014/main" id="{1EFB0BB5-BA40-18AF-211F-7947D8D18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93661"/>
            <a:ext cx="7772400" cy="333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33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B404195A-2DA5-3C4C-5A70-6B8F1D6C6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F3C78C28-85D1-32CC-7A36-0EF2FF75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0EB2B54-1273-A042-9656-D4FD6297D9EB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15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0723" name="TextBox 7">
            <a:extLst>
              <a:ext uri="{FF2B5EF4-FFF2-40B4-BE49-F238E27FC236}">
                <a16:creationId xmlns:a16="http://schemas.microsoft.com/office/drawing/2014/main" id="{F0BFCE06-2E1A-45E1-76E2-5E2B87815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1200"/>
            <a:ext cx="2857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Flux Density, “F”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4" name="TextBox 4">
                <a:extLst>
                  <a:ext uri="{FF2B5EF4-FFF2-40B4-BE49-F238E27FC236}">
                    <a16:creationId xmlns:a16="http://schemas.microsoft.com/office/drawing/2014/main" id="{60B629CF-CF00-E8EC-5D99-6E3671F3E5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594" y="1553674"/>
                <a:ext cx="8786812" cy="1505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rgbClr val="2824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Intensity</a:t>
                </a:r>
                <a:r>
                  <a:rPr lang="en-US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represents </a:t>
                </a:r>
                <a:r>
                  <a:rPr lang="en-US" altLang="en-US" sz="1800" dirty="0">
                    <a:solidFill>
                      <a:srgbClr val="2824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directional </a:t>
                </a:r>
                <a:r>
                  <a:rPr lang="en-US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flow across a surface. The </a:t>
                </a:r>
                <a:r>
                  <a:rPr lang="en-US" altLang="en-US" sz="1800" dirty="0">
                    <a:solidFill>
                      <a:srgbClr val="2824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net flow </a:t>
                </a:r>
                <a:r>
                  <a:rPr lang="en-US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all directions is called the net </a:t>
                </a:r>
                <a:r>
                  <a:rPr lang="en-US" altLang="en-US" sz="1800" dirty="0">
                    <a:solidFill>
                      <a:srgbClr val="2226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flux density</a:t>
                </a:r>
                <a:r>
                  <a:rPr lang="en-US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r>
                      <a:rPr lang="en-US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t) </a:t>
                </a:r>
                <a14:m>
                  <m:oMath xmlns:m="http://schemas.openxmlformats.org/officeDocument/2006/math">
                    <m:r>
                      <a:rPr lang="en-US" alt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∫</m:t>
                    </m:r>
                    <m:r>
                      <a:rPr lang="en-US" altLang="en-US" sz="1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bar>
                      <m:barPr>
                        <m:ctrlPr>
                          <a:rPr lang="en-US" alt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l-GR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bar>
                    <m:r>
                      <a:rPr lang="en-US" alt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14:m>
                  <m:oMath xmlns:m="http://schemas.openxmlformats.org/officeDocument/2006/math">
                    <m:r>
                      <a:rPr lang="en-US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bar>
                      <m:barPr>
                        <m:ctrlP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,t) 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bar>
                      <m:barPr>
                        <m:ctrlP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  <m:r>
                      <a:rPr lang="en-US" altLang="en-US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724" name="TextBox 4">
                <a:extLst>
                  <a:ext uri="{FF2B5EF4-FFF2-40B4-BE49-F238E27FC236}">
                    <a16:creationId xmlns:a16="http://schemas.microsoft.com/office/drawing/2014/main" id="{60B629CF-CF00-E8EC-5D99-6E3671F3E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8594" y="1553674"/>
                <a:ext cx="8786812" cy="1505412"/>
              </a:xfrm>
              <a:prstGeom prst="rect">
                <a:avLst/>
              </a:prstGeom>
              <a:blipFill>
                <a:blip r:embed="rId3"/>
                <a:stretch>
                  <a:fillRect l="-432" t="-16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26" name="TextBox 9">
            <a:extLst>
              <a:ext uri="{FF2B5EF4-FFF2-40B4-BE49-F238E27FC236}">
                <a16:creationId xmlns:a16="http://schemas.microsoft.com/office/drawing/2014/main" id="{0175910E-2F1F-DD61-0554-FF3BCBBFE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9" y="3010999"/>
            <a:ext cx="8559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It defines the </a:t>
            </a:r>
            <a:r>
              <a:rPr lang="en-US" altLang="en-US" sz="1800" dirty="0">
                <a:solidFill>
                  <a:srgbClr val="2824F4"/>
                </a:solidFill>
                <a:latin typeface="Times New Roman" panose="02020603050405020304" pitchFamily="18" charset="0"/>
              </a:rPr>
              <a:t>rate </a:t>
            </a:r>
            <a:r>
              <a:rPr lang="en-US" altLang="en-US" sz="1800" dirty="0">
                <a:latin typeface="Times New Roman" panose="02020603050405020304" pitchFamily="18" charset="0"/>
              </a:rPr>
              <a:t>of flow of radiant energy across a unit </a:t>
            </a:r>
            <a:r>
              <a:rPr lang="en-US" altLang="en-US" sz="1800" dirty="0">
                <a:solidFill>
                  <a:srgbClr val="2824F4"/>
                </a:solidFill>
                <a:latin typeface="Times New Roman" panose="02020603050405020304" pitchFamily="18" charset="0"/>
              </a:rPr>
              <a:t>area</a:t>
            </a:r>
            <a:r>
              <a:rPr lang="en-US" altLang="en-US" sz="1800" dirty="0">
                <a:latin typeface="Times New Roman" panose="02020603050405020304" pitchFamily="18" charset="0"/>
              </a:rPr>
              <a:t> and per unit </a:t>
            </a:r>
            <a:r>
              <a:rPr lang="en-US" altLang="en-US" sz="1800" dirty="0">
                <a:solidFill>
                  <a:srgbClr val="2824F4"/>
                </a:solidFill>
                <a:latin typeface="Times New Roman" panose="02020603050405020304" pitchFamily="18" charset="0"/>
              </a:rPr>
              <a:t>frequency</a:t>
            </a:r>
            <a:r>
              <a:rPr lang="en-US" altLang="en-US" sz="1800" dirty="0">
                <a:latin typeface="Times New Roman" panose="02020603050405020304" pitchFamily="18" charset="0"/>
              </a:rPr>
              <a:t> interval. It is also </a:t>
            </a:r>
            <a:r>
              <a:rPr lang="en-US" altLang="en-US" sz="1800" dirty="0">
                <a:solidFill>
                  <a:srgbClr val="2226F4"/>
                </a:solidFill>
                <a:latin typeface="Times New Roman" panose="02020603050405020304" pitchFamily="18" charset="0"/>
              </a:rPr>
              <a:t>monochromatic irradiance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Units: 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m</a:t>
            </a:r>
            <a:r>
              <a:rPr lang="en-US" altLang="en-US" sz="1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Hz</a:t>
            </a:r>
            <a:r>
              <a:rPr lang="en-US" altLang="en-US" sz="1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7A3F72-D1B1-4749-EB38-9A398C1B25FD}"/>
                  </a:ext>
                </a:extLst>
              </p:cNvPr>
              <p:cNvSpPr txBox="1"/>
              <p:nvPr/>
            </p:nvSpPr>
            <p:spPr>
              <a:xfrm>
                <a:off x="3912270" y="2651318"/>
                <a:ext cx="4028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7A3F72-D1B1-4749-EB38-9A398C1B2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270" y="2651318"/>
                <a:ext cx="402803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38A11-F83C-FB96-9C8A-4DF8C07B5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437A3DC7-86E5-138E-8F4D-819B1EF72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8EF0D32E-E0DD-57C0-1491-A98261A6E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0EB2B54-1273-A042-9656-D4FD6297D9EB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16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0723" name="TextBox 7">
            <a:extLst>
              <a:ext uri="{FF2B5EF4-FFF2-40B4-BE49-F238E27FC236}">
                <a16:creationId xmlns:a16="http://schemas.microsoft.com/office/drawing/2014/main" id="{76507F95-6ADC-C214-1F32-0063C98E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1200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Summary: Flux Density</a:t>
            </a:r>
          </a:p>
        </p:txBody>
      </p:sp>
      <p:pic>
        <p:nvPicPr>
          <p:cNvPr id="7" name="Picture 6" descr="A diagram of a graph&#10;&#10;AI-generated content may be incorrect.">
            <a:extLst>
              <a:ext uri="{FF2B5EF4-FFF2-40B4-BE49-F238E27FC236}">
                <a16:creationId xmlns:a16="http://schemas.microsoft.com/office/drawing/2014/main" id="{28B5C8D5-11B9-3507-96E9-75FCEF42A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75" y="1278729"/>
            <a:ext cx="8523450" cy="531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00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79A14-C3D4-7D57-3696-BD2544962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55B0D7DE-A1C8-8067-C6E7-7EC2EE1FF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5877A7F5-202C-4C0B-5C96-E25168924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0EB2B54-1273-A042-9656-D4FD6297D9EB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17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0723" name="TextBox 7">
            <a:extLst>
              <a:ext uri="{FF2B5EF4-FFF2-40B4-BE49-F238E27FC236}">
                <a16:creationId xmlns:a16="http://schemas.microsoft.com/office/drawing/2014/main" id="{3B0C8E94-6C89-E61B-2A4F-3531DB361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1200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Upward Flux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4" name="TextBox 4">
                <a:extLst>
                  <a:ext uri="{FF2B5EF4-FFF2-40B4-BE49-F238E27FC236}">
                    <a16:creationId xmlns:a16="http://schemas.microsoft.com/office/drawing/2014/main" id="{CF7644EC-5843-DE94-70C2-8EE85D19EE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7188" y="5021921"/>
                <a:ext cx="8786812" cy="1959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en-US" sz="1600" dirty="0">
                    <a:solidFill>
                      <a:srgbClr val="2824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upward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flux density across a </a:t>
                </a:r>
                <a:r>
                  <a:rPr lang="en-US" altLang="en-US" sz="1600" dirty="0">
                    <a:solidFill>
                      <a:srgbClr val="2824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horizontal surface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),</m:t>
                        </m:r>
                      </m:e>
                    </m:func>
                  </m:oMath>
                </a14:m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t) 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∫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ba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,t) 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  <m:r>
                      <a:rPr lang="en-US" alt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  <m:r>
                      <a:rPr lang="en-US" alt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0 ,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                                 = </m:t>
                    </m:r>
                    <m:nary>
                      <m:naryPr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p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nary>
                          <m:nary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</m:nary>
                      </m:e>
                    </m:nary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t) </a:t>
                </a:r>
                <a14:m>
                  <m:oMath xmlns:m="http://schemas.openxmlformats.org/officeDocument/2006/math"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724" name="TextBox 4">
                <a:extLst>
                  <a:ext uri="{FF2B5EF4-FFF2-40B4-BE49-F238E27FC236}">
                    <a16:creationId xmlns:a16="http://schemas.microsoft.com/office/drawing/2014/main" id="{CF7644EC-5843-DE94-70C2-8EE85D19E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188" y="5021921"/>
                <a:ext cx="8786812" cy="1959832"/>
              </a:xfrm>
              <a:prstGeom prst="rect">
                <a:avLst/>
              </a:prstGeom>
              <a:blipFill>
                <a:blip r:embed="rId3"/>
                <a:stretch>
                  <a:fillRect l="-434" t="-645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B9B17C-B224-02E8-E667-D6A1D64567BA}"/>
                  </a:ext>
                </a:extLst>
              </p:cNvPr>
              <p:cNvSpPr txBox="1"/>
              <p:nvPr/>
            </p:nvSpPr>
            <p:spPr>
              <a:xfrm>
                <a:off x="3328437" y="5666762"/>
                <a:ext cx="4220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baseline="30000" dirty="0">
                    <a:solidFill>
                      <a:schemeClr val="tx1"/>
                    </a:solidFill>
                  </a:rPr>
                  <a:t>+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B9B17C-B224-02E8-E667-D6A1D6456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437" y="5666762"/>
                <a:ext cx="422039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diagram of a sphere with a point and a line&#10;&#10;AI-generated content may be incorrect.">
            <a:extLst>
              <a:ext uri="{FF2B5EF4-FFF2-40B4-BE49-F238E27FC236}">
                <a16:creationId xmlns:a16="http://schemas.microsoft.com/office/drawing/2014/main" id="{B3A45659-700D-4F36-5C48-2D8448EBA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711200"/>
            <a:ext cx="4352853" cy="376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4B514C-4CC6-6C98-CED4-15F4BCF19006}"/>
              </a:ext>
            </a:extLst>
          </p:cNvPr>
          <p:cNvSpPr txBox="1"/>
          <p:nvPr/>
        </p:nvSpPr>
        <p:spPr>
          <a:xfrm>
            <a:off x="5417648" y="4501257"/>
            <a:ext cx="2061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>
                <a:solidFill>
                  <a:srgbClr val="C00000"/>
                </a:solidFill>
                <a:cs typeface="Times New Roman" panose="02020603050405020304" pitchFamily="18" charset="0"/>
                <a:hlinkClick r:id="rId6"/>
              </a:rPr>
              <a:t>05-Upward-Flux-Density.html</a:t>
            </a:r>
            <a:endParaRPr lang="en-US" alt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38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B4FCA-09ED-FC52-CBAE-9F8471C13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3892289E-A423-6A8C-7802-E209B08C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08EE082A-56A8-D403-1246-6FF2E754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0EB2B54-1273-A042-9656-D4FD6297D9EB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18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0723" name="TextBox 7">
            <a:extLst>
              <a:ext uri="{FF2B5EF4-FFF2-40B4-BE49-F238E27FC236}">
                <a16:creationId xmlns:a16="http://schemas.microsoft.com/office/drawing/2014/main" id="{1A9A0326-8995-3A4B-A827-894289E47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1200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Downward Flux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30796695-25CF-3E62-7AAC-C1BE498787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592" y="1405330"/>
                <a:ext cx="8786812" cy="1959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en-US" sz="1600" dirty="0">
                    <a:solidFill>
                      <a:srgbClr val="2824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downward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flux density across a </a:t>
                </a:r>
                <a:r>
                  <a:rPr lang="en-US" altLang="en-US" sz="1600" dirty="0">
                    <a:solidFill>
                      <a:srgbClr val="2226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horizontal surface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t) 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∫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ba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,t) 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  <m:r>
                      <a:rPr lang="en-US" alt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  <m:r>
                      <a:rPr lang="en-US" alt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0 ,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                                 = </m:t>
                    </m:r>
                    <m:nary>
                      <m:naryPr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p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nary>
                          <m:nary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</m:nary>
                      </m:e>
                    </m:nary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t) 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30796695-25CF-3E62-7AAC-C1BE49878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592" y="1405330"/>
                <a:ext cx="8786812" cy="1959832"/>
              </a:xfrm>
              <a:prstGeom prst="rect">
                <a:avLst/>
              </a:prstGeom>
              <a:blipFill>
                <a:blip r:embed="rId3"/>
                <a:stretch>
                  <a:fillRect l="-289" t="-645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7703CA5-0EBF-3454-6355-DD9DBF2E3215}"/>
                  </a:ext>
                </a:extLst>
              </p:cNvPr>
              <p:cNvSpPr txBox="1"/>
              <p:nvPr/>
            </p:nvSpPr>
            <p:spPr>
              <a:xfrm>
                <a:off x="3066143" y="2174008"/>
                <a:ext cx="499367" cy="272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7703CA5-0EBF-3454-6355-DD9DBF2E3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143" y="2174008"/>
                <a:ext cx="499367" cy="2727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3400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E1D634FA-71F2-B175-B664-1DD46C453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A324E4B4-ED67-1637-DDC2-81993379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363" y="6426200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4A175EF-8A0E-1F4C-A324-8C14FCF23ECD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19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771" name="TextBox 7">
            <a:extLst>
              <a:ext uri="{FF2B5EF4-FFF2-40B4-BE49-F238E27FC236}">
                <a16:creationId xmlns:a16="http://schemas.microsoft.com/office/drawing/2014/main" id="{73B6A393-843C-5D77-B669-74E44496F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3649802"/>
            <a:ext cx="8550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Radiant Power</a:t>
            </a:r>
          </a:p>
        </p:txBody>
      </p:sp>
      <p:sp>
        <p:nvSpPr>
          <p:cNvPr id="32772" name="TextBox 4">
            <a:extLst>
              <a:ext uri="{FF2B5EF4-FFF2-40B4-BE49-F238E27FC236}">
                <a16:creationId xmlns:a16="http://schemas.microsoft.com/office/drawing/2014/main" id="{B0CD29F5-4C88-EA80-72CD-A1FC5D0D9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9" y="4143334"/>
            <a:ext cx="85709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The integral of the irradiance over an area A is the total flux, in W, or </a:t>
            </a:r>
            <a:r>
              <a:rPr lang="en-US" altLang="en-US" sz="1600" dirty="0">
                <a:solidFill>
                  <a:srgbClr val="1725F4"/>
                </a:solidFill>
                <a:latin typeface="Times New Roman" panose="02020603050405020304" pitchFamily="18" charset="0"/>
              </a:rPr>
              <a:t>radiant power</a:t>
            </a:r>
            <a:r>
              <a:rPr lang="en-US" altLang="en-US" sz="1600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ADCBA022-1DA7-868C-8129-4E67DEBF0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99" y="1520825"/>
            <a:ext cx="9009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n-US" sz="1600" dirty="0">
                <a:solidFill>
                  <a:srgbClr val="172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hemispherical flux density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Wm</a:t>
            </a:r>
            <a:r>
              <a:rPr lang="en-US" alt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  <a:r>
              <a:rPr lang="en-US" altLang="en-US" sz="1600" dirty="0">
                <a:solidFill>
                  <a:srgbClr val="172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irradiance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is obtained by integrating the monochromatic irradiance over the entire electromagnetic spectrum,</a:t>
            </a:r>
          </a:p>
        </p:txBody>
      </p:sp>
      <p:sp>
        <p:nvSpPr>
          <p:cNvPr id="32776" name="TextBox 7">
            <a:extLst>
              <a:ext uri="{FF2B5EF4-FFF2-40B4-BE49-F238E27FC236}">
                <a16:creationId xmlns:a16="http://schemas.microsoft.com/office/drawing/2014/main" id="{178963E0-56AA-9977-6863-FD6272042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920750"/>
            <a:ext cx="8550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E71350-8510-22CF-0BAD-A1397EE1AA3E}"/>
                  </a:ext>
                </a:extLst>
              </p:cNvPr>
              <p:cNvSpPr txBox="1"/>
              <p:nvPr/>
            </p:nvSpPr>
            <p:spPr>
              <a:xfrm>
                <a:off x="3190251" y="2361027"/>
                <a:ext cx="2763498" cy="411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F</a:t>
                </a:r>
                <a:r>
                  <a:rPr lang="en-US" altLang="en-US" sz="1600" baseline="30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US" alt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600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t) 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∝</m:t>
                        </m:r>
                      </m:sup>
                      <m:e>
                        <m: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𝜐</m:t>
                        </m:r>
                      </m:e>
                    </m:nary>
                  </m:oMath>
                </a14:m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F</a:t>
                </a:r>
                <a:r>
                  <a:rPr lang="en-US" altLang="en-US" sz="1600" baseline="30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US" alt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en-US" sz="1600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t) </a:t>
                </a:r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E71350-8510-22CF-0BAD-A1397EE1A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251" y="2361027"/>
                <a:ext cx="2763498" cy="411266"/>
              </a:xfrm>
              <a:prstGeom prst="rect">
                <a:avLst/>
              </a:prstGeom>
              <a:blipFill>
                <a:blip r:embed="rId3"/>
                <a:stretch>
                  <a:fillRect l="-1376" t="-97059" b="-15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429B75-4EF2-5B25-3DD4-7BB50FBD72EE}"/>
                  </a:ext>
                </a:extLst>
              </p:cNvPr>
              <p:cNvSpPr txBox="1"/>
              <p:nvPr/>
            </p:nvSpPr>
            <p:spPr>
              <a:xfrm>
                <a:off x="3166148" y="4791320"/>
                <a:ext cx="2187679" cy="3765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F</a:t>
                </a:r>
                <a:r>
                  <a:rPr lang="en-US" altLang="en-US" sz="1600" baseline="30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US" alt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altLang="en-US" sz="1600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t) 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F</a:t>
                </a:r>
                <a:r>
                  <a:rPr lang="en-US" altLang="en-US" sz="1600" baseline="30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US" alt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en-US" sz="1600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t) </a:t>
                </a:r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429B75-4EF2-5B25-3DD4-7BB50FBD7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148" y="4791320"/>
                <a:ext cx="2187679" cy="376578"/>
              </a:xfrm>
              <a:prstGeom prst="rect">
                <a:avLst/>
              </a:prstGeom>
              <a:blipFill>
                <a:blip r:embed="rId4"/>
                <a:stretch>
                  <a:fillRect l="-1734" t="-116129" b="-17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2782EC3-6195-BC5D-3BCD-835F8634DC40}"/>
              </a:ext>
            </a:extLst>
          </p:cNvPr>
          <p:cNvSpPr txBox="1"/>
          <p:nvPr/>
        </p:nvSpPr>
        <p:spPr>
          <a:xfrm>
            <a:off x="3783273" y="5046747"/>
            <a:ext cx="333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F4962-F1A3-087A-AF54-09EBDAE84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4EFE8EF-252E-736F-3BD1-0FE023C2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D6BE99A6-CF0E-9850-21EE-411D4A48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9208A6C-D14A-A641-A826-FB487D90B92F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2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387" name="TextBox 7">
            <a:extLst>
              <a:ext uri="{FF2B5EF4-FFF2-40B4-BE49-F238E27FC236}">
                <a16:creationId xmlns:a16="http://schemas.microsoft.com/office/drawing/2014/main" id="{10A7FEBA-ED55-A887-64A8-0EEED85AB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827088"/>
            <a:ext cx="386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Cloud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AD647F-9EE3-2C27-4436-68E47941C41E}"/>
                  </a:ext>
                </a:extLst>
              </p:cNvPr>
              <p:cNvSpPr txBox="1"/>
              <p:nvPr/>
            </p:nvSpPr>
            <p:spPr>
              <a:xfrm>
                <a:off x="194809" y="2106998"/>
                <a:ext cx="447739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Photons in </a:t>
                </a:r>
                <a:r>
                  <a:rPr lang="en-US" sz="1600" dirty="0">
                    <a:solidFill>
                      <a:srgbClr val="2226F4"/>
                    </a:solidFill>
                    <a:cs typeface="Times New Roman" panose="02020603050405020304" pitchFamily="18" charset="0"/>
                  </a:rPr>
                  <a:t>volume</a:t>
                </a:r>
                <a:r>
                  <a:rPr 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at </a:t>
                </a:r>
                <a:r>
                  <a:rPr lang="en-US" altLang="en-US" sz="1600" dirty="0">
                    <a:solidFill>
                      <a:srgbClr val="2226F4"/>
                    </a:solidFill>
                    <a:cs typeface="Times New Roman" panose="02020603050405020304" pitchFamily="18" charset="0"/>
                  </a:rPr>
                  <a:t>time</a:t>
                </a:r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</a:t>
                </a:r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. The color represents different photon </a:t>
                </a:r>
                <a:r>
                  <a:rPr lang="en-US" altLang="en-US" sz="1600" dirty="0">
                    <a:solidFill>
                      <a:srgbClr val="2226F4"/>
                    </a:solidFill>
                    <a:cs typeface="Times New Roman" panose="02020603050405020304" pitchFamily="18" charset="0"/>
                  </a:rPr>
                  <a:t>frequencies</a:t>
                </a:r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. With lapse in time, they will travel in different directions.</a:t>
                </a:r>
              </a:p>
              <a:p>
                <a:endParaRPr lang="en-US" sz="16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We therefore require a more precise description.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AD647F-9EE3-2C27-4436-68E47941C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09" y="2106998"/>
                <a:ext cx="4477399" cy="1323439"/>
              </a:xfrm>
              <a:prstGeom prst="rect">
                <a:avLst/>
              </a:prstGeom>
              <a:blipFill>
                <a:blip r:embed="rId3"/>
                <a:stretch>
                  <a:fillRect l="-850" t="-1905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olorful lights in a hexagon shape&#10;&#10;AI-generated content may be incorrect.">
            <a:extLst>
              <a:ext uri="{FF2B5EF4-FFF2-40B4-BE49-F238E27FC236}">
                <a16:creationId xmlns:a16="http://schemas.microsoft.com/office/drawing/2014/main" id="{C0890820-475C-2753-1BD1-E583DA9BF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25" y="1047867"/>
            <a:ext cx="4203700" cy="344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9EE47-D173-597F-4DAA-7FBC95CBE027}"/>
              </a:ext>
            </a:extLst>
          </p:cNvPr>
          <p:cNvSpPr txBox="1"/>
          <p:nvPr/>
        </p:nvSpPr>
        <p:spPr>
          <a:xfrm>
            <a:off x="6366113" y="4489567"/>
            <a:ext cx="157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  <a:hlinkClick r:id="rId5"/>
              </a:rPr>
              <a:t>01-Photon-Cloud.html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23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474E27D0-F78B-48FC-81F7-217FFA3F9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8233FC90-AF29-CBBC-B579-04DF5F3FB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D6689E8-9904-5F45-B01F-940CA542B945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3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435" name="TextBox 7">
            <a:extLst>
              <a:ext uri="{FF2B5EF4-FFF2-40B4-BE49-F238E27FC236}">
                <a16:creationId xmlns:a16="http://schemas.microsoft.com/office/drawing/2014/main" id="{A6A8DA96-AA3A-D813-E8CF-9719B544D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711200"/>
            <a:ext cx="386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Counting Photons Precisely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9F7A2E-0520-D47F-2D7D-759CFDA17164}"/>
                  </a:ext>
                </a:extLst>
              </p:cNvPr>
              <p:cNvSpPr txBox="1"/>
              <p:nvPr/>
            </p:nvSpPr>
            <p:spPr>
              <a:xfrm>
                <a:off x="239394" y="1175393"/>
                <a:ext cx="8665211" cy="1579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We </a:t>
                </a:r>
                <a:r>
                  <a:rPr lang="en-US" sz="1600" dirty="0">
                    <a:solidFill>
                      <a:srgbClr val="2226F4"/>
                    </a:solidFill>
                  </a:rPr>
                  <a:t>consider </a:t>
                </a:r>
                <a:r>
                  <a:rPr lang="en-US" sz="1600" dirty="0">
                    <a:solidFill>
                      <a:schemeClr val="tx1"/>
                    </a:solidFill>
                  </a:rPr>
                  <a:t>photons – </a:t>
                </a:r>
              </a:p>
              <a:p>
                <a:endParaRPr lang="en-US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in </a:t>
                </a:r>
                <a:r>
                  <a:rPr lang="en-US" sz="1600" dirty="0">
                    <a:solidFill>
                      <a:srgbClr val="1025F4"/>
                    </a:solidFill>
                  </a:rPr>
                  <a:t>volume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element</m:t>
                    </m:r>
                    <m:r>
                      <a:rPr lang="en-US" altLang="en-US" sz="1600" b="0" i="0" smtClean="0">
                        <a:solidFill>
                          <a:srgbClr val="1025F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about location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(circle and point in the left image)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in the </a:t>
                </a:r>
                <a:r>
                  <a:rPr lang="en-US" altLang="en-US" sz="1600" dirty="0">
                    <a:solidFill>
                      <a:srgbClr val="1025F4"/>
                    </a:solidFill>
                    <a:cs typeface="Times New Roman" panose="02020603050405020304" pitchFamily="18" charset="0"/>
                  </a:rPr>
                  <a:t>frequency</a:t>
                </a:r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interval (</a:t>
                </a:r>
                <a14:m>
                  <m:oMath xmlns:m="http://schemas.openxmlformats.org/officeDocument/2006/math">
                    <m:r>
                      <a:rPr lang="en-US" altLang="en-US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en-US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en-US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</m:oMath>
                </a14:m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traveling along the </a:t>
                </a:r>
                <a:r>
                  <a:rPr lang="en-US" altLang="en-US" sz="1600" dirty="0">
                    <a:solidFill>
                      <a:srgbClr val="1025F4"/>
                    </a:solidFill>
                    <a:cs typeface="Times New Roman" panose="02020603050405020304" pitchFamily="18" charset="0"/>
                  </a:rPr>
                  <a:t>direction</a:t>
                </a:r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alt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about a small solid angle </a:t>
                </a:r>
                <a14:m>
                  <m:oMath xmlns:m="http://schemas.openxmlformats.org/officeDocument/2006/math">
                    <m:r>
                      <a:rPr lang="en-US" altLang="en-US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bar>
                      <m:barPr>
                        <m:ctrlPr>
                          <a:rPr lang="en-US" alt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endParaRPr lang="en-US" altLang="en-US" sz="1600" i="1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at </a:t>
                </a:r>
                <a:r>
                  <a:rPr lang="en-US" altLang="en-US" sz="1600" dirty="0">
                    <a:solidFill>
                      <a:srgbClr val="1025F4"/>
                    </a:solidFill>
                    <a:cs typeface="Times New Roman" panose="02020603050405020304" pitchFamily="18" charset="0"/>
                  </a:rPr>
                  <a:t>time</a:t>
                </a:r>
                <a:r>
                  <a:rPr lang="en-US" alt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</a:t>
                </a:r>
                <a:endParaRPr lang="en-US" altLang="en-US" sz="16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9F7A2E-0520-D47F-2D7D-759CFDA17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94" y="1175393"/>
                <a:ext cx="8665211" cy="1579663"/>
              </a:xfrm>
              <a:prstGeom prst="rect">
                <a:avLst/>
              </a:prstGeom>
              <a:blipFill>
                <a:blip r:embed="rId3"/>
                <a:stretch>
                  <a:fillRect l="-292" t="-80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EAF1F7C-EE86-EF99-497B-05BDFA39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37" y="2706291"/>
            <a:ext cx="4790858" cy="39401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D5E1D-C072-0F1D-D4DA-189C291C0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99AEB5DF-A58C-CDC0-0E50-FAE6A56C0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8F8A20EE-0393-9AA8-1482-EF7C83DD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F4915D2-F17B-B749-AD9A-9D62A9929D07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4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B29E9193-F0B1-2BBA-D062-AE4240DB2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827088"/>
            <a:ext cx="386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 distribution function, “f”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3" name="TextBox 2">
                <a:extLst>
                  <a:ext uri="{FF2B5EF4-FFF2-40B4-BE49-F238E27FC236}">
                    <a16:creationId xmlns:a16="http://schemas.microsoft.com/office/drawing/2014/main" id="{BE5AFE3C-4668-1E8C-C7C0-8E9A3CB69C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194" y="1404938"/>
                <a:ext cx="8731612" cy="4061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en-US" sz="1600" dirty="0">
                    <a:solidFill>
                      <a:srgbClr val="2226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 (photon) distribution function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 is defined as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𝑑𝑁</m:t>
                        </m:r>
                      </m:e>
                    </m:d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/(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600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bar>
                      <m:barPr>
                        <m:ctrlPr>
                          <a:rPr lang="en-US" alt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,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such that,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𝑑𝑁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/(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600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bar>
                      <m:barPr>
                        <m:ctrlPr>
                          <a:rPr lang="en-US" alt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,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denotes the </a:t>
                </a:r>
                <a:r>
                  <a:rPr lang="en-US" altLang="en-US" sz="1600" dirty="0">
                    <a:solidFill>
                      <a:srgbClr val="2824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 of particles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(photons) in the volume element 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about the point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traveling along the direction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alt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about a small solid angle </a:t>
                </a:r>
                <a14:m>
                  <m:oMath xmlns:m="http://schemas.openxmlformats.org/officeDocument/2006/math"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bar>
                      <m:barPr>
                        <m:ctrlPr>
                          <a:rPr lang="en-US" alt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l-GR" alt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frequency </a:t>
                </a:r>
                <a14:m>
                  <m:oMath xmlns:m="http://schemas.openxmlformats.org/officeDocument/2006/math"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interval (</a:t>
                </a:r>
                <a14:m>
                  <m:oMath xmlns:m="http://schemas.openxmlformats.org/officeDocument/2006/math"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alt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en-US" sz="1600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at time 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units of 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 # m</a:t>
                </a:r>
                <a:r>
                  <a:rPr lang="en-US" alt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-3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Hz</a:t>
                </a:r>
                <a:r>
                  <a:rPr lang="en-US" alt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sr</a:t>
                </a:r>
                <a:r>
                  <a:rPr lang="en-US" alt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 : meter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Hz : Hertz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: steradian</a:t>
                </a:r>
              </a:p>
            </p:txBody>
          </p:sp>
        </mc:Choice>
        <mc:Fallback xmlns="">
          <p:sp>
            <p:nvSpPr>
              <p:cNvPr id="14343" name="TextBox 2">
                <a:extLst>
                  <a:ext uri="{FF2B5EF4-FFF2-40B4-BE49-F238E27FC236}">
                    <a16:creationId xmlns:a16="http://schemas.microsoft.com/office/drawing/2014/main" id="{BE5AFE3C-4668-1E8C-C7C0-8E9A3CB69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194" y="1404938"/>
                <a:ext cx="8731612" cy="4061881"/>
              </a:xfrm>
              <a:prstGeom prst="rect">
                <a:avLst/>
              </a:prstGeom>
              <a:blipFill>
                <a:blip r:embed="rId3"/>
                <a:stretch>
                  <a:fillRect l="-436" t="-312" r="-872" b="-9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3B2DF7-6557-BE7A-2148-B33F144E8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67" y="4273728"/>
            <a:ext cx="2342019" cy="19261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22004-95F8-DE27-0658-FB4F798DB2D6}"/>
              </a:ext>
            </a:extLst>
          </p:cNvPr>
          <p:cNvSpPr txBox="1"/>
          <p:nvPr/>
        </p:nvSpPr>
        <p:spPr>
          <a:xfrm>
            <a:off x="6348451" y="6199875"/>
            <a:ext cx="1695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>
                <a:solidFill>
                  <a:srgbClr val="C00000"/>
                </a:solidFill>
                <a:cs typeface="Times New Roman" panose="02020603050405020304" pitchFamily="18" charset="0"/>
                <a:hlinkClick r:id="rId5"/>
              </a:rPr>
              <a:t>02-Photon-Number.html</a:t>
            </a:r>
            <a:endParaRPr lang="en-US" alt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725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2475994F-9C6F-F981-0969-18B8078C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3EE5E24A-9D75-6532-04A2-14FCE57B9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69063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AEB5E54-67C1-BA4C-A085-D67E069EF33D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5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83" name="TextBox 7">
            <a:extLst>
              <a:ext uri="{FF2B5EF4-FFF2-40B4-BE49-F238E27FC236}">
                <a16:creationId xmlns:a16="http://schemas.microsoft.com/office/drawing/2014/main" id="{E368DB1A-A9BD-D8B8-C8A4-FDD4EA76E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" y="866775"/>
            <a:ext cx="36612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 Transporting Energy</a:t>
            </a:r>
          </a:p>
        </p:txBody>
      </p:sp>
      <p:sp>
        <p:nvSpPr>
          <p:cNvPr id="20484" name="TextBox 4">
            <a:extLst>
              <a:ext uri="{FF2B5EF4-FFF2-40B4-BE49-F238E27FC236}">
                <a16:creationId xmlns:a16="http://schemas.microsoft.com/office/drawing/2014/main" id="{B382FECA-D25C-D796-9DCA-58EFC4852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03" y="1404815"/>
            <a:ext cx="8569325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convenient to express the particle distribution in terms of </a:t>
            </a:r>
            <a:r>
              <a:rPr lang="en-US" altLang="en-US" sz="1800" dirty="0">
                <a:solidFill>
                  <a:srgbClr val="2824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photons transport because many radiometric devices used in remote sensing and plant ecology measure </a:t>
            </a:r>
            <a:r>
              <a:rPr lang="en-US" altLang="en-US" sz="1800" dirty="0">
                <a:solidFill>
                  <a:srgbClr val="2824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radiant energy,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not photon counts (lidars measure photon counts).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that the particle distribution function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tells us something about the number of particle at a </a:t>
            </a:r>
            <a:r>
              <a:rPr lang="en-US" altLang="en-US" sz="1800" dirty="0">
                <a:solidFill>
                  <a:srgbClr val="1C30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instant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Each particle carries energy (E in </a:t>
            </a:r>
            <a:r>
              <a:rPr lang="en-US" altLang="en-US" sz="1800" dirty="0">
                <a:solidFill>
                  <a:srgbClr val="222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Joules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according to its frequency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  <a:sym typeface="MT Extra" pitchFamily="2" charset="77"/>
              </a:rPr>
              <a:t>ν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MT Extra" pitchFamily="2" charset="77"/>
              </a:rPr>
              <a:t>, 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                                                                       E</a:t>
            </a:r>
            <a:r>
              <a:rPr lang="en-US" alt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MT Extra" pitchFamily="2" charset="77"/>
              </a:rPr>
              <a:t>ν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MT Extra" pitchFamily="2" charset="77"/>
              </a:rPr>
              <a:t>=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MT Extra" pitchFamily="2" charset="77"/>
              </a:rPr>
              <a:t>ν ,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MT Extra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MT Extra" pitchFamily="2" charset="77"/>
              </a:rPr>
              <a:t>where   is a constant.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realize energy transport by particles, we need </a:t>
            </a:r>
            <a:r>
              <a:rPr lang="en-US" altLang="en-US" sz="1800" dirty="0">
                <a:solidFill>
                  <a:srgbClr val="1C30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let time elapse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Therefore, we consider a </a:t>
            </a:r>
            <a:r>
              <a:rPr lang="en-US" altLang="en-US" sz="1800" dirty="0">
                <a:solidFill>
                  <a:srgbClr val="1C30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interval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dt)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which particles travel and transport energy </a:t>
            </a:r>
            <a:r>
              <a:rPr lang="en-US" altLang="en-US" sz="1800" dirty="0">
                <a:solidFill>
                  <a:srgbClr val="1C30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across a surface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area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raises some questions: What is </a:t>
            </a:r>
            <a:r>
              <a:rPr lang="en-US" altLang="en-US" sz="1800" u="sng" dirty="0">
                <a:solidFill>
                  <a:srgbClr val="222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What is </a:t>
            </a:r>
            <a:r>
              <a:rPr lang="en-US" altLang="en-US" sz="1800" u="sng" dirty="0">
                <a:solidFill>
                  <a:srgbClr val="222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337E1-39D0-C814-3BD1-328F874D7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FEA16C80-47CD-D40F-BE9B-ADC74B1C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FC946FD5-0F2C-2458-0C08-0B9A6761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69063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AEB5E54-67C1-BA4C-A085-D67E069EF33D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6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83" name="TextBox 7">
            <a:extLst>
              <a:ext uri="{FF2B5EF4-FFF2-40B4-BE49-F238E27FC236}">
                <a16:creationId xmlns:a16="http://schemas.microsoft.com/office/drawing/2014/main" id="{4F545665-1092-DC33-6679-6AE212551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866775"/>
            <a:ext cx="2719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and Space</a:t>
            </a:r>
          </a:p>
        </p:txBody>
      </p:sp>
      <p:sp>
        <p:nvSpPr>
          <p:cNvPr id="20484" name="TextBox 4">
            <a:extLst>
              <a:ext uri="{FF2B5EF4-FFF2-40B4-BE49-F238E27FC236}">
                <a16:creationId xmlns:a16="http://schemas.microsoft.com/office/drawing/2014/main" id="{4CF752AD-72ED-C5C2-DE2C-4F8EB4C48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03" y="1404815"/>
            <a:ext cx="85693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speed of electromagnetic radiation (EMR)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vacuum is an </a:t>
            </a:r>
            <a:r>
              <a:rPr lang="en-US" altLang="en-US" sz="1800" dirty="0">
                <a:solidFill>
                  <a:srgbClr val="222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absolute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constant,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                                                 c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 = </a:t>
            </a:r>
            <a:r>
              <a:rPr lang="en-US" sz="18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d/t 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= 299,792,458 m/sec 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panose="02020603050405020304" pitchFamily="18" charset="0"/>
              <a:ea typeface="ＭＳ Ｐゴシック" pitchFamily="-111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This defines time and space –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panose="02020603050405020304" pitchFamily="18" charset="0"/>
              <a:ea typeface="ＭＳ Ｐゴシック" pitchFamily="-111" charset="-128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en-US" sz="1800" dirty="0">
                <a:solidFill>
                  <a:srgbClr val="2226F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Time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: a second, unit of time, is the time EMR takes to travel distance of 299,792,458 meters</a:t>
            </a:r>
          </a:p>
          <a:p>
            <a:pPr>
              <a:spcBef>
                <a:spcPct val="0"/>
              </a:spcBef>
              <a:buNone/>
            </a:pP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panose="02020603050405020304" pitchFamily="18" charset="0"/>
              <a:ea typeface="ＭＳ Ｐゴシック" pitchFamily="-111" charset="-128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en-US" sz="1800" dirty="0">
                <a:solidFill>
                  <a:srgbClr val="2226F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Space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: a meter, unit of lineal space, is the distance EMR travels in (1/299,792,458)</a:t>
            </a:r>
            <a:r>
              <a:rPr lang="en-US" sz="1800" baseline="30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th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 of a second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space in our universe is </a:t>
            </a:r>
            <a:r>
              <a:rPr lang="en-US" altLang="en-US" sz="1800" dirty="0">
                <a:solidFill>
                  <a:srgbClr val="222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dimensional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(how do we know this? </a:t>
            </a:r>
            <a:r>
              <a:rPr lang="en-US" altLang="en-US" sz="1800" dirty="0">
                <a:solidFill>
                  <a:srgbClr val="222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AI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EMR traveling in 3D space and imparting energy to objects it encounters requires </a:t>
            </a:r>
            <a:r>
              <a:rPr lang="en-US" altLang="en-US" sz="1800" dirty="0">
                <a:solidFill>
                  <a:srgbClr val="222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geometrical concepts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8017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E551F-53DA-CC24-1216-DE2CCDD1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C6C5E495-8E05-8872-A251-03073C266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A091CB7E-381E-5A0D-0028-CC5676B92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69063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AEB5E54-67C1-BA4C-A085-D67E069EF33D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7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83" name="TextBox 7">
            <a:extLst>
              <a:ext uri="{FF2B5EF4-FFF2-40B4-BE49-F238E27FC236}">
                <a16:creationId xmlns:a16="http://schemas.microsoft.com/office/drawing/2014/main" id="{A4357C51-EF3B-17A7-88E4-C7687DC05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706529"/>
            <a:ext cx="58505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But, Why Does EMR Travel in the First Place?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E513A-D3B1-724D-8177-780FF89848CC}"/>
              </a:ext>
            </a:extLst>
          </p:cNvPr>
          <p:cNvSpPr txBox="1"/>
          <p:nvPr/>
        </p:nvSpPr>
        <p:spPr>
          <a:xfrm>
            <a:off x="66675" y="2250420"/>
            <a:ext cx="87080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Electromagnetic radiation (EMR) travels </a:t>
            </a:r>
            <a:r>
              <a:rPr lang="en-US" altLang="en-US" sz="1400" dirty="0">
                <a:solidFill>
                  <a:srgbClr val="2226F4"/>
                </a:solidFill>
                <a:cs typeface="Times New Roman" panose="02020603050405020304" pitchFamily="18" charset="0"/>
              </a:rPr>
              <a:t>because </a:t>
            </a:r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of a unique "leapfrog" effect between electric and magnetic fields. Unlike sound waves, which need air or water to move, EMR is </a:t>
            </a:r>
            <a:r>
              <a:rPr lang="en-US" altLang="en-US" sz="1400" u="sng" dirty="0">
                <a:solidFill>
                  <a:srgbClr val="2226F4"/>
                </a:solidFill>
                <a:cs typeface="Times New Roman" panose="02020603050405020304" pitchFamily="18" charset="0"/>
              </a:rPr>
              <a:t>self-propagating</a:t>
            </a:r>
            <a:r>
              <a:rPr lang="en-US" altLang="en-US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— it creates its own "track" as it moves through space.</a:t>
            </a:r>
          </a:p>
          <a:p>
            <a:pPr lvl="0"/>
            <a:endParaRPr lang="en-US" altLang="en-US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lvl="0"/>
            <a:r>
              <a:rPr lang="en-US" altLang="en-US" sz="1400" dirty="0">
                <a:solidFill>
                  <a:srgbClr val="2226F4"/>
                </a:solidFill>
                <a:cs typeface="Times New Roman" panose="02020603050405020304" pitchFamily="18" charset="0"/>
              </a:rPr>
              <a:t>A changing Magnetic Field creates an Electric Field</a:t>
            </a:r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:</a:t>
            </a:r>
            <a:r>
              <a:rPr lang="en-US" altLang="en-US" sz="1400" dirty="0">
                <a:solidFill>
                  <a:srgbClr val="2226F4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If you have a magnetic field that is fluctuating (getting stronger or weaker), it naturally pushes on the space around it to generate an electric field.</a:t>
            </a:r>
          </a:p>
          <a:p>
            <a:pPr lvl="0"/>
            <a:endParaRPr lang="en-US" altLang="en-US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lvl="0"/>
            <a:r>
              <a:rPr lang="en-US" altLang="en-US" sz="1400" dirty="0">
                <a:solidFill>
                  <a:srgbClr val="2226F4"/>
                </a:solidFill>
                <a:cs typeface="Times New Roman" panose="02020603050405020304" pitchFamily="18" charset="0"/>
              </a:rPr>
              <a:t>A changing Electric Field creates a Magnetic Field</a:t>
            </a:r>
            <a:r>
              <a:rPr lang="en-US" altLang="en-US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:</a:t>
            </a:r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 That newly created electric field is also changing, and a changing electric field naturally generates a magnetic field.</a:t>
            </a:r>
          </a:p>
          <a:p>
            <a:pPr lvl="0"/>
            <a:endParaRPr lang="en-US" altLang="en-US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lvl="0"/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Because each field creates the other, they "feed" off one another. </a:t>
            </a:r>
            <a:r>
              <a:rPr lang="en-US" altLang="en-US" sz="1400" dirty="0">
                <a:solidFill>
                  <a:srgbClr val="1025F4"/>
                </a:solidFill>
                <a:cs typeface="Times New Roman" panose="02020603050405020304" pitchFamily="18" charset="0"/>
              </a:rPr>
              <a:t>The electric field creates a magnetic field slightly ahead of it, which then creates an electric field even further ahead, and so on</a:t>
            </a:r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. This allows the wave to move forward indefinitely, even through the empty vacuum of space.</a:t>
            </a:r>
          </a:p>
          <a:p>
            <a:pPr lvl="0"/>
            <a:endParaRPr lang="en-US" altLang="en-US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lvl="0"/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Most waves we encounter are </a:t>
            </a:r>
            <a:r>
              <a:rPr lang="en-US" altLang="en-US" sz="1400" dirty="0">
                <a:solidFill>
                  <a:srgbClr val="2226F4"/>
                </a:solidFill>
                <a:cs typeface="Times New Roman" panose="02020603050405020304" pitchFamily="18" charset="0"/>
              </a:rPr>
              <a:t>mechanical waves</a:t>
            </a:r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. A </a:t>
            </a:r>
            <a:r>
              <a:rPr lang="en-US" altLang="en-US" sz="1400" dirty="0">
                <a:solidFill>
                  <a:srgbClr val="1025F4"/>
                </a:solidFill>
                <a:cs typeface="Times New Roman" panose="02020603050405020304" pitchFamily="18" charset="0"/>
              </a:rPr>
              <a:t>wave in the ocean </a:t>
            </a:r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moves because water molecules bump into each other; </a:t>
            </a:r>
            <a:r>
              <a:rPr lang="en-US" altLang="en-US" sz="1400" dirty="0">
                <a:solidFill>
                  <a:srgbClr val="1025F4"/>
                </a:solidFill>
                <a:cs typeface="Times New Roman" panose="02020603050405020304" pitchFamily="18" charset="0"/>
              </a:rPr>
              <a:t>sound moves </a:t>
            </a:r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because air molecules vibrate.</a:t>
            </a:r>
          </a:p>
          <a:p>
            <a:pPr lvl="0"/>
            <a:endParaRPr lang="en-US" altLang="en-US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lvl="0"/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EMR is different because it is a </a:t>
            </a:r>
            <a:r>
              <a:rPr lang="en-US" altLang="en-US" sz="1400" dirty="0">
                <a:solidFill>
                  <a:srgbClr val="2226F4"/>
                </a:solidFill>
                <a:cs typeface="Times New Roman" panose="02020603050405020304" pitchFamily="18" charset="0"/>
              </a:rPr>
              <a:t>field wave</a:t>
            </a:r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. Fields (like gravity or electricity) exist everywhere in the universe, even in a vacuum. EMR isn't "stuff" moving through space; it is a </a:t>
            </a:r>
            <a:r>
              <a:rPr lang="en-US" altLang="en-US" sz="1400" dirty="0">
                <a:solidFill>
                  <a:srgbClr val="2226F4"/>
                </a:solidFill>
                <a:cs typeface="Times New Roman" panose="02020603050405020304" pitchFamily="18" charset="0"/>
              </a:rPr>
              <a:t>vibration of space itself</a:t>
            </a:r>
            <a:r>
              <a:rPr lang="en-US" altLang="en-US" sz="1400" dirty="0">
                <a:solidFill>
                  <a:schemeClr val="tx1"/>
                </a:solidFill>
                <a:cs typeface="Times New Roman" panose="02020603050405020304" pitchFamily="18" charset="0"/>
              </a:rPr>
              <a:t> (specifically the electromagnetic field that permeates space).</a:t>
            </a:r>
          </a:p>
        </p:txBody>
      </p:sp>
      <p:pic>
        <p:nvPicPr>
          <p:cNvPr id="1029" name="Picture 5" descr="An electromagnetic wave consisting of electric and magnetic oscillating fields. In this example, the oscillating electric field vectors are indicated in red, while the blue lines represent the magnetic field vectors. ">
            <a:extLst>
              <a:ext uri="{FF2B5EF4-FFF2-40B4-BE49-F238E27FC236}">
                <a16:creationId xmlns:a16="http://schemas.microsoft.com/office/drawing/2014/main" id="{FA78E41E-AE2D-58DF-8868-8B3D3C786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23" y="772573"/>
            <a:ext cx="2470638" cy="13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711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31F92-F31C-92F7-DC5B-9D96BE092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A95C40EF-E274-FE96-E48D-7F5CA57EB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892745FE-D2F3-3E73-C670-85BBFBF7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69063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AEB5E54-67C1-BA4C-A085-D67E069EF33D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8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83" name="TextBox 7">
            <a:extLst>
              <a:ext uri="{FF2B5EF4-FFF2-40B4-BE49-F238E27FC236}">
                <a16:creationId xmlns:a16="http://schemas.microsoft.com/office/drawing/2014/main" id="{3D2F4483-46A6-97FF-43E6-49F9CD16A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" y="866775"/>
            <a:ext cx="89506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Illustration of Photons Streaming in 3D Space &amp; Energy Transport</a:t>
            </a:r>
          </a:p>
        </p:txBody>
      </p:sp>
      <p:pic>
        <p:nvPicPr>
          <p:cNvPr id="5" name="edit_the_image_to_include_a_wider(1)">
            <a:hlinkClick r:id="" action="ppaction://media"/>
            <a:extLst>
              <a:ext uri="{FF2B5EF4-FFF2-40B4-BE49-F238E27FC236}">
                <a16:creationId xmlns:a16="http://schemas.microsoft.com/office/drawing/2014/main" id="{64B5BE41-D989-83DE-1B85-47A2A3DECD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3976" y="2088972"/>
            <a:ext cx="2176048" cy="39022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C9BE20-9F29-879C-2023-9DB29D7D2F89}"/>
              </a:ext>
            </a:extLst>
          </p:cNvPr>
          <p:cNvSpPr txBox="1"/>
          <p:nvPr/>
        </p:nvSpPr>
        <p:spPr>
          <a:xfrm>
            <a:off x="4090081" y="1625613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hlinkClick r:id="rId6"/>
              </a:rPr>
              <a:t>Anim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31F92-F31C-92F7-DC5B-9D96BE092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A95C40EF-E274-FE96-E48D-7F5CA57EB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01 – Part 02: Radiative Quantities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892745FE-D2F3-3E73-C670-85BBFBF7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69063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AEB5E54-67C1-BA4C-A085-D67E069EF33D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9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83" name="TextBox 7">
            <a:extLst>
              <a:ext uri="{FF2B5EF4-FFF2-40B4-BE49-F238E27FC236}">
                <a16:creationId xmlns:a16="http://schemas.microsoft.com/office/drawing/2014/main" id="{3D2F4483-46A6-97FF-43E6-49F9CD16A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3" y="666066"/>
            <a:ext cx="89506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 Flow &amp; Energy Transport Across a Surface</a:t>
            </a:r>
          </a:p>
        </p:txBody>
      </p:sp>
      <p:pic>
        <p:nvPicPr>
          <p:cNvPr id="8" name="Picture 7" descr="A close-up of a solar system&#10;&#10;AI-generated content may be incorrect.">
            <a:extLst>
              <a:ext uri="{FF2B5EF4-FFF2-40B4-BE49-F238E27FC236}">
                <a16:creationId xmlns:a16="http://schemas.microsoft.com/office/drawing/2014/main" id="{72A9EED2-2350-6E5D-8F24-0A596EAFC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44" y="1143794"/>
            <a:ext cx="4373710" cy="4123591"/>
          </a:xfrm>
          <a:prstGeom prst="rect">
            <a:avLst/>
          </a:prstGeom>
        </p:spPr>
      </p:pic>
      <p:pic>
        <p:nvPicPr>
          <p:cNvPr id="10" name="Picture 9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27201D72-29D9-2D1D-3230-5025FCFDA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6" y="1143794"/>
            <a:ext cx="4226804" cy="4123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4">
                <a:extLst>
                  <a:ext uri="{FF2B5EF4-FFF2-40B4-BE49-F238E27FC236}">
                    <a16:creationId xmlns:a16="http://schemas.microsoft.com/office/drawing/2014/main" id="{D5E10817-C8FB-8C29-9F25-C45C59E312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25" y="5332559"/>
                <a:ext cx="9096375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simplest object we can consider in 3D space is a 2D object, the </a:t>
                </a:r>
                <a:r>
                  <a:rPr lang="en-US" altLang="en-US" sz="1600" dirty="0">
                    <a:solidFill>
                      <a:srgbClr val="2226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it has area (m</a:t>
                </a:r>
                <a:r>
                  <a:rPr lang="en-US" alt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We require a reference frame, the coordinate system, to specify –</a:t>
                </a: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en-US" sz="1600" dirty="0">
                    <a:solidFill>
                      <a:srgbClr val="2226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direction of photon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travel </a:t>
                </a:r>
                <a:r>
                  <a:rPr lang="el-GR" altLang="en-US" sz="1600" u="sng" dirty="0">
                    <a:latin typeface="Times New Roman" panose="02020603050405020304" pitchFamily="18" charset="0"/>
                  </a:rPr>
                  <a:t>Ω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 , and</a:t>
                </a: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en-US" sz="1600" dirty="0">
                    <a:solidFill>
                      <a:srgbClr val="2226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orientation of the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surface as specified by </a:t>
                </a:r>
                <a:r>
                  <a:rPr lang="en-US" altLang="en-US" sz="1600" dirty="0">
                    <a:solidFill>
                      <a:srgbClr val="1025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 “normal” is a unit vector perpendicular to the surface of interest)</a:t>
                </a:r>
              </a:p>
            </p:txBody>
          </p:sp>
        </mc:Choice>
        <mc:Fallback xmlns="">
          <p:sp>
            <p:nvSpPr>
              <p:cNvPr id="11" name="TextBox 4">
                <a:extLst>
                  <a:ext uri="{FF2B5EF4-FFF2-40B4-BE49-F238E27FC236}">
                    <a16:creationId xmlns:a16="http://schemas.microsoft.com/office/drawing/2014/main" id="{D5E10817-C8FB-8C29-9F25-C45C59E31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625" y="5332559"/>
                <a:ext cx="9096375" cy="1323439"/>
              </a:xfrm>
              <a:prstGeom prst="rect">
                <a:avLst/>
              </a:prstGeom>
              <a:blipFill>
                <a:blip r:embed="rId5"/>
                <a:stretch>
                  <a:fillRect l="-279" t="-1905" r="-279"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A52800-00DA-2A36-A6A9-3E4643124742}"/>
              </a:ext>
            </a:extLst>
          </p:cNvPr>
          <p:cNvCxnSpPr/>
          <p:nvPr/>
        </p:nvCxnSpPr>
        <p:spPr>
          <a:xfrm flipV="1">
            <a:off x="2264751" y="2910254"/>
            <a:ext cx="0" cy="13979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2663DE-C37F-69E7-1991-277D5F2F75FA}"/>
              </a:ext>
            </a:extLst>
          </p:cNvPr>
          <p:cNvCxnSpPr/>
          <p:nvPr/>
        </p:nvCxnSpPr>
        <p:spPr>
          <a:xfrm flipH="1" flipV="1">
            <a:off x="6104693" y="3791458"/>
            <a:ext cx="650631" cy="6310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973896-C510-0EF6-372B-9E4123C9E9D8}"/>
              </a:ext>
            </a:extLst>
          </p:cNvPr>
          <p:cNvCxnSpPr/>
          <p:nvPr/>
        </p:nvCxnSpPr>
        <p:spPr>
          <a:xfrm>
            <a:off x="2264751" y="2004646"/>
            <a:ext cx="0" cy="127685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B12A84-05C3-A622-55A9-2C5ED1F89360}"/>
              </a:ext>
            </a:extLst>
          </p:cNvPr>
          <p:cNvCxnSpPr/>
          <p:nvPr/>
        </p:nvCxnSpPr>
        <p:spPr>
          <a:xfrm>
            <a:off x="6825999" y="1928731"/>
            <a:ext cx="0" cy="127685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02B0BD2-9379-777B-FDAA-D48E18BAAB75}"/>
              </a:ext>
            </a:extLst>
          </p:cNvPr>
          <p:cNvSpPr txBox="1"/>
          <p:nvPr/>
        </p:nvSpPr>
        <p:spPr>
          <a:xfrm>
            <a:off x="2261402" y="2367105"/>
            <a:ext cx="303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000" b="1" u="sng" dirty="0">
                <a:solidFill>
                  <a:srgbClr val="FFFF00"/>
                </a:solidFill>
              </a:rPr>
              <a:t>Ω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87C674-2EF6-45E6-A83E-E0B2EA58D2DE}"/>
              </a:ext>
            </a:extLst>
          </p:cNvPr>
          <p:cNvSpPr txBox="1"/>
          <p:nvPr/>
        </p:nvSpPr>
        <p:spPr>
          <a:xfrm>
            <a:off x="6829349" y="2242965"/>
            <a:ext cx="303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000" b="1" u="sng" dirty="0">
                <a:solidFill>
                  <a:srgbClr val="FFFF00"/>
                </a:solidFill>
              </a:rPr>
              <a:t>Ω</a:t>
            </a:r>
            <a:endParaRPr lang="en-US" sz="20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026658A-557D-F445-F73B-1A38328079E6}"/>
                  </a:ext>
                </a:extLst>
              </p:cNvPr>
              <p:cNvSpPr txBox="1"/>
              <p:nvPr/>
            </p:nvSpPr>
            <p:spPr>
              <a:xfrm>
                <a:off x="2281603" y="3791664"/>
                <a:ext cx="2242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026658A-557D-F445-F73B-1A3832807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603" y="3791664"/>
                <a:ext cx="224202" cy="461665"/>
              </a:xfrm>
              <a:prstGeom prst="rect">
                <a:avLst/>
              </a:prstGeom>
              <a:blipFill>
                <a:blip r:embed="rId6"/>
                <a:stretch>
                  <a:fillRect l="-10526" t="-21053" r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971520C-6514-B368-D8C6-D8933296866F}"/>
                  </a:ext>
                </a:extLst>
              </p:cNvPr>
              <p:cNvSpPr txBox="1"/>
              <p:nvPr/>
            </p:nvSpPr>
            <p:spPr>
              <a:xfrm>
                <a:off x="6408126" y="3777011"/>
                <a:ext cx="2242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971520C-6514-B368-D8C6-D89332968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126" y="3777011"/>
                <a:ext cx="224202" cy="461665"/>
              </a:xfrm>
              <a:prstGeom prst="rect">
                <a:avLst/>
              </a:prstGeom>
              <a:blipFill>
                <a:blip r:embed="rId7"/>
                <a:stretch>
                  <a:fillRect l="-10526" t="-21622" r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8178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7041</TotalTime>
  <Words>1860</Words>
  <Application>Microsoft Macintosh PowerPoint</Application>
  <PresentationFormat>On-screen Show (4:3)</PresentationFormat>
  <Paragraphs>217</Paragraphs>
  <Slides>19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Cambria Math</vt:lpstr>
      <vt:lpstr>Times</vt:lpstr>
      <vt:lpstr>Times New Roman</vt:lpstr>
      <vt:lpstr>Office Theme</vt:lpstr>
      <vt:lpstr>Equation.3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  <vt:lpstr>PHYSICAL MODELS IN REMOTE SENSING Chapter 01 – Part 02: Radiative Quantities</vt:lpstr>
    </vt:vector>
  </TitlesOfParts>
  <Company>OAO/JPL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OAO JPL</dc:creator>
  <cp:lastModifiedBy>Myneni, Ranga</cp:lastModifiedBy>
  <cp:revision>677</cp:revision>
  <cp:lastPrinted>2019-09-03T16:52:39Z</cp:lastPrinted>
  <dcterms:created xsi:type="dcterms:W3CDTF">2012-01-16T18:47:06Z</dcterms:created>
  <dcterms:modified xsi:type="dcterms:W3CDTF">2026-01-29T18:00:12Z</dcterms:modified>
</cp:coreProperties>
</file>