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2"/>
  </p:notesMasterIdLst>
  <p:sldIdLst>
    <p:sldId id="719" r:id="rId2"/>
    <p:sldId id="735" r:id="rId3"/>
    <p:sldId id="725" r:id="rId4"/>
    <p:sldId id="720" r:id="rId5"/>
    <p:sldId id="724" r:id="rId6"/>
    <p:sldId id="726" r:id="rId7"/>
    <p:sldId id="727" r:id="rId8"/>
    <p:sldId id="728" r:id="rId9"/>
    <p:sldId id="730" r:id="rId10"/>
    <p:sldId id="729" r:id="rId11"/>
    <p:sldId id="712" r:id="rId12"/>
    <p:sldId id="714" r:id="rId13"/>
    <p:sldId id="716" r:id="rId14"/>
    <p:sldId id="715" r:id="rId15"/>
    <p:sldId id="717" r:id="rId16"/>
    <p:sldId id="718" r:id="rId17"/>
    <p:sldId id="722" r:id="rId18"/>
    <p:sldId id="734" r:id="rId19"/>
    <p:sldId id="732" r:id="rId20"/>
    <p:sldId id="73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4"/>
    <p:restoredTop sz="94660"/>
  </p:normalViewPr>
  <p:slideViewPr>
    <p:cSldViewPr snapToGrid="0">
      <p:cViewPr varScale="1">
        <p:scale>
          <a:sx n="146" d="100"/>
          <a:sy n="146" d="100"/>
        </p:scale>
        <p:origin x="1592" y="176"/>
      </p:cViewPr>
      <p:guideLst>
        <p:guide orient="horz" pos="1542"/>
        <p:guide pos="7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id="{E1C5D5BB-433C-D9D5-0731-77295D4529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896C3F44-8A84-265D-2E66-CB9EE43248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41599F4-F099-A9A8-2C0A-607B9053BF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885" name="Rectangle 5">
            <a:extLst>
              <a:ext uri="{FF2B5EF4-FFF2-40B4-BE49-F238E27FC236}">
                <a16:creationId xmlns:a16="http://schemas.microsoft.com/office/drawing/2014/main" id="{0C4EFF3C-356B-100B-A1BA-6266CC0202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886" name="Rectangle 6">
            <a:extLst>
              <a:ext uri="{FF2B5EF4-FFF2-40B4-BE49-F238E27FC236}">
                <a16:creationId xmlns:a16="http://schemas.microsoft.com/office/drawing/2014/main" id="{25016EEB-46EA-D195-12CC-D8D3F058DC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7" name="Rectangle 7">
            <a:extLst>
              <a:ext uri="{FF2B5EF4-FFF2-40B4-BE49-F238E27FC236}">
                <a16:creationId xmlns:a16="http://schemas.microsoft.com/office/drawing/2014/main" id="{EC107974-65C1-003C-1B5F-22979CD0D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142C1C1-B265-FE42-8807-36A153C15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0A2F399-0306-28F5-3F17-744199337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65ECA5-9958-D34B-A3ED-5920827CD23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4387348-D2BE-9B5E-0EE8-C518E4E02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5849554-1A9B-B435-7553-C96A639CE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9B2B825D-92F9-4FA1-5C07-E72EDEAD4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2C8B0A-F897-EC41-A0D7-C7E6D8E9ADB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9F5B14C-FD6D-B60E-0A1E-BB64BE07C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0E9311-BD7C-CA94-E392-A01000D98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DB5B9912-F784-5C6B-4944-1D8B38129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ABEC57-BE01-414F-9FA5-504C46E6948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415170B-DFE8-753C-52EC-2F05E8DAA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8B63ABF-8F1B-4CAB-32ED-9C57A217E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B34BB0B9-C02D-8E60-0D5B-43E97926E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1945A4-79ED-4240-95A7-FF14F8E4896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86EC338-2E3F-E82C-CC8A-6B2F598C6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5E3B621-CC30-9185-689A-3D5CA8186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B74BAF6-965F-2C50-97A6-B57B3D228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7053E2-68FD-474F-8A65-525F36FAF83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EEF4C0A-C4F2-F3A4-24FA-D1CF8C70F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EEC9D7-FD8E-F857-EB28-447D477D5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58B3D5A-2DDB-FBBB-84A8-CA4EC9FF7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D4B63D-04FE-6C4A-A12B-24DA3662096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265A6F0-8AE0-3877-9BFB-C2D09633B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FA03A31-F6BA-0FD4-375C-08DB18844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2EEC95D-00A1-CF06-C444-6E25BCC4B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44F79A-F4BA-5D4F-A3F0-F9B3460E887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6D5217A-B942-A0EE-910C-1852B14EB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1692A5E-0114-DA36-781C-AAC6C132B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444D27D-EC3D-AE13-A429-2529886BA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D77C55-93DB-3D4F-BDB9-D4FAFCF613F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EEA2745-0EF0-1C34-7200-96A2B36D8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2F25635-4568-7E72-162E-999CD177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BA12B1A-4EA3-DF53-96B1-EFE56F4D7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E5BEE2-D2ED-BC41-91CA-290C2B86AD3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609C652-D9F4-316E-30F6-E3269C203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7BC0E65-986B-F750-3361-296750251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4D2FB78-2F3A-4B84-122F-BA680583D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3F3B5D-BF48-4943-A506-1CF95EBD90A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A217E2E-6E6A-3E0E-708E-2CCBD8625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C0EEE46-8831-F595-79AA-1E3D05FD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F92CD9D8-18D8-4E51-C010-57A36771D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7D5D3B-ADF4-5D49-9FA5-9623F4F054C3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E3F374C-419B-E75B-BD7C-BF164E464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7F51EDB-5A7C-D2F8-5DBF-E925720D6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20BB-B38B-94FE-32EA-E4795414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88858A8-2121-2B80-E478-2D2BAF02C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65ECA5-9958-D34B-A3ED-5920827CD23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107F533-93BB-0E64-69FA-20A7F7BD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6EBDF0F-9939-248C-848D-C2BCBDDBB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30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D87532B-8221-E97A-FA32-7CAFD533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E90F31-CFEA-034A-A295-791B8FECA99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167EC06-24A8-83C6-2E06-277BF7221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8929687-45DA-AA00-C949-5C14A65BA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9DC03F1-EC32-E308-6342-8C506D7D1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34887B-832B-394B-834F-84A5D459FB0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2AB0C17-879E-3386-34C7-406A7BA89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02082D7-C86D-0900-A854-A0BA3CB02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A486FAF-B3B9-5C41-9F24-BB2DA67E3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8A6AB7-483C-4D4C-B84A-340BD5CA097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F2BDEA6-9AA5-B34E-A016-45359F557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CDBFA1-EDDF-D3A5-0F25-1AC937197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9720AA43-F483-7069-3C19-49E397452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4F715A-9619-224A-AF50-931E875AD52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62E60DD-349E-5C62-3849-DDB602DC8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FC6AE41-B32E-D9F9-C340-D37BFBAF3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439378C-7125-AAE9-68A8-B97694299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8FDFE0-3AE9-1C43-90FF-914103FCC899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1DA8B21-94A1-6F79-DCD3-2D7B28099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CCEDF48-1DB5-30D1-55E8-87276E2B8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2C2310E7-A2FF-C31E-F739-0458F9A2D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CF5E62-407F-DF47-9220-688C3C2A0A1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7D62A9A-EBF8-856D-7A27-C3AAD1079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A23DE54-B3E6-6FEA-8340-2C410ED99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266146C-4780-1592-4D50-9788EEB51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2830BC-4324-5142-8C9F-2DF78DA76EC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D917C55-5F1F-8D82-104E-59E95AA88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546F303-3867-7BF5-D0FB-58A56C9C3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7DE5-3A3A-1960-1685-D8C9B06F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3A50-34E7-B042-ABB2-F07B2F09E21C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CD51A-5A60-479B-1D96-A197F2EF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FF84D-0E22-3D1B-860E-DA5A3C9E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2932-5646-F64A-BE52-14F11A9F1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DACC0-5DBB-0CC0-4D9F-4C053C77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ABC8-387A-6044-927B-FFD2065B72D3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6D4DD-CDAB-6BCF-7D88-E418B17A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5122-4457-A547-08A5-D213EDC8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5237-CD6C-194F-A6CC-F5E396AFC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2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F342-DA5C-513D-5D38-7BC6D9A7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C42B-6B28-2649-B200-800176F248E3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1FA9-A2BB-EFA8-B69D-D8B93BBB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C4C97-920E-6758-4E8A-3343D970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8D13-BF9E-5141-9671-1CBCD467C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32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49C67-0D40-0EBF-9754-4979CF1C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7AEA-237A-B248-A6A9-FAE268FAB785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FD8B-B515-4B87-1FD6-F4E65980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EC0D0-E10E-A224-E9F3-7CEF1D42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39BB-C647-D544-A952-0469C66F5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7E72-5DB6-120B-0ADB-5809EEA1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2CBE-6F19-6843-97DE-AA590C8EE2A3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4462-69B2-2D7C-F369-17429067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70B4A-62A3-3C87-7998-21251D00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5653-1967-5043-8BA7-10BBB5B5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21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27D090-1A5A-6C8B-CF51-110532D5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D5EA-A2A4-E948-ADA9-42D50A8B6B09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A8C517-44C8-958A-2A04-D80B26FB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CFDD1B-3872-AA33-B124-048A3635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7058-6D77-D041-9A4A-A4FFC57CC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57324E-628E-801F-0E5E-51509E38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209F-C3BA-B542-858C-090C9BB2F563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4367E9-34E5-7E8E-BF7E-A834BC37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B70245-71D0-168A-D79A-A4A7E6BC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323C-70FE-C540-80F4-180C51242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5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15C402-69AF-93DC-3CFC-FA0E38FA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5D34-61B2-E746-8764-950953BB10F6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FCDD26-FF10-2686-06C8-13890ECE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9F0349-0D44-8A06-3943-30ED7253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B08D-D454-4644-8A3D-A18135226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7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446A89-76CC-B85A-C1BD-70774184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5F93-A541-B64F-9C34-68FB4EBAEE63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7D82E7-F315-9CAF-7E73-1EFAB9E7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336E9-EBE1-5691-FDF0-1A961383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3BC6-CBF4-5F48-B5B8-23D351474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2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974DC-BECD-A361-C546-BA8DDB06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35B3-65A6-7E47-A840-BE0056AADA4C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DA8FCC-763F-CB8B-5662-97F4BDB8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E6A46D-7A76-EDA3-4D5A-09FE04D6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9FBC-F1A6-2848-90A7-59FEE385B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1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9E9FE7-465F-0228-35A1-84CAE7E4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E8D6-A88D-C449-9353-9B53DD53D978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7D21C5-B99F-1058-B0C9-E54E7577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41AEC0-5674-EAE3-E0A5-B04CA966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C961-C4AE-4E4E-8AAA-61DA34BDF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4D8E43-9E04-92EB-3C41-F4D7F3EFA0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FD069F-8977-41F3-64B0-B809CD4F80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2F1E-56DA-8D3C-EEF0-1D71F6987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Times New Roman" pitchFamily="-111" charset="0"/>
                <a:ea typeface="ＭＳ Ｐゴシック" pitchFamily="-111" charset="-128"/>
                <a:cs typeface="Arial" charset="0"/>
              </a:defRPr>
            </a:lvl1pPr>
          </a:lstStyle>
          <a:p>
            <a:pPr>
              <a:defRPr/>
            </a:pPr>
            <a:fld id="{F9F98C3C-3196-E048-9A28-70B1730469BE}" type="datetime1">
              <a:rPr lang="en-US"/>
              <a:pPr>
                <a:defRPr/>
              </a:pPr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7C939-BF20-A7EA-E7A5-974A50EDB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F27D5-0B94-5457-C724-471AC4007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0121A2A-0BE3-A94D-8AFE-C0407ECD0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bu.edu/cliveg/files/2026/01/photons-streaming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s://phys.libretexts.org/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angaBU/EE445-645-Spr2026/blob/main/C1-P1-01-Hemp-Intg.html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adio_wave" TargetMode="External"/><Relationship Id="rId13" Type="http://schemas.openxmlformats.org/officeDocument/2006/relationships/hyperlink" Target="https://en.wikipedia.org/wiki/X-ray" TargetMode="External"/><Relationship Id="rId3" Type="http://schemas.openxmlformats.org/officeDocument/2006/relationships/hyperlink" Target="https://en.wikipedia.org/wiki/Wave" TargetMode="External"/><Relationship Id="rId7" Type="http://schemas.openxmlformats.org/officeDocument/2006/relationships/hyperlink" Target="https://en.wikipedia.org/wiki/Radiant_energy" TargetMode="External"/><Relationship Id="rId12" Type="http://schemas.openxmlformats.org/officeDocument/2006/relationships/hyperlink" Target="https://en.wikipedia.org/wiki/Ultraviolet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Momentum" TargetMode="External"/><Relationship Id="rId11" Type="http://schemas.openxmlformats.org/officeDocument/2006/relationships/hyperlink" Target="https://en.wikipedia.org/wiki/Light" TargetMode="External"/><Relationship Id="rId5" Type="http://schemas.openxmlformats.org/officeDocument/2006/relationships/hyperlink" Target="https://en.wikipedia.org/wiki/Space" TargetMode="External"/><Relationship Id="rId15" Type="http://schemas.openxmlformats.org/officeDocument/2006/relationships/hyperlink" Target="https://en.wikipedia.org/wiki/Electromagnetic_spectrum" TargetMode="External"/><Relationship Id="rId10" Type="http://schemas.openxmlformats.org/officeDocument/2006/relationships/hyperlink" Target="https://en.wikipedia.org/wiki/Infrared" TargetMode="External"/><Relationship Id="rId4" Type="http://schemas.openxmlformats.org/officeDocument/2006/relationships/hyperlink" Target="https://en.wikipedia.org/wiki/Electromagnetic_field" TargetMode="External"/><Relationship Id="rId9" Type="http://schemas.openxmlformats.org/officeDocument/2006/relationships/hyperlink" Target="https://en.wikipedia.org/wiki/Microwave" TargetMode="External"/><Relationship Id="rId14" Type="http://schemas.openxmlformats.org/officeDocument/2006/relationships/hyperlink" Target="https://en.wikipedia.org/wiki/Gamma_ray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angaBU/EE445-645-Spr2026/blob/main/C1-P1-01-Hemp-Intg.html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lectron" TargetMode="External"/><Relationship Id="rId3" Type="http://schemas.openxmlformats.org/officeDocument/2006/relationships/hyperlink" Target="https://en.wikipedia.org/wiki/Max_Planck" TargetMode="External"/><Relationship Id="rId7" Type="http://schemas.openxmlformats.org/officeDocument/2006/relationships/hyperlink" Target="https://en.wikipedia.org/wiki/Phot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Albert_Einstein" TargetMode="External"/><Relationship Id="rId5" Type="http://schemas.openxmlformats.org/officeDocument/2006/relationships/hyperlink" Target="https://en.wikipedia.org/wiki/Quantum" TargetMode="External"/><Relationship Id="rId4" Type="http://schemas.openxmlformats.org/officeDocument/2006/relationships/hyperlink" Target="https://en.wikipedia.org/wiki/Planck%27s_law_of_black-body_radiation" TargetMode="External"/><Relationship Id="rId9" Type="http://schemas.openxmlformats.org/officeDocument/2006/relationships/hyperlink" Target="https://en.wikipedia.org/wiki/Prot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ve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en.wikipedia.org/wiki/Partic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Classical_physics" TargetMode="External"/><Relationship Id="rId5" Type="http://schemas.openxmlformats.org/officeDocument/2006/relationships/hyperlink" Target="https://en.wikipedia.org/wiki/Quantum" TargetMode="External"/><Relationship Id="rId4" Type="http://schemas.openxmlformats.org/officeDocument/2006/relationships/hyperlink" Target="https://en.wikipedia.org/wiki/Quantum_mechanic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34344F2-AF6A-09EA-E58B-E0A161D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081AD60-639E-7FF7-5CBB-35DA1E1B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D207E7D-04E9-3348-8D61-2817BF2AC1BB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AE3B185-172A-05F5-310B-BF131BDC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5F68471-9914-D7F1-8351-BA05817A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ADAE7-2871-99E6-8C03-C7C4E3A73DC0}"/>
              </a:ext>
            </a:extLst>
          </p:cNvPr>
          <p:cNvSpPr txBox="1"/>
          <p:nvPr/>
        </p:nvSpPr>
        <p:spPr>
          <a:xfrm>
            <a:off x="2674306" y="2210844"/>
            <a:ext cx="3094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Electromagnetic Radiation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Boltzmann’s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Wien’s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Planck’s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Photons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Geometry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A white paper with black text and black text&#10;&#10;AI-generated content may be incorrect.">
            <a:extLst>
              <a:ext uri="{FF2B5EF4-FFF2-40B4-BE49-F238E27FC236}">
                <a16:creationId xmlns:a16="http://schemas.microsoft.com/office/drawing/2014/main" id="{F58773B7-969A-321A-7FF9-FFD1854B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711700"/>
            <a:ext cx="38306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D9044138-54D1-B4E8-CAF2-3AA90D067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07150" y="6372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DE6C8F-583A-5541-8DD7-49453D320EFF}" type="slidenum">
              <a:rPr lang="en-US" altLang="en-US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1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70B7CCF8-FCF8-46F7-46EE-C28B44FD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4038"/>
            <a:ext cx="38290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1D23186D-2CCE-1C7E-D7BA-DE97AB1C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95825"/>
            <a:ext cx="40576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B5E49980-9066-1C1E-C5C8-B24F665C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665163"/>
            <a:ext cx="43068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1D87879A-6920-CE3B-348D-10E44AD4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095500"/>
            <a:ext cx="36845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id="{8666C704-D00F-FE64-3E81-BB2EA2F0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30728" name="TextBox 3">
            <a:extLst>
              <a:ext uri="{FF2B5EF4-FFF2-40B4-BE49-F238E27FC236}">
                <a16:creationId xmlns:a16="http://schemas.microsoft.com/office/drawing/2014/main" id="{04964F20-7CEF-B68A-A969-ED0D56B0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75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</a:t>
            </a:r>
          </a:p>
        </p:txBody>
      </p:sp>
      <p:sp>
        <p:nvSpPr>
          <p:cNvPr id="30729" name="TextBox 1">
            <a:extLst>
              <a:ext uri="{FF2B5EF4-FFF2-40B4-BE49-F238E27FC236}">
                <a16:creationId xmlns:a16="http://schemas.microsoft.com/office/drawing/2014/main" id="{EA3B4088-B9DA-C3A3-59F2-C71ECEDC8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262063"/>
            <a:ext cx="421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Gemini: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Integrate the Planck’s function to obtain the Boltzmann’s law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9374C970-7A85-BB58-45D9-A338B3C7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50FCCDA-0221-8E2C-2756-FF6A8FB7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A4A7600-1500-6A41-9C71-FBC92A8E434D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476A521-87DD-9A5A-D4C2-29C22DFB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BC3B476-0119-0A1F-D862-9EEA37A4A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46C02-1F0E-51E5-91CF-CAECD764846F}"/>
              </a:ext>
            </a:extLst>
          </p:cNvPr>
          <p:cNvSpPr txBox="1"/>
          <p:nvPr/>
        </p:nvSpPr>
        <p:spPr>
          <a:xfrm>
            <a:off x="136525" y="3681413"/>
            <a:ext cx="746283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925" indent="-288925" algn="ctr">
              <a:defRPr/>
            </a:pPr>
            <a:r>
              <a:rPr lang="en-US" sz="2000" b="1" u="sng" dirty="0">
                <a:solidFill>
                  <a:srgbClr val="FF0000"/>
                </a:solidFill>
                <a:ea typeface="ＭＳ Ｐゴシック" pitchFamily="-111" charset="-128"/>
                <a:cs typeface="Times New Roman" panose="02020603050405020304" pitchFamily="18" charset="0"/>
              </a:rPr>
              <a:t>Assumptions (mathematical idealization)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Sun is a distant point source of </a:t>
            </a: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EM radiation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Energy from the sun is carried by </a:t>
            </a:r>
            <a:r>
              <a:rPr 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photons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Photons are treated as </a:t>
            </a: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point, mass-less (neutral) particles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Photons travel in </a:t>
            </a: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straight lines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between collisions with host material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speed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 is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=299,792,458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/sec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No </a:t>
            </a: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photon-photon collisions are allowed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endParaRPr lang="en-US" sz="2000" dirty="0">
              <a:solidFill>
                <a:srgbClr val="2227F4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111" charset="-128"/>
              <a:cs typeface="Times New Roman" panose="02020603050405020304" pitchFamily="18" charset="0"/>
            </a:endParaRP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  <a:hlinkClick r:id="rId3"/>
              </a:rPr>
              <a:t>Visual of Photons Streaming in Space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111" charset="-128"/>
              <a:cs typeface="Times New Roman" panose="02020603050405020304" pitchFamily="18" charset="0"/>
            </a:endParaRPr>
          </a:p>
        </p:txBody>
      </p:sp>
      <p:pic>
        <p:nvPicPr>
          <p:cNvPr id="31750" name="Picture 24" descr="Solar_Spectrum_data.png">
            <a:extLst>
              <a:ext uri="{FF2B5EF4-FFF2-40B4-BE49-F238E27FC236}">
                <a16:creationId xmlns:a16="http://schemas.microsoft.com/office/drawing/2014/main" id="{6CE16188-ED95-6ABE-AC78-6DD089B0E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76275"/>
            <a:ext cx="386873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E8D9C55-8018-EF04-97FC-5EE8CCCB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5310188"/>
            <a:ext cx="306228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>
            <a:extLst>
              <a:ext uri="{FF2B5EF4-FFF2-40B4-BE49-F238E27FC236}">
                <a16:creationId xmlns:a16="http://schemas.microsoft.com/office/drawing/2014/main" id="{31E63580-4557-CDF7-22FB-C08AEF77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57250"/>
            <a:ext cx="34226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6459361-5E10-7971-FDA9-76CA2EDA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8D9BD94-8B02-B307-9E40-82BE5A7C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66F65E8-F9FF-BF48-BE39-F960BED0105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2A84A4A-4CA3-BFA0-5E99-8342F1C6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699C4AC-C24B-2221-10D8-6C5FF75C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7" name="Picture 24" descr="Solar_Spectrum_data.png">
            <a:extLst>
              <a:ext uri="{FF2B5EF4-FFF2-40B4-BE49-F238E27FC236}">
                <a16:creationId xmlns:a16="http://schemas.microsoft.com/office/drawing/2014/main" id="{54D85700-9977-B426-A164-9E16F1D64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76275"/>
            <a:ext cx="386873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>
            <a:extLst>
              <a:ext uri="{FF2B5EF4-FFF2-40B4-BE49-F238E27FC236}">
                <a16:creationId xmlns:a16="http://schemas.microsoft.com/office/drawing/2014/main" id="{982210C7-6D76-ECD9-2264-FA2FD718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57250"/>
            <a:ext cx="34226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6D76B0-A9C1-B18A-9532-ADC25D70B297}"/>
              </a:ext>
            </a:extLst>
          </p:cNvPr>
          <p:cNvSpPr txBox="1"/>
          <p:nvPr/>
        </p:nvSpPr>
        <p:spPr>
          <a:xfrm>
            <a:off x="0" y="3851275"/>
            <a:ext cx="9053513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Radiant energy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carried by photons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A unit of radiant energy in the SI is </a:t>
            </a: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Joule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 (J)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 of a photon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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MT Extra" pitchFamily="2" charset="77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l-G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 is photon </a:t>
            </a: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frequency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 (# of oscillations per second). Units: </a:t>
            </a:r>
            <a:r>
              <a:rPr lang="en-US" alt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Hertz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 (Hz). 1 Hz = s</a:t>
            </a:r>
            <a:r>
              <a:rPr lang="en-US" altLang="en-US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-1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Wavelength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λ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=c/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 (c is speed of light). Units: m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latin typeface="Times New Roman" panose="02020603050405020304" pitchFamily="18" charset="0"/>
                <a:sym typeface="MT Extra" pitchFamily="2" charset="77"/>
              </a:rPr>
              <a:t> is </a:t>
            </a:r>
            <a:r>
              <a:rPr lang="en-US" altLang="en-US" sz="2000" dirty="0">
                <a:solidFill>
                  <a:srgbClr val="2227F4"/>
                </a:solidFill>
                <a:latin typeface="Times New Roman" panose="02020603050405020304" pitchFamily="18" charset="0"/>
                <a:sym typeface="MT Extra" pitchFamily="2" charset="77"/>
              </a:rPr>
              <a:t>Planck’s constant </a:t>
            </a:r>
            <a:r>
              <a:rPr lang="en-US" altLang="en-US" sz="2000" dirty="0">
                <a:latin typeface="Times New Roman" panose="02020603050405020304" pitchFamily="18" charset="0"/>
                <a:sym typeface="MT Extra" pitchFamily="2" charset="77"/>
              </a:rPr>
              <a:t>(Units: </a:t>
            </a:r>
            <a:r>
              <a:rPr lang="en-US" altLang="en-US" sz="2000" dirty="0" err="1">
                <a:latin typeface="Times New Roman" panose="02020603050405020304" pitchFamily="18" charset="0"/>
                <a:sym typeface="MT Extra" pitchFamily="2" charset="77"/>
              </a:rPr>
              <a:t>Js</a:t>
            </a:r>
            <a:r>
              <a:rPr lang="en-US" altLang="en-US" sz="2000" dirty="0">
                <a:latin typeface="Times New Roman" panose="02020603050405020304" pitchFamily="18" charset="0"/>
                <a:sym typeface="MT Extra" pitchFamily="2" charset="77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83AEECD-395F-122C-EBAD-92ACF27F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1E7180E-D854-9E46-B091-C2D6CFF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451600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55DB11F-BF12-E84A-9A3D-301A37BDC635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D5240FA-F41F-869E-C2B6-E800275F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42D78E8-145E-E051-F080-BF6789BA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5" name="Picture 24" descr="Solar_Spectrum_data.png">
            <a:extLst>
              <a:ext uri="{FF2B5EF4-FFF2-40B4-BE49-F238E27FC236}">
                <a16:creationId xmlns:a16="http://schemas.microsoft.com/office/drawing/2014/main" id="{8DE85E59-DED1-CDBA-F612-5371D43BB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76275"/>
            <a:ext cx="386873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>
            <a:extLst>
              <a:ext uri="{FF2B5EF4-FFF2-40B4-BE49-F238E27FC236}">
                <a16:creationId xmlns:a16="http://schemas.microsoft.com/office/drawing/2014/main" id="{826CC3F8-CCF9-AA80-6CFD-891854342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57250"/>
            <a:ext cx="34226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7A8ED-E514-08B3-4B68-1F3F5B512063}"/>
              </a:ext>
            </a:extLst>
          </p:cNvPr>
          <p:cNvSpPr txBox="1"/>
          <p:nvPr/>
        </p:nvSpPr>
        <p:spPr>
          <a:xfrm>
            <a:off x="66675" y="3798888"/>
            <a:ext cx="8942388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is characterized 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s</a:t>
            </a:r>
            <a:r>
              <a:rPr lang="en-US" altLang="en-US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-1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)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or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λ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,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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MT Extra" pitchFamily="2" charset="77"/>
              </a:rPr>
              <a:t>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 </a:t>
            </a:r>
            <a:r>
              <a:rPr lang="en-US" alt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=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c/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λ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. Unit: J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Location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x,y,z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Direction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of photon travel, </a:t>
            </a:r>
            <a:r>
              <a:rPr lang="en-US" altLang="en-US" sz="2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dimenions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x,y,z,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θ</a:t>
            </a:r>
            <a:r>
              <a:rPr lang="en-US" altLang="en-US" sz="2000" i="1" dirty="0">
                <a:latin typeface="Times New Roman" panose="02020603050405020304" pitchFamily="18" charset="0"/>
              </a:rPr>
              <a:t>,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,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ν,t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2" charset="77"/>
              </a:rPr>
              <a:t>)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0D143EC-CBD5-45ED-D821-244EE237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4ECA118-B555-58F0-64F3-9B6BE9AF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C110178-AA8A-7AE4-C3D9-C2ED1FEA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05B8E0A-CDE6-29DE-A5D7-E13BD622A072}"/>
              </a:ext>
            </a:extLst>
          </p:cNvPr>
          <p:cNvSpPr txBox="1">
            <a:spLocks/>
          </p:cNvSpPr>
          <p:nvPr/>
        </p:nvSpPr>
        <p:spPr>
          <a:xfrm>
            <a:off x="6824663" y="6411913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D5DC035E-4C6F-EC4A-979F-1D57BA9681FC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7030C08-C7B6-03D1-8DFA-F1F936831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" y="1306513"/>
          <a:ext cx="417195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3055600" imgH="9398000" progId="Word.Picture.8">
                  <p:embed/>
                </p:oleObj>
              </mc:Choice>
              <mc:Fallback>
                <p:oleObj name="Picture" r:id="rId3" imgW="13055600" imgH="93980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306513"/>
                        <a:ext cx="4171950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3">
            <a:extLst>
              <a:ext uri="{FF2B5EF4-FFF2-40B4-BE49-F238E27FC236}">
                <a16:creationId xmlns:a16="http://schemas.microsoft.com/office/drawing/2014/main" id="{D504FC2F-AA71-D1FE-DA12-B485510BD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8588" y="2095500"/>
          <a:ext cx="14319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02300" imgH="1168400" progId="Equation.3">
                  <p:embed/>
                </p:oleObj>
              </mc:Choice>
              <mc:Fallback>
                <p:oleObj name="Equation" r:id="rId5" imgW="5702300" imgH="116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2095500"/>
                        <a:ext cx="1431925" cy="293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4">
            <a:extLst>
              <a:ext uri="{FF2B5EF4-FFF2-40B4-BE49-F238E27FC236}">
                <a16:creationId xmlns:a16="http://schemas.microsoft.com/office/drawing/2014/main" id="{C612C440-0798-D5BC-16B7-26891CC21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3338" y="2581275"/>
          <a:ext cx="179863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812200" imgH="5854700" progId="Equation.3">
                  <p:embed/>
                </p:oleObj>
              </mc:Choice>
              <mc:Fallback>
                <p:oleObj name="Equation" r:id="rId7" imgW="46812200" imgH="5854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2581275"/>
                        <a:ext cx="1798637" cy="227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Box 15">
            <a:extLst>
              <a:ext uri="{FF2B5EF4-FFF2-40B4-BE49-F238E27FC236}">
                <a16:creationId xmlns:a16="http://schemas.microsoft.com/office/drawing/2014/main" id="{CD426C0A-68D3-22EC-01BF-EC4871A7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9125"/>
            <a:ext cx="150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7F4"/>
                </a:solidFill>
                <a:latin typeface="Times New Roman" panose="02020603050405020304" pitchFamily="18" charset="0"/>
              </a:rPr>
              <a:t>Solid angle</a:t>
            </a:r>
          </a:p>
        </p:txBody>
      </p:sp>
      <p:sp>
        <p:nvSpPr>
          <p:cNvPr id="39945" name="TextBox 69">
            <a:extLst>
              <a:ext uri="{FF2B5EF4-FFF2-40B4-BE49-F238E27FC236}">
                <a16:creationId xmlns:a16="http://schemas.microsoft.com/office/drawing/2014/main" id="{E4221D30-EB3F-D225-45F7-479F5B6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947738"/>
            <a:ext cx="309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7F4"/>
                </a:solidFill>
                <a:latin typeface="Cambria" panose="02040503050406030204" pitchFamily="18" charset="0"/>
              </a:rPr>
              <a:t>UNITS: steradian (sr)</a:t>
            </a:r>
          </a:p>
        </p:txBody>
      </p:sp>
      <p:graphicFrame>
        <p:nvGraphicFramePr>
          <p:cNvPr id="39946" name="Object 6">
            <a:extLst>
              <a:ext uri="{FF2B5EF4-FFF2-40B4-BE49-F238E27FC236}">
                <a16:creationId xmlns:a16="http://schemas.microsoft.com/office/drawing/2014/main" id="{7342D96E-FF7B-47B2-FB6A-A496E3D746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3" y="4416425"/>
          <a:ext cx="37449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22500" imgH="1168400" progId="Equation.3">
                  <p:embed/>
                </p:oleObj>
              </mc:Choice>
              <mc:Fallback>
                <p:oleObj name="Equation" r:id="rId9" imgW="14922500" imgH="116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4416425"/>
                        <a:ext cx="3744912" cy="2936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7">
            <a:extLst>
              <a:ext uri="{FF2B5EF4-FFF2-40B4-BE49-F238E27FC236}">
                <a16:creationId xmlns:a16="http://schemas.microsoft.com/office/drawing/2014/main" id="{A7DD4EC5-D5E2-6B16-4D32-16FD90CA1C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8863" y="4457700"/>
          <a:ext cx="1487487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30900" imgH="1028700" progId="Equation.3">
                  <p:embed/>
                </p:oleObj>
              </mc:Choice>
              <mc:Fallback>
                <p:oleObj name="Equation" r:id="rId11" imgW="5930900" imgH="1028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457700"/>
                        <a:ext cx="1487487" cy="2571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8" name="Group 82">
            <a:extLst>
              <a:ext uri="{FF2B5EF4-FFF2-40B4-BE49-F238E27FC236}">
                <a16:creationId xmlns:a16="http://schemas.microsoft.com/office/drawing/2014/main" id="{B743A0FF-E1B9-68E3-D9B1-EA2E5066DF76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1374775"/>
            <a:ext cx="3213100" cy="3001963"/>
            <a:chOff x="5321834" y="1374249"/>
            <a:chExt cx="3213100" cy="3001962"/>
          </a:xfrm>
        </p:grpSpPr>
        <p:graphicFrame>
          <p:nvGraphicFramePr>
            <p:cNvPr id="39957" name="Object 5">
              <a:extLst>
                <a:ext uri="{FF2B5EF4-FFF2-40B4-BE49-F238E27FC236}">
                  <a16:creationId xmlns:a16="http://schemas.microsoft.com/office/drawing/2014/main" id="{073A1F09-A26D-705A-DFD0-BB684F09C4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21834" y="1374249"/>
            <a:ext cx="3213100" cy="300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13" imgW="10058400" imgH="9398000" progId="Word.Picture.8">
                    <p:embed/>
                  </p:oleObj>
                </mc:Choice>
                <mc:Fallback>
                  <p:oleObj name="Picture" r:id="rId13" imgW="10058400" imgH="9398000" progId="Word.Picture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1834" y="1374249"/>
                          <a:ext cx="3213100" cy="300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8" name="TextBox 70">
              <a:extLst>
                <a:ext uri="{FF2B5EF4-FFF2-40B4-BE49-F238E27FC236}">
                  <a16:creationId xmlns:a16="http://schemas.microsoft.com/office/drawing/2014/main" id="{ADC0BAFC-96EB-8AEB-9EA0-0307D74EA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742" y="3445936"/>
              <a:ext cx="1422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Unit sphere</a:t>
              </a:r>
            </a:p>
          </p:txBody>
        </p:sp>
        <p:sp>
          <p:nvSpPr>
            <p:cNvPr id="39959" name="TextBox 75">
              <a:extLst>
                <a:ext uri="{FF2B5EF4-FFF2-40B4-BE49-F238E27FC236}">
                  <a16:creationId xmlns:a16="http://schemas.microsoft.com/office/drawing/2014/main" id="{D9F064E1-C7C0-9A05-82C8-D5E48C690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0938" y="2125135"/>
              <a:ext cx="423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dθ</a:t>
              </a:r>
            </a:p>
          </p:txBody>
        </p:sp>
        <p:sp>
          <p:nvSpPr>
            <p:cNvPr id="39960" name="TextBox 76">
              <a:extLst>
                <a:ext uri="{FF2B5EF4-FFF2-40B4-BE49-F238E27FC236}">
                  <a16:creationId xmlns:a16="http://schemas.microsoft.com/office/drawing/2014/main" id="{0863EB0B-8247-8CD9-D6EB-139BFDE99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1338" y="3090333"/>
              <a:ext cx="423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solidFill>
                    <a:srgbClr val="660066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>
                  <a:solidFill>
                    <a:srgbClr val="660066"/>
                  </a:solidFill>
                  <a:latin typeface="Times New Roman" panose="02020603050405020304" pitchFamily="18" charset="0"/>
                  <a:sym typeface="Symbol" pitchFamily="2" charset="2"/>
                </a:rPr>
                <a:t></a:t>
              </a:r>
              <a:r>
                <a:rPr lang="en-US" altLang="en-US" sz="2400" b="1">
                  <a:solidFill>
                    <a:srgbClr val="660066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 b="1" i="1">
                <a:solidFill>
                  <a:srgbClr val="66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1" name="TextBox 78">
              <a:extLst>
                <a:ext uri="{FF2B5EF4-FFF2-40B4-BE49-F238E27FC236}">
                  <a16:creationId xmlns:a16="http://schemas.microsoft.com/office/drawing/2014/main" id="{2631B284-47DE-C7DD-0A48-090ECE849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9138" y="1828801"/>
              <a:ext cx="423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Ω</a:t>
              </a:r>
            </a:p>
          </p:txBody>
        </p:sp>
      </p:grpSp>
      <p:sp>
        <p:nvSpPr>
          <p:cNvPr id="39949" name="TextBox 79">
            <a:extLst>
              <a:ext uri="{FF2B5EF4-FFF2-40B4-BE49-F238E27FC236}">
                <a16:creationId xmlns:a16="http://schemas.microsoft.com/office/drawing/2014/main" id="{FE1D62E5-AD11-EB49-3253-22662267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989013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</a:rPr>
              <a:t>UNITS: none</a:t>
            </a:r>
          </a:p>
        </p:txBody>
      </p:sp>
      <p:sp>
        <p:nvSpPr>
          <p:cNvPr id="39950" name="TextBox 81">
            <a:extLst>
              <a:ext uri="{FF2B5EF4-FFF2-40B4-BE49-F238E27FC236}">
                <a16:creationId xmlns:a16="http://schemas.microsoft.com/office/drawing/2014/main" id="{B1AD98ED-56F4-73B6-5712-FE9A670B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9125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Direction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EB6D3C-4397-B96F-0AF8-BB8F4040E536}"/>
              </a:ext>
            </a:extLst>
          </p:cNvPr>
          <p:cNvSpPr txBox="1"/>
          <p:nvPr/>
        </p:nvSpPr>
        <p:spPr>
          <a:xfrm>
            <a:off x="296863" y="5207000"/>
            <a:ext cx="85502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925" indent="-288925" algn="ctr">
              <a:defRPr/>
            </a:pPr>
            <a:endParaRPr lang="en-US" sz="2000" dirty="0">
              <a:solidFill>
                <a:srgbClr val="FF0000"/>
              </a:solidFill>
              <a:ea typeface="ＭＳ Ｐゴシック" pitchFamily="-111" charset="-128"/>
              <a:cs typeface="Times New Roman" panose="02020603050405020304" pitchFamily="18" charset="0"/>
            </a:endParaRP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Location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: </a:t>
            </a: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 = (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x,y,z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) </a:t>
            </a: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rgbClr val="2227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Direction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 of photon travel, </a:t>
            </a:r>
            <a:r>
              <a:rPr lang="en-US" sz="2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Ω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288925" indent="-288925">
              <a:buFont typeface="Calibri" pitchFamily="-111" charset="0"/>
              <a:buAutoNum type="arabicPeriod"/>
              <a:defRPr/>
            </a:pPr>
            <a:r>
              <a:rPr lang="en-US" sz="2000" dirty="0">
                <a:solidFill>
                  <a:srgbClr val="1725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Solid angle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d</a:t>
            </a:r>
            <a:r>
              <a:rPr lang="en-US" sz="2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Ω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1" charset="-128"/>
                <a:cs typeface="Times New Roman" panose="02020603050405020304" pitchFamily="18" charset="0"/>
              </a:rPr>
              <a:t> is used to quantify variation in </a:t>
            </a:r>
            <a:r>
              <a:rPr lang="en-US" sz="2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Ω</a:t>
            </a:r>
            <a:endParaRPr lang="en-US" sz="20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52" name="TextBox 1">
            <a:extLst>
              <a:ext uri="{FF2B5EF4-FFF2-40B4-BE49-F238E27FC236}">
                <a16:creationId xmlns:a16="http://schemas.microsoft.com/office/drawing/2014/main" id="{6765B375-F4B3-61AA-2F8E-7690CAF8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673600"/>
            <a:ext cx="2235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725F4"/>
                </a:solidFill>
                <a:latin typeface="Times New Roman" panose="02020603050405020304" pitchFamily="18" charset="0"/>
              </a:rPr>
              <a:t>Directional cosines</a:t>
            </a:r>
          </a:p>
        </p:txBody>
      </p:sp>
      <p:sp>
        <p:nvSpPr>
          <p:cNvPr id="39953" name="TextBox 1">
            <a:extLst>
              <a:ext uri="{FF2B5EF4-FFF2-40B4-BE49-F238E27FC236}">
                <a16:creationId xmlns:a16="http://schemas.microsoft.com/office/drawing/2014/main" id="{E93DB6AB-A9A4-A8A8-2A0E-351951A5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19859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39954" name="TextBox 23">
            <a:extLst>
              <a:ext uri="{FF2B5EF4-FFF2-40B4-BE49-F238E27FC236}">
                <a16:creationId xmlns:a16="http://schemas.microsoft.com/office/drawing/2014/main" id="{7FE9F53A-C6F7-E7BF-1483-9A57F428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18081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39955" name="TextBox 24">
            <a:extLst>
              <a:ext uri="{FF2B5EF4-FFF2-40B4-BE49-F238E27FC236}">
                <a16:creationId xmlns:a16="http://schemas.microsoft.com/office/drawing/2014/main" id="{5651BB7E-0096-6093-F9D0-DBF9360BA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3497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_</a:t>
            </a:r>
          </a:p>
        </p:txBody>
      </p:sp>
      <p:sp>
        <p:nvSpPr>
          <p:cNvPr id="39956" name="TextBox 25">
            <a:extLst>
              <a:ext uri="{FF2B5EF4-FFF2-40B4-BE49-F238E27FC236}">
                <a16:creationId xmlns:a16="http://schemas.microsoft.com/office/drawing/2014/main" id="{6B967E48-F313-E428-F0B5-C5B8A04F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242887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_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A2862C4-AB70-A888-D6F3-C48D7FEC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40810F6-81A3-E6A9-C9C0-6A68EEBB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D6DB5FC-85D2-7451-19A1-C47AF559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EDC7D50-8908-B3D6-8D9C-ABB679DF32B2}"/>
              </a:ext>
            </a:extLst>
          </p:cNvPr>
          <p:cNvSpPr txBox="1">
            <a:spLocks/>
          </p:cNvSpPr>
          <p:nvPr/>
        </p:nvSpPr>
        <p:spPr>
          <a:xfrm>
            <a:off x="6883400" y="64262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DCB64F91-4974-0443-AAFD-6EE3A7E4E97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9" name="TextBox 7">
            <a:extLst>
              <a:ext uri="{FF2B5EF4-FFF2-40B4-BE49-F238E27FC236}">
                <a16:creationId xmlns:a16="http://schemas.microsoft.com/office/drawing/2014/main" id="{8E81D90C-0AAA-5C93-3D6C-3199F1FCB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766763"/>
            <a:ext cx="217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Coordinates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8C42A-B1EB-38A5-FBAC-8810000314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1456" y="3310128"/>
            <a:ext cx="581088" cy="182880"/>
          </a:xfrm>
          <a:prstGeom prst="rect">
            <a:avLst/>
          </a:prstGeom>
          <a:blipFill>
            <a:blip r:embed="rId3"/>
            <a:stretch>
              <a:fillRect l="-4167" b="-62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59CD7-96C2-1330-EAC8-AAD5C8CF93E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0" y="2944368"/>
            <a:ext cx="163186" cy="184666"/>
          </a:xfrm>
          <a:prstGeom prst="rect">
            <a:avLst/>
          </a:prstGeom>
          <a:blipFill>
            <a:blip r:embed="rId4"/>
            <a:stretch>
              <a:fillRect l="-23077" r="-38462" b="-37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58C5E-5B16-A278-CBD3-FEE7DD34F0F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256" y="1279526"/>
            <a:ext cx="8688576" cy="5121467"/>
          </a:xfrm>
          <a:prstGeom prst="rect">
            <a:avLst/>
          </a:prstGeom>
          <a:blipFill>
            <a:blip r:embed="rId5"/>
            <a:stretch>
              <a:fillRect l="-730" t="-4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41993" name="Object 6">
            <a:extLst>
              <a:ext uri="{FF2B5EF4-FFF2-40B4-BE49-F238E27FC236}">
                <a16:creationId xmlns:a16="http://schemas.microsoft.com/office/drawing/2014/main" id="{2500B0D2-42F0-83E2-1705-D4D524D33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3138" y="5889625"/>
          <a:ext cx="37433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22500" imgH="1168400" progId="Equation.3">
                  <p:embed/>
                </p:oleObj>
              </mc:Choice>
              <mc:Fallback>
                <p:oleObj name="Equation" r:id="rId6" imgW="14922500" imgH="116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5889625"/>
                        <a:ext cx="3743325" cy="2936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4" name="Picture 4" descr="Diagram&#10;&#10;Description automatically generated">
            <a:extLst>
              <a:ext uri="{FF2B5EF4-FFF2-40B4-BE49-F238E27FC236}">
                <a16:creationId xmlns:a16="http://schemas.microsoft.com/office/drawing/2014/main" id="{1A45BC01-0946-D0A7-4816-E062E41D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903663"/>
            <a:ext cx="39608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995883F-6E9F-90DB-453E-F7973F3B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EB1DBB1-A499-9BF1-E977-E90977A9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BD95531-9FFC-B684-89CE-30218235C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2026893-C87A-4923-7AB9-F6641AEE7203}"/>
              </a:ext>
            </a:extLst>
          </p:cNvPr>
          <p:cNvSpPr txBox="1">
            <a:spLocks/>
          </p:cNvSpPr>
          <p:nvPr/>
        </p:nvSpPr>
        <p:spPr>
          <a:xfrm>
            <a:off x="6938963" y="64801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1767BC14-B45F-FC43-B4B0-ED1F9EE5E799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B70486FE-26AB-136B-4190-B4FF1F79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0838"/>
            <a:ext cx="73993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1">
            <a:extLst>
              <a:ext uri="{FF2B5EF4-FFF2-40B4-BE49-F238E27FC236}">
                <a16:creationId xmlns:a16="http://schemas.microsoft.com/office/drawing/2014/main" id="{00CEB618-0A3A-F239-B24B-681CD262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703263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Angle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AEF04-08EF-2BA2-B48D-B8564945E268}"/>
              </a:ext>
            </a:extLst>
          </p:cNvPr>
          <p:cNvSpPr/>
          <p:nvPr/>
        </p:nvSpPr>
        <p:spPr>
          <a:xfrm>
            <a:off x="5741988" y="4748213"/>
            <a:ext cx="2592387" cy="14065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7B03B1-26C9-9689-9660-B46FBDE4E214}"/>
              </a:ext>
            </a:extLst>
          </p:cNvPr>
          <p:cNvSpPr/>
          <p:nvPr/>
        </p:nvSpPr>
        <p:spPr>
          <a:xfrm>
            <a:off x="5416550" y="3059113"/>
            <a:ext cx="2268538" cy="9413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398B05D-16C5-2FC1-88BB-3FFCA8D8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173A8A5-9844-7844-7C90-C09D0DE8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D4DEB26-2F53-74AF-BEE4-2D477EF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893BBC-33E7-8329-A14C-16FB2BF078A5}"/>
              </a:ext>
            </a:extLst>
          </p:cNvPr>
          <p:cNvSpPr txBox="1">
            <a:spLocks/>
          </p:cNvSpPr>
          <p:nvPr/>
        </p:nvSpPr>
        <p:spPr>
          <a:xfrm>
            <a:off x="6883400" y="64262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596DB7D2-0407-2041-84EE-2D71F31478AE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5" name="TextBox 7">
            <a:extLst>
              <a:ext uri="{FF2B5EF4-FFF2-40B4-BE49-F238E27FC236}">
                <a16:creationId xmlns:a16="http://schemas.microsoft.com/office/drawing/2014/main" id="{1BA3E339-4C71-D5F5-CB05-337C4DAE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766763"/>
            <a:ext cx="230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 Cosines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BF9D6-87BB-BAD8-226C-4B54C0744B3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1456" y="3310128"/>
            <a:ext cx="581088" cy="182880"/>
          </a:xfrm>
          <a:prstGeom prst="rect">
            <a:avLst/>
          </a:prstGeom>
          <a:blipFill>
            <a:blip r:embed="rId3"/>
            <a:stretch>
              <a:fillRect l="-4167" b="-62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F0428-22AC-758A-14C2-422DA80D11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0" y="2944368"/>
            <a:ext cx="163186" cy="184666"/>
          </a:xfrm>
          <a:prstGeom prst="rect">
            <a:avLst/>
          </a:prstGeom>
          <a:blipFill>
            <a:blip r:embed="rId4"/>
            <a:stretch>
              <a:fillRect l="-23077" r="-38462" b="-37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6088" name="TextBox 7">
            <a:extLst>
              <a:ext uri="{FF2B5EF4-FFF2-40B4-BE49-F238E27FC236}">
                <a16:creationId xmlns:a16="http://schemas.microsoft.com/office/drawing/2014/main" id="{2AB60BA0-2EDF-A744-C699-7EBEFB78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166813"/>
            <a:ext cx="1801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hlinkClick r:id="rId5"/>
              </a:rPr>
              <a:t>https://phys.libretexts.org/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46089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B29FBFF-D6D3-852C-08BD-1CE65112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81163"/>
            <a:ext cx="461486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7132C04-7D8B-DC8F-F31A-3BB15B16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681163"/>
            <a:ext cx="3873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Diagram&#10;&#10;Description automatically generated">
            <a:extLst>
              <a:ext uri="{FF2B5EF4-FFF2-40B4-BE49-F238E27FC236}">
                <a16:creationId xmlns:a16="http://schemas.microsoft.com/office/drawing/2014/main" id="{50C2F4E3-20A7-120B-4402-E2FB7F52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797300"/>
            <a:ext cx="39909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1F99360-4AB6-D44D-06CF-D978BFF9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978A41B-4DBF-CB6E-103F-018377710505}"/>
              </a:ext>
            </a:extLst>
          </p:cNvPr>
          <p:cNvSpPr txBox="1">
            <a:spLocks/>
          </p:cNvSpPr>
          <p:nvPr/>
        </p:nvSpPr>
        <p:spPr>
          <a:xfrm>
            <a:off x="6883400" y="64262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301A9C8C-5E9E-1545-956B-F47AD180B394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1" name="TextBox 7">
            <a:extLst>
              <a:ext uri="{FF2B5EF4-FFF2-40B4-BE49-F238E27FC236}">
                <a16:creationId xmlns:a16="http://schemas.microsoft.com/office/drawing/2014/main" id="{98A96960-A9DE-BD4A-486E-D20417A4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766763"/>
            <a:ext cx="185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Greek Symbols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4" descr="A group of greek alphabets&#10;&#10;AI-generated content may be incorrect.">
            <a:extLst>
              <a:ext uri="{FF2B5EF4-FFF2-40B4-BE49-F238E27FC236}">
                <a16:creationId xmlns:a16="http://schemas.microsoft.com/office/drawing/2014/main" id="{E75FC0B9-044D-355E-1343-92B2DEFF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7775"/>
            <a:ext cx="77724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318DEBF5-0B4A-9D51-A1CE-49612441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3ED19D5-9E6C-2DF2-A3AC-195BC2682443}"/>
              </a:ext>
            </a:extLst>
          </p:cNvPr>
          <p:cNvSpPr txBox="1">
            <a:spLocks/>
          </p:cNvSpPr>
          <p:nvPr/>
        </p:nvSpPr>
        <p:spPr>
          <a:xfrm>
            <a:off x="6883400" y="64262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0262BE2B-9CD6-5D4C-9082-6F73C35A19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79" name="TextBox 7">
            <a:extLst>
              <a:ext uri="{FF2B5EF4-FFF2-40B4-BE49-F238E27FC236}">
                <a16:creationId xmlns:a16="http://schemas.microsoft.com/office/drawing/2014/main" id="{B97DFFBA-B411-EDD7-5502-BC623FB9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654050"/>
            <a:ext cx="294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Angluar Integrals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8" descr="A math problem with numbers and equations&#10;&#10;AI-generated content may be incorrect.">
            <a:extLst>
              <a:ext uri="{FF2B5EF4-FFF2-40B4-BE49-F238E27FC236}">
                <a16:creationId xmlns:a16="http://schemas.microsoft.com/office/drawing/2014/main" id="{7C117502-5921-5E62-A213-EB472DF8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31" y="1094582"/>
            <a:ext cx="55387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50137A2-0F09-F064-025A-852346A3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31" y="5003799"/>
            <a:ext cx="52736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2">
            <a:extLst>
              <a:ext uri="{FF2B5EF4-FFF2-40B4-BE49-F238E27FC236}">
                <a16:creationId xmlns:a16="http://schemas.microsoft.com/office/drawing/2014/main" id="{0D624801-A294-1EF7-E4C6-AF7743D1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65" y="151130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Evaluate: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13C113-9F49-4DB8-E2C5-8A8E5FCC11EB}"/>
              </a:ext>
            </a:extLst>
          </p:cNvPr>
          <p:cNvCxnSpPr/>
          <p:nvPr/>
        </p:nvCxnSpPr>
        <p:spPr>
          <a:xfrm>
            <a:off x="3153568" y="1100160"/>
            <a:ext cx="61913" cy="5637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4" name="Picture 20" descr="A black and white math symbols&#10;&#10;AI-generated content may be incorrect.">
            <a:extLst>
              <a:ext uri="{FF2B5EF4-FFF2-40B4-BE49-F238E27FC236}">
                <a16:creationId xmlns:a16="http://schemas.microsoft.com/office/drawing/2014/main" id="{DA03D282-CE45-5A31-82FB-05343956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65" y="1957388"/>
            <a:ext cx="10207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22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4FFF0C69-8696-6DF8-9932-2D6A8AF9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0" y="2514600"/>
            <a:ext cx="15382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4" descr="A mathematical equation with a number and a number&#10;&#10;AI-generated content may be incorrect.">
            <a:extLst>
              <a:ext uri="{FF2B5EF4-FFF2-40B4-BE49-F238E27FC236}">
                <a16:creationId xmlns:a16="http://schemas.microsoft.com/office/drawing/2014/main" id="{C65B701D-B84B-D229-2B8C-B18E03CE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2" y="1957388"/>
            <a:ext cx="8921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EF086-19D4-9123-3C7B-2E97229F621D}"/>
              </a:ext>
            </a:extLst>
          </p:cNvPr>
          <p:cNvSpPr txBox="1"/>
          <p:nvPr/>
        </p:nvSpPr>
        <p:spPr>
          <a:xfrm>
            <a:off x="690386" y="368935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hlinkClick r:id="rId8"/>
              </a:rPr>
              <a:t>Claude Graphic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A colorful sphere with a point&#10;&#10;AI-generated content may be incorrect.">
            <a:extLst>
              <a:ext uri="{FF2B5EF4-FFF2-40B4-BE49-F238E27FC236}">
                <a16:creationId xmlns:a16="http://schemas.microsoft.com/office/drawing/2014/main" id="{E9E92D26-DD8F-0DE4-B34D-70739E9981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4151019"/>
            <a:ext cx="2985680" cy="21714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488AA-BCDB-F59F-D7DC-5EF7138BA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42E8F7D-A967-EF11-C71A-68A46E67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E873C88-196A-9FA3-85E2-68EC790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D207E7D-04E9-3348-8D61-2817BF2AC1BB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F86B4E4-F6AF-AA73-8970-A606F5E4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851CC30-41A6-CF1A-42F1-7D577A54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1AB98960-539A-3373-27EE-E3E3A939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730250"/>
            <a:ext cx="375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Electro-Magnetic Radiation (Wave)</a:t>
            </a:r>
          </a:p>
        </p:txBody>
      </p:sp>
      <p:sp>
        <p:nvSpPr>
          <p:cNvPr id="14342" name="TextBox 2">
            <a:extLst>
              <a:ext uri="{FF2B5EF4-FFF2-40B4-BE49-F238E27FC236}">
                <a16:creationId xmlns:a16="http://schemas.microsoft.com/office/drawing/2014/main" id="{372F58AA-9B4B-94BF-2526-D3F40D9B0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4913"/>
            <a:ext cx="9039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In physics, electromagnetic radiation (EMR) consists of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3" tooltip="Wave"/>
              </a:rPr>
              <a:t>waves</a:t>
            </a:r>
            <a:r>
              <a:rPr lang="en-US" altLang="en-US" sz="1800">
                <a:latin typeface="Times New Roman" panose="02020603050405020304" pitchFamily="18" charset="0"/>
              </a:rPr>
              <a:t> of the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4" tooltip="Electromagnetic field"/>
              </a:rPr>
              <a:t>electromagnetic (EM)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4" tooltip="Electromagnetic field"/>
              </a:rPr>
              <a:t>field</a:t>
            </a:r>
            <a:r>
              <a:rPr lang="en-US" altLang="en-US" sz="1800">
                <a:latin typeface="Times New Roman" panose="02020603050405020304" pitchFamily="18" charset="0"/>
              </a:rPr>
              <a:t>, which propagate through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5" tooltip="Space"/>
              </a:rPr>
              <a:t>space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and carry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6" tooltip="Momentum"/>
              </a:rPr>
              <a:t>momentum</a:t>
            </a:r>
            <a:r>
              <a:rPr lang="en-US" altLang="en-US" sz="1800">
                <a:latin typeface="Times New Roman" panose="02020603050405020304" pitchFamily="18" charset="0"/>
              </a:rPr>
              <a:t> and electromagnetic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7" tooltip="Radiant energy"/>
              </a:rPr>
              <a:t>radiant energy</a:t>
            </a:r>
            <a:r>
              <a:rPr lang="en-US" altLang="en-US" sz="180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Types of EMR include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8" tooltip="Radio wave"/>
              </a:rPr>
              <a:t>radio waves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9" tooltip="Microwave"/>
              </a:rPr>
              <a:t>microwaves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10" tooltip="Infrared"/>
              </a:rPr>
              <a:t>infrared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11" tooltip="Light"/>
              </a:rPr>
              <a:t>(visible) light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12" tooltip="Ultraviolet"/>
              </a:rPr>
              <a:t>ultraviolet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13" tooltip="X-ray"/>
              </a:rPr>
              <a:t>X-rays</a:t>
            </a:r>
            <a:r>
              <a:rPr lang="en-US" altLang="en-US" sz="1800">
                <a:latin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and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14" tooltip="Gamma ray"/>
              </a:rPr>
              <a:t>gamma rays</a:t>
            </a:r>
            <a:r>
              <a:rPr lang="en-US" altLang="en-US" sz="1800">
                <a:latin typeface="Times New Roman" panose="02020603050405020304" pitchFamily="18" charset="0"/>
              </a:rPr>
              <a:t>, all of which are part of the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15" tooltip="Electromagnetic spectrum"/>
              </a:rPr>
              <a:t>electromagnetic spectrum</a:t>
            </a:r>
            <a:r>
              <a:rPr lang="en-US" altLang="en-US" sz="1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343" name="Picture 4" descr="A diagram of a dna&#10;&#10;Description automatically generated">
            <a:extLst>
              <a:ext uri="{FF2B5EF4-FFF2-40B4-BE49-F238E27FC236}">
                <a16:creationId xmlns:a16="http://schemas.microsoft.com/office/drawing/2014/main" id="{93E31EF1-9C08-795D-3228-02372ABB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836863"/>
            <a:ext cx="68167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">
            <a:extLst>
              <a:ext uri="{FF2B5EF4-FFF2-40B4-BE49-F238E27FC236}">
                <a16:creationId xmlns:a16="http://schemas.microsoft.com/office/drawing/2014/main" id="{90E301ED-8631-8FF2-FE95-12709BDB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</p:spTree>
    <p:extLst>
      <p:ext uri="{BB962C8B-B14F-4D97-AF65-F5344CB8AC3E}">
        <p14:creationId xmlns:p14="http://schemas.microsoft.com/office/powerpoint/2010/main" val="226909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F1C1BB3-36D9-C1AA-EF29-3EA82469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8E846C2-ABEC-516F-F810-F88CB7398FA4}"/>
              </a:ext>
            </a:extLst>
          </p:cNvPr>
          <p:cNvSpPr txBox="1">
            <a:spLocks/>
          </p:cNvSpPr>
          <p:nvPr/>
        </p:nvSpPr>
        <p:spPr>
          <a:xfrm>
            <a:off x="6883400" y="64262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4FEC3C39-607E-B641-AFE6-B0E86C476578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 algn="r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7" name="TextBox 7">
            <a:extLst>
              <a:ext uri="{FF2B5EF4-FFF2-40B4-BE49-F238E27FC236}">
                <a16:creationId xmlns:a16="http://schemas.microsoft.com/office/drawing/2014/main" id="{C74EA289-A3B7-6E00-4A93-7E52E63D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654050"/>
            <a:ext cx="294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Angluar Integrals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TextBox 12">
            <a:extLst>
              <a:ext uri="{FF2B5EF4-FFF2-40B4-BE49-F238E27FC236}">
                <a16:creationId xmlns:a16="http://schemas.microsoft.com/office/drawing/2014/main" id="{AFA2EBF1-386D-EB81-D709-1D722B2B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508125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Evaluate: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38930E-6EA9-2AEA-1C5D-6507DB9D92EF}"/>
              </a:ext>
            </a:extLst>
          </p:cNvPr>
          <p:cNvCxnSpPr/>
          <p:nvPr/>
        </p:nvCxnSpPr>
        <p:spPr>
          <a:xfrm>
            <a:off x="3540125" y="1139825"/>
            <a:ext cx="60325" cy="5637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0" name="Picture 4" descr="A math problem with numbers and equations&#10;&#10;AI-generated content may be incorrect.">
            <a:extLst>
              <a:ext uri="{FF2B5EF4-FFF2-40B4-BE49-F238E27FC236}">
                <a16:creationId xmlns:a16="http://schemas.microsoft.com/office/drawing/2014/main" id="{77F4EF4A-D9DA-7F96-90F6-84540895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73163"/>
            <a:ext cx="53022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3" descr="A math problem with numbers and equations&#10;&#10;AI-generated content may be incorrect.">
            <a:extLst>
              <a:ext uri="{FF2B5EF4-FFF2-40B4-BE49-F238E27FC236}">
                <a16:creationId xmlns:a16="http://schemas.microsoft.com/office/drawing/2014/main" id="{90D651DE-23E4-9ADF-65A9-D19BD57E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57638"/>
            <a:ext cx="41798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24" descr="A black and white math symbols&#10;&#10;AI-generated content may be incorrect.">
            <a:extLst>
              <a:ext uri="{FF2B5EF4-FFF2-40B4-BE49-F238E27FC236}">
                <a16:creationId xmlns:a16="http://schemas.microsoft.com/office/drawing/2014/main" id="{8529CF31-2E60-B502-31C4-90E5A3B0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957388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26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0CD3CD2E-2BE9-96EE-1C84-21029E3A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657475"/>
            <a:ext cx="2238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997933C-2002-64BE-E201-1472ECC7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93900"/>
            <a:ext cx="13414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EA008-FA0A-3E70-6DC5-71D0E255D924}"/>
              </a:ext>
            </a:extLst>
          </p:cNvPr>
          <p:cNvSpPr txBox="1"/>
          <p:nvPr/>
        </p:nvSpPr>
        <p:spPr>
          <a:xfrm>
            <a:off x="704544" y="3639622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hlinkClick r:id="rId8"/>
              </a:rPr>
              <a:t>Claude Graphic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A rainbow colored sphere with lines and dots&#10;&#10;AI-generated content may be incorrect.">
            <a:extLst>
              <a:ext uri="{FF2B5EF4-FFF2-40B4-BE49-F238E27FC236}">
                <a16:creationId xmlns:a16="http://schemas.microsoft.com/office/drawing/2014/main" id="{80EE1281-5E0B-9FA3-2738-5C8B062BFF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" y="4038259"/>
            <a:ext cx="3243261" cy="2753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A9C17E4-0475-CF4E-1AE5-50A7DCCC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EF1D171-A2E2-C0A9-4E26-A6C44FD8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165D68A-8DC5-2943-B4DF-33D706527FD5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95C4671-3E9C-7D36-43DB-0F0D52E15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72B2F4B-221B-63C1-A2E1-D8180DC85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7">
            <a:extLst>
              <a:ext uri="{FF2B5EF4-FFF2-40B4-BE49-F238E27FC236}">
                <a16:creationId xmlns:a16="http://schemas.microsoft.com/office/drawing/2014/main" id="{8495AC99-BFC7-4C19-D5A7-81B57834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795338"/>
            <a:ext cx="4032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Electro-Magnetic Radiation (Particle)</a:t>
            </a:r>
          </a:p>
        </p:txBody>
      </p:sp>
      <p:sp>
        <p:nvSpPr>
          <p:cNvPr id="16390" name="TextBox 2">
            <a:extLst>
              <a:ext uri="{FF2B5EF4-FFF2-40B4-BE49-F238E27FC236}">
                <a16:creationId xmlns:a16="http://schemas.microsoft.com/office/drawing/2014/main" id="{A023C9E3-E017-F550-3F23-37A2A7234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389063"/>
            <a:ext cx="89820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In 1900, </a:t>
            </a:r>
            <a:r>
              <a:rPr lang="en-US" altLang="en-US" sz="1800" u="sng">
                <a:solidFill>
                  <a:srgbClr val="2216F4"/>
                </a:solidFill>
                <a:latin typeface="Times New Roman" panose="02020603050405020304" pitchFamily="18" charset="0"/>
                <a:hlinkClick r:id="rId3" tooltip="Max Planck"/>
              </a:rPr>
              <a:t>Max Planck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developed a new theory of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4" tooltip="Planck's law of black-body radiation"/>
              </a:rPr>
              <a:t>black-body radiation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that explained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observed spectrum. Planck's theory was based on the idea that black bodies emit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(and other electromagnetic radiation) only as discrete bundles or packets of energy.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These packets were called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5" tooltip="Quantum"/>
              </a:rPr>
              <a:t>quanta</a:t>
            </a:r>
            <a:r>
              <a:rPr lang="en-US" altLang="en-US" sz="180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In 1905,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6" tooltip="Albert Einstein"/>
              </a:rPr>
              <a:t>Albert Einstein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proposed that light quanta be regarded as real particles. Later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particle of light was given the name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7" tooltip="Photon"/>
              </a:rPr>
              <a:t>photon</a:t>
            </a:r>
            <a:r>
              <a:rPr lang="en-US" altLang="en-US" sz="1800">
                <a:latin typeface="Times New Roman" panose="02020603050405020304" pitchFamily="18" charset="0"/>
              </a:rPr>
              <a:t>, to correspond with other particles being described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around this time, such as the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8" tooltip="Electron"/>
              </a:rPr>
              <a:t>electron</a:t>
            </a:r>
            <a:r>
              <a:rPr lang="en-US" altLang="en-US" sz="1800">
                <a:latin typeface="Times New Roman" panose="02020603050405020304" pitchFamily="18" charset="0"/>
              </a:rPr>
              <a:t> and </a:t>
            </a:r>
            <a:r>
              <a:rPr lang="en-US" altLang="en-US" sz="1800">
                <a:solidFill>
                  <a:srgbClr val="2216F4"/>
                </a:solidFill>
                <a:latin typeface="Times New Roman" panose="02020603050405020304" pitchFamily="18" charset="0"/>
                <a:hlinkClick r:id="rId9" tooltip="Proton"/>
              </a:rPr>
              <a:t>proton</a:t>
            </a:r>
            <a:r>
              <a:rPr lang="en-US" altLang="en-US" sz="1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391" name="TextBox 2">
            <a:extLst>
              <a:ext uri="{FF2B5EF4-FFF2-40B4-BE49-F238E27FC236}">
                <a16:creationId xmlns:a16="http://schemas.microsoft.com/office/drawing/2014/main" id="{489196AB-1C7B-6E7D-82E8-C92C15F5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6363"/>
            <a:ext cx="158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0E3CF29-00FF-13C0-D9EF-313BEF3E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04280F2-4CA9-FABA-53C5-91413D82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E6EE709-1373-0B4F-A67D-FB22AEED3C4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CB2B9BD-C4DB-2434-89C1-4AF2358F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9AC7394-E55D-126A-03CE-FE5CE753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7">
            <a:extLst>
              <a:ext uri="{FF2B5EF4-FFF2-40B4-BE49-F238E27FC236}">
                <a16:creationId xmlns:a16="http://schemas.microsoft.com/office/drawing/2014/main" id="{4FABDD32-D49F-C566-EE52-A1107909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6763"/>
            <a:ext cx="263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Wave-Particle Duality</a:t>
            </a:r>
          </a:p>
        </p:txBody>
      </p:sp>
      <p:pic>
        <p:nvPicPr>
          <p:cNvPr id="18438" name="Picture 2" descr="Quantum Mystery of Light Revealed by New Experiment | Live Science">
            <a:extLst>
              <a:ext uri="{FF2B5EF4-FFF2-40B4-BE49-F238E27FC236}">
                <a16:creationId xmlns:a16="http://schemas.microsoft.com/office/drawing/2014/main" id="{331FC924-6C90-4970-DBC3-C7C30522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355975"/>
            <a:ext cx="56229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">
            <a:extLst>
              <a:ext uri="{FF2B5EF4-FFF2-40B4-BE49-F238E27FC236}">
                <a16:creationId xmlns:a16="http://schemas.microsoft.com/office/drawing/2014/main" id="{9E5DBC80-302A-F484-5587-C80B1A52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2400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  <p:sp>
        <p:nvSpPr>
          <p:cNvPr id="18440" name="TextBox 3">
            <a:extLst>
              <a:ext uri="{FF2B5EF4-FFF2-40B4-BE49-F238E27FC236}">
                <a16:creationId xmlns:a16="http://schemas.microsoft.com/office/drawing/2014/main" id="{06F7E069-E5C7-43CE-205E-58917172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2700"/>
            <a:ext cx="9144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Wave–particle duality is the concept in </a:t>
            </a:r>
            <a:r>
              <a:rPr lang="en-US" altLang="en-US" sz="1800">
                <a:solidFill>
                  <a:srgbClr val="1C29F4"/>
                </a:solidFill>
                <a:latin typeface="Times New Roman" panose="02020603050405020304" pitchFamily="18" charset="0"/>
                <a:hlinkClick r:id="rId4" tooltip="Quantum mechanics"/>
              </a:rPr>
              <a:t>quantum mechanics</a:t>
            </a:r>
            <a:r>
              <a:rPr lang="en-US" altLang="en-US" sz="1800">
                <a:solidFill>
                  <a:srgbClr val="1C29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that </a:t>
            </a:r>
            <a:r>
              <a:rPr lang="en-US" altLang="en-US" sz="1800">
                <a:solidFill>
                  <a:srgbClr val="1C29F4"/>
                </a:solidFill>
                <a:latin typeface="Times New Roman" panose="02020603050405020304" pitchFamily="18" charset="0"/>
                <a:hlinkClick r:id="rId5" tooltip="Quantum"/>
              </a:rPr>
              <a:t>quantum</a:t>
            </a:r>
            <a:r>
              <a:rPr lang="en-US" altLang="en-US" sz="1800">
                <a:latin typeface="Times New Roman" panose="02020603050405020304" pitchFamily="18" charset="0"/>
              </a:rPr>
              <a:t> entities exhibit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particle or wave properties according to the experimental circumstances. It expresses the inability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of the </a:t>
            </a:r>
            <a:r>
              <a:rPr lang="en-US" altLang="en-US" sz="1800">
                <a:solidFill>
                  <a:srgbClr val="1C29F4"/>
                </a:solidFill>
                <a:latin typeface="Times New Roman" panose="02020603050405020304" pitchFamily="18" charset="0"/>
                <a:hlinkClick r:id="rId6" tooltip="Classical physics"/>
              </a:rPr>
              <a:t>classical</a:t>
            </a:r>
            <a:r>
              <a:rPr lang="en-US" altLang="en-US" sz="1800">
                <a:solidFill>
                  <a:srgbClr val="1C29F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concepts such as </a:t>
            </a:r>
            <a:r>
              <a:rPr lang="en-US" altLang="en-US" sz="1800">
                <a:latin typeface="Times New Roman" panose="02020603050405020304" pitchFamily="18" charset="0"/>
                <a:hlinkClick r:id="rId7" tooltip="Particle"/>
              </a:rPr>
              <a:t>particle</a:t>
            </a:r>
            <a:r>
              <a:rPr lang="en-US" altLang="en-US" sz="1800">
                <a:latin typeface="Times New Roman" panose="02020603050405020304" pitchFamily="18" charset="0"/>
              </a:rPr>
              <a:t> or </a:t>
            </a:r>
            <a:r>
              <a:rPr lang="en-US" altLang="en-US" sz="1800">
                <a:solidFill>
                  <a:srgbClr val="1C29F4"/>
                </a:solidFill>
                <a:latin typeface="Times New Roman" panose="02020603050405020304" pitchFamily="18" charset="0"/>
                <a:hlinkClick r:id="rId8" tooltip="Wave"/>
              </a:rPr>
              <a:t>wave</a:t>
            </a:r>
            <a:r>
              <a:rPr lang="en-US" altLang="en-US" sz="1800">
                <a:latin typeface="Times New Roman" panose="02020603050405020304" pitchFamily="18" charset="0"/>
              </a:rPr>
              <a:t> to fully describe the behavior of quantum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objects. During the 19th and early 20th centuries, light was found to behave as a wave, and then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later discovered to have a particulate character, whereas electrons were found to act as particles,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and then later discovered to have wavelike aspects. The concept of duality arose to resolve this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confusion.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lectromagnetic Spectrum - Principles of Structural Chemistry">
            <a:extLst>
              <a:ext uri="{FF2B5EF4-FFF2-40B4-BE49-F238E27FC236}">
                <a16:creationId xmlns:a16="http://schemas.microsoft.com/office/drawing/2014/main" id="{CCA453A5-7466-ECF4-393B-5BF54532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79550"/>
            <a:ext cx="656113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80DD423C-5A80-78BE-CB85-0C8F9266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AFFDEEA-2F13-8807-A591-FEA606B8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33E4A8B-D217-5849-A2CE-906138E5D2B1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DACB0022-F4A8-2CEB-B082-66965898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4965101B-6747-8BE8-6801-DE7C2FC2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TextBox 7">
            <a:extLst>
              <a:ext uri="{FF2B5EF4-FFF2-40B4-BE49-F238E27FC236}">
                <a16:creationId xmlns:a16="http://schemas.microsoft.com/office/drawing/2014/main" id="{C460A32B-7C80-5982-9938-ECA1D448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75"/>
            <a:ext cx="337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Electro-Magnetic Spectrum</a:t>
            </a:r>
          </a:p>
        </p:txBody>
      </p:sp>
      <p:sp>
        <p:nvSpPr>
          <p:cNvPr id="20487" name="TextBox 3">
            <a:extLst>
              <a:ext uri="{FF2B5EF4-FFF2-40B4-BE49-F238E27FC236}">
                <a16:creationId xmlns:a16="http://schemas.microsoft.com/office/drawing/2014/main" id="{DB75325E-90DA-6EE2-7C75-213091AD9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6488113"/>
            <a:ext cx="158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18EA135-FF54-4697-08DE-4CC9CBAD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D2C59B8-BC18-B399-B0E1-EEFF8DF4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F9F78D5-79A7-AA48-A80D-3C1EA2DC3755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F83FA73-1627-907B-CCF6-92BBB99E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72DF5FF-19AF-FD60-771D-C21A3D7B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2">
            <a:extLst>
              <a:ext uri="{FF2B5EF4-FFF2-40B4-BE49-F238E27FC236}">
                <a16:creationId xmlns:a16="http://schemas.microsoft.com/office/drawing/2014/main" id="{6C739734-385E-76E2-ACA2-39D22803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  <p:sp>
        <p:nvSpPr>
          <p:cNvPr id="22534" name="TextBox 3">
            <a:extLst>
              <a:ext uri="{FF2B5EF4-FFF2-40B4-BE49-F238E27FC236}">
                <a16:creationId xmlns:a16="http://schemas.microsoft.com/office/drawing/2014/main" id="{3A2F01EA-D28F-068B-F6A3-E5A976C0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75"/>
            <a:ext cx="2116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Boltzmann’s Law</a:t>
            </a:r>
          </a:p>
        </p:txBody>
      </p:sp>
      <p:pic>
        <p:nvPicPr>
          <p:cNvPr id="2253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D7D81D6-641E-CB7F-23D1-6E3BAE95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87475"/>
            <a:ext cx="872331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342E7A9-36BE-C4DA-A640-9C60FC39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721A6F7-E529-E5F2-367B-34567DC7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AD92341-6351-2F4D-8160-6163C876192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81FEF41-5E0B-392B-4DA3-0069D6695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631B7A7-082F-8D68-A640-1659AC153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2">
            <a:extLst>
              <a:ext uri="{FF2B5EF4-FFF2-40B4-BE49-F238E27FC236}">
                <a16:creationId xmlns:a16="http://schemas.microsoft.com/office/drawing/2014/main" id="{11353CDD-E05B-B256-D0EF-C5EA8B56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  <p:sp>
        <p:nvSpPr>
          <p:cNvPr id="24582" name="TextBox 3">
            <a:extLst>
              <a:ext uri="{FF2B5EF4-FFF2-40B4-BE49-F238E27FC236}">
                <a16:creationId xmlns:a16="http://schemas.microsoft.com/office/drawing/2014/main" id="{745C0E3D-0E5B-22A6-B46E-D3FC8D89B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75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Wien’s Law</a:t>
            </a:r>
          </a:p>
        </p:txBody>
      </p:sp>
      <p:pic>
        <p:nvPicPr>
          <p:cNvPr id="24583" name="Picture 6" descr="A text on a page&#10;&#10;Description automatically generated">
            <a:extLst>
              <a:ext uri="{FF2B5EF4-FFF2-40B4-BE49-F238E27FC236}">
                <a16:creationId xmlns:a16="http://schemas.microsoft.com/office/drawing/2014/main" id="{E43DAE94-1F55-C520-2DCD-3EC56A70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862138"/>
            <a:ext cx="55435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DF685918-7D80-4C36-C271-6E1D5BDD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666875"/>
            <a:ext cx="3224213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131B56C-5216-D9EE-B1FA-EBEB2BE6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F743699-9080-249F-E4F8-DCB0CBED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F2AF3F1-EEDA-7F49-90EA-614D636BF6E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1ECC4A3-D107-50FF-8DB5-CFEE175C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AFBE74A-2E05-5B68-E17C-398EF625F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A59AEB4-77F9-E807-4D2B-C9C41071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Ref: Wikipedia</a:t>
            </a:r>
          </a:p>
        </p:txBody>
      </p:sp>
      <p:sp>
        <p:nvSpPr>
          <p:cNvPr id="26630" name="TextBox 3">
            <a:extLst>
              <a:ext uri="{FF2B5EF4-FFF2-40B4-BE49-F238E27FC236}">
                <a16:creationId xmlns:a16="http://schemas.microsoft.com/office/drawing/2014/main" id="{8B68529B-6E17-4627-C1E2-37600430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75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Planck’s Law</a:t>
            </a:r>
          </a:p>
        </p:txBody>
      </p:sp>
      <p:pic>
        <p:nvPicPr>
          <p:cNvPr id="26631" name="Picture 5">
            <a:extLst>
              <a:ext uri="{FF2B5EF4-FFF2-40B4-BE49-F238E27FC236}">
                <a16:creationId xmlns:a16="http://schemas.microsoft.com/office/drawing/2014/main" id="{0CD942A0-8F8F-BB7E-FF5C-A75D924B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06513"/>
            <a:ext cx="58150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>
            <a:extLst>
              <a:ext uri="{FF2B5EF4-FFF2-40B4-BE49-F238E27FC236}">
                <a16:creationId xmlns:a16="http://schemas.microsoft.com/office/drawing/2014/main" id="{5D27A3D7-B60B-D615-4B7E-20BEBA15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637088"/>
            <a:ext cx="86566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A1142358-A284-DCD8-B2F0-8D7EE8E4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733425"/>
            <a:ext cx="2779713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145DC25-5D02-6797-F536-79C2D686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01: Basic Definitions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22E5A3A-CC43-DDC0-FF6D-9A8E0486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1125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8704C18-192A-984F-882C-049D78C9952E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AA2AB58-8E1F-A3BF-78BD-333193C84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D11A9E4-471D-C84B-E249-9728D0D9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90888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Mukkulo7558Pokkulu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3">
            <a:extLst>
              <a:ext uri="{FF2B5EF4-FFF2-40B4-BE49-F238E27FC236}">
                <a16:creationId xmlns:a16="http://schemas.microsoft.com/office/drawing/2014/main" id="{C2A6028E-B473-15D3-19FA-56FC8711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75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BE640E6-062B-DB79-BCED-85083C4B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490663"/>
            <a:ext cx="862488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Planck’s law is fundamental. Integrating it yields the Boltzmann’s law (see next page)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Can you similarly derive Wein’s law from Planck’s law? Do it in the wavelength and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     frequency domains and see something interesting.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6587</TotalTime>
  <Words>1017</Words>
  <Application>Microsoft Macintosh PowerPoint</Application>
  <PresentationFormat>On-screen Show (4:3)</PresentationFormat>
  <Paragraphs>196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Cambria</vt:lpstr>
      <vt:lpstr>Times</vt:lpstr>
      <vt:lpstr>Times New Roman</vt:lpstr>
      <vt:lpstr>Office Theme</vt:lpstr>
      <vt:lpstr>Picture</vt:lpstr>
      <vt:lpstr>Equation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  <vt:lpstr>PHYSICAL MODELS IN REMOTE SENSING Chapter 01 – Part 01: Basic Definitions</vt:lpstr>
    </vt:vector>
  </TitlesOfParts>
  <Company>OAO/JPL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OAO JPL</dc:creator>
  <cp:lastModifiedBy>Myneni, Ranga</cp:lastModifiedBy>
  <cp:revision>632</cp:revision>
  <cp:lastPrinted>2019-09-03T16:52:39Z</cp:lastPrinted>
  <dcterms:created xsi:type="dcterms:W3CDTF">2012-01-16T18:47:06Z</dcterms:created>
  <dcterms:modified xsi:type="dcterms:W3CDTF">2026-01-29T16:19:28Z</dcterms:modified>
</cp:coreProperties>
</file>