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688" r:id="rId2"/>
    <p:sldMasterId id="2147483689" r:id="rId3"/>
  </p:sldMasterIdLst>
  <p:notesMasterIdLst>
    <p:notesMasterId r:id="rId3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64" r:id="rId34"/>
    <p:sldId id="286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1"/>
  </p:normalViewPr>
  <p:slideViewPr>
    <p:cSldViewPr snapToGrid="0">
      <p:cViewPr varScale="1">
        <p:scale>
          <a:sx n="120" d="100"/>
          <a:sy n="120" d="100"/>
        </p:scale>
        <p:origin x="200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2b9ec521b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22b9ec521b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849a1ff4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c849a1ff4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Chagas cardiomyopathy is the most important clinical manifestation of Chagas disease, resulting in the majority of Chagas morbidity and mortality.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>
                <a:solidFill>
                  <a:schemeClr val="dk2"/>
                </a:solidFill>
              </a:rPr>
              <a:t>Occurs over several decades with indeterminate form. Fibrosis of the posterior and apical regions of the LV, Involvement of the SA node, AV node, and bundle of His</a:t>
            </a: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</a:pPr>
            <a:r>
              <a:rPr lang="en" dirty="0"/>
              <a:t>Arrhythmias overall cause of death (55%–60%), followed by heart failure (25%– 30%) and embolic events (10%–15%), but the proportions vary depending on the population studied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c8fb854ee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c8fb854ee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849a1ff42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8" name="Google Shape;318;g2c849a1ff42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c849a1ff4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9238" y="1227138"/>
            <a:ext cx="5889625" cy="3313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6" name="Google Shape;326;g2c849a1ff42_0_345:notes"/>
          <p:cNvSpPr txBox="1">
            <a:spLocks noGrp="1"/>
          </p:cNvSpPr>
          <p:nvPr>
            <p:ph type="body" idx="1"/>
          </p:nvPr>
        </p:nvSpPr>
        <p:spPr>
          <a:xfrm>
            <a:off x="638175" y="4724400"/>
            <a:ext cx="5111700" cy="3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sensitivity of PCR in the chronic phase of Chagas’ disease is highly variable and depends on specimen volume and processing, population characteristics, and PCR primers and methods.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Diagnosis of chronic Chagas infection requires serologic methods to detect immunoglobulin (Ig)G antibodies to T. cruzi, most commonly enzyme-linked immunosorbent assay (ELISA) and immunofluorescent antibody assay (IFA). No available assay has sufficient sensitivity and specificity to be used alone; a positive result by a single assay does not constitute a confirmed diagnosis. Two serologic tests based on different antigens (eg, whole-parasite lysate and recombinant antigens) and/or techniques (eg, ELISA and IFA) are used in parallel to increase the accuracy of the diagnosis. Prefer different formats (not 2 ELISAs)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Data suggest that the sensitivity of serologic assays varies by geographic location, possibly due to T. cruzi strain differences and resulting antibody responses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radioimmune precipitation assay and IgG trypomastigote excreted-secreted antigen immunoblot </a:t>
            </a:r>
            <a:r>
              <a:rPr lang="en"/>
              <a:t>are promoted as reference tests, but even these do not have optimal sensitivity and specificity and may not be capable of resolving the diagnosis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InBios - multiepitope fusion protein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c8a592a69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c8a592a69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c8a592a690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c8a592a690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8a592a69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2c8a592a69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 gold standard for screening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b9ec521b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2b9ec521b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2b9ec521b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2b9ec521b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Double-blind RCT in children in rural Brazil in the 1990s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Included children age 7-12 years old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end-point was negative seroconversion, using this as a surrogate for parasite clearance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64 children received BNZ and 65 received placebo and they were followed for over 3 years with serial titers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2b9ec521b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2b9ec521b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2b9ec521ba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2b9ec521ba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Left figure: ELISA results at the start of treatment and at the end of follow-up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Right figure: Shows cumulative distribution curves for placebo (left) and BNZ (right) at baseline and at 3 years - indicating that titers in BNZ group declined over time while placebo group were stable.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b="1"/>
              <a:t>A 60-day course of benznidazole treatment was 55·8% effective in leading to disappearance of specific antibodies.</a:t>
            </a:r>
            <a:endParaRPr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21 subjects in the benznidazole group who did not show negative seroconversion did have significant reductions in antibody concentrations compared with their baseline values.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Only mild adverse effects noted and no treatment discontinuations in BNZ group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2bbdbbe4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2bbdbbe4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Double-blind RCT in Argentina which included children age 6-12 years and followed for 4 years with serial serology and xenodiagnosis.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Salta region of Argentina chosen due to heavy triatomine surveillance and insecticidal use starting in 1982 (study occurred 1991-1995); authors assumed duration of infection in children was at least 6 years.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Benznidazole group = 51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Placebo = 55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&gt;After treatment, BNZ group seropositivity decreased to 38% while placebo was unchanged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&gt;Xenodiagnosis was positive in 51% of placebo group and only 4.7% of BNZ group (though pre-treatment testing not done)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 both of these studies suggest a relatively high treatment success rate in young children (though using serology as a surrogate for parasite clearance).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2b9ec521b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2b9ec521ba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r>
              <a:rPr lang="en" sz="1200">
                <a:solidFill>
                  <a:schemeClr val="dk1"/>
                </a:solidFill>
              </a:rPr>
              <a:t>Prospective trial in Argentina that enrolled patients 30-50 years old with no evidence of cardiomyopathy and compared </a:t>
            </a:r>
            <a:r>
              <a:rPr lang="en" sz="1200" b="1">
                <a:solidFill>
                  <a:schemeClr val="dk1"/>
                </a:solidFill>
              </a:rPr>
              <a:t>BNZ 5mg/kg/day for 30 days</a:t>
            </a:r>
            <a:r>
              <a:rPr lang="en" sz="1200">
                <a:solidFill>
                  <a:schemeClr val="dk1"/>
                </a:solidFill>
              </a:rPr>
              <a:t> vs. no treatment.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</a:rPr>
              <a:t>Excluded patients with heart failure and other co-morbidities </a:t>
            </a:r>
            <a:r>
              <a:rPr lang="en" sz="1200">
                <a:solidFill>
                  <a:schemeClr val="dk1"/>
                </a:solidFill>
              </a:rPr>
              <a:t>(cancer, COPD, DM2, CAD, valvular heart disease, etc)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Patients had baseline: ECG, CXR and echo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Serial ECGs, annual CXR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Echo done if cardiomegaly on CXR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Mean age 39.5 years.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Median time to follow up was 9.8 years (range 5-14 years).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&gt;Fewer treated patients had progression of disease or developed abnormalities on ECG (5% vs.16%; adjusted hazard ratio, 0.27) compared with untreated patients.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&gt;Conversion to negative results on serologic testing was more frequent in treated patients than in untreated patients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&gt; Also, there was no progression or development of cardiac disease in  patients who had seroreversion and those who did not were more likely to have progression of cardiac disease.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&gt; Another key finding: low LVEF and higher left ventricular end diastolic diameter were associated with disease progression (suggesting that treatment is not effective in patients with pre-existing cardiomyopathy)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This study suggested that benznidazole treatment significantly decreased the progression of Chagas cardiomyopathy in adults.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Since progression only occurs in 20 to 30% of those with infection and takes decades to become clinically evident, the ideal trial would require large study populations followed for 20 years or more, a virtually impossible clinical trial design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2b9ec521ba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2b9ec521ba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STOP-CHAGAS trial was a multi-center trial in Spain and Latin America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Enrolled patients age 18-50 with no evidence of cardiac disease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Included patients with: +Serology and +RT-PCR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Patients were randomized to one of 4 groups: </a:t>
            </a:r>
            <a:br>
              <a:rPr lang="en"/>
            </a:br>
            <a:r>
              <a:rPr lang="en"/>
              <a:t>1. </a:t>
            </a:r>
            <a:r>
              <a:rPr lang="en">
                <a:solidFill>
                  <a:schemeClr val="dk1"/>
                </a:solidFill>
              </a:rPr>
              <a:t>Posaconazole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2. Benznidazole 200mg BID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3. Posaconazole + Benznidazole 200 BID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4. Placebo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Primary outcome</a:t>
            </a:r>
            <a:r>
              <a:rPr lang="en"/>
              <a:t>: proportion of patients with negative RT-PCR at day 180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Defined ‘successful treatment response” as negative RT-PCR at day 180 and at least 2 preceding time points.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 response rates were high in all treatment groups at day 30 and 60 but at day 180: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Only BNZ and BNZ+POS showed sustained negative RT-PCR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&gt;32% stopped BNZ permanently due to adverse events (rash, neuropathy, GI side effects most common)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2b9ec521ba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2b9ec521ba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SaMi-Trop </a:t>
            </a:r>
            <a:r>
              <a:rPr lang="en" sz="1200">
                <a:solidFill>
                  <a:schemeClr val="dk1"/>
                </a:solidFill>
              </a:rPr>
              <a:t>observational prospective cohort study: enrolled chagas patients a high prevalence region of Brazil.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 total of 1,813 patients were evaluated at baseline and after two years of follow-up. Those who received at least one course of benznidazole were classified as treated group (n= 493) and control group (n= 1,320</a:t>
            </a:r>
            <a:r>
              <a:rPr lang="en" sz="1200" b="1">
                <a:solidFill>
                  <a:schemeClr val="dk1"/>
                </a:solidFill>
              </a:rPr>
              <a:t>).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64% were treated within 30 days of Chagas diagnosis (20% in 1-12 months); 83% treated before age 40.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The primary outcome: death after two-year follow-up. 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Secondary outcomes:  presence at the baseline of major Chagas-associated ECG abnormalities, BNP levels suggestive of heart failure, and PCR positivity.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Results: </a:t>
            </a:r>
            <a:r>
              <a:rPr lang="en" sz="1200">
                <a:solidFill>
                  <a:schemeClr val="dk1"/>
                </a:solidFill>
              </a:rPr>
              <a:t>Mortality after two years was 6.3% (treated 2.8% vs controls 7.6%); adjusted OR: 0.37 (95%CI: 0.21;0.63).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ECG abnormalities typical for Chagas and high BNP levels suggestive of heart failure were lower in the TrG than the CG.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TrG had significantly lower rates of PCR positivity, OR: 0.35 [CI: 0.27;0.45].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Conclusion: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Patients  treated with benznidazole had reduced parasitemia, a lower prevalence of markers of cardiomyopathy, and lower mortality after two years of follow-up.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2b9ec521ba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2b9ec521ba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BENEFIT trial: </a:t>
            </a:r>
            <a:r>
              <a:rPr lang="en" sz="1200">
                <a:solidFill>
                  <a:srgbClr val="4D4D4D"/>
                </a:solidFill>
              </a:rPr>
              <a:t>Prospective, multicenter, randomized study involving 2854 patients with Chagas’ cardiomyopathy who received benznidazole or placebo for up to 80 days and were followed for a mean of 5.4 years.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Eligible patients were required to have cardiac findings consistent with established Chagas cardiomyopathy.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</a:rPr>
              <a:t>Primary outcome: death or major cardiac event (cardiac arrest, pacemaker placement, sustained VT, new heart failure, stroke, thromboembolic event)</a:t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</a:rPr>
              <a:t>Secondary outcome: negative PCR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97% were NYHA class I or II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Mean LVEF 55%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17.8% in BNZ group and 16.9% in Placebo group had LVEF&lt;40%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Most had abnormal ECGs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Of note, the BENEFIT trial population had a mean age of 55, &gt;93% had cardiac damage based on ECG abnormalities, and nearly half had decreased ejection fraction at baseline, indicating ventricular dysfunction.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4D4D4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2b9ec521ba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2b9ec521ba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No difference between benznidazole and placebo in more advanced Chagas cardiomyopathy</a:t>
            </a:r>
            <a:endParaRPr sz="1200">
              <a:solidFill>
                <a:schemeClr val="dk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No significant effect of benznidazole on preventing the progression of established Chagas cardiomyopathy</a:t>
            </a:r>
            <a:endParaRPr sz="1200">
              <a:solidFill>
                <a:schemeClr val="dk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This study involving only patients with established Chagas’ cardiomyopathy, the efficacy of treatment as assessed by conversion to negative PCR results was more modest, with rates of 66% at the end of treatment and 46.7% after 5 years or more, which suggests that the standard regimen of benznidazole may be less effective in patients with established cardiomyopathy. </a:t>
            </a:r>
            <a:endParaRPr sz="1200">
              <a:solidFill>
                <a:schemeClr val="dk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Arial"/>
              <a:buNone/>
            </a:pPr>
            <a:endParaRPr sz="1200">
              <a:solidFill>
                <a:srgbClr val="4D4D4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2cfae7553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2cfae7553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2e25e98db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2e25e98db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Role of cardiac MRI: </a:t>
            </a:r>
            <a:endParaRPr b="1"/>
          </a:p>
          <a:p>
            <a:pPr marL="34290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Comprehensive assessment of anatomy, biventricular function, perfusion</a:t>
            </a:r>
            <a:endParaRPr sz="1200">
              <a:solidFill>
                <a:schemeClr val="dk1"/>
              </a:solidFill>
            </a:endParaRPr>
          </a:p>
          <a:p>
            <a:pPr marL="342900" lvl="0" indent="-266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Overcomes echo limitations (acoustic window)</a:t>
            </a:r>
            <a:endParaRPr sz="1200">
              <a:solidFill>
                <a:schemeClr val="dk1"/>
              </a:solidFill>
            </a:endParaRPr>
          </a:p>
          <a:p>
            <a:pPr marL="342900" lvl="0" indent="-266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Late gadolinium enhancement (LGE) to identify fibrosis/necrosis</a:t>
            </a:r>
            <a:endParaRPr sz="1200">
              <a:solidFill>
                <a:schemeClr val="dk1"/>
              </a:solidFill>
            </a:endParaRPr>
          </a:p>
          <a:p>
            <a:pPr marL="742950" lvl="1" indent="-184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</a:rPr>
              <a:t>Predictor for mortality, sustained VT</a:t>
            </a:r>
            <a:endParaRPr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2e25e98db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2e25e98db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 of test of cure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b9ec521b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2b9ec521b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2e25e98db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2e25e98dbd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22e25e98dbd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2e25e98dbd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2e25e98dbd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cfae7553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2cfae7553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b9ec521b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2b9ec521b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2b9ec521b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2b9ec521ba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849a1ff42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c849a1ff42_2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c849a1ff42_2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849a1ff4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c849a1ff4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849a1ff4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6" name="Google Shape;276;g2c849a1ff4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Google Shape;214;p43">
            <a:extLst>
              <a:ext uri="{FF2B5EF4-FFF2-40B4-BE49-F238E27FC236}">
                <a16:creationId xmlns:a16="http://schemas.microsoft.com/office/drawing/2014/main" id="{0052BA11-3CC1-3293-5DE1-23B309B281C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1" y="4161073"/>
            <a:ext cx="1897125" cy="8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5;p43">
            <a:extLst>
              <a:ext uri="{FF2B5EF4-FFF2-40B4-BE49-F238E27FC236}">
                <a16:creationId xmlns:a16="http://schemas.microsoft.com/office/drawing/2014/main" id="{2E6AB63A-AAF9-228B-B365-0D8E03DC6D5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0674" y="4280717"/>
            <a:ext cx="1897125" cy="7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" name="Google Shape;214;p43">
            <a:extLst>
              <a:ext uri="{FF2B5EF4-FFF2-40B4-BE49-F238E27FC236}">
                <a16:creationId xmlns:a16="http://schemas.microsoft.com/office/drawing/2014/main" id="{6AB19922-534B-7562-485A-A3036C7FF79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1" y="4246600"/>
            <a:ext cx="1573137" cy="7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5;p43">
            <a:extLst>
              <a:ext uri="{FF2B5EF4-FFF2-40B4-BE49-F238E27FC236}">
                <a16:creationId xmlns:a16="http://schemas.microsoft.com/office/drawing/2014/main" id="{A0D8F1EC-BF36-A244-F4C4-34B3ED37B3D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486" y="4424875"/>
            <a:ext cx="1400764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Google Shape;214;p43">
            <a:extLst>
              <a:ext uri="{FF2B5EF4-FFF2-40B4-BE49-F238E27FC236}">
                <a16:creationId xmlns:a16="http://schemas.microsoft.com/office/drawing/2014/main" id="{4FC5E4A0-3CA4-F65E-AB57-90B6193DC9E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1" y="4246600"/>
            <a:ext cx="1573137" cy="7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5;p43">
            <a:extLst>
              <a:ext uri="{FF2B5EF4-FFF2-40B4-BE49-F238E27FC236}">
                <a16:creationId xmlns:a16="http://schemas.microsoft.com/office/drawing/2014/main" id="{F50E546A-664C-438F-1773-98489D0E377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486" y="4424875"/>
            <a:ext cx="1400764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body" idx="1"/>
          </p:nvPr>
        </p:nvSpPr>
        <p:spPr>
          <a:xfrm>
            <a:off x="685800" y="1243013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100"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00"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50"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50"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50"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50"/>
            </a:lvl9pPr>
          </a:lstStyle>
          <a:p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body" idx="2"/>
          </p:nvPr>
        </p:nvSpPr>
        <p:spPr>
          <a:xfrm>
            <a:off x="4648200" y="1243013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100"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00"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50"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50"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50"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50"/>
            </a:lvl9pPr>
          </a:lstStyle>
          <a:p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3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1" name="Google Shape;191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2" name="Google Shape;19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5" name="Google Shape;19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8" name="Google Shape;19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1" name="Google Shape;201;p4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2" name="Google Shape;20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sites.bu.edu/chagas/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 txBox="1">
            <a:spLocks noGrp="1"/>
          </p:cNvSpPr>
          <p:nvPr>
            <p:ph type="ctrTitle"/>
          </p:nvPr>
        </p:nvSpPr>
        <p:spPr>
          <a:xfrm>
            <a:off x="311700" y="370250"/>
            <a:ext cx="8520600" cy="26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42424"/>
                </a:solidFill>
                <a:highlight>
                  <a:srgbClr val="FFFFFF"/>
                </a:highlight>
              </a:rPr>
              <a:t>Chagas Disease in the US: </a:t>
            </a:r>
            <a:endParaRPr sz="3600" b="1">
              <a:solidFill>
                <a:srgbClr val="242424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242424"/>
                </a:solidFill>
                <a:highlight>
                  <a:srgbClr val="FFFFFF"/>
                </a:highlight>
              </a:rPr>
              <a:t>An approach to screening and treatment of this neglected tropical disease </a:t>
            </a:r>
            <a:endParaRPr sz="3600" b="1">
              <a:solidFill>
                <a:srgbClr val="242424"/>
              </a:solidFill>
            </a:endParaRPr>
          </a:p>
        </p:txBody>
      </p:sp>
      <p:sp>
        <p:nvSpPr>
          <p:cNvPr id="213" name="Google Shape;213;p43"/>
          <p:cNvSpPr txBox="1">
            <a:spLocks noGrp="1"/>
          </p:cNvSpPr>
          <p:nvPr>
            <p:ph type="subTitle" idx="1"/>
          </p:nvPr>
        </p:nvSpPr>
        <p:spPr>
          <a:xfrm>
            <a:off x="311700" y="3296175"/>
            <a:ext cx="8520600" cy="14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David Hamer, MD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Dept. of Global Health, BU School of Public Health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</a:rPr>
              <a:t>Section of Infectious Diseases, BMC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 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214" name="Google Shape;21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" y="4161073"/>
            <a:ext cx="1897125" cy="8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2125" y="4221475"/>
            <a:ext cx="1897125" cy="7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2"/>
          <p:cNvSpPr txBox="1">
            <a:spLocks noGrp="1"/>
          </p:cNvSpPr>
          <p:nvPr>
            <p:ph type="body" idx="1"/>
          </p:nvPr>
        </p:nvSpPr>
        <p:spPr>
          <a:xfrm>
            <a:off x="720750" y="-233916"/>
            <a:ext cx="4558500" cy="4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Exposure       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Acute phase 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Chronic phase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p52"/>
          <p:cNvCxnSpPr/>
          <p:nvPr/>
        </p:nvCxnSpPr>
        <p:spPr>
          <a:xfrm>
            <a:off x="3000000" y="1044851"/>
            <a:ext cx="0" cy="919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1" name="Google Shape;291;p52"/>
          <p:cNvCxnSpPr>
            <a:cxnSpLocks/>
          </p:cNvCxnSpPr>
          <p:nvPr/>
        </p:nvCxnSpPr>
        <p:spPr>
          <a:xfrm>
            <a:off x="3000000" y="2571746"/>
            <a:ext cx="0" cy="7854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92" name="Google Shape;29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3209" y="0"/>
            <a:ext cx="3620791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2"/>
          <p:cNvSpPr txBox="1"/>
          <p:nvPr/>
        </p:nvSpPr>
        <p:spPr>
          <a:xfrm>
            <a:off x="0" y="4679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Bern C, NEJM 2015.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351" y="-471709"/>
            <a:ext cx="7969980" cy="547136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3"/>
          <p:cNvSpPr/>
          <p:nvPr/>
        </p:nvSpPr>
        <p:spPr>
          <a:xfrm>
            <a:off x="4747529" y="4668550"/>
            <a:ext cx="1840512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Carmo,</a:t>
            </a:r>
            <a:r>
              <a:rPr lang="en" sz="1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Circulation 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3"/>
          <p:cNvSpPr txBox="1"/>
          <p:nvPr/>
        </p:nvSpPr>
        <p:spPr>
          <a:xfrm>
            <a:off x="685669" y="-542507"/>
            <a:ext cx="2914800" cy="141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3"/>
          <p:cNvSpPr txBox="1"/>
          <p:nvPr/>
        </p:nvSpPr>
        <p:spPr>
          <a:xfrm>
            <a:off x="0" y="3065074"/>
            <a:ext cx="2427350" cy="19345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dirty="0">
              <a:solidFill>
                <a:srgbClr val="00B05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000" dirty="0">
              <a:solidFill>
                <a:srgbClr val="00B05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 dirty="0">
                <a:solidFill>
                  <a:srgbClr val="FC771E"/>
                </a:solidFill>
                <a:latin typeface="Arial"/>
                <a:ea typeface="Arial"/>
                <a:cs typeface="Arial"/>
                <a:sym typeface="Arial"/>
              </a:rPr>
              <a:t>Aneurysms</a:t>
            </a:r>
            <a:endParaRPr sz="1400" b="0" i="0" u="none" strike="noStrike" cap="none" dirty="0">
              <a:solidFill>
                <a:srgbClr val="FC771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3"/>
          <p:cNvSpPr txBox="1"/>
          <p:nvPr/>
        </p:nvSpPr>
        <p:spPr>
          <a:xfrm>
            <a:off x="2358890" y="3995650"/>
            <a:ext cx="518100" cy="82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3"/>
          <p:cNvSpPr txBox="1"/>
          <p:nvPr/>
        </p:nvSpPr>
        <p:spPr>
          <a:xfrm>
            <a:off x="6229125" y="473875"/>
            <a:ext cx="2914800" cy="129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9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Cardiomyopathy</a:t>
            </a:r>
            <a:endParaRPr sz="11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3"/>
          <p:cNvSpPr txBox="1"/>
          <p:nvPr/>
        </p:nvSpPr>
        <p:spPr>
          <a:xfrm>
            <a:off x="346800" y="473875"/>
            <a:ext cx="2135100" cy="20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Arrhythmias</a:t>
            </a:r>
            <a:endParaRPr sz="28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3"/>
          <p:cNvSpPr txBox="1"/>
          <p:nvPr/>
        </p:nvSpPr>
        <p:spPr>
          <a:xfrm>
            <a:off x="6564499" y="1697359"/>
            <a:ext cx="1788600" cy="7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3"/>
          <p:cNvSpPr txBox="1"/>
          <p:nvPr/>
        </p:nvSpPr>
        <p:spPr>
          <a:xfrm>
            <a:off x="6135200" y="-144700"/>
            <a:ext cx="2217900" cy="72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3"/>
          <p:cNvSpPr txBox="1"/>
          <p:nvPr/>
        </p:nvSpPr>
        <p:spPr>
          <a:xfrm>
            <a:off x="6404899" y="3065073"/>
            <a:ext cx="2739025" cy="19345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2400"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2400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Thromboembolism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4"/>
          <p:cNvSpPr txBox="1">
            <a:spLocks noGrp="1"/>
          </p:cNvSpPr>
          <p:nvPr>
            <p:ph type="title"/>
          </p:nvPr>
        </p:nvSpPr>
        <p:spPr>
          <a:xfrm>
            <a:off x="215925" y="330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Chagas </a:t>
            </a:r>
            <a:r>
              <a:rPr lang="en" sz="3200" b="1"/>
              <a:t>G</a:t>
            </a:r>
            <a:r>
              <a:rPr lang="en" sz="3200" b="1">
                <a:latin typeface="Arial"/>
                <a:ea typeface="Arial"/>
                <a:cs typeface="Arial"/>
                <a:sym typeface="Arial"/>
              </a:rPr>
              <a:t>astrointestinal </a:t>
            </a:r>
            <a:r>
              <a:rPr lang="en" sz="3200" b="1"/>
              <a:t>D</a:t>
            </a:r>
            <a:r>
              <a:rPr lang="en" sz="3200" b="1">
                <a:latin typeface="Arial"/>
                <a:ea typeface="Arial"/>
                <a:cs typeface="Arial"/>
                <a:sym typeface="Arial"/>
              </a:rPr>
              <a:t>isease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4"/>
          <p:cNvSpPr txBox="1">
            <a:spLocks noGrp="1"/>
          </p:cNvSpPr>
          <p:nvPr>
            <p:ph type="body" idx="1"/>
          </p:nvPr>
        </p:nvSpPr>
        <p:spPr>
          <a:xfrm>
            <a:off x="215925" y="902800"/>
            <a:ext cx="6379200" cy="3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4884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common in Southern Cone of South America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884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part of the GI tract may be affected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91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Esophagus and colon most common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884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 may be asymptomatic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884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Esophageal disease often manifests as dysphagia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884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Colon involvement most commonly presents as progressive constipation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6369" y="2231306"/>
            <a:ext cx="2377630" cy="291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2294" y="73838"/>
            <a:ext cx="1400019" cy="205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5"/>
          <p:cNvSpPr txBox="1">
            <a:spLocks noGrp="1"/>
          </p:cNvSpPr>
          <p:nvPr>
            <p:ph type="subTitle" idx="1"/>
          </p:nvPr>
        </p:nvSpPr>
        <p:spPr>
          <a:xfrm>
            <a:off x="232669" y="321469"/>
            <a:ext cx="7388400" cy="22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2</a:t>
            </a:r>
            <a:r>
              <a:rPr lang="en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</a:t>
            </a:r>
            <a:r>
              <a:rPr lang="en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previously healthy male born in El Salvador who came to the US to reunite with his mother and sister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Asymptomatic at time of refugee assessment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55" descr="A close up of a bug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1651" y="115192"/>
            <a:ext cx="1189110" cy="947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2" name="Google Shape;32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294" y="2666079"/>
            <a:ext cx="3353700" cy="238651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5"/>
          <p:cNvSpPr txBox="1"/>
          <p:nvPr/>
        </p:nvSpPr>
        <p:spPr>
          <a:xfrm>
            <a:off x="232594" y="1586665"/>
            <a:ext cx="5513700" cy="27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Reported having lived in a small town in El Salvador with his grandmother,  adobe walls on housing noted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200" dirty="0">
                <a:solidFill>
                  <a:schemeClr val="dk1"/>
                </a:solidFill>
              </a:rPr>
              <a:t>Screened for Chagas disease at Boston Medical Center</a:t>
            </a:r>
            <a:endParaRPr sz="2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"/>
          <p:cNvSpPr txBox="1">
            <a:spLocks noGrp="1"/>
          </p:cNvSpPr>
          <p:nvPr>
            <p:ph type="title"/>
          </p:nvPr>
        </p:nvSpPr>
        <p:spPr>
          <a:xfrm>
            <a:off x="155850" y="60563"/>
            <a:ext cx="8886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3600" b="1">
                <a:latin typeface="Arial"/>
                <a:ea typeface="Arial"/>
                <a:cs typeface="Arial"/>
                <a:sym typeface="Arial"/>
              </a:rPr>
              <a:t>Making a Diagnosis of </a:t>
            </a:r>
            <a:r>
              <a:rPr lang="en" sz="3600" b="1" i="1">
                <a:latin typeface="Arial"/>
                <a:ea typeface="Arial"/>
                <a:cs typeface="Arial"/>
                <a:sym typeface="Arial"/>
              </a:rPr>
              <a:t>T. cruzi </a:t>
            </a:r>
            <a:r>
              <a:rPr lang="en" sz="3600" b="1">
                <a:latin typeface="Arial"/>
                <a:ea typeface="Arial"/>
                <a:cs typeface="Arial"/>
                <a:sym typeface="Arial"/>
              </a:rPr>
              <a:t>infection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6"/>
          <p:cNvSpPr txBox="1">
            <a:spLocks noGrp="1"/>
          </p:cNvSpPr>
          <p:nvPr>
            <p:ph type="body" idx="1"/>
          </p:nvPr>
        </p:nvSpPr>
        <p:spPr>
          <a:xfrm>
            <a:off x="118200" y="1173075"/>
            <a:ext cx="3972600" cy="3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Serologic testing      Single positive result does </a:t>
            </a:r>
            <a:r>
              <a:rPr lang="en" sz="2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confirm the diagnosis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1778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SzPts val="2600"/>
              <a:buFont typeface="Arial"/>
              <a:buChar char="•"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 at least </a:t>
            </a:r>
            <a:r>
              <a:rPr lang="en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tests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(different techniques/ antigens)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2112" y="1747313"/>
            <a:ext cx="5171889" cy="290131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6"/>
          <p:cNvSpPr/>
          <p:nvPr/>
        </p:nvSpPr>
        <p:spPr>
          <a:xfrm>
            <a:off x="6677531" y="2585475"/>
            <a:ext cx="902400" cy="3462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6"/>
          <p:cNvSpPr/>
          <p:nvPr/>
        </p:nvSpPr>
        <p:spPr>
          <a:xfrm>
            <a:off x="6185325" y="3470025"/>
            <a:ext cx="1271400" cy="3462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56"/>
          <p:cNvSpPr txBox="1"/>
          <p:nvPr/>
        </p:nvSpPr>
        <p:spPr>
          <a:xfrm>
            <a:off x="7850606" y="4913813"/>
            <a:ext cx="1337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Forsyth CJ et al. JID 2021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6"/>
          <p:cNvSpPr/>
          <p:nvPr/>
        </p:nvSpPr>
        <p:spPr>
          <a:xfrm>
            <a:off x="3004013" y="1343156"/>
            <a:ext cx="370800" cy="184500"/>
          </a:xfrm>
          <a:prstGeom prst="rightArrow">
            <a:avLst>
              <a:gd name="adj1" fmla="val 52602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7"/>
          <p:cNvSpPr txBox="1">
            <a:spLocks noGrp="1"/>
          </p:cNvSpPr>
          <p:nvPr>
            <p:ph type="title"/>
          </p:nvPr>
        </p:nvSpPr>
        <p:spPr>
          <a:xfrm>
            <a:off x="132375" y="445025"/>
            <a:ext cx="87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Why Screen for Chagas disease? </a:t>
            </a:r>
            <a:endParaRPr b="1"/>
          </a:p>
        </p:txBody>
      </p:sp>
      <p:sp>
        <p:nvSpPr>
          <p:cNvPr id="340" name="Google Shape;340;p57"/>
          <p:cNvSpPr txBox="1">
            <a:spLocks noGrp="1"/>
          </p:cNvSpPr>
          <p:nvPr>
            <p:ph type="body" idx="1"/>
          </p:nvPr>
        </p:nvSpPr>
        <p:spPr>
          <a:xfrm>
            <a:off x="132375" y="1266975"/>
            <a:ext cx="5464800" cy="3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Prevent vertical transmission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Prevent disease progression with treatment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Appropriate cardiac monitoring and treatment</a:t>
            </a: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Modify risk for stroke, sudden cardiac death</a:t>
            </a:r>
            <a:endParaRPr sz="1700"/>
          </a:p>
        </p:txBody>
      </p:sp>
      <p:pic>
        <p:nvPicPr>
          <p:cNvPr id="341" name="Google Shape;34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0925" y="167175"/>
            <a:ext cx="3415445" cy="48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8"/>
          <p:cNvSpPr txBox="1">
            <a:spLocks noGrp="1"/>
          </p:cNvSpPr>
          <p:nvPr>
            <p:ph type="title"/>
          </p:nvPr>
        </p:nvSpPr>
        <p:spPr>
          <a:xfrm>
            <a:off x="107750" y="244775"/>
            <a:ext cx="87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Who should be screened for Chagas disease in the US? </a:t>
            </a:r>
            <a:endParaRPr b="1"/>
          </a:p>
        </p:txBody>
      </p:sp>
      <p:pic>
        <p:nvPicPr>
          <p:cNvPr id="347" name="Google Shape;3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250" y="2434925"/>
            <a:ext cx="9207251" cy="220319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8"/>
          <p:cNvSpPr txBox="1"/>
          <p:nvPr/>
        </p:nvSpPr>
        <p:spPr>
          <a:xfrm>
            <a:off x="6640175" y="4785150"/>
            <a:ext cx="24138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Forsyth C, JID 2022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349" name="Google Shape;34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50" y="931048"/>
            <a:ext cx="4310550" cy="13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8"/>
          <p:cNvSpPr/>
          <p:nvPr/>
        </p:nvSpPr>
        <p:spPr>
          <a:xfrm>
            <a:off x="-48250" y="3020475"/>
            <a:ext cx="9102300" cy="358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rPr lang="en" sz="4000" b="1"/>
              <a:t>Barriers to Screening</a:t>
            </a:r>
            <a:endParaRPr sz="4000" b="1"/>
          </a:p>
        </p:txBody>
      </p:sp>
      <p:sp>
        <p:nvSpPr>
          <p:cNvPr id="356" name="Google Shape;356;p59"/>
          <p:cNvSpPr txBox="1">
            <a:spLocks noGrp="1"/>
          </p:cNvSpPr>
          <p:nvPr>
            <p:ph type="body" idx="1"/>
          </p:nvPr>
        </p:nvSpPr>
        <p:spPr>
          <a:xfrm>
            <a:off x="219025" y="138789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 of physician awareness/ knowledge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Limited guidelines about </a:t>
            </a:r>
            <a:r>
              <a:rPr lang="en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screen and </a:t>
            </a:r>
            <a:r>
              <a:rPr lang="en" sz="2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endParaRPr sz="28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Confusion about which tests to use</a:t>
            </a:r>
            <a:endParaRPr sz="2800">
              <a:solidFill>
                <a:srgbClr val="262626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Patient barriers/fears</a:t>
            </a:r>
            <a:endParaRPr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0"/>
          <p:cNvSpPr txBox="1">
            <a:spLocks noGrp="1"/>
          </p:cNvSpPr>
          <p:nvPr>
            <p:ph type="title"/>
          </p:nvPr>
        </p:nvSpPr>
        <p:spPr>
          <a:xfrm>
            <a:off x="76200" y="3173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00" b="1"/>
              <a:t>What do we know about treating Chagas disease? </a:t>
            </a:r>
            <a:endParaRPr sz="2900" b="1"/>
          </a:p>
        </p:txBody>
      </p:sp>
      <p:pic>
        <p:nvPicPr>
          <p:cNvPr id="362" name="Google Shape;36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251" y="993199"/>
            <a:ext cx="5670088" cy="3312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1"/>
          <p:cNvSpPr txBox="1">
            <a:spLocks noGrp="1"/>
          </p:cNvSpPr>
          <p:nvPr>
            <p:ph type="body" idx="1"/>
          </p:nvPr>
        </p:nvSpPr>
        <p:spPr>
          <a:xfrm>
            <a:off x="72250" y="1069876"/>
            <a:ext cx="5343600" cy="32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Double-blind RCT in children in rural Brazil (1991-1995)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Benznidazole 7.5mg/kg daily for 60 days vs. placebo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Primary endpoint: negative seroconversion at 3 years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Secondary endpoint: reduction in Ab titers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68" name="Google Shape;36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0" y="1"/>
            <a:ext cx="7277274" cy="10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438" y="922000"/>
            <a:ext cx="3515562" cy="422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1"/>
          <p:cNvSpPr txBox="1"/>
          <p:nvPr/>
        </p:nvSpPr>
        <p:spPr>
          <a:xfrm>
            <a:off x="162550" y="4804800"/>
            <a:ext cx="375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Sgambatti de Andrade, et al. Lancet 1996; 348: 1407–13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Learning Objectives: </a:t>
            </a:r>
            <a:endParaRPr b="1" dirty="0"/>
          </a:p>
        </p:txBody>
      </p:sp>
      <p:sp>
        <p:nvSpPr>
          <p:cNvPr id="221" name="Google Shape;221;p44"/>
          <p:cNvSpPr txBox="1">
            <a:spLocks noGrp="1"/>
          </p:cNvSpPr>
          <p:nvPr>
            <p:ph type="body" idx="1"/>
          </p:nvPr>
        </p:nvSpPr>
        <p:spPr>
          <a:xfrm>
            <a:off x="311700" y="145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sz="2500" dirty="0">
                <a:solidFill>
                  <a:schemeClr val="dk1"/>
                </a:solidFill>
              </a:rPr>
              <a:t>Review the rationale for routine screening for Chagas disease in at-risk individuals </a:t>
            </a:r>
            <a:endParaRPr sz="2500"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sz="2500" dirty="0">
                <a:solidFill>
                  <a:schemeClr val="dk1"/>
                </a:solidFill>
              </a:rPr>
              <a:t>Provide an approach to screening for Chagas disease</a:t>
            </a:r>
            <a:endParaRPr sz="2500"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sz="2500" dirty="0">
                <a:solidFill>
                  <a:schemeClr val="dk1"/>
                </a:solidFill>
              </a:rPr>
              <a:t>Review the rationale and published evidence supporting treatment of adults living with Chagas disease</a:t>
            </a: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pic>
        <p:nvPicPr>
          <p:cNvPr id="222" name="Google Shape;22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290" y="0"/>
            <a:ext cx="1523709" cy="115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2"/>
          <p:cNvSpPr txBox="1">
            <a:spLocks noGrp="1"/>
          </p:cNvSpPr>
          <p:nvPr>
            <p:ph type="title"/>
          </p:nvPr>
        </p:nvSpPr>
        <p:spPr>
          <a:xfrm>
            <a:off x="154300" y="13642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/>
              <a:t>Benznidazole effective in leading to negative seroconversion in children</a:t>
            </a:r>
            <a:endParaRPr sz="2320" b="1"/>
          </a:p>
        </p:txBody>
      </p:sp>
      <p:pic>
        <p:nvPicPr>
          <p:cNvPr id="376" name="Google Shape;37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00" y="1216425"/>
            <a:ext cx="3778850" cy="37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616" y="1216425"/>
            <a:ext cx="4308380" cy="37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2"/>
          <p:cNvSpPr txBox="1"/>
          <p:nvPr/>
        </p:nvSpPr>
        <p:spPr>
          <a:xfrm>
            <a:off x="4043702" y="4855768"/>
            <a:ext cx="3715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 err="1">
                <a:solidFill>
                  <a:schemeClr val="dk1"/>
                </a:solidFill>
              </a:rPr>
              <a:t>Sgambatti</a:t>
            </a:r>
            <a:r>
              <a:rPr lang="en" sz="1000" dirty="0">
                <a:solidFill>
                  <a:schemeClr val="dk1"/>
                </a:solidFill>
              </a:rPr>
              <a:t> de Andrade, et al. Lancet 1996; 348: 1407–13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79" name="Google Shape;37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0875" y="796074"/>
            <a:ext cx="3310625" cy="4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47174" cy="10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0350" y="1371825"/>
            <a:ext cx="2940850" cy="31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1200" y="1287600"/>
            <a:ext cx="2692800" cy="338937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3"/>
          <p:cNvSpPr txBox="1"/>
          <p:nvPr/>
        </p:nvSpPr>
        <p:spPr>
          <a:xfrm>
            <a:off x="0" y="1543825"/>
            <a:ext cx="3606300" cy="29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Double-blind RCT in Salta, Argentina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Children age 6-12 years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Benznidazole 60 days vs placebo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Follow period = 48 months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Serial serologic and xenodiagnosis at 48 months</a:t>
            </a:r>
            <a:endParaRPr sz="1800"/>
          </a:p>
        </p:txBody>
      </p:sp>
      <p:sp>
        <p:nvSpPr>
          <p:cNvPr id="388" name="Google Shape;388;p63"/>
          <p:cNvSpPr txBox="1"/>
          <p:nvPr/>
        </p:nvSpPr>
        <p:spPr>
          <a:xfrm>
            <a:off x="5104800" y="4693235"/>
            <a:ext cx="269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Sosa Estani et al. AJTMH 1998</a:t>
            </a:r>
            <a:endParaRPr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4"/>
          <p:cNvSpPr txBox="1">
            <a:spLocks noGrp="1"/>
          </p:cNvSpPr>
          <p:nvPr>
            <p:ph type="title"/>
          </p:nvPr>
        </p:nvSpPr>
        <p:spPr>
          <a:xfrm>
            <a:off x="87000" y="332050"/>
            <a:ext cx="905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478" b="1"/>
              <a:t>Decreased progression of cardiac disease in treated adults</a:t>
            </a:r>
            <a:endParaRPr sz="2478" b="1"/>
          </a:p>
        </p:txBody>
      </p:sp>
      <p:sp>
        <p:nvSpPr>
          <p:cNvPr id="394" name="Google Shape;394;p64"/>
          <p:cNvSpPr txBox="1">
            <a:spLocks noGrp="1"/>
          </p:cNvSpPr>
          <p:nvPr>
            <p:ph type="body" idx="1"/>
          </p:nvPr>
        </p:nvSpPr>
        <p:spPr>
          <a:xfrm>
            <a:off x="-100200" y="1352675"/>
            <a:ext cx="4672200" cy="3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5715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>
                <a:solidFill>
                  <a:schemeClr val="dk1"/>
                </a:solidFill>
              </a:rPr>
              <a:t>Argentina, n= 566 (age 30-50)</a:t>
            </a:r>
            <a:endParaRPr sz="2200">
              <a:solidFill>
                <a:schemeClr val="dk1"/>
              </a:solidFill>
            </a:endParaRPr>
          </a:p>
          <a:p>
            <a:pPr marL="571500" lvl="0" indent="-444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>
                <a:solidFill>
                  <a:schemeClr val="dk1"/>
                </a:solidFill>
              </a:rPr>
              <a:t>Serology+, no heart failure</a:t>
            </a:r>
            <a:endParaRPr sz="2200">
              <a:solidFill>
                <a:schemeClr val="dk1"/>
              </a:solidFill>
            </a:endParaRPr>
          </a:p>
          <a:p>
            <a:pPr marL="571500" lvl="0" indent="-444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>
                <a:solidFill>
                  <a:schemeClr val="dk1"/>
                </a:solidFill>
              </a:rPr>
              <a:t>Benz (n=283) vs no treatment (n=283)</a:t>
            </a:r>
            <a:endParaRPr sz="2200">
              <a:solidFill>
                <a:schemeClr val="dk1"/>
              </a:solidFill>
            </a:endParaRPr>
          </a:p>
          <a:p>
            <a:pPr marL="571500" lvl="0" indent="-444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Char char="•"/>
            </a:pPr>
            <a:r>
              <a:rPr lang="en" sz="2200">
                <a:solidFill>
                  <a:schemeClr val="dk1"/>
                </a:solidFill>
              </a:rPr>
              <a:t>4% vs 14% progressed to heart disease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395" name="Google Shape;395;p64"/>
          <p:cNvSpPr txBox="1"/>
          <p:nvPr/>
        </p:nvSpPr>
        <p:spPr>
          <a:xfrm>
            <a:off x="308600" y="4800600"/>
            <a:ext cx="4131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" sz="1200">
                <a:solidFill>
                  <a:schemeClr val="dk1"/>
                </a:solidFill>
              </a:rPr>
              <a:t>Viotti, </a:t>
            </a:r>
            <a:r>
              <a:rPr lang="en" sz="1200" i="1">
                <a:solidFill>
                  <a:schemeClr val="dk1"/>
                </a:solidFill>
              </a:rPr>
              <a:t>Annals of Internal Medicine </a:t>
            </a:r>
            <a:r>
              <a:rPr lang="en" sz="1200">
                <a:solidFill>
                  <a:schemeClr val="dk1"/>
                </a:solidFill>
              </a:rPr>
              <a:t>2006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6" name="Google Shape;39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856" y="1152475"/>
            <a:ext cx="4415445" cy="315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/>
              <a:t>Benznidazole associated with parasite clearance</a:t>
            </a:r>
            <a:endParaRPr sz="2720" b="1"/>
          </a:p>
        </p:txBody>
      </p:sp>
      <p:sp>
        <p:nvSpPr>
          <p:cNvPr id="402" name="Google Shape;402;p65"/>
          <p:cNvSpPr txBox="1">
            <a:spLocks noGrp="1"/>
          </p:cNvSpPr>
          <p:nvPr>
            <p:ph type="body" idx="1"/>
          </p:nvPr>
        </p:nvSpPr>
        <p:spPr>
          <a:xfrm>
            <a:off x="171450" y="1396675"/>
            <a:ext cx="4166400" cy="31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STOP-CHAGAS Trial:</a:t>
            </a:r>
            <a:r>
              <a:rPr lang="en">
                <a:solidFill>
                  <a:schemeClr val="dk1"/>
                </a:solidFill>
              </a:rPr>
              <a:t> Spain and Latin America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4 groups (n=30 in each group):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Posaconazole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Benznidazole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Posaconazole + Benznidazole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Placebo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3" name="Google Shape;40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060" y="1135577"/>
            <a:ext cx="4408615" cy="322377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5"/>
          <p:cNvSpPr txBox="1"/>
          <p:nvPr/>
        </p:nvSpPr>
        <p:spPr>
          <a:xfrm>
            <a:off x="1691906" y="4686727"/>
            <a:ext cx="375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Morillo, JACC 2017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6"/>
          <p:cNvSpPr txBox="1">
            <a:spLocks noGrp="1"/>
          </p:cNvSpPr>
          <p:nvPr>
            <p:ph type="title"/>
          </p:nvPr>
        </p:nvSpPr>
        <p:spPr>
          <a:xfrm>
            <a:off x="311700" y="273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/>
              <a:t>Treatment Lowers Mortality</a:t>
            </a:r>
            <a:endParaRPr sz="3220" b="1"/>
          </a:p>
        </p:txBody>
      </p:sp>
      <p:sp>
        <p:nvSpPr>
          <p:cNvPr id="410" name="Google Shape;410;p66"/>
          <p:cNvSpPr txBox="1">
            <a:spLocks noGrp="1"/>
          </p:cNvSpPr>
          <p:nvPr>
            <p:ph type="body" idx="1"/>
          </p:nvPr>
        </p:nvSpPr>
        <p:spPr>
          <a:xfrm>
            <a:off x="0" y="1235050"/>
            <a:ext cx="4714800" cy="3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57150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SaMi-Trop</a:t>
            </a:r>
            <a:endParaRPr sz="2400">
              <a:solidFill>
                <a:schemeClr val="dk1"/>
              </a:solidFill>
            </a:endParaRPr>
          </a:p>
          <a:p>
            <a:pPr marL="571500" lvl="0" indent="-476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Prospective study, Brazil</a:t>
            </a:r>
            <a:endParaRPr sz="2400">
              <a:solidFill>
                <a:schemeClr val="dk1"/>
              </a:solidFill>
            </a:endParaRPr>
          </a:p>
          <a:p>
            <a:pPr marL="571500" lvl="0" indent="-476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N= 1813 (493 treated, 1320 not treated)</a:t>
            </a:r>
            <a:endParaRPr sz="2400">
              <a:solidFill>
                <a:schemeClr val="dk1"/>
              </a:solidFill>
            </a:endParaRPr>
          </a:p>
          <a:p>
            <a:pPr marL="571500" lvl="0" indent="-476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Benz group had decreased mortality (2.8% vs 7.6%)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1" name="Google Shape;41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800" y="1186550"/>
            <a:ext cx="4429150" cy="314149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6"/>
          <p:cNvSpPr txBox="1"/>
          <p:nvPr/>
        </p:nvSpPr>
        <p:spPr>
          <a:xfrm>
            <a:off x="5099385" y="4568950"/>
            <a:ext cx="3108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Cardoso, </a:t>
            </a:r>
            <a:r>
              <a:rPr lang="en" sz="1600" i="1" dirty="0" err="1">
                <a:solidFill>
                  <a:schemeClr val="dk1"/>
                </a:solidFill>
              </a:rPr>
              <a:t>PLoS</a:t>
            </a:r>
            <a:r>
              <a:rPr lang="en" sz="1600" i="1" dirty="0">
                <a:solidFill>
                  <a:schemeClr val="dk1"/>
                </a:solidFill>
              </a:rPr>
              <a:t> NTD </a:t>
            </a:r>
            <a:r>
              <a:rPr lang="en" sz="1600" dirty="0">
                <a:solidFill>
                  <a:schemeClr val="dk1"/>
                </a:solidFill>
              </a:rPr>
              <a:t>2018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7"/>
          <p:cNvSpPr txBox="1">
            <a:spLocks noGrp="1"/>
          </p:cNvSpPr>
          <p:nvPr>
            <p:ph type="body" idx="1"/>
          </p:nvPr>
        </p:nvSpPr>
        <p:spPr>
          <a:xfrm>
            <a:off x="311700" y="1666600"/>
            <a:ext cx="8520600" cy="3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Patients age 18-75 with confirmed Chagas disease and cardiac involvement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n=1431 benznidazole     n=1423 placebo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Mean age 55 years old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97% had NYHA class I or II heart failure (mean LVEF 55%)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93.3% in BNZ group and 94.7% in placebo group had abnormal ECG</a:t>
            </a:r>
            <a:endParaRPr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52% had RBBB and 45 - 48% had LAFB on ECG</a:t>
            </a:r>
            <a:endParaRPr sz="16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59.5% in BNZ group had +PCR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61.7% in Placebo group had +PCR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18" name="Google Shape;41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943723" cy="134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725" y="162500"/>
            <a:ext cx="2074550" cy="3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7"/>
          <p:cNvSpPr txBox="1"/>
          <p:nvPr/>
        </p:nvSpPr>
        <p:spPr>
          <a:xfrm>
            <a:off x="6943725" y="4749175"/>
            <a:ext cx="220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NEJM  373;14. 2015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8"/>
          <p:cNvSpPr txBox="1">
            <a:spLocks noGrp="1"/>
          </p:cNvSpPr>
          <p:nvPr>
            <p:ph type="title"/>
          </p:nvPr>
        </p:nvSpPr>
        <p:spPr>
          <a:xfrm>
            <a:off x="201625" y="74775"/>
            <a:ext cx="872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2100" b="1"/>
              <a:t>BENEFIT Trial: </a:t>
            </a:r>
            <a:r>
              <a:rPr lang="en" sz="2100" b="1">
                <a:latin typeface="Arial"/>
                <a:ea typeface="Arial"/>
                <a:cs typeface="Arial"/>
                <a:sym typeface="Arial"/>
              </a:rPr>
              <a:t>Trypanocidal Therapy for Chagas Cardiomyopathy D</a:t>
            </a:r>
            <a:r>
              <a:rPr lang="en" sz="2100" b="1"/>
              <a:t>id</a:t>
            </a:r>
            <a:r>
              <a:rPr lang="en" sz="2100" b="1">
                <a:latin typeface="Arial"/>
                <a:ea typeface="Arial"/>
                <a:cs typeface="Arial"/>
                <a:sym typeface="Arial"/>
              </a:rPr>
              <a:t> Not Improve Outcomes </a:t>
            </a:r>
            <a:endParaRPr sz="21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500" y="931600"/>
            <a:ext cx="6314302" cy="42119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8"/>
          <p:cNvSpPr txBox="1"/>
          <p:nvPr/>
        </p:nvSpPr>
        <p:spPr>
          <a:xfrm>
            <a:off x="7492800" y="4804800"/>
            <a:ext cx="165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Morillo et al. NEJM 2015</a:t>
            </a:r>
            <a:endParaRPr sz="1000"/>
          </a:p>
        </p:txBody>
      </p:sp>
      <p:sp>
        <p:nvSpPr>
          <p:cNvPr id="428" name="Google Shape;428;p68"/>
          <p:cNvSpPr txBox="1"/>
          <p:nvPr/>
        </p:nvSpPr>
        <p:spPr>
          <a:xfrm>
            <a:off x="100075" y="1280875"/>
            <a:ext cx="180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9"/>
          <p:cNvSpPr txBox="1">
            <a:spLocks noGrp="1"/>
          </p:cNvSpPr>
          <p:nvPr>
            <p:ph type="title"/>
          </p:nvPr>
        </p:nvSpPr>
        <p:spPr>
          <a:xfrm>
            <a:off x="194375" y="314100"/>
            <a:ext cx="863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CDC Recommendations: 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375" y="1249950"/>
            <a:ext cx="8949625" cy="312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0125" y="460825"/>
            <a:ext cx="158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9"/>
          <p:cNvSpPr/>
          <p:nvPr/>
        </p:nvSpPr>
        <p:spPr>
          <a:xfrm>
            <a:off x="192025" y="2852925"/>
            <a:ext cx="8833200" cy="572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title"/>
          </p:nvPr>
        </p:nvSpPr>
        <p:spPr>
          <a:xfrm>
            <a:off x="311700" y="416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Pre-treatment evaluation of a patient with Chagas: </a:t>
            </a:r>
            <a:endParaRPr b="1"/>
          </a:p>
        </p:txBody>
      </p:sp>
      <p:sp>
        <p:nvSpPr>
          <p:cNvPr id="442" name="Google Shape;442;p70"/>
          <p:cNvSpPr txBox="1">
            <a:spLocks noGrp="1"/>
          </p:cNvSpPr>
          <p:nvPr>
            <p:ph type="body" idx="1"/>
          </p:nvPr>
        </p:nvSpPr>
        <p:spPr>
          <a:xfrm>
            <a:off x="779533" y="1047096"/>
            <a:ext cx="8520600" cy="39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Baseline ECG and Echocardiogram (with contrast) in all patients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Consider ambulatory cardiac monitoring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Consider Cardiac MRI</a:t>
            </a:r>
            <a:endParaRPr sz="2200" dirty="0">
              <a:solidFill>
                <a:schemeClr val="dk1"/>
              </a:solidFill>
            </a:endParaRPr>
          </a:p>
          <a:p>
            <a:pPr marL="457200" lvl="0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Baseline laboratory testing: </a:t>
            </a:r>
            <a:endParaRPr sz="2200" dirty="0">
              <a:solidFill>
                <a:schemeClr val="dk1"/>
              </a:solidFill>
            </a:endParaRPr>
          </a:p>
          <a:p>
            <a:pPr marL="914400" lvl="1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 dirty="0">
                <a:solidFill>
                  <a:schemeClr val="dk1"/>
                </a:solidFill>
              </a:rPr>
              <a:t>CBC/diff, CMP</a:t>
            </a:r>
            <a:endParaRPr sz="2200" dirty="0">
              <a:solidFill>
                <a:schemeClr val="dk1"/>
              </a:solidFill>
            </a:endParaRPr>
          </a:p>
          <a:p>
            <a:pPr marL="914400" lvl="1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 dirty="0">
                <a:solidFill>
                  <a:schemeClr val="dk1"/>
                </a:solidFill>
              </a:rPr>
              <a:t>Pregnancy test (if applicable)</a:t>
            </a:r>
            <a:endParaRPr sz="2200" dirty="0">
              <a:solidFill>
                <a:schemeClr val="dk1"/>
              </a:solidFill>
            </a:endParaRPr>
          </a:p>
          <a:p>
            <a:pPr marL="914400" lvl="1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 dirty="0">
                <a:solidFill>
                  <a:schemeClr val="dk1"/>
                </a:solidFill>
              </a:rPr>
              <a:t>Troponin, BNP</a:t>
            </a:r>
            <a:endParaRPr sz="2200" dirty="0">
              <a:solidFill>
                <a:schemeClr val="dk1"/>
              </a:solidFill>
            </a:endParaRPr>
          </a:p>
          <a:p>
            <a:pPr marL="914400" lvl="1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 dirty="0">
                <a:solidFill>
                  <a:schemeClr val="dk1"/>
                </a:solidFill>
              </a:rPr>
              <a:t>HIV Ag/Ab</a:t>
            </a:r>
            <a:endParaRPr sz="2200" dirty="0">
              <a:solidFill>
                <a:schemeClr val="dk1"/>
              </a:solidFill>
            </a:endParaRPr>
          </a:p>
          <a:p>
            <a:pPr marL="914400" lvl="1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 dirty="0" err="1">
                <a:solidFill>
                  <a:schemeClr val="dk1"/>
                </a:solidFill>
              </a:rPr>
              <a:t>Strongyloides</a:t>
            </a:r>
            <a:r>
              <a:rPr lang="en" sz="2200" dirty="0">
                <a:solidFill>
                  <a:schemeClr val="dk1"/>
                </a:solidFill>
              </a:rPr>
              <a:t> IgG</a:t>
            </a:r>
            <a:endParaRPr sz="2200" dirty="0">
              <a:solidFill>
                <a:schemeClr val="dk1"/>
              </a:solidFill>
            </a:endParaRPr>
          </a:p>
          <a:p>
            <a:pPr marL="914400" lvl="1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 dirty="0">
                <a:solidFill>
                  <a:schemeClr val="dk1"/>
                </a:solidFill>
              </a:rPr>
              <a:t>IGRA</a:t>
            </a:r>
            <a:endParaRPr sz="2200" dirty="0">
              <a:solidFill>
                <a:schemeClr val="dk1"/>
              </a:solidFill>
            </a:endParaRPr>
          </a:p>
          <a:p>
            <a:pPr marL="914400" lvl="1" indent="-3578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200" dirty="0">
                <a:solidFill>
                  <a:schemeClr val="dk1"/>
                </a:solidFill>
              </a:rPr>
              <a:t>Consider </a:t>
            </a:r>
            <a:r>
              <a:rPr lang="en" sz="2200" i="1" dirty="0">
                <a:solidFill>
                  <a:schemeClr val="dk1"/>
                </a:solidFill>
              </a:rPr>
              <a:t>H. pylori </a:t>
            </a:r>
            <a:r>
              <a:rPr lang="en" sz="2200" dirty="0">
                <a:solidFill>
                  <a:schemeClr val="dk1"/>
                </a:solidFill>
              </a:rPr>
              <a:t>testing</a:t>
            </a:r>
            <a:endParaRPr sz="2200" dirty="0">
              <a:solidFill>
                <a:schemeClr val="dk1"/>
              </a:solidFill>
            </a:endParaRPr>
          </a:p>
        </p:txBody>
      </p:sp>
      <p:pic>
        <p:nvPicPr>
          <p:cNvPr id="443" name="Google Shape;44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688" y="4219131"/>
            <a:ext cx="1842074" cy="86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1"/>
          <p:cNvSpPr txBox="1">
            <a:spLocks noGrp="1"/>
          </p:cNvSpPr>
          <p:nvPr>
            <p:ph type="title"/>
          </p:nvPr>
        </p:nvSpPr>
        <p:spPr>
          <a:xfrm>
            <a:off x="227672" y="29562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 dirty="0"/>
              <a:t>Take Home Points</a:t>
            </a:r>
            <a:r>
              <a:rPr lang="en" sz="2820" b="1" dirty="0"/>
              <a:t> </a:t>
            </a:r>
            <a:endParaRPr sz="2820" b="1" dirty="0"/>
          </a:p>
        </p:txBody>
      </p:sp>
      <p:sp>
        <p:nvSpPr>
          <p:cNvPr id="449" name="Google Shape;449;p71"/>
          <p:cNvSpPr txBox="1">
            <a:spLocks noGrp="1"/>
          </p:cNvSpPr>
          <p:nvPr>
            <p:ph type="body" idx="1"/>
          </p:nvPr>
        </p:nvSpPr>
        <p:spPr>
          <a:xfrm>
            <a:off x="311700" y="1220075"/>
            <a:ext cx="8520600" cy="33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dirty="0">
                <a:solidFill>
                  <a:schemeClr val="dk1"/>
                </a:solidFill>
              </a:rPr>
              <a:t>Screen all individuals from endemic regions</a:t>
            </a:r>
            <a:endParaRPr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dirty="0">
                <a:solidFill>
                  <a:schemeClr val="dk1"/>
                </a:solidFill>
              </a:rPr>
              <a:t>Many uncertainties exist in the management of Chagas disease</a:t>
            </a:r>
            <a:endParaRPr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dirty="0">
                <a:solidFill>
                  <a:schemeClr val="dk1"/>
                </a:solidFill>
              </a:rPr>
              <a:t>Treatment not recommended for patients with advanced cardiomyopathy</a:t>
            </a:r>
            <a:endParaRPr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dirty="0">
                <a:solidFill>
                  <a:schemeClr val="dk1"/>
                </a:solidFill>
              </a:rPr>
              <a:t>More studies needed to determine if treatment improves outcomes in adults with mild cardiac disease</a:t>
            </a:r>
            <a:endParaRPr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dirty="0">
                <a:solidFill>
                  <a:schemeClr val="dk1"/>
                </a:solidFill>
              </a:rPr>
              <a:t>Adverse reactions to benznidazole and nifurtimox are common</a:t>
            </a:r>
            <a:endParaRPr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dirty="0">
                <a:solidFill>
                  <a:schemeClr val="dk1"/>
                </a:solidFill>
              </a:rPr>
              <a:t>Multidisciplinary approach and close monitoring may improve treatment completion rates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450" name="Google Shape;45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2222" y="295622"/>
            <a:ext cx="1246050" cy="14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Disclosures: </a:t>
            </a:r>
            <a:endParaRPr b="1"/>
          </a:p>
        </p:txBody>
      </p:sp>
      <p:sp>
        <p:nvSpPr>
          <p:cNvPr id="228" name="Google Shape;228;p45"/>
          <p:cNvSpPr txBox="1">
            <a:spLocks noGrp="1"/>
          </p:cNvSpPr>
          <p:nvPr>
            <p:ph type="body" idx="1"/>
          </p:nvPr>
        </p:nvSpPr>
        <p:spPr>
          <a:xfrm>
            <a:off x="403675" y="927750"/>
            <a:ext cx="7543800" cy="32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</a:rPr>
              <a:t>NIH grant funding in collaboration with </a:t>
            </a:r>
            <a:r>
              <a:rPr lang="en" sz="2800" dirty="0" err="1">
                <a:solidFill>
                  <a:schemeClr val="dk1"/>
                </a:solidFill>
              </a:rPr>
              <a:t>Kephera</a:t>
            </a:r>
            <a:r>
              <a:rPr lang="en" sz="2800" dirty="0">
                <a:solidFill>
                  <a:schemeClr val="dk1"/>
                </a:solidFill>
              </a:rPr>
              <a:t> Diagnostics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800" dirty="0">
                <a:solidFill>
                  <a:schemeClr val="dk1"/>
                </a:solidFill>
              </a:rPr>
              <a:t>Off-label use of benznidazole and nifurtimox will be discussed 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229" name="Google Shape;22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7475" y="1"/>
            <a:ext cx="1196525" cy="4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2"/>
          <p:cNvSpPr txBox="1">
            <a:spLocks noGrp="1"/>
          </p:cNvSpPr>
          <p:nvPr>
            <p:ph type="title"/>
          </p:nvPr>
        </p:nvSpPr>
        <p:spPr>
          <a:xfrm>
            <a:off x="851938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3600" b="1" dirty="0">
                <a:latin typeface="Arial"/>
                <a:ea typeface="Arial"/>
                <a:cs typeface="Arial"/>
                <a:sym typeface="Arial"/>
              </a:rPr>
              <a:t>Acknowledgments</a:t>
            </a:r>
            <a:r>
              <a:rPr lang="en" dirty="0">
                <a:latin typeface="Arial"/>
                <a:ea typeface="Arial"/>
                <a:cs typeface="Arial"/>
                <a:sym typeface="Arial"/>
              </a:rPr>
              <a:t>	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2"/>
          <p:cNvSpPr txBox="1">
            <a:spLocks noGrp="1"/>
          </p:cNvSpPr>
          <p:nvPr>
            <p:ph type="body" idx="1"/>
          </p:nvPr>
        </p:nvSpPr>
        <p:spPr>
          <a:xfrm>
            <a:off x="423575" y="1236226"/>
            <a:ext cx="4091400" cy="2949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dk1"/>
                </a:solidFill>
              </a:rPr>
              <a:t>Boston University</a:t>
            </a:r>
            <a:r>
              <a:rPr lang="en" dirty="0">
                <a:solidFill>
                  <a:schemeClr val="dk1"/>
                </a:solidFill>
              </a:rPr>
              <a:t>: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Dan Bourque, MD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Elizabeth Barnett, MD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Natasha Hochberg, MD MPH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Maja Carrion, MPH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solidFill>
                  <a:schemeClr val="dk1"/>
                </a:solidFill>
              </a:rPr>
              <a:t>Madolyn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Dauphinais</a:t>
            </a:r>
            <a:r>
              <a:rPr lang="en" dirty="0">
                <a:solidFill>
                  <a:schemeClr val="dk1"/>
                </a:solidFill>
              </a:rPr>
              <a:t>, MPH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Alyse Wheelock, MD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Katherine </a:t>
            </a:r>
            <a:r>
              <a:rPr lang="en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Reifler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MD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Deepa Gopal, MD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Claudia Gelinas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Michael </a:t>
            </a:r>
            <a:r>
              <a:rPr lang="en" dirty="0" err="1">
                <a:solidFill>
                  <a:schemeClr val="dk1"/>
                </a:solidFill>
              </a:rPr>
              <a:t>Mailluri</a:t>
            </a:r>
            <a:r>
              <a:rPr lang="en" dirty="0">
                <a:solidFill>
                  <a:schemeClr val="dk1"/>
                </a:solidFill>
              </a:rPr>
              <a:t>, RPH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2"/>
          <p:cNvSpPr txBox="1">
            <a:spLocks noGrp="1"/>
          </p:cNvSpPr>
          <p:nvPr>
            <p:ph type="body" idx="2"/>
          </p:nvPr>
        </p:nvSpPr>
        <p:spPr>
          <a:xfrm>
            <a:off x="4629150" y="1268119"/>
            <a:ext cx="3886200" cy="3364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Strong Hearts Program</a:t>
            </a: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Julia Koehler, MD</a:t>
            </a:r>
            <a:endParaRPr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Juan Huan</a:t>
            </a:r>
            <a:r>
              <a:rPr lang="en">
                <a:solidFill>
                  <a:schemeClr val="dk1"/>
                </a:solidFill>
              </a:rPr>
              <a:t>u</a:t>
            </a: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co, MD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Jaime Gallegos, MD</a:t>
            </a:r>
            <a:endParaRPr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Jillian Davis, RN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Jen Mann-Goehler, MD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Ashley Maldonado </a:t>
            </a:r>
            <a:endParaRPr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459" name="Google Shape;45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4589" y="304774"/>
            <a:ext cx="1060970" cy="81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313" y="388350"/>
            <a:ext cx="1571625" cy="6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713" y="4126256"/>
            <a:ext cx="1842074" cy="86891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2"/>
          <p:cNvSpPr txBox="1"/>
          <p:nvPr/>
        </p:nvSpPr>
        <p:spPr>
          <a:xfrm>
            <a:off x="4787506" y="3416663"/>
            <a:ext cx="35382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/>
              <a:t>CDC:</a:t>
            </a:r>
            <a:r>
              <a:rPr lang="en" sz="1800"/>
              <a:t>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Susan Montgomery, DVM MPH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Emily Dodd</a:t>
            </a:r>
            <a:endParaRPr sz="1800"/>
          </a:p>
        </p:txBody>
      </p:sp>
      <p:pic>
        <p:nvPicPr>
          <p:cNvPr id="463" name="Google Shape;463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3344" y="4352231"/>
            <a:ext cx="876196" cy="64293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2"/>
          <p:cNvSpPr txBox="1"/>
          <p:nvPr/>
        </p:nvSpPr>
        <p:spPr>
          <a:xfrm>
            <a:off x="2381130" y="4334916"/>
            <a:ext cx="4091399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Funding: </a:t>
            </a:r>
            <a:r>
              <a:rPr lang="en" sz="2000" dirty="0" err="1">
                <a:solidFill>
                  <a:schemeClr val="dk1"/>
                </a:solidFill>
              </a:rPr>
              <a:t>CoAg</a:t>
            </a:r>
            <a:r>
              <a:rPr lang="en" sz="2000" dirty="0">
                <a:solidFill>
                  <a:schemeClr val="dk1"/>
                </a:solidFill>
              </a:rPr>
              <a:t> CDC and BUSPH </a:t>
            </a:r>
            <a:r>
              <a:rPr lang="en" sz="2000" dirty="0">
                <a:solidFill>
                  <a:srgbClr val="235B8F"/>
                </a:solidFill>
              </a:rPr>
              <a:t>NU2GGH002463-03-00</a:t>
            </a:r>
            <a:endParaRPr sz="2000" dirty="0">
              <a:solidFill>
                <a:srgbClr val="235B8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08A3-F22D-B2F7-1FE9-0B9C2433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2086-EFA3-14F5-13B0-EEB77286A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35" y="1268017"/>
            <a:ext cx="4055012" cy="3364706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Handbook for guidance to providers &amp; clinics who wish to begin screening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Posters to hang in clinic spaces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Postcards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website with these materials: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https://sites.bu.edu/chagas/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 descr="A brochure with a map of the country and a person&#10;&#10;Description automatically generated">
            <a:extLst>
              <a:ext uri="{FF2B5EF4-FFF2-40B4-BE49-F238E27FC236}">
                <a16:creationId xmlns:a16="http://schemas.microsoft.com/office/drawing/2014/main" id="{C5E3200D-0174-15D1-1554-F81D29A86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233" y="10551"/>
            <a:ext cx="40550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92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7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71" name="Google Shape;471;p7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2" name="Google Shape;47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513" y="36813"/>
            <a:ext cx="8748975" cy="50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73"/>
          <p:cNvSpPr txBox="1"/>
          <p:nvPr/>
        </p:nvSpPr>
        <p:spPr>
          <a:xfrm>
            <a:off x="5686925" y="3702825"/>
            <a:ext cx="348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73"/>
          <p:cNvSpPr txBox="1"/>
          <p:nvPr/>
        </p:nvSpPr>
        <p:spPr>
          <a:xfrm>
            <a:off x="2325325" y="1278148"/>
            <a:ext cx="50802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lt2"/>
                </a:solidFill>
              </a:rPr>
              <a:t>Questions? </a:t>
            </a:r>
            <a:endParaRPr sz="5400" b="1" dirty="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6"/>
          <p:cNvSpPr txBox="1">
            <a:spLocks noGrp="1"/>
          </p:cNvSpPr>
          <p:nvPr>
            <p:ph type="title"/>
          </p:nvPr>
        </p:nvSpPr>
        <p:spPr>
          <a:xfrm>
            <a:off x="311700" y="239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46 year old male presents to his primary care physician with left sided chest pain. </a:t>
            </a:r>
            <a:endParaRPr sz="2200"/>
          </a:p>
        </p:txBody>
      </p:sp>
      <p:sp>
        <p:nvSpPr>
          <p:cNvPr id="235" name="Google Shape;235;p46"/>
          <p:cNvSpPr txBox="1"/>
          <p:nvPr/>
        </p:nvSpPr>
        <p:spPr>
          <a:xfrm>
            <a:off x="420825" y="981925"/>
            <a:ext cx="81921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Originally from Guatemala, arrived 15 years ago. 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36" name="Google Shape;236;p46"/>
          <p:cNvSpPr txBox="1"/>
          <p:nvPr/>
        </p:nvSpPr>
        <p:spPr>
          <a:xfrm>
            <a:off x="420825" y="1514713"/>
            <a:ext cx="75657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ECG: q waves II, III, v1-v3, LAD, multiple PVCs, TWI.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37" name="Google Shape;237;p46"/>
          <p:cNvSpPr txBox="1"/>
          <p:nvPr/>
        </p:nvSpPr>
        <p:spPr>
          <a:xfrm>
            <a:off x="420825" y="2047488"/>
            <a:ext cx="80052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In the Emergency Department, troponins negative and ECG stable.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8" name="Google Shape;238;p46"/>
          <p:cNvSpPr txBox="1"/>
          <p:nvPr/>
        </p:nvSpPr>
        <p:spPr>
          <a:xfrm>
            <a:off x="422400" y="2607376"/>
            <a:ext cx="82992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Telemetry shows a 7-beat run of NSVT. 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39" name="Google Shape;239;p46"/>
          <p:cNvSpPr txBox="1"/>
          <p:nvPr/>
        </p:nvSpPr>
        <p:spPr>
          <a:xfrm>
            <a:off x="420825" y="3116885"/>
            <a:ext cx="81921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Echocardiogram: global LV dysfunction (LEVF 30%) with akinesis of the inferior wall 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40" name="Google Shape;240;p46"/>
          <p:cNvSpPr txBox="1"/>
          <p:nvPr/>
        </p:nvSpPr>
        <p:spPr>
          <a:xfrm>
            <a:off x="422400" y="3867302"/>
            <a:ext cx="7780800" cy="56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Cardiac catheterization - normal coronary anatomy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41" name="Google Shape;241;p46"/>
          <p:cNvSpPr txBox="1"/>
          <p:nvPr/>
        </p:nvSpPr>
        <p:spPr>
          <a:xfrm>
            <a:off x="1634513" y="4279444"/>
            <a:ext cx="6106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Serology confirms Chagas disease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7"/>
          <p:cNvSpPr txBox="1">
            <a:spLocks noGrp="1"/>
          </p:cNvSpPr>
          <p:nvPr>
            <p:ph type="title"/>
          </p:nvPr>
        </p:nvSpPr>
        <p:spPr>
          <a:xfrm>
            <a:off x="311700" y="34417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dirty="0"/>
              <a:t>Chagas: Global Epidemiology</a:t>
            </a:r>
            <a:endParaRPr sz="3100" b="1" dirty="0"/>
          </a:p>
        </p:txBody>
      </p:sp>
      <p:sp>
        <p:nvSpPr>
          <p:cNvPr id="247" name="Google Shape;247;p47"/>
          <p:cNvSpPr txBox="1">
            <a:spLocks noGrp="1"/>
          </p:cNvSpPr>
          <p:nvPr>
            <p:ph type="body" idx="1"/>
          </p:nvPr>
        </p:nvSpPr>
        <p:spPr>
          <a:xfrm>
            <a:off x="37650" y="1437775"/>
            <a:ext cx="3812700" cy="29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100" dirty="0">
                <a:solidFill>
                  <a:schemeClr val="dk1"/>
                </a:solidFill>
                <a:highlight>
                  <a:srgbClr val="FFFFFF"/>
                </a:highlight>
              </a:rPr>
              <a:t>6-7 million worldwide living with Chagas disease </a:t>
            </a:r>
            <a:endParaRPr sz="21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100" dirty="0">
                <a:solidFill>
                  <a:schemeClr val="dk1"/>
                </a:solidFill>
                <a:highlight>
                  <a:srgbClr val="FFFFFF"/>
                </a:highlight>
              </a:rPr>
              <a:t>Bolivia, Argentina, Paraguay with highest prevalence</a:t>
            </a:r>
            <a:endParaRPr sz="21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SzPts val="605"/>
              <a:buNone/>
            </a:pPr>
            <a:endParaRPr sz="1200" dirty="0"/>
          </a:p>
        </p:txBody>
      </p:sp>
      <p:pic>
        <p:nvPicPr>
          <p:cNvPr id="248" name="Google Shape;2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350" y="916876"/>
            <a:ext cx="5293925" cy="368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7"/>
          <p:cNvSpPr txBox="1"/>
          <p:nvPr/>
        </p:nvSpPr>
        <p:spPr>
          <a:xfrm>
            <a:off x="1768361" y="4791625"/>
            <a:ext cx="650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/>
              <a:t>Source: https://</a:t>
            </a:r>
            <a:r>
              <a:rPr lang="en" sz="800" dirty="0" err="1"/>
              <a:t>www.who.int</a:t>
            </a:r>
            <a:r>
              <a:rPr lang="en" sz="800" dirty="0"/>
              <a:t>/health-topics/</a:t>
            </a:r>
            <a:r>
              <a:rPr lang="en" sz="800" dirty="0" err="1"/>
              <a:t>chagas-disease#tab</a:t>
            </a:r>
            <a:r>
              <a:rPr lang="en" sz="800" dirty="0"/>
              <a:t>=tab_1</a:t>
            </a:r>
            <a:endParaRPr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 txBox="1">
            <a:spLocks noGrp="1"/>
          </p:cNvSpPr>
          <p:nvPr>
            <p:ph type="title"/>
          </p:nvPr>
        </p:nvSpPr>
        <p:spPr>
          <a:xfrm>
            <a:off x="135675" y="124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b="1"/>
              <a:t>Epidemiology in Non-Endemic Countries</a:t>
            </a:r>
            <a:endParaRPr sz="2820" b="1"/>
          </a:p>
        </p:txBody>
      </p:sp>
      <p:pic>
        <p:nvPicPr>
          <p:cNvPr id="255" name="Google Shape;2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03" y="697075"/>
            <a:ext cx="7487793" cy="3681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8"/>
          <p:cNvSpPr txBox="1"/>
          <p:nvPr/>
        </p:nvSpPr>
        <p:spPr>
          <a:xfrm>
            <a:off x="0" y="4805176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218181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www.thelancet.com Vol 375 April 17, 2010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 txBox="1">
            <a:spLocks noGrp="1"/>
          </p:cNvSpPr>
          <p:nvPr>
            <p:ph type="title"/>
          </p:nvPr>
        </p:nvSpPr>
        <p:spPr>
          <a:xfrm>
            <a:off x="233775" y="333775"/>
            <a:ext cx="78294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/>
              <a:t>Changing Population in Massachusetts</a:t>
            </a:r>
            <a:endParaRPr sz="3220" b="1"/>
          </a:p>
        </p:txBody>
      </p:sp>
      <p:pic>
        <p:nvPicPr>
          <p:cNvPr id="263" name="Google Shape;2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3147"/>
            <a:ext cx="9143999" cy="287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b="1"/>
              <a:t>Modes of Transmission</a:t>
            </a:r>
            <a:endParaRPr sz="3220" b="1"/>
          </a:p>
        </p:txBody>
      </p:sp>
      <p:pic>
        <p:nvPicPr>
          <p:cNvPr id="269" name="Google Shape;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324" y="194211"/>
            <a:ext cx="3872125" cy="485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0"/>
          <p:cNvSpPr txBox="1"/>
          <p:nvPr/>
        </p:nvSpPr>
        <p:spPr>
          <a:xfrm>
            <a:off x="78775" y="1780925"/>
            <a:ext cx="24648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400" u="sng">
                <a:solidFill>
                  <a:schemeClr val="dk1"/>
                </a:solidFill>
              </a:rPr>
              <a:t>Vector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Triatomine bug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Contaminated food</a:t>
            </a:r>
            <a:endParaRPr sz="2400"/>
          </a:p>
        </p:txBody>
      </p:sp>
      <p:sp>
        <p:nvSpPr>
          <p:cNvPr id="271" name="Google Shape;271;p50"/>
          <p:cNvSpPr txBox="1"/>
          <p:nvPr/>
        </p:nvSpPr>
        <p:spPr>
          <a:xfrm>
            <a:off x="2813725" y="1778275"/>
            <a:ext cx="2870100" cy="30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300" u="sng">
                <a:solidFill>
                  <a:schemeClr val="dk1"/>
                </a:solidFill>
              </a:rPr>
              <a:t>Non-vector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Vertical transmission Transfusions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Organ transplants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2" name="Google Shape;272;p50"/>
          <p:cNvCxnSpPr/>
          <p:nvPr/>
        </p:nvCxnSpPr>
        <p:spPr>
          <a:xfrm>
            <a:off x="2633650" y="1823300"/>
            <a:ext cx="11400" cy="1834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3" name="Google Shape;273;p50"/>
          <p:cNvSpPr txBox="1"/>
          <p:nvPr/>
        </p:nvSpPr>
        <p:spPr>
          <a:xfrm>
            <a:off x="5013275" y="4780825"/>
            <a:ext cx="395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Bonney KM et al, Ann Rev Pathol Mech Dis 2019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1"/>
          <p:cNvSpPr txBox="1">
            <a:spLocks noGrp="1"/>
          </p:cNvSpPr>
          <p:nvPr>
            <p:ph type="ctrTitle"/>
          </p:nvPr>
        </p:nvSpPr>
        <p:spPr>
          <a:xfrm>
            <a:off x="202969" y="137400"/>
            <a:ext cx="63993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600" b="1">
                <a:latin typeface="Arial"/>
                <a:ea typeface="Arial"/>
                <a:cs typeface="Arial"/>
                <a:sym typeface="Arial"/>
              </a:rPr>
              <a:t>Congenital Chagas Disease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51" descr="A picture containing indoor, mollus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681798"/>
            <a:ext cx="978791" cy="461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0" name="Google Shape;280;p51"/>
          <p:cNvSpPr txBox="1">
            <a:spLocks noGrp="1"/>
          </p:cNvSpPr>
          <p:nvPr>
            <p:ph type="subTitle" idx="1"/>
          </p:nvPr>
        </p:nvSpPr>
        <p:spPr>
          <a:xfrm>
            <a:off x="100144" y="1097888"/>
            <a:ext cx="6502200" cy="38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279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Estimated 40,000 women of childbearing age are infected with </a:t>
            </a:r>
            <a:r>
              <a:rPr lang="en" i="1">
                <a:latin typeface="Arial"/>
                <a:ea typeface="Arial"/>
                <a:cs typeface="Arial"/>
                <a:sym typeface="Arial"/>
              </a:rPr>
              <a:t>Trypanosoma cruzi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in the US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79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Risk of transmission from mother-to-child is 2-5% (63 to 315 infected infants born yearly in the US)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7444" y="37594"/>
            <a:ext cx="2398887" cy="510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8813" y="2283900"/>
            <a:ext cx="4038608" cy="267701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1"/>
          <p:cNvSpPr txBox="1"/>
          <p:nvPr/>
        </p:nvSpPr>
        <p:spPr>
          <a:xfrm>
            <a:off x="4448813" y="4908281"/>
            <a:ext cx="1398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Howard et al. BJOG 2013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1"/>
          <p:cNvSpPr/>
          <p:nvPr/>
        </p:nvSpPr>
        <p:spPr>
          <a:xfrm>
            <a:off x="1737056" y="3722269"/>
            <a:ext cx="4110300" cy="654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2602</Words>
  <Application>Microsoft Macintosh PowerPoint</Application>
  <PresentationFormat>On-screen Show (16:9)</PresentationFormat>
  <Paragraphs>289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Simple Light</vt:lpstr>
      <vt:lpstr>Office Theme 2013 - 2022</vt:lpstr>
      <vt:lpstr>Simple Light</vt:lpstr>
      <vt:lpstr>Chagas Disease in the US:  An approach to screening and treatment of this neglected tropical disease </vt:lpstr>
      <vt:lpstr>Learning Objectives: </vt:lpstr>
      <vt:lpstr>Disclosures: </vt:lpstr>
      <vt:lpstr>46 year old male presents to his primary care physician with left sided chest pain. </vt:lpstr>
      <vt:lpstr>Chagas: Global Epidemiology</vt:lpstr>
      <vt:lpstr>Epidemiology in Non-Endemic Countries</vt:lpstr>
      <vt:lpstr>Changing Population in Massachusetts</vt:lpstr>
      <vt:lpstr>Modes of Transmission</vt:lpstr>
      <vt:lpstr>Congenital Chagas Disease</vt:lpstr>
      <vt:lpstr>PowerPoint Presentation</vt:lpstr>
      <vt:lpstr>PowerPoint Presentation</vt:lpstr>
      <vt:lpstr>Chagas Gastrointestinal Disease</vt:lpstr>
      <vt:lpstr>PowerPoint Presentation</vt:lpstr>
      <vt:lpstr>Making a Diagnosis of T. cruzi infection</vt:lpstr>
      <vt:lpstr>Why Screen for Chagas disease? </vt:lpstr>
      <vt:lpstr>Who should be screened for Chagas disease in the US? </vt:lpstr>
      <vt:lpstr>Barriers to Screening</vt:lpstr>
      <vt:lpstr>What do we know about treating Chagas disease? </vt:lpstr>
      <vt:lpstr>PowerPoint Presentation</vt:lpstr>
      <vt:lpstr>Benznidazole effective in leading to negative seroconversion in children</vt:lpstr>
      <vt:lpstr>PowerPoint Presentation</vt:lpstr>
      <vt:lpstr>Decreased progression of cardiac disease in treated adults</vt:lpstr>
      <vt:lpstr>Benznidazole associated with parasite clearance</vt:lpstr>
      <vt:lpstr>Treatment Lowers Mortality</vt:lpstr>
      <vt:lpstr>PowerPoint Presentation</vt:lpstr>
      <vt:lpstr>BENEFIT Trial: Trypanocidal Therapy for Chagas Cardiomyopathy Did Not Improve Outcomes </vt:lpstr>
      <vt:lpstr>CDC Recommendations:  </vt:lpstr>
      <vt:lpstr>Pre-treatment evaluation of a patient with Chagas: </vt:lpstr>
      <vt:lpstr>Take Home Points </vt:lpstr>
      <vt:lpstr>Acknowledgments  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Madolyn Dauphinais</cp:lastModifiedBy>
  <cp:revision>7</cp:revision>
  <dcterms:modified xsi:type="dcterms:W3CDTF">2025-03-21T19:03:25Z</dcterms:modified>
</cp:coreProperties>
</file>