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9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603E-29D8-C841-8F30-ACF35A7FAC3F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1163-F4EA-E54F-A9C9-0E29C01FF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roken_glass.jpg"/>
          <p:cNvPicPr>
            <a:picLocks noChangeAspect="1"/>
          </p:cNvPicPr>
          <p:nvPr/>
        </p:nvPicPr>
        <p:blipFill>
          <a:blip r:embed="rId2">
            <a:lum bright="32000" contrast="-20000"/>
            <a:alphaModFix amt="36000"/>
          </a:blip>
          <a:srcRect/>
          <a:stretch>
            <a:fillRect/>
          </a:stretch>
        </p:blipFill>
        <p:spPr bwMode="auto">
          <a:xfrm>
            <a:off x="2" y="59019"/>
            <a:ext cx="9061686" cy="671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26482"/>
            <a:ext cx="9143999" cy="5731518"/>
          </a:xfr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marR="0" indent="40005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2"/>
                </a:solidFill>
                <a:ea typeface="ＭＳ 明朝"/>
                <a:cs typeface="Arial"/>
              </a:rPr>
              <a:t>HEALTH CARE IN MASSACHUSETTS:</a:t>
            </a:r>
            <a:r>
              <a:rPr lang="en-US" sz="2400" dirty="0" smtClean="0">
                <a:solidFill>
                  <a:schemeClr val="accent2"/>
                </a:solidFill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effectLst/>
                <a:latin typeface="Cambria"/>
                <a:ea typeface="ＭＳ 明朝"/>
                <a:cs typeface="Times New Roman"/>
              </a:rPr>
            </a:br>
            <a:r>
              <a:rPr lang="en-US" sz="4000" b="1" i="1" dirty="0" smtClean="0">
                <a:solidFill>
                  <a:schemeClr val="accent2"/>
                </a:solidFill>
                <a:ea typeface="ＭＳ 明朝"/>
                <a:cs typeface="Arial"/>
              </a:rPr>
              <a:t>An ailing model</a:t>
            </a:r>
            <a:r>
              <a:rPr lang="en-US" sz="2400" dirty="0" smtClean="0">
                <a:solidFill>
                  <a:schemeClr val="accent2"/>
                </a:solidFill>
                <a:effectLst/>
                <a:latin typeface="Cambria"/>
                <a:ea typeface="ＭＳ 明朝"/>
                <a:cs typeface="Times New Roman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effectLst/>
                <a:latin typeface="Cambria"/>
                <a:ea typeface="ＭＳ 明朝"/>
                <a:cs typeface="Times New Roman"/>
              </a:rPr>
            </a:b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38" y="3641275"/>
            <a:ext cx="8814750" cy="17557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Been denied care or had to switch providers </a:t>
            </a:r>
            <a:r>
              <a:rPr lang="en-US" sz="4800" b="1" i="1" dirty="0">
                <a:solidFill>
                  <a:schemeClr val="tx1"/>
                </a:solidFill>
              </a:rPr>
              <a:t>because your insurance </a:t>
            </a:r>
            <a:r>
              <a:rPr lang="en-US" sz="4800" b="1" i="1" dirty="0" smtClean="0">
                <a:solidFill>
                  <a:schemeClr val="tx1"/>
                </a:solidFill>
              </a:rPr>
              <a:t>doesn’t </a:t>
            </a:r>
            <a:r>
              <a:rPr lang="en-US" sz="4800" b="1" i="1" dirty="0">
                <a:solidFill>
                  <a:schemeClr val="tx1"/>
                </a:solidFill>
              </a:rPr>
              <a:t>cover </a:t>
            </a:r>
            <a:r>
              <a:rPr lang="en-US" sz="4800" b="1" i="1" dirty="0" smtClean="0">
                <a:solidFill>
                  <a:schemeClr val="tx1"/>
                </a:solidFill>
              </a:rPr>
              <a:t>your provider or hospital?</a:t>
            </a:r>
          </a:p>
          <a:p>
            <a:pPr lvl="0"/>
            <a:endParaRPr lang="en-US" sz="3600" b="1" dirty="0">
              <a:solidFill>
                <a:schemeClr val="tx1"/>
              </a:solidFill>
            </a:endParaRPr>
          </a:p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Experienced out </a:t>
            </a:r>
            <a:r>
              <a:rPr lang="en-US" sz="4800" b="1" i="1" dirty="0">
                <a:solidFill>
                  <a:schemeClr val="tx1"/>
                </a:solidFill>
              </a:rPr>
              <a:t>of pocket expenses </a:t>
            </a:r>
            <a:r>
              <a:rPr lang="en-US" sz="4800" b="1" i="1" dirty="0" smtClean="0">
                <a:solidFill>
                  <a:schemeClr val="tx1"/>
                </a:solidFill>
              </a:rPr>
              <a:t>including large </a:t>
            </a:r>
            <a:r>
              <a:rPr lang="en-US" sz="4800" b="1" i="1" dirty="0">
                <a:solidFill>
                  <a:schemeClr val="tx1"/>
                </a:solidFill>
              </a:rPr>
              <a:t>copays, co insurance or deductibles</a:t>
            </a:r>
            <a:r>
              <a:rPr lang="en-US" sz="3600" b="1" i="1" dirty="0">
                <a:solidFill>
                  <a:schemeClr val="tx1"/>
                </a:solidFill>
              </a:rPr>
              <a:t>? 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i="1" dirty="0">
                <a:solidFill>
                  <a:schemeClr val="tx1"/>
                </a:solidFill>
              </a:rPr>
              <a:t> </a:t>
            </a:r>
            <a:endParaRPr lang="en-US" sz="3600" b="1" dirty="0">
              <a:solidFill>
                <a:schemeClr val="tx1"/>
              </a:solidFill>
            </a:endParaRPr>
          </a:p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As a </a:t>
            </a:r>
            <a:r>
              <a:rPr lang="en-US" sz="4800" b="1" i="1" dirty="0">
                <a:solidFill>
                  <a:schemeClr val="tx1"/>
                </a:solidFill>
              </a:rPr>
              <a:t>provider </a:t>
            </a:r>
            <a:r>
              <a:rPr lang="en-US" sz="4800" b="1" i="1" dirty="0" smtClean="0">
                <a:solidFill>
                  <a:schemeClr val="tx1"/>
                </a:solidFill>
              </a:rPr>
              <a:t>have you been </a:t>
            </a:r>
            <a:r>
              <a:rPr lang="en-US" sz="4800" b="1" i="1" dirty="0">
                <a:solidFill>
                  <a:schemeClr val="tx1"/>
                </a:solidFill>
              </a:rPr>
              <a:t>frustrated in your efforts to provide good care to your patients?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i="1" dirty="0">
                <a:solidFill>
                  <a:schemeClr val="tx1"/>
                </a:solidFill>
              </a:rPr>
              <a:t> </a:t>
            </a:r>
            <a:endParaRPr lang="en-US" sz="3600" b="1" dirty="0">
              <a:solidFill>
                <a:schemeClr val="tx1"/>
              </a:solidFill>
            </a:endParaRPr>
          </a:p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Overwhelmed with </a:t>
            </a:r>
            <a:r>
              <a:rPr lang="en-US" sz="4800" b="1" i="1" dirty="0">
                <a:solidFill>
                  <a:schemeClr val="tx1"/>
                </a:solidFill>
              </a:rPr>
              <a:t>the </a:t>
            </a:r>
            <a:r>
              <a:rPr lang="en-US" sz="4800" b="1" i="1" dirty="0" smtClean="0">
                <a:solidFill>
                  <a:schemeClr val="tx1"/>
                </a:solidFill>
              </a:rPr>
              <a:t>complex, fragmented, time consuming constraints </a:t>
            </a:r>
            <a:r>
              <a:rPr lang="en-US" sz="4800" b="1" i="1" dirty="0">
                <a:solidFill>
                  <a:schemeClr val="tx1"/>
                </a:solidFill>
              </a:rPr>
              <a:t>in your clinical practice </a:t>
            </a:r>
            <a:r>
              <a:rPr lang="en-US" sz="4800" b="1" i="1" dirty="0" smtClean="0">
                <a:solidFill>
                  <a:schemeClr val="tx1"/>
                </a:solidFill>
              </a:rPr>
              <a:t>and barriers created </a:t>
            </a:r>
          </a:p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between you and your </a:t>
            </a:r>
            <a:r>
              <a:rPr lang="en-US" sz="4800" b="1" i="1" dirty="0">
                <a:solidFill>
                  <a:schemeClr val="tx1"/>
                </a:solidFill>
              </a:rPr>
              <a:t>patients?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i="1" dirty="0">
                <a:solidFill>
                  <a:schemeClr val="tx1"/>
                </a:solidFill>
              </a:rPr>
              <a:t> </a:t>
            </a:r>
            <a:endParaRPr lang="en-US" sz="3600" b="1" dirty="0">
              <a:solidFill>
                <a:schemeClr val="tx1"/>
              </a:solidFill>
            </a:endParaRPr>
          </a:p>
          <a:p>
            <a:pPr lvl="0"/>
            <a:r>
              <a:rPr lang="en-US" sz="4800" b="1" i="1" dirty="0" smtClean="0">
                <a:solidFill>
                  <a:schemeClr val="tx1"/>
                </a:solidFill>
              </a:rPr>
              <a:t>How can </a:t>
            </a:r>
            <a:r>
              <a:rPr lang="en-US" sz="4800" b="1" i="1" dirty="0">
                <a:solidFill>
                  <a:schemeClr val="tx1"/>
                </a:solidFill>
              </a:rPr>
              <a:t>a single payer plan better address these issues?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178" y="2531654"/>
            <a:ext cx="8826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0000"/>
                </a:solidFill>
                <a:ea typeface="ＭＳ 明朝"/>
                <a:cs typeface="Times New Roman"/>
              </a:rPr>
              <a:t>           </a:t>
            </a:r>
            <a:r>
              <a:rPr lang="en-US" dirty="0" smtClean="0">
                <a:solidFill>
                  <a:srgbClr val="C0504D"/>
                </a:solidFill>
                <a:ea typeface="ＭＳ 明朝"/>
                <a:cs typeface="Times New Roman"/>
              </a:rPr>
              <a:t> Please join </a:t>
            </a:r>
            <a:r>
              <a:rPr lang="en-US" dirty="0">
                <a:solidFill>
                  <a:srgbClr val="C0504D"/>
                </a:solidFill>
                <a:ea typeface="ＭＳ 明朝"/>
                <a:cs typeface="Times New Roman"/>
              </a:rPr>
              <a:t>us </a:t>
            </a:r>
            <a:r>
              <a:rPr lang="en-US" dirty="0" smtClean="0">
                <a:solidFill>
                  <a:srgbClr val="C0504D"/>
                </a:solidFill>
                <a:ea typeface="ＭＳ 明朝"/>
                <a:cs typeface="Times New Roman"/>
              </a:rPr>
              <a:t> </a:t>
            </a:r>
            <a:endParaRPr lang="en-US" sz="1050" dirty="0" smtClean="0">
              <a:solidFill>
                <a:srgbClr val="C0504D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en-US" sz="1600" b="1" dirty="0">
                <a:solidFill>
                  <a:srgbClr val="C0504D"/>
                </a:solidFill>
                <a:ea typeface="ＭＳ 明朝"/>
                <a:cs typeface="Arial"/>
              </a:rPr>
              <a:t>Speak Out </a:t>
            </a:r>
            <a:r>
              <a:rPr lang="en-US" sz="1600" b="1" dirty="0" smtClean="0">
                <a:solidFill>
                  <a:srgbClr val="C0504D"/>
                </a:solidFill>
                <a:ea typeface="ＭＳ 明朝"/>
                <a:cs typeface="Arial"/>
              </a:rPr>
              <a:t>and </a:t>
            </a:r>
            <a:r>
              <a:rPr lang="en-US" sz="1600" b="1" dirty="0">
                <a:solidFill>
                  <a:srgbClr val="C0504D"/>
                </a:solidFill>
                <a:ea typeface="ＭＳ 明朝"/>
                <a:cs typeface="Arial"/>
              </a:rPr>
              <a:t>offer testimony </a:t>
            </a:r>
            <a:r>
              <a:rPr lang="en-US" sz="1600" b="1" dirty="0" smtClean="0">
                <a:solidFill>
                  <a:srgbClr val="C0504D"/>
                </a:solidFill>
                <a:ea typeface="ＭＳ 明朝"/>
                <a:cs typeface="Arial"/>
              </a:rPr>
              <a:t>to </a:t>
            </a:r>
            <a:r>
              <a:rPr lang="en-US" sz="1600" b="1" dirty="0">
                <a:solidFill>
                  <a:srgbClr val="C0504D"/>
                </a:solidFill>
                <a:ea typeface="ＭＳ 明朝"/>
                <a:cs typeface="Arial"/>
              </a:rPr>
              <a:t>a panel of distinguished experts, </a:t>
            </a:r>
            <a:endParaRPr lang="en-US" sz="1600" b="1" dirty="0" smtClean="0">
              <a:solidFill>
                <a:srgbClr val="C0504D"/>
              </a:solidFill>
              <a:ea typeface="ＭＳ 明朝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C0504D"/>
                </a:solidFill>
                <a:ea typeface="ＭＳ 明朝"/>
                <a:cs typeface="Arial"/>
              </a:rPr>
              <a:t>community and </a:t>
            </a:r>
            <a:r>
              <a:rPr lang="en-US" sz="1600" b="1" dirty="0">
                <a:solidFill>
                  <a:srgbClr val="C0504D"/>
                </a:solidFill>
                <a:ea typeface="ＭＳ 明朝"/>
                <a:cs typeface="Arial"/>
              </a:rPr>
              <a:t>health policy </a:t>
            </a:r>
            <a:r>
              <a:rPr lang="en-US" sz="1600" b="1" dirty="0" smtClean="0">
                <a:solidFill>
                  <a:srgbClr val="C0504D"/>
                </a:solidFill>
                <a:ea typeface="ＭＳ 明朝"/>
                <a:cs typeface="Arial"/>
              </a:rPr>
              <a:t>leaders</a:t>
            </a:r>
          </a:p>
          <a:p>
            <a:pPr algn="ctr"/>
            <a:r>
              <a:rPr lang="en-US" sz="1400" b="1" dirty="0" smtClean="0">
                <a:solidFill>
                  <a:srgbClr val="C0504D"/>
                </a:solidFill>
                <a:latin typeface="Cambria"/>
                <a:ea typeface="ＭＳ 明朝"/>
                <a:cs typeface="Arial"/>
              </a:rPr>
              <a:t>Co-Hosted with Senator Eldridge</a:t>
            </a:r>
            <a:r>
              <a:rPr lang="en-US" sz="1400" b="1" dirty="0" smtClean="0">
                <a:solidFill>
                  <a:srgbClr val="FF0000"/>
                </a:solidFill>
                <a:effectLst/>
                <a:latin typeface="Arial"/>
                <a:ea typeface="ＭＳ 明朝"/>
                <a:cs typeface="Arial"/>
              </a:rPr>
              <a:t> </a:t>
            </a:r>
            <a:endParaRPr lang="en-US" sz="14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9645" y="5397037"/>
            <a:ext cx="522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504D"/>
                </a:solidFill>
                <a:ea typeface="ＭＳ 明朝"/>
                <a:cs typeface="Arial"/>
              </a:rPr>
              <a:t>THURSDAY, MARCH 26   6-8:30 PM</a:t>
            </a:r>
            <a:endParaRPr lang="en-US" sz="1050" dirty="0" smtClean="0">
              <a:solidFill>
                <a:srgbClr val="C0504D"/>
              </a:solidFill>
              <a:effectLst/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en-US" b="1" dirty="0" smtClean="0">
                <a:solidFill>
                  <a:srgbClr val="C0504D"/>
                </a:solidFill>
                <a:ea typeface="ＭＳ 明朝"/>
                <a:cs typeface="Arial"/>
              </a:rPr>
              <a:t>ARMENISE AMPHITHEATER</a:t>
            </a:r>
          </a:p>
          <a:p>
            <a:pPr algn="ctr"/>
            <a:r>
              <a:rPr lang="en-US" b="1" dirty="0" smtClean="0">
                <a:solidFill>
                  <a:srgbClr val="C0504D"/>
                </a:solidFill>
                <a:ea typeface="ＭＳ 明朝"/>
                <a:cs typeface="Arial"/>
              </a:rPr>
              <a:t>Harvard Medical School</a:t>
            </a:r>
          </a:p>
          <a:p>
            <a:pPr algn="ctr"/>
            <a:r>
              <a:rPr lang="en-US" b="1" dirty="0" smtClean="0">
                <a:solidFill>
                  <a:srgbClr val="C0504D"/>
                </a:solidFill>
                <a:ea typeface="ＭＳ 明朝"/>
                <a:cs typeface="Arial"/>
              </a:rPr>
              <a:t>210 Longwood Ave, Boston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049645" y="6464501"/>
            <a:ext cx="5029200" cy="23795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For more information, contact  director@masscare.org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466" y="213692"/>
            <a:ext cx="3465269" cy="10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ssCareLogo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504" y="213692"/>
            <a:ext cx="3069068" cy="10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1757" y="213692"/>
            <a:ext cx="1200391" cy="110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17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92</Words>
  <Application>Microsoft Macintosh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HEALTH CARE IN MASSACHUSETTS: An ailing model       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IN MASSACHUSETTS: AN AILING MODEL?</dc:title>
  <dc:creator>Ture Turnbull</dc:creator>
  <cp:lastModifiedBy>Genevieve Guyol</cp:lastModifiedBy>
  <cp:revision>6</cp:revision>
  <dcterms:created xsi:type="dcterms:W3CDTF">2015-03-01T23:16:49Z</dcterms:created>
  <dcterms:modified xsi:type="dcterms:W3CDTF">2015-03-11T02:50:40Z</dcterms:modified>
</cp:coreProperties>
</file>