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16"/>
  </p:notesMasterIdLst>
  <p:sldIdLst>
    <p:sldId id="335" r:id="rId3"/>
    <p:sldId id="452" r:id="rId4"/>
    <p:sldId id="451" r:id="rId5"/>
    <p:sldId id="454" r:id="rId6"/>
    <p:sldId id="446" r:id="rId7"/>
    <p:sldId id="453" r:id="rId8"/>
    <p:sldId id="445" r:id="rId9"/>
    <p:sldId id="455" r:id="rId10"/>
    <p:sldId id="435" r:id="rId11"/>
    <p:sldId id="436" r:id="rId12"/>
    <p:sldId id="444" r:id="rId13"/>
    <p:sldId id="456" r:id="rId14"/>
    <p:sldId id="4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29" clrIdx="0"/>
  <p:cmAuthor id="1" name="Terry's Stuff" initials="TJ" lastIdx="2" clrIdx="1"/>
  <p:cmAuthor id="2" name="Meredith Clark" initials="MRC" lastIdx="3" clrIdx="2"/>
  <p:cmAuthor id="3" name="Anderson, Sharon M." initials="ASM" lastIdx="10" clrIdx="3">
    <p:extLst/>
  </p:cmAuthor>
  <p:cmAuthor id="4" name="Meredith Clark" initials="MC" lastIdx="23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CC99FF"/>
    <a:srgbClr val="000099"/>
    <a:srgbClr val="3806C4"/>
    <a:srgbClr val="9B2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8" autoAdjust="0"/>
    <p:restoredTop sz="86391" autoAdjust="0"/>
  </p:normalViewPr>
  <p:slideViewPr>
    <p:cSldViewPr>
      <p:cViewPr varScale="1">
        <p:scale>
          <a:sx n="84" d="100"/>
          <a:sy n="84" d="100"/>
        </p:scale>
        <p:origin x="102" y="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B2E80-FE22-44C0-856C-6F5E57220E7F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4EA7F-88DE-4E29-867C-759EBC194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17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275" fontAlgn="base">
              <a:spcBef>
                <a:spcPct val="0"/>
              </a:spcBef>
              <a:spcAft>
                <a:spcPct val="0"/>
              </a:spcAft>
              <a:defRPr/>
            </a:pPr>
            <a:fld id="{43FCE69F-1AC3-4782-BA8D-91DC52D824AD}" type="slidenum">
              <a:rPr lang="en-US" smtClean="0">
                <a:solidFill>
                  <a:srgbClr val="000000"/>
                </a:solidFill>
                <a:latin typeface="Arial" charset="0"/>
              </a:rPr>
              <a:pPr defTabSz="930275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9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E69F-1AC3-4782-BA8D-91DC52D824A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27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9E2F-460E-4FBC-8EEE-715C587DB72D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F1F2-B6B6-4700-8D6B-BBC7E99930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9E2F-460E-4FBC-8EEE-715C587DB72D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F1F2-B6B6-4700-8D6B-BBC7E99930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9E2F-460E-4FBC-8EEE-715C587DB72D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F1F2-B6B6-4700-8D6B-BBC7E99930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61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>
                  <a:lumMod val="75000"/>
                </a:schemeClr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>
                  <a:lumMod val="75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>
                  <a:lumMod val="75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41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956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4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78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44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951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32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9E2F-460E-4FBC-8EEE-715C587DB72D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F1F2-B6B6-4700-8D6B-BBC7E99930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9992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77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01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91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81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81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6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9E2F-460E-4FBC-8EEE-715C587DB72D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F1F2-B6B6-4700-8D6B-BBC7E99930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9E2F-460E-4FBC-8EEE-715C587DB72D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F1F2-B6B6-4700-8D6B-BBC7E99930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9E2F-460E-4FBC-8EEE-715C587DB72D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F1F2-B6B6-4700-8D6B-BBC7E99930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9E2F-460E-4FBC-8EEE-715C587DB72D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F1F2-B6B6-4700-8D6B-BBC7E99930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9E2F-460E-4FBC-8EEE-715C587DB72D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F1F2-B6B6-4700-8D6B-BBC7E99930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9E2F-460E-4FBC-8EEE-715C587DB72D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F1F2-B6B6-4700-8D6B-BBC7E99930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9E2F-460E-4FBC-8EEE-715C587DB72D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F1F2-B6B6-4700-8D6B-BBC7E99930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89E2F-460E-4FBC-8EEE-715C587DB72D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4F1F2-B6B6-4700-8D6B-BBC7E99930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148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aseline="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>
            <a:lumMod val="75000"/>
          </a:schemeClr>
        </a:buClr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>
            <a:lumMod val="75000"/>
          </a:schemeClr>
        </a:buClr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>
            <a:lumMod val="75000"/>
          </a:schemeClr>
        </a:buClr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>
            <a:lumMod val="75000"/>
          </a:schemeClr>
        </a:buClr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>
            <a:lumMod val="75000"/>
          </a:schemeClr>
        </a:buClr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Line 2"/>
          <p:cNvSpPr>
            <a:spLocks noChangeShapeType="1"/>
          </p:cNvSpPr>
          <p:nvPr/>
        </p:nvSpPr>
        <p:spPr bwMode="auto">
          <a:xfrm>
            <a:off x="685800" y="2362200"/>
            <a:ext cx="7772400" cy="0"/>
          </a:xfrm>
          <a:prstGeom prst="line">
            <a:avLst/>
          </a:prstGeom>
          <a:noFill/>
          <a:ln w="3492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51235" name="Rectangle 3"/>
          <p:cNvSpPr>
            <a:spLocks noChangeArrowheads="1"/>
          </p:cNvSpPr>
          <p:nvPr/>
        </p:nvSpPr>
        <p:spPr bwMode="auto">
          <a:xfrm>
            <a:off x="152400" y="304800"/>
            <a:ext cx="888113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cap="all" dirty="0" smtClean="0">
                <a:solidFill>
                  <a:srgbClr val="000099"/>
                </a:solidFill>
              </a:rPr>
              <a:t>NICHD Contraceptive Research Units Annual Meeting</a:t>
            </a:r>
          </a:p>
          <a:p>
            <a:pPr algn="ctr"/>
            <a:r>
              <a:rPr lang="en-US" sz="2400" cap="all" dirty="0" smtClean="0">
                <a:solidFill>
                  <a:srgbClr val="000099"/>
                </a:solidFill>
              </a:rPr>
              <a:t>6 – 8 APRIL 2022</a:t>
            </a:r>
            <a:endParaRPr lang="en-US" sz="2400" dirty="0">
              <a:solidFill>
                <a:srgbClr val="000099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99"/>
                </a:solidFill>
              </a:rPr>
              <a:t>Hotel Commonwealth, Boston, MA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351236" name="Line 4"/>
          <p:cNvSpPr>
            <a:spLocks noChangeShapeType="1"/>
          </p:cNvSpPr>
          <p:nvPr/>
        </p:nvSpPr>
        <p:spPr bwMode="auto">
          <a:xfrm>
            <a:off x="685800" y="4114800"/>
            <a:ext cx="7772400" cy="0"/>
          </a:xfrm>
          <a:prstGeom prst="line">
            <a:avLst/>
          </a:prstGeom>
          <a:noFill/>
          <a:ln w="3492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52400" y="2362200"/>
            <a:ext cx="8948642" cy="1752600"/>
          </a:xfrm>
        </p:spPr>
        <p:txBody>
          <a:bodyPr anchor="ctr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cap="all" dirty="0" smtClean="0">
                <a:solidFill>
                  <a:srgbClr val="000099"/>
                </a:solidFill>
              </a:rPr>
              <a:t>Project 3 CLINICAL PCT STUDY OF HCA FILM</a:t>
            </a:r>
            <a:endParaRPr lang="en-US" b="1" cap="all" dirty="0">
              <a:solidFill>
                <a:srgbClr val="000099"/>
              </a:solidFill>
            </a:endParaRPr>
          </a:p>
          <a:p>
            <a:r>
              <a:rPr lang="en-US" dirty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26985"/>
            <a:ext cx="1831975" cy="57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10"/>
          <p:cNvSpPr txBox="1">
            <a:spLocks/>
          </p:cNvSpPr>
          <p:nvPr/>
        </p:nvSpPr>
        <p:spPr bwMode="auto">
          <a:xfrm>
            <a:off x="304800" y="4337772"/>
            <a:ext cx="853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None/>
              <a:defRPr sz="2400">
                <a:solidFill>
                  <a:schemeClr val="bg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None/>
              <a:defRPr sz="2000">
                <a:solidFill>
                  <a:schemeClr val="bg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None/>
              <a:defRPr sz="2000">
                <a:solidFill>
                  <a:schemeClr val="bg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None/>
              <a:defRPr sz="2000">
                <a:solidFill>
                  <a:schemeClr val="bg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None/>
              <a:defRPr sz="2000">
                <a:solidFill>
                  <a:schemeClr val="bg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None/>
              <a:defRPr sz="2000">
                <a:solidFill>
                  <a:schemeClr val="bg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None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400" i="1" dirty="0">
                <a:solidFill>
                  <a:srgbClr val="000099"/>
                </a:solidFill>
              </a:rPr>
              <a:t>Annie </a:t>
            </a:r>
            <a:r>
              <a:rPr lang="en-US" sz="2400" i="1" dirty="0" smtClean="0">
                <a:solidFill>
                  <a:srgbClr val="000099"/>
                </a:solidFill>
              </a:rPr>
              <a:t>Thurman MD</a:t>
            </a:r>
          </a:p>
          <a:p>
            <a:r>
              <a:rPr lang="en-US" sz="2400" i="1" dirty="0" smtClean="0">
                <a:solidFill>
                  <a:srgbClr val="000099"/>
                </a:solidFill>
              </a:rPr>
              <a:t>Professor of OBGYN, Director </a:t>
            </a:r>
            <a:r>
              <a:rPr lang="en-US" sz="2400" i="1" dirty="0" smtClean="0">
                <a:solidFill>
                  <a:srgbClr val="000099"/>
                </a:solidFill>
              </a:rPr>
              <a:t>of Eastern Virginia Medical School/CONRAD </a:t>
            </a:r>
            <a:r>
              <a:rPr lang="en-US" sz="2400" i="1" dirty="0" smtClean="0">
                <a:solidFill>
                  <a:srgbClr val="000099"/>
                </a:solidFill>
              </a:rPr>
              <a:t>Clinical </a:t>
            </a:r>
            <a:r>
              <a:rPr lang="en-US" sz="2400" i="1" dirty="0" smtClean="0">
                <a:solidFill>
                  <a:srgbClr val="000099"/>
                </a:solidFill>
              </a:rPr>
              <a:t>Research </a:t>
            </a:r>
            <a:r>
              <a:rPr lang="en-US" sz="2400" i="1" dirty="0" smtClean="0">
                <a:solidFill>
                  <a:srgbClr val="000099"/>
                </a:solidFill>
              </a:rPr>
              <a:t>Center</a:t>
            </a:r>
            <a:endParaRPr lang="en-US" sz="2400" i="1" dirty="0" smtClean="0">
              <a:solidFill>
                <a:srgbClr val="000099"/>
              </a:solidFill>
            </a:endParaRPr>
          </a:p>
        </p:txBody>
      </p:sp>
      <p:pic>
        <p:nvPicPr>
          <p:cNvPr id="14" name="Picture 7" descr="CONRAD_HIRES_small_12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1" y="6011659"/>
            <a:ext cx="2133600" cy="786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57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1395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Safety and Acceptability Assessments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85" y="1371601"/>
            <a:ext cx="7267575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2200"/>
            <a:ext cx="14509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86411"/>
            <a:ext cx="16954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No Product or Procedure Related Adverse Events</a:t>
            </a:r>
          </a:p>
          <a:p>
            <a:pPr lvl="1"/>
            <a:r>
              <a:rPr lang="en-US" sz="2000" dirty="0" smtClean="0"/>
              <a:t>Amendment for 2 Film insertions for one participant</a:t>
            </a:r>
            <a:endParaRPr lang="en-US" sz="2000" dirty="0" smtClean="0"/>
          </a:p>
          <a:p>
            <a:r>
              <a:rPr lang="en-US" sz="2400" dirty="0" smtClean="0"/>
              <a:t>Female and Male Acceptability Assessed</a:t>
            </a:r>
          </a:p>
          <a:p>
            <a:pPr lvl="1"/>
            <a:r>
              <a:rPr lang="en-US" sz="2000" dirty="0" smtClean="0"/>
              <a:t>Female – Fairly easy insertion (some stickiness to finger), no change in lubrication, no change in sexual pleasure.  Some didn’t like that insertion 30 minutes pre-intercourse</a:t>
            </a:r>
          </a:p>
          <a:p>
            <a:pPr lvl="1"/>
            <a:r>
              <a:rPr lang="en-US" sz="2000" dirty="0" smtClean="0"/>
              <a:t>Male – Did not feel film, did not change pleasure, some noted more or less lubrication with film</a:t>
            </a:r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419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1395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CONCLUSIONS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85" y="1371601"/>
            <a:ext cx="7267575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2200"/>
            <a:ext cx="14509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86411"/>
            <a:ext cx="16954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2336" y="1546968"/>
            <a:ext cx="7772400" cy="4114800"/>
          </a:xfrm>
        </p:spPr>
        <p:txBody>
          <a:bodyPr/>
          <a:lstStyle/>
          <a:p>
            <a:r>
              <a:rPr lang="en-US" sz="2400" dirty="0" smtClean="0"/>
              <a:t>HCA Film met PCT benchmark for excluding PMS from ovulatory cervical mucus</a:t>
            </a:r>
          </a:p>
          <a:p>
            <a:r>
              <a:rPr lang="en-US" sz="2400" dirty="0" smtClean="0"/>
              <a:t>Single dose (one participant 2 exposures) was safe and well tolerated among women and their male partners</a:t>
            </a:r>
          </a:p>
        </p:txBody>
      </p:sp>
    </p:spTree>
    <p:extLst>
      <p:ext uri="{BB962C8B-B14F-4D97-AF65-F5344CB8AC3E}">
        <p14:creationId xmlns:p14="http://schemas.microsoft.com/office/powerpoint/2010/main" val="40700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21747" y="52493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EVMS </a:t>
            </a:r>
            <a:r>
              <a:rPr lang="en-US" dirty="0" smtClean="0">
                <a:solidFill>
                  <a:srgbClr val="000099"/>
                </a:solidFill>
              </a:rPr>
              <a:t>Team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85" y="1371601"/>
            <a:ext cx="7267575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2200"/>
            <a:ext cx="14509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86411"/>
            <a:ext cx="16954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6360" y="1584222"/>
            <a:ext cx="7772400" cy="4114800"/>
          </a:xfrm>
        </p:spPr>
        <p:txBody>
          <a:bodyPr/>
          <a:lstStyle/>
          <a:p>
            <a:r>
              <a:rPr lang="en-US" sz="2800" dirty="0" smtClean="0"/>
              <a:t>Annie </a:t>
            </a:r>
            <a:r>
              <a:rPr lang="en-US" sz="2800" dirty="0" smtClean="0"/>
              <a:t>Thurman, MD PI</a:t>
            </a:r>
          </a:p>
          <a:p>
            <a:r>
              <a:rPr lang="en-US" sz="2800" dirty="0" err="1" smtClean="0"/>
              <a:t>DeDe</a:t>
            </a:r>
            <a:r>
              <a:rPr lang="en-US" sz="2800" dirty="0" smtClean="0"/>
              <a:t> Raney, CNM Sub-I</a:t>
            </a:r>
          </a:p>
          <a:p>
            <a:r>
              <a:rPr lang="en-US" sz="2800" dirty="0" smtClean="0"/>
              <a:t>Jamie Evans RN, Study Coordinator</a:t>
            </a:r>
          </a:p>
          <a:p>
            <a:r>
              <a:rPr lang="en-US" sz="2800" dirty="0" smtClean="0"/>
              <a:t>Estella </a:t>
            </a:r>
            <a:r>
              <a:rPr lang="en-US" sz="2800" dirty="0" smtClean="0"/>
              <a:t>Jones, PhD </a:t>
            </a:r>
            <a:r>
              <a:rPr lang="en-US" sz="2800" dirty="0" err="1" smtClean="0"/>
              <a:t>Andrologist</a:t>
            </a:r>
            <a:r>
              <a:rPr lang="en-US" sz="2800" dirty="0" smtClean="0"/>
              <a:t>, Back Up Coordinator</a:t>
            </a: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6364" y="3979340"/>
            <a:ext cx="3183521" cy="2387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8628" y="4087284"/>
            <a:ext cx="3038385" cy="2278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36" y="53769"/>
            <a:ext cx="3282309" cy="2461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1721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0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>
          <a:xfrm>
            <a:off x="311139" y="330726"/>
            <a:ext cx="82296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ZA" dirty="0">
              <a:solidFill>
                <a:srgbClr val="3333CC">
                  <a:lumMod val="75000"/>
                </a:srgbClr>
              </a:solidFill>
            </a:endParaRPr>
          </a:p>
        </p:txBody>
      </p:sp>
      <p:pic>
        <p:nvPicPr>
          <p:cNvPr id="1026" name="Picture 2" descr="Z:\DONCEL\Admin\Stationery logos and faxes\Logos\CONRAD_small JPG_1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633918"/>
            <a:ext cx="2742697" cy="106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8339" y="3958"/>
            <a:ext cx="7772400" cy="11430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39" y="1066800"/>
            <a:ext cx="7772400" cy="19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 marL="457200" lvl="1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trike="sngStrike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39" y="5715000"/>
            <a:ext cx="2980524" cy="9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" y="1197380"/>
            <a:ext cx="2819412" cy="2819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7782" y="1680126"/>
            <a:ext cx="4258352" cy="1635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8159" y="2591390"/>
            <a:ext cx="1579001" cy="2109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3231" y="470078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1395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PCTs in Previous and Current Non Hormonal Contraceptives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85" y="1371601"/>
            <a:ext cx="7267575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2200"/>
            <a:ext cx="14509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86411"/>
            <a:ext cx="16954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725" y="1546968"/>
            <a:ext cx="7772400" cy="4114800"/>
          </a:xfrm>
        </p:spPr>
        <p:txBody>
          <a:bodyPr/>
          <a:lstStyle/>
          <a:p>
            <a:r>
              <a:rPr lang="en-US" sz="2000" dirty="0" smtClean="0"/>
              <a:t>SILCS/CAYA Diaphragm</a:t>
            </a:r>
          </a:p>
          <a:p>
            <a:pPr lvl="1"/>
            <a:r>
              <a:rPr lang="en-US" sz="2000" dirty="0" smtClean="0"/>
              <a:t>Schwartz et al. Contraception 2008;78(3):237-44.</a:t>
            </a:r>
          </a:p>
          <a:p>
            <a:pPr lvl="1"/>
            <a:r>
              <a:rPr lang="en-US" sz="2000" dirty="0" err="1" smtClean="0"/>
              <a:t>Mauck</a:t>
            </a:r>
            <a:r>
              <a:rPr lang="en-US" sz="2000" dirty="0" smtClean="0"/>
              <a:t> et al.  Contraception 2017;96:124-130.</a:t>
            </a:r>
          </a:p>
          <a:p>
            <a:r>
              <a:rPr lang="en-US" sz="2000" dirty="0" smtClean="0"/>
              <a:t>Lea’s Shield</a:t>
            </a:r>
          </a:p>
          <a:p>
            <a:pPr lvl="1"/>
            <a:r>
              <a:rPr lang="en-US" sz="2000" dirty="0" smtClean="0"/>
              <a:t>Archer et al.  Contraception 1995;52(3):167-73.</a:t>
            </a:r>
          </a:p>
          <a:p>
            <a:r>
              <a:rPr lang="en-US" sz="2000" dirty="0" smtClean="0"/>
              <a:t>Fem Cap</a:t>
            </a:r>
          </a:p>
          <a:p>
            <a:pPr lvl="1"/>
            <a:r>
              <a:rPr lang="en-US" sz="2000" dirty="0" err="1" smtClean="0"/>
              <a:t>Mauck</a:t>
            </a:r>
            <a:r>
              <a:rPr lang="en-US" sz="2000" dirty="0" smtClean="0"/>
              <a:t> et al.  Contraception 1997;56(2):111-5.</a:t>
            </a:r>
          </a:p>
          <a:p>
            <a:r>
              <a:rPr lang="en-US" sz="2000" dirty="0" err="1" smtClean="0"/>
              <a:t>Acidform</a:t>
            </a:r>
            <a:r>
              <a:rPr lang="en-US" sz="2000" dirty="0" smtClean="0"/>
              <a:t> (Amphora) and N9 </a:t>
            </a:r>
          </a:p>
          <a:p>
            <a:pPr lvl="1"/>
            <a:r>
              <a:rPr lang="en-US" sz="2000" dirty="0" err="1" smtClean="0"/>
              <a:t>Amaral</a:t>
            </a:r>
            <a:r>
              <a:rPr lang="en-US" sz="2000" dirty="0" smtClean="0"/>
              <a:t>, </a:t>
            </a:r>
            <a:r>
              <a:rPr lang="en-US" sz="2000" dirty="0" err="1" smtClean="0"/>
              <a:t>Mauck</a:t>
            </a:r>
            <a:r>
              <a:rPr lang="en-US" sz="2000" dirty="0" smtClean="0"/>
              <a:t> et al.  Contraception 2004;70:492-7.</a:t>
            </a:r>
          </a:p>
          <a:p>
            <a:r>
              <a:rPr lang="en-US" sz="2000" dirty="0" err="1" smtClean="0"/>
              <a:t>Ovaprene</a:t>
            </a:r>
            <a:r>
              <a:rPr lang="en-US" sz="2000" dirty="0" smtClean="0"/>
              <a:t> IVR (Dare Biosciences)</a:t>
            </a:r>
          </a:p>
          <a:p>
            <a:pPr lvl="1"/>
            <a:r>
              <a:rPr lang="en-US" sz="2000" dirty="0" smtClean="0"/>
              <a:t>ClinicalTrials.gov #NCT03598088</a:t>
            </a:r>
          </a:p>
          <a:p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1527278"/>
            <a:ext cx="1381125" cy="1381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7248" y="2802046"/>
            <a:ext cx="1813210" cy="1358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1519" y="4285005"/>
            <a:ext cx="2004667" cy="1501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8413" y="5613646"/>
            <a:ext cx="1700212" cy="1117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00" y="5613646"/>
            <a:ext cx="1744607" cy="116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1395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PCT Correlates with Contraceptive Efficacy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85" y="1371601"/>
            <a:ext cx="7267575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2200"/>
            <a:ext cx="14509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86411"/>
            <a:ext cx="16954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1125" y="1518786"/>
            <a:ext cx="7772400" cy="4114800"/>
          </a:xfrm>
        </p:spPr>
        <p:txBody>
          <a:bodyPr/>
          <a:lstStyle/>
          <a:p>
            <a:r>
              <a:rPr lang="en-US" sz="2000" dirty="0" smtClean="0"/>
              <a:t>SILCS/CAYA Diaphragm (with </a:t>
            </a:r>
            <a:r>
              <a:rPr lang="en-US" sz="2000" dirty="0" err="1" smtClean="0"/>
              <a:t>Buffergel</a:t>
            </a:r>
            <a:r>
              <a:rPr lang="en-US" sz="2000" dirty="0" smtClean="0"/>
              <a:t> versus N9)</a:t>
            </a:r>
          </a:p>
          <a:p>
            <a:pPr lvl="1"/>
            <a:r>
              <a:rPr lang="en-US" sz="2000" dirty="0" smtClean="0"/>
              <a:t>Schwartz et al. </a:t>
            </a:r>
            <a:r>
              <a:rPr lang="en-US" sz="2000" dirty="0" err="1" smtClean="0"/>
              <a:t>Obstet</a:t>
            </a:r>
            <a:r>
              <a:rPr lang="en-US" sz="2000" dirty="0" smtClean="0"/>
              <a:t> </a:t>
            </a:r>
            <a:r>
              <a:rPr lang="en-US" sz="2000" dirty="0" err="1" smtClean="0"/>
              <a:t>Gynecol</a:t>
            </a:r>
            <a:r>
              <a:rPr lang="en-US" sz="2000" dirty="0" smtClean="0"/>
              <a:t> 2015;125(4):895-903</a:t>
            </a:r>
          </a:p>
          <a:p>
            <a:r>
              <a:rPr lang="en-US" sz="2000" dirty="0" smtClean="0"/>
              <a:t>Lea’s Shield (w and w/o spermicide)</a:t>
            </a:r>
          </a:p>
          <a:p>
            <a:pPr lvl="1"/>
            <a:r>
              <a:rPr lang="en-US" sz="2000" dirty="0" err="1" smtClean="0"/>
              <a:t>Mauck</a:t>
            </a:r>
            <a:r>
              <a:rPr lang="en-US" sz="2000" dirty="0" smtClean="0"/>
              <a:t> et al.  Contraception 1995;52(3):167-73.</a:t>
            </a:r>
          </a:p>
          <a:p>
            <a:r>
              <a:rPr lang="en-US" sz="2000" dirty="0" smtClean="0"/>
              <a:t>Fem Cap (vs Ortho All Flex Diaphragm)</a:t>
            </a:r>
          </a:p>
          <a:p>
            <a:pPr lvl="1"/>
            <a:r>
              <a:rPr lang="en-US" sz="2000" dirty="0" err="1" smtClean="0"/>
              <a:t>Mauck</a:t>
            </a:r>
            <a:r>
              <a:rPr lang="en-US" sz="2000" dirty="0" smtClean="0"/>
              <a:t> et al.  Contraception 1999;60(2):71-80.</a:t>
            </a:r>
          </a:p>
          <a:p>
            <a:r>
              <a:rPr lang="en-US" sz="2000" dirty="0" err="1" smtClean="0"/>
              <a:t>Acidform</a:t>
            </a:r>
            <a:r>
              <a:rPr lang="en-US" sz="2000" dirty="0" smtClean="0"/>
              <a:t> and N9 Gels alone</a:t>
            </a:r>
          </a:p>
          <a:p>
            <a:pPr lvl="1"/>
            <a:r>
              <a:rPr lang="en-US" sz="2000" dirty="0" smtClean="0"/>
              <a:t>Barnhart et al.  </a:t>
            </a:r>
            <a:r>
              <a:rPr lang="en-US" sz="2000" dirty="0" err="1" smtClean="0"/>
              <a:t>Obstet</a:t>
            </a:r>
            <a:r>
              <a:rPr lang="en-US" sz="2000" dirty="0" smtClean="0"/>
              <a:t> </a:t>
            </a:r>
            <a:r>
              <a:rPr lang="en-US" sz="2000" dirty="0" err="1" smtClean="0"/>
              <a:t>Gynecol</a:t>
            </a:r>
            <a:r>
              <a:rPr lang="en-US" sz="2000" dirty="0" smtClean="0"/>
              <a:t> 2016;127:118S-125S</a:t>
            </a:r>
          </a:p>
          <a:p>
            <a:pPr lvl="1"/>
            <a:r>
              <a:rPr lang="en-US" sz="2000" dirty="0" smtClean="0"/>
              <a:t>Burke et al </a:t>
            </a:r>
            <a:r>
              <a:rPr lang="en-US" sz="2000" dirty="0" err="1" smtClean="0"/>
              <a:t>Obstet</a:t>
            </a:r>
            <a:r>
              <a:rPr lang="en-US" sz="2000" dirty="0" smtClean="0"/>
              <a:t> </a:t>
            </a:r>
            <a:r>
              <a:rPr lang="en-US" sz="2000" dirty="0" err="1" smtClean="0"/>
              <a:t>Gynecol</a:t>
            </a:r>
            <a:r>
              <a:rPr lang="en-US" sz="2000" dirty="0" smtClean="0"/>
              <a:t> 2010;116(6):1265-1273</a:t>
            </a:r>
          </a:p>
          <a:p>
            <a:r>
              <a:rPr lang="en-US" sz="2000" dirty="0" smtClean="0"/>
              <a:t>Amphora Clinical Efficacy Trials</a:t>
            </a:r>
          </a:p>
          <a:p>
            <a:pPr lvl="1"/>
            <a:r>
              <a:rPr lang="en-US" sz="2000" dirty="0" err="1" smtClean="0"/>
              <a:t>Evofem</a:t>
            </a:r>
            <a:r>
              <a:rPr lang="en-US" sz="2000" dirty="0" smtClean="0"/>
              <a:t> Phase 3 Contraceptive Efficacy Trials</a:t>
            </a:r>
          </a:p>
          <a:p>
            <a:pPr lvl="1"/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1486242"/>
            <a:ext cx="1381125" cy="1381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2976" y="2590800"/>
            <a:ext cx="1813210" cy="1358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4287945"/>
            <a:ext cx="2004667" cy="1501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8200" y="5562600"/>
            <a:ext cx="19431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1395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Recent PCT Studies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85" y="1371601"/>
            <a:ext cx="7267575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2200"/>
            <a:ext cx="14509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86411"/>
            <a:ext cx="16954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5052" y="1546968"/>
            <a:ext cx="7772400" cy="4114800"/>
          </a:xfrm>
        </p:spPr>
        <p:txBody>
          <a:bodyPr/>
          <a:lstStyle/>
          <a:p>
            <a:r>
              <a:rPr lang="en-US" sz="1800" b="1" dirty="0" smtClean="0">
                <a:sym typeface="Wingdings" panose="05000000000000000000" pitchFamily="2" charset="2"/>
              </a:rPr>
              <a:t>CONRAD 126 (NCT02309554, 9 visits):  </a:t>
            </a:r>
            <a:r>
              <a:rPr lang="en-US" sz="1800" dirty="0" smtClean="0">
                <a:sym typeface="Wingdings" panose="05000000000000000000" pitchFamily="2" charset="2"/>
              </a:rPr>
              <a:t>Phase I PCT study </a:t>
            </a:r>
            <a:r>
              <a:rPr lang="en-US" sz="1800" dirty="0">
                <a:sym typeface="Wingdings" panose="05000000000000000000" pitchFamily="2" charset="2"/>
              </a:rPr>
              <a:t>of </a:t>
            </a:r>
            <a:r>
              <a:rPr lang="en-US" sz="1800" dirty="0" smtClean="0">
                <a:sym typeface="Wingdings" panose="05000000000000000000" pitchFamily="2" charset="2"/>
              </a:rPr>
              <a:t>CAYA </a:t>
            </a:r>
            <a:r>
              <a:rPr lang="en-US" sz="1800" dirty="0">
                <a:sym typeface="Wingdings" panose="05000000000000000000" pitchFamily="2" charset="2"/>
              </a:rPr>
              <a:t>Used with 2% N9 gel, </a:t>
            </a:r>
            <a:r>
              <a:rPr lang="en-US" sz="1800" dirty="0" err="1" smtClean="0">
                <a:sym typeface="Wingdings" panose="05000000000000000000" pitchFamily="2" charset="2"/>
              </a:rPr>
              <a:t>Contragel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>
                <a:sym typeface="Wingdings" panose="05000000000000000000" pitchFamily="2" charset="2"/>
              </a:rPr>
              <a:t>or </a:t>
            </a:r>
            <a:r>
              <a:rPr lang="en-US" sz="1800" dirty="0" smtClean="0">
                <a:sym typeface="Wingdings" panose="05000000000000000000" pitchFamily="2" charset="2"/>
              </a:rPr>
              <a:t>No gel (12/2014 </a:t>
            </a:r>
            <a:r>
              <a:rPr lang="en-US" sz="1800" dirty="0">
                <a:sym typeface="Wingdings" panose="05000000000000000000" pitchFamily="2" charset="2"/>
              </a:rPr>
              <a:t>– </a:t>
            </a:r>
            <a:r>
              <a:rPr lang="en-US" sz="1800" dirty="0" smtClean="0">
                <a:sym typeface="Wingdings" panose="05000000000000000000" pitchFamily="2" charset="2"/>
              </a:rPr>
              <a:t>10/2015)</a:t>
            </a:r>
          </a:p>
          <a:p>
            <a:r>
              <a:rPr lang="en-US" sz="1800" dirty="0" smtClean="0">
                <a:sym typeface="Wingdings" panose="05000000000000000000" pitchFamily="2" charset="2"/>
              </a:rPr>
              <a:t>27 </a:t>
            </a:r>
            <a:r>
              <a:rPr lang="en-US" sz="1800" dirty="0">
                <a:sym typeface="Wingdings" panose="05000000000000000000" pitchFamily="2" charset="2"/>
              </a:rPr>
              <a:t>enrolled (EVMS 11, </a:t>
            </a:r>
            <a:r>
              <a:rPr lang="en-US" sz="1800" dirty="0" err="1">
                <a:sym typeface="Wingdings" panose="05000000000000000000" pitchFamily="2" charset="2"/>
              </a:rPr>
              <a:t>Profamilia</a:t>
            </a:r>
            <a:r>
              <a:rPr lang="en-US" sz="1800" dirty="0">
                <a:sym typeface="Wingdings" panose="05000000000000000000" pitchFamily="2" charset="2"/>
              </a:rPr>
              <a:t> 16)  18 Discontinued (Poor Baseline CMC, anovulation)   </a:t>
            </a:r>
            <a:r>
              <a:rPr lang="en-US" sz="1800" u="sng" dirty="0">
                <a:solidFill>
                  <a:srgbClr val="0000FF"/>
                </a:solidFill>
                <a:sym typeface="Wingdings" panose="05000000000000000000" pitchFamily="2" charset="2"/>
              </a:rPr>
              <a:t>9 completers </a:t>
            </a:r>
            <a:r>
              <a:rPr lang="en-US" sz="1800" dirty="0">
                <a:solidFill>
                  <a:srgbClr val="0000FF"/>
                </a:solidFill>
                <a:sym typeface="Wingdings" panose="05000000000000000000" pitchFamily="2" charset="2"/>
              </a:rPr>
              <a:t>(EVMS 4, </a:t>
            </a:r>
            <a:r>
              <a:rPr lang="en-US" sz="1800" dirty="0" err="1">
                <a:solidFill>
                  <a:srgbClr val="0000FF"/>
                </a:solidFill>
                <a:sym typeface="Wingdings" panose="05000000000000000000" pitchFamily="2" charset="2"/>
              </a:rPr>
              <a:t>Profamilia</a:t>
            </a:r>
            <a:r>
              <a:rPr lang="en-US" sz="1800" dirty="0">
                <a:solidFill>
                  <a:srgbClr val="0000FF"/>
                </a:solidFill>
                <a:sym typeface="Wingdings" panose="05000000000000000000" pitchFamily="2" charset="2"/>
              </a:rPr>
              <a:t> 5</a:t>
            </a:r>
            <a:r>
              <a:rPr lang="en-US" sz="1800" dirty="0" smtClean="0">
                <a:solidFill>
                  <a:srgbClr val="0000FF"/>
                </a:solidFill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sz="1600" dirty="0" err="1">
                <a:sym typeface="Wingdings" panose="05000000000000000000" pitchFamily="2" charset="2"/>
              </a:rPr>
              <a:t>Mauck</a:t>
            </a:r>
            <a:r>
              <a:rPr lang="en-US" sz="1600" dirty="0">
                <a:sym typeface="Wingdings" panose="05000000000000000000" pitchFamily="2" charset="2"/>
              </a:rPr>
              <a:t> CK, Brache V, Kimble T, Thurman A, </a:t>
            </a:r>
            <a:r>
              <a:rPr lang="en-US" sz="1600" dirty="0" smtClean="0">
                <a:sym typeface="Wingdings" panose="05000000000000000000" pitchFamily="2" charset="2"/>
              </a:rPr>
              <a:t>et </a:t>
            </a:r>
            <a:r>
              <a:rPr lang="en-US" sz="1600" dirty="0">
                <a:sym typeface="Wingdings" panose="05000000000000000000" pitchFamily="2" charset="2"/>
              </a:rPr>
              <a:t>al. </a:t>
            </a:r>
            <a:r>
              <a:rPr lang="en-US" sz="1600" dirty="0" smtClean="0">
                <a:sym typeface="Wingdings" panose="05000000000000000000" pitchFamily="2" charset="2"/>
              </a:rPr>
              <a:t>Contraception</a:t>
            </a:r>
            <a:r>
              <a:rPr lang="en-US" sz="1600" dirty="0">
                <a:sym typeface="Wingdings" panose="05000000000000000000" pitchFamily="2" charset="2"/>
              </a:rPr>
              <a:t>. 2017;96(2):124-30. 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Dare </a:t>
            </a:r>
            <a:r>
              <a:rPr lang="en-US" sz="1800" b="1" dirty="0" err="1"/>
              <a:t>Ovaprene</a:t>
            </a:r>
            <a:r>
              <a:rPr lang="en-US" sz="1800" b="1" dirty="0"/>
              <a:t> Safety/PCT (</a:t>
            </a:r>
            <a:r>
              <a:rPr lang="en-US" sz="1800" b="1" dirty="0" smtClean="0"/>
              <a:t>NCT03598088, 21 </a:t>
            </a:r>
            <a:r>
              <a:rPr lang="en-US" sz="1800" b="1" dirty="0"/>
              <a:t>visits):  </a:t>
            </a:r>
            <a:r>
              <a:rPr lang="en-US" sz="1800" dirty="0" smtClean="0"/>
              <a:t>6 </a:t>
            </a:r>
            <a:r>
              <a:rPr lang="en-US" sz="1800" dirty="0"/>
              <a:t>US </a:t>
            </a:r>
            <a:r>
              <a:rPr lang="en-US" sz="1800" dirty="0" smtClean="0"/>
              <a:t>Sites (5 are CCTN sites), 5/2018 – 11/2020 (2.5 years)</a:t>
            </a:r>
          </a:p>
          <a:p>
            <a:r>
              <a:rPr lang="en-US" sz="1800" dirty="0" smtClean="0"/>
              <a:t>135 screenings, 38 enrolled, </a:t>
            </a:r>
            <a:r>
              <a:rPr lang="en-US" sz="1800" dirty="0" smtClean="0">
                <a:solidFill>
                  <a:srgbClr val="0000FF"/>
                </a:solidFill>
              </a:rPr>
              <a:t>26 completed at 6 sites</a:t>
            </a:r>
            <a:endParaRPr lang="en-US" sz="1800" dirty="0">
              <a:solidFill>
                <a:srgbClr val="0000FF"/>
              </a:solidFill>
            </a:endParaRPr>
          </a:p>
          <a:p>
            <a:r>
              <a:rPr lang="en-US" sz="1800" dirty="0" smtClean="0"/>
              <a:t>EVMS:  Screen </a:t>
            </a:r>
            <a:r>
              <a:rPr lang="en-US" sz="1800" dirty="0"/>
              <a:t>55 (~ 1 – 2 per </a:t>
            </a:r>
            <a:r>
              <a:rPr lang="en-US" sz="1800" dirty="0" smtClean="0"/>
              <a:t>month), 10 </a:t>
            </a:r>
            <a:r>
              <a:rPr lang="en-US" sz="1800" dirty="0"/>
              <a:t>successful Baseline </a:t>
            </a:r>
            <a:r>
              <a:rPr lang="en-US" sz="1800" dirty="0" smtClean="0"/>
              <a:t>PCTs, </a:t>
            </a:r>
            <a:r>
              <a:rPr lang="en-US" sz="1800" dirty="0">
                <a:solidFill>
                  <a:srgbClr val="0000FF"/>
                </a:solidFill>
              </a:rPr>
              <a:t>8 </a:t>
            </a:r>
            <a:r>
              <a:rPr lang="en-US" sz="1800" dirty="0" smtClean="0">
                <a:solidFill>
                  <a:srgbClr val="0000FF"/>
                </a:solidFill>
              </a:rPr>
              <a:t>completers at EVMS</a:t>
            </a:r>
          </a:p>
          <a:p>
            <a:pPr lvl="1"/>
            <a:r>
              <a:rPr lang="en-US" sz="1600" dirty="0" err="1" smtClean="0"/>
              <a:t>Mauck</a:t>
            </a:r>
            <a:r>
              <a:rPr lang="en-US" sz="1600" dirty="0" smtClean="0"/>
              <a:t> C, Thurman AT, Baker J, Jensen J, Schreiber C, et al.  Successful PCT Results of </a:t>
            </a:r>
            <a:r>
              <a:rPr lang="en-US" sz="1600" dirty="0" err="1" smtClean="0"/>
              <a:t>Ovaprene</a:t>
            </a:r>
            <a:r>
              <a:rPr lang="en-US" sz="1600" dirty="0" smtClean="0"/>
              <a:t>, a Monthly Hormone-Free Vaginal Contraceptive.  ACOG Annual clinical Meeting Abstract.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06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1395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Recap of Clinical Trial Design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85" y="1371601"/>
            <a:ext cx="7267575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2200"/>
            <a:ext cx="14509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86411"/>
            <a:ext cx="16954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5052" y="1546968"/>
            <a:ext cx="7772400" cy="4114800"/>
          </a:xfrm>
        </p:spPr>
        <p:txBody>
          <a:bodyPr/>
          <a:lstStyle/>
          <a:p>
            <a:r>
              <a:rPr lang="en-US" sz="1800" b="1" dirty="0" smtClean="0"/>
              <a:t>Description: </a:t>
            </a:r>
            <a:r>
              <a:rPr lang="en-US" sz="1800" dirty="0" smtClean="0"/>
              <a:t>Phase </a:t>
            </a:r>
            <a:r>
              <a:rPr lang="en-US" sz="1800" dirty="0"/>
              <a:t>1a, single </a:t>
            </a:r>
            <a:r>
              <a:rPr lang="en-US" sz="1800" dirty="0" smtClean="0"/>
              <a:t>center (EVMS), </a:t>
            </a:r>
            <a:r>
              <a:rPr lang="en-US" sz="1800" dirty="0"/>
              <a:t>open-label, crossover, mechanism of action and proof of concept study</a:t>
            </a:r>
          </a:p>
          <a:p>
            <a:pPr marL="0" indent="0">
              <a:buNone/>
            </a:pPr>
            <a:endParaRPr lang="en-US" sz="1800" b="1" dirty="0"/>
          </a:p>
          <a:p>
            <a:r>
              <a:rPr lang="en-US" sz="1800" b="1" dirty="0"/>
              <a:t>Population: </a:t>
            </a:r>
            <a:r>
              <a:rPr lang="en-US" sz="1800" dirty="0" smtClean="0"/>
              <a:t>Healthy, ovulatory, sterilized women </a:t>
            </a:r>
            <a:r>
              <a:rPr lang="en-US" sz="1800" dirty="0"/>
              <a:t>18 – 50 years of age in </a:t>
            </a:r>
            <a:r>
              <a:rPr lang="en-US" sz="1800" dirty="0" smtClean="0"/>
              <a:t>a monogamous heterosexual relationship.  No exogenous hormones</a:t>
            </a:r>
            <a:endParaRPr lang="en-US" sz="1800" dirty="0"/>
          </a:p>
          <a:p>
            <a:pPr marL="0" indent="0">
              <a:buNone/>
            </a:pPr>
            <a:endParaRPr lang="en-US" sz="1800" b="1" dirty="0"/>
          </a:p>
          <a:p>
            <a:r>
              <a:rPr lang="en-US" sz="1800" b="1" dirty="0" smtClean="0"/>
              <a:t>Primary/Surrogate Efficacy </a:t>
            </a:r>
            <a:r>
              <a:rPr lang="en-US" sz="1800" b="1" dirty="0"/>
              <a:t>Endpoint: </a:t>
            </a:r>
            <a:r>
              <a:rPr lang="en-US" sz="1800" dirty="0"/>
              <a:t>To assess the </a:t>
            </a:r>
            <a:r>
              <a:rPr lang="en-US" sz="1800" u="sng" dirty="0"/>
              <a:t>potential </a:t>
            </a:r>
            <a:r>
              <a:rPr lang="en-US" sz="1800" dirty="0"/>
              <a:t>contraceptive activity of the ZB-06 film using a surrogate assessment for contraceptive </a:t>
            </a:r>
            <a:r>
              <a:rPr lang="en-US" sz="1800" dirty="0" smtClean="0"/>
              <a:t>efficacy (PCT): </a:t>
            </a:r>
            <a:r>
              <a:rPr lang="en-US" sz="1800" dirty="0"/>
              <a:t>the degree to which progressively motile sperm </a:t>
            </a:r>
            <a:r>
              <a:rPr lang="en-US" sz="1800" dirty="0" smtClean="0"/>
              <a:t>(PMS) can </a:t>
            </a:r>
            <a:r>
              <a:rPr lang="en-US" sz="1800" dirty="0"/>
              <a:t>be excluded from the </a:t>
            </a:r>
            <a:r>
              <a:rPr lang="en-US" sz="1800" dirty="0" err="1"/>
              <a:t>endocervical</a:t>
            </a:r>
            <a:r>
              <a:rPr lang="en-US" sz="1800" dirty="0"/>
              <a:t> mucus after intercourse preceded by a single administration of the ZB-06 </a:t>
            </a:r>
            <a:r>
              <a:rPr lang="en-US" sz="1800" dirty="0" smtClean="0"/>
              <a:t>film (benchmark is &lt; 5 PMS/</a:t>
            </a:r>
            <a:r>
              <a:rPr lang="en-US" sz="1800" dirty="0" err="1" smtClean="0"/>
              <a:t>hpf</a:t>
            </a:r>
            <a:r>
              <a:rPr lang="en-US" sz="1800" dirty="0" smtClean="0"/>
              <a:t> (400X) averaged over 9 </a:t>
            </a:r>
            <a:r>
              <a:rPr lang="en-US" sz="1800" dirty="0" err="1" smtClean="0"/>
              <a:t>hpfs</a:t>
            </a:r>
            <a:r>
              <a:rPr lang="en-US" sz="1800" dirty="0" smtClean="0"/>
              <a:t>), </a:t>
            </a:r>
            <a:r>
              <a:rPr lang="en-US" sz="1800" dirty="0"/>
              <a:t>compared to the same evaluation performed after intercourse without </a:t>
            </a:r>
            <a:r>
              <a:rPr lang="en-US" sz="1800" dirty="0" smtClean="0"/>
              <a:t>film (5+ PMS/</a:t>
            </a:r>
            <a:r>
              <a:rPr lang="en-US" sz="1800" dirty="0" err="1" smtClean="0"/>
              <a:t>hpf</a:t>
            </a:r>
            <a:r>
              <a:rPr lang="en-US" sz="1800" dirty="0" smtClean="0"/>
              <a:t>). </a:t>
            </a:r>
          </a:p>
          <a:p>
            <a:pPr lvl="2"/>
            <a:r>
              <a:rPr lang="en-US" sz="1000" dirty="0" err="1" smtClean="0"/>
              <a:t>Mauck</a:t>
            </a:r>
            <a:r>
              <a:rPr lang="en-US" sz="1000" dirty="0" smtClean="0"/>
              <a:t> </a:t>
            </a:r>
            <a:r>
              <a:rPr lang="en-US" sz="1000" dirty="0"/>
              <a:t>CK, Vincent KL. The </a:t>
            </a:r>
            <a:r>
              <a:rPr lang="en-US" sz="1000" dirty="0" err="1"/>
              <a:t>postcoital</a:t>
            </a:r>
            <a:r>
              <a:rPr lang="en-US" sz="1000" dirty="0"/>
              <a:t> test in the development of new vaginal </a:t>
            </a:r>
            <a:r>
              <a:rPr lang="en-US" sz="1000" dirty="0" err="1"/>
              <a:t>contraceptivesdagger</a:t>
            </a:r>
            <a:r>
              <a:rPr lang="en-US" sz="1000" dirty="0"/>
              <a:t>. </a:t>
            </a:r>
            <a:r>
              <a:rPr lang="en-US" sz="1000" dirty="0" err="1"/>
              <a:t>Biol</a:t>
            </a:r>
            <a:r>
              <a:rPr lang="en-US" sz="1000" dirty="0"/>
              <a:t> </a:t>
            </a:r>
            <a:r>
              <a:rPr lang="en-US" sz="1000" dirty="0" err="1"/>
              <a:t>Reprod</a:t>
            </a:r>
            <a:r>
              <a:rPr lang="en-US" sz="1000" dirty="0"/>
              <a:t>. 2020;103(2):437-44. </a:t>
            </a:r>
            <a:r>
              <a:rPr lang="en-US" sz="1000" dirty="0" err="1"/>
              <a:t>Epub</a:t>
            </a:r>
            <a:r>
              <a:rPr lang="en-US" sz="1000" dirty="0"/>
              <a:t> 2020/07/14. </a:t>
            </a:r>
            <a:r>
              <a:rPr lang="en-US" sz="1000" dirty="0" err="1"/>
              <a:t>doi</a:t>
            </a:r>
            <a:r>
              <a:rPr lang="en-US" sz="1000" dirty="0"/>
              <a:t>: 10.1093/</a:t>
            </a:r>
            <a:r>
              <a:rPr lang="en-US" sz="1000" dirty="0" err="1"/>
              <a:t>biolre</a:t>
            </a:r>
            <a:r>
              <a:rPr lang="en-US" sz="1000" dirty="0"/>
              <a:t>/ioaa099. PubMed PMID: 32657328; PubMed Central PMCID: PMCPMC7401356.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34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1395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Recap of Clinical Trial Design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85" y="1371601"/>
            <a:ext cx="7267575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2200"/>
            <a:ext cx="14509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86411"/>
            <a:ext cx="16954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5052" y="1546968"/>
            <a:ext cx="7772400" cy="4114800"/>
          </a:xfrm>
        </p:spPr>
        <p:txBody>
          <a:bodyPr/>
          <a:lstStyle/>
          <a:p>
            <a:r>
              <a:rPr lang="en-US" sz="1800" b="1" dirty="0" smtClean="0"/>
              <a:t>2° Objective/Endpoints: </a:t>
            </a:r>
            <a:r>
              <a:rPr lang="en-US" sz="1800" dirty="0"/>
              <a:t>To assess the safety of a single dose of ZB-06 film used with a single act of vaginal intercourse among female participants and their male partners.  (Incidence of Grade 2 or greater adverse events in the participant and/or her male </a:t>
            </a:r>
            <a:r>
              <a:rPr lang="en-US" sz="1800" dirty="0" smtClean="0"/>
              <a:t>partner, during baseline cycle without product, compared to product use cycle).</a:t>
            </a:r>
          </a:p>
          <a:p>
            <a:r>
              <a:rPr lang="en-US" sz="1800" b="1" dirty="0" smtClean="0"/>
              <a:t>Exploratory Objectives/Endpoints: </a:t>
            </a:r>
            <a:endParaRPr lang="en-US" sz="1800" b="1" dirty="0"/>
          </a:p>
          <a:p>
            <a:r>
              <a:rPr lang="en-US" sz="1800" dirty="0" smtClean="0"/>
              <a:t>To </a:t>
            </a:r>
            <a:r>
              <a:rPr lang="en-US" sz="1800" dirty="0"/>
              <a:t>determine </a:t>
            </a:r>
            <a:r>
              <a:rPr lang="en-US" sz="1800" dirty="0" smtClean="0"/>
              <a:t>anti-sperm </a:t>
            </a:r>
            <a:r>
              <a:rPr lang="en-US" sz="1800" dirty="0"/>
              <a:t>antibody concentrations and agglutination potency in vaginal fluids, </a:t>
            </a:r>
            <a:r>
              <a:rPr lang="en-US" sz="1800" dirty="0" err="1"/>
              <a:t>endocervical</a:t>
            </a:r>
            <a:r>
              <a:rPr lang="en-US" sz="1800" dirty="0"/>
              <a:t> mucus, and serum at baseline, and at 2-3 and 24 hours after intercourse with and without product use, and 1 month after product </a:t>
            </a:r>
            <a:r>
              <a:rPr lang="en-US" sz="1800" dirty="0" smtClean="0"/>
              <a:t>use (additional “safety” cycle)</a:t>
            </a:r>
            <a:endParaRPr lang="en-US" sz="1800" dirty="0"/>
          </a:p>
          <a:p>
            <a:r>
              <a:rPr lang="en-US" sz="1800" dirty="0" smtClean="0"/>
              <a:t>To </a:t>
            </a:r>
            <a:r>
              <a:rPr lang="en-US" sz="1800" dirty="0"/>
              <a:t>assess the effect of the film on </a:t>
            </a:r>
            <a:r>
              <a:rPr lang="en-US" sz="1800" dirty="0" err="1"/>
              <a:t>cervicovaginal</a:t>
            </a:r>
            <a:r>
              <a:rPr lang="en-US" sz="1800" dirty="0"/>
              <a:t> immune </a:t>
            </a:r>
            <a:r>
              <a:rPr lang="en-US" sz="1800" dirty="0" smtClean="0"/>
              <a:t>mediators</a:t>
            </a:r>
          </a:p>
          <a:p>
            <a:r>
              <a:rPr lang="en-US" sz="1800" dirty="0" smtClean="0"/>
              <a:t>To assess acceptability of the film with intercourse among female and male participants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3197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1395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PCT </a:t>
            </a:r>
            <a:r>
              <a:rPr lang="en-US" dirty="0" smtClean="0">
                <a:solidFill>
                  <a:srgbClr val="000099"/>
                </a:solidFill>
              </a:rPr>
              <a:t>Study Visits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85" y="1371601"/>
            <a:ext cx="7267575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2200"/>
            <a:ext cx="14509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86411"/>
            <a:ext cx="16954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376125"/>
              </p:ext>
            </p:extLst>
          </p:nvPr>
        </p:nvGraphicFramePr>
        <p:xfrm>
          <a:off x="273629" y="1600200"/>
          <a:ext cx="8401060" cy="3577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053">
                  <a:extLst>
                    <a:ext uri="{9D8B030D-6E8A-4147-A177-3AD203B41FA5}">
                      <a16:colId xmlns:a16="http://schemas.microsoft.com/office/drawing/2014/main" val="502628687"/>
                    </a:ext>
                  </a:extLst>
                </a:gridCol>
                <a:gridCol w="840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0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0053">
                  <a:extLst>
                    <a:ext uri="{9D8B030D-6E8A-4147-A177-3AD203B41FA5}">
                      <a16:colId xmlns:a16="http://schemas.microsoft.com/office/drawing/2014/main" val="458207426"/>
                    </a:ext>
                  </a:extLst>
                </a:gridCol>
                <a:gridCol w="8401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01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00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0053">
                  <a:extLst>
                    <a:ext uri="{9D8B030D-6E8A-4147-A177-3AD203B41FA5}">
                      <a16:colId xmlns:a16="http://schemas.microsoft.com/office/drawing/2014/main" val="4245379572"/>
                    </a:ext>
                  </a:extLst>
                </a:gridCol>
                <a:gridCol w="8401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0106">
                  <a:extLst>
                    <a:ext uri="{9D8B030D-6E8A-4147-A177-3AD203B41FA5}">
                      <a16:colId xmlns:a16="http://schemas.microsoft.com/office/drawing/2014/main" val="2106609565"/>
                    </a:ext>
                  </a:extLst>
                </a:gridCol>
              </a:tblGrid>
              <a:tr h="857250"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V1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V3</a:t>
                      </a:r>
                      <a:endParaRPr lang="en-US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V4</a:t>
                      </a:r>
                      <a:endParaRPr lang="en-US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V5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V6</a:t>
                      </a:r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V7</a:t>
                      </a:r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V8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V9</a:t>
                      </a:r>
                      <a:r>
                        <a:rPr lang="en-US" sz="1200" baseline="0" dirty="0" smtClean="0">
                          <a:solidFill>
                            <a:srgbClr val="CC99FF"/>
                          </a:solidFill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rgbClr val="CC99FF"/>
                          </a:solidFill>
                        </a:rPr>
                        <a:t>Phone Call</a:t>
                      </a:r>
                      <a:endParaRPr lang="en-US" sz="1200" dirty="0">
                        <a:solidFill>
                          <a:srgbClr val="CC99FF"/>
                        </a:solidFill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V10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ENROLL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BASELINE NO PRODUCT CMC/PCT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(5+ PMS/HPF)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PRODUCT CMC/PCT (1°ENDPOINT)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(&lt;5 PMS/HPF)</a:t>
                      </a:r>
                    </a:p>
                    <a:p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1M POST PRODUCT SAFETY CYCLE (Exploratory Endpoint) 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(5+ PMS/HPF)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638759"/>
                  </a:ext>
                </a:extLst>
              </a:tr>
              <a:tr h="1714500"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Screen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Enroll – Give LH Kit, </a:t>
                      </a:r>
                      <a:r>
                        <a:rPr lang="en-US" sz="1200" dirty="0" smtClean="0"/>
                        <a:t>start ovulation</a:t>
                      </a:r>
                      <a:r>
                        <a:rPr lang="en-US" sz="1200" baseline="0" dirty="0" smtClean="0"/>
                        <a:t> testing on day 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Baseline Cervical Mucus Check (CMC)</a:t>
                      </a:r>
                      <a:endParaRPr lang="en-US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Baseline </a:t>
                      </a:r>
                      <a:r>
                        <a:rPr lang="en-US" sz="1200" dirty="0" smtClean="0"/>
                        <a:t>PCT No Product</a:t>
                      </a:r>
                      <a:endParaRPr lang="en-US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24 hours post PCT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Pre HCA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>Film Use </a:t>
                      </a:r>
                      <a:r>
                        <a:rPr lang="en-US" sz="1200" baseline="0" dirty="0" smtClean="0"/>
                        <a:t>CMC</a:t>
                      </a:r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HCA Film </a:t>
                      </a:r>
                      <a:r>
                        <a:rPr lang="en-US" sz="1200" dirty="0" smtClean="0"/>
                        <a:t>Use PCT</a:t>
                      </a:r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24 hours post PCT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1M Post Product Use CMC</a:t>
                      </a:r>
                      <a:endParaRPr lang="en-US" sz="12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1M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Post Product Use PCT</a:t>
                      </a:r>
                      <a:endParaRPr lang="en-US" sz="12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7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6A582-00C1-2543-9C34-10FC5ECC9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94" y="250594"/>
            <a:ext cx="8683106" cy="99417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Status Update </a:t>
            </a:r>
            <a:r>
              <a:rPr lang="en-US" dirty="0"/>
              <a:t>NCT04731818</a:t>
            </a:r>
            <a:r>
              <a:rPr lang="en-US" dirty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325" b="1" dirty="0"/>
              <a:t>1/26/2021 Site Activation, 2/8/2021 First </a:t>
            </a:r>
            <a:r>
              <a:rPr lang="en-US" sz="2325" b="1" dirty="0" smtClean="0"/>
              <a:t>Screen, LPLV 2/24/2022</a:t>
            </a:r>
            <a:endParaRPr lang="en-US" sz="2325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EDBB8-C5E7-48A9-8FDD-7B657D14E3C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4222" y="1451137"/>
            <a:ext cx="2667000" cy="707886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53 </a:t>
            </a:r>
            <a:r>
              <a:rPr lang="en-US" sz="2000" dirty="0">
                <a:solidFill>
                  <a:schemeClr val="bg1"/>
                </a:solidFill>
              </a:rPr>
              <a:t>Screenings Scheduled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2092038"/>
            <a:ext cx="243529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30 </a:t>
            </a:r>
            <a:r>
              <a:rPr lang="en-US" sz="1600" dirty="0"/>
              <a:t>No Shows, Unsuccessful attempts at re-scheduling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74112" y="2888528"/>
            <a:ext cx="2737110" cy="707886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23 SCREENINGS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(1 – 2 per month)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8234" y="3510472"/>
            <a:ext cx="2509935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 </a:t>
            </a:r>
            <a:r>
              <a:rPr lang="en-US" sz="1600" dirty="0"/>
              <a:t>Screen Fails:  </a:t>
            </a:r>
            <a:endParaRPr lang="en-US" sz="1600" dirty="0" smtClean="0"/>
          </a:p>
          <a:p>
            <a:r>
              <a:rPr lang="en-US" sz="1600" dirty="0" smtClean="0"/>
              <a:t>Menses &gt; 35 d prior to BL (1)</a:t>
            </a:r>
          </a:p>
          <a:p>
            <a:r>
              <a:rPr lang="en-US" sz="1600" dirty="0" smtClean="0"/>
              <a:t>Abnormal Pap (2) HGSIL, WNL +HRHPV</a:t>
            </a:r>
            <a:endParaRPr lang="en-US" sz="16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354374" y="3621990"/>
            <a:ext cx="13996" cy="7108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48175" y="4307244"/>
            <a:ext cx="2737110" cy="40011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20 ENROLLMENTS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2200" y="4307244"/>
            <a:ext cx="2743200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11 Discontinuations:</a:t>
            </a:r>
          </a:p>
          <a:p>
            <a:r>
              <a:rPr lang="en-US" sz="1600" dirty="0" smtClean="0"/>
              <a:t>Failed </a:t>
            </a:r>
            <a:r>
              <a:rPr lang="en-US" sz="1600" dirty="0"/>
              <a:t>baseline PCT &lt; 5  </a:t>
            </a:r>
            <a:r>
              <a:rPr lang="en-US" sz="1600" dirty="0" smtClean="0"/>
              <a:t>PMS/</a:t>
            </a:r>
            <a:r>
              <a:rPr lang="en-US" sz="1600" dirty="0" err="1" smtClean="0"/>
              <a:t>hpf</a:t>
            </a:r>
            <a:r>
              <a:rPr lang="en-US" sz="1600" dirty="0" smtClean="0"/>
              <a:t> (3)</a:t>
            </a:r>
          </a:p>
          <a:p>
            <a:r>
              <a:rPr lang="en-US" sz="1600" dirty="0" smtClean="0"/>
              <a:t>Male Health Issue (1)</a:t>
            </a:r>
          </a:p>
          <a:p>
            <a:r>
              <a:rPr lang="en-US" sz="1600" dirty="0" smtClean="0"/>
              <a:t>Couple Discord/Social (4)</a:t>
            </a:r>
          </a:p>
          <a:p>
            <a:r>
              <a:rPr lang="en-US" sz="1600" dirty="0" smtClean="0"/>
              <a:t>LTFU (1)</a:t>
            </a:r>
          </a:p>
          <a:p>
            <a:r>
              <a:rPr lang="en-US" sz="1600" dirty="0" smtClean="0"/>
              <a:t>Anovulation (2)</a:t>
            </a:r>
            <a:endParaRPr lang="en-US" sz="1600" dirty="0"/>
          </a:p>
        </p:txBody>
      </p:sp>
      <p:cxnSp>
        <p:nvCxnSpPr>
          <p:cNvPr id="39" name="Straight Arrow Connector 38"/>
          <p:cNvCxnSpPr>
            <a:endCxn id="43" idx="0"/>
          </p:cNvCxnSpPr>
          <p:nvPr/>
        </p:nvCxnSpPr>
        <p:spPr>
          <a:xfrm>
            <a:off x="4368370" y="4707354"/>
            <a:ext cx="0" cy="11073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32294" y="1433034"/>
            <a:ext cx="268598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u="sng" dirty="0"/>
              <a:t>Recruitment Initiatives: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Contacted previous BTL participants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Referral from faculty practice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EVMS CRC Facebook Page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Craigslist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Telephone screens from other studies</a:t>
            </a:r>
          </a:p>
        </p:txBody>
      </p:sp>
      <p:cxnSp>
        <p:nvCxnSpPr>
          <p:cNvPr id="23" name="Straight Arrow Connector 22"/>
          <p:cNvCxnSpPr>
            <a:endCxn id="11" idx="1"/>
          </p:cNvCxnSpPr>
          <p:nvPr/>
        </p:nvCxnSpPr>
        <p:spPr>
          <a:xfrm>
            <a:off x="4354374" y="2507536"/>
            <a:ext cx="1970226" cy="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368370" y="2159023"/>
            <a:ext cx="0" cy="7365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798169" y="3951829"/>
            <a:ext cx="1556205" cy="0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999815" y="5814703"/>
            <a:ext cx="2737110" cy="40011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8 COMPLETERS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368370" y="5334000"/>
            <a:ext cx="180383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903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77625"/>
            <a:ext cx="88392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/>
            </a:r>
            <a:br>
              <a:rPr lang="en-US" sz="2800" dirty="0" smtClean="0">
                <a:solidFill>
                  <a:srgbClr val="000099"/>
                </a:solidFill>
              </a:rPr>
            </a:br>
            <a:endParaRPr lang="en-US" sz="2800" dirty="0">
              <a:solidFill>
                <a:srgbClr val="00009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2200"/>
            <a:ext cx="14509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86411"/>
            <a:ext cx="16954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3600" y="26670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Mean PMS/</a:t>
            </a:r>
            <a:r>
              <a:rPr lang="en-US" sz="2400" b="1" dirty="0" err="1" smtClean="0"/>
              <a:t>hpf</a:t>
            </a:r>
            <a:endParaRPr lang="en-US" sz="2400" b="1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No Product = 25.93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Active Film = 0.04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Post Film Safety = 47.39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596770"/>
              </p:ext>
            </p:extLst>
          </p:nvPr>
        </p:nvGraphicFramePr>
        <p:xfrm>
          <a:off x="1066800" y="-219856"/>
          <a:ext cx="5943600" cy="7343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rism 9" r:id="rId5" imgW="2602341" imgH="3214015" progId="Prism9.Document">
                  <p:embed/>
                </p:oleObj>
              </mc:Choice>
              <mc:Fallback>
                <p:oleObj name="Prism 9" r:id="rId5" imgW="2602341" imgH="3214015" progId="Prism9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-219856"/>
                        <a:ext cx="5943600" cy="7343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68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5572</TotalTime>
  <Words>1054</Words>
  <Application>Microsoft Office PowerPoint</Application>
  <PresentationFormat>On-screen Show (4:3)</PresentationFormat>
  <Paragraphs>126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2_Default Design</vt:lpstr>
      <vt:lpstr>GraphPad Prism 9 Project</vt:lpstr>
      <vt:lpstr>PowerPoint Presentation</vt:lpstr>
      <vt:lpstr>PCTs in Previous and Current Non Hormonal Contraceptives</vt:lpstr>
      <vt:lpstr>PCT Correlates with Contraceptive Efficacy</vt:lpstr>
      <vt:lpstr>Recent PCT Studies</vt:lpstr>
      <vt:lpstr>Recap of Clinical Trial Design</vt:lpstr>
      <vt:lpstr>Recap of Clinical Trial Design</vt:lpstr>
      <vt:lpstr>PCT Study Visits</vt:lpstr>
      <vt:lpstr>Status Update NCT04731818  1/26/2021 Site Activation, 2/8/2021 First Screen, LPLV 2/24/2022</vt:lpstr>
      <vt:lpstr> </vt:lpstr>
      <vt:lpstr>Safety and Acceptability Assessments</vt:lpstr>
      <vt:lpstr>CONCLUSIONS</vt:lpstr>
      <vt:lpstr>EVMS Team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Terry's Stuff</dc:creator>
  <cp:lastModifiedBy>Thurman, Andrea R</cp:lastModifiedBy>
  <cp:revision>600</cp:revision>
  <dcterms:created xsi:type="dcterms:W3CDTF">2015-05-14T00:20:48Z</dcterms:created>
  <dcterms:modified xsi:type="dcterms:W3CDTF">2022-03-31T19:52:24Z</dcterms:modified>
</cp:coreProperties>
</file>