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notesMasterIdLst>
    <p:notesMasterId r:id="rId4"/>
  </p:notesMasterIdLst>
  <p:sldIdLst>
    <p:sldId id="256" r:id="rId2"/>
    <p:sldId id="259" r:id="rId3"/>
  </p:sldIdLst>
  <p:sldSz cx="6858000" cy="9144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B4E3E14-3AFA-2FF5-DC5F-EEC47C428AE3}" name="Mike Mwale" initials="MM" userId="S::mmwale@clintonhealthaccess.org::3c97694b-6ba6-41e5-b8bb-7368de82975c" providerId="AD"/>
  <p188:author id="{72F5C71B-2922-6F09-0CBC-14A364A09783}" name="Thandiwe Ngoma" initials="TN" userId="S::tngoma@clintonhealthaccess.org::72158543-a3bd-4a69-ad4a-100491b08f03" providerId="AD"/>
  <p188:author id="{5D95212B-EFF6-1387-3A96-F5E696C1B963}" name="Scott, Nancy" initials="SN" userId="S::nscott@bu.edu::336b264a-03ce-4c56-87f4-af859d2a92ff" providerId="AD"/>
  <p188:author id="{8A96398D-A8B7-7927-7D63-84299922F469}" name="Allison Morgan" initials="AM" userId="Allison Morgan" providerId="None"/>
  <p188:author id="{6751BC96-5308-6EB9-4C9E-C67E01D33317}" name="Rosen, Sydney B" initials="RSB" userId="S::sbrosen@bu.edu::3c538cf1-01f2-4de0-98c4-d82b47472657" providerId="AD"/>
  <p188:author id="{CEB02BAA-213C-29C5-A694-411C6355444A}" name="Hilda Shakwelele" initials="HS" userId="S::hshakwelele@clintonhealthaccess.org::49eb65c4-059f-4257-bfee-98b4b06bca24" providerId="AD"/>
  <p188:author id="{91CE4FAF-C8AF-59CF-1C19-57099F43BEFA}" name="Sydney Rosen" initials="SR" userId="Sydney Rosen" providerId="None"/>
  <p188:author id="{92B3E5CA-90FD-900D-0FCF-C2E5C3C1F13C}" name="Prudence Haimbe" initials="PH" userId="S::phaimbe@clintonhealthaccess.org::437fccdf-3a60-4e75-b672-119d92782f37"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Benade, Mariet" initials="MB" lastIdx="1" clrIdx="0">
    <p:extLst>
      <p:ext uri="{19B8F6BF-5375-455C-9EA6-DF929625EA0E}">
        <p15:presenceInfo xmlns:p15="http://schemas.microsoft.com/office/powerpoint/2012/main" userId="S::mbenade@bu.edu::e04ec5db-90cf-4136-9d55-b2a5b265b2c5" providerId="AD"/>
      </p:ext>
    </p:extLst>
  </p:cmAuthor>
  <p:cmAuthor id="2" name="Amy Huber" initials="AH" lastIdx="9" clrIdx="1">
    <p:extLst>
      <p:ext uri="{19B8F6BF-5375-455C-9EA6-DF929625EA0E}">
        <p15:presenceInfo xmlns:p15="http://schemas.microsoft.com/office/powerpoint/2012/main" userId="Amy Hub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A7C"/>
    <a:srgbClr val="E2973C"/>
    <a:srgbClr val="C8E0DC"/>
    <a:srgbClr val="156082"/>
    <a:srgbClr val="BA6D00"/>
    <a:srgbClr val="7BC1BB"/>
    <a:srgbClr val="95BDFF"/>
    <a:srgbClr val="4E92FF"/>
    <a:srgbClr val="4E87E7"/>
    <a:srgbClr val="507F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572"/>
    <p:restoredTop sz="95940"/>
  </p:normalViewPr>
  <p:slideViewPr>
    <p:cSldViewPr snapToGrid="0" snapToObjects="1">
      <p:cViewPr>
        <p:scale>
          <a:sx n="164" d="100"/>
          <a:sy n="164" d="100"/>
        </p:scale>
        <p:origin x="1720" y="-3936"/>
      </p:cViewPr>
      <p:guideLst/>
    </p:cSldViewPr>
  </p:slideViewPr>
  <p:notesTextViewPr>
    <p:cViewPr>
      <p:scale>
        <a:sx n="80" d="100"/>
        <a:sy n="80" d="100"/>
      </p:scale>
      <p:origin x="0" y="0"/>
    </p:cViewPr>
  </p:notesTextViewPr>
  <p:sorterViewPr>
    <p:cViewPr>
      <p:scale>
        <a:sx n="80" d="100"/>
        <a:sy n="8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10" Type="http://schemas.microsoft.com/office/2018/10/relationships/authors" Target="authors.xml"/><Relationship Id="rId4" Type="http://schemas.openxmlformats.org/officeDocument/2006/relationships/notesMaster" Target="notesMasters/notesMaster1.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Z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B43323F-4192-4A8C-9A71-F811C7C89529}" type="datetimeFigureOut">
              <a:rPr lang="en-ZA" smtClean="0"/>
              <a:t>2026/06/13</a:t>
            </a:fld>
            <a:endParaRPr lang="en-ZA"/>
          </a:p>
        </p:txBody>
      </p:sp>
      <p:sp>
        <p:nvSpPr>
          <p:cNvPr id="4" name="Slide Image Placeholder 3"/>
          <p:cNvSpPr>
            <a:spLocks noGrp="1" noRot="1" noChangeAspect="1"/>
          </p:cNvSpPr>
          <p:nvPr>
            <p:ph type="sldImg" idx="2"/>
          </p:nvPr>
        </p:nvSpPr>
        <p:spPr>
          <a:xfrm>
            <a:off x="2271713" y="1143000"/>
            <a:ext cx="2314575" cy="3086100"/>
          </a:xfrm>
          <a:prstGeom prst="rect">
            <a:avLst/>
          </a:prstGeom>
          <a:noFill/>
          <a:ln w="12700">
            <a:solidFill>
              <a:prstClr val="black"/>
            </a:solidFill>
          </a:ln>
        </p:spPr>
        <p:txBody>
          <a:bodyPr vert="horz" lIns="91440" tIns="45720" rIns="91440" bIns="45720" rtlCol="0" anchor="ctr"/>
          <a:lstStyle/>
          <a:p>
            <a:endParaRPr lang="en-Z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Z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1A7E180-87EE-4692-82EA-2C48CAFE3600}" type="slidenum">
              <a:rPr lang="en-ZA" smtClean="0"/>
              <a:t>‹#›</a:t>
            </a:fld>
            <a:endParaRPr lang="en-ZA"/>
          </a:p>
        </p:txBody>
      </p:sp>
    </p:spTree>
    <p:extLst>
      <p:ext uri="{BB962C8B-B14F-4D97-AF65-F5344CB8AC3E}">
        <p14:creationId xmlns:p14="http://schemas.microsoft.com/office/powerpoint/2010/main" val="23633155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ZM"/>
          </a:p>
        </p:txBody>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 I found the original figure 1 hard to follow and have no idea what it is supposed to say. Can we try again? Maybe a version of the timeline figure as shown? It is at Dropbox/RETAIN6/PHASE 2/South Africa/Activity 1-Guideline implementation fidelity/SA Guidelines/South Africa first year guidelines </a:t>
            </a:r>
            <a:r>
              <a:rPr lang="en-US" sz="1200" kern="1200" dirty="0" err="1">
                <a:solidFill>
                  <a:schemeClr val="tx1"/>
                </a:solidFill>
                <a:effectLst/>
                <a:latin typeface="+mn-lt"/>
                <a:ea typeface="+mn-ea"/>
                <a:cs typeface="+mn-cs"/>
              </a:rPr>
              <a:t>comparison.pptx</a:t>
            </a:r>
            <a:r>
              <a:rPr lang="en-US" sz="1200" kern="1200" dirty="0">
                <a:solidFill>
                  <a:schemeClr val="tx1"/>
                </a:solidFill>
                <a:effectLst/>
                <a:latin typeface="+mn-lt"/>
                <a:ea typeface="+mn-ea"/>
                <a:cs typeface="+mn-cs"/>
              </a:rPr>
              <a:t>. </a:t>
            </a:r>
          </a:p>
          <a:p>
            <a:br>
              <a:rPr lang="en-US" sz="1200" kern="1200" dirty="0">
                <a:solidFill>
                  <a:schemeClr val="tx1"/>
                </a:solidFill>
                <a:effectLst/>
                <a:latin typeface="+mn-lt"/>
                <a:ea typeface="+mn-ea"/>
                <a:cs typeface="+mn-cs"/>
              </a:rPr>
            </a:b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The placeholder I pasted in will need better formatting.</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i="1" dirty="0"/>
          </a:p>
        </p:txBody>
      </p:sp>
      <p:sp>
        <p:nvSpPr>
          <p:cNvPr id="4" name="Slide Number Placeholder 3"/>
          <p:cNvSpPr>
            <a:spLocks noGrp="1"/>
          </p:cNvSpPr>
          <p:nvPr>
            <p:ph type="sldNum" sz="quarter" idx="5"/>
          </p:nvPr>
        </p:nvSpPr>
        <p:spPr/>
        <p:txBody>
          <a:bodyPr/>
          <a:lstStyle/>
          <a:p>
            <a:fld id="{91A7E180-87EE-4692-82EA-2C48CAFE3600}" type="slidenum">
              <a:rPr lang="en-ZA" smtClean="0"/>
              <a:t>1</a:t>
            </a:fld>
            <a:endParaRPr lang="en-ZA"/>
          </a:p>
        </p:txBody>
      </p:sp>
    </p:spTree>
    <p:extLst>
      <p:ext uri="{BB962C8B-B14F-4D97-AF65-F5344CB8AC3E}">
        <p14:creationId xmlns:p14="http://schemas.microsoft.com/office/powerpoint/2010/main" val="20566566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ZM"/>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1A7E180-87EE-4692-82EA-2C48CAFE3600}" type="slidenum">
              <a:rPr lang="en-ZA" smtClean="0"/>
              <a:t>2</a:t>
            </a:fld>
            <a:endParaRPr lang="en-ZA"/>
          </a:p>
        </p:txBody>
      </p:sp>
    </p:spTree>
    <p:extLst>
      <p:ext uri="{BB962C8B-B14F-4D97-AF65-F5344CB8AC3E}">
        <p14:creationId xmlns:p14="http://schemas.microsoft.com/office/powerpoint/2010/main" val="35321556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936EDA3-F7F2-2C43-8ED0-DA8D9F7A820F}" type="datetimeFigureOut">
              <a:rPr lang="en-US" smtClean="0"/>
              <a:t>6/13/26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001264-5383-0C44-B2A8-F0CD799DFAB2}" type="slidenum">
              <a:rPr lang="en-US" smtClean="0"/>
              <a:t>‹#›</a:t>
            </a:fld>
            <a:endParaRPr lang="en-US"/>
          </a:p>
        </p:txBody>
      </p:sp>
    </p:spTree>
    <p:extLst>
      <p:ext uri="{BB962C8B-B14F-4D97-AF65-F5344CB8AC3E}">
        <p14:creationId xmlns:p14="http://schemas.microsoft.com/office/powerpoint/2010/main" val="24023968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936EDA3-F7F2-2C43-8ED0-DA8D9F7A820F}" type="datetimeFigureOut">
              <a:rPr lang="en-US" smtClean="0"/>
              <a:t>6/13/26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001264-5383-0C44-B2A8-F0CD799DFAB2}" type="slidenum">
              <a:rPr lang="en-US" smtClean="0"/>
              <a:t>‹#›</a:t>
            </a:fld>
            <a:endParaRPr lang="en-US"/>
          </a:p>
        </p:txBody>
      </p:sp>
    </p:spTree>
    <p:extLst>
      <p:ext uri="{BB962C8B-B14F-4D97-AF65-F5344CB8AC3E}">
        <p14:creationId xmlns:p14="http://schemas.microsoft.com/office/powerpoint/2010/main" val="30123208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936EDA3-F7F2-2C43-8ED0-DA8D9F7A820F}" type="datetimeFigureOut">
              <a:rPr lang="en-US" smtClean="0"/>
              <a:t>6/13/26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001264-5383-0C44-B2A8-F0CD799DFAB2}" type="slidenum">
              <a:rPr lang="en-US" smtClean="0"/>
              <a:t>‹#›</a:t>
            </a:fld>
            <a:endParaRPr lang="en-US"/>
          </a:p>
        </p:txBody>
      </p:sp>
    </p:spTree>
    <p:extLst>
      <p:ext uri="{BB962C8B-B14F-4D97-AF65-F5344CB8AC3E}">
        <p14:creationId xmlns:p14="http://schemas.microsoft.com/office/powerpoint/2010/main" val="11084008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936EDA3-F7F2-2C43-8ED0-DA8D9F7A820F}" type="datetimeFigureOut">
              <a:rPr lang="en-US" smtClean="0"/>
              <a:t>6/13/26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001264-5383-0C44-B2A8-F0CD799DFAB2}" type="slidenum">
              <a:rPr lang="en-US" smtClean="0"/>
              <a:t>‹#›</a:t>
            </a:fld>
            <a:endParaRPr lang="en-US"/>
          </a:p>
        </p:txBody>
      </p:sp>
    </p:spTree>
    <p:extLst>
      <p:ext uri="{BB962C8B-B14F-4D97-AF65-F5344CB8AC3E}">
        <p14:creationId xmlns:p14="http://schemas.microsoft.com/office/powerpoint/2010/main" val="13650929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936EDA3-F7F2-2C43-8ED0-DA8D9F7A820F}" type="datetimeFigureOut">
              <a:rPr lang="en-US" smtClean="0"/>
              <a:t>6/13/26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001264-5383-0C44-B2A8-F0CD799DFAB2}" type="slidenum">
              <a:rPr lang="en-US" smtClean="0"/>
              <a:t>‹#›</a:t>
            </a:fld>
            <a:endParaRPr lang="en-US"/>
          </a:p>
        </p:txBody>
      </p:sp>
    </p:spTree>
    <p:extLst>
      <p:ext uri="{BB962C8B-B14F-4D97-AF65-F5344CB8AC3E}">
        <p14:creationId xmlns:p14="http://schemas.microsoft.com/office/powerpoint/2010/main" val="24691016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936EDA3-F7F2-2C43-8ED0-DA8D9F7A820F}" type="datetimeFigureOut">
              <a:rPr lang="en-US" smtClean="0"/>
              <a:t>6/13/26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001264-5383-0C44-B2A8-F0CD799DFAB2}" type="slidenum">
              <a:rPr lang="en-US" smtClean="0"/>
              <a:t>‹#›</a:t>
            </a:fld>
            <a:endParaRPr lang="en-US"/>
          </a:p>
        </p:txBody>
      </p:sp>
    </p:spTree>
    <p:extLst>
      <p:ext uri="{BB962C8B-B14F-4D97-AF65-F5344CB8AC3E}">
        <p14:creationId xmlns:p14="http://schemas.microsoft.com/office/powerpoint/2010/main" val="39041673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936EDA3-F7F2-2C43-8ED0-DA8D9F7A820F}" type="datetimeFigureOut">
              <a:rPr lang="en-US" smtClean="0"/>
              <a:t>6/13/26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1001264-5383-0C44-B2A8-F0CD799DFAB2}" type="slidenum">
              <a:rPr lang="en-US" smtClean="0"/>
              <a:t>‹#›</a:t>
            </a:fld>
            <a:endParaRPr lang="en-US"/>
          </a:p>
        </p:txBody>
      </p:sp>
    </p:spTree>
    <p:extLst>
      <p:ext uri="{BB962C8B-B14F-4D97-AF65-F5344CB8AC3E}">
        <p14:creationId xmlns:p14="http://schemas.microsoft.com/office/powerpoint/2010/main" val="27011980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936EDA3-F7F2-2C43-8ED0-DA8D9F7A820F}" type="datetimeFigureOut">
              <a:rPr lang="en-US" smtClean="0"/>
              <a:t>6/13/26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1001264-5383-0C44-B2A8-F0CD799DFAB2}" type="slidenum">
              <a:rPr lang="en-US" smtClean="0"/>
              <a:t>‹#›</a:t>
            </a:fld>
            <a:endParaRPr lang="en-US"/>
          </a:p>
        </p:txBody>
      </p:sp>
    </p:spTree>
    <p:extLst>
      <p:ext uri="{BB962C8B-B14F-4D97-AF65-F5344CB8AC3E}">
        <p14:creationId xmlns:p14="http://schemas.microsoft.com/office/powerpoint/2010/main" val="13627733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36EDA3-F7F2-2C43-8ED0-DA8D9F7A820F}" type="datetimeFigureOut">
              <a:rPr lang="en-US" smtClean="0"/>
              <a:t>6/13/26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1001264-5383-0C44-B2A8-F0CD799DFAB2}" type="slidenum">
              <a:rPr lang="en-US" smtClean="0"/>
              <a:t>‹#›</a:t>
            </a:fld>
            <a:endParaRPr lang="en-US"/>
          </a:p>
        </p:txBody>
      </p:sp>
    </p:spTree>
    <p:extLst>
      <p:ext uri="{BB962C8B-B14F-4D97-AF65-F5344CB8AC3E}">
        <p14:creationId xmlns:p14="http://schemas.microsoft.com/office/powerpoint/2010/main" val="35514559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D936EDA3-F7F2-2C43-8ED0-DA8D9F7A820F}" type="datetimeFigureOut">
              <a:rPr lang="en-US" smtClean="0"/>
              <a:t>6/13/26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001264-5383-0C44-B2A8-F0CD799DFAB2}" type="slidenum">
              <a:rPr lang="en-US" smtClean="0"/>
              <a:t>‹#›</a:t>
            </a:fld>
            <a:endParaRPr lang="en-US"/>
          </a:p>
        </p:txBody>
      </p:sp>
    </p:spTree>
    <p:extLst>
      <p:ext uri="{BB962C8B-B14F-4D97-AF65-F5344CB8AC3E}">
        <p14:creationId xmlns:p14="http://schemas.microsoft.com/office/powerpoint/2010/main" val="30619637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D936EDA3-F7F2-2C43-8ED0-DA8D9F7A820F}" type="datetimeFigureOut">
              <a:rPr lang="en-US" smtClean="0"/>
              <a:t>6/13/26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001264-5383-0C44-B2A8-F0CD799DFAB2}" type="slidenum">
              <a:rPr lang="en-US" smtClean="0"/>
              <a:t>‹#›</a:t>
            </a:fld>
            <a:endParaRPr lang="en-US"/>
          </a:p>
        </p:txBody>
      </p:sp>
    </p:spTree>
    <p:extLst>
      <p:ext uri="{BB962C8B-B14F-4D97-AF65-F5344CB8AC3E}">
        <p14:creationId xmlns:p14="http://schemas.microsoft.com/office/powerpoint/2010/main" val="40752051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D936EDA3-F7F2-2C43-8ED0-DA8D9F7A820F}" type="datetimeFigureOut">
              <a:rPr lang="en-US" smtClean="0"/>
              <a:t>6/13/26</a:t>
            </a:fld>
            <a:endParaRPr lang="en-US"/>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D1001264-5383-0C44-B2A8-F0CD799DFAB2}" type="slidenum">
              <a:rPr lang="en-US" smtClean="0"/>
              <a:t>‹#›</a:t>
            </a:fld>
            <a:endParaRPr lang="en-US"/>
          </a:p>
        </p:txBody>
      </p:sp>
    </p:spTree>
    <p:extLst>
      <p:ext uri="{BB962C8B-B14F-4D97-AF65-F5344CB8AC3E}">
        <p14:creationId xmlns:p14="http://schemas.microsoft.com/office/powerpoint/2010/main" val="29245603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image" Target="../media/image6.jpeg"/><Relationship Id="rId5" Type="http://schemas.openxmlformats.org/officeDocument/2006/relationships/image" Target="../media/image5.gif"/><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53E4D61D-FDA1-11AB-8F32-40EB4782F98D}"/>
              </a:ext>
            </a:extLst>
          </p:cNvPr>
          <p:cNvSpPr/>
          <p:nvPr/>
        </p:nvSpPr>
        <p:spPr>
          <a:xfrm>
            <a:off x="81267" y="5242302"/>
            <a:ext cx="6695467" cy="2115223"/>
          </a:xfrm>
          <a:prstGeom prst="rect">
            <a:avLst/>
          </a:prstGeom>
          <a:solidFill>
            <a:srgbClr val="C8E0D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DF9363C7-45E9-372E-83CA-CBE05F135B48}"/>
              </a:ext>
            </a:extLst>
          </p:cNvPr>
          <p:cNvSpPr/>
          <p:nvPr/>
        </p:nvSpPr>
        <p:spPr>
          <a:xfrm>
            <a:off x="63419" y="915344"/>
            <a:ext cx="2491287" cy="221958"/>
          </a:xfrm>
          <a:prstGeom prst="rect">
            <a:avLst/>
          </a:prstGeom>
          <a:solidFill>
            <a:srgbClr val="156082"/>
          </a:solidFill>
          <a:ln>
            <a:noFill/>
          </a:ln>
        </p:spPr>
        <p:style>
          <a:lnRef idx="0">
            <a:scrgbClr r="0" g="0" b="0"/>
          </a:lnRef>
          <a:fillRef idx="0">
            <a:scrgbClr r="0" g="0" b="0"/>
          </a:fillRef>
          <a:effectRef idx="0">
            <a:scrgbClr r="0" g="0" b="0"/>
          </a:effectRef>
          <a:fontRef idx="minor">
            <a:schemeClr val="lt1"/>
          </a:fontRef>
        </p:style>
        <p:txBody>
          <a:bodyPr rtlCol="0" anchor="ctr"/>
          <a:lstStyle/>
          <a:p>
            <a:r>
              <a:rPr lang="en-US" sz="1200" b="1" dirty="0">
                <a:solidFill>
                  <a:schemeClr val="bg1"/>
                </a:solidFill>
              </a:rPr>
              <a:t>BACKGROUND</a:t>
            </a:r>
          </a:p>
        </p:txBody>
      </p:sp>
      <p:sp>
        <p:nvSpPr>
          <p:cNvPr id="5" name="Rectangle 4">
            <a:extLst>
              <a:ext uri="{FF2B5EF4-FFF2-40B4-BE49-F238E27FC236}">
                <a16:creationId xmlns:a16="http://schemas.microsoft.com/office/drawing/2014/main" id="{73B231E0-D2F4-8BA7-E6F0-FCC6B424D39F}"/>
              </a:ext>
            </a:extLst>
          </p:cNvPr>
          <p:cNvSpPr/>
          <p:nvPr/>
        </p:nvSpPr>
        <p:spPr>
          <a:xfrm>
            <a:off x="-1455" y="-137"/>
            <a:ext cx="6858000" cy="875716"/>
          </a:xfrm>
          <a:prstGeom prst="rect">
            <a:avLst/>
          </a:prstGeom>
          <a:solidFill>
            <a:srgbClr val="156082"/>
          </a:solidFill>
          <a:ln>
            <a:noFill/>
          </a:ln>
        </p:spPr>
        <p:style>
          <a:lnRef idx="0">
            <a:scrgbClr r="0" g="0" b="0"/>
          </a:lnRef>
          <a:fillRef idx="0">
            <a:scrgbClr r="0" g="0" b="0"/>
          </a:fillRef>
          <a:effectRef idx="0">
            <a:scrgbClr r="0" g="0" b="0"/>
          </a:effectRef>
          <a:fontRef idx="minor">
            <a:schemeClr val="lt1"/>
          </a:fontRef>
        </p:style>
        <p:txBody>
          <a:bodyPr rtlCol="0" anchor="ctr"/>
          <a:lstStyle/>
          <a:p>
            <a:pPr marL="1147763"/>
            <a:r>
              <a:rPr lang="en-US" dirty="0"/>
              <a:t>Experiences and perspectives of HIV treatment clients on the 2025 funding cuts to HIV service delivery in Zambia</a:t>
            </a:r>
          </a:p>
        </p:txBody>
      </p:sp>
      <p:sp>
        <p:nvSpPr>
          <p:cNvPr id="9" name="Rectangle 8">
            <a:extLst>
              <a:ext uri="{FF2B5EF4-FFF2-40B4-BE49-F238E27FC236}">
                <a16:creationId xmlns:a16="http://schemas.microsoft.com/office/drawing/2014/main" id="{9F010245-BFAB-B7AA-4AE5-16CADE3078CF}"/>
              </a:ext>
            </a:extLst>
          </p:cNvPr>
          <p:cNvSpPr/>
          <p:nvPr/>
        </p:nvSpPr>
        <p:spPr>
          <a:xfrm>
            <a:off x="-1455" y="8888380"/>
            <a:ext cx="6858000" cy="255608"/>
          </a:xfrm>
          <a:prstGeom prst="rect">
            <a:avLst/>
          </a:prstGeom>
          <a:solidFill>
            <a:srgbClr val="156082"/>
          </a:solidFill>
          <a:ln>
            <a:noFill/>
          </a:ln>
        </p:spPr>
        <p:style>
          <a:lnRef idx="0">
            <a:scrgbClr r="0" g="0" b="0"/>
          </a:lnRef>
          <a:fillRef idx="0">
            <a:scrgbClr r="0" g="0" b="0"/>
          </a:fillRef>
          <a:effectRef idx="0">
            <a:scrgbClr r="0" g="0" b="0"/>
          </a:effectRef>
          <a:fontRef idx="minor">
            <a:schemeClr val="lt1"/>
          </a:fontRef>
        </p:style>
        <p:txBody>
          <a:bodyPr rtlCol="0" anchor="ctr"/>
          <a:lstStyle/>
          <a:p>
            <a:endParaRPr lang="en-US" sz="1100" dirty="0"/>
          </a:p>
        </p:txBody>
      </p:sp>
      <p:sp>
        <p:nvSpPr>
          <p:cNvPr id="16" name="TextBox 15">
            <a:extLst>
              <a:ext uri="{FF2B5EF4-FFF2-40B4-BE49-F238E27FC236}">
                <a16:creationId xmlns:a16="http://schemas.microsoft.com/office/drawing/2014/main" id="{288FEC1E-1CBB-8297-34A7-8BB6A27B5E9C}"/>
              </a:ext>
            </a:extLst>
          </p:cNvPr>
          <p:cNvSpPr txBox="1"/>
          <p:nvPr/>
        </p:nvSpPr>
        <p:spPr>
          <a:xfrm>
            <a:off x="5862667" y="8895965"/>
            <a:ext cx="829208" cy="215444"/>
          </a:xfrm>
          <a:prstGeom prst="rect">
            <a:avLst/>
          </a:prstGeom>
          <a:noFill/>
        </p:spPr>
        <p:txBody>
          <a:bodyPr wrap="square" rtlCol="0">
            <a:spAutoFit/>
          </a:bodyPr>
          <a:lstStyle/>
          <a:p>
            <a:pPr algn="r"/>
            <a:r>
              <a:rPr lang="en-US" sz="800" b="1" dirty="0">
                <a:solidFill>
                  <a:schemeClr val="bg1"/>
                </a:solidFill>
              </a:rPr>
              <a:t>June  2026</a:t>
            </a:r>
          </a:p>
        </p:txBody>
      </p:sp>
      <p:sp>
        <p:nvSpPr>
          <p:cNvPr id="2" name="Rectangle 1">
            <a:extLst>
              <a:ext uri="{FF2B5EF4-FFF2-40B4-BE49-F238E27FC236}">
                <a16:creationId xmlns:a16="http://schemas.microsoft.com/office/drawing/2014/main" id="{D6884BFA-1A35-5301-1BDB-6A52E20637BD}"/>
              </a:ext>
            </a:extLst>
          </p:cNvPr>
          <p:cNvSpPr/>
          <p:nvPr/>
        </p:nvSpPr>
        <p:spPr>
          <a:xfrm>
            <a:off x="2613210" y="911111"/>
            <a:ext cx="4210397" cy="232868"/>
          </a:xfrm>
          <a:prstGeom prst="rect">
            <a:avLst/>
          </a:prstGeom>
          <a:solidFill>
            <a:srgbClr val="156082"/>
          </a:solidFill>
          <a:ln>
            <a:noFill/>
          </a:ln>
        </p:spPr>
        <p:style>
          <a:lnRef idx="0">
            <a:scrgbClr r="0" g="0" b="0"/>
          </a:lnRef>
          <a:fillRef idx="0">
            <a:scrgbClr r="0" g="0" b="0"/>
          </a:fillRef>
          <a:effectRef idx="0">
            <a:scrgbClr r="0" g="0" b="0"/>
          </a:effectRef>
          <a:fontRef idx="minor">
            <a:schemeClr val="lt1"/>
          </a:fontRef>
        </p:style>
        <p:txBody>
          <a:bodyPr rtlCol="0" anchor="ctr"/>
          <a:lstStyle/>
          <a:p>
            <a:r>
              <a:rPr lang="en-US" sz="1200" b="1" dirty="0">
                <a:solidFill>
                  <a:schemeClr val="bg1"/>
                </a:solidFill>
              </a:rPr>
              <a:t>METHODS</a:t>
            </a:r>
          </a:p>
        </p:txBody>
      </p:sp>
      <p:sp>
        <p:nvSpPr>
          <p:cNvPr id="8" name="Rectangle 7">
            <a:extLst>
              <a:ext uri="{FF2B5EF4-FFF2-40B4-BE49-F238E27FC236}">
                <a16:creationId xmlns:a16="http://schemas.microsoft.com/office/drawing/2014/main" id="{33179499-2D77-2637-0821-FE884AF058C5}"/>
              </a:ext>
            </a:extLst>
          </p:cNvPr>
          <p:cNvSpPr/>
          <p:nvPr/>
        </p:nvSpPr>
        <p:spPr>
          <a:xfrm>
            <a:off x="81267" y="3951977"/>
            <a:ext cx="6695467" cy="219456"/>
          </a:xfrm>
          <a:prstGeom prst="rect">
            <a:avLst/>
          </a:prstGeom>
          <a:solidFill>
            <a:srgbClr val="156082"/>
          </a:solidFill>
          <a:ln>
            <a:noFill/>
          </a:ln>
        </p:spPr>
        <p:style>
          <a:lnRef idx="0">
            <a:scrgbClr r="0" g="0" b="0"/>
          </a:lnRef>
          <a:fillRef idx="0">
            <a:scrgbClr r="0" g="0" b="0"/>
          </a:fillRef>
          <a:effectRef idx="0">
            <a:scrgbClr r="0" g="0" b="0"/>
          </a:effectRef>
          <a:fontRef idx="minor">
            <a:schemeClr val="lt1"/>
          </a:fontRef>
        </p:style>
        <p:txBody>
          <a:bodyPr rtlCol="0" anchor="ctr"/>
          <a:lstStyle/>
          <a:p>
            <a:r>
              <a:rPr lang="en-US" sz="1200" b="1" dirty="0">
                <a:solidFill>
                  <a:schemeClr val="bg1"/>
                </a:solidFill>
              </a:rPr>
              <a:t>RESULTS</a:t>
            </a:r>
            <a:endParaRPr lang="en-US" sz="1100" b="1" dirty="0">
              <a:solidFill>
                <a:schemeClr val="bg1"/>
              </a:solidFill>
            </a:endParaRPr>
          </a:p>
        </p:txBody>
      </p:sp>
      <p:sp>
        <p:nvSpPr>
          <p:cNvPr id="33" name="TextBox 32">
            <a:extLst>
              <a:ext uri="{FF2B5EF4-FFF2-40B4-BE49-F238E27FC236}">
                <a16:creationId xmlns:a16="http://schemas.microsoft.com/office/drawing/2014/main" id="{E876F255-17A6-4E10-8DB5-992D6E2FDC90}"/>
              </a:ext>
            </a:extLst>
          </p:cNvPr>
          <p:cNvSpPr txBox="1"/>
          <p:nvPr/>
        </p:nvSpPr>
        <p:spPr>
          <a:xfrm>
            <a:off x="-19014" y="1110810"/>
            <a:ext cx="2662706" cy="2862322"/>
          </a:xfrm>
          <a:prstGeom prst="rect">
            <a:avLst/>
          </a:prstGeom>
          <a:noFill/>
        </p:spPr>
        <p:txBody>
          <a:bodyPr wrap="square" rtlCol="0">
            <a:spAutoFit/>
          </a:bodyPr>
          <a:lstStyle/>
          <a:p>
            <a:pPr marL="114300" indent="-114300">
              <a:buFont typeface="Arial" panose="020B0604020202020204" pitchFamily="34" charset="0"/>
              <a:buChar char="•"/>
            </a:pPr>
            <a:r>
              <a:rPr lang="en-GB" sz="1000" dirty="0"/>
              <a:t>Zambia has reported exceeding the </a:t>
            </a:r>
            <a:r>
              <a:rPr lang="en-US" sz="1000" dirty="0"/>
              <a:t>UNAIDS </a:t>
            </a:r>
            <a:r>
              <a:rPr lang="en-GB" sz="1000" dirty="0"/>
              <a:t>95-95-95 targets for testing, treatment, and viral suppression.</a:t>
            </a:r>
          </a:p>
          <a:p>
            <a:pPr marL="114300" indent="-114300">
              <a:buFont typeface="Arial" panose="020B0604020202020204" pitchFamily="34" charset="0"/>
              <a:buChar char="•"/>
            </a:pPr>
            <a:r>
              <a:rPr lang="en-US" sz="1000" dirty="0"/>
              <a:t>PEPFAR funded approximately 84% of Zambia’s HIV program at the start of 2025, supporting service delivery through USAID, CDC, the Ministry of Health and implementing partners (Mulenga et al., 2025).</a:t>
            </a:r>
          </a:p>
          <a:p>
            <a:pPr marL="114300" indent="-114300">
              <a:buFont typeface="Arial" panose="020B0604020202020204" pitchFamily="34" charset="0"/>
              <a:buChar char="•"/>
            </a:pPr>
            <a:r>
              <a:rPr lang="en-GB" sz="1000" dirty="0"/>
              <a:t>The January 2025 Stop Work Order (SWO) for USG-funded programs disrupted HIV service delivery across Zambia, affecting staffing, health commodities, outreach, and client communication for several weeks or longer.</a:t>
            </a:r>
          </a:p>
          <a:p>
            <a:pPr marL="114300" indent="-114300">
              <a:buFont typeface="Arial" panose="020B0604020202020204" pitchFamily="34" charset="0"/>
              <a:buChar char="•"/>
            </a:pPr>
            <a:r>
              <a:rPr lang="en-GB" sz="1000" dirty="0"/>
              <a:t>Understanding the experiences and perspectives of clients on these disruptions is essential for designing effective mitigation strategies.</a:t>
            </a:r>
          </a:p>
        </p:txBody>
      </p:sp>
      <p:pic>
        <p:nvPicPr>
          <p:cNvPr id="4" name="Picture 3">
            <a:extLst>
              <a:ext uri="{FF2B5EF4-FFF2-40B4-BE49-F238E27FC236}">
                <a16:creationId xmlns:a16="http://schemas.microsoft.com/office/drawing/2014/main" id="{5B3AC746-F4CB-3A5B-2DE7-1979F7D97A71}"/>
              </a:ext>
            </a:extLst>
          </p:cNvPr>
          <p:cNvPicPr>
            <a:picLocks noChangeAspect="1"/>
          </p:cNvPicPr>
          <p:nvPr/>
        </p:nvPicPr>
        <p:blipFill>
          <a:blip r:embed="rId3"/>
          <a:stretch>
            <a:fillRect/>
          </a:stretch>
        </p:blipFill>
        <p:spPr>
          <a:xfrm>
            <a:off x="133185" y="68614"/>
            <a:ext cx="946343" cy="758280"/>
          </a:xfrm>
          <a:prstGeom prst="rect">
            <a:avLst/>
          </a:prstGeom>
        </p:spPr>
      </p:pic>
      <p:sp>
        <p:nvSpPr>
          <p:cNvPr id="11" name="Rectangle 10">
            <a:extLst>
              <a:ext uri="{FF2B5EF4-FFF2-40B4-BE49-F238E27FC236}">
                <a16:creationId xmlns:a16="http://schemas.microsoft.com/office/drawing/2014/main" id="{7B3A55C6-7C61-BE4C-EA55-AD04CBF56FBF}"/>
              </a:ext>
            </a:extLst>
          </p:cNvPr>
          <p:cNvSpPr/>
          <p:nvPr/>
        </p:nvSpPr>
        <p:spPr>
          <a:xfrm>
            <a:off x="79002" y="4172816"/>
            <a:ext cx="968638" cy="1039613"/>
          </a:xfrm>
          <a:prstGeom prst="rect">
            <a:avLst/>
          </a:prstGeom>
          <a:solidFill>
            <a:schemeClr val="bg1"/>
          </a:solidFill>
          <a:ln>
            <a:noFill/>
          </a:ln>
        </p:spPr>
        <p:style>
          <a:lnRef idx="0">
            <a:scrgbClr r="0" g="0" b="0"/>
          </a:lnRef>
          <a:fillRef idx="0">
            <a:scrgbClr r="0" g="0" b="0"/>
          </a:fillRef>
          <a:effectRef idx="0">
            <a:scrgbClr r="0" g="0" b="0"/>
          </a:effectRef>
          <a:fontRef idx="minor">
            <a:schemeClr val="lt1"/>
          </a:fontRef>
        </p:style>
        <p:txBody>
          <a:bodyPr rtlCol="0" anchor="ctr"/>
          <a:lstStyle/>
          <a:p>
            <a:r>
              <a:rPr lang="en-US" sz="1100" b="1" i="1" dirty="0">
                <a:solidFill>
                  <a:srgbClr val="008A7C"/>
                </a:solidFill>
              </a:rPr>
              <a:t>Information about SWO from social media, not from Health facilities</a:t>
            </a:r>
          </a:p>
        </p:txBody>
      </p:sp>
      <p:graphicFrame>
        <p:nvGraphicFramePr>
          <p:cNvPr id="21" name="Table 20">
            <a:extLst>
              <a:ext uri="{FF2B5EF4-FFF2-40B4-BE49-F238E27FC236}">
                <a16:creationId xmlns:a16="http://schemas.microsoft.com/office/drawing/2014/main" id="{C2AE888C-43D7-E0DF-A6C4-995F06C9C632}"/>
              </a:ext>
            </a:extLst>
          </p:cNvPr>
          <p:cNvGraphicFramePr>
            <a:graphicFrameLocks noGrp="1"/>
          </p:cNvGraphicFramePr>
          <p:nvPr>
            <p:extLst>
              <p:ext uri="{D42A27DB-BD31-4B8C-83A1-F6EECF244321}">
                <p14:modId xmlns:p14="http://schemas.microsoft.com/office/powerpoint/2010/main" val="2092271134"/>
              </p:ext>
            </p:extLst>
          </p:nvPr>
        </p:nvGraphicFramePr>
        <p:xfrm>
          <a:off x="3914425" y="4227763"/>
          <a:ext cx="2746389" cy="777240"/>
        </p:xfrm>
        <a:graphic>
          <a:graphicData uri="http://schemas.openxmlformats.org/drawingml/2006/table">
            <a:tbl>
              <a:tblPr firstRow="1" bandRow="1">
                <a:tableStyleId>{3B4B98B0-60AC-42C2-AFA5-B58CD77FA1E5}</a:tableStyleId>
              </a:tblPr>
              <a:tblGrid>
                <a:gridCol w="2746389">
                  <a:extLst>
                    <a:ext uri="{9D8B030D-6E8A-4147-A177-3AD203B41FA5}">
                      <a16:colId xmlns:a16="http://schemas.microsoft.com/office/drawing/2014/main" val="3851344427"/>
                    </a:ext>
                  </a:extLst>
                </a:gridCol>
              </a:tblGrid>
              <a:tr h="722865">
                <a:tc>
                  <a:txBody>
                    <a:bodyPr/>
                    <a:lstStyle/>
                    <a:p>
                      <a:pPr marL="0" marR="0" lvl="0" indent="0" algn="just" defTabSz="685800" rtl="0" eaLnBrk="1" fontAlgn="auto" latinLnBrk="0" hangingPunct="1">
                        <a:lnSpc>
                          <a:spcPct val="100000"/>
                        </a:lnSpc>
                        <a:spcBef>
                          <a:spcPts val="0"/>
                        </a:spcBef>
                        <a:spcAft>
                          <a:spcPts val="0"/>
                        </a:spcAft>
                        <a:buClrTx/>
                        <a:buSzTx/>
                        <a:buFontTx/>
                        <a:buNone/>
                        <a:tabLst/>
                        <a:defRPr/>
                      </a:pPr>
                      <a:r>
                        <a:rPr lang="en-US" sz="900" b="0" i="1" dirty="0">
                          <a:solidFill>
                            <a:schemeClr val="tx1"/>
                          </a:solidFill>
                        </a:rPr>
                        <a:t>“I didn’t hear anything from the clinic here, they didn’t explain anything about what we were hearing. But I just heard the messages from the community and social media. No, no one explained.” – </a:t>
                      </a:r>
                      <a:r>
                        <a:rPr lang="en-US" sz="900" b="0" i="1" dirty="0">
                          <a:solidFill>
                            <a:schemeClr val="tx1"/>
                          </a:solidFill>
                          <a:effectLst/>
                        </a:rPr>
                        <a:t>Female IDI participant, Copperbelt province </a:t>
                      </a:r>
                      <a:endParaRPr lang="en-US" sz="900" b="0" i="1" dirty="0">
                        <a:solidFill>
                          <a:schemeClr val="tx1"/>
                        </a:solidFill>
                      </a:endParaRPr>
                    </a:p>
                  </a:txBody>
                  <a:tcPr>
                    <a:lnL w="76200" cap="flat" cmpd="sng" algn="ctr">
                      <a:solidFill>
                        <a:srgbClr val="E2973C"/>
                      </a:solidFill>
                      <a:prstDash val="solid"/>
                      <a:round/>
                      <a:headEnd type="none" w="med" len="med"/>
                      <a:tailEnd type="none" w="med" len="med"/>
                    </a:lnL>
                    <a:lnR>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157750724"/>
                  </a:ext>
                </a:extLst>
              </a:tr>
            </a:tbl>
          </a:graphicData>
        </a:graphic>
      </p:graphicFrame>
      <p:sp>
        <p:nvSpPr>
          <p:cNvPr id="13" name="Rectangle 12">
            <a:extLst>
              <a:ext uri="{FF2B5EF4-FFF2-40B4-BE49-F238E27FC236}">
                <a16:creationId xmlns:a16="http://schemas.microsoft.com/office/drawing/2014/main" id="{9B5F795A-E9A1-9D00-3448-4D83DB8C6A7D}"/>
              </a:ext>
            </a:extLst>
          </p:cNvPr>
          <p:cNvSpPr/>
          <p:nvPr/>
        </p:nvSpPr>
        <p:spPr>
          <a:xfrm>
            <a:off x="923261" y="4128851"/>
            <a:ext cx="2909181" cy="1169551"/>
          </a:xfrm>
          <a:prstGeom prst="rect">
            <a:avLst/>
          </a:prstGeom>
        </p:spPr>
        <p:txBody>
          <a:bodyPr wrap="square">
            <a:spAutoFit/>
          </a:bodyPr>
          <a:lstStyle/>
          <a:p>
            <a:pPr marL="61913" indent="-61913">
              <a:buSzPct val="85000"/>
              <a:buFont typeface="Arial" panose="020B0604020202020204" pitchFamily="34" charset="0"/>
              <a:buChar char="•"/>
            </a:pPr>
            <a:r>
              <a:rPr lang="en-US" sz="1000" dirty="0"/>
              <a:t>Clients reported receiving no official explanation from their health facility about the funding cuts or the implications on client care.</a:t>
            </a:r>
          </a:p>
          <a:p>
            <a:pPr marL="61913" indent="-61913">
              <a:buSzPct val="85000"/>
              <a:buFont typeface="Arial" panose="020B0604020202020204" pitchFamily="34" charset="0"/>
              <a:buChar char="•"/>
            </a:pPr>
            <a:r>
              <a:rPr lang="en-US" sz="1000" dirty="0"/>
              <a:t>Information came from social media, radio, and community rumors, generating widespread fear before any actual drug shortage occurred at most health facilities.</a:t>
            </a:r>
          </a:p>
        </p:txBody>
      </p:sp>
      <p:sp>
        <p:nvSpPr>
          <p:cNvPr id="34" name="Rectangle 33">
            <a:extLst>
              <a:ext uri="{FF2B5EF4-FFF2-40B4-BE49-F238E27FC236}">
                <a16:creationId xmlns:a16="http://schemas.microsoft.com/office/drawing/2014/main" id="{3A2A77EB-85CC-0687-4645-CCEE35EA05D7}"/>
              </a:ext>
            </a:extLst>
          </p:cNvPr>
          <p:cNvSpPr/>
          <p:nvPr/>
        </p:nvSpPr>
        <p:spPr>
          <a:xfrm>
            <a:off x="79002" y="5520344"/>
            <a:ext cx="968638" cy="1328631"/>
          </a:xfrm>
          <a:prstGeom prst="rect">
            <a:avLst/>
          </a:prstGeom>
          <a:solidFill>
            <a:srgbClr val="C8E0DC"/>
          </a:solidFill>
          <a:ln>
            <a:noFill/>
          </a:ln>
        </p:spPr>
        <p:style>
          <a:lnRef idx="0">
            <a:scrgbClr r="0" g="0" b="0"/>
          </a:lnRef>
          <a:fillRef idx="0">
            <a:scrgbClr r="0" g="0" b="0"/>
          </a:fillRef>
          <a:effectRef idx="0">
            <a:scrgbClr r="0" g="0" b="0"/>
          </a:effectRef>
          <a:fontRef idx="minor">
            <a:schemeClr val="lt1"/>
          </a:fontRef>
        </p:style>
        <p:txBody>
          <a:bodyPr rtlCol="0" anchor="ctr"/>
          <a:lstStyle/>
          <a:p>
            <a:r>
              <a:rPr lang="en-US" sz="1100" b="1" i="1" dirty="0">
                <a:solidFill>
                  <a:srgbClr val="008A7C"/>
                </a:solidFill>
              </a:rPr>
              <a:t>Disruptions in drug dispensation and supply</a:t>
            </a:r>
          </a:p>
        </p:txBody>
      </p:sp>
      <p:graphicFrame>
        <p:nvGraphicFramePr>
          <p:cNvPr id="36" name="Table 35">
            <a:extLst>
              <a:ext uri="{FF2B5EF4-FFF2-40B4-BE49-F238E27FC236}">
                <a16:creationId xmlns:a16="http://schemas.microsoft.com/office/drawing/2014/main" id="{20C97808-653A-C52A-B152-38BD6C9A1312}"/>
              </a:ext>
            </a:extLst>
          </p:cNvPr>
          <p:cNvGraphicFramePr>
            <a:graphicFrameLocks noGrp="1"/>
          </p:cNvGraphicFramePr>
          <p:nvPr>
            <p:extLst>
              <p:ext uri="{D42A27DB-BD31-4B8C-83A1-F6EECF244321}">
                <p14:modId xmlns:p14="http://schemas.microsoft.com/office/powerpoint/2010/main" val="2140373017"/>
              </p:ext>
            </p:extLst>
          </p:nvPr>
        </p:nvGraphicFramePr>
        <p:xfrm>
          <a:off x="3914425" y="5254708"/>
          <a:ext cx="2909182" cy="2113280"/>
        </p:xfrm>
        <a:graphic>
          <a:graphicData uri="http://schemas.openxmlformats.org/drawingml/2006/table">
            <a:tbl>
              <a:tblPr firstRow="1" bandRow="1">
                <a:tableStyleId>{3B4B98B0-60AC-42C2-AFA5-B58CD77FA1E5}</a:tableStyleId>
              </a:tblPr>
              <a:tblGrid>
                <a:gridCol w="2909182">
                  <a:extLst>
                    <a:ext uri="{9D8B030D-6E8A-4147-A177-3AD203B41FA5}">
                      <a16:colId xmlns:a16="http://schemas.microsoft.com/office/drawing/2014/main" val="3851344427"/>
                    </a:ext>
                  </a:extLst>
                </a:gridCol>
              </a:tblGrid>
              <a:tr h="2102817">
                <a:tc>
                  <a:txBody>
                    <a:bodyPr/>
                    <a:lstStyle/>
                    <a:p>
                      <a:pPr marL="0" marR="0" algn="just">
                        <a:lnSpc>
                          <a:spcPct val="100000"/>
                        </a:lnSpc>
                        <a:spcAft>
                          <a:spcPts val="400"/>
                        </a:spcAft>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lang="en-US" sz="900" b="0" i="1" dirty="0">
                          <a:solidFill>
                            <a:schemeClr val="tx1"/>
                          </a:solidFill>
                          <a:effectLst/>
                        </a:rPr>
                        <a:t>“They gave me for 1-month, how can I go to the farm? My work at the farm will be ruined. I can’t go there; I don’t know how many days I will take there and I don’t have enough medicine.” – Female IDI participant, Copperbelt province</a:t>
                      </a:r>
                    </a:p>
                    <a:p>
                      <a:pPr>
                        <a:spcAft>
                          <a:spcPts val="400"/>
                        </a:spcAft>
                      </a:pPr>
                      <a:r>
                        <a:rPr lang="en-US" sz="900" b="0" i="1" dirty="0">
                          <a:solidFill>
                            <a:schemeClr val="tx1"/>
                          </a:solidFill>
                          <a:effectLst/>
                        </a:rPr>
                        <a:t>“</a:t>
                      </a:r>
                      <a:r>
                        <a:rPr lang="en-ZM" sz="900" b="0" i="1" kern="1200" dirty="0">
                          <a:solidFill>
                            <a:schemeClr val="tx1"/>
                          </a:solidFill>
                          <a:effectLst/>
                          <a:latin typeface="+mn-lt"/>
                          <a:ea typeface="+mn-ea"/>
                          <a:cs typeface="+mn-cs"/>
                        </a:rPr>
                        <a:t>They were giving us few medications. For example, when you come, we're not receiving six months. They will just count for you. If you are lucky, they give you one month. Again, you come back.“</a:t>
                      </a:r>
                      <a:r>
                        <a:rPr lang="en-US" sz="900" b="0" i="1" kern="1200" dirty="0">
                          <a:solidFill>
                            <a:schemeClr val="tx1"/>
                          </a:solidFill>
                          <a:effectLst/>
                          <a:latin typeface="+mn-lt"/>
                          <a:ea typeface="+mn-ea"/>
                          <a:cs typeface="+mn-cs"/>
                        </a:rPr>
                        <a:t> –</a:t>
                      </a:r>
                      <a:r>
                        <a:rPr lang="en-ZM" sz="900" b="0" i="1" kern="1200" dirty="0">
                          <a:solidFill>
                            <a:schemeClr val="tx1"/>
                          </a:solidFill>
                          <a:effectLst/>
                          <a:latin typeface="+mn-lt"/>
                          <a:ea typeface="+mn-ea"/>
                          <a:cs typeface="+mn-cs"/>
                        </a:rPr>
                        <a:t> FGD participant, Kitwe</a:t>
                      </a:r>
                      <a:r>
                        <a:rPr lang="en-US" sz="900" b="0" i="1" kern="1200" dirty="0">
                          <a:solidFill>
                            <a:schemeClr val="tx1"/>
                          </a:solidFill>
                          <a:effectLst/>
                          <a:latin typeface="+mn-lt"/>
                          <a:ea typeface="+mn-ea"/>
                          <a:cs typeface="+mn-cs"/>
                        </a:rPr>
                        <a:t>, Copperbelt </a:t>
                      </a:r>
                    </a:p>
                    <a:p>
                      <a:r>
                        <a:rPr lang="en-US" sz="900" b="0" i="1" dirty="0">
                          <a:solidFill>
                            <a:schemeClr val="tx1"/>
                          </a:solidFill>
                          <a:effectLst/>
                        </a:rPr>
                        <a:t>"I've never seen a month where we go to the hospital, and we find that we don't have medication. Every time we have medication and that's how I'm satisfied with." — Female IDI participant, Lusaka province</a:t>
                      </a:r>
                    </a:p>
                  </a:txBody>
                  <a:tcPr>
                    <a:lnL w="76200" cap="flat" cmpd="sng" algn="ctr">
                      <a:solidFill>
                        <a:srgbClr val="E2973C"/>
                      </a:solidFill>
                      <a:prstDash val="solid"/>
                      <a:round/>
                      <a:headEnd type="none" w="med" len="med"/>
                      <a:tailEnd type="none" w="med" len="med"/>
                    </a:lnL>
                    <a:lnR>
                      <a:noFill/>
                    </a:lnR>
                    <a:lnT w="12700" cmpd="sng">
                      <a:noFill/>
                    </a:lnT>
                    <a:lnB w="12700" cmpd="sng">
                      <a:noFill/>
                    </a:lnB>
                    <a:lnTlToBr w="12700" cmpd="sng">
                      <a:noFill/>
                      <a:prstDash val="solid"/>
                    </a:lnTlToBr>
                    <a:lnBlToTr w="12700" cmpd="sng">
                      <a:noFill/>
                      <a:prstDash val="solid"/>
                    </a:lnBlToTr>
                    <a:solidFill>
                      <a:srgbClr val="C8E0DC"/>
                    </a:solidFill>
                  </a:tcPr>
                </a:tc>
                <a:extLst>
                  <a:ext uri="{0D108BD9-81ED-4DB2-BD59-A6C34878D82A}">
                    <a16:rowId xmlns:a16="http://schemas.microsoft.com/office/drawing/2014/main" val="1157750724"/>
                  </a:ext>
                </a:extLst>
              </a:tr>
            </a:tbl>
          </a:graphicData>
        </a:graphic>
      </p:graphicFrame>
      <p:sp>
        <p:nvSpPr>
          <p:cNvPr id="39" name="Rectangle 38">
            <a:extLst>
              <a:ext uri="{FF2B5EF4-FFF2-40B4-BE49-F238E27FC236}">
                <a16:creationId xmlns:a16="http://schemas.microsoft.com/office/drawing/2014/main" id="{ABEF9C09-ACDC-2459-CEBC-3D440A636726}"/>
              </a:ext>
            </a:extLst>
          </p:cNvPr>
          <p:cNvSpPr/>
          <p:nvPr/>
        </p:nvSpPr>
        <p:spPr>
          <a:xfrm>
            <a:off x="79003" y="7525364"/>
            <a:ext cx="1000526" cy="1010147"/>
          </a:xfrm>
          <a:prstGeom prst="rect">
            <a:avLst/>
          </a:prstGeom>
          <a:solidFill>
            <a:schemeClr val="bg1"/>
          </a:solidFill>
          <a:ln>
            <a:noFill/>
          </a:ln>
        </p:spPr>
        <p:style>
          <a:lnRef idx="0">
            <a:scrgbClr r="0" g="0" b="0"/>
          </a:lnRef>
          <a:fillRef idx="0">
            <a:scrgbClr r="0" g="0" b="0"/>
          </a:fillRef>
          <a:effectRef idx="0">
            <a:scrgbClr r="0" g="0" b="0"/>
          </a:effectRef>
          <a:fontRef idx="minor">
            <a:schemeClr val="lt1"/>
          </a:fontRef>
        </p:style>
        <p:txBody>
          <a:bodyPr rtlCol="0" anchor="ctr"/>
          <a:lstStyle/>
          <a:p>
            <a:r>
              <a:rPr lang="en-US" sz="1100" b="1" i="1" dirty="0">
                <a:solidFill>
                  <a:srgbClr val="008A7C"/>
                </a:solidFill>
              </a:rPr>
              <a:t>Healthcare workforce reductions and lapse of community-based services</a:t>
            </a:r>
          </a:p>
        </p:txBody>
      </p:sp>
      <p:sp>
        <p:nvSpPr>
          <p:cNvPr id="6" name="TextBox 5">
            <a:extLst>
              <a:ext uri="{FF2B5EF4-FFF2-40B4-BE49-F238E27FC236}">
                <a16:creationId xmlns:a16="http://schemas.microsoft.com/office/drawing/2014/main" id="{AFEDFAC8-6DDA-CC64-C709-53744B62B18E}"/>
              </a:ext>
            </a:extLst>
          </p:cNvPr>
          <p:cNvSpPr txBox="1"/>
          <p:nvPr/>
        </p:nvSpPr>
        <p:spPr>
          <a:xfrm>
            <a:off x="2603050" y="1120970"/>
            <a:ext cx="4134196" cy="1477328"/>
          </a:xfrm>
          <a:prstGeom prst="rect">
            <a:avLst/>
          </a:prstGeom>
          <a:noFill/>
        </p:spPr>
        <p:txBody>
          <a:bodyPr wrap="square" rtlCol="0">
            <a:spAutoFit/>
          </a:bodyPr>
          <a:lstStyle/>
          <a:p>
            <a:pPr marL="58738" marR="0" lvl="0" indent="-58738" defTabSz="457200" rtl="0" eaLnBrk="1" fontAlgn="auto" latinLnBrk="0" hangingPunct="1">
              <a:lnSpc>
                <a:spcPct val="100000"/>
              </a:lnSpc>
              <a:spcBef>
                <a:spcPts val="0"/>
              </a:spcBef>
              <a:buClrTx/>
              <a:buSzPct val="85000"/>
              <a:buFont typeface="Arial" panose="020B0604020202020204" pitchFamily="34" charset="0"/>
              <a:buChar char="•"/>
              <a:defRPr/>
            </a:pPr>
            <a:r>
              <a:rPr lang="en-US" sz="1000" dirty="0"/>
              <a:t>We conducted 90 in-depth interviews and 15 focus group discussions with adults (≥18 years old) living with HIV and on treatment for ≥6 months before the SWO. Interviews were conducted from 30 Nov to 13 Dec 2025. </a:t>
            </a:r>
          </a:p>
          <a:p>
            <a:pPr marL="58738" marR="0" lvl="0" indent="-58738" defTabSz="457200" rtl="0" eaLnBrk="1" fontAlgn="auto" latinLnBrk="0" hangingPunct="1">
              <a:lnSpc>
                <a:spcPct val="100000"/>
              </a:lnSpc>
              <a:spcBef>
                <a:spcPts val="0"/>
              </a:spcBef>
              <a:buClrTx/>
              <a:buSzPct val="85000"/>
              <a:buFont typeface="Arial" panose="020B0604020202020204" pitchFamily="34" charset="0"/>
              <a:buChar char="•"/>
              <a:defRPr/>
            </a:pPr>
            <a:r>
              <a:rPr lang="en-US" sz="1000" dirty="0"/>
              <a:t>Interview guides explored client experiences, perceptions of funding changes, and impact on HIV care.</a:t>
            </a:r>
          </a:p>
          <a:p>
            <a:pPr marL="58738" marR="0" lvl="0" indent="-58738" defTabSz="457200" rtl="0" eaLnBrk="1" fontAlgn="auto" latinLnBrk="0" hangingPunct="1">
              <a:lnSpc>
                <a:spcPct val="100000"/>
              </a:lnSpc>
              <a:spcBef>
                <a:spcPts val="0"/>
              </a:spcBef>
              <a:buClrTx/>
              <a:buSzPct val="85000"/>
              <a:buFont typeface="Arial" panose="020B0604020202020204" pitchFamily="34" charset="0"/>
              <a:buChar char="•"/>
              <a:defRPr/>
            </a:pPr>
            <a:r>
              <a:rPr lang="en-US" sz="1000" dirty="0"/>
              <a:t>Transcripts were analyzed using thematic analysis to identify key themes in client responses. </a:t>
            </a:r>
          </a:p>
          <a:p>
            <a:pPr marL="58738" marR="0" lvl="0" indent="-58738" defTabSz="457200" rtl="0" eaLnBrk="1" fontAlgn="auto" latinLnBrk="0" hangingPunct="1">
              <a:lnSpc>
                <a:spcPct val="100000"/>
              </a:lnSpc>
              <a:spcBef>
                <a:spcPts val="0"/>
              </a:spcBef>
              <a:buClrTx/>
              <a:buSzPct val="85000"/>
              <a:buFont typeface="Arial" panose="020B0604020202020204" pitchFamily="34" charset="0"/>
              <a:buChar char="•"/>
              <a:defRPr/>
            </a:pPr>
            <a:r>
              <a:rPr lang="en-US" sz="1000" dirty="0"/>
              <a:t>Findings are described with verbatim illustrative quotations drawn from the transcripts. </a:t>
            </a:r>
          </a:p>
        </p:txBody>
      </p:sp>
      <p:graphicFrame>
        <p:nvGraphicFramePr>
          <p:cNvPr id="38" name="Table 37">
            <a:extLst>
              <a:ext uri="{FF2B5EF4-FFF2-40B4-BE49-F238E27FC236}">
                <a16:creationId xmlns:a16="http://schemas.microsoft.com/office/drawing/2014/main" id="{5854366D-F15E-6EE9-3061-62CDF476C062}"/>
              </a:ext>
            </a:extLst>
          </p:cNvPr>
          <p:cNvGraphicFramePr>
            <a:graphicFrameLocks noGrp="1"/>
          </p:cNvGraphicFramePr>
          <p:nvPr>
            <p:extLst>
              <p:ext uri="{D42A27DB-BD31-4B8C-83A1-F6EECF244321}">
                <p14:modId xmlns:p14="http://schemas.microsoft.com/office/powerpoint/2010/main" val="3363383434"/>
              </p:ext>
            </p:extLst>
          </p:nvPr>
        </p:nvGraphicFramePr>
        <p:xfrm>
          <a:off x="3910206" y="7424572"/>
          <a:ext cx="2898426" cy="1417320"/>
        </p:xfrm>
        <a:graphic>
          <a:graphicData uri="http://schemas.openxmlformats.org/drawingml/2006/table">
            <a:tbl>
              <a:tblPr firstRow="1" bandRow="1">
                <a:tableStyleId>{3B4B98B0-60AC-42C2-AFA5-B58CD77FA1E5}</a:tableStyleId>
              </a:tblPr>
              <a:tblGrid>
                <a:gridCol w="2898426">
                  <a:extLst>
                    <a:ext uri="{9D8B030D-6E8A-4147-A177-3AD203B41FA5}">
                      <a16:colId xmlns:a16="http://schemas.microsoft.com/office/drawing/2014/main" val="2813675675"/>
                    </a:ext>
                  </a:extLst>
                </a:gridCol>
              </a:tblGrid>
              <a:tr h="625475">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lang="en-US" sz="900" b="0" i="1" dirty="0">
                          <a:solidFill>
                            <a:schemeClr val="tx1"/>
                          </a:solidFill>
                        </a:rPr>
                        <a:t>"There is no one to counsel us anymore, no one to check on our health or guide us on how to live well with our medication, the workers are too few now." — </a:t>
                      </a:r>
                      <a:r>
                        <a:rPr lang="en-US" sz="900" b="0" i="1" dirty="0">
                          <a:solidFill>
                            <a:schemeClr val="tx1"/>
                          </a:solidFill>
                          <a:effectLst/>
                        </a:rPr>
                        <a:t>Female participant, </a:t>
                      </a:r>
                      <a:r>
                        <a:rPr lang="en-US" sz="900" b="0" i="1" kern="1200" dirty="0">
                          <a:solidFill>
                            <a:schemeClr val="tx1"/>
                          </a:solidFill>
                          <a:effectLst/>
                          <a:latin typeface="+mn-lt"/>
                          <a:ea typeface="+mn-ea"/>
                          <a:cs typeface="+mn-cs"/>
                        </a:rPr>
                        <a:t>Copperbelt</a:t>
                      </a:r>
                      <a:r>
                        <a:rPr lang="en-US" sz="900" b="0" i="1" dirty="0">
                          <a:solidFill>
                            <a:schemeClr val="tx1"/>
                          </a:solidFill>
                          <a:effectLst/>
                        </a:rPr>
                        <a:t> </a:t>
                      </a:r>
                      <a:endParaRPr lang="en-US" sz="900" b="0" i="1" dirty="0">
                        <a:solidFill>
                          <a:schemeClr val="tx1"/>
                        </a:solidFill>
                      </a:endParaRPr>
                    </a:p>
                  </a:txBody>
                  <a:tcPr>
                    <a:lnL w="76200" cap="flat" cmpd="sng" algn="ctr">
                      <a:solidFill>
                        <a:srgbClr val="E2973C"/>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709908368"/>
                  </a:ext>
                </a:extLst>
              </a:tr>
              <a:tr h="731482">
                <a:tc>
                  <a:txBody>
                    <a:bodyPr/>
                    <a:lstStyle/>
                    <a:p>
                      <a:r>
                        <a:rPr lang="en-US" sz="900" b="0" i="1" kern="1200" dirty="0">
                          <a:solidFill>
                            <a:schemeClr val="tx1"/>
                          </a:solidFill>
                          <a:latin typeface="+mn-lt"/>
                          <a:ea typeface="+mn-ea"/>
                          <a:cs typeface="+mn-cs"/>
                        </a:rPr>
                        <a:t>”Those commu</a:t>
                      </a:r>
                      <a:r>
                        <a:rPr lang="en-ZM" sz="900" b="0" i="1" kern="1200" dirty="0">
                          <a:solidFill>
                            <a:schemeClr val="tx1"/>
                          </a:solidFill>
                          <a:latin typeface="+mn-lt"/>
                          <a:ea typeface="+mn-ea"/>
                          <a:cs typeface="+mn-cs"/>
                        </a:rPr>
                        <a:t>nity services to visit people and give them medicine in the community are no longer available. From the time donors withheld the funding, most programs have changed and others have gone just like that.“</a:t>
                      </a:r>
                      <a:r>
                        <a:rPr lang="en-US" sz="900" b="0" i="1" kern="1200" dirty="0">
                          <a:solidFill>
                            <a:schemeClr val="tx1"/>
                          </a:solidFill>
                          <a:latin typeface="+mn-lt"/>
                          <a:ea typeface="+mn-ea"/>
                          <a:cs typeface="+mn-cs"/>
                        </a:rPr>
                        <a:t> – </a:t>
                      </a:r>
                      <a:r>
                        <a:rPr lang="en-ZM" sz="900" b="0" i="1" kern="1200" dirty="0">
                          <a:solidFill>
                            <a:schemeClr val="tx1"/>
                          </a:solidFill>
                          <a:latin typeface="+mn-lt"/>
                          <a:ea typeface="+mn-ea"/>
                          <a:cs typeface="+mn-cs"/>
                        </a:rPr>
                        <a:t>FGD participant, Lusaka</a:t>
                      </a:r>
                      <a:r>
                        <a:rPr lang="en-US" sz="900" b="0" i="1" kern="1200" dirty="0">
                          <a:solidFill>
                            <a:schemeClr val="tx1"/>
                          </a:solidFill>
                          <a:latin typeface="+mn-lt"/>
                          <a:ea typeface="+mn-ea"/>
                          <a:cs typeface="+mn-cs"/>
                        </a:rPr>
                        <a:t> province</a:t>
                      </a:r>
                    </a:p>
                  </a:txBody>
                  <a:tcPr>
                    <a:lnL w="76200" cap="flat" cmpd="sng" algn="ctr">
                      <a:solidFill>
                        <a:srgbClr val="E2973C"/>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3697142088"/>
                  </a:ext>
                </a:extLst>
              </a:tr>
            </a:tbl>
          </a:graphicData>
        </a:graphic>
      </p:graphicFrame>
      <p:sp>
        <p:nvSpPr>
          <p:cNvPr id="20" name="Rectangle: Rounded Corners 19">
            <a:extLst>
              <a:ext uri="{FF2B5EF4-FFF2-40B4-BE49-F238E27FC236}">
                <a16:creationId xmlns:a16="http://schemas.microsoft.com/office/drawing/2014/main" id="{FA7F881F-F297-6ED9-0B9C-5D88CABC01D0}"/>
              </a:ext>
            </a:extLst>
          </p:cNvPr>
          <p:cNvSpPr/>
          <p:nvPr/>
        </p:nvSpPr>
        <p:spPr>
          <a:xfrm>
            <a:off x="4831749" y="2757278"/>
            <a:ext cx="1925936" cy="455842"/>
          </a:xfrm>
          <a:prstGeom prst="roundRect">
            <a:avLst/>
          </a:prstGeom>
          <a:solidFill>
            <a:srgbClr val="C8E0DC"/>
          </a:solidFill>
          <a:ln>
            <a:solidFill>
              <a:srgbClr val="008A7C"/>
            </a:solidFill>
          </a:ln>
        </p:spPr>
        <p:style>
          <a:lnRef idx="2">
            <a:schemeClr val="accent1">
              <a:shade val="15000"/>
            </a:schemeClr>
          </a:lnRef>
          <a:fillRef idx="1">
            <a:schemeClr val="accent1"/>
          </a:fillRef>
          <a:effectRef idx="0">
            <a:schemeClr val="accent1"/>
          </a:effectRef>
          <a:fontRef idx="minor">
            <a:schemeClr val="lt1"/>
          </a:fontRef>
        </p:style>
        <p:txBody>
          <a:bodyPr lIns="36000" tIns="396000" rIns="36000" bIns="144000" rtlCol="0" anchor="ctr"/>
          <a:lstStyle/>
          <a:p>
            <a:pPr marL="80963" indent="-80963">
              <a:spcAft>
                <a:spcPts val="600"/>
              </a:spcAft>
              <a:buFont typeface="Arial" panose="020B0604020202020204" pitchFamily="34" charset="0"/>
              <a:buChar char="•"/>
            </a:pPr>
            <a:r>
              <a:rPr lang="en-ZA" sz="900" dirty="0">
                <a:solidFill>
                  <a:schemeClr val="tx1"/>
                </a:solidFill>
              </a:rPr>
              <a:t>5 facilities in </a:t>
            </a:r>
            <a:r>
              <a:rPr lang="en-ZA" sz="900" b="1" dirty="0">
                <a:solidFill>
                  <a:schemeClr val="tx1"/>
                </a:solidFill>
              </a:rPr>
              <a:t>Copperbelt Province </a:t>
            </a:r>
            <a:r>
              <a:rPr lang="en-ZA" sz="900" dirty="0">
                <a:solidFill>
                  <a:schemeClr val="tx1"/>
                </a:solidFill>
              </a:rPr>
              <a:t>with implementation support and technical assistance from USAID IPs. </a:t>
            </a:r>
          </a:p>
          <a:p>
            <a:endParaRPr lang="en-ZA" sz="800" dirty="0"/>
          </a:p>
        </p:txBody>
      </p:sp>
      <p:sp>
        <p:nvSpPr>
          <p:cNvPr id="23" name="Rectangle: Rounded Corners 22">
            <a:extLst>
              <a:ext uri="{FF2B5EF4-FFF2-40B4-BE49-F238E27FC236}">
                <a16:creationId xmlns:a16="http://schemas.microsoft.com/office/drawing/2014/main" id="{403180FF-B655-BC8E-0D56-0C8675FB1DAC}"/>
              </a:ext>
            </a:extLst>
          </p:cNvPr>
          <p:cNvSpPr/>
          <p:nvPr/>
        </p:nvSpPr>
        <p:spPr>
          <a:xfrm>
            <a:off x="4831747" y="2499384"/>
            <a:ext cx="1933357" cy="227100"/>
          </a:xfrm>
          <a:prstGeom prst="roundRect">
            <a:avLst/>
          </a:prstGeom>
          <a:solidFill>
            <a:schemeClr val="accent1">
              <a:lumMod val="75000"/>
            </a:schemeClr>
          </a:solidFill>
          <a:ln>
            <a:solidFill>
              <a:schemeClr val="accent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ZA" sz="900" b="1" dirty="0"/>
              <a:t>STUDY SITES</a:t>
            </a:r>
          </a:p>
        </p:txBody>
      </p:sp>
      <p:sp>
        <p:nvSpPr>
          <p:cNvPr id="14" name="Rectangle 13">
            <a:extLst>
              <a:ext uri="{FF2B5EF4-FFF2-40B4-BE49-F238E27FC236}">
                <a16:creationId xmlns:a16="http://schemas.microsoft.com/office/drawing/2014/main" id="{09F2A10E-AEBA-4A4E-BE47-FB465440CC91}"/>
              </a:ext>
            </a:extLst>
          </p:cNvPr>
          <p:cNvSpPr/>
          <p:nvPr/>
        </p:nvSpPr>
        <p:spPr>
          <a:xfrm>
            <a:off x="923261" y="5277224"/>
            <a:ext cx="2936076" cy="2041585"/>
          </a:xfrm>
          <a:prstGeom prst="rect">
            <a:avLst/>
          </a:prstGeom>
          <a:ln>
            <a:noFill/>
          </a:ln>
        </p:spPr>
        <p:txBody>
          <a:bodyPr wrap="square">
            <a:spAutoFit/>
          </a:bodyPr>
          <a:lstStyle/>
          <a:p>
            <a:pPr marL="61913" indent="-61913">
              <a:spcAft>
                <a:spcPts val="400"/>
              </a:spcAft>
              <a:buSzPct val="85000"/>
              <a:buFont typeface="Arial" panose="020B0604020202020204" pitchFamily="34" charset="0"/>
              <a:buChar char="•"/>
            </a:pPr>
            <a:r>
              <a:rPr lang="en-US" sz="1000" dirty="0"/>
              <a:t>Reduction in dispensing intervals from six months to as little as two weeks at at time was the most universally experienced and most disruptive concrete service change across all facilities.</a:t>
            </a:r>
          </a:p>
          <a:p>
            <a:pPr marL="61913" indent="-61913">
              <a:spcAft>
                <a:spcPts val="400"/>
              </a:spcAft>
              <a:buSzPct val="85000"/>
              <a:buFont typeface="Arial" panose="020B0604020202020204" pitchFamily="34" charset="0"/>
              <a:buChar char="•"/>
            </a:pPr>
            <a:r>
              <a:rPr lang="en-US" sz="1000" dirty="0"/>
              <a:t>Reductions directly disrupted clients' livelihoods, farming cycles, business travel, and family activities, with impacts felt disproportionately by clients living far from health facilities and those who traveled regularly for work. </a:t>
            </a:r>
          </a:p>
          <a:p>
            <a:pPr marL="61913" indent="-61913">
              <a:spcAft>
                <a:spcPts val="400"/>
              </a:spcAft>
              <a:buSzPct val="85000"/>
              <a:buFont typeface="Arial" panose="020B0604020202020204" pitchFamily="34" charset="0"/>
              <a:buChar char="•"/>
            </a:pPr>
            <a:r>
              <a:rPr lang="en-US" sz="1000" dirty="0"/>
              <a:t>Despite widespread fear of stockouts, most clients reported that ART was never actually unavailable at their facilities during the SWO.</a:t>
            </a:r>
          </a:p>
        </p:txBody>
      </p:sp>
      <p:sp>
        <p:nvSpPr>
          <p:cNvPr id="17" name="Rectangle 16">
            <a:extLst>
              <a:ext uri="{FF2B5EF4-FFF2-40B4-BE49-F238E27FC236}">
                <a16:creationId xmlns:a16="http://schemas.microsoft.com/office/drawing/2014/main" id="{C800B851-E038-A8C5-80C8-051948F8E444}"/>
              </a:ext>
            </a:extLst>
          </p:cNvPr>
          <p:cNvSpPr/>
          <p:nvPr/>
        </p:nvSpPr>
        <p:spPr>
          <a:xfrm>
            <a:off x="923261" y="7404402"/>
            <a:ext cx="2942120" cy="1374735"/>
          </a:xfrm>
          <a:prstGeom prst="rect">
            <a:avLst/>
          </a:prstGeom>
          <a:ln>
            <a:noFill/>
          </a:ln>
        </p:spPr>
        <p:txBody>
          <a:bodyPr wrap="square">
            <a:spAutoFit/>
          </a:bodyPr>
          <a:lstStyle/>
          <a:p>
            <a:pPr marL="61913" indent="-61913">
              <a:spcAft>
                <a:spcPts val="400"/>
              </a:spcAft>
              <a:buSzPct val="85000"/>
              <a:buFont typeface="Arial" panose="020B0604020202020204" pitchFamily="34" charset="0"/>
              <a:buChar char="•"/>
            </a:pPr>
            <a:r>
              <a:rPr lang="en-US" sz="1000" dirty="0"/>
              <a:t>Following the SWO, clients noticed fewer staff at facilities and reported that community health workers, outreach vehicles, peer support groups, and home visits had largely stopped.</a:t>
            </a:r>
          </a:p>
          <a:p>
            <a:pPr marL="61913" indent="-61913">
              <a:spcAft>
                <a:spcPts val="400"/>
              </a:spcAft>
              <a:buSzPct val="85000"/>
              <a:buFont typeface="Arial" panose="020B0604020202020204" pitchFamily="34" charset="0"/>
              <a:buChar char="•"/>
            </a:pPr>
            <a:r>
              <a:rPr lang="en-US" sz="1000" dirty="0"/>
              <a:t>The loss of these community services removed a critical protective layer for clients who had depended on outreach for appointment reminders, adherence support, and medication delivery.</a:t>
            </a:r>
          </a:p>
        </p:txBody>
      </p:sp>
      <p:sp>
        <p:nvSpPr>
          <p:cNvPr id="12" name="TextBox 11">
            <a:extLst>
              <a:ext uri="{FF2B5EF4-FFF2-40B4-BE49-F238E27FC236}">
                <a16:creationId xmlns:a16="http://schemas.microsoft.com/office/drawing/2014/main" id="{575B614B-1F35-6D72-9EEA-F58EF8E7E4B4}"/>
              </a:ext>
            </a:extLst>
          </p:cNvPr>
          <p:cNvSpPr txBox="1"/>
          <p:nvPr/>
        </p:nvSpPr>
        <p:spPr>
          <a:xfrm>
            <a:off x="-1682" y="8834410"/>
            <a:ext cx="3488802" cy="338554"/>
          </a:xfrm>
          <a:prstGeom prst="rect">
            <a:avLst/>
          </a:prstGeom>
          <a:noFill/>
        </p:spPr>
        <p:txBody>
          <a:bodyPr wrap="square" rtlCol="0">
            <a:spAutoFit/>
          </a:bodyPr>
          <a:lstStyle/>
          <a:p>
            <a:pPr lvl="0">
              <a:defRPr/>
            </a:pPr>
            <a:r>
              <a:rPr lang="en-US" sz="800" b="1" dirty="0">
                <a:solidFill>
                  <a:schemeClr val="bg1"/>
                </a:solidFill>
              </a:rPr>
              <a:t>SHIFT </a:t>
            </a:r>
            <a:r>
              <a:rPr lang="en-GB" sz="800" b="1" dirty="0">
                <a:solidFill>
                  <a:prstClr val="white"/>
                </a:solidFill>
              </a:rPr>
              <a:t>Policy Brief: </a:t>
            </a:r>
            <a:r>
              <a:rPr lang="en-US" sz="800" b="1" dirty="0">
                <a:solidFill>
                  <a:prstClr val="white"/>
                </a:solidFill>
              </a:rPr>
              <a:t>Experiences and perspectives of HIV treatment clients on the 2025 funding cuts to HIV service delivery in Zambia</a:t>
            </a:r>
            <a:endParaRPr lang="en-US" sz="800" dirty="0">
              <a:solidFill>
                <a:schemeClr val="bg1"/>
              </a:solidFill>
            </a:endParaRPr>
          </a:p>
        </p:txBody>
      </p:sp>
      <p:pic>
        <p:nvPicPr>
          <p:cNvPr id="15" name="Picture 14">
            <a:extLst>
              <a:ext uri="{FF2B5EF4-FFF2-40B4-BE49-F238E27FC236}">
                <a16:creationId xmlns:a16="http://schemas.microsoft.com/office/drawing/2014/main" id="{FD8A6A44-E2C9-6954-7B68-9295ED037959}"/>
              </a:ext>
            </a:extLst>
          </p:cNvPr>
          <p:cNvPicPr>
            <a:picLocks noChangeAspect="1"/>
          </p:cNvPicPr>
          <p:nvPr/>
        </p:nvPicPr>
        <p:blipFill>
          <a:blip r:embed="rId4"/>
          <a:srcRect t="29056" r="19788"/>
          <a:stretch>
            <a:fillRect/>
          </a:stretch>
        </p:blipFill>
        <p:spPr>
          <a:xfrm>
            <a:off x="2613211" y="2617186"/>
            <a:ext cx="2123651" cy="1272644"/>
          </a:xfrm>
          <a:prstGeom prst="rect">
            <a:avLst/>
          </a:prstGeom>
        </p:spPr>
      </p:pic>
      <p:sp>
        <p:nvSpPr>
          <p:cNvPr id="3" name="Rectangle: Rounded Corners 2">
            <a:extLst>
              <a:ext uri="{FF2B5EF4-FFF2-40B4-BE49-F238E27FC236}">
                <a16:creationId xmlns:a16="http://schemas.microsoft.com/office/drawing/2014/main" id="{753ACF9A-4A5C-E8F0-5D89-A303E62402C5}"/>
              </a:ext>
            </a:extLst>
          </p:cNvPr>
          <p:cNvSpPr/>
          <p:nvPr/>
        </p:nvSpPr>
        <p:spPr>
          <a:xfrm>
            <a:off x="4824327" y="3269596"/>
            <a:ext cx="1933357" cy="534305"/>
          </a:xfrm>
          <a:prstGeom prst="roundRect">
            <a:avLst/>
          </a:prstGeom>
          <a:solidFill>
            <a:srgbClr val="FFC000"/>
          </a:solidFill>
          <a:ln>
            <a:solidFill>
              <a:srgbClr val="E2973C"/>
            </a:solidFill>
          </a:ln>
        </p:spPr>
        <p:style>
          <a:lnRef idx="2">
            <a:schemeClr val="accent1">
              <a:shade val="15000"/>
            </a:schemeClr>
          </a:lnRef>
          <a:fillRef idx="1">
            <a:schemeClr val="accent1"/>
          </a:fillRef>
          <a:effectRef idx="0">
            <a:schemeClr val="accent1"/>
          </a:effectRef>
          <a:fontRef idx="minor">
            <a:schemeClr val="lt1"/>
          </a:fontRef>
        </p:style>
        <p:txBody>
          <a:bodyPr lIns="36000" tIns="396000" rIns="36000" bIns="144000" rtlCol="0" anchor="ctr"/>
          <a:lstStyle/>
          <a:p>
            <a:pPr marL="80963" indent="-80963">
              <a:spcAft>
                <a:spcPts val="600"/>
              </a:spcAft>
              <a:buFont typeface="Arial" panose="020B0604020202020204" pitchFamily="34" charset="0"/>
              <a:buChar char="•"/>
            </a:pPr>
            <a:r>
              <a:rPr lang="en-ZA" sz="900" dirty="0">
                <a:solidFill>
                  <a:schemeClr val="tx1"/>
                </a:solidFill>
              </a:rPr>
              <a:t>5 facilities in </a:t>
            </a:r>
            <a:r>
              <a:rPr lang="en-ZA" sz="900" b="1" dirty="0">
                <a:solidFill>
                  <a:schemeClr val="tx1"/>
                </a:solidFill>
              </a:rPr>
              <a:t>Lusaka Province </a:t>
            </a:r>
            <a:r>
              <a:rPr lang="en-ZA" sz="900" dirty="0">
                <a:solidFill>
                  <a:schemeClr val="tx1"/>
                </a:solidFill>
              </a:rPr>
              <a:t>with CDC technical assistance from IPs and implementation by province.</a:t>
            </a:r>
          </a:p>
          <a:p>
            <a:pPr marL="90488" indent="-90488">
              <a:buFont typeface="Calibri" panose="020F0502020204030204" pitchFamily="34" charset="0"/>
              <a:buChar char="→"/>
            </a:pPr>
            <a:endParaRPr lang="en-ZA" sz="800" dirty="0"/>
          </a:p>
        </p:txBody>
      </p:sp>
    </p:spTree>
    <p:extLst>
      <p:ext uri="{BB962C8B-B14F-4D97-AF65-F5344CB8AC3E}">
        <p14:creationId xmlns:p14="http://schemas.microsoft.com/office/powerpoint/2010/main" val="12660345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DFDA8D-F213-8306-10CB-143EFF2C0A71}"/>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448F8CFF-A37A-B979-EAAC-15E28F45FD5A}"/>
              </a:ext>
            </a:extLst>
          </p:cNvPr>
          <p:cNvSpPr/>
          <p:nvPr/>
        </p:nvSpPr>
        <p:spPr>
          <a:xfrm>
            <a:off x="64545" y="6792628"/>
            <a:ext cx="6724665" cy="219456"/>
          </a:xfrm>
          <a:prstGeom prst="rect">
            <a:avLst/>
          </a:prstGeom>
          <a:solidFill>
            <a:srgbClr val="156082"/>
          </a:solidFill>
          <a:ln>
            <a:noFill/>
          </a:ln>
        </p:spPr>
        <p:style>
          <a:lnRef idx="0">
            <a:scrgbClr r="0" g="0" b="0"/>
          </a:lnRef>
          <a:fillRef idx="0">
            <a:scrgbClr r="0" g="0" b="0"/>
          </a:fillRef>
          <a:effectRef idx="0">
            <a:scrgbClr r="0" g="0" b="0"/>
          </a:effectRef>
          <a:fontRef idx="minor">
            <a:schemeClr val="lt1"/>
          </a:fontRef>
        </p:style>
        <p:txBody>
          <a:bodyPr rtlCol="0" anchor="ctr"/>
          <a:lstStyle/>
          <a:p>
            <a:r>
              <a:rPr lang="en-US" sz="1200" b="1" dirty="0">
                <a:solidFill>
                  <a:schemeClr val="bg1"/>
                </a:solidFill>
              </a:rPr>
              <a:t>CONCLUSIONS</a:t>
            </a:r>
          </a:p>
        </p:txBody>
      </p:sp>
      <p:sp>
        <p:nvSpPr>
          <p:cNvPr id="11" name="Rectangle 10">
            <a:extLst>
              <a:ext uri="{FF2B5EF4-FFF2-40B4-BE49-F238E27FC236}">
                <a16:creationId xmlns:a16="http://schemas.microsoft.com/office/drawing/2014/main" id="{16827079-37A1-5850-64AF-806C072FF619}"/>
              </a:ext>
            </a:extLst>
          </p:cNvPr>
          <p:cNvSpPr/>
          <p:nvPr/>
        </p:nvSpPr>
        <p:spPr>
          <a:xfrm>
            <a:off x="0" y="8470700"/>
            <a:ext cx="6858000" cy="610968"/>
          </a:xfrm>
          <a:prstGeom prst="rect">
            <a:avLst/>
          </a:prstGeom>
          <a:solidFill>
            <a:srgbClr val="156082"/>
          </a:solidFill>
          <a:ln>
            <a:noFill/>
          </a:ln>
        </p:spPr>
        <p:style>
          <a:lnRef idx="0">
            <a:scrgbClr r="0" g="0" b="0"/>
          </a:lnRef>
          <a:fillRef idx="0">
            <a:scrgbClr r="0" g="0" b="0"/>
          </a:fillRef>
          <a:effectRef idx="0">
            <a:scrgbClr r="0" g="0" b="0"/>
          </a:effectRef>
          <a:fontRef idx="minor">
            <a:schemeClr val="lt1"/>
          </a:fontRef>
        </p:style>
        <p:txBody>
          <a:bodyPr rtlCol="0" anchor="ctr"/>
          <a:lstStyle/>
          <a:p>
            <a:endParaRPr lang="en-US" sz="1100" dirty="0"/>
          </a:p>
        </p:txBody>
      </p:sp>
      <p:sp>
        <p:nvSpPr>
          <p:cNvPr id="10" name="Rectangle 9">
            <a:extLst>
              <a:ext uri="{FF2B5EF4-FFF2-40B4-BE49-F238E27FC236}">
                <a16:creationId xmlns:a16="http://schemas.microsoft.com/office/drawing/2014/main" id="{439C2EA4-C1C3-4E9A-A43E-437F81450D15}"/>
              </a:ext>
            </a:extLst>
          </p:cNvPr>
          <p:cNvSpPr/>
          <p:nvPr/>
        </p:nvSpPr>
        <p:spPr>
          <a:xfrm>
            <a:off x="63314" y="6997685"/>
            <a:ext cx="6711682" cy="1477328"/>
          </a:xfrm>
          <a:prstGeom prst="rect">
            <a:avLst/>
          </a:prstGeom>
        </p:spPr>
        <p:txBody>
          <a:bodyPr wrap="square">
            <a:spAutoFit/>
          </a:bodyPr>
          <a:lstStyle/>
          <a:p>
            <a:pPr marL="171450" indent="-171450">
              <a:buFont typeface="Arial" panose="020B0604020202020204" pitchFamily="34" charset="0"/>
              <a:buChar char="•"/>
            </a:pPr>
            <a:r>
              <a:rPr lang="en-US" sz="1000" dirty="0"/>
              <a:t>Clients reported intense fear and distress following news of the SWO, which most heard about first through social media and community rumors rather than from their health facilities. </a:t>
            </a:r>
          </a:p>
          <a:p>
            <a:pPr marL="171450" indent="-171450">
              <a:buFont typeface="Arial" panose="020B0604020202020204" pitchFamily="34" charset="0"/>
              <a:buChar char="•"/>
            </a:pPr>
            <a:r>
              <a:rPr lang="en-US" sz="1000" dirty="0"/>
              <a:t>Clients reported overlapping disruptions to community support services, health worker availability, counselling, and clinic communication during the SWO period.</a:t>
            </a:r>
          </a:p>
          <a:p>
            <a:pPr marL="171450" indent="-171450">
              <a:buFont typeface="Arial" panose="020B0604020202020204" pitchFamily="34" charset="0"/>
              <a:buChar char="•"/>
            </a:pPr>
            <a:r>
              <a:rPr lang="en-US" sz="1000" dirty="0"/>
              <a:t>Shorter dispensing periods forced clients to make more frequent and costly clinic visits, while the simultaneous loss of community health workers, home visits, and outreach vehicles removed the primary support system that had kept the most vulnerable in care.</a:t>
            </a:r>
            <a:endParaRPr lang="en-GB" sz="1000" dirty="0"/>
          </a:p>
          <a:p>
            <a:pPr marL="171450" indent="-171450">
              <a:buFont typeface="Arial" panose="020B0604020202020204" pitchFamily="34" charset="0"/>
              <a:buChar char="•"/>
            </a:pPr>
            <a:r>
              <a:rPr lang="en-US" sz="1000" dirty="0"/>
              <a:t>Despite widespread disruptions, most clients never went home without medication and consistently credited caring, dedicated providers as the reason they stayed in care throughout the Stop Work Order period.</a:t>
            </a:r>
          </a:p>
        </p:txBody>
      </p:sp>
      <p:grpSp>
        <p:nvGrpSpPr>
          <p:cNvPr id="6" name="Group 5">
            <a:extLst>
              <a:ext uri="{FF2B5EF4-FFF2-40B4-BE49-F238E27FC236}">
                <a16:creationId xmlns:a16="http://schemas.microsoft.com/office/drawing/2014/main" id="{323D2EDC-0022-4E84-06A3-DCA981832BB1}"/>
              </a:ext>
            </a:extLst>
          </p:cNvPr>
          <p:cNvGrpSpPr/>
          <p:nvPr/>
        </p:nvGrpSpPr>
        <p:grpSpPr>
          <a:xfrm>
            <a:off x="3275460" y="8553650"/>
            <a:ext cx="3547881" cy="475049"/>
            <a:chOff x="1280160" y="38864891"/>
            <a:chExt cx="16759982" cy="1819585"/>
          </a:xfrm>
        </p:grpSpPr>
        <p:cxnSp>
          <p:nvCxnSpPr>
            <p:cNvPr id="9" name="Straight Connector 8">
              <a:extLst>
                <a:ext uri="{FF2B5EF4-FFF2-40B4-BE49-F238E27FC236}">
                  <a16:creationId xmlns:a16="http://schemas.microsoft.com/office/drawing/2014/main" id="{BBE072A9-8612-B4C7-EBB2-341731D0B94B}"/>
                </a:ext>
              </a:extLst>
            </p:cNvPr>
            <p:cNvCxnSpPr/>
            <p:nvPr/>
          </p:nvCxnSpPr>
          <p:spPr>
            <a:xfrm flipH="1">
              <a:off x="1280160" y="39319200"/>
              <a:ext cx="15240" cy="0"/>
            </a:xfrm>
            <a:prstGeom prst="line">
              <a:avLst/>
            </a:prstGeom>
          </p:spPr>
          <p:style>
            <a:lnRef idx="1">
              <a:schemeClr val="accent1"/>
            </a:lnRef>
            <a:fillRef idx="0">
              <a:schemeClr val="accent1"/>
            </a:fillRef>
            <a:effectRef idx="0">
              <a:schemeClr val="accent1"/>
            </a:effectRef>
            <a:fontRef idx="minor">
              <a:schemeClr val="tx1"/>
            </a:fontRef>
          </p:style>
        </p:cxnSp>
        <p:pic>
          <p:nvPicPr>
            <p:cNvPr id="14" name="Picture 13">
              <a:extLst>
                <a:ext uri="{FF2B5EF4-FFF2-40B4-BE49-F238E27FC236}">
                  <a16:creationId xmlns:a16="http://schemas.microsoft.com/office/drawing/2014/main" id="{0C124FB1-CB54-3627-7A8E-7FA17BADBC3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07618" y="38908568"/>
              <a:ext cx="1964417" cy="1759759"/>
            </a:xfrm>
            <a:prstGeom prst="rect">
              <a:avLst/>
            </a:prstGeom>
          </p:spPr>
        </p:pic>
        <p:grpSp>
          <p:nvGrpSpPr>
            <p:cNvPr id="16" name="Group 15">
              <a:extLst>
                <a:ext uri="{FF2B5EF4-FFF2-40B4-BE49-F238E27FC236}">
                  <a16:creationId xmlns:a16="http://schemas.microsoft.com/office/drawing/2014/main" id="{EF5ECECF-80A5-F2AC-37F1-02A5457F956B}"/>
                </a:ext>
              </a:extLst>
            </p:cNvPr>
            <p:cNvGrpSpPr/>
            <p:nvPr/>
          </p:nvGrpSpPr>
          <p:grpSpPr>
            <a:xfrm>
              <a:off x="10282404" y="38864891"/>
              <a:ext cx="3670016" cy="1714078"/>
              <a:chOff x="13389080" y="38602728"/>
              <a:chExt cx="3943197" cy="2244263"/>
            </a:xfrm>
          </p:grpSpPr>
          <p:sp>
            <p:nvSpPr>
              <p:cNvPr id="20" name="Rectangle 19">
                <a:extLst>
                  <a:ext uri="{FF2B5EF4-FFF2-40B4-BE49-F238E27FC236}">
                    <a16:creationId xmlns:a16="http://schemas.microsoft.com/office/drawing/2014/main" id="{1EC5434A-7F71-E995-997F-0C04B4DB6704}"/>
                  </a:ext>
                </a:extLst>
              </p:cNvPr>
              <p:cNvSpPr>
                <a:spLocks noChangeAspect="1"/>
              </p:cNvSpPr>
              <p:nvPr/>
            </p:nvSpPr>
            <p:spPr>
              <a:xfrm>
                <a:off x="13422806" y="38687753"/>
                <a:ext cx="3875754" cy="215923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ZA"/>
              </a:p>
            </p:txBody>
          </p:sp>
          <p:pic>
            <p:nvPicPr>
              <p:cNvPr id="21" name="Picture 20">
                <a:extLst>
                  <a:ext uri="{FF2B5EF4-FFF2-40B4-BE49-F238E27FC236}">
                    <a16:creationId xmlns:a16="http://schemas.microsoft.com/office/drawing/2014/main" id="{F1B6A3D5-ECA5-7E79-3464-CA95814DDF6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3389080" y="38602728"/>
                <a:ext cx="3943197" cy="2206420"/>
              </a:xfrm>
              <a:prstGeom prst="rect">
                <a:avLst/>
              </a:prstGeom>
            </p:spPr>
          </p:pic>
        </p:grpSp>
        <p:pic>
          <p:nvPicPr>
            <p:cNvPr id="17" name="Picture 16">
              <a:extLst>
                <a:ext uri="{FF2B5EF4-FFF2-40B4-BE49-F238E27FC236}">
                  <a16:creationId xmlns:a16="http://schemas.microsoft.com/office/drawing/2014/main" id="{21D9784B-3E88-44B8-F178-5F0E8D4CF35C}"/>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4062789" y="38874540"/>
              <a:ext cx="3977353" cy="1759759"/>
            </a:xfrm>
            <a:prstGeom prst="rect">
              <a:avLst/>
            </a:prstGeom>
          </p:spPr>
        </p:pic>
        <p:pic>
          <p:nvPicPr>
            <p:cNvPr id="18" name="Picture 17">
              <a:extLst>
                <a:ext uri="{FF2B5EF4-FFF2-40B4-BE49-F238E27FC236}">
                  <a16:creationId xmlns:a16="http://schemas.microsoft.com/office/drawing/2014/main" id="{A87BD49D-3770-79D4-E58D-35C536D12837}"/>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058861" y="38946208"/>
              <a:ext cx="3038388" cy="1738268"/>
            </a:xfrm>
            <a:prstGeom prst="rect">
              <a:avLst/>
            </a:prstGeom>
          </p:spPr>
        </p:pic>
      </p:grpSp>
      <p:grpSp>
        <p:nvGrpSpPr>
          <p:cNvPr id="38" name="Group 37">
            <a:extLst>
              <a:ext uri="{FF2B5EF4-FFF2-40B4-BE49-F238E27FC236}">
                <a16:creationId xmlns:a16="http://schemas.microsoft.com/office/drawing/2014/main" id="{240124CB-49AB-49DE-BA77-38814D165E3C}"/>
              </a:ext>
            </a:extLst>
          </p:cNvPr>
          <p:cNvGrpSpPr/>
          <p:nvPr/>
        </p:nvGrpSpPr>
        <p:grpSpPr>
          <a:xfrm>
            <a:off x="8436" y="1667083"/>
            <a:ext cx="6795134" cy="2744207"/>
            <a:chOff x="8436" y="1606246"/>
            <a:chExt cx="6795134" cy="2744207"/>
          </a:xfrm>
        </p:grpSpPr>
        <p:sp>
          <p:nvSpPr>
            <p:cNvPr id="15" name="Text 8">
              <a:extLst>
                <a:ext uri="{FF2B5EF4-FFF2-40B4-BE49-F238E27FC236}">
                  <a16:creationId xmlns:a16="http://schemas.microsoft.com/office/drawing/2014/main" id="{58B87F67-4509-F2F3-EA54-A5A5A3662B76}"/>
                </a:ext>
              </a:extLst>
            </p:cNvPr>
            <p:cNvSpPr/>
            <p:nvPr/>
          </p:nvSpPr>
          <p:spPr>
            <a:xfrm>
              <a:off x="34659" y="3073619"/>
              <a:ext cx="2069508" cy="1202171"/>
            </a:xfrm>
            <a:prstGeom prst="rect">
              <a:avLst/>
            </a:prstGeom>
            <a:noFill/>
            <a:ln/>
          </p:spPr>
          <p:txBody>
            <a:bodyPr wrap="square" rtlCol="0" anchor="t"/>
            <a:lstStyle/>
            <a:p>
              <a:pPr marL="171450" marR="0" lvl="0" indent="-171450" defTabSz="914400" eaLnBrk="1" fontAlgn="auto" latinLnBrk="0" hangingPunct="1">
                <a:lnSpc>
                  <a:spcPct val="100000"/>
                </a:lnSpc>
                <a:spcBef>
                  <a:spcPts val="0"/>
                </a:spcBef>
                <a:spcAft>
                  <a:spcPts val="300"/>
                </a:spcAft>
                <a:buClrTx/>
                <a:buSzPct val="100000"/>
                <a:buFont typeface="Arial" panose="020B0604020202020204" pitchFamily="34" charset="0"/>
                <a:buChar char="•"/>
                <a:tabLst/>
                <a:defRPr/>
              </a:pPr>
              <a:r>
                <a:rPr kumimoji="0" lang="en-US" sz="900" b="0" i="0" u="none" strike="noStrike" kern="0" cap="none" spc="0" normalizeH="0" baseline="0" noProof="0" dirty="0">
                  <a:ln>
                    <a:noFill/>
                  </a:ln>
                  <a:solidFill>
                    <a:srgbClr val="2D3A3E"/>
                  </a:solidFill>
                  <a:effectLst/>
                  <a:uLnTx/>
                  <a:uFillTx/>
                </a:rPr>
                <a:t>Fear of death was reported by clients across all the </a:t>
              </a:r>
              <a:r>
                <a:rPr lang="en-US" sz="900" kern="0" dirty="0">
                  <a:solidFill>
                    <a:srgbClr val="2D3A3E"/>
                  </a:solidFill>
                </a:rPr>
                <a:t>facilities</a:t>
              </a:r>
              <a:r>
                <a:rPr kumimoji="0" lang="en-US" sz="900" b="0" i="0" u="none" strike="noStrike" kern="0" cap="none" spc="0" normalizeH="0" baseline="0" noProof="0" dirty="0">
                  <a:ln>
                    <a:noFill/>
                  </a:ln>
                  <a:solidFill>
                    <a:srgbClr val="2D3A3E"/>
                  </a:solidFill>
                  <a:effectLst/>
                  <a:uLnTx/>
                  <a:uFillTx/>
                </a:rPr>
                <a:t>.</a:t>
              </a:r>
              <a:endParaRPr lang="en-US" sz="900" kern="0" dirty="0">
                <a:solidFill>
                  <a:prstClr val="black"/>
                </a:solidFill>
              </a:endParaRPr>
            </a:p>
            <a:p>
              <a:pPr marL="171450" marR="0" lvl="0" indent="-171450" defTabSz="914400" eaLnBrk="1" fontAlgn="auto" latinLnBrk="0" hangingPunct="1">
                <a:lnSpc>
                  <a:spcPct val="100000"/>
                </a:lnSpc>
                <a:spcBef>
                  <a:spcPts val="0"/>
                </a:spcBef>
                <a:spcAft>
                  <a:spcPts val="300"/>
                </a:spcAft>
                <a:buClrTx/>
                <a:buSzPct val="100000"/>
                <a:buFont typeface="Arial" panose="020B0604020202020204" pitchFamily="34" charset="0"/>
                <a:buChar char="•"/>
                <a:tabLst/>
                <a:defRPr/>
              </a:pPr>
              <a:r>
                <a:rPr kumimoji="0" lang="en-US" sz="900" b="0" i="0" u="none" strike="noStrike" kern="0" cap="none" spc="0" normalizeH="0" baseline="0" noProof="0" dirty="0">
                  <a:ln>
                    <a:noFill/>
                  </a:ln>
                  <a:solidFill>
                    <a:srgbClr val="2D3A3E"/>
                  </a:solidFill>
                  <a:effectLst/>
                  <a:uLnTx/>
                  <a:uFillTx/>
                </a:rPr>
                <a:t>Rumors in communities that medication would be sold at expensive prices.</a:t>
              </a:r>
            </a:p>
            <a:p>
              <a:pPr marL="171450" marR="0" lvl="0" indent="-171450" defTabSz="914400" eaLnBrk="1" fontAlgn="auto" latinLnBrk="0" hangingPunct="1">
                <a:lnSpc>
                  <a:spcPct val="100000"/>
                </a:lnSpc>
                <a:spcBef>
                  <a:spcPts val="0"/>
                </a:spcBef>
                <a:spcAft>
                  <a:spcPts val="300"/>
                </a:spcAft>
                <a:buClrTx/>
                <a:buSzPct val="100000"/>
                <a:buFont typeface="Arial" panose="020B0604020202020204" pitchFamily="34" charset="0"/>
                <a:buChar char="•"/>
                <a:tabLst/>
                <a:defRPr/>
              </a:pPr>
              <a:r>
                <a:rPr kumimoji="0" lang="en-US" sz="900" b="0" i="0" u="none" strike="noStrike" kern="0" cap="none" spc="0" normalizeH="0" baseline="0" noProof="0" dirty="0">
                  <a:ln>
                    <a:noFill/>
                  </a:ln>
                  <a:solidFill>
                    <a:srgbClr val="2D3A3E"/>
                  </a:solidFill>
                  <a:effectLst/>
                  <a:uLnTx/>
                  <a:uFillTx/>
                </a:rPr>
                <a:t>Fear of running out of medication led some clients to ration their doses during the SWO.</a:t>
              </a:r>
              <a:endParaRPr kumimoji="0" lang="en-US" sz="900" b="0" i="0" u="none" strike="noStrike" kern="0" cap="none" spc="0" normalizeH="0" baseline="0" noProof="0" dirty="0">
                <a:ln>
                  <a:noFill/>
                </a:ln>
                <a:solidFill>
                  <a:prstClr val="black"/>
                </a:solidFill>
                <a:effectLst/>
                <a:uLnTx/>
                <a:uFillTx/>
              </a:endParaRPr>
            </a:p>
          </p:txBody>
        </p:sp>
        <p:sp>
          <p:nvSpPr>
            <p:cNvPr id="22" name="Text 13">
              <a:extLst>
                <a:ext uri="{FF2B5EF4-FFF2-40B4-BE49-F238E27FC236}">
                  <a16:creationId xmlns:a16="http://schemas.microsoft.com/office/drawing/2014/main" id="{C87B958C-F838-C413-7BC1-F9ACDB540B1B}"/>
                </a:ext>
              </a:extLst>
            </p:cNvPr>
            <p:cNvSpPr/>
            <p:nvPr/>
          </p:nvSpPr>
          <p:spPr>
            <a:xfrm>
              <a:off x="151805" y="1843003"/>
              <a:ext cx="2040601" cy="201168"/>
            </a:xfrm>
            <a:prstGeom prst="rect">
              <a:avLst/>
            </a:prstGeom>
            <a:noFill/>
            <a:ln/>
          </p:spPr>
          <p:txBody>
            <a:bodyPr wrap="square" lIns="0" tIns="0" rIns="0" bIns="0"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900" b="1" i="1" u="none" strike="noStrike" kern="0" cap="none" spc="0" normalizeH="0" baseline="0" noProof="0" dirty="0">
                  <a:ln>
                    <a:noFill/>
                  </a:ln>
                  <a:solidFill>
                    <a:schemeClr val="accent1">
                      <a:lumMod val="50000"/>
                    </a:schemeClr>
                  </a:solidFill>
                  <a:effectLst/>
                  <a:uLnTx/>
                  <a:uFillTx/>
                </a:rPr>
                <a:t>Economic impact and out-of-pocket costs</a:t>
              </a:r>
              <a:endParaRPr kumimoji="0" lang="en-US" sz="900" b="0" i="0" u="none" strike="noStrike" kern="0" cap="none" spc="0" normalizeH="0" baseline="0" noProof="0" dirty="0">
                <a:ln>
                  <a:noFill/>
                </a:ln>
                <a:solidFill>
                  <a:schemeClr val="accent1">
                    <a:lumMod val="50000"/>
                  </a:schemeClr>
                </a:solidFill>
                <a:effectLst/>
                <a:uLnTx/>
                <a:uFillTx/>
              </a:endParaRPr>
            </a:p>
          </p:txBody>
        </p:sp>
        <p:sp>
          <p:nvSpPr>
            <p:cNvPr id="23" name="Text 14">
              <a:extLst>
                <a:ext uri="{FF2B5EF4-FFF2-40B4-BE49-F238E27FC236}">
                  <a16:creationId xmlns:a16="http://schemas.microsoft.com/office/drawing/2014/main" id="{E5A7C312-768C-3CDF-2C0E-F794C46201DD}"/>
                </a:ext>
              </a:extLst>
            </p:cNvPr>
            <p:cNvSpPr/>
            <p:nvPr/>
          </p:nvSpPr>
          <p:spPr>
            <a:xfrm>
              <a:off x="8436" y="1974243"/>
              <a:ext cx="2122610" cy="897710"/>
            </a:xfrm>
            <a:prstGeom prst="rect">
              <a:avLst/>
            </a:prstGeom>
            <a:noFill/>
            <a:ln>
              <a:noFill/>
            </a:ln>
          </p:spPr>
          <p:txBody>
            <a:bodyPr wrap="square" rtlCol="0" anchor="t"/>
            <a:lstStyle/>
            <a:p>
              <a:pPr marL="171450" marR="0" lvl="0" indent="-171450" defTabSz="914400" eaLnBrk="1" fontAlgn="auto" latinLnBrk="0" hangingPunct="1">
                <a:lnSpc>
                  <a:spcPct val="100000"/>
                </a:lnSpc>
                <a:spcBef>
                  <a:spcPts val="0"/>
                </a:spcBef>
                <a:spcAft>
                  <a:spcPts val="300"/>
                </a:spcAft>
                <a:buClrTx/>
                <a:buSzPct val="100000"/>
                <a:buFont typeface="Arial" panose="020B0604020202020204" pitchFamily="34" charset="0"/>
                <a:buChar char="•"/>
                <a:tabLst/>
                <a:defRPr/>
              </a:pPr>
              <a:r>
                <a:rPr kumimoji="0" lang="en-US" sz="900" b="0" i="0" u="none" strike="noStrike" kern="0" cap="none" spc="0" normalizeH="0" baseline="0" noProof="0" dirty="0">
                  <a:ln>
                    <a:noFill/>
                  </a:ln>
                  <a:effectLst/>
                  <a:uLnTx/>
                  <a:uFillTx/>
                </a:rPr>
                <a:t>More frequent clinic visits significantly increased transport costs.</a:t>
              </a:r>
            </a:p>
            <a:p>
              <a:pPr marL="171450" marR="0" lvl="0" indent="-171450" defTabSz="914400" eaLnBrk="1" fontAlgn="auto" latinLnBrk="0" hangingPunct="1">
                <a:lnSpc>
                  <a:spcPct val="100000"/>
                </a:lnSpc>
                <a:spcBef>
                  <a:spcPts val="0"/>
                </a:spcBef>
                <a:spcAft>
                  <a:spcPts val="300"/>
                </a:spcAft>
                <a:buClrTx/>
                <a:buSzPct val="100000"/>
                <a:buFont typeface="Arial" panose="020B0604020202020204" pitchFamily="34" charset="0"/>
                <a:buChar char="•"/>
                <a:tabLst/>
                <a:defRPr/>
              </a:pPr>
              <a:r>
                <a:rPr kumimoji="0" lang="en-US" sz="900" b="0" i="0" u="none" strike="noStrike" kern="0" cap="none" spc="0" normalizeH="0" baseline="0" noProof="0" dirty="0">
                  <a:ln>
                    <a:noFill/>
                  </a:ln>
                  <a:effectLst/>
                  <a:uLnTx/>
                  <a:uFillTx/>
                </a:rPr>
                <a:t>Non-ART medications previously provided free became unavailable, generating new out-of-pocket </a:t>
              </a:r>
              <a:r>
                <a:rPr kumimoji="0" lang="en-US" sz="900" b="0" i="0" u="none" strike="noStrike" kern="0" cap="none" spc="0" normalizeH="0" baseline="0" noProof="0" dirty="0">
                  <a:ln>
                    <a:noFill/>
                  </a:ln>
                  <a:solidFill>
                    <a:srgbClr val="2D3A3E"/>
                  </a:solidFill>
                  <a:effectLst/>
                  <a:uLnTx/>
                  <a:uFillTx/>
                </a:rPr>
                <a:t>costs.</a:t>
              </a:r>
              <a:endParaRPr kumimoji="0" lang="en-US" sz="900" b="0" i="0" u="none" strike="noStrike" kern="0" cap="none" spc="0" normalizeH="0" baseline="0" noProof="0" dirty="0">
                <a:ln>
                  <a:noFill/>
                </a:ln>
                <a:solidFill>
                  <a:prstClr val="black"/>
                </a:solidFill>
                <a:effectLst/>
                <a:uLnTx/>
                <a:uFillTx/>
              </a:endParaRPr>
            </a:p>
          </p:txBody>
        </p:sp>
        <p:sp>
          <p:nvSpPr>
            <p:cNvPr id="27" name="Rectangle 26">
              <a:extLst>
                <a:ext uri="{FF2B5EF4-FFF2-40B4-BE49-F238E27FC236}">
                  <a16:creationId xmlns:a16="http://schemas.microsoft.com/office/drawing/2014/main" id="{FB0E61DA-2288-632D-96EB-485D8E215749}"/>
                </a:ext>
              </a:extLst>
            </p:cNvPr>
            <p:cNvSpPr/>
            <p:nvPr/>
          </p:nvSpPr>
          <p:spPr>
            <a:xfrm>
              <a:off x="53366" y="1606246"/>
              <a:ext cx="2792625" cy="253677"/>
            </a:xfrm>
            <a:prstGeom prst="rect">
              <a:avLst/>
            </a:prstGeom>
            <a:solidFill>
              <a:schemeClr val="bg1"/>
            </a:solidFill>
            <a:ln>
              <a:noFill/>
            </a:ln>
          </p:spPr>
          <p:style>
            <a:lnRef idx="0">
              <a:scrgbClr r="0" g="0" b="0"/>
            </a:lnRef>
            <a:fillRef idx="0">
              <a:scrgbClr r="0" g="0" b="0"/>
            </a:fillRef>
            <a:effectRef idx="0">
              <a:scrgbClr r="0" g="0" b="0"/>
            </a:effectRef>
            <a:fontRef idx="minor">
              <a:schemeClr val="lt1"/>
            </a:fontRef>
          </p:style>
          <p:txBody>
            <a:bodyPr rtlCol="0" anchor="ctr"/>
            <a:lstStyle/>
            <a:p>
              <a:r>
                <a:rPr lang="en-US" sz="1100" b="1" i="1" dirty="0">
                  <a:solidFill>
                    <a:srgbClr val="008A7C"/>
                  </a:solidFill>
                </a:rPr>
                <a:t>Psychological and economic consequences</a:t>
              </a:r>
            </a:p>
          </p:txBody>
        </p:sp>
        <p:sp>
          <p:nvSpPr>
            <p:cNvPr id="28" name="Text 13">
              <a:extLst>
                <a:ext uri="{FF2B5EF4-FFF2-40B4-BE49-F238E27FC236}">
                  <a16:creationId xmlns:a16="http://schemas.microsoft.com/office/drawing/2014/main" id="{251C5AE2-C7F7-E037-6CF8-2C07C58286AE}"/>
                </a:ext>
              </a:extLst>
            </p:cNvPr>
            <p:cNvSpPr/>
            <p:nvPr/>
          </p:nvSpPr>
          <p:spPr>
            <a:xfrm>
              <a:off x="151805" y="2947796"/>
              <a:ext cx="1873762" cy="182500"/>
            </a:xfrm>
            <a:prstGeom prst="rect">
              <a:avLst/>
            </a:prstGeom>
            <a:noFill/>
            <a:ln/>
          </p:spPr>
          <p:txBody>
            <a:bodyPr wrap="square" lIns="0" tIns="0" rIns="0" bIns="0"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900" b="1" i="1" u="none" strike="noStrike" kern="0" cap="none" spc="0" normalizeH="0" baseline="0" noProof="0" dirty="0">
                  <a:ln>
                    <a:noFill/>
                  </a:ln>
                  <a:solidFill>
                    <a:schemeClr val="accent1">
                      <a:lumMod val="50000"/>
                    </a:schemeClr>
                  </a:solidFill>
                  <a:effectLst/>
                  <a:uLnTx/>
                  <a:uFillTx/>
                </a:rPr>
                <a:t>Fear, distress, and loss of hope</a:t>
              </a:r>
              <a:endParaRPr kumimoji="0" lang="en-US" sz="900" b="1" i="0" u="none" strike="noStrike" kern="0" cap="none" spc="0" normalizeH="0" baseline="0" noProof="0" dirty="0">
                <a:ln>
                  <a:noFill/>
                </a:ln>
                <a:solidFill>
                  <a:schemeClr val="accent1">
                    <a:lumMod val="50000"/>
                  </a:schemeClr>
                </a:solidFill>
                <a:effectLst/>
                <a:uLnTx/>
                <a:uFillTx/>
              </a:endParaRPr>
            </a:p>
          </p:txBody>
        </p:sp>
        <p:grpSp>
          <p:nvGrpSpPr>
            <p:cNvPr id="119" name="Group 118">
              <a:extLst>
                <a:ext uri="{FF2B5EF4-FFF2-40B4-BE49-F238E27FC236}">
                  <a16:creationId xmlns:a16="http://schemas.microsoft.com/office/drawing/2014/main" id="{1C2AC807-6E33-EFA6-E789-A1F80E4BD801}"/>
                </a:ext>
              </a:extLst>
            </p:cNvPr>
            <p:cNvGrpSpPr/>
            <p:nvPr/>
          </p:nvGrpSpPr>
          <p:grpSpPr>
            <a:xfrm>
              <a:off x="2196171" y="1907077"/>
              <a:ext cx="4543495" cy="968968"/>
              <a:chOff x="3518987" y="3507366"/>
              <a:chExt cx="3424541" cy="611775"/>
            </a:xfrm>
          </p:grpSpPr>
          <p:sp>
            <p:nvSpPr>
              <p:cNvPr id="29" name="Text 17">
                <a:extLst>
                  <a:ext uri="{FF2B5EF4-FFF2-40B4-BE49-F238E27FC236}">
                    <a16:creationId xmlns:a16="http://schemas.microsoft.com/office/drawing/2014/main" id="{935E4C34-387F-376F-548B-CA607934F7BA}"/>
                  </a:ext>
                </a:extLst>
              </p:cNvPr>
              <p:cNvSpPr/>
              <p:nvPr/>
            </p:nvSpPr>
            <p:spPr>
              <a:xfrm>
                <a:off x="3565236" y="3507366"/>
                <a:ext cx="3378292" cy="611775"/>
              </a:xfrm>
              <a:prstGeom prst="rect">
                <a:avLst/>
              </a:prstGeom>
              <a:noFill/>
              <a:ln/>
            </p:spPr>
            <p:txBody>
              <a:bodyPr wrap="square" lIns="50800" tIns="50800" rIns="76200" bIns="50800" rtlCol="0" anchor="ctr"/>
              <a:lstStyle/>
              <a:p>
                <a:pPr marL="0" marR="0" lvl="0" indent="0" defTabSz="914400" eaLnBrk="1" fontAlgn="auto" latinLnBrk="0" hangingPunct="1">
                  <a:lnSpc>
                    <a:spcPct val="100000"/>
                  </a:lnSpc>
                  <a:spcBef>
                    <a:spcPts val="0"/>
                  </a:spcBef>
                  <a:spcAft>
                    <a:spcPts val="400"/>
                  </a:spcAft>
                  <a:buClrTx/>
                  <a:buSzTx/>
                  <a:buFontTx/>
                  <a:buNone/>
                  <a:tabLst/>
                  <a:defRPr/>
                </a:pPr>
                <a:r>
                  <a:rPr kumimoji="0" lang="en-US" sz="900" b="0" i="1" u="none" strike="noStrike" kern="0" cap="none" spc="0" normalizeH="0" baseline="0" noProof="0" dirty="0">
                    <a:ln>
                      <a:noFill/>
                    </a:ln>
                    <a:effectLst/>
                    <a:uLnTx/>
                    <a:uFillTx/>
                  </a:rPr>
                  <a:t>"In a year, I now come here four times. When I used to come here twice. That is another burden which is on me now, and that is all because of the cutting of funding." — Male IDI participant, Lusaka Province</a:t>
                </a:r>
                <a:endParaRPr kumimoji="0" lang="en-US" sz="900" b="0" u="none" strike="noStrike" kern="0" cap="none" spc="0" normalizeH="0" baseline="0" noProof="0" dirty="0">
                  <a:ln>
                    <a:noFill/>
                  </a:ln>
                  <a:solidFill>
                    <a:prstClr val="black"/>
                  </a:solidFill>
                  <a:effectLst/>
                  <a:uLnTx/>
                  <a:uFillTx/>
                </a:endParaRPr>
              </a:p>
              <a:p>
                <a:pPr defTabSz="914400">
                  <a:defRPr/>
                </a:pPr>
                <a:r>
                  <a:rPr kumimoji="0" lang="en-US" sz="900" b="0" u="none" strike="noStrike" kern="0" cap="none" spc="0" normalizeH="0" baseline="0" noProof="0" dirty="0">
                    <a:ln>
                      <a:noFill/>
                    </a:ln>
                    <a:solidFill>
                      <a:prstClr val="black"/>
                    </a:solidFill>
                    <a:effectLst/>
                    <a:uLnTx/>
                    <a:uFillTx/>
                  </a:rPr>
                  <a:t>“</a:t>
                </a:r>
                <a:r>
                  <a:rPr kumimoji="0" lang="en-US" sz="900" b="0" i="1" u="none" strike="noStrike" kern="0" cap="none" spc="0" normalizeH="0" baseline="0" noProof="0" dirty="0">
                    <a:ln>
                      <a:noFill/>
                    </a:ln>
                    <a:solidFill>
                      <a:prstClr val="black"/>
                    </a:solidFill>
                    <a:effectLst/>
                    <a:uLnTx/>
                    <a:uFillTx/>
                  </a:rPr>
                  <a:t>Sometimes when you come, they hand you a paper — this medication is out of stock, go and buy it. After walking from home to come here, they tell you to go and buy. Now how are you going to buy when you don't have money?"</a:t>
                </a:r>
                <a:r>
                  <a:rPr lang="en-US" sz="900" b="0" i="1" dirty="0">
                    <a:effectLst/>
                  </a:rPr>
                  <a:t>– Female IDI participant, Lusaka Province</a:t>
                </a:r>
                <a:endParaRPr kumimoji="0" lang="en-US" sz="900" b="0" i="1" u="none" strike="noStrike" kern="0" cap="none" spc="0" normalizeH="0" baseline="0" noProof="0" dirty="0">
                  <a:ln>
                    <a:noFill/>
                  </a:ln>
                  <a:solidFill>
                    <a:prstClr val="black"/>
                  </a:solidFill>
                  <a:effectLst/>
                  <a:uLnTx/>
                  <a:uFillTx/>
                </a:endParaRPr>
              </a:p>
            </p:txBody>
          </p:sp>
          <p:sp>
            <p:nvSpPr>
              <p:cNvPr id="106" name="Shape 44">
                <a:extLst>
                  <a:ext uri="{FF2B5EF4-FFF2-40B4-BE49-F238E27FC236}">
                    <a16:creationId xmlns:a16="http://schemas.microsoft.com/office/drawing/2014/main" id="{77E1B8C0-6592-B860-117E-ABE6B85F5B64}"/>
                  </a:ext>
                </a:extLst>
              </p:cNvPr>
              <p:cNvSpPr/>
              <p:nvPr/>
            </p:nvSpPr>
            <p:spPr>
              <a:xfrm>
                <a:off x="3518987" y="3507367"/>
                <a:ext cx="49214" cy="606706"/>
              </a:xfrm>
              <a:prstGeom prst="rect">
                <a:avLst/>
              </a:prstGeom>
              <a:solidFill>
                <a:srgbClr val="E2973C"/>
              </a:solidFill>
              <a:ln w="12700">
                <a:solidFill>
                  <a:srgbClr val="E2973C"/>
                </a:solidFill>
                <a:prstDash val="soli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ZM" sz="1800" b="0" i="0" u="none" strike="noStrike" kern="0" cap="none" spc="0" normalizeH="0" baseline="0" noProof="0">
                  <a:ln>
                    <a:noFill/>
                  </a:ln>
                  <a:solidFill>
                    <a:prstClr val="black"/>
                  </a:solidFill>
                  <a:effectLst/>
                  <a:uLnTx/>
                  <a:uFillTx/>
                </a:endParaRPr>
              </a:p>
            </p:txBody>
          </p:sp>
        </p:grpSp>
        <p:grpSp>
          <p:nvGrpSpPr>
            <p:cNvPr id="30" name="Group 29">
              <a:extLst>
                <a:ext uri="{FF2B5EF4-FFF2-40B4-BE49-F238E27FC236}">
                  <a16:creationId xmlns:a16="http://schemas.microsoft.com/office/drawing/2014/main" id="{33138041-C416-1450-A936-2096AB3CC722}"/>
                </a:ext>
              </a:extLst>
            </p:cNvPr>
            <p:cNvGrpSpPr/>
            <p:nvPr/>
          </p:nvGrpSpPr>
          <p:grpSpPr>
            <a:xfrm>
              <a:off x="2005472" y="3014691"/>
              <a:ext cx="4798098" cy="1335762"/>
              <a:chOff x="2206175" y="3594152"/>
              <a:chExt cx="4617166" cy="1459632"/>
            </a:xfrm>
          </p:grpSpPr>
          <p:sp>
            <p:nvSpPr>
              <p:cNvPr id="19" name="Text 11">
                <a:extLst>
                  <a:ext uri="{FF2B5EF4-FFF2-40B4-BE49-F238E27FC236}">
                    <a16:creationId xmlns:a16="http://schemas.microsoft.com/office/drawing/2014/main" id="{9847D755-D0D5-B822-1FFF-046356BD8667}"/>
                  </a:ext>
                </a:extLst>
              </p:cNvPr>
              <p:cNvSpPr/>
              <p:nvPr/>
            </p:nvSpPr>
            <p:spPr>
              <a:xfrm>
                <a:off x="2298687" y="3594152"/>
                <a:ext cx="4524654" cy="1459632"/>
              </a:xfrm>
              <a:prstGeom prst="rect">
                <a:avLst/>
              </a:prstGeom>
              <a:noFill/>
              <a:ln/>
            </p:spPr>
            <p:txBody>
              <a:bodyPr wrap="square" lIns="50800" tIns="50800" rIns="76200" bIns="50800" rtlCol="0" anchor="ctr"/>
              <a:lstStyle/>
              <a:p>
                <a:pPr marL="0" marR="0" lvl="0" indent="0" defTabSz="914400" eaLnBrk="1" fontAlgn="auto" latinLnBrk="0" hangingPunct="1">
                  <a:lnSpc>
                    <a:spcPct val="100000"/>
                  </a:lnSpc>
                  <a:spcBef>
                    <a:spcPts val="0"/>
                  </a:spcBef>
                  <a:spcAft>
                    <a:spcPts val="400"/>
                  </a:spcAft>
                  <a:buClrTx/>
                  <a:buSzTx/>
                  <a:buFontTx/>
                  <a:buNone/>
                  <a:tabLst/>
                  <a:defRPr/>
                </a:pPr>
                <a:r>
                  <a:rPr kumimoji="0" lang="en-US" sz="900" b="0" i="1" u="none" strike="noStrike" kern="0" cap="none" spc="0" normalizeH="0" baseline="0" noProof="0" dirty="0">
                    <a:ln>
                      <a:noFill/>
                    </a:ln>
                    <a:effectLst/>
                    <a:uLnTx/>
                    <a:uFillTx/>
                  </a:rPr>
                  <a:t>“What was going through my mind was saying, now this is a journey to death. If they stop that, it means I personally cannot afford to buy the medicine.” </a:t>
                </a:r>
                <a:r>
                  <a:rPr lang="en-US" sz="900" b="0" i="1" dirty="0">
                    <a:effectLst/>
                  </a:rPr>
                  <a:t>– Female IDI participant, Copperbelt </a:t>
                </a:r>
              </a:p>
              <a:p>
                <a:pPr marL="0" marR="0" lvl="0" indent="0" defTabSz="914400" eaLnBrk="1" fontAlgn="auto" latinLnBrk="0" hangingPunct="1">
                  <a:lnSpc>
                    <a:spcPct val="100000"/>
                  </a:lnSpc>
                  <a:spcBef>
                    <a:spcPts val="0"/>
                  </a:spcBef>
                  <a:spcAft>
                    <a:spcPts val="400"/>
                  </a:spcAft>
                  <a:buClrTx/>
                  <a:buSzTx/>
                  <a:buFontTx/>
                  <a:buNone/>
                  <a:tabLst/>
                  <a:defRPr/>
                </a:pPr>
                <a:r>
                  <a:rPr lang="en-US" sz="900" i="1" kern="0" dirty="0"/>
                  <a:t>“In the community they had started saying, you who are HIV clients this is when you are going to die because they saying one bottle will cost ZMW2,000.” </a:t>
                </a:r>
                <a:r>
                  <a:rPr lang="en-US" sz="900" i="1" dirty="0"/>
                  <a:t>– </a:t>
                </a:r>
                <a:r>
                  <a:rPr lang="en-US" sz="900" i="1" kern="0" dirty="0"/>
                  <a:t>FGD participant, Copperbelt</a:t>
                </a:r>
                <a:endParaRPr kumimoji="0" lang="en-US" sz="900" i="1" u="none" strike="noStrike" kern="0" cap="none" spc="0" normalizeH="0" baseline="0" noProof="0" dirty="0">
                  <a:ln>
                    <a:noFill/>
                  </a:ln>
                  <a:uLnTx/>
                  <a:uFillTx/>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sz="900" b="0" i="1" u="none" strike="noStrike" kern="0" cap="none" spc="0" normalizeH="0" baseline="0" noProof="0" dirty="0">
                    <a:ln>
                      <a:noFill/>
                    </a:ln>
                    <a:effectLst/>
                    <a:uLnTx/>
                    <a:uFillTx/>
                  </a:rPr>
                  <a:t>“We were economizing the drugs to say, this one bottle I have for six months which was given, I will be skipping some days so that this drug goes on and on for some time.” – FGD participant, Copperbelt</a:t>
                </a:r>
              </a:p>
            </p:txBody>
          </p:sp>
          <p:sp>
            <p:nvSpPr>
              <p:cNvPr id="107" name="Shape 44">
                <a:extLst>
                  <a:ext uri="{FF2B5EF4-FFF2-40B4-BE49-F238E27FC236}">
                    <a16:creationId xmlns:a16="http://schemas.microsoft.com/office/drawing/2014/main" id="{D6B3B9D7-72B7-E836-542D-704E1EBFB6A2}"/>
                  </a:ext>
                </a:extLst>
              </p:cNvPr>
              <p:cNvSpPr/>
              <p:nvPr/>
            </p:nvSpPr>
            <p:spPr>
              <a:xfrm>
                <a:off x="2206175" y="3666550"/>
                <a:ext cx="72066" cy="1298955"/>
              </a:xfrm>
              <a:prstGeom prst="rect">
                <a:avLst/>
              </a:prstGeom>
              <a:solidFill>
                <a:srgbClr val="E2973C"/>
              </a:solidFill>
              <a:ln w="12700">
                <a:solidFill>
                  <a:srgbClr val="E2973C"/>
                </a:solidFill>
                <a:prstDash val="soli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ZM" sz="1800" b="0" i="0" u="none" strike="noStrike" kern="0" cap="none" spc="0" normalizeH="0" baseline="0" noProof="0">
                  <a:ln>
                    <a:noFill/>
                  </a:ln>
                  <a:solidFill>
                    <a:prstClr val="black"/>
                  </a:solidFill>
                  <a:effectLst/>
                  <a:uLnTx/>
                  <a:uFillTx/>
                </a:endParaRPr>
              </a:p>
            </p:txBody>
          </p:sp>
        </p:grpSp>
      </p:grpSp>
      <p:sp>
        <p:nvSpPr>
          <p:cNvPr id="2" name="TextBox 1">
            <a:extLst>
              <a:ext uri="{FF2B5EF4-FFF2-40B4-BE49-F238E27FC236}">
                <a16:creationId xmlns:a16="http://schemas.microsoft.com/office/drawing/2014/main" id="{24022D62-1AB6-B3AF-BE8D-BEBE95AC593F}"/>
              </a:ext>
            </a:extLst>
          </p:cNvPr>
          <p:cNvSpPr txBox="1"/>
          <p:nvPr/>
        </p:nvSpPr>
        <p:spPr>
          <a:xfrm>
            <a:off x="-1" y="8475772"/>
            <a:ext cx="3935532" cy="646331"/>
          </a:xfrm>
          <a:prstGeom prst="rect">
            <a:avLst/>
          </a:prstGeom>
          <a:noFill/>
        </p:spPr>
        <p:txBody>
          <a:bodyPr wrap="square" rtlCol="0">
            <a:spAutoFit/>
          </a:bodyPr>
          <a:lstStyle/>
          <a:p>
            <a:r>
              <a:rPr lang="en-US" sz="900" dirty="0">
                <a:solidFill>
                  <a:schemeClr val="bg1"/>
                </a:solidFill>
              </a:rPr>
              <a:t>Cite as: Mwale M, Mutanda N, Morgan A, Scott N, Rosen S, Haimbe P, Shakwelele H, Sivile S, Mokhele I, Ngoma T. Experiences and perspectives of HIV treatment clients on the 2025 funding cuts to HIV service delivery in Zambia. SHIFT Policy Brief. June 15, 2026. </a:t>
            </a:r>
            <a:endParaRPr lang="en-US" sz="900" dirty="0">
              <a:solidFill>
                <a:prstClr val="white"/>
              </a:solidFill>
            </a:endParaRPr>
          </a:p>
        </p:txBody>
      </p:sp>
      <p:grpSp>
        <p:nvGrpSpPr>
          <p:cNvPr id="37" name="Group 36">
            <a:extLst>
              <a:ext uri="{FF2B5EF4-FFF2-40B4-BE49-F238E27FC236}">
                <a16:creationId xmlns:a16="http://schemas.microsoft.com/office/drawing/2014/main" id="{F83ACA6F-0E1C-F590-4DFC-22E3C8C8CCB9}"/>
              </a:ext>
            </a:extLst>
          </p:cNvPr>
          <p:cNvGrpSpPr/>
          <p:nvPr/>
        </p:nvGrpSpPr>
        <p:grpSpPr>
          <a:xfrm>
            <a:off x="34660" y="62333"/>
            <a:ext cx="6768911" cy="1544906"/>
            <a:chOff x="34660" y="62333"/>
            <a:chExt cx="6768911" cy="1544906"/>
          </a:xfrm>
        </p:grpSpPr>
        <p:sp>
          <p:nvSpPr>
            <p:cNvPr id="25" name="Rectangle 24">
              <a:extLst>
                <a:ext uri="{FF2B5EF4-FFF2-40B4-BE49-F238E27FC236}">
                  <a16:creationId xmlns:a16="http://schemas.microsoft.com/office/drawing/2014/main" id="{6D2AB85D-7537-AD8D-7A3A-261CFFBEE70E}"/>
                </a:ext>
              </a:extLst>
            </p:cNvPr>
            <p:cNvSpPr/>
            <p:nvPr/>
          </p:nvSpPr>
          <p:spPr>
            <a:xfrm>
              <a:off x="68788" y="62333"/>
              <a:ext cx="6734782" cy="1544906"/>
            </a:xfrm>
            <a:prstGeom prst="rect">
              <a:avLst/>
            </a:prstGeom>
            <a:solidFill>
              <a:srgbClr val="C8E0D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TextBox 33">
              <a:extLst>
                <a:ext uri="{FF2B5EF4-FFF2-40B4-BE49-F238E27FC236}">
                  <a16:creationId xmlns:a16="http://schemas.microsoft.com/office/drawing/2014/main" id="{5E16E6B3-AF47-423E-B035-D68D91577C07}"/>
                </a:ext>
              </a:extLst>
            </p:cNvPr>
            <p:cNvSpPr txBox="1"/>
            <p:nvPr/>
          </p:nvSpPr>
          <p:spPr>
            <a:xfrm>
              <a:off x="3375131" y="476739"/>
              <a:ext cx="184731" cy="369332"/>
            </a:xfrm>
            <a:prstGeom prst="rect">
              <a:avLst/>
            </a:prstGeom>
            <a:noFill/>
          </p:spPr>
          <p:txBody>
            <a:bodyPr wrap="none" rtlCol="0">
              <a:spAutoFit/>
            </a:bodyPr>
            <a:lstStyle/>
            <a:p>
              <a:endParaRPr lang="en-ZA" dirty="0"/>
            </a:p>
          </p:txBody>
        </p:sp>
        <p:sp>
          <p:nvSpPr>
            <p:cNvPr id="3" name="Text 14">
              <a:extLst>
                <a:ext uri="{FF2B5EF4-FFF2-40B4-BE49-F238E27FC236}">
                  <a16:creationId xmlns:a16="http://schemas.microsoft.com/office/drawing/2014/main" id="{F0A9CC2B-D30F-34EC-7A88-8C6470F7B6C3}"/>
                </a:ext>
              </a:extLst>
            </p:cNvPr>
            <p:cNvSpPr/>
            <p:nvPr/>
          </p:nvSpPr>
          <p:spPr>
            <a:xfrm>
              <a:off x="34660" y="354625"/>
              <a:ext cx="1970812" cy="1121046"/>
            </a:xfrm>
            <a:prstGeom prst="rect">
              <a:avLst/>
            </a:prstGeom>
            <a:noFill/>
            <a:ln/>
          </p:spPr>
          <p:txBody>
            <a:bodyPr wrap="square" rtlCol="0" anchor="t"/>
            <a:lstStyle/>
            <a:p>
              <a:pPr marL="171450" marR="0" lvl="0" indent="-171450" defTabSz="914400" eaLnBrk="1" fontAlgn="auto" latinLnBrk="0" hangingPunct="1">
                <a:lnSpc>
                  <a:spcPct val="100000"/>
                </a:lnSpc>
                <a:spcBef>
                  <a:spcPts val="0"/>
                </a:spcBef>
                <a:spcAft>
                  <a:spcPts val="300"/>
                </a:spcAft>
                <a:buClrTx/>
                <a:buSzPct val="100000"/>
                <a:buFont typeface="Arial" panose="020B0604020202020204" pitchFamily="34" charset="0"/>
                <a:buChar char="•"/>
                <a:tabLst/>
                <a:defRPr/>
              </a:pPr>
              <a:r>
                <a:rPr kumimoji="0" lang="en-US" sz="1000" b="0" i="0" u="none" strike="noStrike" kern="0" cap="none" spc="0" normalizeH="0" baseline="0" noProof="0" dirty="0">
                  <a:ln>
                    <a:noFill/>
                  </a:ln>
                  <a:effectLst/>
                  <a:uLnTx/>
                  <a:uFillTx/>
                </a:rPr>
                <a:t>Clients </a:t>
              </a:r>
              <a:r>
                <a:rPr lang="en-US" sz="1000" kern="0" dirty="0"/>
                <a:t>in some </a:t>
              </a:r>
              <a:r>
                <a:rPr kumimoji="0" lang="en-US" sz="1000" b="0" i="0" u="none" strike="noStrike" kern="0" cap="none" spc="0" normalizeH="0" baseline="0" noProof="0" dirty="0">
                  <a:ln>
                    <a:noFill/>
                  </a:ln>
                  <a:effectLst/>
                  <a:uLnTx/>
                  <a:uFillTx/>
                </a:rPr>
                <a:t>facilities reported delays in receiving viral load results. </a:t>
              </a:r>
            </a:p>
            <a:p>
              <a:pPr marL="171450" marR="0" lvl="0" indent="-171450" defTabSz="914400" eaLnBrk="1" fontAlgn="auto" latinLnBrk="0" hangingPunct="1">
                <a:lnSpc>
                  <a:spcPct val="100000"/>
                </a:lnSpc>
                <a:spcBef>
                  <a:spcPts val="0"/>
                </a:spcBef>
                <a:spcAft>
                  <a:spcPts val="300"/>
                </a:spcAft>
                <a:buClrTx/>
                <a:buSzPct val="100000"/>
                <a:buFont typeface="Arial" panose="020B0604020202020204" pitchFamily="34" charset="0"/>
                <a:buChar char="•"/>
                <a:tabLst/>
                <a:defRPr/>
              </a:pPr>
              <a:r>
                <a:rPr lang="en-US" sz="1000" kern="0" dirty="0">
                  <a:solidFill>
                    <a:prstClr val="black"/>
                  </a:solidFill>
                </a:rPr>
                <a:t>At facilities reporting no significant disruption to lab services, clients expressed appreciation.</a:t>
              </a:r>
            </a:p>
          </p:txBody>
        </p:sp>
        <p:sp>
          <p:nvSpPr>
            <p:cNvPr id="4" name="Rectangle 3">
              <a:extLst>
                <a:ext uri="{FF2B5EF4-FFF2-40B4-BE49-F238E27FC236}">
                  <a16:creationId xmlns:a16="http://schemas.microsoft.com/office/drawing/2014/main" id="{FF50E84B-E91E-5871-5CB2-B9B9C8CA6563}"/>
                </a:ext>
              </a:extLst>
            </p:cNvPr>
            <p:cNvSpPr/>
            <p:nvPr/>
          </p:nvSpPr>
          <p:spPr>
            <a:xfrm>
              <a:off x="87761" y="130003"/>
              <a:ext cx="3364614" cy="221666"/>
            </a:xfrm>
            <a:prstGeom prst="rect">
              <a:avLst/>
            </a:prstGeom>
            <a:noFill/>
            <a:ln>
              <a:noFill/>
            </a:ln>
          </p:spPr>
          <p:style>
            <a:lnRef idx="0">
              <a:scrgbClr r="0" g="0" b="0"/>
            </a:lnRef>
            <a:fillRef idx="0">
              <a:scrgbClr r="0" g="0" b="0"/>
            </a:fillRef>
            <a:effectRef idx="0">
              <a:scrgbClr r="0" g="0" b="0"/>
            </a:effectRef>
            <a:fontRef idx="minor">
              <a:schemeClr val="lt1"/>
            </a:fontRef>
          </p:style>
          <p:txBody>
            <a:bodyPr rtlCol="0" anchor="ctr"/>
            <a:lstStyle/>
            <a:p>
              <a:r>
                <a:rPr lang="en-US" sz="1100" b="1" i="1" dirty="0">
                  <a:solidFill>
                    <a:srgbClr val="008A7C"/>
                  </a:solidFill>
                </a:rPr>
                <a:t>Viral load testing and laboratory service disruptions</a:t>
              </a:r>
            </a:p>
          </p:txBody>
        </p:sp>
        <p:sp>
          <p:nvSpPr>
            <p:cNvPr id="8" name="Text 17">
              <a:extLst>
                <a:ext uri="{FF2B5EF4-FFF2-40B4-BE49-F238E27FC236}">
                  <a16:creationId xmlns:a16="http://schemas.microsoft.com/office/drawing/2014/main" id="{67D20E7F-F03B-A3FC-CAD1-44E9DBE280EC}"/>
                </a:ext>
              </a:extLst>
            </p:cNvPr>
            <p:cNvSpPr/>
            <p:nvPr/>
          </p:nvSpPr>
          <p:spPr>
            <a:xfrm>
              <a:off x="2005472" y="354625"/>
              <a:ext cx="4798099" cy="1218703"/>
            </a:xfrm>
            <a:prstGeom prst="rect">
              <a:avLst/>
            </a:prstGeom>
            <a:noFill/>
            <a:ln/>
          </p:spPr>
          <p:txBody>
            <a:bodyPr wrap="square" lIns="50800" tIns="50800" rIns="76200" bIns="50800"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900" b="0" i="1" u="none" strike="noStrike" kern="0" cap="none" spc="0" normalizeH="0" baseline="0" noProof="0" dirty="0">
                  <a:ln>
                    <a:noFill/>
                  </a:ln>
                  <a:effectLst/>
                  <a:uLnTx/>
                  <a:uFillTx/>
                </a:rPr>
                <a:t>“I have re-drawn my blood twice and they have not told</a:t>
              </a:r>
              <a:r>
                <a:rPr lang="en-US" sz="900" i="1" kern="0" dirty="0"/>
                <a:t> me anything. I want to know whether the virus is suppressed or not suppressed. I would like the workers to be informing us how we are adhering to the medication and how our health is.” – FGD participant, Copperbelt Province</a:t>
              </a:r>
            </a:p>
            <a:p>
              <a:pPr marL="0" marR="0" lvl="0" indent="0" defTabSz="914400" eaLnBrk="1" fontAlgn="auto" latinLnBrk="0" hangingPunct="1">
                <a:lnSpc>
                  <a:spcPct val="100000"/>
                </a:lnSpc>
                <a:spcBef>
                  <a:spcPts val="0"/>
                </a:spcBef>
                <a:spcAft>
                  <a:spcPts val="0"/>
                </a:spcAft>
                <a:buClrTx/>
                <a:buSzTx/>
                <a:buFontTx/>
                <a:buNone/>
                <a:tabLst/>
                <a:defRPr/>
              </a:pPr>
              <a:endParaRPr lang="en-US" sz="900" i="1" kern="0" dirty="0"/>
            </a:p>
            <a:p>
              <a:pPr marL="0" marR="0" lvl="0" indent="0" defTabSz="914400" eaLnBrk="1" fontAlgn="auto" latinLnBrk="0" hangingPunct="1">
                <a:lnSpc>
                  <a:spcPct val="100000"/>
                </a:lnSpc>
                <a:spcBef>
                  <a:spcPts val="0"/>
                </a:spcBef>
                <a:spcAft>
                  <a:spcPts val="0"/>
                </a:spcAft>
                <a:buClrTx/>
                <a:buSzTx/>
                <a:buFontTx/>
                <a:buNone/>
                <a:tabLst/>
                <a:defRPr/>
              </a:pPr>
              <a:r>
                <a:rPr lang="en-US" sz="900" i="1" kern="0" dirty="0"/>
                <a:t>“When I asked for my blood results, they wouldn’t tell me. Even yesterday, I was here asking – my blood results from last time – they are not telling me” FGD participant, Lusaka Province</a:t>
              </a: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900" b="0" i="1" u="none" strike="noStrike" kern="0" cap="none" spc="0" normalizeH="0" baseline="0" noProof="0" dirty="0">
                <a:ln>
                  <a:noFill/>
                </a:ln>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r>
                <a:rPr lang="en-US" sz="900" i="1" kern="0" dirty="0"/>
                <a:t>“From the time I have been here three years the doctors take care of us very well.” FGD participant, Copperbelt Province</a:t>
              </a:r>
            </a:p>
          </p:txBody>
        </p:sp>
        <p:sp>
          <p:nvSpPr>
            <p:cNvPr id="12" name="Shape 44">
              <a:extLst>
                <a:ext uri="{FF2B5EF4-FFF2-40B4-BE49-F238E27FC236}">
                  <a16:creationId xmlns:a16="http://schemas.microsoft.com/office/drawing/2014/main" id="{59F0ED99-2E5E-D3AA-2C1D-6C0DDD8983EC}"/>
                </a:ext>
              </a:extLst>
            </p:cNvPr>
            <p:cNvSpPr/>
            <p:nvPr/>
          </p:nvSpPr>
          <p:spPr>
            <a:xfrm>
              <a:off x="1947366" y="369095"/>
              <a:ext cx="58106" cy="1186388"/>
            </a:xfrm>
            <a:prstGeom prst="rect">
              <a:avLst/>
            </a:prstGeom>
            <a:solidFill>
              <a:srgbClr val="E2973C"/>
            </a:solidFill>
            <a:ln w="12700">
              <a:solidFill>
                <a:srgbClr val="E2973C"/>
              </a:solidFill>
              <a:prstDash val="soli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ZM" sz="1800" b="0" i="0" u="none" strike="noStrike" kern="0" cap="none" spc="0" normalizeH="0" baseline="0" noProof="0">
                <a:ln>
                  <a:noFill/>
                </a:ln>
                <a:solidFill>
                  <a:prstClr val="black"/>
                </a:solidFill>
                <a:effectLst/>
                <a:uLnTx/>
                <a:uFillTx/>
              </a:endParaRPr>
            </a:p>
          </p:txBody>
        </p:sp>
      </p:grpSp>
      <p:grpSp>
        <p:nvGrpSpPr>
          <p:cNvPr id="39" name="Group 38">
            <a:extLst>
              <a:ext uri="{FF2B5EF4-FFF2-40B4-BE49-F238E27FC236}">
                <a16:creationId xmlns:a16="http://schemas.microsoft.com/office/drawing/2014/main" id="{5360DE37-CE62-8A48-7C80-997A81B3DC94}"/>
              </a:ext>
            </a:extLst>
          </p:cNvPr>
          <p:cNvGrpSpPr/>
          <p:nvPr/>
        </p:nvGrpSpPr>
        <p:grpSpPr>
          <a:xfrm>
            <a:off x="63314" y="4471134"/>
            <a:ext cx="6781653" cy="1227668"/>
            <a:chOff x="63314" y="4409446"/>
            <a:chExt cx="6781653" cy="1227668"/>
          </a:xfrm>
        </p:grpSpPr>
        <p:sp>
          <p:nvSpPr>
            <p:cNvPr id="26" name="Rectangle 25">
              <a:extLst>
                <a:ext uri="{FF2B5EF4-FFF2-40B4-BE49-F238E27FC236}">
                  <a16:creationId xmlns:a16="http://schemas.microsoft.com/office/drawing/2014/main" id="{3C9C94A7-06A3-5E8B-1C36-D65DED051E63}"/>
                </a:ext>
              </a:extLst>
            </p:cNvPr>
            <p:cNvSpPr/>
            <p:nvPr/>
          </p:nvSpPr>
          <p:spPr>
            <a:xfrm>
              <a:off x="66051" y="4409446"/>
              <a:ext cx="6734782" cy="1227668"/>
            </a:xfrm>
            <a:prstGeom prst="rect">
              <a:avLst/>
            </a:prstGeom>
            <a:solidFill>
              <a:srgbClr val="C8E0D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Shape 41">
              <a:extLst>
                <a:ext uri="{FF2B5EF4-FFF2-40B4-BE49-F238E27FC236}">
                  <a16:creationId xmlns:a16="http://schemas.microsoft.com/office/drawing/2014/main" id="{4876DB96-3C37-FE36-28CD-AC32B3795EEE}"/>
                </a:ext>
              </a:extLst>
            </p:cNvPr>
            <p:cNvSpPr/>
            <p:nvPr/>
          </p:nvSpPr>
          <p:spPr>
            <a:xfrm>
              <a:off x="3302660" y="4503732"/>
              <a:ext cx="73152" cy="1097280"/>
            </a:xfrm>
            <a:prstGeom prst="rect">
              <a:avLst/>
            </a:prstGeom>
            <a:solidFill>
              <a:srgbClr val="E2973C"/>
            </a:solidFill>
            <a:ln w="12700">
              <a:solidFill>
                <a:srgbClr val="E2973C"/>
              </a:solidFill>
              <a:prstDash val="soli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ZM" sz="1800" b="0" i="0" u="none" strike="noStrike" kern="0" cap="none" spc="0" normalizeH="0" baseline="0" noProof="0">
                <a:ln>
                  <a:noFill/>
                </a:ln>
                <a:solidFill>
                  <a:prstClr val="black"/>
                </a:solidFill>
                <a:effectLst/>
                <a:uLnTx/>
                <a:uFillTx/>
              </a:endParaRPr>
            </a:p>
          </p:txBody>
        </p:sp>
        <p:sp>
          <p:nvSpPr>
            <p:cNvPr id="113" name="Text 42">
              <a:extLst>
                <a:ext uri="{FF2B5EF4-FFF2-40B4-BE49-F238E27FC236}">
                  <a16:creationId xmlns:a16="http://schemas.microsoft.com/office/drawing/2014/main" id="{BC9DCC73-E53E-EE22-8C82-1A126E6395C7}"/>
                </a:ext>
              </a:extLst>
            </p:cNvPr>
            <p:cNvSpPr/>
            <p:nvPr/>
          </p:nvSpPr>
          <p:spPr>
            <a:xfrm>
              <a:off x="3415967" y="4473824"/>
              <a:ext cx="3429000" cy="1113700"/>
            </a:xfrm>
            <a:prstGeom prst="rect">
              <a:avLst/>
            </a:prstGeom>
            <a:noFill/>
            <a:ln/>
          </p:spPr>
          <p:txBody>
            <a:bodyPr wrap="square" lIns="50800" tIns="50800" rIns="76200" bIns="50800" rtlCol="0" anchor="ctr"/>
            <a:lstStyle/>
            <a:p>
              <a:pPr marL="0" marR="0" lvl="0" indent="0" defTabSz="914400" eaLnBrk="1" fontAlgn="auto" latinLnBrk="0" hangingPunct="1">
                <a:lnSpc>
                  <a:spcPct val="100000"/>
                </a:lnSpc>
                <a:spcBef>
                  <a:spcPts val="0"/>
                </a:spcBef>
                <a:spcAft>
                  <a:spcPts val="400"/>
                </a:spcAft>
                <a:buClrTx/>
                <a:buSzTx/>
                <a:buFontTx/>
                <a:buNone/>
                <a:tabLst/>
                <a:defRPr/>
              </a:pPr>
              <a:r>
                <a:rPr lang="en-US" sz="900" i="1" kern="0" dirty="0"/>
                <a:t>“</a:t>
              </a:r>
              <a:r>
                <a:rPr kumimoji="0" lang="en-US" sz="900" b="0" i="1" u="none" strike="noStrike" kern="0" cap="none" spc="0" normalizeH="0" baseline="0" noProof="0" dirty="0">
                  <a:ln>
                    <a:noFill/>
                  </a:ln>
                  <a:effectLst/>
                  <a:uLnTx/>
                  <a:uFillTx/>
                </a:rPr>
                <a:t>I’m happy with how I received medication because I was worried to say they won't have medication but now I'm happy to say I always find medication and that's the joy I have.” </a:t>
              </a:r>
              <a:r>
                <a:rPr lang="en-US" sz="900" b="0" i="1" dirty="0">
                  <a:effectLst/>
                </a:rPr>
                <a:t>– </a:t>
              </a:r>
              <a:r>
                <a:rPr lang="en-US" sz="900" i="1" dirty="0"/>
                <a:t>M</a:t>
              </a:r>
              <a:r>
                <a:rPr lang="en-US" sz="900" b="0" i="1" dirty="0">
                  <a:effectLst/>
                </a:rPr>
                <a:t>ale IDI participant, Lusaka</a:t>
              </a:r>
            </a:p>
            <a:p>
              <a:pPr marL="0" marR="0" lvl="0" indent="0" defTabSz="914400" eaLnBrk="1" fontAlgn="auto" latinLnBrk="0" hangingPunct="1">
                <a:lnSpc>
                  <a:spcPct val="100000"/>
                </a:lnSpc>
                <a:spcBef>
                  <a:spcPts val="0"/>
                </a:spcBef>
                <a:spcAft>
                  <a:spcPts val="0"/>
                </a:spcAft>
                <a:buClrTx/>
                <a:buSzTx/>
                <a:buFontTx/>
                <a:buNone/>
                <a:tabLst/>
                <a:defRPr/>
              </a:pPr>
              <a:r>
                <a:rPr lang="en-US" sz="900" b="0" i="1" dirty="0">
                  <a:effectLst/>
                </a:rPr>
                <a:t>“What makes me happy is the care that the healthcare workers give us, as patients. They interact with us so that we become free with them and if there is anything, we tell them everything.”— Female IDI participant, Copperbelt</a:t>
              </a:r>
              <a:endParaRPr kumimoji="0" lang="en-US" sz="900" b="0" i="1" u="none" strike="noStrike" kern="0" cap="none" spc="0" normalizeH="0" baseline="0" noProof="0" dirty="0">
                <a:ln>
                  <a:noFill/>
                </a:ln>
                <a:effectLst/>
                <a:uLnTx/>
                <a:uFillTx/>
              </a:endParaRPr>
            </a:p>
          </p:txBody>
        </p:sp>
        <p:sp>
          <p:nvSpPr>
            <p:cNvPr id="32" name="Rectangle 31">
              <a:extLst>
                <a:ext uri="{FF2B5EF4-FFF2-40B4-BE49-F238E27FC236}">
                  <a16:creationId xmlns:a16="http://schemas.microsoft.com/office/drawing/2014/main" id="{0C3CDB62-204E-A6C3-985B-2D35B3218C2C}"/>
                </a:ext>
              </a:extLst>
            </p:cNvPr>
            <p:cNvSpPr/>
            <p:nvPr/>
          </p:nvSpPr>
          <p:spPr>
            <a:xfrm>
              <a:off x="87937" y="4459193"/>
              <a:ext cx="2620488" cy="201168"/>
            </a:xfrm>
            <a:prstGeom prst="rect">
              <a:avLst/>
            </a:prstGeom>
            <a:noFill/>
            <a:ln>
              <a:noFill/>
            </a:ln>
          </p:spPr>
          <p:style>
            <a:lnRef idx="0">
              <a:scrgbClr r="0" g="0" b="0"/>
            </a:lnRef>
            <a:fillRef idx="0">
              <a:scrgbClr r="0" g="0" b="0"/>
            </a:fillRef>
            <a:effectRef idx="0">
              <a:scrgbClr r="0" g="0" b="0"/>
            </a:effectRef>
            <a:fontRef idx="minor">
              <a:schemeClr val="lt1"/>
            </a:fontRef>
          </p:style>
          <p:txBody>
            <a:bodyPr rtlCol="0" anchor="ctr"/>
            <a:lstStyle/>
            <a:p>
              <a:r>
                <a:rPr lang="en-US" sz="1100" b="1" i="1" dirty="0">
                  <a:solidFill>
                    <a:srgbClr val="008A7C"/>
                  </a:solidFill>
                </a:rPr>
                <a:t>Trust and satisfaction with HIV services</a:t>
              </a:r>
            </a:p>
          </p:txBody>
        </p:sp>
        <p:sp>
          <p:nvSpPr>
            <p:cNvPr id="33" name="Text 8">
              <a:extLst>
                <a:ext uri="{FF2B5EF4-FFF2-40B4-BE49-F238E27FC236}">
                  <a16:creationId xmlns:a16="http://schemas.microsoft.com/office/drawing/2014/main" id="{77A20312-2F4A-39CE-8922-00AA9BBCC71C}"/>
                </a:ext>
              </a:extLst>
            </p:cNvPr>
            <p:cNvSpPr/>
            <p:nvPr/>
          </p:nvSpPr>
          <p:spPr>
            <a:xfrm>
              <a:off x="63314" y="4627315"/>
              <a:ext cx="3352654" cy="906864"/>
            </a:xfrm>
            <a:prstGeom prst="rect">
              <a:avLst/>
            </a:prstGeom>
            <a:noFill/>
            <a:ln/>
          </p:spPr>
          <p:txBody>
            <a:bodyPr wrap="square" rtlCol="0" anchor="t"/>
            <a:lstStyle/>
            <a:p>
              <a:pPr marL="117475" marR="0" lvl="0" indent="-117475" defTabSz="914400" eaLnBrk="1" fontAlgn="auto" latinLnBrk="0" hangingPunct="1">
                <a:lnSpc>
                  <a:spcPct val="100000"/>
                </a:lnSpc>
                <a:spcBef>
                  <a:spcPts val="0"/>
                </a:spcBef>
                <a:spcAft>
                  <a:spcPts val="300"/>
                </a:spcAft>
                <a:buClrTx/>
                <a:buSzPct val="100000"/>
                <a:buFont typeface="Arial" panose="020B0604020202020204" pitchFamily="34" charset="0"/>
                <a:buChar char="•"/>
                <a:defRPr/>
              </a:pPr>
              <a:r>
                <a:rPr lang="en-US" sz="1000" dirty="0"/>
                <a:t>Clients reported overall satisfaction with HIV services provided in 2025, anchored by continued ART availability and caring providers.</a:t>
              </a:r>
            </a:p>
            <a:p>
              <a:pPr marL="117475" marR="0" lvl="0" indent="-117475" defTabSz="914400" eaLnBrk="1" fontAlgn="auto" latinLnBrk="0" hangingPunct="1">
                <a:lnSpc>
                  <a:spcPct val="100000"/>
                </a:lnSpc>
                <a:spcBef>
                  <a:spcPts val="0"/>
                </a:spcBef>
                <a:spcAft>
                  <a:spcPts val="300"/>
                </a:spcAft>
                <a:buClrTx/>
                <a:buSzPct val="100000"/>
                <a:buFont typeface="Arial" panose="020B0604020202020204" pitchFamily="34" charset="0"/>
                <a:buChar char="•"/>
                <a:defRPr/>
              </a:pPr>
              <a:r>
                <a:rPr lang="en-US" sz="1000" dirty="0"/>
                <a:t>Despite reduced staff, health providers continued delivering professional, compassionate care, ensuring clients felt welcomed and supported throughout. </a:t>
              </a:r>
            </a:p>
          </p:txBody>
        </p:sp>
      </p:grpSp>
      <p:grpSp>
        <p:nvGrpSpPr>
          <p:cNvPr id="41" name="Group 40">
            <a:extLst>
              <a:ext uri="{FF2B5EF4-FFF2-40B4-BE49-F238E27FC236}">
                <a16:creationId xmlns:a16="http://schemas.microsoft.com/office/drawing/2014/main" id="{CBAC543A-A2F9-4839-FAD1-17428E4D67C5}"/>
              </a:ext>
            </a:extLst>
          </p:cNvPr>
          <p:cNvGrpSpPr/>
          <p:nvPr/>
        </p:nvGrpSpPr>
        <p:grpSpPr>
          <a:xfrm>
            <a:off x="68788" y="5758646"/>
            <a:ext cx="6650682" cy="1017027"/>
            <a:chOff x="68788" y="5758646"/>
            <a:chExt cx="6650682" cy="1017027"/>
          </a:xfrm>
        </p:grpSpPr>
        <p:sp>
          <p:nvSpPr>
            <p:cNvPr id="77" name="Rectangle 76">
              <a:extLst>
                <a:ext uri="{FF2B5EF4-FFF2-40B4-BE49-F238E27FC236}">
                  <a16:creationId xmlns:a16="http://schemas.microsoft.com/office/drawing/2014/main" id="{0D992398-8DD7-F4B5-E594-68526FE8EC58}"/>
                </a:ext>
              </a:extLst>
            </p:cNvPr>
            <p:cNvSpPr/>
            <p:nvPr/>
          </p:nvSpPr>
          <p:spPr>
            <a:xfrm>
              <a:off x="68788" y="5758646"/>
              <a:ext cx="3725088" cy="219652"/>
            </a:xfrm>
            <a:prstGeom prst="rect">
              <a:avLst/>
            </a:prstGeom>
            <a:solidFill>
              <a:schemeClr val="bg1"/>
            </a:solidFill>
            <a:ln>
              <a:noFill/>
            </a:ln>
          </p:spPr>
          <p:style>
            <a:lnRef idx="0">
              <a:scrgbClr r="0" g="0" b="0"/>
            </a:lnRef>
            <a:fillRef idx="0">
              <a:scrgbClr r="0" g="0" b="0"/>
            </a:fillRef>
            <a:effectRef idx="0">
              <a:scrgbClr r="0" g="0" b="0"/>
            </a:effectRef>
            <a:fontRef idx="minor">
              <a:schemeClr val="lt1"/>
            </a:fontRef>
          </p:style>
          <p:txBody>
            <a:bodyPr rtlCol="0" anchor="ctr"/>
            <a:lstStyle/>
            <a:p>
              <a:r>
                <a:rPr lang="en-US" sz="1100" b="1" i="1" dirty="0">
                  <a:solidFill>
                    <a:srgbClr val="008A7C"/>
                  </a:solidFill>
                </a:rPr>
                <a:t>What clients want funders and government to know </a:t>
              </a:r>
            </a:p>
          </p:txBody>
        </p:sp>
        <p:sp>
          <p:nvSpPr>
            <p:cNvPr id="92" name="Text 17">
              <a:extLst>
                <a:ext uri="{FF2B5EF4-FFF2-40B4-BE49-F238E27FC236}">
                  <a16:creationId xmlns:a16="http://schemas.microsoft.com/office/drawing/2014/main" id="{E386D0C6-0840-11AE-529F-9A697D8C1407}"/>
                </a:ext>
              </a:extLst>
            </p:cNvPr>
            <p:cNvSpPr/>
            <p:nvPr/>
          </p:nvSpPr>
          <p:spPr>
            <a:xfrm>
              <a:off x="125479" y="5888273"/>
              <a:ext cx="3949885" cy="887400"/>
            </a:xfrm>
            <a:prstGeom prst="rect">
              <a:avLst/>
            </a:prstGeom>
            <a:noFill/>
            <a:ln/>
          </p:spPr>
          <p:txBody>
            <a:bodyPr wrap="square" lIns="50800" tIns="50800" rIns="76200" bIns="50800" rtlCol="0" anchor="ctr"/>
            <a:lstStyle/>
            <a:p>
              <a:pPr marL="117475" indent="-117475" defTabSz="914400">
                <a:spcAft>
                  <a:spcPts val="300"/>
                </a:spcAft>
                <a:buSzPct val="100000"/>
                <a:buFont typeface="Arial" panose="020B0604020202020204" pitchFamily="34" charset="0"/>
                <a:buChar char="•"/>
                <a:tabLst/>
                <a:defRPr/>
              </a:pPr>
              <a:r>
                <a:rPr lang="en-US" sz="1000" dirty="0"/>
                <a:t>Clients appealed to donors and the Zambian government to continue funding ART and associated HIV services, emphasizing that sustained treatment access is essential for their survival, health, ability to work, and responsibility to care for their families.</a:t>
              </a:r>
            </a:p>
          </p:txBody>
        </p:sp>
        <p:sp>
          <p:nvSpPr>
            <p:cNvPr id="35" name="TextBox 34">
              <a:extLst>
                <a:ext uri="{FF2B5EF4-FFF2-40B4-BE49-F238E27FC236}">
                  <a16:creationId xmlns:a16="http://schemas.microsoft.com/office/drawing/2014/main" id="{EF1E1606-707A-D84D-2621-8CC372337582}"/>
                </a:ext>
              </a:extLst>
            </p:cNvPr>
            <p:cNvSpPr txBox="1"/>
            <p:nvPr/>
          </p:nvSpPr>
          <p:spPr>
            <a:xfrm>
              <a:off x="4285873" y="5810348"/>
              <a:ext cx="2433597" cy="92333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1" u="none" strike="noStrike" kern="0" cap="none" spc="0" normalizeH="0" baseline="0" noProof="0" dirty="0">
                  <a:ln>
                    <a:noFill/>
                  </a:ln>
                  <a:effectLst/>
                  <a:uLnTx/>
                  <a:uFillTx/>
                  <a:latin typeface="Calibri (Body)"/>
                  <a:ea typeface="+mn-ea"/>
                  <a:cs typeface="+mn-cs"/>
                </a:rPr>
                <a:t>“They should not stop supporting HIV programs here in Zambia. Many lives depend on ARVs — and even those who are HIV negative are worried, because they have family members living with HIV."—Female IDI participant, Copperbelt Province</a:t>
              </a:r>
              <a:endParaRPr lang="en-US" dirty="0"/>
            </a:p>
          </p:txBody>
        </p:sp>
        <p:sp>
          <p:nvSpPr>
            <p:cNvPr id="36" name="Shape 41">
              <a:extLst>
                <a:ext uri="{FF2B5EF4-FFF2-40B4-BE49-F238E27FC236}">
                  <a16:creationId xmlns:a16="http://schemas.microsoft.com/office/drawing/2014/main" id="{ECC93439-DDAA-5E03-972A-01612936D52B}"/>
                </a:ext>
              </a:extLst>
            </p:cNvPr>
            <p:cNvSpPr/>
            <p:nvPr/>
          </p:nvSpPr>
          <p:spPr>
            <a:xfrm>
              <a:off x="4210138" y="5860120"/>
              <a:ext cx="73152" cy="822960"/>
            </a:xfrm>
            <a:prstGeom prst="rect">
              <a:avLst/>
            </a:prstGeom>
            <a:solidFill>
              <a:srgbClr val="E2973C"/>
            </a:solidFill>
            <a:ln w="12700">
              <a:solidFill>
                <a:srgbClr val="E2973C"/>
              </a:solidFill>
              <a:prstDash val="soli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ZM" sz="1800" b="0" i="0" u="none" strike="noStrike" kern="0" cap="none" spc="0" normalizeH="0" baseline="0" noProof="0">
                <a:ln>
                  <a:noFill/>
                </a:ln>
                <a:solidFill>
                  <a:prstClr val="black"/>
                </a:solidFill>
                <a:effectLst/>
                <a:uLnTx/>
                <a:uFillTx/>
              </a:endParaRPr>
            </a:p>
          </p:txBody>
        </p:sp>
      </p:grpSp>
    </p:spTree>
    <p:extLst>
      <p:ext uri="{BB962C8B-B14F-4D97-AF65-F5344CB8AC3E}">
        <p14:creationId xmlns:p14="http://schemas.microsoft.com/office/powerpoint/2010/main" val="525233901"/>
      </p:ext>
    </p:extLst>
  </p:cSld>
  <p:clrMapOvr>
    <a:masterClrMapping/>
  </p:clrMapOvr>
</p:sld>
</file>

<file path=ppt/theme/theme1.xml><?xml version="1.0" encoding="utf-8"?>
<a:theme xmlns:a="http://schemas.openxmlformats.org/drawingml/2006/main" name="Office Theme">
  <a:themeElements>
    <a:clrScheme name="Marquee">
      <a:dk1>
        <a:srgbClr val="000000"/>
      </a:dk1>
      <a:lt1>
        <a:sysClr val="window" lastClr="FFFFFF"/>
      </a:lt1>
      <a:dk2>
        <a:srgbClr val="5E5E5E"/>
      </a:dk2>
      <a:lt2>
        <a:srgbClr val="DDDDDD"/>
      </a:lt2>
      <a:accent1>
        <a:srgbClr val="418AB3"/>
      </a:accent1>
      <a:accent2>
        <a:srgbClr val="A6B727"/>
      </a:accent2>
      <a:accent3>
        <a:srgbClr val="F69200"/>
      </a:accent3>
      <a:accent4>
        <a:srgbClr val="838383"/>
      </a:accent4>
      <a:accent5>
        <a:srgbClr val="FEC306"/>
      </a:accent5>
      <a:accent6>
        <a:srgbClr val="DF5327"/>
      </a:accent6>
      <a:hlink>
        <a:srgbClr val="F59E00"/>
      </a:hlink>
      <a:folHlink>
        <a:srgbClr val="B2B2B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27334</TotalTime>
  <Words>1727</Words>
  <Application>Microsoft Macintosh PowerPoint</Application>
  <PresentationFormat>On-screen Show (4:3)</PresentationFormat>
  <Paragraphs>73</Paragraphs>
  <Slides>2</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Calibri (Body)</vt:lpstr>
      <vt:lpstr>Calibri Light</vt:lpstr>
      <vt:lpstr>Office Theme</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Allison Juntunen</dc:creator>
  <cp:keywords/>
  <dc:description/>
  <cp:lastModifiedBy>Sydney Rosen</cp:lastModifiedBy>
  <cp:revision>274</cp:revision>
  <cp:lastPrinted>2025-05-20T23:14:40Z</cp:lastPrinted>
  <dcterms:created xsi:type="dcterms:W3CDTF">2022-05-16T19:28:36Z</dcterms:created>
  <dcterms:modified xsi:type="dcterms:W3CDTF">2026-06-13T21:02:36Z</dcterms:modified>
  <cp:category/>
</cp:coreProperties>
</file>