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9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96398D-A8B7-7927-7D63-84299922F469}" name="Allison Morgan" initials="AM" userId="Allison Morgan" providerId="None"/>
  <p188:author id="{6751BC96-5308-6EB9-4C9E-C67E01D33317}" name="Rosen, Sydney B" initials="RSB" userId="S::sbrosen@bu.edu::3c538cf1-01f2-4de0-98c4-d82b47472657" providerId="AD"/>
  <p188:author id="{91CE4FAF-C8AF-59CF-1C19-57099F43BEFA}" name="Sydney Rosen" initials="SR" userId="Sydney Rosen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ade, Mariet" initials="MB" lastIdx="1" clrIdx="0">
    <p:extLst>
      <p:ext uri="{19B8F6BF-5375-455C-9EA6-DF929625EA0E}">
        <p15:presenceInfo xmlns:p15="http://schemas.microsoft.com/office/powerpoint/2012/main" userId="S::mbenade@bu.edu::e04ec5db-90cf-4136-9d55-b2a5b265b2c5" providerId="AD"/>
      </p:ext>
    </p:extLst>
  </p:cmAuthor>
  <p:cmAuthor id="2" name="Amy Huber" initials="AH" lastIdx="9" clrIdx="1">
    <p:extLst>
      <p:ext uri="{19B8F6BF-5375-455C-9EA6-DF929625EA0E}">
        <p15:presenceInfo xmlns:p15="http://schemas.microsoft.com/office/powerpoint/2012/main" userId="Amy Hub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AB3"/>
    <a:srgbClr val="A05728"/>
    <a:srgbClr val="B1D1E4"/>
    <a:srgbClr val="DCE9F0"/>
    <a:srgbClr val="B1D1E3"/>
    <a:srgbClr val="DBE9F0"/>
    <a:srgbClr val="DF976B"/>
    <a:srgbClr val="CD6D2B"/>
    <a:srgbClr val="8ABCD4"/>
    <a:srgbClr val="CD6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94"/>
    <p:restoredTop sz="96197"/>
  </p:normalViewPr>
  <p:slideViewPr>
    <p:cSldViewPr snapToGrid="0" snapToObjects="1">
      <p:cViewPr>
        <p:scale>
          <a:sx n="231" d="100"/>
          <a:sy n="231" d="100"/>
        </p:scale>
        <p:origin x="88" y="-6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Book5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01148431479426E-2"/>
          <c:y val="5.1206092242075424E-2"/>
          <c:w val="0.86236076912956039"/>
          <c:h val="0.3667579994781755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AHD: WHO stage 3/4 only</c:v>
                </c:pt>
              </c:strCache>
            </c:strRef>
          </c:tx>
          <c:spPr>
            <a:solidFill>
              <a:srgbClr val="A0572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267780317044351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C91FFFC5-DF34-A54E-A506-239998CED532}" type="CELLRANGE">
                      <a:rPr lang="en-US"/>
                      <a:pPr>
                        <a:defRPr sz="8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216E-4B46-9212-FDCBFCFFC7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Sheet1!$C$2</c:f>
              <c:numCache>
                <c:formatCode>0%</c:formatCode>
                <c:ptCount val="1"/>
                <c:pt idx="0">
                  <c:v>1.4571948998178506E-2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Sheet1!$B$2:$B$6</c15:f>
                <c15:dlblRangeCache>
                  <c:ptCount val="5"/>
                  <c:pt idx="0">
                    <c:v>16</c:v>
                  </c:pt>
                  <c:pt idx="1">
                    <c:v>234</c:v>
                  </c:pt>
                  <c:pt idx="2">
                    <c:v>25</c:v>
                  </c:pt>
                  <c:pt idx="3">
                    <c:v>663</c:v>
                  </c:pt>
                  <c:pt idx="4">
                    <c:v>160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1-216E-4B46-9212-FDCBFCFFC75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AHD: CD4 &lt;200 only</c:v>
                </c:pt>
              </c:strCache>
            </c:strRef>
          </c:tx>
          <c:spPr>
            <a:solidFill>
              <a:srgbClr val="E0976B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DBD86D8-6DC6-2D48-B7A8-6E63B3F39E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216E-4B46-9212-FDCBFCFFC7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Sheet1!$C$3</c:f>
              <c:numCache>
                <c:formatCode>0%</c:formatCode>
                <c:ptCount val="1"/>
                <c:pt idx="0">
                  <c:v>0.21311475409836064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Sheet1!$B$3</c15:f>
                <c15:dlblRangeCache>
                  <c:ptCount val="1"/>
                  <c:pt idx="0">
                    <c:v>234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3-216E-4B46-9212-FDCBFCFFC75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AHD: Both indicators</c:v>
                </c:pt>
              </c:strCache>
            </c:strRef>
          </c:tx>
          <c:spPr>
            <a:solidFill>
              <a:srgbClr val="CD6D2B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A566BC24-D6A5-E143-BDF5-BC29DE7930E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216E-4B46-9212-FDCBFCFFC7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Sheet1!$C$4</c:f>
              <c:numCache>
                <c:formatCode>0%</c:formatCode>
                <c:ptCount val="1"/>
                <c:pt idx="0">
                  <c:v>2.2768670309653915E-2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Sheet1!$B$4</c15:f>
                <c15:dlblRangeCache>
                  <c:ptCount val="1"/>
                  <c:pt idx="0">
                    <c:v>25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216E-4B46-9212-FDCBFCFFC753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Non-AHD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18AB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16E-4B46-9212-FDCBFCFFC75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9D641B7-B0AD-A441-810A-BCD2CA9A0A9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216E-4B46-9212-FDCBFCFFC7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Sheet1!$C$5</c:f>
              <c:numCache>
                <c:formatCode>0%</c:formatCode>
                <c:ptCount val="1"/>
                <c:pt idx="0">
                  <c:v>0.60382513661202186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Sheet1!$B$5</c15:f>
                <c15:dlblRangeCache>
                  <c:ptCount val="1"/>
                  <c:pt idx="0">
                    <c:v>663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216E-4B46-9212-FDCBFCFFC753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Missing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B342996-0526-254F-A14B-739673FC047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216E-4B46-9212-FDCBFCFFC7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Sheet1!$C$6</c:f>
              <c:numCache>
                <c:formatCode>0%</c:formatCode>
                <c:ptCount val="1"/>
                <c:pt idx="0">
                  <c:v>0.14571948998178508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Sheet1!$B$6</c15:f>
                <c15:dlblRangeCache>
                  <c:ptCount val="1"/>
                  <c:pt idx="0">
                    <c:v>160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216E-4B46-9212-FDCBFCFFC75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"/>
        <c:overlap val="100"/>
        <c:axId val="1188302832"/>
        <c:axId val="1188274016"/>
      </c:barChart>
      <c:catAx>
        <c:axId val="1188302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88274016"/>
        <c:crosses val="autoZero"/>
        <c:auto val="1"/>
        <c:lblAlgn val="ctr"/>
        <c:lblOffset val="100"/>
        <c:noMultiLvlLbl val="0"/>
      </c:catAx>
      <c:valAx>
        <c:axId val="1188274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1883028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0959002648949578"/>
          <c:w val="0.9987252598537677"/>
          <c:h val="0.262856427583863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992239225365822"/>
          <c:y val="6.2499888153385551E-2"/>
          <c:w val="0.75784708218126684"/>
          <c:h val="0.603274242529988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Sheet1!$A$8</c:f>
              <c:strCache>
                <c:ptCount val="1"/>
                <c:pt idx="0">
                  <c:v>Felt fine, not sick at all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Sheet1!$B$7:$C$7</c:f>
              <c:strCache>
                <c:ptCount val="2"/>
                <c:pt idx="0">
                  <c:v>Non-AHD</c:v>
                </c:pt>
                <c:pt idx="1">
                  <c:v>AHD</c:v>
                </c:pt>
              </c:strCache>
            </c:strRef>
          </c:cat>
          <c:val>
            <c:numRef>
              <c:f>Sheet1!$B$8:$C$8</c:f>
              <c:numCache>
                <c:formatCode>General</c:formatCode>
                <c:ptCount val="2"/>
                <c:pt idx="0">
                  <c:v>424</c:v>
                </c:pt>
                <c:pt idx="1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25-3D43-AE03-53037153A285}"/>
            </c:ext>
          </c:extLst>
        </c:ser>
        <c:ser>
          <c:idx val="1"/>
          <c:order val="1"/>
          <c:tx>
            <c:strRef>
              <c:f>Sheet1!$A$9</c:f>
              <c:strCache>
                <c:ptCount val="1"/>
                <c:pt idx="0">
                  <c:v>A little sick</c:v>
                </c:pt>
              </c:strCache>
            </c:strRef>
          </c:tx>
          <c:spPr>
            <a:solidFill>
              <a:srgbClr val="DF9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Sheet1!$B$7:$C$7</c:f>
              <c:strCache>
                <c:ptCount val="2"/>
                <c:pt idx="0">
                  <c:v>Non-AHD</c:v>
                </c:pt>
                <c:pt idx="1">
                  <c:v>AHD</c:v>
                </c:pt>
              </c:strCache>
            </c:strRef>
          </c:cat>
          <c:val>
            <c:numRef>
              <c:f>Sheet1!$B$9:$C$9</c:f>
              <c:numCache>
                <c:formatCode>General</c:formatCode>
                <c:ptCount val="2"/>
                <c:pt idx="0">
                  <c:v>165</c:v>
                </c:pt>
                <c:pt idx="1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25-3D43-AE03-53037153A285}"/>
            </c:ext>
          </c:extLst>
        </c:ser>
        <c:ser>
          <c:idx val="2"/>
          <c:order val="2"/>
          <c:tx>
            <c:strRef>
              <c:f>Sheet1!$A$10</c:f>
              <c:strCache>
                <c:ptCount val="1"/>
                <c:pt idx="0">
                  <c:v>Very sick</c:v>
                </c:pt>
              </c:strCache>
            </c:strRef>
          </c:tx>
          <c:spPr>
            <a:solidFill>
              <a:srgbClr val="CD6D2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Sheet1!$B$7:$C$7</c:f>
              <c:strCache>
                <c:ptCount val="2"/>
                <c:pt idx="0">
                  <c:v>Non-AHD</c:v>
                </c:pt>
                <c:pt idx="1">
                  <c:v>AHD</c:v>
                </c:pt>
              </c:strCache>
            </c:strRef>
          </c:cat>
          <c:val>
            <c:numRef>
              <c:f>Sheet1!$B$10:$C$10</c:f>
              <c:numCache>
                <c:formatCode>General</c:formatCode>
                <c:ptCount val="2"/>
                <c:pt idx="0">
                  <c:v>74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25-3D43-AE03-53037153A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overlap val="100"/>
        <c:axId val="427979968"/>
        <c:axId val="1434106928"/>
      </c:barChart>
      <c:catAx>
        <c:axId val="42797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434106928"/>
        <c:crosses val="autoZero"/>
        <c:auto val="1"/>
        <c:lblAlgn val="ctr"/>
        <c:lblOffset val="100"/>
        <c:noMultiLvlLbl val="0"/>
      </c:catAx>
      <c:valAx>
        <c:axId val="143410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42797996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975170153937024E-2"/>
          <c:y val="0.74723291475856346"/>
          <c:w val="0.85742037766846235"/>
          <c:h val="0.218676237157771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9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92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0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16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19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7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5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63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0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32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00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6EDA3-F7F2-2C43-8ED0-DA8D9F7A820F}" type="datetimeFigureOut">
              <a:rPr lang="en-US" smtClean="0"/>
              <a:t>5/21/25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01264-5383-0C44-B2A8-F0CD799DF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sites.bu.edu/ambit/the-retain6-project" TargetMode="Externa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F9363C7-45E9-372E-83CA-CBE05F135B48}"/>
              </a:ext>
            </a:extLst>
          </p:cNvPr>
          <p:cNvSpPr/>
          <p:nvPr/>
        </p:nvSpPr>
        <p:spPr>
          <a:xfrm>
            <a:off x="83995" y="976426"/>
            <a:ext cx="2697481" cy="2743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B231E0-D2F4-8BA7-E6F0-FCC6B424D39F}"/>
              </a:ext>
            </a:extLst>
          </p:cNvPr>
          <p:cNvSpPr/>
          <p:nvPr/>
        </p:nvSpPr>
        <p:spPr>
          <a:xfrm>
            <a:off x="-1455" y="-137"/>
            <a:ext cx="6858000" cy="89578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E16935-ADA3-781F-2F9E-EE5EC8E34D5A}"/>
              </a:ext>
            </a:extLst>
          </p:cNvPr>
          <p:cNvSpPr txBox="1"/>
          <p:nvPr/>
        </p:nvSpPr>
        <p:spPr>
          <a:xfrm>
            <a:off x="984773" y="133984"/>
            <a:ext cx="5829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Clients starting ART with advanced HIV disease in South Africa: characteristics and six-month outcomes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DFC6BC-6663-9A98-02DD-ECABFA8F513B}"/>
              </a:ext>
            </a:extLst>
          </p:cNvPr>
          <p:cNvGrpSpPr/>
          <p:nvPr/>
        </p:nvGrpSpPr>
        <p:grpSpPr>
          <a:xfrm>
            <a:off x="-1455" y="8805446"/>
            <a:ext cx="6858000" cy="338554"/>
            <a:chOff x="0" y="8105091"/>
            <a:chExt cx="6858000" cy="3385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F010245-BFAB-B7AA-4AE5-16CADE3078CF}"/>
                </a:ext>
              </a:extLst>
            </p:cNvPr>
            <p:cNvSpPr/>
            <p:nvPr/>
          </p:nvSpPr>
          <p:spPr>
            <a:xfrm>
              <a:off x="0" y="8138541"/>
              <a:ext cx="6858000" cy="30510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F04851-7640-62CC-F4D4-76F032D46EFC}"/>
                </a:ext>
              </a:extLst>
            </p:cNvPr>
            <p:cNvSpPr txBox="1"/>
            <p:nvPr/>
          </p:nvSpPr>
          <p:spPr>
            <a:xfrm>
              <a:off x="35847" y="8105091"/>
              <a:ext cx="55845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chemeClr val="bg1"/>
                  </a:solidFill>
                </a:rPr>
                <a:t>RETAIN6 Policy Brief: Clients starting ART with advanced HIV disease in South Africa: characteristics and six-month outcomes</a:t>
              </a:r>
            </a:p>
            <a:p>
              <a:r>
                <a:rPr lang="en-US" sz="800" dirty="0">
                  <a:solidFill>
                    <a:schemeClr val="bg1"/>
                  </a:solidFill>
                  <a:hlinkClick r:id="rId2"/>
                </a:rPr>
                <a:t>https://sites.bu.edu/ambit/the-retain6-project</a:t>
              </a:r>
              <a:r>
                <a:rPr lang="en-US" sz="800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88FEC1E-1CBB-8297-34A7-8BB6A27B5E9C}"/>
                </a:ext>
              </a:extLst>
            </p:cNvPr>
            <p:cNvSpPr txBox="1"/>
            <p:nvPr/>
          </p:nvSpPr>
          <p:spPr>
            <a:xfrm>
              <a:off x="4979316" y="8105091"/>
              <a:ext cx="18428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800" dirty="0">
                  <a:solidFill>
                    <a:schemeClr val="bg1"/>
                  </a:solidFill>
                </a:rPr>
                <a:t>Version of May 20, 2025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260BDC5-BCBE-2EBE-9E8A-92EF84585AA2}"/>
              </a:ext>
            </a:extLst>
          </p:cNvPr>
          <p:cNvSpPr txBox="1"/>
          <p:nvPr/>
        </p:nvSpPr>
        <p:spPr>
          <a:xfrm>
            <a:off x="83996" y="1281729"/>
            <a:ext cx="2690038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/>
              <a:t>In South Africa and neighboring countries, </a:t>
            </a:r>
            <a:r>
              <a:rPr lang="en-US" sz="1000" b="1" dirty="0"/>
              <a:t>20-30%</a:t>
            </a:r>
            <a:r>
              <a:rPr lang="en-US" sz="1000" dirty="0"/>
              <a:t> of individuals who come to clinics to start or re-start HIV treatment present with advanced HIV disease (AHD), defined by CD4 counts &lt;200cells/</a:t>
            </a:r>
            <a:r>
              <a:rPr lang="el-GR" sz="1000" dirty="0"/>
              <a:t>μ</a:t>
            </a:r>
            <a:r>
              <a:rPr lang="en-US" sz="1000" dirty="0"/>
              <a:t>L or WHO stage 3/4 conditions. 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/>
              <a:t>AHD is associated with </a:t>
            </a:r>
            <a:r>
              <a:rPr lang="en-US" sz="1000" b="1" dirty="0"/>
              <a:t>higher mortality </a:t>
            </a:r>
            <a:r>
              <a:rPr lang="en-US" sz="1000" dirty="0"/>
              <a:t>and more </a:t>
            </a:r>
            <a:r>
              <a:rPr lang="en-US" sz="1000" b="1" dirty="0"/>
              <a:t>opportunistic infections</a:t>
            </a:r>
            <a:r>
              <a:rPr lang="en-US" sz="1000" dirty="0"/>
              <a:t>, and AHD patients require more clinical care.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/>
              <a:t>Clinical guidelines do not adequately address the unique needs of AHD clients, particularly early in treatment.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884BFA-1A35-5301-1BDB-6A52E20637BD}"/>
              </a:ext>
            </a:extLst>
          </p:cNvPr>
          <p:cNvSpPr/>
          <p:nvPr/>
        </p:nvSpPr>
        <p:spPr>
          <a:xfrm>
            <a:off x="2854089" y="976426"/>
            <a:ext cx="3912470" cy="2743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METHODS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38D37-B5E6-5EB1-1DD4-98EBE6699857}"/>
              </a:ext>
            </a:extLst>
          </p:cNvPr>
          <p:cNvSpPr txBox="1"/>
          <p:nvPr/>
        </p:nvSpPr>
        <p:spPr>
          <a:xfrm>
            <a:off x="2854089" y="1279511"/>
            <a:ext cx="39124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/>
              <a:t>From September 2022 to June 2023, we surveyed a sequential sample of clients starting or re-starting ART or on ART for ≤6 months at 18 primary healthcare facilities in three provinces in South Africa (Gauteng, Mpumalanga, and KwaZulu-Natal; mix of rural/urban).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/>
              <a:t>We collected demographic and social characteristics, HIV care history, and service delivery preferences and expectations and linked survey responses to routine medical record data from </a:t>
            </a:r>
            <a:r>
              <a:rPr lang="en-US" sz="1000" dirty="0" err="1"/>
              <a:t>Tier.Net</a:t>
            </a:r>
            <a:r>
              <a:rPr lang="en-US" sz="1000" dirty="0"/>
              <a:t>. 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/>
              <a:t>Participants were classified as having AHD if they had </a:t>
            </a:r>
            <a:r>
              <a:rPr lang="en-US" sz="1000" b="1" dirty="0"/>
              <a:t>a CD4 count ≤200 cells/mm or were in WHO Stage 3 or 4</a:t>
            </a:r>
            <a:r>
              <a:rPr lang="en-US" sz="1000" dirty="0"/>
              <a:t> at ART initiation.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/>
              <a:t>Primary outcomes were 6-month retention and viral load (VL) suppression, categorized as suppressed (&lt;50 copies/mL), low-level viremia (50–1,000 copies/mL), or unsuppressed (≥1,000 copies/mL) at the routine 6-month VL test.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179499-2D77-2637-0821-FE884AF058C5}"/>
              </a:ext>
            </a:extLst>
          </p:cNvPr>
          <p:cNvSpPr/>
          <p:nvPr/>
        </p:nvSpPr>
        <p:spPr>
          <a:xfrm>
            <a:off x="83995" y="3526280"/>
            <a:ext cx="6675120" cy="2743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RESULTS</a:t>
            </a:r>
            <a:endParaRPr lang="en-U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C1668C-5096-8C4D-5CE4-45CA51217A2D}"/>
              </a:ext>
            </a:extLst>
          </p:cNvPr>
          <p:cNvSpPr txBox="1"/>
          <p:nvPr/>
        </p:nvSpPr>
        <p:spPr>
          <a:xfrm>
            <a:off x="51410" y="6558573"/>
            <a:ext cx="2722623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There were no differences between the two groups in education, employment, or access to food or money (Table 1).</a:t>
            </a:r>
            <a:endParaRPr lang="en-US" sz="10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Participants with AHD were more likely to be male (44% vs.21%) and older. 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Clients with AHD were more likely to </a:t>
            </a:r>
            <a:r>
              <a:rPr lang="en-US" sz="1000" b="1" dirty="0">
                <a:solidFill>
                  <a:srgbClr val="000000"/>
                </a:solidFill>
                <a:cs typeface="Times New Roman" panose="02020603050405020304" pitchFamily="18" charset="0"/>
              </a:rPr>
              <a:t>seek care due to illness</a:t>
            </a: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 than non-AHD clients (63% vs. 33%) (Table 1).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Participants with AHD were less likely to have started ART on the same day as HIV diagnosis.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Participants with AHD had higher rates of TB testing (76% vs. 67%).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12CE2A-2CCE-70F5-7CD4-36CAB3BB26DD}"/>
              </a:ext>
            </a:extLst>
          </p:cNvPr>
          <p:cNvSpPr txBox="1"/>
          <p:nvPr/>
        </p:nvSpPr>
        <p:spPr>
          <a:xfrm>
            <a:off x="2796030" y="3812288"/>
            <a:ext cx="3912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TABLE 1. DEMOGRAPHIC AND CLINICAL CHARACTERISTICS OF ANALYTIC SAMPLE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03CEC89-7730-5217-6D5A-015AFE36B3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486117"/>
              </p:ext>
            </p:extLst>
          </p:nvPr>
        </p:nvGraphicFramePr>
        <p:xfrm>
          <a:off x="2875231" y="4245848"/>
          <a:ext cx="3912470" cy="437846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281896">
                  <a:extLst>
                    <a:ext uri="{9D8B030D-6E8A-4147-A177-3AD203B41FA5}">
                      <a16:colId xmlns:a16="http://schemas.microsoft.com/office/drawing/2014/main" val="1492685028"/>
                    </a:ext>
                  </a:extLst>
                </a:gridCol>
                <a:gridCol w="1353218">
                  <a:extLst>
                    <a:ext uri="{9D8B030D-6E8A-4147-A177-3AD203B41FA5}">
                      <a16:colId xmlns:a16="http://schemas.microsoft.com/office/drawing/2014/main" val="2406810360"/>
                    </a:ext>
                  </a:extLst>
                </a:gridCol>
                <a:gridCol w="642840">
                  <a:extLst>
                    <a:ext uri="{9D8B030D-6E8A-4147-A177-3AD203B41FA5}">
                      <a16:colId xmlns:a16="http://schemas.microsoft.com/office/drawing/2014/main" val="2942871007"/>
                    </a:ext>
                  </a:extLst>
                </a:gridCol>
                <a:gridCol w="634516">
                  <a:extLst>
                    <a:ext uri="{9D8B030D-6E8A-4147-A177-3AD203B41FA5}">
                      <a16:colId xmlns:a16="http://schemas.microsoft.com/office/drawing/2014/main" val="1281951322"/>
                    </a:ext>
                  </a:extLst>
                </a:gridCol>
              </a:tblGrid>
              <a:tr h="2620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Characteristic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B1D1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B1D1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763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Non-AHD </a:t>
                      </a: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(N=663)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B1D1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95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AHD    (N=275)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B1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579218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 </a:t>
                      </a:r>
                      <a:endParaRPr lang="en-US" sz="8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C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age (IQR)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C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938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 (25-38)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C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938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 (31-44)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C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20576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 </a:t>
                      </a:r>
                      <a:endParaRPr lang="en-US" sz="8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Female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523 (79)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154 (56)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208355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Marital status</a:t>
                      </a:r>
                      <a:endParaRPr lang="en-US" sz="8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Married-living with partner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199 (30)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(33)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142705"/>
                  </a:ext>
                </a:extLst>
              </a:tr>
              <a:tr h="261979">
                <a:tc>
                  <a:txBody>
                    <a:bodyPr/>
                    <a:lstStyle/>
                    <a:p>
                      <a:endParaRPr lang="en-US" sz="800" b="0" kern="1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Married-not living with partner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337 (51)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104 (38)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3658277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8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Single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127 (19)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 (29)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361802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Education</a:t>
                      </a:r>
                      <a:endParaRPr lang="en-US" sz="8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Primary or less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238 (36)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109 (40)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346809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endParaRPr lang="en-US" sz="800" b="0" kern="1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Secondary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324 (49)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129 (47)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80767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endParaRPr lang="en-US" sz="800" b="0" kern="1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Post-secondary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 (15)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 (13)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984113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Employment</a:t>
                      </a:r>
                      <a:endParaRPr lang="en-US" sz="8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Formal employment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132 (20)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72 (26)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793356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endParaRPr lang="en-US" sz="800" b="0" kern="1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Informal employment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126 (19)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 (22)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5493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endParaRPr lang="en-US" sz="800" b="0" kern="1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Unemployed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347 (52)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130 (47)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577985"/>
                  </a:ext>
                </a:extLst>
              </a:tr>
              <a:tr h="128023">
                <a:tc>
                  <a:txBody>
                    <a:bodyPr/>
                    <a:lstStyle/>
                    <a:p>
                      <a:endParaRPr lang="en-US" sz="800" b="0" kern="1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Student/trainee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 (9)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(4)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488872"/>
                  </a:ext>
                </a:extLst>
              </a:tr>
              <a:tr h="1350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Food scarcity</a:t>
                      </a:r>
                      <a:endParaRPr lang="en-US" sz="8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Sometimes/often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9063" indent="0" algn="ctr" fontAlgn="b">
                        <a:tabLst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157 (24)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19063" algn="ctr" fontAlgn="b">
                        <a:tabLst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(23)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60595"/>
                  </a:ext>
                </a:extLst>
              </a:tr>
              <a:tr h="2619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Access to R100 ($6) for healthcare if needed</a:t>
                      </a:r>
                      <a:endParaRPr lang="en-US" sz="8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Difficult/very difficult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374 (56)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143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145 (53)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9791" marR="39791" marT="0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563074"/>
                  </a:ext>
                </a:extLst>
              </a:tr>
              <a:tr h="269609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HIV positive before most recent ART initiation 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7938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US" sz="800" b="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226 (34)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(33)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938021"/>
                  </a:ext>
                </a:extLst>
              </a:tr>
              <a:tr h="136892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Previously on treatment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938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US" sz="800" b="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 (11)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(11)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673664"/>
                  </a:ext>
                </a:extLst>
              </a:tr>
              <a:tr h="136892">
                <a:tc rowSpan="6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Reason for testing most recently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Recommended by provider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162 (24)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(16)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4779747"/>
                  </a:ext>
                </a:extLst>
              </a:tr>
              <a:tr h="136892">
                <a:tc vMerge="1">
                  <a:txBody>
                    <a:bodyPr/>
                    <a:lstStyle/>
                    <a:p>
                      <a:pPr marL="120650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Known exposure or risk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88 (13)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 (8)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411305"/>
                  </a:ext>
                </a:extLst>
              </a:tr>
              <a:tr h="136892">
                <a:tc vMerge="1">
                  <a:txBody>
                    <a:bodyPr/>
                    <a:lstStyle/>
                    <a:p>
                      <a:pPr marL="120650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Ill health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249 (38)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172 (63)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473737"/>
                  </a:ext>
                </a:extLst>
              </a:tr>
              <a:tr h="136892">
                <a:tc vMerge="1">
                  <a:txBody>
                    <a:bodyPr/>
                    <a:lstStyle/>
                    <a:p>
                      <a:pPr marL="120650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>
                          <a:tab pos="0" algn="l"/>
                        </a:tabLst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Pregnancy/antenatal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 (6)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(4)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766736"/>
                  </a:ext>
                </a:extLst>
              </a:tr>
              <a:tr h="136892">
                <a:tc vMerge="1">
                  <a:txBody>
                    <a:bodyPr/>
                    <a:lstStyle/>
                    <a:p>
                      <a:pPr marL="120650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Self-initiated/voluntary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103 (16)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 (9)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979461"/>
                  </a:ext>
                </a:extLst>
              </a:tr>
              <a:tr h="136892">
                <a:tc vMerge="1">
                  <a:txBody>
                    <a:bodyPr/>
                    <a:lstStyle/>
                    <a:p>
                      <a:pPr marL="120650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(3)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(1)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299288"/>
                  </a:ext>
                </a:extLst>
              </a:tr>
              <a:tr h="136892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Time before treatment initiation after HIV-positive test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Same day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541 (82)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176 (64)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993364"/>
                  </a:ext>
                </a:extLst>
              </a:tr>
              <a:tr h="136892">
                <a:tc vMerge="1">
                  <a:txBody>
                    <a:bodyPr/>
                    <a:lstStyle/>
                    <a:p>
                      <a:pPr marL="120650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Within a week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 (12)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 (27)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984102"/>
                  </a:ext>
                </a:extLst>
              </a:tr>
              <a:tr h="136892">
                <a:tc vMerge="1">
                  <a:txBody>
                    <a:bodyPr/>
                    <a:lstStyle/>
                    <a:p>
                      <a:pPr marL="120650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 plus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 (6)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 (8)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021908"/>
                  </a:ext>
                </a:extLst>
              </a:tr>
              <a:tr h="136892">
                <a:tc vMerge="1">
                  <a:txBody>
                    <a:bodyPr/>
                    <a:lstStyle/>
                    <a:p>
                      <a:pPr marL="120650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Unsure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(1)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(1)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644599"/>
                  </a:ext>
                </a:extLst>
              </a:tr>
              <a:tr h="136892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for TB at ART initiation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US" sz="800" b="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442 (67)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208 (76)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143185"/>
                  </a:ext>
                </a:extLst>
              </a:tr>
              <a:tr h="136892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Ever diagnosed with TB </a:t>
                      </a:r>
                      <a:endParaRPr lang="en-US" sz="1100" b="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7938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tabLst/>
                      </a:pPr>
                      <a:r>
                        <a:rPr lang="en-US" sz="800" b="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 (4)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 (14)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31115" marR="31115" marT="9525" marB="0">
                    <a:solidFill>
                      <a:srgbClr val="DB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687043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7B486C21-A6D3-E87E-A34B-169B97DD0FF0}"/>
              </a:ext>
            </a:extLst>
          </p:cNvPr>
          <p:cNvSpPr txBox="1"/>
          <p:nvPr/>
        </p:nvSpPr>
        <p:spPr>
          <a:xfrm>
            <a:off x="113884" y="5123119"/>
            <a:ext cx="269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1. SCREENING OUTCOMES FOR ENROLLED SAMPLE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A3096E-9F84-9E3F-D01E-93C3313AF8A5}"/>
              </a:ext>
            </a:extLst>
          </p:cNvPr>
          <p:cNvSpPr txBox="1"/>
          <p:nvPr/>
        </p:nvSpPr>
        <p:spPr>
          <a:xfrm>
            <a:off x="83995" y="3800600"/>
            <a:ext cx="2690038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We enrolled 1,098 survey participants (Figure 1).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Of these, 938 (85%) had a baseline CD4 count and/or WHO stage recorded at initiation.</a:t>
            </a:r>
          </a:p>
          <a:p>
            <a:pPr marL="171450" indent="-171450">
              <a:spcAft>
                <a:spcPts val="4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275/938 (29%) had AHD, </a:t>
            </a:r>
            <a:r>
              <a:rPr lang="en-US" sz="1000" b="1" dirty="0">
                <a:solidFill>
                  <a:srgbClr val="000000"/>
                </a:solidFill>
                <a:cs typeface="Times New Roman" panose="02020603050405020304" pitchFamily="18" charset="0"/>
              </a:rPr>
              <a:t>with a median CD4 count of 108.</a:t>
            </a:r>
            <a:endParaRPr lang="en-US" sz="10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BF61E04-7DC3-4D57-8843-18D032141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44" y="131618"/>
            <a:ext cx="695666" cy="686136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BEBDCEA-4DB4-9006-5D40-97C7C2DDD4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794678"/>
              </p:ext>
            </p:extLst>
          </p:nvPr>
        </p:nvGraphicFramePr>
        <p:xfrm>
          <a:off x="170044" y="5432219"/>
          <a:ext cx="2603989" cy="123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16F477-D74B-4F13-806B-3427156C4795}"/>
              </a:ext>
            </a:extLst>
          </p:cNvPr>
          <p:cNvCxnSpPr>
            <a:cxnSpLocks/>
          </p:cNvCxnSpPr>
          <p:nvPr/>
        </p:nvCxnSpPr>
        <p:spPr>
          <a:xfrm flipH="1">
            <a:off x="275715" y="5087337"/>
            <a:ext cx="2286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56AEB6-91C8-0390-0894-FA8FFF3DE197}"/>
              </a:ext>
            </a:extLst>
          </p:cNvPr>
          <p:cNvCxnSpPr>
            <a:cxnSpLocks/>
          </p:cNvCxnSpPr>
          <p:nvPr/>
        </p:nvCxnSpPr>
        <p:spPr>
          <a:xfrm flipH="1">
            <a:off x="275715" y="6553517"/>
            <a:ext cx="2286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034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FDA8D-F213-8306-10CB-143EFF2C0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207E7D-C7AF-DADF-920B-65DAC8CFDEF5}"/>
              </a:ext>
            </a:extLst>
          </p:cNvPr>
          <p:cNvSpPr txBox="1"/>
          <p:nvPr/>
        </p:nvSpPr>
        <p:spPr>
          <a:xfrm>
            <a:off x="164451" y="105855"/>
            <a:ext cx="2905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2. HIV CARE HISTORY 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EE3B969-9BA3-1DEC-174A-B6934371D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560471"/>
              </p:ext>
            </p:extLst>
          </p:nvPr>
        </p:nvGraphicFramePr>
        <p:xfrm>
          <a:off x="222738" y="3552643"/>
          <a:ext cx="6418151" cy="241879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687785">
                  <a:extLst>
                    <a:ext uri="{9D8B030D-6E8A-4147-A177-3AD203B41FA5}">
                      <a16:colId xmlns:a16="http://schemas.microsoft.com/office/drawing/2014/main" val="4176196858"/>
                    </a:ext>
                  </a:extLst>
                </a:gridCol>
                <a:gridCol w="843971">
                  <a:extLst>
                    <a:ext uri="{9D8B030D-6E8A-4147-A177-3AD203B41FA5}">
                      <a16:colId xmlns:a16="http://schemas.microsoft.com/office/drawing/2014/main" val="212443521"/>
                    </a:ext>
                  </a:extLst>
                </a:gridCol>
                <a:gridCol w="723066">
                  <a:extLst>
                    <a:ext uri="{9D8B030D-6E8A-4147-A177-3AD203B41FA5}">
                      <a16:colId xmlns:a16="http://schemas.microsoft.com/office/drawing/2014/main" val="2991468486"/>
                    </a:ext>
                  </a:extLst>
                </a:gridCol>
                <a:gridCol w="1002895">
                  <a:extLst>
                    <a:ext uri="{9D8B030D-6E8A-4147-A177-3AD203B41FA5}">
                      <a16:colId xmlns:a16="http://schemas.microsoft.com/office/drawing/2014/main" val="1051855519"/>
                    </a:ext>
                  </a:extLst>
                </a:gridCol>
                <a:gridCol w="1160434">
                  <a:extLst>
                    <a:ext uri="{9D8B030D-6E8A-4147-A177-3AD203B41FA5}">
                      <a16:colId xmlns:a16="http://schemas.microsoft.com/office/drawing/2014/main" val="2298443377"/>
                    </a:ext>
                  </a:extLst>
                </a:gridCol>
              </a:tblGrid>
              <a:tr h="304391">
                <a:tc>
                  <a:txBody>
                    <a:bodyPr/>
                    <a:lstStyle/>
                    <a:p>
                      <a:pPr algn="l" fontAlgn="b"/>
                      <a:r>
                        <a:rPr lang="en-ZA" sz="900" b="1" u="none" strike="noStrike" dirty="0">
                          <a:effectLst/>
                        </a:rPr>
                        <a:t>Characteristic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900" b="1" u="none" strike="noStrike" dirty="0">
                          <a:effectLst/>
                        </a:rPr>
                        <a:t>Non-AHD </a:t>
                      </a:r>
                    </a:p>
                    <a:p>
                      <a:pPr algn="ctr" fontAlgn="b"/>
                      <a:r>
                        <a:rPr lang="en-ZA" sz="900" b="1" u="none" strike="noStrike" dirty="0">
                          <a:effectLst/>
                        </a:rPr>
                        <a:t>(n=663)</a:t>
                      </a:r>
                      <a:endParaRPr lang="en-US" sz="1400" dirty="0"/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900" b="1" u="none" strike="noStrike" dirty="0">
                          <a:effectLst/>
                        </a:rPr>
                        <a:t>AHD </a:t>
                      </a:r>
                    </a:p>
                    <a:p>
                      <a:pPr algn="ctr" fontAlgn="b"/>
                      <a:r>
                        <a:rPr lang="en-ZA" sz="900" b="1" u="none" strike="noStrike" dirty="0">
                          <a:effectLst/>
                        </a:rPr>
                        <a:t>(n=275)</a:t>
                      </a:r>
                      <a:endParaRPr lang="en-US" sz="1400" dirty="0"/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900" b="1" u="none" strike="noStrike" dirty="0">
                          <a:effectLst/>
                        </a:rPr>
                        <a:t>Risk difference </a:t>
                      </a:r>
                    </a:p>
                    <a:p>
                      <a:pPr algn="ctr" fontAlgn="b"/>
                      <a:r>
                        <a:rPr lang="en-ZA" sz="900" b="1" u="none" strike="noStrike" dirty="0">
                          <a:effectLst/>
                        </a:rPr>
                        <a:t>(95% CI)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900" b="1" u="none" strike="noStrike" dirty="0">
                          <a:effectLst/>
                        </a:rPr>
                        <a:t>Relative risk </a:t>
                      </a:r>
                    </a:p>
                    <a:p>
                      <a:pPr algn="ctr" fontAlgn="b"/>
                      <a:r>
                        <a:rPr lang="en-ZA" sz="900" b="1" u="none" strike="noStrike" dirty="0">
                          <a:effectLst/>
                        </a:rPr>
                        <a:t>(95% CI)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299736"/>
                  </a:ext>
                </a:extLst>
              </a:tr>
              <a:tr h="1409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ZA" sz="850" b="1" u="none" strike="noStrike" dirty="0">
                          <a:effectLst/>
                        </a:rPr>
                        <a:t>Retention in care by 6 months on ART</a:t>
                      </a:r>
                      <a:endParaRPr lang="en-US" sz="8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1D1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1D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1D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1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596818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algn="l" fontAlgn="b"/>
                      <a:r>
                        <a:rPr lang="en-ZA" sz="850" u="none" strike="noStrike" dirty="0">
                          <a:effectLst/>
                        </a:rPr>
                        <a:t>Continuously in care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466 (70%)</a:t>
                      </a:r>
                      <a:endParaRPr lang="en-US" sz="850" dirty="0"/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208 (75%)</a:t>
                      </a:r>
                      <a:endParaRPr lang="en-US" sz="850" dirty="0"/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5% (-1 to 12%)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1.08  (0.99-1.17)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072382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algn="l" fontAlgn="b"/>
                      <a:r>
                        <a:rPr lang="en-ZA" sz="850" u="none" strike="noStrike" dirty="0">
                          <a:effectLst/>
                        </a:rPr>
                        <a:t>Transferred to another facility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31 (5%)</a:t>
                      </a:r>
                      <a:endParaRPr lang="en-US" sz="85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11 (5%)</a:t>
                      </a:r>
                      <a:endParaRPr lang="en-US" sz="85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>
                          <a:effectLst/>
                        </a:rPr>
                        <a:t>0% (-3 to 2%)</a:t>
                      </a:r>
                      <a:endParaRPr lang="en-US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0.86  (0.44-1.68)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19326361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algn="l" fontAlgn="b"/>
                      <a:r>
                        <a:rPr lang="en-ZA" sz="850" u="none" strike="noStrike" dirty="0">
                          <a:effectLst/>
                        </a:rPr>
                        <a:t>Interrupted treatment and returned to care (cyclical)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89 (13%)</a:t>
                      </a:r>
                      <a:endParaRPr lang="en-US" sz="850" dirty="0"/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33 (12%)</a:t>
                      </a:r>
                      <a:endParaRPr lang="en-US" sz="850" dirty="0"/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-1% (-6 to 3%)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0.89  (0.62-1.30)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052763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algn="l" fontAlgn="b"/>
                      <a:r>
                        <a:rPr lang="en-ZA" sz="850" u="none" strike="noStrike">
                          <a:effectLst/>
                        </a:rPr>
                        <a:t>Disengaged from care</a:t>
                      </a:r>
                      <a:endParaRPr lang="en-US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148 (22%)</a:t>
                      </a:r>
                      <a:endParaRPr lang="en-US" sz="85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53 (19%)</a:t>
                      </a:r>
                      <a:endParaRPr lang="en-US" sz="85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-3% (-9 to 3%)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0.86  (0.65-1.14)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95025731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marL="0" indent="236538" algn="l" fontAlgn="b">
                        <a:tabLst/>
                      </a:pPr>
                      <a:r>
                        <a:rPr lang="en-ZA" sz="850" i="1" u="none" strike="noStrike" dirty="0">
                          <a:effectLst/>
                        </a:rPr>
                        <a:t>Disengaged immediately after initiation</a:t>
                      </a:r>
                      <a:endParaRPr lang="en-US" sz="85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21 (3%)</a:t>
                      </a:r>
                      <a:endParaRPr lang="en-US" sz="850" dirty="0"/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3 (1%)</a:t>
                      </a:r>
                      <a:endParaRPr lang="en-US" sz="850" dirty="0"/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-2% (-4 to 0%)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0.34  (0.10-1.15)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656645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marL="0" indent="236538" algn="l" fontAlgn="b">
                        <a:tabLst/>
                      </a:pPr>
                      <a:r>
                        <a:rPr lang="en-ZA" sz="850" i="1" u="none" strike="noStrike" dirty="0">
                          <a:effectLst/>
                        </a:rPr>
                        <a:t>Disengaged from care 1-6 months after initiation</a:t>
                      </a:r>
                      <a:endParaRPr lang="en-US" sz="85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37 (6%)</a:t>
                      </a:r>
                      <a:endParaRPr lang="en-US" sz="85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14 (5%)</a:t>
                      </a:r>
                      <a:endParaRPr lang="en-US" sz="85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0% (-4 to 3%)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0.91  (0.50-1.66)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156091993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marL="0" indent="236538" algn="l" fontAlgn="b">
                        <a:tabLst/>
                      </a:pPr>
                      <a:r>
                        <a:rPr lang="en-ZA" sz="850" i="1" u="none" strike="noStrike" dirty="0">
                          <a:effectLst/>
                        </a:rPr>
                        <a:t>Deceased</a:t>
                      </a:r>
                      <a:endParaRPr lang="en-US" sz="85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1 (0.2%)</a:t>
                      </a:r>
                      <a:endParaRPr lang="en-US" sz="850" dirty="0"/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3 (1%)</a:t>
                      </a:r>
                      <a:endParaRPr lang="en-US" sz="850" dirty="0"/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320634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algn="l" fontAlgn="b"/>
                      <a:r>
                        <a:rPr lang="en-ZA" sz="850" u="none" strike="noStrike" dirty="0">
                          <a:effectLst/>
                        </a:rPr>
                        <a:t>Outcome unknown  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18 (3%)</a:t>
                      </a:r>
                      <a:endParaRPr lang="en-US" sz="850" dirty="0"/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850" u="none" strike="noStrike" dirty="0">
                          <a:effectLst/>
                        </a:rPr>
                        <a:t>3 (1%)</a:t>
                      </a:r>
                      <a:endParaRPr lang="en-US" sz="850" dirty="0"/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-2%  (-3 to 0%)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0.40  (0.12-1.35)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200446"/>
                  </a:ext>
                </a:extLst>
              </a:tr>
              <a:tr h="14096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ZA" sz="850" b="1" u="none" strike="noStrike" dirty="0">
                          <a:effectLst/>
                        </a:rPr>
                        <a:t>VL suppression by 6 months on ART (copies/ML)</a:t>
                      </a:r>
                      <a:endParaRPr lang="en-US" sz="85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1D1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1D1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1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8515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If VL result observed at 6 months: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64%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72%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36444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marL="342900" lvl="1" indent="7938" algn="l" fontAlgn="b">
                        <a:tabLst/>
                      </a:pPr>
                      <a:r>
                        <a:rPr lang="en-ZA" sz="850" i="1" u="none" strike="noStrike" dirty="0">
                          <a:effectLst/>
                        </a:rPr>
                        <a:t>Suppressed (&lt;50 copies/mL)</a:t>
                      </a:r>
                      <a:endParaRPr lang="en-US" sz="85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314 (47%)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121 (43%)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-4% (-10 to 4%)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u="none" strike="noStrike" dirty="0">
                          <a:effectLst/>
                        </a:rPr>
                        <a:t>0.93   (0.80-1.09)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02592930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lvl="1" algn="l" fontAlgn="b"/>
                      <a:r>
                        <a:rPr lang="en-ZA" sz="850" i="1" u="none" strike="noStrike" dirty="0">
                          <a:effectLst/>
                        </a:rPr>
                        <a:t>Low-level viraemia (50-999)</a:t>
                      </a:r>
                      <a:endParaRPr lang="en-US" sz="85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70 (11%)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>
                          <a:effectLst/>
                        </a:rPr>
                        <a:t>66 (24%)</a:t>
                      </a:r>
                      <a:endParaRPr lang="en-US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13% (8 to 19%)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u="none" strike="noStrike" dirty="0">
                          <a:effectLst/>
                        </a:rPr>
                        <a:t>2.27  (1.67-3.09)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652587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lvl="1" algn="l" fontAlgn="b"/>
                      <a:r>
                        <a:rPr lang="en-ZA" sz="850" i="1" u="none" strike="noStrike" dirty="0">
                          <a:effectLst/>
                        </a:rPr>
                        <a:t>Unsuppressed (≥1000 copies/mL)</a:t>
                      </a:r>
                      <a:endParaRPr lang="en-US" sz="85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43 (6%)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11 (4%)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-2% (-5 to 0%)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u="none" strike="noStrike" dirty="0">
                          <a:effectLst/>
                        </a:rPr>
                        <a:t>0.62   (0.32-1.18)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226593374"/>
                  </a:ext>
                </a:extLst>
              </a:tr>
              <a:tr h="140960">
                <a:tc>
                  <a:txBody>
                    <a:bodyPr/>
                    <a:lstStyle/>
                    <a:p>
                      <a:pPr algn="l" fontAlgn="b"/>
                      <a:r>
                        <a:rPr lang="en-ZA" sz="850" u="none" strike="noStrike" dirty="0">
                          <a:effectLst/>
                        </a:rPr>
                        <a:t>VL result not observed at 6 months 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236 (36%)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77 (28%)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50" u="none" strike="noStrike" dirty="0">
                          <a:effectLst/>
                        </a:rPr>
                        <a:t>-8% (-14 to -2%)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u="none" strike="noStrike" dirty="0">
                          <a:effectLst/>
                        </a:rPr>
                        <a:t>0.78   (0.63-0.96)</a:t>
                      </a:r>
                      <a:endParaRPr lang="en-US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62662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ED8C874-BD38-E5FF-733B-BE889A07099E}"/>
              </a:ext>
            </a:extLst>
          </p:cNvPr>
          <p:cNvSpPr txBox="1"/>
          <p:nvPr/>
        </p:nvSpPr>
        <p:spPr>
          <a:xfrm>
            <a:off x="164451" y="3311938"/>
            <a:ext cx="6008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TABLE 3. TREATMENT OUTCOMES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8F8CFF-A37A-B979-EAAC-15E28F45FD5A}"/>
              </a:ext>
            </a:extLst>
          </p:cNvPr>
          <p:cNvSpPr/>
          <p:nvPr/>
        </p:nvSpPr>
        <p:spPr>
          <a:xfrm>
            <a:off x="91440" y="7279300"/>
            <a:ext cx="6675120" cy="2743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rgbClr val="184756"/>
                </a:solidFill>
              </a:rPr>
              <a:t>CONCLUSIONS</a:t>
            </a:r>
            <a:endParaRPr lang="en-US" sz="1200" dirty="0">
              <a:solidFill>
                <a:srgbClr val="18475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27079-37A1-5850-64AF-806C072FF619}"/>
              </a:ext>
            </a:extLst>
          </p:cNvPr>
          <p:cNvSpPr/>
          <p:nvPr/>
        </p:nvSpPr>
        <p:spPr>
          <a:xfrm>
            <a:off x="0" y="8265861"/>
            <a:ext cx="6858000" cy="7667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BB79E3-9761-30F8-A9FD-05DB417FC8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4450" y="8424773"/>
            <a:ext cx="901454" cy="457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DB5259-DD9C-D63A-2845-9539AB093A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4538" y="8412232"/>
            <a:ext cx="993833" cy="4822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209820-87F0-D94A-8171-70544D1E2601}"/>
              </a:ext>
            </a:extLst>
          </p:cNvPr>
          <p:cNvSpPr txBox="1"/>
          <p:nvPr/>
        </p:nvSpPr>
        <p:spPr>
          <a:xfrm>
            <a:off x="164451" y="8313036"/>
            <a:ext cx="3431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Cite as: Kachingwe E, Mutanda N, </a:t>
            </a:r>
            <a:r>
              <a:rPr lang="en-US" sz="900" dirty="0" err="1">
                <a:solidFill>
                  <a:schemeClr val="bg1"/>
                </a:solidFill>
              </a:rPr>
              <a:t>Ntijikelane</a:t>
            </a:r>
            <a:r>
              <a:rPr lang="en-US" sz="900" dirty="0">
                <a:solidFill>
                  <a:schemeClr val="bg1"/>
                </a:solidFill>
              </a:rPr>
              <a:t> V, Benade M, </a:t>
            </a:r>
            <a:r>
              <a:rPr lang="en-US" sz="900" dirty="0" err="1">
                <a:solidFill>
                  <a:schemeClr val="bg1"/>
                </a:solidFill>
              </a:rPr>
              <a:t>Manganya</a:t>
            </a:r>
            <a:r>
              <a:rPr lang="en-US" sz="900" dirty="0">
                <a:solidFill>
                  <a:schemeClr val="bg1"/>
                </a:solidFill>
              </a:rPr>
              <a:t> M, Malala L, Rosen S, Maskew M. Clients starting ART with advanced HIV disease in South Africa: characteristics and six-month outcomes. Retain6  policy brief, May 20, 2025.</a:t>
            </a:r>
          </a:p>
          <a:p>
            <a:endParaRPr lang="en-US" sz="900" dirty="0">
              <a:solidFill>
                <a:schemeClr val="bg1"/>
              </a:solidFill>
            </a:endParaRPr>
          </a:p>
          <a:p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1DEDBC-6682-F171-416D-75E39EA0653C}"/>
              </a:ext>
            </a:extLst>
          </p:cNvPr>
          <p:cNvSpPr txBox="1"/>
          <p:nvPr/>
        </p:nvSpPr>
        <p:spPr>
          <a:xfrm>
            <a:off x="91440" y="7536950"/>
            <a:ext cx="6675120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Advanced HIV disease at treatment initiation or re-initiation is not associated with disengagement from care but was associated with less viral suppression and more low-level viremia at 6 months.</a:t>
            </a:r>
          </a:p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Clients presenting with AHD had a median CD4 count of just 108 cells/m</a:t>
            </a:r>
            <a:r>
              <a:rPr lang="en-US" sz="1000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3</a:t>
            </a: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 and were much more likely to seek care due to current illness than were those without AHD.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9A07664-9792-50C2-9F11-3AB177C1F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352" y="8313036"/>
            <a:ext cx="695666" cy="6861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1C2392C-5120-1C74-DA12-C8A479DD9A85}"/>
              </a:ext>
            </a:extLst>
          </p:cNvPr>
          <p:cNvSpPr txBox="1"/>
          <p:nvPr/>
        </p:nvSpPr>
        <p:spPr>
          <a:xfrm>
            <a:off x="4501633" y="105855"/>
            <a:ext cx="2264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FIGURE 3. PHYSICAL CONDITION AT THE TIME OF HIV TESTING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52444-072B-9E61-03BB-57033B4F9A56}"/>
              </a:ext>
            </a:extLst>
          </p:cNvPr>
          <p:cNvSpPr txBox="1"/>
          <p:nvPr/>
        </p:nvSpPr>
        <p:spPr>
          <a:xfrm>
            <a:off x="91440" y="5968703"/>
            <a:ext cx="667512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At 6 months post-initiation, clients with AHD had similar or slightly better rates of retention in care than did those without AHD (75% v 70%) (Table 3). </a:t>
            </a:r>
          </a:p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There were no differences in the proportions interrupting treatment and returning to care.</a:t>
            </a:r>
          </a:p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Few deaths were observed in either group, though AHD clients had slightly higher mortality. </a:t>
            </a:r>
          </a:p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AHD clients were more likely to have a 6-month VL test result recorded (72% v 64%).</a:t>
            </a:r>
          </a:p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Among those who did have VL results recorded, clients with AHD were more than twice as likely to experience low-level viremia (24% vs. 11%) and slightly less likely to achieve viral suppression (43% vs. 47%).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EAF90C7E-C590-A0E9-ECD6-4495240098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8069955"/>
              </p:ext>
            </p:extLst>
          </p:nvPr>
        </p:nvGraphicFramePr>
        <p:xfrm>
          <a:off x="4521681" y="539385"/>
          <a:ext cx="2244879" cy="2147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789C849-3214-8290-75DE-31772E2B708C}"/>
              </a:ext>
            </a:extLst>
          </p:cNvPr>
          <p:cNvSpPr txBox="1"/>
          <p:nvPr/>
        </p:nvSpPr>
        <p:spPr>
          <a:xfrm>
            <a:off x="91440" y="2686511"/>
            <a:ext cx="6675120" cy="6309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34% of clients with AHD self-reported having any comorbidity, compared to 22% of those without AHD (Figure 2).</a:t>
            </a:r>
          </a:p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Clients with AHD more often reported that they felt sick than those without AHD (Figure 3.)</a:t>
            </a:r>
          </a:p>
          <a:p>
            <a:pPr marL="176213" indent="-176213">
              <a:spcAft>
                <a:spcPts val="300"/>
              </a:spcAft>
              <a:buSzPct val="85000"/>
              <a:buFont typeface=".PingFang SC Regular"/>
              <a:buChar char="◆"/>
            </a:pPr>
            <a:r>
              <a:rPr lang="en-US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Participants with AHD had higher rates of TB disease (42% vs.12%)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2F8F45-C8D8-4420-C7F6-724BC63FC7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20" b="339"/>
          <a:stretch>
            <a:fillRect/>
          </a:stretch>
        </p:blipFill>
        <p:spPr>
          <a:xfrm>
            <a:off x="222738" y="330816"/>
            <a:ext cx="3673901" cy="2355695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FC7A82-036F-7E14-6D78-60E56D7E18BF}"/>
              </a:ext>
            </a:extLst>
          </p:cNvPr>
          <p:cNvCxnSpPr>
            <a:cxnSpLocks/>
          </p:cNvCxnSpPr>
          <p:nvPr/>
        </p:nvCxnSpPr>
        <p:spPr>
          <a:xfrm>
            <a:off x="4242656" y="287214"/>
            <a:ext cx="0" cy="235569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33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15577</TotalTime>
  <Words>1476</Words>
  <Application>Microsoft Macintosh PowerPoint</Application>
  <PresentationFormat>On-screen Show (4:3)</PresentationFormat>
  <Paragraphs>216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.PingFang SC Regular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Allison Juntunen</dc:creator>
  <cp:keywords/>
  <dc:description/>
  <cp:lastModifiedBy>Sydney Rosen</cp:lastModifiedBy>
  <cp:revision>81</cp:revision>
  <cp:lastPrinted>2025-05-20T23:14:40Z</cp:lastPrinted>
  <dcterms:created xsi:type="dcterms:W3CDTF">2022-05-16T19:28:36Z</dcterms:created>
  <dcterms:modified xsi:type="dcterms:W3CDTF">2025-05-21T16:35:40Z</dcterms:modified>
  <cp:category/>
</cp:coreProperties>
</file>