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36" r:id="rId3"/>
    <p:sldId id="337" r:id="rId4"/>
    <p:sldId id="345" r:id="rId5"/>
    <p:sldId id="348" r:id="rId6"/>
    <p:sldId id="347" r:id="rId7"/>
    <p:sldId id="289" r:id="rId8"/>
    <p:sldId id="350" r:id="rId9"/>
    <p:sldId id="351" r:id="rId10"/>
    <p:sldId id="352" r:id="rId11"/>
    <p:sldId id="349" r:id="rId12"/>
    <p:sldId id="340" r:id="rId13"/>
    <p:sldId id="354" r:id="rId14"/>
    <p:sldId id="355" r:id="rId15"/>
    <p:sldId id="288" r:id="rId16"/>
    <p:sldId id="304" r:id="rId17"/>
    <p:sldId id="312" r:id="rId18"/>
    <p:sldId id="386" r:id="rId19"/>
    <p:sldId id="387" r:id="rId20"/>
    <p:sldId id="396" r:id="rId21"/>
    <p:sldId id="397" r:id="rId22"/>
    <p:sldId id="358" r:id="rId23"/>
    <p:sldId id="393" r:id="rId24"/>
    <p:sldId id="398" r:id="rId25"/>
    <p:sldId id="383" r:id="rId26"/>
    <p:sldId id="361" r:id="rId27"/>
    <p:sldId id="362" r:id="rId28"/>
    <p:sldId id="363" r:id="rId29"/>
    <p:sldId id="364" r:id="rId30"/>
    <p:sldId id="368" r:id="rId31"/>
    <p:sldId id="394" r:id="rId32"/>
    <p:sldId id="369" r:id="rId33"/>
    <p:sldId id="370" r:id="rId34"/>
    <p:sldId id="372" r:id="rId35"/>
    <p:sldId id="374" r:id="rId36"/>
    <p:sldId id="376" r:id="rId37"/>
    <p:sldId id="377" r:id="rId38"/>
    <p:sldId id="38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FAB69-6FE8-3947-9A66-17E99A3A7E25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22CEA-9847-E84C-B0E2-E1DA39D2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C1AF-4592-814C-94DF-2820BBCAB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59F2E-3DD3-CB4F-967C-7E15D05E6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F75E9-3ED4-D34A-A79C-76313BA9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373-7ED2-C448-A07C-3141D30C079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9E803-96AA-C54D-8807-F8AECAED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4C072-036E-E04F-82AA-2F20A863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DB45-698F-AB4D-89A5-2C0BC00E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0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29CE6-7105-834A-AE16-C09ECAB3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DDAFD-8793-904F-9163-2F08B1E5B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31988-26D4-D84D-A660-959A731A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373-7ED2-C448-A07C-3141D30C079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3D8B4-F3E0-3B41-93BF-BA664A44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1ED0C-5658-C448-AAE8-6EAAD5A1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DB45-698F-AB4D-89A5-2C0BC00E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9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0716B9-A362-0B41-A121-9E1C46222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D7205-51E2-DA47-8210-D827975F3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41A3E-A3F3-4842-B275-0C03E7EC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373-7ED2-C448-A07C-3141D30C079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60FC-6DC3-CE40-B93E-F923FA89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9A0C1-A4A3-BA4E-8D3E-B20EC2F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DB45-698F-AB4D-89A5-2C0BC00E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AC2C9-69C6-0441-8502-CAB3D15EF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04FB8-599F-C346-89A8-DC4F8EC3A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CF393-691C-1148-94B8-621A58B2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373-7ED2-C448-A07C-3141D30C079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D1AF3-CA8F-8F48-92DB-E614E10C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4913F-47E8-2C41-9CE3-B7F6AAE1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DB45-698F-AB4D-89A5-2C0BC00E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7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A5D9-5D00-4D43-8BA5-721A0A7F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754CB-C351-1C42-940D-EA433E7B8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1B1A8-DACC-6B41-A1D0-2465CC6C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373-7ED2-C448-A07C-3141D30C079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EEC67-DBB1-0E4A-8DFC-057C256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D8761-06C3-454F-8094-FD8ECAF1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DB45-698F-AB4D-89A5-2C0BC00E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6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3DE9-CCFF-4E4E-B11A-D80790F3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D4E6-8E8D-DF43-82EB-CAE9754E7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CD924-6451-784A-8B9A-45D946756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256A4-C3D0-344E-8AE2-8CFA60D0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373-7ED2-C448-A07C-3141D30C079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FD715-C59B-F74F-88A6-7FEF4194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C7A47-6B67-0644-BC7B-114B4D8B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DB45-698F-AB4D-89A5-2C0BC00E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9921-D89B-C142-815E-CC8FD559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97E17-FE62-A54A-9F75-47944B463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6F043-2821-154D-A308-9CD8CAB1B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A8287-193C-B24C-823A-F77EF5134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E3E72-9412-C942-981B-5336A6099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289E24-4035-FA41-8E7F-968CA3F3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373-7ED2-C448-A07C-3141D30C079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CEF81-2A69-3747-A182-AE6AAB0F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E8610C-BBC7-1E45-88CC-F9313FE1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DB45-698F-AB4D-89A5-2C0BC00E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5F63-D062-2741-844D-000FCD02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E51DB-F7C8-3745-9439-93926AFF9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373-7ED2-C448-A07C-3141D30C079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D7E01A-CFDF-1948-B6D0-8A82F1258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C3835-3912-9147-AA97-9BDAB57E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DB45-698F-AB4D-89A5-2C0BC00E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7C572-D47D-3045-AC11-AD6E96E7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373-7ED2-C448-A07C-3141D30C079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17A09-A5EA-3740-A470-CA322A30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16B66-5968-3242-8AD7-5443296A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DB45-698F-AB4D-89A5-2C0BC00E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863E-C40F-E648-8279-8B1A2BEF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0E8F6-9FB0-8E4A-AD0C-C657EE51F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3BF25-0616-044F-8059-8306C66B4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9D743-8CAE-7643-860E-7CC36CB4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373-7ED2-C448-A07C-3141D30C079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F13D3-0F29-2049-BFD5-2E3C99D4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E267F-7FA0-8C4A-9595-46E0E1EB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DB45-698F-AB4D-89A5-2C0BC00E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9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04249-6E14-F74F-824B-5677494C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1332D-4F67-994B-B6EC-E351D351C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4EF86-59B0-8C4C-B61B-BD9F1BF1F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469A2-5596-7340-95DC-4DDA694F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373-7ED2-C448-A07C-3141D30C079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82215-0389-F443-8ED1-E8093752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F99E1-2457-E94B-A269-B4B325FE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DB45-698F-AB4D-89A5-2C0BC00E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A85D0-6F24-4E4C-85D3-7BA7E2C2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4FBA2-3844-0346-8683-5AD7646A6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747CC-0E76-A04F-A857-F96ECB165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1373-7ED2-C448-A07C-3141D30C079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F2790-AF02-154F-B3B5-BD01F8FF7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5D10C-6CBF-E644-8C6B-2C01E0B63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BDB45-698F-AB4D-89A5-2C0BC00E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6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23D2-4097-AE47-9330-F61DF67B9D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Declining Industrial Disruption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6A72C-F0DC-B744-B5F4-2A8C7986E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br>
              <a:rPr lang="en-US" dirty="0"/>
            </a:br>
            <a:endParaRPr lang="en-US" dirty="0"/>
          </a:p>
          <a:p>
            <a:r>
              <a:rPr lang="en-US" dirty="0"/>
              <a:t> James Bessen, Erich </a:t>
            </a:r>
            <a:r>
              <a:rPr lang="en-US" dirty="0" err="1"/>
              <a:t>Denk</a:t>
            </a:r>
            <a:r>
              <a:rPr lang="en-US" dirty="0"/>
              <a:t>, </a:t>
            </a:r>
            <a:r>
              <a:rPr lang="en-US" dirty="0" err="1"/>
              <a:t>Joowon</a:t>
            </a:r>
            <a:r>
              <a:rPr lang="en-US" dirty="0"/>
              <a:t> Kim, Cesare </a:t>
            </a:r>
            <a:r>
              <a:rPr lang="en-US" dirty="0" err="1"/>
              <a:t>Righi</a:t>
            </a:r>
            <a:endParaRPr lang="en-US" dirty="0"/>
          </a:p>
          <a:p>
            <a:endParaRPr lang="en-US" dirty="0"/>
          </a:p>
          <a:p>
            <a:r>
              <a:rPr lang="en-US" dirty="0"/>
              <a:t>TPRI, “Technology &amp; Declining Economic Dynamism”, 2020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9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2E3F4A-B81F-ED45-B17F-B3A26C346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42887"/>
            <a:ext cx="88011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FB1254-9F6E-CB49-AA77-886580828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300038"/>
            <a:ext cx="88011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3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B74E-5014-B04F-9833-119D958E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II. Displacement &amp; Investments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E60DC-3175-1E44-9B4F-4AD6CA98C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8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8E04-6DF9-3245-8FB5-1F1CE48B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 models: investments </a:t>
            </a:r>
            <a:r>
              <a:rPr lang="en-US" dirty="0">
                <a:sym typeface="Wingdings" pitchFamily="2" charset="2"/>
              </a:rPr>
              <a:t> market share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F1377-BCA6-B14D-AD90-B55CB693E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Cournot: investments in capacity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Sutton, endogenous sunk costs: investments in quality, differentiation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Investments by acquisition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Regulation: investments in lobbying</a:t>
            </a:r>
          </a:p>
        </p:txBody>
      </p:sp>
    </p:spTree>
    <p:extLst>
      <p:ext uri="{BB962C8B-B14F-4D97-AF65-F5344CB8AC3E}">
        <p14:creationId xmlns:p14="http://schemas.microsoft.com/office/powerpoint/2010/main" val="373743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8E04-6DF9-3245-8FB5-1F1CE48B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 models: investments </a:t>
            </a:r>
            <a:r>
              <a:rPr lang="en-US" dirty="0">
                <a:sym typeface="Wingdings" pitchFamily="2" charset="2"/>
              </a:rPr>
              <a:t> market share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F1377-BCA6-B14D-AD90-B55CB693E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1850" cy="4351338"/>
          </a:xfrm>
        </p:spPr>
        <p:txBody>
          <a:bodyPr>
            <a:normAutofit/>
          </a:bodyPr>
          <a:lstStyle/>
          <a:p>
            <a:r>
              <a:rPr lang="en-US" dirty="0"/>
              <a:t>Cournot: investments in capacity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Sutton, endogenous sunk costs: investments in quality, differentiation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Investments by acquisition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Regulation: investments in lobbying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Q: </a:t>
            </a:r>
            <a:r>
              <a:rPr lang="en-US" sz="3200" b="1" i="1" dirty="0">
                <a:solidFill>
                  <a:srgbClr val="0070C0"/>
                </a:solidFill>
              </a:rPr>
              <a:t>Which </a:t>
            </a:r>
            <a:r>
              <a:rPr lang="en-US" sz="3200" b="1" dirty="0">
                <a:solidFill>
                  <a:srgbClr val="0070C0"/>
                </a:solidFill>
              </a:rPr>
              <a:t>investments associated with change in displacement?</a:t>
            </a:r>
          </a:p>
        </p:txBody>
      </p:sp>
    </p:spTree>
    <p:extLst>
      <p:ext uri="{BB962C8B-B14F-4D97-AF65-F5344CB8AC3E}">
        <p14:creationId xmlns:p14="http://schemas.microsoft.com/office/powerpoint/2010/main" val="113077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CED2-F3A4-7A44-9998-5F9B64AA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0854"/>
          </a:xfrm>
        </p:spPr>
        <p:txBody>
          <a:bodyPr/>
          <a:lstStyle/>
          <a:p>
            <a:r>
              <a:rPr lang="en-US" dirty="0"/>
              <a:t>Basic model: Duopoly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199ED-3F4D-7147-8303-F543DDB3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738"/>
            <a:ext cx="10515600" cy="4553557"/>
          </a:xfrm>
        </p:spPr>
        <p:txBody>
          <a:bodyPr>
            <a:normAutofit/>
          </a:bodyPr>
          <a:lstStyle/>
          <a:p>
            <a:r>
              <a:rPr lang="en-US" dirty="0"/>
              <a:t>Revenue Production function (</a:t>
            </a:r>
            <a:r>
              <a:rPr lang="en-US" dirty="0">
                <a:solidFill>
                  <a:srgbClr val="0070C0"/>
                </a:solidFill>
              </a:rPr>
              <a:t>reduced form</a:t>
            </a:r>
            <a:r>
              <a:rPr lang="en-US" dirty="0"/>
              <a:t>)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>
              <a:lnSpc>
                <a:spcPct val="150000"/>
              </a:lnSpc>
            </a:pPr>
            <a:r>
              <a:rPr lang="en-US" i="1" dirty="0"/>
              <a:t>A</a:t>
            </a:r>
            <a:r>
              <a:rPr lang="en-US" dirty="0"/>
              <a:t> = productivity; stochastic, dynamic</a:t>
            </a:r>
          </a:p>
          <a:p>
            <a:pPr lvl="1">
              <a:lnSpc>
                <a:spcPct val="150000"/>
              </a:lnSpc>
            </a:pPr>
            <a:r>
              <a:rPr lang="en-US" i="1" dirty="0"/>
              <a:t>K </a:t>
            </a:r>
            <a:r>
              <a:rPr lang="en-US" dirty="0"/>
              <a:t>= Beginning of year capital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variable inputs adjust</a:t>
            </a:r>
          </a:p>
          <a:p>
            <a:pPr lvl="1">
              <a:lnSpc>
                <a:spcPct val="150000"/>
              </a:lnSpc>
            </a:pPr>
            <a:r>
              <a:rPr lang="en-US" i="1" dirty="0"/>
              <a:t>K</a:t>
            </a:r>
            <a:r>
              <a:rPr lang="en-US" i="1" baseline="-25000" dirty="0"/>
              <a:t>-</a:t>
            </a:r>
            <a:r>
              <a:rPr lang="en-US" i="1" baseline="-25000" dirty="0" err="1"/>
              <a:t>i</a:t>
            </a:r>
            <a:r>
              <a:rPr lang="en-US" i="1" dirty="0"/>
              <a:t> = </a:t>
            </a:r>
            <a:r>
              <a:rPr lang="en-US" dirty="0"/>
              <a:t>other firm capital; </a:t>
            </a:r>
            <a:r>
              <a:rPr lang="en-US" dirty="0">
                <a:solidFill>
                  <a:srgbClr val="FF0000"/>
                </a:solidFill>
              </a:rPr>
              <a:t>externality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DBA2799-6F3D-5C4A-8AA2-BA571600A67C}"/>
                  </a:ext>
                </a:extLst>
              </p:cNvPr>
              <p:cNvSpPr/>
              <p:nvPr/>
            </p:nvSpPr>
            <p:spPr>
              <a:xfrm>
                <a:off x="3382491" y="2288199"/>
                <a:ext cx="30149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DBA2799-6F3D-5C4A-8AA2-BA571600A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491" y="2288199"/>
                <a:ext cx="3014992" cy="461665"/>
              </a:xfrm>
              <a:prstGeom prst="rect">
                <a:avLst/>
              </a:prstGeom>
              <a:blipFill>
                <a:blip r:embed="rId2"/>
                <a:stretch>
                  <a:fillRect t="-127027" r="-9623" b="-1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19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01CC4-199B-D14D-88C1-A66F8632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75" y="456836"/>
            <a:ext cx="8388014" cy="6100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CCB870-6D72-3E47-AA6E-5A57789E8747}"/>
                  </a:ext>
                </a:extLst>
              </p:cNvPr>
              <p:cNvSpPr/>
              <p:nvPr/>
            </p:nvSpPr>
            <p:spPr>
              <a:xfrm>
                <a:off x="4504551" y="6187878"/>
                <a:ext cx="1426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CCB870-6D72-3E47-AA6E-5A57789E8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551" y="6187878"/>
                <a:ext cx="1426288" cy="369332"/>
              </a:xfrm>
              <a:prstGeom prst="rect">
                <a:avLst/>
              </a:prstGeom>
              <a:blipFill>
                <a:blip r:embed="rId3"/>
                <a:stretch>
                  <a:fillRect t="-116667" r="-14159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A07E18-D5CE-3143-86BF-8C667E36CD4C}"/>
                  </a:ext>
                </a:extLst>
              </p:cNvPr>
              <p:cNvSpPr/>
              <p:nvPr/>
            </p:nvSpPr>
            <p:spPr>
              <a:xfrm>
                <a:off x="7091340" y="6187878"/>
                <a:ext cx="1426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A07E18-D5CE-3143-86BF-8C667E36C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340" y="6187878"/>
                <a:ext cx="1426288" cy="369332"/>
              </a:xfrm>
              <a:prstGeom prst="rect">
                <a:avLst/>
              </a:prstGeom>
              <a:blipFill>
                <a:blip r:embed="rId4"/>
                <a:stretch>
                  <a:fillRect t="-116667" r="-14035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6398CA0-11E8-C94B-A4D5-74A9B8E8AA4A}"/>
              </a:ext>
            </a:extLst>
          </p:cNvPr>
          <p:cNvSpPr txBox="1"/>
          <p:nvPr/>
        </p:nvSpPr>
        <p:spPr>
          <a:xfrm>
            <a:off x="168442" y="3080085"/>
            <a:ext cx="19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Leapfrog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6580FE-8A2E-0A48-8744-22C19ACF6DA7}"/>
              </a:ext>
            </a:extLst>
          </p:cNvPr>
          <p:cNvCxnSpPr/>
          <p:nvPr/>
        </p:nvCxnSpPr>
        <p:spPr>
          <a:xfrm>
            <a:off x="1588169" y="3380874"/>
            <a:ext cx="4836694" cy="23942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370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32F2-70A9-C549-85FA-BB9E14FE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59329-A9D9-4C4D-A422-9875DB45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350"/>
          </a:xfrm>
        </p:spPr>
        <p:txBody>
          <a:bodyPr>
            <a:normAutofit/>
          </a:bodyPr>
          <a:lstStyle/>
          <a:p>
            <a:r>
              <a:rPr lang="en-US" dirty="0"/>
              <a:t>Shocks independent (Sutton 2007) and normal; Markov process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Cobb Douglas,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83535E-DCDB-C848-BA52-77D6856ADEBA}"/>
                  </a:ext>
                </a:extLst>
              </p:cNvPr>
              <p:cNvSpPr/>
              <p:nvPr/>
            </p:nvSpPr>
            <p:spPr>
              <a:xfrm>
                <a:off x="3672355" y="2418180"/>
                <a:ext cx="68066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func>
                      <m:r>
                        <a:rPr lang="en-US" sz="2800" i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i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=1,2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83535E-DCDB-C848-BA52-77D6856AD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355" y="2418180"/>
                <a:ext cx="6806607" cy="523220"/>
              </a:xfrm>
              <a:prstGeom prst="rect">
                <a:avLst/>
              </a:prstGeom>
              <a:blipFill>
                <a:blip r:embed="rId2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29E335-DA30-744B-A580-784F71701CAA}"/>
                  </a:ext>
                </a:extLst>
              </p:cNvPr>
              <p:cNvSpPr/>
              <p:nvPr/>
            </p:nvSpPr>
            <p:spPr>
              <a:xfrm>
                <a:off x="3770395" y="3357267"/>
                <a:ext cx="44037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func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func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29E335-DA30-744B-A580-784F71701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395" y="3357267"/>
                <a:ext cx="4403705" cy="523220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CFE038B-8933-464D-A412-E8AFB5A13F4E}"/>
                  </a:ext>
                </a:extLst>
              </p:cNvPr>
              <p:cNvSpPr/>
              <p:nvPr/>
            </p:nvSpPr>
            <p:spPr>
              <a:xfrm>
                <a:off x="838200" y="4554880"/>
                <a:ext cx="10158662" cy="1076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sz="28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8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sz="28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i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  <m:r>
                                            <a:rPr lang="en-US" sz="2800" i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CFE038B-8933-464D-A412-E8AFB5A13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54880"/>
                <a:ext cx="10158662" cy="1076000"/>
              </a:xfrm>
              <a:prstGeom prst="rect">
                <a:avLst/>
              </a:prstGeom>
              <a:blipFill>
                <a:blip r:embed="rId4"/>
                <a:stretch>
                  <a:fillRect t="-65882" r="-1124" b="-4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452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32F2-70A9-C549-85FA-BB9E14FE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leapfrog / dropout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A59329-A9D9-4C4D-A422-9875DB4510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32350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Linear approximation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industry FE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captures changes in volatility,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/>
                  <a:t> absorbed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Multiple firms</a:t>
                </a:r>
              </a:p>
              <a:p>
                <a:pPr lvl="1"/>
                <a:r>
                  <a:rPr lang="en-US" dirty="0"/>
                  <a:t>Top 4</a:t>
                </a:r>
              </a:p>
              <a:p>
                <a:pPr lvl="1"/>
                <a:r>
                  <a:rPr lang="en-US" dirty="0"/>
                  <a:t>Second 4 (ranked 5-8)</a:t>
                </a:r>
              </a:p>
              <a:p>
                <a:r>
                  <a:rPr lang="en-US" dirty="0"/>
                  <a:t>Multiple capital stocks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A59329-A9D9-4C4D-A422-9875DB451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32350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A2A6FE-4356-6D43-9E73-270DCE6A0149}"/>
                  </a:ext>
                </a:extLst>
              </p:cNvPr>
              <p:cNvSpPr/>
              <p:nvPr/>
            </p:nvSpPr>
            <p:spPr>
              <a:xfrm>
                <a:off x="2233500" y="2052561"/>
                <a:ext cx="7725000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γ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func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func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A2A6FE-4356-6D43-9E73-270DCE6A0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500" y="2052561"/>
                <a:ext cx="7725000" cy="557910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28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32F2-70A9-C549-85FA-BB9E14FE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A59329-A9D9-4C4D-A422-9875DB4510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32350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pPr lvl="2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/>
                  <a:t> unobserved &amp; possibly correlated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br>
                  <a:rPr lang="en-US" dirty="0">
                    <a:sym typeface="Wingdings" pitchFamily="2" charset="2"/>
                  </a:rPr>
                </a:br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/>
                  <a:t> from productivity function estimation (ACF)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Robustness: bootstrap errors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A59329-A9D9-4C4D-A422-9875DB451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32350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A2A6FE-4356-6D43-9E73-270DCE6A0149}"/>
                  </a:ext>
                </a:extLst>
              </p:cNvPr>
              <p:cNvSpPr/>
              <p:nvPr/>
            </p:nvSpPr>
            <p:spPr>
              <a:xfrm>
                <a:off x="2233500" y="2052561"/>
                <a:ext cx="7725000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γ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func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func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A2A6FE-4356-6D43-9E73-270DCE6A0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500" y="2052561"/>
                <a:ext cx="7725000" cy="557910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22F338-A9EB-584B-91C9-BE82A020E8F7}"/>
                  </a:ext>
                </a:extLst>
              </p:cNvPr>
              <p:cNvSpPr/>
              <p:nvPr/>
            </p:nvSpPr>
            <p:spPr>
              <a:xfrm>
                <a:off x="2233500" y="5188793"/>
                <a:ext cx="7716984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γ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func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func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22F338-A9EB-584B-91C9-BE82A020E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500" y="5188793"/>
                <a:ext cx="7716984" cy="557910"/>
              </a:xfrm>
              <a:prstGeom prst="rect">
                <a:avLst/>
              </a:prstGeom>
              <a:blipFill>
                <a:blip r:embed="rId4"/>
                <a:stretch>
                  <a:fillRect t="-227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78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EC4B-333F-2342-9DE6-39640B5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competition declining?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FCC77-837D-D747-9CC6-DAF9F45E4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Markups rising?</a:t>
            </a:r>
          </a:p>
          <a:p>
            <a:endParaRPr lang="en-US" dirty="0"/>
          </a:p>
          <a:p>
            <a:r>
              <a:rPr lang="en-US" dirty="0"/>
              <a:t>Industry concentration rising?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Markups measure </a:t>
            </a:r>
            <a:r>
              <a:rPr lang="en-US" b="1" i="1" dirty="0">
                <a:solidFill>
                  <a:srgbClr val="00B0F0"/>
                </a:solidFill>
              </a:rPr>
              <a:t>price</a:t>
            </a:r>
            <a:r>
              <a:rPr lang="en-US" i="1" dirty="0"/>
              <a:t> </a:t>
            </a:r>
            <a:r>
              <a:rPr lang="en-US" dirty="0"/>
              <a:t>competition</a:t>
            </a:r>
          </a:p>
          <a:p>
            <a:pPr lvl="1"/>
            <a:r>
              <a:rPr lang="en-US" dirty="0"/>
              <a:t>Not dynamism</a:t>
            </a:r>
          </a:p>
        </p:txBody>
      </p:sp>
    </p:spTree>
    <p:extLst>
      <p:ext uri="{BB962C8B-B14F-4D97-AF65-F5344CB8AC3E}">
        <p14:creationId xmlns:p14="http://schemas.microsoft.com/office/powerpoint/2010/main" val="1842270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B41FFF-7E92-9E46-B387-98DD24D8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42" y="689920"/>
            <a:ext cx="8638674" cy="7238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13ED1D-23CC-4B4B-BEB9-3F848859F1A8}"/>
              </a:ext>
            </a:extLst>
          </p:cNvPr>
          <p:cNvSpPr txBox="1"/>
          <p:nvPr/>
        </p:nvSpPr>
        <p:spPr>
          <a:xfrm>
            <a:off x="468312" y="185738"/>
            <a:ext cx="5532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Displacement Hazard of Top 4 firm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58A84F-7327-7E46-B138-AE17FEA42BC9}"/>
              </a:ext>
            </a:extLst>
          </p:cNvPr>
          <p:cNvSpPr/>
          <p:nvPr/>
        </p:nvSpPr>
        <p:spPr>
          <a:xfrm>
            <a:off x="5510463" y="481263"/>
            <a:ext cx="3092116" cy="6160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9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B41FFF-7E92-9E46-B387-98DD24D8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42" y="689920"/>
            <a:ext cx="8638674" cy="7238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13ED1D-23CC-4B4B-BEB9-3F848859F1A8}"/>
              </a:ext>
            </a:extLst>
          </p:cNvPr>
          <p:cNvSpPr txBox="1"/>
          <p:nvPr/>
        </p:nvSpPr>
        <p:spPr>
          <a:xfrm>
            <a:off x="468312" y="185738"/>
            <a:ext cx="5532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Displacement Hazard of Top 4 firm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96867B5-FA2C-4648-B6B7-AC654444B4CE}"/>
              </a:ext>
            </a:extLst>
          </p:cNvPr>
          <p:cNvSpPr/>
          <p:nvPr/>
        </p:nvSpPr>
        <p:spPr>
          <a:xfrm flipH="1">
            <a:off x="8169442" y="2574759"/>
            <a:ext cx="733927" cy="553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62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FED8F3-0DB5-D143-96AF-B71465916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520700"/>
            <a:ext cx="8001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96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744D7D-C679-8444-AF99-82E40DFEA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275" y="155330"/>
            <a:ext cx="7321136" cy="703955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83671E7-D3F2-7C41-9769-DDEF3EF2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2" y="250825"/>
            <a:ext cx="3019425" cy="1635125"/>
          </a:xfrm>
        </p:spPr>
        <p:txBody>
          <a:bodyPr/>
          <a:lstStyle/>
          <a:p>
            <a:r>
              <a:rPr lang="en-US" dirty="0"/>
              <a:t>Firm interactions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47F72-CE30-FE4C-AE27-9BE3B66855C2}"/>
              </a:ext>
            </a:extLst>
          </p:cNvPr>
          <p:cNvSpPr/>
          <p:nvPr/>
        </p:nvSpPr>
        <p:spPr>
          <a:xfrm>
            <a:off x="6316579" y="155330"/>
            <a:ext cx="2622884" cy="6618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31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extLst>
              <a:ext uri="{FF2B5EF4-FFF2-40B4-BE49-F238E27FC236}">
                <a16:creationId xmlns:a16="http://schemas.microsoft.com/office/drawing/2014/main" id="{F2F5443C-DBE4-B346-9DC8-6B144A919037}"/>
              </a:ext>
            </a:extLst>
          </p:cNvPr>
          <p:cNvSpPr/>
          <p:nvPr/>
        </p:nvSpPr>
        <p:spPr>
          <a:xfrm>
            <a:off x="8265320" y="4662989"/>
            <a:ext cx="757237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3671E7-D3F2-7C41-9769-DDEF3EF2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2" y="250825"/>
            <a:ext cx="3019425" cy="1635125"/>
          </a:xfrm>
        </p:spPr>
        <p:txBody>
          <a:bodyPr/>
          <a:lstStyle/>
          <a:p>
            <a:r>
              <a:rPr lang="en-US" dirty="0"/>
              <a:t>Firm interactions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2761D561-F2CD-EE43-96BE-4AAD98459ADE}"/>
              </a:ext>
            </a:extLst>
          </p:cNvPr>
          <p:cNvSpPr/>
          <p:nvPr/>
        </p:nvSpPr>
        <p:spPr>
          <a:xfrm>
            <a:off x="8265320" y="3888957"/>
            <a:ext cx="757237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44D7D-C679-8444-AF99-82E40DFEA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275" y="155330"/>
            <a:ext cx="7321136" cy="70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07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66A80-FAEC-804B-ABCE-A0AE7E2B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sides of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30965-7CCB-6445-B6E1-88AD3B673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Boosts firm output</a:t>
            </a:r>
          </a:p>
          <a:p>
            <a:pPr lvl="1"/>
            <a:r>
              <a:rPr lang="en-US" dirty="0"/>
              <a:t>Diminishes displacement for firms #3 and #4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Externality</a:t>
            </a:r>
          </a:p>
          <a:p>
            <a:pPr lvl="1"/>
            <a:r>
              <a:rPr lang="en-US" dirty="0"/>
              <a:t>Dominant firm investments suppress leapfrogging</a:t>
            </a:r>
          </a:p>
          <a:p>
            <a:pPr lvl="2"/>
            <a:r>
              <a:rPr lang="en-US" dirty="0"/>
              <a:t>Sutton endogenous sunk cost model</a:t>
            </a:r>
          </a:p>
        </p:txBody>
      </p:sp>
    </p:spTree>
    <p:extLst>
      <p:ext uri="{BB962C8B-B14F-4D97-AF65-F5344CB8AC3E}">
        <p14:creationId xmlns:p14="http://schemas.microsoft.com/office/powerpoint/2010/main" val="4262680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E9B71-0369-A44F-B591-B0E737C8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346" y="365125"/>
            <a:ext cx="9101323" cy="6184232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138AF161-6650-9D4E-9196-EE3A507B5AE5}"/>
              </a:ext>
            </a:extLst>
          </p:cNvPr>
          <p:cNvSpPr/>
          <p:nvPr/>
        </p:nvSpPr>
        <p:spPr>
          <a:xfrm>
            <a:off x="6912765" y="5086351"/>
            <a:ext cx="757237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F03027E-2269-3B42-ACF1-5845B4196634}"/>
              </a:ext>
            </a:extLst>
          </p:cNvPr>
          <p:cNvSpPr txBox="1">
            <a:spLocks/>
          </p:cNvSpPr>
          <p:nvPr/>
        </p:nvSpPr>
        <p:spPr>
          <a:xfrm>
            <a:off x="585788" y="365125"/>
            <a:ext cx="3271837" cy="163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Decomposing Intangibles</a:t>
            </a:r>
          </a:p>
        </p:txBody>
      </p:sp>
    </p:spTree>
    <p:extLst>
      <p:ext uri="{BB962C8B-B14F-4D97-AF65-F5344CB8AC3E}">
        <p14:creationId xmlns:p14="http://schemas.microsoft.com/office/powerpoint/2010/main" val="3581839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53729E-5F6D-254B-B846-F5FC9BF90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109" y="245285"/>
            <a:ext cx="8810721" cy="6720999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CBBB9F05-87BA-9F4F-BAA2-4C1C2E2C61F2}"/>
              </a:ext>
            </a:extLst>
          </p:cNvPr>
          <p:cNvSpPr/>
          <p:nvPr/>
        </p:nvSpPr>
        <p:spPr>
          <a:xfrm>
            <a:off x="8308929" y="4312443"/>
            <a:ext cx="757237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EDEF1A5-8DFF-DC45-AB37-DDF23168E690}"/>
              </a:ext>
            </a:extLst>
          </p:cNvPr>
          <p:cNvSpPr txBox="1">
            <a:spLocks/>
          </p:cNvSpPr>
          <p:nvPr/>
        </p:nvSpPr>
        <p:spPr>
          <a:xfrm>
            <a:off x="266700" y="434976"/>
            <a:ext cx="3271837" cy="163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Decomposing Intangibles</a:t>
            </a:r>
          </a:p>
        </p:txBody>
      </p:sp>
    </p:spTree>
    <p:extLst>
      <p:ext uri="{BB962C8B-B14F-4D97-AF65-F5344CB8AC3E}">
        <p14:creationId xmlns:p14="http://schemas.microsoft.com/office/powerpoint/2010/main" val="2050886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78E597-7E55-7747-8509-266B0F853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520700"/>
            <a:ext cx="8001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99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8B7DF-86CB-4746-8107-E3F211978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520700"/>
            <a:ext cx="8001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6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1F6DCC-9B62-BF41-89CA-DD28023AA5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Price competition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000" dirty="0"/>
                  <a:t> Schumpeterian competition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1F6DCC-9B62-BF41-89CA-DD28023AA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90BEA-C67C-1F44-8AD2-5F524970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dirty="0"/>
              <a:t>Innovative firms earn rents on technology </a:t>
            </a:r>
            <a:r>
              <a:rPr lang="en-US" dirty="0">
                <a:sym typeface="Wingdings" pitchFamily="2" charset="2"/>
              </a:rPr>
              <a:t> markups</a:t>
            </a:r>
          </a:p>
          <a:p>
            <a:endParaRPr lang="en-US" dirty="0"/>
          </a:p>
          <a:p>
            <a:r>
              <a:rPr lang="en-US" dirty="0"/>
              <a:t>Why competition matters</a:t>
            </a:r>
          </a:p>
          <a:p>
            <a:pPr lvl="1"/>
            <a:r>
              <a:rPr lang="en-US" dirty="0"/>
              <a:t>Price competition </a:t>
            </a:r>
            <a:r>
              <a:rPr lang="en-US" dirty="0">
                <a:sym typeface="Wingdings" pitchFamily="2" charset="2"/>
              </a:rPr>
              <a:t> static deadweight loss</a:t>
            </a:r>
          </a:p>
          <a:p>
            <a:pPr lvl="1"/>
            <a:r>
              <a:rPr lang="en-US" dirty="0">
                <a:sym typeface="Wingdings" pitchFamily="2" charset="2"/>
              </a:rPr>
              <a:t>Schumpeterian competition  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productivity growth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Measuring industry dynamism</a:t>
            </a:r>
          </a:p>
          <a:p>
            <a:pPr lvl="1"/>
            <a:r>
              <a:rPr lang="en-US" dirty="0">
                <a:sym typeface="Wingdings" pitchFamily="2" charset="2"/>
              </a:rPr>
              <a:t>Entry rates</a:t>
            </a:r>
          </a:p>
          <a:p>
            <a:pPr lvl="1"/>
            <a:r>
              <a:rPr lang="en-US" dirty="0">
                <a:sym typeface="Wingdings" pitchFamily="2" charset="2"/>
              </a:rPr>
              <a:t>Growth rates of innovative firms</a:t>
            </a:r>
          </a:p>
          <a:p>
            <a:pPr lvl="1"/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Displacement of market leaders </a:t>
            </a:r>
          </a:p>
          <a:p>
            <a:pPr lvl="1"/>
            <a:endParaRPr lang="en-US" dirty="0">
              <a:solidFill>
                <a:srgbClr val="0070C0"/>
              </a:solidFill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48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AF219D-F79D-4D43-A32D-7125D3C06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8" y="1253836"/>
            <a:ext cx="7705725" cy="56041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F90836-873F-3448-83BA-96A32FFE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711"/>
          </a:xfrm>
        </p:spPr>
        <p:txBody>
          <a:bodyPr/>
          <a:lstStyle/>
          <a:p>
            <a:r>
              <a:rPr lang="en-US" dirty="0"/>
              <a:t>Magnitude of effect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A6E49135-CD9C-3241-9357-ADD921530FE4}"/>
              </a:ext>
            </a:extLst>
          </p:cNvPr>
          <p:cNvSpPr/>
          <p:nvPr/>
        </p:nvSpPr>
        <p:spPr>
          <a:xfrm flipH="1">
            <a:off x="8089582" y="3286125"/>
            <a:ext cx="525781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F147F9-E42D-6845-B876-5B5B0B65AAFB}"/>
                  </a:ext>
                </a:extLst>
              </p:cNvPr>
              <p:cNvSpPr txBox="1"/>
              <p:nvPr/>
            </p:nvSpPr>
            <p:spPr>
              <a:xfrm>
                <a:off x="8958263" y="3286125"/>
                <a:ext cx="22145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 </a:t>
                </a:r>
                <a:r>
                  <a:rPr lang="en-US"/>
                  <a:t>-.014 </a:t>
                </a:r>
                <a:r>
                  <a:rPr lang="en-US" dirty="0"/>
                  <a:t>x 2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F147F9-E42D-6845-B876-5B5B0B65A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263" y="3286125"/>
                <a:ext cx="2214562" cy="646331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408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21F8-CDAA-EB4B-B343-177BE855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level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DFDF1-54DE-B14C-BD94-40F941468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Own account software vs pre-packaged, contracted</a:t>
            </a:r>
          </a:p>
          <a:p>
            <a:pPr lvl="1"/>
            <a:r>
              <a:rPr lang="en-US" dirty="0"/>
              <a:t>BEA data</a:t>
            </a:r>
          </a:p>
          <a:p>
            <a:pPr lvl="1"/>
            <a:r>
              <a:rPr lang="en-US" dirty="0">
                <a:sym typeface="Wingdings" pitchFamily="2" charset="2"/>
              </a:rPr>
              <a:t> 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own account software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Instrumental variable estimates</a:t>
            </a:r>
          </a:p>
          <a:p>
            <a:pPr lvl="1"/>
            <a:r>
              <a:rPr lang="en-US" dirty="0"/>
              <a:t>EU KLEMS software for EU nations</a:t>
            </a:r>
          </a:p>
        </p:txBody>
      </p:sp>
    </p:spTree>
    <p:extLst>
      <p:ext uri="{BB962C8B-B14F-4D97-AF65-F5344CB8AC3E}">
        <p14:creationId xmlns:p14="http://schemas.microsoft.com/office/powerpoint/2010/main" val="2581243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B74E-5014-B04F-9833-119D958E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III. Markups &amp; Concentration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E60DC-3175-1E44-9B4F-4AD6CA98C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1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B392FC-6EE7-FD4F-A5DE-34DB6C7D4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520700"/>
            <a:ext cx="8001000" cy="5816600"/>
          </a:xfrm>
          <a:prstGeom prst="rect">
            <a:avLst/>
          </a:prstGeom>
          <a:noFill/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BAE4B864-1AB8-AE45-8C52-FAA1840776A0}"/>
              </a:ext>
            </a:extLst>
          </p:cNvPr>
          <p:cNvSpPr/>
          <p:nvPr/>
        </p:nvSpPr>
        <p:spPr>
          <a:xfrm rot="20729749">
            <a:off x="3663515" y="1301931"/>
            <a:ext cx="5618748" cy="709151"/>
          </a:xfrm>
          <a:prstGeom prst="rightArrow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A10DE-5CB1-7C41-A569-CD03AC39A8F4}"/>
              </a:ext>
            </a:extLst>
          </p:cNvPr>
          <p:cNvSpPr txBox="1"/>
          <p:nvPr/>
        </p:nvSpPr>
        <p:spPr>
          <a:xfrm>
            <a:off x="4057649" y="6337300"/>
            <a:ext cx="6215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 </a:t>
            </a:r>
            <a:r>
              <a:rPr lang="en-US" sz="1600" dirty="0" err="1"/>
              <a:t>Loecker</a:t>
            </a:r>
            <a:r>
              <a:rPr lang="en-US" sz="1600" dirty="0"/>
              <a:t> &amp; </a:t>
            </a:r>
            <a:r>
              <a:rPr lang="en-US" sz="1600" dirty="0" err="1"/>
              <a:t>Warzynski</a:t>
            </a:r>
            <a:r>
              <a:rPr lang="en-US" sz="1600" dirty="0"/>
              <a:t> (2012), De </a:t>
            </a:r>
            <a:r>
              <a:rPr lang="en-US" sz="1600" dirty="0" err="1"/>
              <a:t>Loecker</a:t>
            </a:r>
            <a:r>
              <a:rPr lang="en-US" sz="1600" dirty="0"/>
              <a:t> &amp; </a:t>
            </a:r>
            <a:r>
              <a:rPr lang="en-US" sz="1600" dirty="0" err="1"/>
              <a:t>Eeckhout</a:t>
            </a:r>
            <a:r>
              <a:rPr lang="en-US" sz="1600" dirty="0"/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2964953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C291-B93C-7845-B2D7-732A2336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4E11-A7BA-0F44-9458-EA3AB399C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markup industries </a:t>
            </a:r>
            <a:r>
              <a:rPr lang="en-US" dirty="0">
                <a:sym typeface="Wingdings" pitchFamily="2" charset="2"/>
              </a:rPr>
              <a:t> high displacement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Leading firms temporarily earn rents,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but are </a:t>
            </a:r>
            <a:r>
              <a:rPr lang="en-US" b="1" i="1" dirty="0">
                <a:solidFill>
                  <a:srgbClr val="0070C0"/>
                </a:solidFill>
                <a:sym typeface="Wingdings" pitchFamily="2" charset="2"/>
              </a:rPr>
              <a:t>more likely </a:t>
            </a:r>
            <a:r>
              <a:rPr lang="en-US" dirty="0">
                <a:sym typeface="Wingdings" pitchFamily="2" charset="2"/>
              </a:rPr>
              <a:t>to be displaced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04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5CE758-79FB-7640-B7F1-879A01E1D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520700"/>
            <a:ext cx="8001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49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8EA8-C50C-F542-811D-42D8A64D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9D07-D625-FB49-8DDD-06B0E85B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Schumpeterian competition declined since ~2000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Associated with shift to intangibles / proprietary software</a:t>
            </a:r>
          </a:p>
          <a:p>
            <a:pPr lvl="1"/>
            <a:r>
              <a:rPr lang="en-US" dirty="0"/>
              <a:t>Relationship strengthened after 2000</a:t>
            </a:r>
          </a:p>
          <a:p>
            <a:pPr lvl="1"/>
            <a:r>
              <a:rPr lang="en-US" dirty="0"/>
              <a:t>Investment shifted after 2000</a:t>
            </a:r>
          </a:p>
          <a:p>
            <a:pPr lvl="1"/>
            <a:r>
              <a:rPr lang="en-US" dirty="0"/>
              <a:t>Especially own-account software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Markups associated with </a:t>
            </a:r>
            <a:r>
              <a:rPr lang="en-US" dirty="0">
                <a:solidFill>
                  <a:srgbClr val="0070C0"/>
                </a:solidFill>
              </a:rPr>
              <a:t>higher</a:t>
            </a:r>
            <a:r>
              <a:rPr lang="en-US" dirty="0"/>
              <a:t> dynamism</a:t>
            </a:r>
          </a:p>
          <a:p>
            <a:pPr lvl="1"/>
            <a:r>
              <a:rPr lang="en-US" dirty="0"/>
              <a:t>Industry concentration with less</a:t>
            </a:r>
          </a:p>
        </p:txBody>
      </p:sp>
    </p:spTree>
    <p:extLst>
      <p:ext uri="{BB962C8B-B14F-4D97-AF65-F5344CB8AC3E}">
        <p14:creationId xmlns:p14="http://schemas.microsoft.com/office/powerpoint/2010/main" val="3875942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95A4-BCD6-4A40-936A-E54BF5C0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B0488-FC03-2B46-935B-E1752C856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playing a new role</a:t>
            </a:r>
          </a:p>
          <a:p>
            <a:pPr lvl="1"/>
            <a:r>
              <a:rPr lang="en-US" dirty="0"/>
              <a:t>Tech </a:t>
            </a:r>
            <a:r>
              <a:rPr lang="en-US" dirty="0">
                <a:sym typeface="Wingdings" pitchFamily="2" charset="2"/>
              </a:rPr>
              <a:t> disruption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4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95A4-BCD6-4A40-936A-E54BF5C0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B0488-FC03-2B46-935B-E1752C856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playing a new role</a:t>
            </a:r>
          </a:p>
          <a:p>
            <a:pPr lvl="1"/>
            <a:r>
              <a:rPr lang="en-US" strike="sngStrike" dirty="0"/>
              <a:t>Tech </a:t>
            </a:r>
            <a:r>
              <a:rPr lang="en-US" strike="sngStrike" dirty="0">
                <a:sym typeface="Wingdings" pitchFamily="2" charset="2"/>
              </a:rPr>
              <a:t> disruption</a:t>
            </a:r>
          </a:p>
          <a:p>
            <a:pPr lvl="1"/>
            <a:r>
              <a:rPr lang="en-US" dirty="0"/>
              <a:t>Tech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suppresses</a:t>
            </a:r>
            <a:r>
              <a:rPr lang="en-US" dirty="0">
                <a:sym typeface="Wingdings" pitchFamily="2" charset="2"/>
              </a:rPr>
              <a:t> disruption</a:t>
            </a:r>
            <a:br>
              <a:rPr lang="en-US" dirty="0">
                <a:sym typeface="Wingdings" pitchFamily="2" charset="2"/>
              </a:rPr>
            </a:b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EEDBB-7FA3-3B4D-81C6-DE28F180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68C31-73E3-684B-9501-6DD8F0292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trends in hazard of displacing top firms?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investments by dominant firms affect displacement?</a:t>
            </a:r>
            <a:br>
              <a:rPr lang="en-US" dirty="0"/>
            </a:br>
            <a:r>
              <a:rPr lang="en-US" dirty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displacement hazard related to markups and industry concentration?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6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EEDBB-7FA3-3B4D-81C6-DE28F180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68C31-73E3-684B-9501-6DD8F0292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Hazard of displacing leading firm rose since 1970 but fell sharply after 2000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Displacement hazard negatively related to investment in intangibles, software</a:t>
            </a:r>
          </a:p>
          <a:p>
            <a:pPr lvl="1"/>
            <a:r>
              <a:rPr lang="en-US" dirty="0"/>
              <a:t>Accounts for much of decline</a:t>
            </a:r>
            <a:br>
              <a:rPr lang="en-US" dirty="0"/>
            </a:br>
            <a:r>
              <a:rPr lang="en-US" dirty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Displacement hazard associated with </a:t>
            </a:r>
            <a:r>
              <a:rPr lang="en-US" i="1" dirty="0">
                <a:solidFill>
                  <a:srgbClr val="0070C0"/>
                </a:solidFill>
              </a:rPr>
              <a:t>higher</a:t>
            </a:r>
            <a:r>
              <a:rPr lang="en-US" i="1" dirty="0"/>
              <a:t> </a:t>
            </a:r>
            <a:r>
              <a:rPr lang="en-US" dirty="0"/>
              <a:t>markups, lower industry concentration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6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514D-6BAB-EA41-97EC-108E2866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6643D-52F4-3D49-8AD3-D8E5FB5DE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Compustat, 1976-2017, global, publicly listed</a:t>
            </a:r>
          </a:p>
          <a:p>
            <a:pPr lvl="1"/>
            <a:r>
              <a:rPr lang="en-US" dirty="0"/>
              <a:t>Peters and Taylor (2016) intangibles</a:t>
            </a:r>
          </a:p>
          <a:p>
            <a:pPr lvl="1"/>
            <a:r>
              <a:rPr lang="en-US" dirty="0"/>
              <a:t>Advertising </a:t>
            </a:r>
          </a:p>
          <a:p>
            <a:pPr lvl="1"/>
            <a:r>
              <a:rPr lang="en-US" dirty="0"/>
              <a:t>Patents</a:t>
            </a:r>
          </a:p>
          <a:p>
            <a:pPr lvl="1"/>
            <a:r>
              <a:rPr lang="en-US" dirty="0"/>
              <a:t>Lobbying 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Acquisitions</a:t>
            </a:r>
          </a:p>
          <a:p>
            <a:r>
              <a:rPr lang="en-US" dirty="0"/>
              <a:t>NETS, 1990-2014, US, private &amp; public</a:t>
            </a:r>
          </a:p>
          <a:p>
            <a:r>
              <a:rPr lang="en-US" dirty="0"/>
              <a:t>ACES, 2002-2012, US, private &amp; public </a:t>
            </a:r>
            <a:r>
              <a:rPr lang="en-US" dirty="0">
                <a:solidFill>
                  <a:srgbClr val="FF0000"/>
                </a:solidFill>
              </a:rPr>
              <a:t>[not disclosed]</a:t>
            </a:r>
          </a:p>
        </p:txBody>
      </p:sp>
    </p:spTree>
    <p:extLst>
      <p:ext uri="{BB962C8B-B14F-4D97-AF65-F5344CB8AC3E}">
        <p14:creationId xmlns:p14="http://schemas.microsoft.com/office/powerpoint/2010/main" val="3485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B74E-5014-B04F-9833-119D958E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I. Dominant firm displacement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E60DC-3175-1E44-9B4F-4AD6CA98C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7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7B9731-1941-6849-B624-E9019E6EA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342900"/>
            <a:ext cx="88011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AF219D-F79D-4D43-A32D-7125D3C06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342900"/>
            <a:ext cx="88011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22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35390</TotalTime>
  <Words>665</Words>
  <Application>Microsoft Macintosh PowerPoint</Application>
  <PresentationFormat>Widescreen</PresentationFormat>
  <Paragraphs>148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Wingdings</vt:lpstr>
      <vt:lpstr>Office Theme</vt:lpstr>
      <vt:lpstr>Declining Industrial Disruption</vt:lpstr>
      <vt:lpstr>Is competition declining?</vt:lpstr>
      <vt:lpstr>Price competition ≠ Schumpeterian competition</vt:lpstr>
      <vt:lpstr>This paper</vt:lpstr>
      <vt:lpstr>This paper</vt:lpstr>
      <vt:lpstr>Data</vt:lpstr>
      <vt:lpstr>I. Dominant firm displacement</vt:lpstr>
      <vt:lpstr>PowerPoint Presentation</vt:lpstr>
      <vt:lpstr>PowerPoint Presentation</vt:lpstr>
      <vt:lpstr>PowerPoint Presentation</vt:lpstr>
      <vt:lpstr>PowerPoint Presentation</vt:lpstr>
      <vt:lpstr>II. Displacement &amp; Investments</vt:lpstr>
      <vt:lpstr>IO models: investments  market share</vt:lpstr>
      <vt:lpstr>IO models: investments  market share</vt:lpstr>
      <vt:lpstr>Basic model: Duopoly</vt:lpstr>
      <vt:lpstr>PowerPoint Presentation</vt:lpstr>
      <vt:lpstr>Assume</vt:lpstr>
      <vt:lpstr>Probability of leapfrog / dropout</vt:lpstr>
      <vt:lpstr>Identification</vt:lpstr>
      <vt:lpstr>PowerPoint Presentation</vt:lpstr>
      <vt:lpstr>PowerPoint Presentation</vt:lpstr>
      <vt:lpstr>PowerPoint Presentation</vt:lpstr>
      <vt:lpstr>Firm interactions</vt:lpstr>
      <vt:lpstr>Firm interactions</vt:lpstr>
      <vt:lpstr>Two sides of investment</vt:lpstr>
      <vt:lpstr>PowerPoint Presentation</vt:lpstr>
      <vt:lpstr>PowerPoint Presentation</vt:lpstr>
      <vt:lpstr>PowerPoint Presentation</vt:lpstr>
      <vt:lpstr>PowerPoint Presentation</vt:lpstr>
      <vt:lpstr>Magnitude of effect</vt:lpstr>
      <vt:lpstr>Industry level analysis</vt:lpstr>
      <vt:lpstr>III. Markups &amp; Concentration</vt:lpstr>
      <vt:lpstr>PowerPoint Presentation</vt:lpstr>
      <vt:lpstr>Markups</vt:lpstr>
      <vt:lpstr>PowerPoint Presentation</vt:lpstr>
      <vt:lpstr>Conclusion </vt:lpstr>
      <vt:lpstr>Conclusion: main idea</vt:lpstr>
      <vt:lpstr>Conclusion: main idea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8/7 prelims</dc:title>
  <dc:creator>Bessen, James E</dc:creator>
  <cp:lastModifiedBy>Bessen, James E</cp:lastModifiedBy>
  <cp:revision>146</cp:revision>
  <dcterms:created xsi:type="dcterms:W3CDTF">2019-08-07T11:49:03Z</dcterms:created>
  <dcterms:modified xsi:type="dcterms:W3CDTF">2020-09-11T10:53:26Z</dcterms:modified>
</cp:coreProperties>
</file>