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0"/>
  </p:notesMasterIdLst>
  <p:handoutMasterIdLst>
    <p:handoutMasterId r:id="rId11"/>
  </p:handoutMasterIdLst>
  <p:sldIdLst>
    <p:sldId id="421" r:id="rId2"/>
    <p:sldId id="430" r:id="rId3"/>
    <p:sldId id="429" r:id="rId4"/>
    <p:sldId id="441" r:id="rId5"/>
    <p:sldId id="443" r:id="rId6"/>
    <p:sldId id="453" r:id="rId7"/>
    <p:sldId id="455" r:id="rId8"/>
    <p:sldId id="454" r:id="rId9"/>
  </p:sldIdLst>
  <p:sldSz cx="9144000" cy="5143500" type="screen16x9"/>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764"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ichael Impink" initials="SMI" lastIdx="1" clrIdx="0">
    <p:extLst>
      <p:ext uri="{19B8F6BF-5375-455C-9EA6-DF929625EA0E}">
        <p15:presenceInfo xmlns:p15="http://schemas.microsoft.com/office/powerpoint/2012/main" userId="51b2333d5eb6251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0E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3AFAD5-D4EB-485D-AE80-606B17AACECE}" v="1193" dt="2020-09-08T08:44:49.4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6"/>
  </p:normalViewPr>
  <p:slideViewPr>
    <p:cSldViewPr snapToGrid="0" snapToObjects="1">
      <p:cViewPr varScale="1">
        <p:scale>
          <a:sx n="92" d="100"/>
          <a:sy n="92" d="100"/>
        </p:scale>
        <p:origin x="756" y="72"/>
      </p:cViewPr>
      <p:guideLst>
        <p:guide orient="horz" pos="1764"/>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Michael Impink" userId="51b2333d5eb62519" providerId="LiveId" clId="{033AFAD5-D4EB-485D-AE80-606B17AACECE}"/>
    <pc:docChg chg="undo redo custSel addSld delSld modSld sldOrd">
      <pc:chgData name="Stephen Michael Impink" userId="51b2333d5eb62519" providerId="LiveId" clId="{033AFAD5-D4EB-485D-AE80-606B17AACECE}" dt="2020-09-08T08:44:49.406" v="2917" actId="20577"/>
      <pc:docMkLst>
        <pc:docMk/>
      </pc:docMkLst>
      <pc:sldChg chg="modSp mod">
        <pc:chgData name="Stephen Michael Impink" userId="51b2333d5eb62519" providerId="LiveId" clId="{033AFAD5-D4EB-485D-AE80-606B17AACECE}" dt="2020-09-08T08:31:20.241" v="1717" actId="20577"/>
        <pc:sldMkLst>
          <pc:docMk/>
          <pc:sldMk cId="3167498413" sldId="421"/>
        </pc:sldMkLst>
        <pc:spChg chg="mod">
          <ac:chgData name="Stephen Michael Impink" userId="51b2333d5eb62519" providerId="LiveId" clId="{033AFAD5-D4EB-485D-AE80-606B17AACECE}" dt="2020-09-08T08:31:20.241" v="1717" actId="20577"/>
          <ac:spMkLst>
            <pc:docMk/>
            <pc:sldMk cId="3167498413" sldId="421"/>
            <ac:spMk id="2" creationId="{00000000-0000-0000-0000-000000000000}"/>
          </ac:spMkLst>
        </pc:spChg>
        <pc:spChg chg="mod">
          <ac:chgData name="Stephen Michael Impink" userId="51b2333d5eb62519" providerId="LiveId" clId="{033AFAD5-D4EB-485D-AE80-606B17AACECE}" dt="2020-09-08T08:10:17.567" v="1384" actId="2711"/>
          <ac:spMkLst>
            <pc:docMk/>
            <pc:sldMk cId="3167498413" sldId="421"/>
            <ac:spMk id="3" creationId="{00000000-0000-0000-0000-000000000000}"/>
          </ac:spMkLst>
        </pc:spChg>
        <pc:picChg chg="mod">
          <ac:chgData name="Stephen Michael Impink" userId="51b2333d5eb62519" providerId="LiveId" clId="{033AFAD5-D4EB-485D-AE80-606B17AACECE}" dt="2020-09-08T07:28:17.931" v="265" actId="2711"/>
          <ac:picMkLst>
            <pc:docMk/>
            <pc:sldMk cId="3167498413" sldId="421"/>
            <ac:picMk id="4" creationId="{524A2F44-4479-4FED-8FC7-E52248E9A4EB}"/>
          </ac:picMkLst>
        </pc:picChg>
        <pc:picChg chg="mod">
          <ac:chgData name="Stephen Michael Impink" userId="51b2333d5eb62519" providerId="LiveId" clId="{033AFAD5-D4EB-485D-AE80-606B17AACECE}" dt="2020-09-08T07:28:17.931" v="265" actId="2711"/>
          <ac:picMkLst>
            <pc:docMk/>
            <pc:sldMk cId="3167498413" sldId="421"/>
            <ac:picMk id="5" creationId="{95D02427-1549-49E7-B1DA-59A3EB0C3182}"/>
          </ac:picMkLst>
        </pc:picChg>
        <pc:cxnChg chg="mod">
          <ac:chgData name="Stephen Michael Impink" userId="51b2333d5eb62519" providerId="LiveId" clId="{033AFAD5-D4EB-485D-AE80-606B17AACECE}" dt="2020-09-08T07:28:17.931" v="265" actId="2711"/>
          <ac:cxnSpMkLst>
            <pc:docMk/>
            <pc:sldMk cId="3167498413" sldId="421"/>
            <ac:cxnSpMk id="7" creationId="{DB87C851-90F1-4DEC-BD3A-5DA0CAF075FE}"/>
          </ac:cxnSpMkLst>
        </pc:cxnChg>
      </pc:sldChg>
      <pc:sldChg chg="addSp delSp modSp add del mod">
        <pc:chgData name="Stephen Michael Impink" userId="51b2333d5eb62519" providerId="LiveId" clId="{033AFAD5-D4EB-485D-AE80-606B17AACECE}" dt="2020-09-08T08:09:30.907" v="1378" actId="47"/>
        <pc:sldMkLst>
          <pc:docMk/>
          <pc:sldMk cId="657469744" sldId="425"/>
        </pc:sldMkLst>
        <pc:spChg chg="mod">
          <ac:chgData name="Stephen Michael Impink" userId="51b2333d5eb62519" providerId="LiveId" clId="{033AFAD5-D4EB-485D-AE80-606B17AACECE}" dt="2020-09-08T08:03:58.149" v="1158" actId="20577"/>
          <ac:spMkLst>
            <pc:docMk/>
            <pc:sldMk cId="657469744" sldId="425"/>
            <ac:spMk id="2" creationId="{00000000-0000-0000-0000-000000000000}"/>
          </ac:spMkLst>
        </pc:spChg>
        <pc:spChg chg="del">
          <ac:chgData name="Stephen Michael Impink" userId="51b2333d5eb62519" providerId="LiveId" clId="{033AFAD5-D4EB-485D-AE80-606B17AACECE}" dt="2020-09-08T07:22:49.052" v="28" actId="478"/>
          <ac:spMkLst>
            <pc:docMk/>
            <pc:sldMk cId="657469744" sldId="425"/>
            <ac:spMk id="15" creationId="{77CA8AB0-E052-4F34-A390-0A6B9A2C509E}"/>
          </ac:spMkLst>
        </pc:spChg>
        <pc:spChg chg="del">
          <ac:chgData name="Stephen Michael Impink" userId="51b2333d5eb62519" providerId="LiveId" clId="{033AFAD5-D4EB-485D-AE80-606B17AACECE}" dt="2020-09-08T07:22:50.782" v="29" actId="478"/>
          <ac:spMkLst>
            <pc:docMk/>
            <pc:sldMk cId="657469744" sldId="425"/>
            <ac:spMk id="16" creationId="{559DEDDC-0298-48FD-85E6-7B567ABC5BE2}"/>
          </ac:spMkLst>
        </pc:spChg>
        <pc:spChg chg="add del mod">
          <ac:chgData name="Stephen Michael Impink" userId="51b2333d5eb62519" providerId="LiveId" clId="{033AFAD5-D4EB-485D-AE80-606B17AACECE}" dt="2020-09-08T08:08:29.755" v="1253" actId="21"/>
          <ac:spMkLst>
            <pc:docMk/>
            <pc:sldMk cId="657469744" sldId="425"/>
            <ac:spMk id="17" creationId="{9F381CB0-3943-4673-A049-FC7B3F6B8137}"/>
          </ac:spMkLst>
        </pc:spChg>
        <pc:spChg chg="del">
          <ac:chgData name="Stephen Michael Impink" userId="51b2333d5eb62519" providerId="LiveId" clId="{033AFAD5-D4EB-485D-AE80-606B17AACECE}" dt="2020-09-08T07:22:43.124" v="21" actId="478"/>
          <ac:spMkLst>
            <pc:docMk/>
            <pc:sldMk cId="657469744" sldId="425"/>
            <ac:spMk id="19" creationId="{595DDD4F-ED17-4829-9BD4-86851C198685}"/>
          </ac:spMkLst>
        </pc:spChg>
        <pc:spChg chg="del">
          <ac:chgData name="Stephen Michael Impink" userId="51b2333d5eb62519" providerId="LiveId" clId="{033AFAD5-D4EB-485D-AE80-606B17AACECE}" dt="2020-09-08T07:22:57.205" v="33" actId="478"/>
          <ac:spMkLst>
            <pc:docMk/>
            <pc:sldMk cId="657469744" sldId="425"/>
            <ac:spMk id="27" creationId="{56609533-299F-40D6-A89F-56A3EEC8343D}"/>
          </ac:spMkLst>
        </pc:spChg>
        <pc:spChg chg="del mod">
          <ac:chgData name="Stephen Michael Impink" userId="51b2333d5eb62519" providerId="LiveId" clId="{033AFAD5-D4EB-485D-AE80-606B17AACECE}" dt="2020-09-08T07:22:55.226" v="32" actId="478"/>
          <ac:spMkLst>
            <pc:docMk/>
            <pc:sldMk cId="657469744" sldId="425"/>
            <ac:spMk id="28" creationId="{5EB57509-D27A-40FA-8D45-8FB5456D9886}"/>
          </ac:spMkLst>
        </pc:spChg>
        <pc:spChg chg="del">
          <ac:chgData name="Stephen Michael Impink" userId="51b2333d5eb62519" providerId="LiveId" clId="{033AFAD5-D4EB-485D-AE80-606B17AACECE}" dt="2020-09-08T07:22:53.654" v="30" actId="478"/>
          <ac:spMkLst>
            <pc:docMk/>
            <pc:sldMk cId="657469744" sldId="425"/>
            <ac:spMk id="29" creationId="{574AD52B-E1C3-4520-97E2-3F50118B8E95}"/>
          </ac:spMkLst>
        </pc:spChg>
        <pc:spChg chg="del">
          <ac:chgData name="Stephen Michael Impink" userId="51b2333d5eb62519" providerId="LiveId" clId="{033AFAD5-D4EB-485D-AE80-606B17AACECE}" dt="2020-09-08T07:22:58.272" v="34" actId="478"/>
          <ac:spMkLst>
            <pc:docMk/>
            <pc:sldMk cId="657469744" sldId="425"/>
            <ac:spMk id="30" creationId="{F3041BF4-F062-4339-AB65-2B1BFE8A9F0C}"/>
          </ac:spMkLst>
        </pc:spChg>
        <pc:picChg chg="del">
          <ac:chgData name="Stephen Michael Impink" userId="51b2333d5eb62519" providerId="LiveId" clId="{033AFAD5-D4EB-485D-AE80-606B17AACECE}" dt="2020-09-08T07:22:47.391" v="26" actId="478"/>
          <ac:picMkLst>
            <pc:docMk/>
            <pc:sldMk cId="657469744" sldId="425"/>
            <ac:picMk id="21" creationId="{D28FBCA9-229F-411F-B7CD-8928F380411C}"/>
          </ac:picMkLst>
        </pc:picChg>
        <pc:picChg chg="del">
          <ac:chgData name="Stephen Michael Impink" userId="51b2333d5eb62519" providerId="LiveId" clId="{033AFAD5-D4EB-485D-AE80-606B17AACECE}" dt="2020-09-08T07:22:46.959" v="25" actId="478"/>
          <ac:picMkLst>
            <pc:docMk/>
            <pc:sldMk cId="657469744" sldId="425"/>
            <ac:picMk id="22" creationId="{CD8566F1-9EB8-4DB0-BC64-EF89AFF3E6A9}"/>
          </ac:picMkLst>
        </pc:picChg>
        <pc:picChg chg="add del mod">
          <ac:chgData name="Stephen Michael Impink" userId="51b2333d5eb62519" providerId="LiveId" clId="{033AFAD5-D4EB-485D-AE80-606B17AACECE}" dt="2020-09-08T08:08:29.755" v="1253" actId="21"/>
          <ac:picMkLst>
            <pc:docMk/>
            <pc:sldMk cId="657469744" sldId="425"/>
            <ac:picMk id="23" creationId="{91A796D5-DFA5-44B9-9809-E1FEC2276576}"/>
          </ac:picMkLst>
        </pc:picChg>
        <pc:picChg chg="del">
          <ac:chgData name="Stephen Michael Impink" userId="51b2333d5eb62519" providerId="LiveId" clId="{033AFAD5-D4EB-485D-AE80-606B17AACECE}" dt="2020-09-08T07:22:45.384" v="22" actId="478"/>
          <ac:picMkLst>
            <pc:docMk/>
            <pc:sldMk cId="657469744" sldId="425"/>
            <ac:picMk id="24" creationId="{56DB6246-C993-4F2E-A962-8CCC75815449}"/>
          </ac:picMkLst>
        </pc:picChg>
        <pc:picChg chg="del">
          <ac:chgData name="Stephen Michael Impink" userId="51b2333d5eb62519" providerId="LiveId" clId="{033AFAD5-D4EB-485D-AE80-606B17AACECE}" dt="2020-09-08T07:22:45.935" v="23" actId="478"/>
          <ac:picMkLst>
            <pc:docMk/>
            <pc:sldMk cId="657469744" sldId="425"/>
            <ac:picMk id="25" creationId="{B066E722-4211-4F4D-BA29-B355E6597AE0}"/>
          </ac:picMkLst>
        </pc:picChg>
        <pc:picChg chg="del">
          <ac:chgData name="Stephen Michael Impink" userId="51b2333d5eb62519" providerId="LiveId" clId="{033AFAD5-D4EB-485D-AE80-606B17AACECE}" dt="2020-09-08T07:22:46.402" v="24" actId="478"/>
          <ac:picMkLst>
            <pc:docMk/>
            <pc:sldMk cId="657469744" sldId="425"/>
            <ac:picMk id="26" creationId="{25DEA7A8-1DE1-4834-B37E-3548FDD4B017}"/>
          </ac:picMkLst>
        </pc:picChg>
        <pc:picChg chg="del">
          <ac:chgData name="Stephen Michael Impink" userId="51b2333d5eb62519" providerId="LiveId" clId="{033AFAD5-D4EB-485D-AE80-606B17AACECE}" dt="2020-09-08T07:22:48.470" v="27" actId="478"/>
          <ac:picMkLst>
            <pc:docMk/>
            <pc:sldMk cId="657469744" sldId="425"/>
            <ac:picMk id="31" creationId="{DC953A2A-AB96-48C4-8EE1-482463668859}"/>
          </ac:picMkLst>
        </pc:picChg>
      </pc:sldChg>
      <pc:sldChg chg="modSp add mod">
        <pc:chgData name="Stephen Michael Impink" userId="51b2333d5eb62519" providerId="LiveId" clId="{033AFAD5-D4EB-485D-AE80-606B17AACECE}" dt="2020-09-08T08:41:30.868" v="2907" actId="2711"/>
        <pc:sldMkLst>
          <pc:docMk/>
          <pc:sldMk cId="1838261571" sldId="429"/>
        </pc:sldMkLst>
        <pc:spChg chg="mod">
          <ac:chgData name="Stephen Michael Impink" userId="51b2333d5eb62519" providerId="LiveId" clId="{033AFAD5-D4EB-485D-AE80-606B17AACECE}" dt="2020-09-08T08:41:30.868" v="2907" actId="2711"/>
          <ac:spMkLst>
            <pc:docMk/>
            <pc:sldMk cId="1838261571" sldId="429"/>
            <ac:spMk id="3" creationId="{00000000-0000-0000-0000-000000000000}"/>
          </ac:spMkLst>
        </pc:spChg>
      </pc:sldChg>
      <pc:sldChg chg="addSp delSp modSp mod">
        <pc:chgData name="Stephen Michael Impink" userId="51b2333d5eb62519" providerId="LiveId" clId="{033AFAD5-D4EB-485D-AE80-606B17AACECE}" dt="2020-09-08T08:44:41.361" v="2916" actId="20577"/>
        <pc:sldMkLst>
          <pc:docMk/>
          <pc:sldMk cId="415441740" sldId="430"/>
        </pc:sldMkLst>
        <pc:spChg chg="mod">
          <ac:chgData name="Stephen Michael Impink" userId="51b2333d5eb62519" providerId="LiveId" clId="{033AFAD5-D4EB-485D-AE80-606B17AACECE}" dt="2020-09-08T08:10:10.665" v="1383" actId="2711"/>
          <ac:spMkLst>
            <pc:docMk/>
            <pc:sldMk cId="415441740" sldId="430"/>
            <ac:spMk id="2" creationId="{00000000-0000-0000-0000-000000000000}"/>
          </ac:spMkLst>
        </pc:spChg>
        <pc:spChg chg="add del">
          <ac:chgData name="Stephen Michael Impink" userId="51b2333d5eb62519" providerId="LiveId" clId="{033AFAD5-D4EB-485D-AE80-606B17AACECE}" dt="2020-09-08T07:23:53.185" v="46" actId="22"/>
          <ac:spMkLst>
            <pc:docMk/>
            <pc:sldMk cId="415441740" sldId="430"/>
            <ac:spMk id="3" creationId="{25C914FB-E738-47A5-A417-C2201FEE0C2B}"/>
          </ac:spMkLst>
        </pc:spChg>
        <pc:spChg chg="add mod">
          <ac:chgData name="Stephen Michael Impink" userId="51b2333d5eb62519" providerId="LiveId" clId="{033AFAD5-D4EB-485D-AE80-606B17AACECE}" dt="2020-09-08T08:30:01.292" v="1714" actId="20577"/>
          <ac:spMkLst>
            <pc:docMk/>
            <pc:sldMk cId="415441740" sldId="430"/>
            <ac:spMk id="4" creationId="{56D0D718-5ABE-4EFA-A9BD-AB79306E2F2F}"/>
          </ac:spMkLst>
        </pc:spChg>
        <pc:spChg chg="add mod">
          <ac:chgData name="Stephen Michael Impink" userId="51b2333d5eb62519" providerId="LiveId" clId="{033AFAD5-D4EB-485D-AE80-606B17AACECE}" dt="2020-09-08T08:44:41.361" v="2916" actId="20577"/>
          <ac:spMkLst>
            <pc:docMk/>
            <pc:sldMk cId="415441740" sldId="430"/>
            <ac:spMk id="5" creationId="{390F6F42-7896-4344-96B7-50F3609D2B3E}"/>
          </ac:spMkLst>
        </pc:spChg>
        <pc:spChg chg="del mod">
          <ac:chgData name="Stephen Michael Impink" userId="51b2333d5eb62519" providerId="LiveId" clId="{033AFAD5-D4EB-485D-AE80-606B17AACECE}" dt="2020-09-08T07:26:03.904" v="224" actId="478"/>
          <ac:spMkLst>
            <pc:docMk/>
            <pc:sldMk cId="415441740" sldId="430"/>
            <ac:spMk id="9" creationId="{FFA1BDAB-F998-4307-BD4B-0516C54C826F}"/>
          </ac:spMkLst>
        </pc:spChg>
        <pc:spChg chg="mod">
          <ac:chgData name="Stephen Michael Impink" userId="51b2333d5eb62519" providerId="LiveId" clId="{033AFAD5-D4EB-485D-AE80-606B17AACECE}" dt="2020-09-08T08:10:04.078" v="1382" actId="2711"/>
          <ac:spMkLst>
            <pc:docMk/>
            <pc:sldMk cId="415441740" sldId="430"/>
            <ac:spMk id="11" creationId="{2108DEF2-9B95-4763-8F8B-F6EE1DB8013D}"/>
          </ac:spMkLst>
        </pc:spChg>
        <pc:spChg chg="del mod">
          <ac:chgData name="Stephen Michael Impink" userId="51b2333d5eb62519" providerId="LiveId" clId="{033AFAD5-D4EB-485D-AE80-606B17AACECE}" dt="2020-09-08T07:26:02.116" v="223" actId="478"/>
          <ac:spMkLst>
            <pc:docMk/>
            <pc:sldMk cId="415441740" sldId="430"/>
            <ac:spMk id="14" creationId="{14F418D0-FCE7-4E2F-9ACA-BEEF8E02FDFD}"/>
          </ac:spMkLst>
        </pc:spChg>
        <pc:spChg chg="del mod">
          <ac:chgData name="Stephen Michael Impink" userId="51b2333d5eb62519" providerId="LiveId" clId="{033AFAD5-D4EB-485D-AE80-606B17AACECE}" dt="2020-09-08T07:26:00.503" v="222" actId="478"/>
          <ac:spMkLst>
            <pc:docMk/>
            <pc:sldMk cId="415441740" sldId="430"/>
            <ac:spMk id="15" creationId="{93855D3C-49F9-4921-BAB7-9936EAB94279}"/>
          </ac:spMkLst>
        </pc:spChg>
        <pc:spChg chg="mod">
          <ac:chgData name="Stephen Michael Impink" userId="51b2333d5eb62519" providerId="LiveId" clId="{033AFAD5-D4EB-485D-AE80-606B17AACECE}" dt="2020-09-08T08:10:04.078" v="1382" actId="2711"/>
          <ac:spMkLst>
            <pc:docMk/>
            <pc:sldMk cId="415441740" sldId="430"/>
            <ac:spMk id="16" creationId="{D95C530F-EC51-4AA1-9F00-62DBB3FCBBBE}"/>
          </ac:spMkLst>
        </pc:spChg>
        <pc:spChg chg="mod">
          <ac:chgData name="Stephen Michael Impink" userId="51b2333d5eb62519" providerId="LiveId" clId="{033AFAD5-D4EB-485D-AE80-606B17AACECE}" dt="2020-09-08T08:10:04.078" v="1382" actId="2711"/>
          <ac:spMkLst>
            <pc:docMk/>
            <pc:sldMk cId="415441740" sldId="430"/>
            <ac:spMk id="17" creationId="{84CEE787-CE63-40DE-8768-9B7EFEA3106B}"/>
          </ac:spMkLst>
        </pc:spChg>
        <pc:spChg chg="mod">
          <ac:chgData name="Stephen Michael Impink" userId="51b2333d5eb62519" providerId="LiveId" clId="{033AFAD5-D4EB-485D-AE80-606B17AACECE}" dt="2020-09-08T08:10:04.078" v="1382" actId="2711"/>
          <ac:spMkLst>
            <pc:docMk/>
            <pc:sldMk cId="415441740" sldId="430"/>
            <ac:spMk id="18" creationId="{E41A681B-F96B-4AD8-990B-2B921F69AC3A}"/>
          </ac:spMkLst>
        </pc:spChg>
        <pc:spChg chg="add del mod">
          <ac:chgData name="Stephen Michael Impink" userId="51b2333d5eb62519" providerId="LiveId" clId="{033AFAD5-D4EB-485D-AE80-606B17AACECE}" dt="2020-09-08T07:26:44.773" v="230" actId="478"/>
          <ac:spMkLst>
            <pc:docMk/>
            <pc:sldMk cId="415441740" sldId="430"/>
            <ac:spMk id="22" creationId="{ADEF5864-0F2C-48BC-AC15-9EDED7FD4114}"/>
          </ac:spMkLst>
        </pc:spChg>
        <pc:picChg chg="mod">
          <ac:chgData name="Stephen Michael Impink" userId="51b2333d5eb62519" providerId="LiveId" clId="{033AFAD5-D4EB-485D-AE80-606B17AACECE}" dt="2020-09-08T08:10:04.078" v="1382" actId="2711"/>
          <ac:picMkLst>
            <pc:docMk/>
            <pc:sldMk cId="415441740" sldId="430"/>
            <ac:picMk id="10" creationId="{AA6DE876-724A-EA4C-8484-A88C17635353}"/>
          </ac:picMkLst>
        </pc:picChg>
        <pc:picChg chg="mod">
          <ac:chgData name="Stephen Michael Impink" userId="51b2333d5eb62519" providerId="LiveId" clId="{033AFAD5-D4EB-485D-AE80-606B17AACECE}" dt="2020-09-08T08:10:04.078" v="1382" actId="2711"/>
          <ac:picMkLst>
            <pc:docMk/>
            <pc:sldMk cId="415441740" sldId="430"/>
            <ac:picMk id="12" creationId="{8C1CAB5F-AC99-7B4E-B8A7-F5AE0F506FBA}"/>
          </ac:picMkLst>
        </pc:picChg>
        <pc:picChg chg="mod">
          <ac:chgData name="Stephen Michael Impink" userId="51b2333d5eb62519" providerId="LiveId" clId="{033AFAD5-D4EB-485D-AE80-606B17AACECE}" dt="2020-09-08T08:10:04.078" v="1382" actId="2711"/>
          <ac:picMkLst>
            <pc:docMk/>
            <pc:sldMk cId="415441740" sldId="430"/>
            <ac:picMk id="1026" creationId="{D7BEC90F-A2ED-430F-8045-758BBAC95F57}"/>
          </ac:picMkLst>
        </pc:picChg>
        <pc:cxnChg chg="mod">
          <ac:chgData name="Stephen Michael Impink" userId="51b2333d5eb62519" providerId="LiveId" clId="{033AFAD5-D4EB-485D-AE80-606B17AACECE}" dt="2020-09-08T08:10:04.078" v="1382" actId="2711"/>
          <ac:cxnSpMkLst>
            <pc:docMk/>
            <pc:sldMk cId="415441740" sldId="430"/>
            <ac:cxnSpMk id="13" creationId="{95EA291D-C0EC-4734-BD59-8FF37B863AB9}"/>
          </ac:cxnSpMkLst>
        </pc:cxnChg>
      </pc:sldChg>
      <pc:sldChg chg="del">
        <pc:chgData name="Stephen Michael Impink" userId="51b2333d5eb62519" providerId="LiveId" clId="{033AFAD5-D4EB-485D-AE80-606B17AACECE}" dt="2020-09-08T07:21:50.859" v="1" actId="47"/>
        <pc:sldMkLst>
          <pc:docMk/>
          <pc:sldMk cId="1835283074" sldId="435"/>
        </pc:sldMkLst>
      </pc:sldChg>
      <pc:sldChg chg="del">
        <pc:chgData name="Stephen Michael Impink" userId="51b2333d5eb62519" providerId="LiveId" clId="{033AFAD5-D4EB-485D-AE80-606B17AACECE}" dt="2020-09-08T07:22:05.849" v="9" actId="47"/>
        <pc:sldMkLst>
          <pc:docMk/>
          <pc:sldMk cId="3211076788" sldId="438"/>
        </pc:sldMkLst>
      </pc:sldChg>
      <pc:sldChg chg="del">
        <pc:chgData name="Stephen Michael Impink" userId="51b2333d5eb62519" providerId="LiveId" clId="{033AFAD5-D4EB-485D-AE80-606B17AACECE}" dt="2020-09-08T07:22:04.236" v="8" actId="47"/>
        <pc:sldMkLst>
          <pc:docMk/>
          <pc:sldMk cId="2787012310" sldId="439"/>
        </pc:sldMkLst>
      </pc:sldChg>
      <pc:sldChg chg="del">
        <pc:chgData name="Stephen Michael Impink" userId="51b2333d5eb62519" providerId="LiveId" clId="{033AFAD5-D4EB-485D-AE80-606B17AACECE}" dt="2020-09-08T07:22:06.868" v="10" actId="47"/>
        <pc:sldMkLst>
          <pc:docMk/>
          <pc:sldMk cId="3797831097" sldId="440"/>
        </pc:sldMkLst>
      </pc:sldChg>
      <pc:sldChg chg="modSp mod">
        <pc:chgData name="Stephen Michael Impink" userId="51b2333d5eb62519" providerId="LiveId" clId="{033AFAD5-D4EB-485D-AE80-606B17AACECE}" dt="2020-09-08T08:34:38.499" v="1803" actId="21"/>
        <pc:sldMkLst>
          <pc:docMk/>
          <pc:sldMk cId="4231019922" sldId="441"/>
        </pc:sldMkLst>
        <pc:spChg chg="mod">
          <ac:chgData name="Stephen Michael Impink" userId="51b2333d5eb62519" providerId="LiveId" clId="{033AFAD5-D4EB-485D-AE80-606B17AACECE}" dt="2020-09-08T07:32:25.387" v="391" actId="2711"/>
          <ac:spMkLst>
            <pc:docMk/>
            <pc:sldMk cId="4231019922" sldId="441"/>
            <ac:spMk id="2" creationId="{00000000-0000-0000-0000-000000000000}"/>
          </ac:spMkLst>
        </pc:spChg>
        <pc:spChg chg="mod">
          <ac:chgData name="Stephen Michael Impink" userId="51b2333d5eb62519" providerId="LiveId" clId="{033AFAD5-D4EB-485D-AE80-606B17AACECE}" dt="2020-09-08T08:34:38.499" v="1803" actId="21"/>
          <ac:spMkLst>
            <pc:docMk/>
            <pc:sldMk cId="4231019922" sldId="441"/>
            <ac:spMk id="3" creationId="{00000000-0000-0000-0000-000000000000}"/>
          </ac:spMkLst>
        </pc:spChg>
      </pc:sldChg>
      <pc:sldChg chg="add del">
        <pc:chgData name="Stephen Michael Impink" userId="51b2333d5eb62519" providerId="LiveId" clId="{033AFAD5-D4EB-485D-AE80-606B17AACECE}" dt="2020-09-08T07:41:29.404" v="854" actId="47"/>
        <pc:sldMkLst>
          <pc:docMk/>
          <pc:sldMk cId="3027943065" sldId="442"/>
        </pc:sldMkLst>
      </pc:sldChg>
      <pc:sldChg chg="addSp modSp add mod">
        <pc:chgData name="Stephen Michael Impink" userId="51b2333d5eb62519" providerId="LiveId" clId="{033AFAD5-D4EB-485D-AE80-606B17AACECE}" dt="2020-09-08T08:30:40.416" v="1715" actId="113"/>
        <pc:sldMkLst>
          <pc:docMk/>
          <pc:sldMk cId="1890050429" sldId="443"/>
        </pc:sldMkLst>
        <pc:spChg chg="mod">
          <ac:chgData name="Stephen Michael Impink" userId="51b2333d5eb62519" providerId="LiveId" clId="{033AFAD5-D4EB-485D-AE80-606B17AACECE}" dt="2020-09-08T08:29:39" v="1686" actId="1076"/>
          <ac:spMkLst>
            <pc:docMk/>
            <pc:sldMk cId="1890050429" sldId="443"/>
            <ac:spMk id="4" creationId="{52FBE42C-B503-B944-AB1F-4AA55E6BA436}"/>
          </ac:spMkLst>
        </pc:spChg>
        <pc:spChg chg="add mod">
          <ac:chgData name="Stephen Michael Impink" userId="51b2333d5eb62519" providerId="LiveId" clId="{033AFAD5-D4EB-485D-AE80-606B17AACECE}" dt="2020-09-08T08:29:47.970" v="1712" actId="1036"/>
          <ac:spMkLst>
            <pc:docMk/>
            <pc:sldMk cId="1890050429" sldId="443"/>
            <ac:spMk id="5" creationId="{D200D0A9-9177-433B-A06A-B37CF4DE71E0}"/>
          </ac:spMkLst>
        </pc:spChg>
        <pc:spChg chg="mod">
          <ac:chgData name="Stephen Michael Impink" userId="51b2333d5eb62519" providerId="LiveId" clId="{033AFAD5-D4EB-485D-AE80-606B17AACECE}" dt="2020-09-08T08:08:23.683" v="1252" actId="27636"/>
          <ac:spMkLst>
            <pc:docMk/>
            <pc:sldMk cId="1890050429" sldId="443"/>
            <ac:spMk id="12" creationId="{02F15431-7149-4C65-82D5-36431C19EF5B}"/>
          </ac:spMkLst>
        </pc:spChg>
        <pc:graphicFrameChg chg="add mod">
          <ac:chgData name="Stephen Michael Impink" userId="51b2333d5eb62519" providerId="LiveId" clId="{033AFAD5-D4EB-485D-AE80-606B17AACECE}" dt="2020-09-08T08:30:40.416" v="1715" actId="113"/>
          <ac:graphicFrameMkLst>
            <pc:docMk/>
            <pc:sldMk cId="1890050429" sldId="443"/>
            <ac:graphicFrameMk id="2" creationId="{3B37A20F-02D3-4CD5-8687-04E1EE924B02}"/>
          </ac:graphicFrameMkLst>
        </pc:graphicFrameChg>
        <pc:graphicFrameChg chg="mod">
          <ac:chgData name="Stephen Michael Impink" userId="51b2333d5eb62519" providerId="LiveId" clId="{033AFAD5-D4EB-485D-AE80-606B17AACECE}" dt="2020-09-08T08:08:48.636" v="1290" actId="1038"/>
          <ac:graphicFrameMkLst>
            <pc:docMk/>
            <pc:sldMk cId="1890050429" sldId="443"/>
            <ac:graphicFrameMk id="6" creationId="{97188E64-7B5F-4C21-8AEA-074247CA7AC3}"/>
          </ac:graphicFrameMkLst>
        </pc:graphicFrameChg>
        <pc:picChg chg="add mod">
          <ac:chgData name="Stephen Michael Impink" userId="51b2333d5eb62519" providerId="LiveId" clId="{033AFAD5-D4EB-485D-AE80-606B17AACECE}" dt="2020-09-08T08:29:47.970" v="1712" actId="1036"/>
          <ac:picMkLst>
            <pc:docMk/>
            <pc:sldMk cId="1890050429" sldId="443"/>
            <ac:picMk id="3" creationId="{01A5D555-F7E2-4099-9660-714290CE4695}"/>
          </ac:picMkLst>
        </pc:picChg>
      </pc:sldChg>
      <pc:sldChg chg="add del">
        <pc:chgData name="Stephen Michael Impink" userId="51b2333d5eb62519" providerId="LiveId" clId="{033AFAD5-D4EB-485D-AE80-606B17AACECE}" dt="2020-09-08T07:41:30.284" v="855" actId="47"/>
        <pc:sldMkLst>
          <pc:docMk/>
          <pc:sldMk cId="1207860332" sldId="444"/>
        </pc:sldMkLst>
      </pc:sldChg>
      <pc:sldChg chg="delSp modSp add del mod">
        <pc:chgData name="Stephen Michael Impink" userId="51b2333d5eb62519" providerId="LiveId" clId="{033AFAD5-D4EB-485D-AE80-606B17AACECE}" dt="2020-09-08T08:09:39.719" v="1379" actId="47"/>
        <pc:sldMkLst>
          <pc:docMk/>
          <pc:sldMk cId="3532811796" sldId="444"/>
        </pc:sldMkLst>
        <pc:graphicFrameChg chg="del mod">
          <ac:chgData name="Stephen Michael Impink" userId="51b2333d5eb62519" providerId="LiveId" clId="{033AFAD5-D4EB-485D-AE80-606B17AACECE}" dt="2020-09-08T08:05:30.545" v="1165" actId="21"/>
          <ac:graphicFrameMkLst>
            <pc:docMk/>
            <pc:sldMk cId="3532811796" sldId="444"/>
            <ac:graphicFrameMk id="6" creationId="{83C3883C-C65A-4B04-80AC-6CBE335149E8}"/>
          </ac:graphicFrameMkLst>
        </pc:graphicFrameChg>
      </pc:sldChg>
      <pc:sldChg chg="add del">
        <pc:chgData name="Stephen Michael Impink" userId="51b2333d5eb62519" providerId="LiveId" clId="{033AFAD5-D4EB-485D-AE80-606B17AACECE}" dt="2020-09-08T07:41:30.892" v="856" actId="47"/>
        <pc:sldMkLst>
          <pc:docMk/>
          <pc:sldMk cId="2721192734" sldId="446"/>
        </pc:sldMkLst>
      </pc:sldChg>
      <pc:sldChg chg="del">
        <pc:chgData name="Stephen Michael Impink" userId="51b2333d5eb62519" providerId="LiveId" clId="{033AFAD5-D4EB-485D-AE80-606B17AACECE}" dt="2020-09-08T07:22:03.203" v="7" actId="47"/>
        <pc:sldMkLst>
          <pc:docMk/>
          <pc:sldMk cId="3302139832" sldId="449"/>
        </pc:sldMkLst>
      </pc:sldChg>
      <pc:sldChg chg="addSp delSp modSp mod ord">
        <pc:chgData name="Stephen Michael Impink" userId="51b2333d5eb62519" providerId="LiveId" clId="{033AFAD5-D4EB-485D-AE80-606B17AACECE}" dt="2020-09-08T08:29:00.022" v="1678" actId="113"/>
        <pc:sldMkLst>
          <pc:docMk/>
          <pc:sldMk cId="2227599517" sldId="453"/>
        </pc:sldMkLst>
        <pc:spChg chg="mod">
          <ac:chgData name="Stephen Michael Impink" userId="51b2333d5eb62519" providerId="LiveId" clId="{033AFAD5-D4EB-485D-AE80-606B17AACECE}" dt="2020-09-08T07:41:51.166" v="891" actId="20577"/>
          <ac:spMkLst>
            <pc:docMk/>
            <pc:sldMk cId="2227599517" sldId="453"/>
            <ac:spMk id="2" creationId="{00000000-0000-0000-0000-000000000000}"/>
          </ac:spMkLst>
        </pc:spChg>
        <pc:spChg chg="mod">
          <ac:chgData name="Stephen Michael Impink" userId="51b2333d5eb62519" providerId="LiveId" clId="{033AFAD5-D4EB-485D-AE80-606B17AACECE}" dt="2020-09-08T08:29:00.022" v="1678" actId="113"/>
          <ac:spMkLst>
            <pc:docMk/>
            <pc:sldMk cId="2227599517" sldId="453"/>
            <ac:spMk id="3" creationId="{00000000-0000-0000-0000-000000000000}"/>
          </ac:spMkLst>
        </pc:spChg>
        <pc:graphicFrameChg chg="add mod">
          <ac:chgData name="Stephen Michael Impink" userId="51b2333d5eb62519" providerId="LiveId" clId="{033AFAD5-D4EB-485D-AE80-606B17AACECE}" dt="2020-09-08T08:28:33.671" v="1670" actId="207"/>
          <ac:graphicFrameMkLst>
            <pc:docMk/>
            <pc:sldMk cId="2227599517" sldId="453"/>
            <ac:graphicFrameMk id="7" creationId="{BB5928AF-31BA-4366-B7F8-4F0C2F81378A}"/>
          </ac:graphicFrameMkLst>
        </pc:graphicFrameChg>
        <pc:graphicFrameChg chg="add del mod">
          <ac:chgData name="Stephen Michael Impink" userId="51b2333d5eb62519" providerId="LiveId" clId="{033AFAD5-D4EB-485D-AE80-606B17AACECE}" dt="2020-09-08T08:28:56.454" v="1676" actId="22"/>
          <ac:graphicFrameMkLst>
            <pc:docMk/>
            <pc:sldMk cId="2227599517" sldId="453"/>
            <ac:graphicFrameMk id="10" creationId="{52E8C789-69E5-4903-94DE-A7F04A89A6EB}"/>
          </ac:graphicFrameMkLst>
        </pc:graphicFrameChg>
      </pc:sldChg>
      <pc:sldChg chg="modSp add mod">
        <pc:chgData name="Stephen Michael Impink" userId="51b2333d5eb62519" providerId="LiveId" clId="{033AFAD5-D4EB-485D-AE80-606B17AACECE}" dt="2020-09-08T08:13:38.567" v="1491" actId="2711"/>
        <pc:sldMkLst>
          <pc:docMk/>
          <pc:sldMk cId="2741246666" sldId="454"/>
        </pc:sldMkLst>
        <pc:spChg chg="mod">
          <ac:chgData name="Stephen Michael Impink" userId="51b2333d5eb62519" providerId="LiveId" clId="{033AFAD5-D4EB-485D-AE80-606B17AACECE}" dt="2020-09-08T08:13:38.567" v="1491" actId="2711"/>
          <ac:spMkLst>
            <pc:docMk/>
            <pc:sldMk cId="2741246666" sldId="454"/>
            <ac:spMk id="3" creationId="{00000000-0000-0000-0000-000000000000}"/>
          </ac:spMkLst>
        </pc:spChg>
      </pc:sldChg>
      <pc:sldChg chg="del">
        <pc:chgData name="Stephen Michael Impink" userId="51b2333d5eb62519" providerId="LiveId" clId="{033AFAD5-D4EB-485D-AE80-606B17AACECE}" dt="2020-09-08T07:22:01.689" v="5" actId="47"/>
        <pc:sldMkLst>
          <pc:docMk/>
          <pc:sldMk cId="4079471584" sldId="454"/>
        </pc:sldMkLst>
      </pc:sldChg>
      <pc:sldChg chg="modSp add modAnim">
        <pc:chgData name="Stephen Michael Impink" userId="51b2333d5eb62519" providerId="LiveId" clId="{033AFAD5-D4EB-485D-AE80-606B17AACECE}" dt="2020-09-08T08:44:49.406" v="2917" actId="20577"/>
        <pc:sldMkLst>
          <pc:docMk/>
          <pc:sldMk cId="1663997179" sldId="455"/>
        </pc:sldMkLst>
        <pc:spChg chg="mod">
          <ac:chgData name="Stephen Michael Impink" userId="51b2333d5eb62519" providerId="LiveId" clId="{033AFAD5-D4EB-485D-AE80-606B17AACECE}" dt="2020-09-08T08:44:49.406" v="2917" actId="20577"/>
          <ac:spMkLst>
            <pc:docMk/>
            <pc:sldMk cId="1663997179" sldId="455"/>
            <ac:spMk id="3" creationId="{00000000-0000-0000-0000-000000000000}"/>
          </ac:spMkLst>
        </pc:spChg>
      </pc:sldChg>
      <pc:sldChg chg="new del">
        <pc:chgData name="Stephen Michael Impink" userId="51b2333d5eb62519" providerId="LiveId" clId="{033AFAD5-D4EB-485D-AE80-606B17AACECE}" dt="2020-09-08T08:05:15.247" v="1161" actId="47"/>
        <pc:sldMkLst>
          <pc:docMk/>
          <pc:sldMk cId="2472505385" sldId="455"/>
        </pc:sldMkLst>
      </pc:sldChg>
      <pc:sldChg chg="del">
        <pc:chgData name="Stephen Michael Impink" userId="51b2333d5eb62519" providerId="LiveId" clId="{033AFAD5-D4EB-485D-AE80-606B17AACECE}" dt="2020-09-08T07:21:50.267" v="0" actId="47"/>
        <pc:sldMkLst>
          <pc:docMk/>
          <pc:sldMk cId="3919334462" sldId="455"/>
        </pc:sldMkLst>
      </pc:sldChg>
      <pc:sldChg chg="del">
        <pc:chgData name="Stephen Michael Impink" userId="51b2333d5eb62519" providerId="LiveId" clId="{033AFAD5-D4EB-485D-AE80-606B17AACECE}" dt="2020-09-08T07:21:51.408" v="2" actId="47"/>
        <pc:sldMkLst>
          <pc:docMk/>
          <pc:sldMk cId="721640355" sldId="456"/>
        </pc:sldMkLst>
      </pc:sldChg>
      <pc:sldChg chg="del">
        <pc:chgData name="Stephen Michael Impink" userId="51b2333d5eb62519" providerId="LiveId" clId="{033AFAD5-D4EB-485D-AE80-606B17AACECE}" dt="2020-09-08T07:22:00.684" v="4" actId="47"/>
        <pc:sldMkLst>
          <pc:docMk/>
          <pc:sldMk cId="1423153763" sldId="457"/>
        </pc:sldMkLst>
      </pc:sldChg>
      <pc:sldChg chg="del">
        <pc:chgData name="Stephen Michael Impink" userId="51b2333d5eb62519" providerId="LiveId" clId="{033AFAD5-D4EB-485D-AE80-606B17AACECE}" dt="2020-09-08T07:21:57.384" v="3" actId="47"/>
        <pc:sldMkLst>
          <pc:docMk/>
          <pc:sldMk cId="2244066650" sldId="460"/>
        </pc:sldMkLst>
      </pc:sldChg>
      <pc:sldChg chg="del">
        <pc:chgData name="Stephen Michael Impink" userId="51b2333d5eb62519" providerId="LiveId" clId="{033AFAD5-D4EB-485D-AE80-606B17AACECE}" dt="2020-09-08T07:22:02.572" v="6" actId="47"/>
        <pc:sldMkLst>
          <pc:docMk/>
          <pc:sldMk cId="3458740348" sldId="46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51b2333d5eb62519/Documents/School/NYU/Research/AI%20Startups/aichart_4%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51b2333d5eb62519/Documents/School/NYU/Research/AI%20Startups/aichart_4%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'[aichart_4 23.xlsx]summary'!$A$13</c:f>
              <c:strCache>
                <c:ptCount val="1"/>
                <c:pt idx="0">
                  <c:v>EU Customers</c:v>
                </c:pt>
              </c:strCache>
            </c:strRef>
          </c:tx>
          <c:spPr>
            <a:solidFill>
              <a:srgbClr val="CCC6DB"/>
            </a:solidFill>
            <a:ln>
              <a:noFill/>
            </a:ln>
            <a:effectLst/>
          </c:spPr>
          <c:invertIfNegative val="0"/>
          <c:cat>
            <c:strRef>
              <c:f>'[aichart_4 23.xlsx]summary'!$B$12:$G$12</c:f>
              <c:strCache>
                <c:ptCount val="6"/>
                <c:pt idx="0">
                  <c:v>Legal Contracts</c:v>
                </c:pt>
                <c:pt idx="1">
                  <c:v>De-identification</c:v>
                </c:pt>
                <c:pt idx="2">
                  <c:v>Encryption</c:v>
                </c:pt>
                <c:pt idx="3">
                  <c:v>Password</c:v>
                </c:pt>
                <c:pt idx="4">
                  <c:v>Logged Access</c:v>
                </c:pt>
                <c:pt idx="5">
                  <c:v>Application Interface</c:v>
                </c:pt>
              </c:strCache>
            </c:strRef>
          </c:cat>
          <c:val>
            <c:numRef>
              <c:f>'[aichart_4 23.xlsx]summary'!$B$13:$G$13</c:f>
              <c:numCache>
                <c:formatCode>0%</c:formatCode>
                <c:ptCount val="6"/>
                <c:pt idx="0">
                  <c:v>0.71232876712328763</c:v>
                </c:pt>
                <c:pt idx="1">
                  <c:v>0.46575342465753422</c:v>
                </c:pt>
                <c:pt idx="2">
                  <c:v>0.45205479452054792</c:v>
                </c:pt>
                <c:pt idx="3">
                  <c:v>0.43835616438356162</c:v>
                </c:pt>
                <c:pt idx="4">
                  <c:v>0.39726027397260272</c:v>
                </c:pt>
                <c:pt idx="5">
                  <c:v>0.38356164383561642</c:v>
                </c:pt>
              </c:numCache>
            </c:numRef>
          </c:val>
          <c:extLst>
            <c:ext xmlns:c16="http://schemas.microsoft.com/office/drawing/2014/chart" uri="{C3380CC4-5D6E-409C-BE32-E72D297353CC}">
              <c16:uniqueId val="{00000000-4B10-4BAF-9C81-D10EF7FF23BD}"/>
            </c:ext>
          </c:extLst>
        </c:ser>
        <c:ser>
          <c:idx val="1"/>
          <c:order val="1"/>
          <c:tx>
            <c:strRef>
              <c:f>'[aichart_4 23.xlsx]summary'!$A$14</c:f>
              <c:strCache>
                <c:ptCount val="1"/>
                <c:pt idx="0">
                  <c:v>No EU Customers</c:v>
                </c:pt>
              </c:strCache>
            </c:strRef>
          </c:tx>
          <c:spPr>
            <a:solidFill>
              <a:srgbClr val="46148C"/>
            </a:solidFill>
            <a:ln>
              <a:noFill/>
            </a:ln>
            <a:effectLst/>
          </c:spPr>
          <c:invertIfNegative val="0"/>
          <c:cat>
            <c:strRef>
              <c:f>'[aichart_4 23.xlsx]summary'!$B$12:$G$12</c:f>
              <c:strCache>
                <c:ptCount val="6"/>
                <c:pt idx="0">
                  <c:v>Legal Contracts</c:v>
                </c:pt>
                <c:pt idx="1">
                  <c:v>De-identification</c:v>
                </c:pt>
                <c:pt idx="2">
                  <c:v>Encryption</c:v>
                </c:pt>
                <c:pt idx="3">
                  <c:v>Password</c:v>
                </c:pt>
                <c:pt idx="4">
                  <c:v>Logged Access</c:v>
                </c:pt>
                <c:pt idx="5">
                  <c:v>Application Interface</c:v>
                </c:pt>
              </c:strCache>
            </c:strRef>
          </c:cat>
          <c:val>
            <c:numRef>
              <c:f>'[aichart_4 23.xlsx]summary'!$B$14:$G$14</c:f>
              <c:numCache>
                <c:formatCode>0%</c:formatCode>
                <c:ptCount val="6"/>
                <c:pt idx="0">
                  <c:v>0.83582089552238803</c:v>
                </c:pt>
                <c:pt idx="1">
                  <c:v>0.43283582089552236</c:v>
                </c:pt>
                <c:pt idx="2">
                  <c:v>0.64179104477611937</c:v>
                </c:pt>
                <c:pt idx="3">
                  <c:v>0.53731343283582089</c:v>
                </c:pt>
                <c:pt idx="4">
                  <c:v>0.40298507462686567</c:v>
                </c:pt>
                <c:pt idx="5">
                  <c:v>0.4925373134328358</c:v>
                </c:pt>
              </c:numCache>
            </c:numRef>
          </c:val>
          <c:extLst>
            <c:ext xmlns:c16="http://schemas.microsoft.com/office/drawing/2014/chart" uri="{C3380CC4-5D6E-409C-BE32-E72D297353CC}">
              <c16:uniqueId val="{00000001-4B10-4BAF-9C81-D10EF7FF23BD}"/>
            </c:ext>
          </c:extLst>
        </c:ser>
        <c:dLbls>
          <c:showLegendKey val="0"/>
          <c:showVal val="0"/>
          <c:showCatName val="0"/>
          <c:showSerName val="0"/>
          <c:showPercent val="0"/>
          <c:showBubbleSize val="0"/>
        </c:dLbls>
        <c:gapWidth val="100"/>
        <c:overlap val="-20"/>
        <c:axId val="809433472"/>
        <c:axId val="809429120"/>
      </c:barChart>
      <c:catAx>
        <c:axId val="809433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Calibri Light" panose="020F0302020204030204" pitchFamily="34" charset="0"/>
                <a:ea typeface="+mn-ea"/>
                <a:cs typeface="Calibri Light" panose="020F0302020204030204" pitchFamily="34" charset="0"/>
              </a:defRPr>
            </a:pPr>
            <a:endParaRPr lang="en-US"/>
          </a:p>
        </c:txPr>
        <c:crossAx val="809429120"/>
        <c:crosses val="autoZero"/>
        <c:auto val="1"/>
        <c:lblAlgn val="ctr"/>
        <c:lblOffset val="100"/>
        <c:noMultiLvlLbl val="0"/>
      </c:catAx>
      <c:valAx>
        <c:axId val="80942912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alibri Light" panose="020F0302020204030204" pitchFamily="34" charset="0"/>
                <a:ea typeface="+mn-ea"/>
                <a:cs typeface="Calibri Light" panose="020F0302020204030204" pitchFamily="34" charset="0"/>
              </a:defRPr>
            </a:pPr>
            <a:endParaRPr lang="en-US"/>
          </a:p>
        </c:txPr>
        <c:crossAx val="809433472"/>
        <c:crosses val="autoZero"/>
        <c:crossBetween val="between"/>
        <c:majorUnit val="0.25"/>
      </c:valAx>
      <c:spPr>
        <a:noFill/>
        <a:ln>
          <a:noFill/>
        </a:ln>
        <a:effectLst/>
      </c:spPr>
    </c:plotArea>
    <c:legend>
      <c:legendPos val="tr"/>
      <c:layout>
        <c:manualLayout>
          <c:xMode val="edge"/>
          <c:yMode val="edge"/>
          <c:x val="0.16857057184469582"/>
          <c:y val="0"/>
          <c:w val="0.66321154214891553"/>
          <c:h val="0.20703416130317703"/>
        </c:manualLayout>
      </c:layout>
      <c:overlay val="1"/>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Calibri Light" panose="020F0302020204030204" pitchFamily="34" charset="0"/>
              <a:ea typeface="+mn-ea"/>
              <a:cs typeface="Calibri Light" panose="020F0302020204030204" pitchFamily="34" charset="0"/>
            </a:defRPr>
          </a:pPr>
          <a:endParaRPr lang="en-US"/>
        </a:p>
      </c:txPr>
    </c:legend>
    <c:plotVisOnly val="1"/>
    <c:dispBlanksAs val="gap"/>
    <c:showDLblsOverMax val="0"/>
  </c:chart>
  <c:spPr>
    <a:noFill/>
    <a:ln>
      <a:noFill/>
    </a:ln>
    <a:effectLst/>
  </c:spPr>
  <c:txPr>
    <a:bodyPr/>
    <a:lstStyle/>
    <a:p>
      <a:pPr>
        <a:defRPr>
          <a:latin typeface="Calibri Light" panose="020F0302020204030204" pitchFamily="34" charset="0"/>
          <a:cs typeface="Calibri Light" panose="020F03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'[aichart_4 23.xlsx]summary'!$A$8</c:f>
              <c:strCache>
                <c:ptCount val="1"/>
                <c:pt idx="0">
                  <c:v>EU Based Startup</c:v>
                </c:pt>
              </c:strCache>
            </c:strRef>
          </c:tx>
          <c:spPr>
            <a:solidFill>
              <a:srgbClr val="CCC6DB"/>
            </a:solidFill>
            <a:ln>
              <a:noFill/>
            </a:ln>
            <a:effectLst/>
          </c:spPr>
          <c:invertIfNegative val="0"/>
          <c:cat>
            <c:strRef>
              <c:f>'[aichart_4 23.xlsx]summary'!$B$7:$G$7</c:f>
              <c:strCache>
                <c:ptCount val="6"/>
                <c:pt idx="0">
                  <c:v>Encryption</c:v>
                </c:pt>
                <c:pt idx="1">
                  <c:v>Logged Access</c:v>
                </c:pt>
                <c:pt idx="2">
                  <c:v>Application Interface</c:v>
                </c:pt>
                <c:pt idx="3">
                  <c:v>Password</c:v>
                </c:pt>
                <c:pt idx="4">
                  <c:v>Legal Contracts</c:v>
                </c:pt>
                <c:pt idx="5">
                  <c:v>De-identification</c:v>
                </c:pt>
              </c:strCache>
            </c:strRef>
          </c:cat>
          <c:val>
            <c:numRef>
              <c:f>'[aichart_4 23.xlsx]summary'!$B$8:$G$8</c:f>
              <c:numCache>
                <c:formatCode>0%</c:formatCode>
                <c:ptCount val="6"/>
                <c:pt idx="0">
                  <c:v>0.5757575757575758</c:v>
                </c:pt>
                <c:pt idx="1">
                  <c:v>0.39393939393939392</c:v>
                </c:pt>
                <c:pt idx="2">
                  <c:v>0.33333333333333331</c:v>
                </c:pt>
                <c:pt idx="3">
                  <c:v>0.45454545454545453</c:v>
                </c:pt>
                <c:pt idx="4">
                  <c:v>0.72727272727272729</c:v>
                </c:pt>
                <c:pt idx="5">
                  <c:v>0.42424242424242425</c:v>
                </c:pt>
              </c:numCache>
            </c:numRef>
          </c:val>
          <c:extLst>
            <c:ext xmlns:c16="http://schemas.microsoft.com/office/drawing/2014/chart" uri="{C3380CC4-5D6E-409C-BE32-E72D297353CC}">
              <c16:uniqueId val="{00000000-DF21-401C-91A6-F3BF5D50C7DA}"/>
            </c:ext>
          </c:extLst>
        </c:ser>
        <c:ser>
          <c:idx val="1"/>
          <c:order val="1"/>
          <c:tx>
            <c:strRef>
              <c:f>'[aichart_4 23.xlsx]summary'!$A$9</c:f>
              <c:strCache>
                <c:ptCount val="1"/>
                <c:pt idx="0">
                  <c:v>Non-EU Based Startup</c:v>
                </c:pt>
              </c:strCache>
            </c:strRef>
          </c:tx>
          <c:spPr>
            <a:solidFill>
              <a:srgbClr val="46148C"/>
            </a:solidFill>
            <a:ln>
              <a:noFill/>
            </a:ln>
            <a:effectLst/>
          </c:spPr>
          <c:invertIfNegative val="0"/>
          <c:cat>
            <c:strRef>
              <c:f>'[aichart_4 23.xlsx]summary'!$B$7:$G$7</c:f>
              <c:strCache>
                <c:ptCount val="6"/>
                <c:pt idx="0">
                  <c:v>Encryption</c:v>
                </c:pt>
                <c:pt idx="1">
                  <c:v>Logged Access</c:v>
                </c:pt>
                <c:pt idx="2">
                  <c:v>Application Interface</c:v>
                </c:pt>
                <c:pt idx="3">
                  <c:v>Password</c:v>
                </c:pt>
                <c:pt idx="4">
                  <c:v>Legal Contracts</c:v>
                </c:pt>
                <c:pt idx="5">
                  <c:v>De-identification</c:v>
                </c:pt>
              </c:strCache>
            </c:strRef>
          </c:cat>
          <c:val>
            <c:numRef>
              <c:f>'[aichart_4 23.xlsx]summary'!$B$9:$G$9</c:f>
              <c:numCache>
                <c:formatCode>0%</c:formatCode>
                <c:ptCount val="6"/>
                <c:pt idx="0">
                  <c:v>0.53271028037383172</c:v>
                </c:pt>
                <c:pt idx="1">
                  <c:v>0.40186915887850466</c:v>
                </c:pt>
                <c:pt idx="2">
                  <c:v>0.46728971962616822</c:v>
                </c:pt>
                <c:pt idx="3">
                  <c:v>0.49532710280373832</c:v>
                </c:pt>
                <c:pt idx="4">
                  <c:v>0.78504672897196259</c:v>
                </c:pt>
                <c:pt idx="5">
                  <c:v>0.45794392523364486</c:v>
                </c:pt>
              </c:numCache>
            </c:numRef>
          </c:val>
          <c:extLst>
            <c:ext xmlns:c16="http://schemas.microsoft.com/office/drawing/2014/chart" uri="{C3380CC4-5D6E-409C-BE32-E72D297353CC}">
              <c16:uniqueId val="{00000001-DF21-401C-91A6-F3BF5D50C7DA}"/>
            </c:ext>
          </c:extLst>
        </c:ser>
        <c:dLbls>
          <c:showLegendKey val="0"/>
          <c:showVal val="0"/>
          <c:showCatName val="0"/>
          <c:showSerName val="0"/>
          <c:showPercent val="0"/>
          <c:showBubbleSize val="0"/>
        </c:dLbls>
        <c:gapWidth val="100"/>
        <c:overlap val="-20"/>
        <c:axId val="809432928"/>
        <c:axId val="809432384"/>
      </c:barChart>
      <c:catAx>
        <c:axId val="809432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Calibri Light" panose="020F0302020204030204" pitchFamily="34" charset="0"/>
                <a:ea typeface="+mn-ea"/>
                <a:cs typeface="Calibri Light" panose="020F0302020204030204" pitchFamily="34" charset="0"/>
              </a:defRPr>
            </a:pPr>
            <a:endParaRPr lang="en-US"/>
          </a:p>
        </c:txPr>
        <c:crossAx val="809432384"/>
        <c:crosses val="autoZero"/>
        <c:auto val="1"/>
        <c:lblAlgn val="ctr"/>
        <c:lblOffset val="100"/>
        <c:noMultiLvlLbl val="0"/>
      </c:catAx>
      <c:valAx>
        <c:axId val="80943238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alibri Light" panose="020F0302020204030204" pitchFamily="34" charset="0"/>
                <a:ea typeface="+mn-ea"/>
                <a:cs typeface="Calibri Light" panose="020F0302020204030204" pitchFamily="34" charset="0"/>
              </a:defRPr>
            </a:pPr>
            <a:endParaRPr lang="en-US"/>
          </a:p>
        </c:txPr>
        <c:crossAx val="809432928"/>
        <c:crosses val="autoZero"/>
        <c:crossBetween val="between"/>
        <c:majorUnit val="0.25"/>
      </c:valAx>
      <c:spPr>
        <a:noFill/>
        <a:ln>
          <a:noFill/>
        </a:ln>
        <a:effectLst/>
      </c:spPr>
    </c:plotArea>
    <c:legend>
      <c:legendPos val="tr"/>
      <c:layout>
        <c:manualLayout>
          <c:xMode val="edge"/>
          <c:yMode val="edge"/>
          <c:x val="0.1970238543271117"/>
          <c:y val="2.6965305636374674E-3"/>
          <c:w val="0.60510290815830103"/>
          <c:h val="0.21534388211622082"/>
        </c:manualLayout>
      </c:layout>
      <c:overlay val="1"/>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Calibri Light" panose="020F0302020204030204" pitchFamily="34" charset="0"/>
              <a:ea typeface="+mn-ea"/>
              <a:cs typeface="Calibri Light" panose="020F0302020204030204" pitchFamily="34" charset="0"/>
            </a:defRPr>
          </a:pPr>
          <a:endParaRPr lang="en-US"/>
        </a:p>
      </c:txPr>
    </c:legend>
    <c:plotVisOnly val="1"/>
    <c:dispBlanksAs val="gap"/>
    <c:showDLblsOverMax val="0"/>
  </c:chart>
  <c:spPr>
    <a:noFill/>
    <a:ln>
      <a:noFill/>
    </a:ln>
    <a:effectLst/>
  </c:spPr>
  <c:txPr>
    <a:bodyPr/>
    <a:lstStyle/>
    <a:p>
      <a:pPr>
        <a:defRPr>
          <a:latin typeface="Calibri Light" panose="020F0302020204030204" pitchFamily="34" charset="0"/>
          <a:cs typeface="Calibri Light" panose="020F030202020403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dirty="0">
                <a:latin typeface="Calibri Light" panose="020F0302020204030204" pitchFamily="34" charset="0"/>
                <a:cs typeface="Calibri Light" panose="020F0302020204030204" pitchFamily="34" charset="0"/>
              </a:rPr>
              <a:t>Responded "Yes" by Customer Location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Sheet1!$E$19</c:f>
              <c:strCache>
                <c:ptCount val="1"/>
                <c:pt idx="0">
                  <c:v>EU Customers</c:v>
                </c:pt>
              </c:strCache>
            </c:strRef>
          </c:tx>
          <c:spPr>
            <a:solidFill>
              <a:srgbClr val="7030A0"/>
            </a:solidFill>
            <a:ln>
              <a:noFill/>
            </a:ln>
            <a:effectLst/>
          </c:spPr>
          <c:invertIfNegative val="0"/>
          <c:cat>
            <c:strRef>
              <c:f>Sheet1!$D$20:$D$22</c:f>
              <c:strCache>
                <c:ptCount val="3"/>
                <c:pt idx="0">
                  <c:v>New Positon</c:v>
                </c:pt>
                <c:pt idx="1">
                  <c:v>Reallocated Resources</c:v>
                </c:pt>
                <c:pt idx="2">
                  <c:v>Deleted Data</c:v>
                </c:pt>
              </c:strCache>
            </c:strRef>
          </c:cat>
          <c:val>
            <c:numRef>
              <c:f>Sheet1!$E$20:$E$22</c:f>
              <c:numCache>
                <c:formatCode>0%</c:formatCode>
                <c:ptCount val="3"/>
                <c:pt idx="0">
                  <c:v>0.52727272727272723</c:v>
                </c:pt>
                <c:pt idx="1">
                  <c:v>0.57894736842105265</c:v>
                </c:pt>
                <c:pt idx="2">
                  <c:v>0.34693877551020408</c:v>
                </c:pt>
              </c:numCache>
            </c:numRef>
          </c:val>
          <c:extLst>
            <c:ext xmlns:c16="http://schemas.microsoft.com/office/drawing/2014/chart" uri="{C3380CC4-5D6E-409C-BE32-E72D297353CC}">
              <c16:uniqueId val="{00000000-85F9-4EA1-B208-987F525D6DF8}"/>
            </c:ext>
          </c:extLst>
        </c:ser>
        <c:ser>
          <c:idx val="1"/>
          <c:order val="1"/>
          <c:tx>
            <c:strRef>
              <c:f>Sheet1!$F$19</c:f>
              <c:strCache>
                <c:ptCount val="1"/>
                <c:pt idx="0">
                  <c:v>No EU Customers</c:v>
                </c:pt>
              </c:strCache>
            </c:strRef>
          </c:tx>
          <c:spPr>
            <a:solidFill>
              <a:schemeClr val="bg1">
                <a:lumMod val="65000"/>
              </a:schemeClr>
            </a:solidFill>
            <a:ln>
              <a:noFill/>
            </a:ln>
            <a:effectLst/>
          </c:spPr>
          <c:invertIfNegative val="0"/>
          <c:cat>
            <c:strRef>
              <c:f>Sheet1!$D$20:$D$22</c:f>
              <c:strCache>
                <c:ptCount val="3"/>
                <c:pt idx="0">
                  <c:v>New Positon</c:v>
                </c:pt>
                <c:pt idx="1">
                  <c:v>Reallocated Resources</c:v>
                </c:pt>
                <c:pt idx="2">
                  <c:v>Deleted Data</c:v>
                </c:pt>
              </c:strCache>
            </c:strRef>
          </c:cat>
          <c:val>
            <c:numRef>
              <c:f>Sheet1!$F$20:$F$22</c:f>
              <c:numCache>
                <c:formatCode>0%</c:formatCode>
                <c:ptCount val="3"/>
                <c:pt idx="0">
                  <c:v>0.14285714285714285</c:v>
                </c:pt>
                <c:pt idx="1">
                  <c:v>0.33333333333333331</c:v>
                </c:pt>
                <c:pt idx="2">
                  <c:v>0.42307692307692307</c:v>
                </c:pt>
              </c:numCache>
            </c:numRef>
          </c:val>
          <c:extLst>
            <c:ext xmlns:c16="http://schemas.microsoft.com/office/drawing/2014/chart" uri="{C3380CC4-5D6E-409C-BE32-E72D297353CC}">
              <c16:uniqueId val="{00000001-85F9-4EA1-B208-987F525D6DF8}"/>
            </c:ext>
          </c:extLst>
        </c:ser>
        <c:dLbls>
          <c:showLegendKey val="0"/>
          <c:showVal val="0"/>
          <c:showCatName val="0"/>
          <c:showSerName val="0"/>
          <c:showPercent val="0"/>
          <c:showBubbleSize val="0"/>
        </c:dLbls>
        <c:gapWidth val="219"/>
        <c:overlap val="-27"/>
        <c:axId val="810891728"/>
        <c:axId val="810880848"/>
      </c:barChart>
      <c:catAx>
        <c:axId val="810891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Calibri Light" panose="020F0302020204030204" pitchFamily="34" charset="0"/>
                <a:ea typeface="+mn-ea"/>
                <a:cs typeface="Calibri Light" panose="020F0302020204030204" pitchFamily="34" charset="0"/>
              </a:defRPr>
            </a:pPr>
            <a:endParaRPr lang="en-US"/>
          </a:p>
        </c:txPr>
        <c:crossAx val="810880848"/>
        <c:crosses val="autoZero"/>
        <c:auto val="1"/>
        <c:lblAlgn val="ctr"/>
        <c:lblOffset val="100"/>
        <c:noMultiLvlLbl val="0"/>
      </c:catAx>
      <c:valAx>
        <c:axId val="810880848"/>
        <c:scaling>
          <c:orientation val="minMax"/>
          <c:max val="0.60000000000000009"/>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Calibri Light" panose="020F0302020204030204" pitchFamily="34" charset="0"/>
                <a:ea typeface="+mn-ea"/>
                <a:cs typeface="Calibri Light" panose="020F0302020204030204" pitchFamily="34" charset="0"/>
              </a:defRPr>
            </a:pPr>
            <a:endParaRPr lang="en-US"/>
          </a:p>
        </c:txPr>
        <c:crossAx val="810891728"/>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Calibri Light" panose="020F0302020204030204" pitchFamily="34" charset="0"/>
              <a:ea typeface="+mn-ea"/>
              <a:cs typeface="Calibri Light" panose="020F03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BA47ABC4-E3CB-4DDE-B0CD-8F9F18EE03CC}" type="datetimeFigureOut">
              <a:rPr lang="en-US" smtClean="0"/>
              <a:t>9/9/2020</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95345058-26C9-4F9A-AA44-9D4F7BF020BD}" type="slidenum">
              <a:rPr lang="en-US" smtClean="0"/>
              <a:t>‹#›</a:t>
            </a:fld>
            <a:endParaRPr lang="en-US" dirty="0"/>
          </a:p>
        </p:txBody>
      </p:sp>
    </p:spTree>
    <p:extLst>
      <p:ext uri="{BB962C8B-B14F-4D97-AF65-F5344CB8AC3E}">
        <p14:creationId xmlns:p14="http://schemas.microsoft.com/office/powerpoint/2010/main" val="311338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7988" y="698500"/>
            <a:ext cx="6207125"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2311" y="4421823"/>
            <a:ext cx="5618479" cy="4189095"/>
          </a:xfrm>
          <a:prstGeom prst="rect">
            <a:avLst/>
          </a:prstGeom>
          <a:noFill/>
          <a:ln>
            <a:noFill/>
          </a:ln>
        </p:spPr>
        <p:txBody>
          <a:bodyPr lIns="93308" tIns="93308" rIns="93308" bIns="93308"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37567532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28052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Wednesday, September 9,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pPr lvl="0" algn="r">
                <a:spcBef>
                  <a:spcPts val="0"/>
                </a:spcBef>
                <a:buNone/>
              </a:pPr>
              <a:t>‹#›</a:t>
            </a:fld>
            <a:endParaRPr lang="en" sz="1000">
              <a:solidFill>
                <a:schemeClr val="dk2"/>
              </a:solidFill>
            </a:endParaRPr>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pPr/>
              <a:t>Wednesday, September 9,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pPr lvl="0" algn="r">
                <a:spcBef>
                  <a:spcPts val="0"/>
                </a:spcBef>
                <a:buNone/>
              </a:pPr>
              <a:t>‹#›</a:t>
            </a:fld>
            <a:endParaRPr lang="en" sz="1000">
              <a:solidFill>
                <a:schemeClr val="dk2"/>
              </a:solidFill>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Wednesday, September 9,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pPr lvl="0" algn="r">
                <a:spcBef>
                  <a:spcPts val="0"/>
                </a:spcBef>
                <a:buNone/>
              </a:pPr>
              <a:t>‹#›</a:t>
            </a:fld>
            <a:endParaRPr lang="en" sz="1000">
              <a:solidFill>
                <a:schemeClr val="dk2"/>
              </a:solidFill>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pPr/>
              <a:t>Wednesday, September 9,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pPr lvl="0" algn="r">
                <a:spcBef>
                  <a:spcPts val="0"/>
                </a:spcBef>
                <a:buNone/>
              </a:pPr>
              <a:t>‹#›</a:t>
            </a:fld>
            <a:endParaRPr lang="en" sz="1000">
              <a:solidFill>
                <a:schemeClr val="dk2"/>
              </a:solidFill>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771651"/>
            <a:ext cx="7772400" cy="1650206"/>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Wednesday, September 9, 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pPr lvl="0" algn="r">
                <a:spcBef>
                  <a:spcPts val="0"/>
                </a:spcBef>
                <a:buNone/>
              </a:pPr>
              <a:t>‹#›</a:t>
            </a:fld>
            <a:endParaRPr lang="en" sz="1000">
              <a:solidFill>
                <a:schemeClr val="dk2"/>
              </a:solidFill>
            </a:endParaRPr>
          </a:p>
        </p:txBody>
      </p:sp>
      <p:cxnSp>
        <p:nvCxnSpPr>
          <p:cNvPr id="7" name="Straight Connector 6"/>
          <p:cNvCxnSpPr/>
          <p:nvPr/>
        </p:nvCxnSpPr>
        <p:spPr>
          <a:xfrm>
            <a:off x="731520" y="3449574"/>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Wednesday, September 9, 2020</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pPr lvl="0" algn="r">
                <a:spcBef>
                  <a:spcPts val="0"/>
                </a:spcBef>
                <a:buNone/>
              </a:pPr>
              <a:t>‹#›</a:t>
            </a:fld>
            <a:endParaRPr lang="en" sz="1000">
              <a:solidFill>
                <a:schemeClr val="dk2"/>
              </a:solidFill>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Wednesday, September 9, 2020</a:t>
            </a:fld>
            <a:endParaRPr lang="en-US" dirty="0"/>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pPr lvl="0" algn="r">
                <a:spcBef>
                  <a:spcPts val="0"/>
                </a:spcBef>
                <a:buNone/>
              </a:pPr>
              <a:t>‹#›</a:t>
            </a:fld>
            <a:endParaRPr lang="en" sz="1000">
              <a:solidFill>
                <a:schemeClr val="dk2"/>
              </a:solidFill>
            </a:endParaRPr>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pPr/>
              <a:t>Wednesday, September 9, 2020</a:t>
            </a:fld>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pPr lvl="0" algn="r">
                <a:spcBef>
                  <a:spcPts val="0"/>
                </a:spcBef>
                <a:buNone/>
              </a:pPr>
              <a:t>‹#›</a:t>
            </a:fld>
            <a:endParaRPr lang="en" sz="1000">
              <a:solidFill>
                <a:schemeClr val="dk2"/>
              </a:solidFill>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Wednesday, September 9, 2020</a:t>
            </a:fld>
            <a:endParaRPr lang="en-US" dirty="0"/>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pPr lvl="0">
              <a:spcBef>
                <a:spcPts val="0"/>
              </a:spcBef>
              <a:buNone/>
            </a:pPr>
            <a:fld id="{00000000-1234-1234-1234-123412341234}" type="slidenum">
              <a:rPr lang="en" smtClean="0"/>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Wednesday, September 9, 2020</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pPr lvl="0" algn="r">
                <a:spcBef>
                  <a:spcPts val="0"/>
                </a:spcBef>
                <a:buNone/>
              </a:pPr>
              <a:t>‹#›</a:t>
            </a:fld>
            <a:endParaRPr lang="en" sz="1000">
              <a:solidFill>
                <a:schemeClr val="dk2"/>
              </a:solidFill>
            </a:endParaRPr>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Wednesday, September 9, 2020</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pPr lvl="0" algn="r">
                <a:spcBef>
                  <a:spcPts val="0"/>
                </a:spcBef>
                <a:buNone/>
              </a:pPr>
              <a:t>‹#›</a:t>
            </a:fld>
            <a:endParaRPr lang="en" sz="1000">
              <a:solidFill>
                <a:schemeClr val="dk2"/>
              </a:solidFill>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Wednesday, September 9, 2020</a:t>
            </a:fld>
            <a:endParaRPr lang="en-US" dirty="0"/>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pPr lvl="0" algn="r">
              <a:spcBef>
                <a:spcPts val="0"/>
              </a:spcBef>
              <a:buNone/>
            </a:pPr>
            <a:fld id="{00000000-1234-1234-1234-123412341234}" type="slidenum">
              <a:rPr lang="en" sz="1000" smtClean="0">
                <a:solidFill>
                  <a:schemeClr val="dk2"/>
                </a:solidFill>
              </a:rPr>
              <a:pPr lvl="0" algn="r">
                <a:spcBef>
                  <a:spcPts val="0"/>
                </a:spcBef>
                <a:buNone/>
              </a:pPr>
              <a:t>‹#›</a:t>
            </a:fld>
            <a:endParaRPr lang="en" sz="1000">
              <a:solidFill>
                <a:schemeClr val="dk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b="1"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42912" y="1307824"/>
            <a:ext cx="8258175" cy="1473200"/>
          </a:xfrm>
        </p:spPr>
        <p:txBody>
          <a:bodyPr>
            <a:normAutofit/>
          </a:bodyPr>
          <a:lstStyle/>
          <a:p>
            <a:pPr algn="ctr"/>
            <a:r>
              <a:rPr lang="en-US" sz="4000" dirty="0">
                <a:solidFill>
                  <a:srgbClr val="460E8C"/>
                </a:solidFill>
                <a:cs typeface="Times New Roman" panose="02020603050405020304" pitchFamily="18" charset="0"/>
              </a:rPr>
              <a:t>Impact of GDPR on AI Startups</a:t>
            </a:r>
          </a:p>
        </p:txBody>
      </p:sp>
      <p:sp>
        <p:nvSpPr>
          <p:cNvPr id="3" name="Subtitle 2"/>
          <p:cNvSpPr>
            <a:spLocks noGrp="1"/>
          </p:cNvSpPr>
          <p:nvPr>
            <p:ph type="subTitle" idx="4294967295"/>
          </p:nvPr>
        </p:nvSpPr>
        <p:spPr>
          <a:xfrm>
            <a:off x="972585" y="3216548"/>
            <a:ext cx="7853362" cy="1546225"/>
          </a:xfrm>
        </p:spPr>
        <p:txBody>
          <a:bodyPr>
            <a:normAutofit/>
          </a:bodyPr>
          <a:lstStyle/>
          <a:p>
            <a:pPr marL="0" indent="0">
              <a:buNone/>
            </a:pPr>
            <a:r>
              <a:rPr lang="en-US" sz="1400" dirty="0">
                <a:latin typeface="Calibri Light" panose="020F0302020204030204" pitchFamily="34" charset="0"/>
                <a:cs typeface="Calibri Light" panose="020F0302020204030204" pitchFamily="34" charset="0"/>
              </a:rPr>
              <a:t>James Bessen, Boston University, Technology &amp; Policy Research Initiative </a:t>
            </a:r>
          </a:p>
          <a:p>
            <a:pPr marL="0" indent="0">
              <a:buNone/>
            </a:pPr>
            <a:r>
              <a:rPr lang="en-US" sz="1400" dirty="0">
                <a:latin typeface="Calibri Light" panose="020F0302020204030204" pitchFamily="34" charset="0"/>
                <a:cs typeface="Calibri Light" panose="020F0302020204030204" pitchFamily="34" charset="0"/>
              </a:rPr>
              <a:t>Stephen Michael Impink, New York University, Stern School of Business</a:t>
            </a:r>
          </a:p>
          <a:p>
            <a:pPr marL="0" indent="0">
              <a:buNone/>
            </a:pPr>
            <a:r>
              <a:rPr lang="en-US" sz="1400" dirty="0">
                <a:latin typeface="Calibri Light" panose="020F0302020204030204" pitchFamily="34" charset="0"/>
                <a:cs typeface="Calibri Light" panose="020F0302020204030204" pitchFamily="34" charset="0"/>
              </a:rPr>
              <a:t>Lydia Reichensperger, Boston University, Technology &amp; Policy Research Initiative</a:t>
            </a:r>
          </a:p>
          <a:p>
            <a:pPr marL="0" indent="0">
              <a:buNone/>
            </a:pPr>
            <a:r>
              <a:rPr lang="en-US" sz="1400" dirty="0">
                <a:latin typeface="Calibri Light" panose="020F0302020204030204" pitchFamily="34" charset="0"/>
                <a:cs typeface="Calibri Light" panose="020F0302020204030204" pitchFamily="34" charset="0"/>
              </a:rPr>
              <a:t>Robert Seamans, New York University, Stern School of Business</a:t>
            </a:r>
          </a:p>
          <a:p>
            <a:pPr marL="0" indent="0">
              <a:buNone/>
            </a:pPr>
            <a:endParaRPr lang="en-US" sz="1400" dirty="0">
              <a:latin typeface="Calibri Light" panose="020F0302020204030204" pitchFamily="34" charset="0"/>
              <a:cs typeface="Calibri Light" panose="020F0302020204030204" pitchFamily="34" charset="0"/>
            </a:endParaRPr>
          </a:p>
          <a:p>
            <a:pPr marL="0" indent="0">
              <a:buNone/>
            </a:pPr>
            <a:endParaRPr lang="en-US" sz="1400" dirty="0">
              <a:latin typeface="Calibri Light" panose="020F0302020204030204" pitchFamily="34" charset="0"/>
              <a:cs typeface="Calibri Light" panose="020F0302020204030204" pitchFamily="34" charset="0"/>
            </a:endParaRPr>
          </a:p>
        </p:txBody>
      </p:sp>
      <p:pic>
        <p:nvPicPr>
          <p:cNvPr id="4" name="Picture 2" descr="Image result for NYU STERN LOGO">
            <a:extLst>
              <a:ext uri="{FF2B5EF4-FFF2-40B4-BE49-F238E27FC236}">
                <a16:creationId xmlns:a16="http://schemas.microsoft.com/office/drawing/2014/main" id="{524A2F44-4479-4FED-8FC7-E52248E9A4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8418"/>
            <a:ext cx="2425148" cy="6928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NYU STERN LOGO">
            <a:extLst>
              <a:ext uri="{FF2B5EF4-FFF2-40B4-BE49-F238E27FC236}">
                <a16:creationId xmlns:a16="http://schemas.microsoft.com/office/drawing/2014/main" id="{95D02427-1549-49E7-B1DA-59A3EB0C31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3567" t="-516" r="590" b="516"/>
          <a:stretch/>
        </p:blipFill>
        <p:spPr bwMode="auto">
          <a:xfrm>
            <a:off x="2425148" y="258418"/>
            <a:ext cx="6718852" cy="692899"/>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DB87C851-90F1-4DEC-BD3A-5DA0CAF075FE}"/>
              </a:ext>
            </a:extLst>
          </p:cNvPr>
          <p:cNvCxnSpPr/>
          <p:nvPr/>
        </p:nvCxnSpPr>
        <p:spPr>
          <a:xfrm>
            <a:off x="357809" y="2816912"/>
            <a:ext cx="8321040" cy="0"/>
          </a:xfrm>
          <a:prstGeom prst="line">
            <a:avLst/>
          </a:prstGeom>
          <a:ln w="28575">
            <a:solidFill>
              <a:srgbClr val="460E8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7498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683"/>
            <a:ext cx="8229600" cy="742950"/>
          </a:xfrm>
        </p:spPr>
        <p:txBody>
          <a:bodyPr/>
          <a:lstStyle/>
          <a:p>
            <a:r>
              <a:rPr lang="en-US" dirty="0">
                <a:solidFill>
                  <a:srgbClr val="460E8C"/>
                </a:solidFill>
                <a:cs typeface="Calibri Light" panose="020F0302020204030204" pitchFamily="34" charset="0"/>
              </a:rPr>
              <a:t>Surveys of AI Startups</a:t>
            </a:r>
          </a:p>
        </p:txBody>
      </p:sp>
      <p:pic>
        <p:nvPicPr>
          <p:cNvPr id="10" name="Picture 9">
            <a:extLst>
              <a:ext uri="{FF2B5EF4-FFF2-40B4-BE49-F238E27FC236}">
                <a16:creationId xmlns:a16="http://schemas.microsoft.com/office/drawing/2014/main" id="{AA6DE876-724A-EA4C-8484-A88C17635353}"/>
              </a:ext>
            </a:extLst>
          </p:cNvPr>
          <p:cNvPicPr>
            <a:picLocks noChangeAspect="1"/>
          </p:cNvPicPr>
          <p:nvPr/>
        </p:nvPicPr>
        <p:blipFill>
          <a:blip r:embed="rId2"/>
          <a:stretch>
            <a:fillRect/>
          </a:stretch>
        </p:blipFill>
        <p:spPr>
          <a:xfrm>
            <a:off x="6349396" y="3347552"/>
            <a:ext cx="2387134" cy="658849"/>
          </a:xfrm>
          <a:prstGeom prst="rect">
            <a:avLst/>
          </a:prstGeom>
        </p:spPr>
      </p:pic>
      <p:pic>
        <p:nvPicPr>
          <p:cNvPr id="12" name="Picture 11">
            <a:extLst>
              <a:ext uri="{FF2B5EF4-FFF2-40B4-BE49-F238E27FC236}">
                <a16:creationId xmlns:a16="http://schemas.microsoft.com/office/drawing/2014/main" id="{8C1CAB5F-AC99-7B4E-B8A7-F5AE0F506FBA}"/>
              </a:ext>
            </a:extLst>
          </p:cNvPr>
          <p:cNvPicPr>
            <a:picLocks noChangeAspect="1"/>
          </p:cNvPicPr>
          <p:nvPr/>
        </p:nvPicPr>
        <p:blipFill>
          <a:blip r:embed="rId3"/>
          <a:stretch>
            <a:fillRect/>
          </a:stretch>
        </p:blipFill>
        <p:spPr>
          <a:xfrm>
            <a:off x="3381365" y="2877403"/>
            <a:ext cx="2227807" cy="1322194"/>
          </a:xfrm>
          <a:prstGeom prst="rect">
            <a:avLst/>
          </a:prstGeom>
        </p:spPr>
      </p:pic>
      <p:pic>
        <p:nvPicPr>
          <p:cNvPr id="1026" name="Picture 2" descr="Logo of Crunchbase">
            <a:extLst>
              <a:ext uri="{FF2B5EF4-FFF2-40B4-BE49-F238E27FC236}">
                <a16:creationId xmlns:a16="http://schemas.microsoft.com/office/drawing/2014/main" id="{D7BEC90F-A2ED-430F-8045-758BBAC95F5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364" t="34728" r="6498" b="34814"/>
          <a:stretch/>
        </p:blipFill>
        <p:spPr bwMode="auto">
          <a:xfrm>
            <a:off x="506930" y="3327233"/>
            <a:ext cx="2308036" cy="806727"/>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a:extLst>
              <a:ext uri="{FF2B5EF4-FFF2-40B4-BE49-F238E27FC236}">
                <a16:creationId xmlns:a16="http://schemas.microsoft.com/office/drawing/2014/main" id="{95EA291D-C0EC-4734-BD59-8FF37B863AB9}"/>
              </a:ext>
            </a:extLst>
          </p:cNvPr>
          <p:cNvCxnSpPr/>
          <p:nvPr/>
        </p:nvCxnSpPr>
        <p:spPr>
          <a:xfrm>
            <a:off x="365760" y="1155365"/>
            <a:ext cx="8321040" cy="0"/>
          </a:xfrm>
          <a:prstGeom prst="line">
            <a:avLst/>
          </a:prstGeom>
          <a:ln w="28575">
            <a:solidFill>
              <a:srgbClr val="460E8C"/>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108DEF2-9B95-4763-8F8B-F6EE1DB8013D}"/>
              </a:ext>
            </a:extLst>
          </p:cNvPr>
          <p:cNvSpPr txBox="1"/>
          <p:nvPr/>
        </p:nvSpPr>
        <p:spPr>
          <a:xfrm>
            <a:off x="572220" y="1953837"/>
            <a:ext cx="2754460" cy="911019"/>
          </a:xfrm>
          <a:prstGeom prst="rect">
            <a:avLst/>
          </a:prstGeom>
          <a:noFill/>
        </p:spPr>
        <p:txBody>
          <a:bodyPr wrap="square" rtlCol="0">
            <a:spAutoFit/>
          </a:bodyPr>
          <a:lstStyle/>
          <a:p>
            <a:pPr marL="182880" indent="-182880">
              <a:spcBef>
                <a:spcPct val="20000"/>
              </a:spcBef>
              <a:buClr>
                <a:schemeClr val="accent1"/>
              </a:buClr>
              <a:buSzPct val="85000"/>
              <a:buFont typeface="Arial" pitchFamily="34" charset="0"/>
              <a:buChar char="•"/>
            </a:pPr>
            <a:r>
              <a:rPr lang="en-US" sz="1600" kern="1200" dirty="0">
                <a:solidFill>
                  <a:schemeClr val="tx1"/>
                </a:solidFill>
                <a:latin typeface="Calibri Light" panose="020F0302020204030204" pitchFamily="34" charset="0"/>
                <a:ea typeface="+mn-ea"/>
                <a:cs typeface="Calibri Light" panose="020F0302020204030204" pitchFamily="34" charset="0"/>
              </a:rPr>
              <a:t>Contacted 1,200+ Firms</a:t>
            </a:r>
          </a:p>
          <a:p>
            <a:pPr marL="182880" indent="-182880">
              <a:spcBef>
                <a:spcPct val="20000"/>
              </a:spcBef>
              <a:buClr>
                <a:schemeClr val="accent1"/>
              </a:buClr>
              <a:buSzPct val="85000"/>
              <a:buFont typeface="Arial" pitchFamily="34" charset="0"/>
              <a:buChar char="•"/>
            </a:pPr>
            <a:r>
              <a:rPr lang="en-US" sz="1600" kern="1200" dirty="0">
                <a:solidFill>
                  <a:schemeClr val="tx1"/>
                </a:solidFill>
                <a:latin typeface="Calibri Light" panose="020F0302020204030204" pitchFamily="34" charset="0"/>
                <a:ea typeface="+mn-ea"/>
                <a:cs typeface="Calibri Light" panose="020F0302020204030204" pitchFamily="34" charset="0"/>
              </a:rPr>
              <a:t>160 Responses</a:t>
            </a:r>
          </a:p>
          <a:p>
            <a:r>
              <a:rPr lang="en-US" sz="1800" dirty="0">
                <a:latin typeface="Calibri Light" panose="020F0302020204030204" pitchFamily="34" charset="0"/>
                <a:cs typeface="Calibri Light" panose="020F0302020204030204" pitchFamily="34" charset="0"/>
              </a:rPr>
              <a:t> </a:t>
            </a:r>
          </a:p>
        </p:txBody>
      </p:sp>
      <p:sp>
        <p:nvSpPr>
          <p:cNvPr id="16" name="TextBox 15">
            <a:extLst>
              <a:ext uri="{FF2B5EF4-FFF2-40B4-BE49-F238E27FC236}">
                <a16:creationId xmlns:a16="http://schemas.microsoft.com/office/drawing/2014/main" id="{D95C530F-EC51-4AA1-9F00-62DBB3FCBBBE}"/>
              </a:ext>
            </a:extLst>
          </p:cNvPr>
          <p:cNvSpPr txBox="1"/>
          <p:nvPr/>
        </p:nvSpPr>
        <p:spPr>
          <a:xfrm>
            <a:off x="572220" y="1589516"/>
            <a:ext cx="2510287" cy="369332"/>
          </a:xfrm>
          <a:prstGeom prst="rect">
            <a:avLst/>
          </a:prstGeom>
          <a:noFill/>
        </p:spPr>
        <p:txBody>
          <a:bodyPr wrap="square" rtlCol="0">
            <a:spAutoFit/>
          </a:bodyPr>
          <a:lstStyle/>
          <a:p>
            <a:r>
              <a:rPr lang="en-US" sz="1800" b="1" dirty="0">
                <a:latin typeface="Calibri Light" panose="020F0302020204030204" pitchFamily="34" charset="0"/>
                <a:cs typeface="Calibri Light" panose="020F0302020204030204" pitchFamily="34" charset="0"/>
              </a:rPr>
              <a:t>Survey 1, Summer 2018</a:t>
            </a:r>
          </a:p>
        </p:txBody>
      </p:sp>
      <p:sp>
        <p:nvSpPr>
          <p:cNvPr id="17" name="TextBox 16">
            <a:extLst>
              <a:ext uri="{FF2B5EF4-FFF2-40B4-BE49-F238E27FC236}">
                <a16:creationId xmlns:a16="http://schemas.microsoft.com/office/drawing/2014/main" id="{84CEE787-CE63-40DE-8768-9B7EFEA3106B}"/>
              </a:ext>
            </a:extLst>
          </p:cNvPr>
          <p:cNvSpPr txBox="1"/>
          <p:nvPr/>
        </p:nvSpPr>
        <p:spPr>
          <a:xfrm>
            <a:off x="3618647" y="1589516"/>
            <a:ext cx="2056232" cy="369332"/>
          </a:xfrm>
          <a:prstGeom prst="rect">
            <a:avLst/>
          </a:prstGeom>
          <a:noFill/>
        </p:spPr>
        <p:txBody>
          <a:bodyPr wrap="square" rtlCol="0">
            <a:spAutoFit/>
          </a:bodyPr>
          <a:lstStyle/>
          <a:p>
            <a:r>
              <a:rPr lang="en-US" sz="1800" b="1" dirty="0">
                <a:latin typeface="Calibri Light" panose="020F0302020204030204" pitchFamily="34" charset="0"/>
                <a:cs typeface="Calibri Light" panose="020F0302020204030204" pitchFamily="34" charset="0"/>
              </a:rPr>
              <a:t>Survey 2, Fall 2019</a:t>
            </a:r>
          </a:p>
        </p:txBody>
      </p:sp>
      <p:sp>
        <p:nvSpPr>
          <p:cNvPr id="18" name="TextBox 17">
            <a:extLst>
              <a:ext uri="{FF2B5EF4-FFF2-40B4-BE49-F238E27FC236}">
                <a16:creationId xmlns:a16="http://schemas.microsoft.com/office/drawing/2014/main" id="{E41A681B-F96B-4AD8-990B-2B921F69AC3A}"/>
              </a:ext>
            </a:extLst>
          </p:cNvPr>
          <p:cNvSpPr txBox="1"/>
          <p:nvPr/>
        </p:nvSpPr>
        <p:spPr>
          <a:xfrm>
            <a:off x="3618647" y="1916883"/>
            <a:ext cx="2837901" cy="929485"/>
          </a:xfrm>
          <a:prstGeom prst="rect">
            <a:avLst/>
          </a:prstGeom>
          <a:noFill/>
        </p:spPr>
        <p:txBody>
          <a:bodyPr wrap="square" rtlCol="0">
            <a:spAutoFit/>
          </a:bodyPr>
          <a:lstStyle/>
          <a:p>
            <a:pPr marL="182880" indent="-182880">
              <a:spcBef>
                <a:spcPct val="20000"/>
              </a:spcBef>
              <a:buClr>
                <a:schemeClr val="accent1"/>
              </a:buClr>
              <a:buSzPct val="85000"/>
              <a:buFont typeface="Arial" pitchFamily="34" charset="0"/>
              <a:buChar char="•"/>
            </a:pPr>
            <a:r>
              <a:rPr lang="en-US" sz="1600" kern="1200" dirty="0">
                <a:solidFill>
                  <a:schemeClr val="tx1"/>
                </a:solidFill>
                <a:latin typeface="Calibri Light" panose="020F0302020204030204" pitchFamily="34" charset="0"/>
                <a:ea typeface="+mn-ea"/>
                <a:cs typeface="Calibri Light" panose="020F0302020204030204" pitchFamily="34" charset="0"/>
              </a:rPr>
              <a:t>Contacted 2,000+ Firms</a:t>
            </a:r>
          </a:p>
          <a:p>
            <a:pPr marL="182880" indent="-182880">
              <a:spcBef>
                <a:spcPct val="20000"/>
              </a:spcBef>
              <a:buClr>
                <a:schemeClr val="accent1"/>
              </a:buClr>
              <a:buSzPct val="85000"/>
              <a:buFont typeface="Arial" pitchFamily="34" charset="0"/>
              <a:buChar char="•"/>
            </a:pPr>
            <a:r>
              <a:rPr lang="en-US" sz="1600" kern="1200" dirty="0">
                <a:solidFill>
                  <a:schemeClr val="tx1"/>
                </a:solidFill>
                <a:latin typeface="Calibri Light" panose="020F0302020204030204" pitchFamily="34" charset="0"/>
                <a:ea typeface="+mn-ea"/>
                <a:cs typeface="Calibri Light" panose="020F0302020204030204" pitchFamily="34" charset="0"/>
              </a:rPr>
              <a:t>~200 Responses</a:t>
            </a:r>
          </a:p>
          <a:p>
            <a:pPr marL="182880" indent="-182880">
              <a:spcBef>
                <a:spcPct val="20000"/>
              </a:spcBef>
              <a:buClr>
                <a:schemeClr val="accent1"/>
              </a:buClr>
              <a:buSzPct val="85000"/>
              <a:buFont typeface="Arial" pitchFamily="34" charset="0"/>
              <a:buChar char="•"/>
            </a:pPr>
            <a:r>
              <a:rPr lang="en-US" sz="1600" kern="1200" dirty="0">
                <a:solidFill>
                  <a:schemeClr val="tx1"/>
                </a:solidFill>
                <a:latin typeface="Calibri Light" panose="020F0302020204030204" pitchFamily="34" charset="0"/>
                <a:ea typeface="+mn-ea"/>
                <a:cs typeface="Calibri Light" panose="020F0302020204030204" pitchFamily="34" charset="0"/>
              </a:rPr>
              <a:t>31 repeat firms</a:t>
            </a:r>
          </a:p>
        </p:txBody>
      </p:sp>
      <p:sp>
        <p:nvSpPr>
          <p:cNvPr id="4" name="TextBox 3">
            <a:extLst>
              <a:ext uri="{FF2B5EF4-FFF2-40B4-BE49-F238E27FC236}">
                <a16:creationId xmlns:a16="http://schemas.microsoft.com/office/drawing/2014/main" id="{56D0D718-5ABE-4EFA-A9BD-AB79306E2F2F}"/>
              </a:ext>
            </a:extLst>
          </p:cNvPr>
          <p:cNvSpPr txBox="1"/>
          <p:nvPr/>
        </p:nvSpPr>
        <p:spPr>
          <a:xfrm>
            <a:off x="6456548" y="1573752"/>
            <a:ext cx="2056232" cy="369332"/>
          </a:xfrm>
          <a:prstGeom prst="rect">
            <a:avLst/>
          </a:prstGeom>
          <a:noFill/>
        </p:spPr>
        <p:txBody>
          <a:bodyPr wrap="square" rtlCol="0">
            <a:spAutoFit/>
          </a:bodyPr>
          <a:lstStyle/>
          <a:p>
            <a:r>
              <a:rPr lang="en-US" sz="1800" b="1" dirty="0">
                <a:latin typeface="Calibri Light" panose="020F0302020204030204" pitchFamily="34" charset="0"/>
                <a:cs typeface="Calibri Light" panose="020F0302020204030204" pitchFamily="34" charset="0"/>
              </a:rPr>
              <a:t>Survey 3, Fall 2020</a:t>
            </a:r>
          </a:p>
        </p:txBody>
      </p:sp>
      <p:sp>
        <p:nvSpPr>
          <p:cNvPr id="5" name="TextBox 4">
            <a:extLst>
              <a:ext uri="{FF2B5EF4-FFF2-40B4-BE49-F238E27FC236}">
                <a16:creationId xmlns:a16="http://schemas.microsoft.com/office/drawing/2014/main" id="{390F6F42-7896-4344-96B7-50F3609D2B3E}"/>
              </a:ext>
            </a:extLst>
          </p:cNvPr>
          <p:cNvSpPr txBox="1"/>
          <p:nvPr/>
        </p:nvSpPr>
        <p:spPr>
          <a:xfrm>
            <a:off x="6456548" y="1932222"/>
            <a:ext cx="2554440" cy="1157240"/>
          </a:xfrm>
          <a:prstGeom prst="rect">
            <a:avLst/>
          </a:prstGeom>
          <a:noFill/>
        </p:spPr>
        <p:txBody>
          <a:bodyPr wrap="square" rtlCol="0">
            <a:spAutoFit/>
          </a:bodyPr>
          <a:lstStyle/>
          <a:p>
            <a:pPr marL="182880" indent="-182880">
              <a:spcBef>
                <a:spcPct val="20000"/>
              </a:spcBef>
              <a:buClr>
                <a:schemeClr val="accent1"/>
              </a:buClr>
              <a:buSzPct val="85000"/>
              <a:buFont typeface="Arial" pitchFamily="34" charset="0"/>
              <a:buChar char="•"/>
            </a:pPr>
            <a:r>
              <a:rPr lang="en-US" sz="1600" kern="1200" dirty="0">
                <a:solidFill>
                  <a:schemeClr val="tx1"/>
                </a:solidFill>
                <a:latin typeface="Calibri Light" panose="020F0302020204030204" pitchFamily="34" charset="0"/>
                <a:ea typeface="+mn-ea"/>
                <a:cs typeface="Calibri Light" panose="020F0302020204030204" pitchFamily="34" charset="0"/>
              </a:rPr>
              <a:t>Upcoming</a:t>
            </a:r>
          </a:p>
          <a:p>
            <a:pPr marL="182880" indent="-182880">
              <a:spcBef>
                <a:spcPct val="20000"/>
              </a:spcBef>
              <a:buClr>
                <a:schemeClr val="accent1"/>
              </a:buClr>
              <a:buSzPct val="85000"/>
              <a:buFont typeface="Arial" pitchFamily="34" charset="0"/>
              <a:buChar char="•"/>
            </a:pPr>
            <a:r>
              <a:rPr lang="en-US" sz="1600" kern="1200" dirty="0">
                <a:solidFill>
                  <a:schemeClr val="tx1"/>
                </a:solidFill>
                <a:latin typeface="Calibri Light" panose="020F0302020204030204" pitchFamily="34" charset="0"/>
                <a:ea typeface="+mn-ea"/>
                <a:cs typeface="Calibri Light" panose="020F0302020204030204" pitchFamily="34" charset="0"/>
              </a:rPr>
              <a:t>New sections on the ethics in AI </a:t>
            </a:r>
            <a:r>
              <a:rPr lang="en-US" sz="1600" kern="1200" dirty="0" smtClean="0">
                <a:solidFill>
                  <a:schemeClr val="tx1"/>
                </a:solidFill>
                <a:latin typeface="Calibri Light" panose="020F0302020204030204" pitchFamily="34" charset="0"/>
                <a:ea typeface="+mn-ea"/>
                <a:cs typeface="Calibri Light" panose="020F0302020204030204" pitchFamily="34" charset="0"/>
              </a:rPr>
              <a:t>and COVID-19</a:t>
            </a:r>
            <a:endParaRPr lang="en-US" sz="1600" kern="1200" dirty="0">
              <a:solidFill>
                <a:schemeClr val="tx1"/>
              </a:solidFill>
              <a:latin typeface="Calibri Light" panose="020F0302020204030204" pitchFamily="34" charset="0"/>
              <a:ea typeface="+mn-ea"/>
              <a:cs typeface="Calibri Light" panose="020F0302020204030204" pitchFamily="34" charset="0"/>
            </a:endParaRPr>
          </a:p>
          <a:p>
            <a:r>
              <a:rPr lang="en-US" sz="1800" dirty="0">
                <a:latin typeface="Calibri Light" panose="020F0302020204030204" pitchFamily="34" charset="0"/>
                <a:cs typeface="Calibri Light" panose="020F0302020204030204" pitchFamily="34" charset="0"/>
              </a:rPr>
              <a:t> </a:t>
            </a:r>
          </a:p>
        </p:txBody>
      </p:sp>
    </p:spTree>
    <p:extLst>
      <p:ext uri="{BB962C8B-B14F-4D97-AF65-F5344CB8AC3E}">
        <p14:creationId xmlns:p14="http://schemas.microsoft.com/office/powerpoint/2010/main" val="415441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460E8C"/>
                </a:solidFill>
              </a:rPr>
              <a:t>Survey Questionnaire</a:t>
            </a:r>
          </a:p>
        </p:txBody>
      </p:sp>
      <p:sp>
        <p:nvSpPr>
          <p:cNvPr id="3" name="Content Placeholder 2"/>
          <p:cNvSpPr>
            <a:spLocks noGrp="1"/>
          </p:cNvSpPr>
          <p:nvPr>
            <p:ph idx="1"/>
          </p:nvPr>
        </p:nvSpPr>
        <p:spPr>
          <a:xfrm>
            <a:off x="457200" y="1317914"/>
            <a:ext cx="8229600" cy="3125393"/>
          </a:xfrm>
        </p:spPr>
        <p:txBody>
          <a:bodyPr>
            <a:noAutofit/>
          </a:bodyPr>
          <a:lstStyle/>
          <a:p>
            <a:r>
              <a:rPr lang="en-US" sz="1600" b="1" dirty="0">
                <a:latin typeface="Calibri Light" panose="020F0302020204030204" pitchFamily="34" charset="0"/>
                <a:cs typeface="Calibri Light" panose="020F0302020204030204" pitchFamily="34" charset="0"/>
              </a:rPr>
              <a:t>Firm Demographics </a:t>
            </a:r>
            <a:r>
              <a:rPr lang="en-US" sz="1600" dirty="0">
                <a:latin typeface="Calibri Light" panose="020F0302020204030204" pitchFamily="34" charset="0"/>
                <a:cs typeface="Calibri Light" panose="020F0302020204030204" pitchFamily="34" charset="0"/>
              </a:rPr>
              <a:t>(size, location)</a:t>
            </a:r>
          </a:p>
          <a:p>
            <a:r>
              <a:rPr lang="en-US" sz="1600" b="1" dirty="0">
                <a:latin typeface="Calibri Light" panose="020F0302020204030204" pitchFamily="34" charset="0"/>
                <a:cs typeface="Calibri Light" panose="020F0302020204030204" pitchFamily="34" charset="0"/>
              </a:rPr>
              <a:t>Customer Demographics </a:t>
            </a:r>
            <a:r>
              <a:rPr lang="en-US" sz="1600" dirty="0">
                <a:latin typeface="Calibri Light" panose="020F0302020204030204" pitchFamily="34" charset="0"/>
                <a:cs typeface="Calibri Light" panose="020F0302020204030204" pitchFamily="34" charset="0"/>
              </a:rPr>
              <a:t>(size, location, industry, occupation)</a:t>
            </a:r>
          </a:p>
          <a:p>
            <a:r>
              <a:rPr lang="en-US" sz="1600" b="1" dirty="0">
                <a:latin typeface="Calibri Light" panose="020F0302020204030204" pitchFamily="34" charset="0"/>
                <a:cs typeface="Calibri Light" panose="020F0302020204030204" pitchFamily="34" charset="0"/>
              </a:rPr>
              <a:t>Technology</a:t>
            </a:r>
            <a:r>
              <a:rPr lang="en-US" sz="1600" dirty="0">
                <a:latin typeface="Calibri Light" panose="020F0302020204030204" pitchFamily="34" charset="0"/>
                <a:cs typeface="Calibri Light" panose="020F0302020204030204" pitchFamily="34" charset="0"/>
              </a:rPr>
              <a:t> </a:t>
            </a:r>
            <a:r>
              <a:rPr lang="en-US" sz="1600" dirty="0" smtClean="0">
                <a:latin typeface="Calibri Light" panose="020F0302020204030204" pitchFamily="34" charset="0"/>
                <a:cs typeface="Calibri Light" panose="020F0302020204030204" pitchFamily="34" charset="0"/>
              </a:rPr>
              <a:t>(speech </a:t>
            </a:r>
            <a:r>
              <a:rPr lang="en-US" sz="1600" dirty="0">
                <a:latin typeface="Calibri Light" panose="020F0302020204030204" pitchFamily="34" charset="0"/>
                <a:cs typeface="Calibri Light" panose="020F0302020204030204" pitchFamily="34" charset="0"/>
              </a:rPr>
              <a:t>recognition, image recognition, etc.)</a:t>
            </a:r>
          </a:p>
          <a:p>
            <a:r>
              <a:rPr lang="en-US" sz="1600" b="1" dirty="0">
                <a:latin typeface="Calibri Light" panose="020F0302020204030204" pitchFamily="34" charset="0"/>
                <a:cs typeface="Calibri Light" panose="020F0302020204030204" pitchFamily="34" charset="0"/>
              </a:rPr>
              <a:t>Algorithm</a:t>
            </a:r>
            <a:r>
              <a:rPr lang="en-US" sz="1600" dirty="0">
                <a:latin typeface="Calibri Light" panose="020F0302020204030204" pitchFamily="34" charset="0"/>
                <a:cs typeface="Calibri Light" panose="020F0302020204030204" pitchFamily="34" charset="0"/>
              </a:rPr>
              <a:t> </a:t>
            </a:r>
            <a:r>
              <a:rPr lang="en-US" sz="1600" dirty="0" smtClean="0">
                <a:latin typeface="Calibri Light" panose="020F0302020204030204" pitchFamily="34" charset="0"/>
                <a:cs typeface="Calibri Light" panose="020F0302020204030204" pitchFamily="34" charset="0"/>
              </a:rPr>
              <a:t>(neural network</a:t>
            </a:r>
            <a:r>
              <a:rPr lang="en-US" sz="1600" dirty="0">
                <a:latin typeface="Calibri Light" panose="020F0302020204030204" pitchFamily="34" charset="0"/>
                <a:cs typeface="Calibri Light" panose="020F0302020204030204" pitchFamily="34" charset="0"/>
              </a:rPr>
              <a:t>, </a:t>
            </a:r>
            <a:r>
              <a:rPr lang="en-US" sz="1600" dirty="0" smtClean="0">
                <a:latin typeface="Calibri Light" panose="020F0302020204030204" pitchFamily="34" charset="0"/>
                <a:cs typeface="Calibri Light" panose="020F0302020204030204" pitchFamily="34" charset="0"/>
              </a:rPr>
              <a:t>ensemble learning</a:t>
            </a:r>
            <a:r>
              <a:rPr lang="en-US" sz="1600" dirty="0">
                <a:latin typeface="Calibri Light" panose="020F0302020204030204" pitchFamily="34" charset="0"/>
                <a:cs typeface="Calibri Light" panose="020F0302020204030204" pitchFamily="34" charset="0"/>
              </a:rPr>
              <a:t>, etc.)</a:t>
            </a:r>
          </a:p>
          <a:p>
            <a:r>
              <a:rPr lang="en-US" sz="1600" b="1" dirty="0">
                <a:latin typeface="Calibri Light" panose="020F0302020204030204" pitchFamily="34" charset="0"/>
                <a:cs typeface="Calibri Light" panose="020F0302020204030204" pitchFamily="34" charset="0"/>
              </a:rPr>
              <a:t>Data Type </a:t>
            </a:r>
            <a:r>
              <a:rPr lang="en-US" sz="1600" dirty="0">
                <a:latin typeface="Calibri Light" panose="020F0302020204030204" pitchFamily="34" charset="0"/>
                <a:cs typeface="Calibri Light" panose="020F0302020204030204" pitchFamily="34" charset="0"/>
              </a:rPr>
              <a:t>(transactions, unstructured text, images), </a:t>
            </a:r>
            <a:r>
              <a:rPr lang="en-US" sz="1600" b="1" dirty="0">
                <a:latin typeface="Calibri Light" panose="020F0302020204030204" pitchFamily="34" charset="0"/>
                <a:cs typeface="Calibri Light" panose="020F0302020204030204" pitchFamily="34" charset="0"/>
              </a:rPr>
              <a:t>Source</a:t>
            </a:r>
            <a:r>
              <a:rPr lang="en-US" sz="1600" dirty="0">
                <a:latin typeface="Calibri Light" panose="020F0302020204030204" pitchFamily="34" charset="0"/>
                <a:cs typeface="Calibri Light" panose="020F0302020204030204" pitchFamily="34" charset="0"/>
              </a:rPr>
              <a:t> (proprietary, customer, public) and </a:t>
            </a:r>
            <a:r>
              <a:rPr lang="en-US" sz="1600" b="1" dirty="0">
                <a:latin typeface="Calibri Light" panose="020F0302020204030204" pitchFamily="34" charset="0"/>
                <a:cs typeface="Calibri Light" panose="020F0302020204030204" pitchFamily="34" charset="0"/>
              </a:rPr>
              <a:t>Protections</a:t>
            </a:r>
            <a:r>
              <a:rPr lang="en-US" sz="1600" dirty="0">
                <a:latin typeface="Calibri Light" panose="020F0302020204030204" pitchFamily="34" charset="0"/>
                <a:cs typeface="Calibri Light" panose="020F0302020204030204" pitchFamily="34" charset="0"/>
              </a:rPr>
              <a:t> (legal contracts, APIs, data encryption, etc</a:t>
            </a:r>
            <a:r>
              <a:rPr lang="en-US" sz="1600" dirty="0" smtClean="0">
                <a:latin typeface="Calibri Light" panose="020F0302020204030204" pitchFamily="34" charset="0"/>
                <a:cs typeface="Calibri Light" panose="020F0302020204030204" pitchFamily="34" charset="0"/>
              </a:rPr>
              <a:t>.)</a:t>
            </a:r>
          </a:p>
          <a:p>
            <a:r>
              <a:rPr lang="en-US" sz="1600" b="1" dirty="0" smtClean="0">
                <a:latin typeface="Calibri Light" panose="020F0302020204030204" pitchFamily="34" charset="0"/>
                <a:cs typeface="Calibri Light" panose="020F0302020204030204" pitchFamily="34" charset="0"/>
              </a:rPr>
              <a:t>Data Protections </a:t>
            </a:r>
            <a:r>
              <a:rPr lang="en-US" sz="1600" dirty="0" smtClean="0">
                <a:latin typeface="Calibri Light" panose="020F0302020204030204" pitchFamily="34" charset="0"/>
                <a:cs typeface="Calibri Light" panose="020F0302020204030204" pitchFamily="34" charset="0"/>
              </a:rPr>
              <a:t>(legal contracts, encryption, password, logged access, etc.)</a:t>
            </a:r>
            <a:endParaRPr lang="en-US" sz="1600" dirty="0">
              <a:latin typeface="Calibri Light" panose="020F0302020204030204" pitchFamily="34" charset="0"/>
              <a:cs typeface="Calibri Light" panose="020F0302020204030204" pitchFamily="34" charset="0"/>
            </a:endParaRPr>
          </a:p>
          <a:p>
            <a:r>
              <a:rPr lang="en-US" sz="1600" b="1" dirty="0">
                <a:latin typeface="Calibri Light" panose="020F0302020204030204" pitchFamily="34" charset="0"/>
                <a:cs typeface="Calibri Light" panose="020F0302020204030204" pitchFamily="34" charset="0"/>
              </a:rPr>
              <a:t>General Data Protection Regulation </a:t>
            </a:r>
            <a:r>
              <a:rPr lang="en-US" sz="1600" b="1" dirty="0" smtClean="0">
                <a:latin typeface="Calibri Light" panose="020F0302020204030204" pitchFamily="34" charset="0"/>
                <a:cs typeface="Calibri Light" panose="020F0302020204030204" pitchFamily="34" charset="0"/>
              </a:rPr>
              <a:t>(GDPR) </a:t>
            </a:r>
            <a:r>
              <a:rPr lang="en-US" sz="1600" dirty="0" smtClean="0">
                <a:latin typeface="Calibri Light" panose="020F0302020204030204" pitchFamily="34" charset="0"/>
                <a:cs typeface="Calibri Light" panose="020F0302020204030204" pitchFamily="34" charset="0"/>
              </a:rPr>
              <a:t>questions</a:t>
            </a:r>
            <a:endParaRPr lang="en-US" sz="1600" dirty="0">
              <a:latin typeface="Calibri Light" panose="020F0302020204030204" pitchFamily="34" charset="0"/>
              <a:cs typeface="Calibri Light" panose="020F0302020204030204" pitchFamily="34" charset="0"/>
            </a:endParaRPr>
          </a:p>
        </p:txBody>
      </p:sp>
      <p:cxnSp>
        <p:nvCxnSpPr>
          <p:cNvPr id="4" name="Straight Connector 3">
            <a:extLst>
              <a:ext uri="{FF2B5EF4-FFF2-40B4-BE49-F238E27FC236}">
                <a16:creationId xmlns:a16="http://schemas.microsoft.com/office/drawing/2014/main" id="{F6F8BBCF-6288-426A-8BF1-F0EDDFC8666D}"/>
              </a:ext>
            </a:extLst>
          </p:cNvPr>
          <p:cNvCxnSpPr/>
          <p:nvPr/>
        </p:nvCxnSpPr>
        <p:spPr>
          <a:xfrm>
            <a:off x="365760" y="1155365"/>
            <a:ext cx="8321040" cy="0"/>
          </a:xfrm>
          <a:prstGeom prst="line">
            <a:avLst/>
          </a:prstGeom>
          <a:ln w="28575">
            <a:solidFill>
              <a:srgbClr val="460E8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8261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460E8C"/>
                </a:solidFill>
                <a:cs typeface="Times New Roman" panose="02020603050405020304" pitchFamily="18" charset="0"/>
              </a:rPr>
              <a:t>GDPR as a competitive barrier?</a:t>
            </a:r>
          </a:p>
        </p:txBody>
      </p:sp>
      <p:sp>
        <p:nvSpPr>
          <p:cNvPr id="3" name="Content Placeholder 2"/>
          <p:cNvSpPr>
            <a:spLocks noGrp="1"/>
          </p:cNvSpPr>
          <p:nvPr>
            <p:ph idx="1"/>
          </p:nvPr>
        </p:nvSpPr>
        <p:spPr>
          <a:xfrm>
            <a:off x="365760" y="1317913"/>
            <a:ext cx="8229600" cy="3751711"/>
          </a:xfrm>
        </p:spPr>
        <p:txBody>
          <a:bodyPr>
            <a:noAutofit/>
          </a:bodyPr>
          <a:lstStyle/>
          <a:p>
            <a:pPr lvl="1" algn="just"/>
            <a:r>
              <a:rPr lang="en-US" dirty="0">
                <a:latin typeface="Calibri Light" panose="020F0302020204030204" pitchFamily="34" charset="0"/>
                <a:cs typeface="Calibri Light" panose="020F0302020204030204" pitchFamily="34" charset="0"/>
              </a:rPr>
              <a:t>GDPR and regulations that protect consumer privacy may also reduce data </a:t>
            </a:r>
            <a:r>
              <a:rPr lang="en-US" dirty="0" smtClean="0">
                <a:latin typeface="Calibri Light" panose="020F0302020204030204" pitchFamily="34" charset="0"/>
                <a:cs typeface="Calibri Light" panose="020F0302020204030204" pitchFamily="34" charset="0"/>
              </a:rPr>
              <a:t>availability. </a:t>
            </a:r>
            <a:endParaRPr lang="en-US" dirty="0">
              <a:latin typeface="Calibri Light" panose="020F0302020204030204" pitchFamily="34" charset="0"/>
              <a:cs typeface="Calibri Light" panose="020F0302020204030204" pitchFamily="34" charset="0"/>
            </a:endParaRPr>
          </a:p>
          <a:p>
            <a:pPr lvl="1" algn="just"/>
            <a:r>
              <a:rPr lang="en-US" dirty="0" smtClean="0">
                <a:latin typeface="Calibri Light" panose="020F0302020204030204" pitchFamily="34" charset="0"/>
                <a:cs typeface="Calibri Light" panose="020F0302020204030204" pitchFamily="34" charset="0"/>
              </a:rPr>
              <a:t>Cost </a:t>
            </a:r>
            <a:r>
              <a:rPr lang="en-US" dirty="0">
                <a:latin typeface="Calibri Light" panose="020F0302020204030204" pitchFamily="34" charset="0"/>
                <a:cs typeface="Calibri Light" panose="020F0302020204030204" pitchFamily="34" charset="0"/>
              </a:rPr>
              <a:t>of collecting and using customer </a:t>
            </a:r>
            <a:r>
              <a:rPr lang="en-US" dirty="0" smtClean="0">
                <a:latin typeface="Calibri Light" panose="020F0302020204030204" pitchFamily="34" charset="0"/>
                <a:cs typeface="Calibri Light" panose="020F0302020204030204" pitchFamily="34" charset="0"/>
              </a:rPr>
              <a:t>data may asymmetrically impact </a:t>
            </a:r>
            <a:r>
              <a:rPr lang="en-US" dirty="0">
                <a:latin typeface="Calibri Light" panose="020F0302020204030204" pitchFamily="34" charset="0"/>
                <a:cs typeface="Calibri Light" panose="020F0302020204030204" pitchFamily="34" charset="0"/>
              </a:rPr>
              <a:t>smaller firms in some industries (Johnson &amp; Shriver 2020, Bessen et al. 2020), especially in Europe (Jia et al. 2018). </a:t>
            </a:r>
          </a:p>
          <a:p>
            <a:pPr lvl="1" algn="just"/>
            <a:r>
              <a:rPr lang="en-US" dirty="0">
                <a:latin typeface="Calibri Light" panose="020F0302020204030204" pitchFamily="34" charset="0"/>
                <a:cs typeface="Calibri Light" panose="020F0302020204030204" pitchFamily="34" charset="0"/>
              </a:rPr>
              <a:t>Enforcement of GDPR has led to a reduction in the number of smaller web technology vendors used by larger firms, leading to increased concentration of more established, larger firms in this industry (Johnson &amp; Shriver 2020). </a:t>
            </a:r>
          </a:p>
          <a:p>
            <a:pPr lvl="1" algn="just"/>
            <a:r>
              <a:rPr lang="en-US" dirty="0">
                <a:latin typeface="Calibri Light" panose="020F0302020204030204" pitchFamily="34" charset="0"/>
                <a:cs typeface="Calibri Light" panose="020F0302020204030204" pitchFamily="34" charset="0"/>
              </a:rPr>
              <a:t>Online sales revenues dropped for EU firms by 10 percent in 2018 due to the impact of GDPR (Goldberg et al. 2019), and there are additional concerns that GDPR adversely affects entrepreneurial ventures in </a:t>
            </a:r>
            <a:r>
              <a:rPr lang="en-US" dirty="0" smtClean="0">
                <a:latin typeface="Calibri Light" panose="020F0302020204030204" pitchFamily="34" charset="0"/>
                <a:cs typeface="Calibri Light" panose="020F0302020204030204" pitchFamily="34" charset="0"/>
              </a:rPr>
              <a:t>Europe.</a:t>
            </a:r>
            <a:endParaRPr lang="en-US" dirty="0">
              <a:latin typeface="Calibri Light" panose="020F0302020204030204" pitchFamily="34" charset="0"/>
              <a:cs typeface="Calibri Light" panose="020F0302020204030204" pitchFamily="34" charset="0"/>
            </a:endParaRPr>
          </a:p>
        </p:txBody>
      </p:sp>
      <p:cxnSp>
        <p:nvCxnSpPr>
          <p:cNvPr id="4" name="Straight Connector 3">
            <a:extLst>
              <a:ext uri="{FF2B5EF4-FFF2-40B4-BE49-F238E27FC236}">
                <a16:creationId xmlns:a16="http://schemas.microsoft.com/office/drawing/2014/main" id="{F6F8BBCF-6288-426A-8BF1-F0EDDFC8666D}"/>
              </a:ext>
            </a:extLst>
          </p:cNvPr>
          <p:cNvCxnSpPr/>
          <p:nvPr/>
        </p:nvCxnSpPr>
        <p:spPr>
          <a:xfrm>
            <a:off x="365760" y="1155365"/>
            <a:ext cx="8321040" cy="0"/>
          </a:xfrm>
          <a:prstGeom prst="line">
            <a:avLst/>
          </a:prstGeom>
          <a:ln w="28575">
            <a:solidFill>
              <a:srgbClr val="460E8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101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2FBE42C-B503-B944-AB1F-4AA55E6BA436}"/>
              </a:ext>
            </a:extLst>
          </p:cNvPr>
          <p:cNvSpPr txBox="1"/>
          <p:nvPr/>
        </p:nvSpPr>
        <p:spPr>
          <a:xfrm>
            <a:off x="529886" y="1183445"/>
            <a:ext cx="5806224" cy="276999"/>
          </a:xfrm>
          <a:prstGeom prst="rect">
            <a:avLst/>
          </a:prstGeom>
          <a:solidFill>
            <a:schemeClr val="bg1"/>
          </a:solidFill>
        </p:spPr>
        <p:txBody>
          <a:bodyPr wrap="square" rtlCol="0">
            <a:spAutoFit/>
          </a:bodyPr>
          <a:lstStyle/>
          <a:p>
            <a:r>
              <a:rPr lang="en-US" sz="1200" dirty="0">
                <a:latin typeface="Calibri Light" panose="020F0302020204030204" pitchFamily="34" charset="0"/>
                <a:cs typeface="Calibri Light" panose="020F0302020204030204" pitchFamily="34" charset="0"/>
              </a:rPr>
              <a:t>% of participants that use a type of data protection</a:t>
            </a:r>
          </a:p>
        </p:txBody>
      </p:sp>
      <p:cxnSp>
        <p:nvCxnSpPr>
          <p:cNvPr id="8" name="Straight Connector 7">
            <a:extLst>
              <a:ext uri="{FF2B5EF4-FFF2-40B4-BE49-F238E27FC236}">
                <a16:creationId xmlns:a16="http://schemas.microsoft.com/office/drawing/2014/main" id="{EA498F0A-93C9-4B49-A503-156392CBA574}"/>
              </a:ext>
            </a:extLst>
          </p:cNvPr>
          <p:cNvCxnSpPr/>
          <p:nvPr/>
        </p:nvCxnSpPr>
        <p:spPr>
          <a:xfrm>
            <a:off x="365760" y="1155365"/>
            <a:ext cx="8321040" cy="0"/>
          </a:xfrm>
          <a:prstGeom prst="line">
            <a:avLst/>
          </a:prstGeom>
          <a:ln w="28575">
            <a:solidFill>
              <a:srgbClr val="460E8C"/>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02F15431-7149-4C65-82D5-36431C19EF5B}"/>
              </a:ext>
            </a:extLst>
          </p:cNvPr>
          <p:cNvSpPr>
            <a:spLocks noGrp="1"/>
          </p:cNvSpPr>
          <p:nvPr>
            <p:ph type="title"/>
          </p:nvPr>
        </p:nvSpPr>
        <p:spPr>
          <a:xfrm>
            <a:off x="457200" y="400050"/>
            <a:ext cx="8229600" cy="742950"/>
          </a:xfrm>
        </p:spPr>
        <p:txBody>
          <a:bodyPr>
            <a:normAutofit/>
          </a:bodyPr>
          <a:lstStyle/>
          <a:p>
            <a:r>
              <a:rPr lang="en-US" dirty="0">
                <a:solidFill>
                  <a:srgbClr val="460E8C"/>
                </a:solidFill>
              </a:rPr>
              <a:t>Data Protection by Cust &amp; HQ Location</a:t>
            </a:r>
          </a:p>
        </p:txBody>
      </p:sp>
      <p:graphicFrame>
        <p:nvGraphicFramePr>
          <p:cNvPr id="6" name="Chart 5">
            <a:extLst>
              <a:ext uri="{FF2B5EF4-FFF2-40B4-BE49-F238E27FC236}">
                <a16:creationId xmlns:a16="http://schemas.microsoft.com/office/drawing/2014/main" id="{97188E64-7B5F-4C21-8AEA-074247CA7AC3}"/>
              </a:ext>
            </a:extLst>
          </p:cNvPr>
          <p:cNvGraphicFramePr>
            <a:graphicFrameLocks noChangeAspect="1"/>
          </p:cNvGraphicFramePr>
          <p:nvPr>
            <p:extLst>
              <p:ext uri="{D42A27DB-BD31-4B8C-83A1-F6EECF244321}">
                <p14:modId xmlns:p14="http://schemas.microsoft.com/office/powerpoint/2010/main" val="1625493416"/>
              </p:ext>
            </p:extLst>
          </p:nvPr>
        </p:nvGraphicFramePr>
        <p:xfrm>
          <a:off x="883351" y="1523999"/>
          <a:ext cx="4902380" cy="20703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3B37A20F-02D3-4CD5-8687-04E1EE924B02}"/>
              </a:ext>
            </a:extLst>
          </p:cNvPr>
          <p:cNvGraphicFramePr>
            <a:graphicFrameLocks noChangeAspect="1"/>
          </p:cNvGraphicFramePr>
          <p:nvPr>
            <p:extLst>
              <p:ext uri="{D42A27DB-BD31-4B8C-83A1-F6EECF244321}">
                <p14:modId xmlns:p14="http://schemas.microsoft.com/office/powerpoint/2010/main" val="4256677087"/>
              </p:ext>
            </p:extLst>
          </p:nvPr>
        </p:nvGraphicFramePr>
        <p:xfrm>
          <a:off x="883351" y="2848489"/>
          <a:ext cx="4902381" cy="2141270"/>
        </p:xfrm>
        <a:graphic>
          <a:graphicData uri="http://schemas.openxmlformats.org/drawingml/2006/chart">
            <c:chart xmlns:c="http://schemas.openxmlformats.org/drawingml/2006/chart" xmlns:r="http://schemas.openxmlformats.org/officeDocument/2006/relationships" r:id="rId4"/>
          </a:graphicData>
        </a:graphic>
      </p:graphicFrame>
      <p:pic>
        <p:nvPicPr>
          <p:cNvPr id="3" name="Picture 2">
            <a:extLst>
              <a:ext uri="{FF2B5EF4-FFF2-40B4-BE49-F238E27FC236}">
                <a16:creationId xmlns:a16="http://schemas.microsoft.com/office/drawing/2014/main" id="{01A5D555-F7E2-4099-9660-714290CE4695}"/>
              </a:ext>
            </a:extLst>
          </p:cNvPr>
          <p:cNvPicPr>
            <a:picLocks noChangeAspect="1"/>
          </p:cNvPicPr>
          <p:nvPr/>
        </p:nvPicPr>
        <p:blipFill>
          <a:blip r:embed="rId5"/>
          <a:stretch>
            <a:fillRect/>
          </a:stretch>
        </p:blipFill>
        <p:spPr>
          <a:xfrm>
            <a:off x="5644195" y="1765524"/>
            <a:ext cx="3042605" cy="1828800"/>
          </a:xfrm>
          <a:prstGeom prst="rect">
            <a:avLst/>
          </a:prstGeom>
        </p:spPr>
      </p:pic>
      <p:sp>
        <p:nvSpPr>
          <p:cNvPr id="5" name="TextBox 4">
            <a:extLst>
              <a:ext uri="{FF2B5EF4-FFF2-40B4-BE49-F238E27FC236}">
                <a16:creationId xmlns:a16="http://schemas.microsoft.com/office/drawing/2014/main" id="{D200D0A9-9177-433B-A06A-B37CF4DE71E0}"/>
              </a:ext>
            </a:extLst>
          </p:cNvPr>
          <p:cNvSpPr txBox="1"/>
          <p:nvPr/>
        </p:nvSpPr>
        <p:spPr>
          <a:xfrm>
            <a:off x="6565290" y="3590352"/>
            <a:ext cx="1900099" cy="461665"/>
          </a:xfrm>
          <a:prstGeom prst="rect">
            <a:avLst/>
          </a:prstGeom>
          <a:noFill/>
        </p:spPr>
        <p:txBody>
          <a:bodyPr wrap="square" rtlCol="0">
            <a:spAutoFit/>
          </a:bodyPr>
          <a:lstStyle/>
          <a:p>
            <a:r>
              <a:rPr lang="en-US" sz="1200" dirty="0">
                <a:latin typeface="Calibri Light" panose="020F0302020204030204" pitchFamily="34" charset="0"/>
                <a:cs typeface="Calibri Light" panose="020F0302020204030204" pitchFamily="34" charset="0"/>
              </a:rPr>
              <a:t>55% of firms have customers in Europe</a:t>
            </a:r>
          </a:p>
        </p:txBody>
      </p:sp>
    </p:spTree>
    <p:extLst>
      <p:ext uri="{BB962C8B-B14F-4D97-AF65-F5344CB8AC3E}">
        <p14:creationId xmlns:p14="http://schemas.microsoft.com/office/powerpoint/2010/main" val="1890050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460E8C"/>
                </a:solidFill>
              </a:rPr>
              <a:t>GDPR Questions</a:t>
            </a:r>
          </a:p>
        </p:txBody>
      </p:sp>
      <p:sp>
        <p:nvSpPr>
          <p:cNvPr id="3" name="Content Placeholder 2"/>
          <p:cNvSpPr>
            <a:spLocks noGrp="1"/>
          </p:cNvSpPr>
          <p:nvPr>
            <p:ph idx="1"/>
          </p:nvPr>
        </p:nvSpPr>
        <p:spPr>
          <a:xfrm>
            <a:off x="365760" y="1253745"/>
            <a:ext cx="8321040" cy="3657575"/>
          </a:xfrm>
        </p:spPr>
        <p:txBody>
          <a:bodyPr>
            <a:noAutofit/>
          </a:bodyPr>
          <a:lstStyle/>
          <a:p>
            <a:pPr marL="0" indent="0" algn="just">
              <a:buNone/>
            </a:pPr>
            <a:r>
              <a:rPr lang="en-US" sz="1600" dirty="0">
                <a:latin typeface="Calibri Light" panose="020F0302020204030204" pitchFamily="34" charset="0"/>
                <a:cs typeface="Calibri Light" panose="020F0302020204030204" pitchFamily="34" charset="0"/>
              </a:rPr>
              <a:t>Have you created a </a:t>
            </a:r>
            <a:r>
              <a:rPr lang="en-US" sz="1600" b="1" dirty="0">
                <a:latin typeface="Calibri Light" panose="020F0302020204030204" pitchFamily="34" charset="0"/>
                <a:cs typeface="Calibri Light" panose="020F0302020204030204" pitchFamily="34" charset="0"/>
              </a:rPr>
              <a:t>new position </a:t>
            </a:r>
            <a:r>
              <a:rPr lang="en-US" sz="1600" dirty="0">
                <a:latin typeface="Calibri Light" panose="020F0302020204030204" pitchFamily="34" charset="0"/>
                <a:cs typeface="Calibri Light" panose="020F0302020204030204" pitchFamily="34" charset="0"/>
              </a:rPr>
              <a:t>to handle GDPR compliance? </a:t>
            </a:r>
            <a:r>
              <a:rPr lang="en-US" sz="1600" b="1" dirty="0">
                <a:latin typeface="Calibri Light" panose="020F0302020204030204" pitchFamily="34" charset="0"/>
                <a:cs typeface="Calibri Light" panose="020F0302020204030204" pitchFamily="34" charset="0"/>
              </a:rPr>
              <a:t>39% of total respondents (Yes)</a:t>
            </a:r>
          </a:p>
          <a:p>
            <a:pPr marL="0" indent="0" algn="just">
              <a:buNone/>
            </a:pPr>
            <a:r>
              <a:rPr lang="en-US" sz="1600" dirty="0">
                <a:latin typeface="Calibri Light" panose="020F0302020204030204" pitchFamily="34" charset="0"/>
                <a:cs typeface="Calibri Light" panose="020F0302020204030204" pitchFamily="34" charset="0"/>
              </a:rPr>
              <a:t>Have you </a:t>
            </a:r>
            <a:r>
              <a:rPr lang="en-US" sz="1600" b="1" dirty="0">
                <a:latin typeface="Calibri Light" panose="020F0302020204030204" pitchFamily="34" charset="0"/>
                <a:cs typeface="Calibri Light" panose="020F0302020204030204" pitchFamily="34" charset="0"/>
              </a:rPr>
              <a:t>reallocated resources </a:t>
            </a:r>
            <a:r>
              <a:rPr lang="en-US" sz="1600" dirty="0">
                <a:latin typeface="Calibri Light" panose="020F0302020204030204" pitchFamily="34" charset="0"/>
                <a:cs typeface="Calibri Light" panose="020F0302020204030204" pitchFamily="34" charset="0"/>
              </a:rPr>
              <a:t>to handle GDPR compliance? </a:t>
            </a:r>
            <a:r>
              <a:rPr lang="en-US" sz="1600" b="1" dirty="0">
                <a:latin typeface="Calibri Light" panose="020F0302020204030204" pitchFamily="34" charset="0"/>
                <a:cs typeface="Calibri Light" panose="020F0302020204030204" pitchFamily="34" charset="0"/>
              </a:rPr>
              <a:t>49% of total respondents (Yes)</a:t>
            </a:r>
          </a:p>
          <a:p>
            <a:pPr marL="0" indent="0" algn="just">
              <a:buNone/>
            </a:pPr>
            <a:r>
              <a:rPr lang="en-US" sz="1600" dirty="0">
                <a:latin typeface="Calibri Light" panose="020F0302020204030204" pitchFamily="34" charset="0"/>
                <a:cs typeface="Calibri Light" panose="020F0302020204030204" pitchFamily="34" charset="0"/>
              </a:rPr>
              <a:t>Have you </a:t>
            </a:r>
            <a:r>
              <a:rPr lang="en-US" sz="1600" b="1" dirty="0">
                <a:latin typeface="Calibri Light" panose="020F0302020204030204" pitchFamily="34" charset="0"/>
                <a:cs typeface="Calibri Light" panose="020F0302020204030204" pitchFamily="34" charset="0"/>
              </a:rPr>
              <a:t>deleted data </a:t>
            </a:r>
            <a:r>
              <a:rPr lang="en-US" sz="1600" dirty="0">
                <a:latin typeface="Calibri Light" panose="020F0302020204030204" pitchFamily="34" charset="0"/>
                <a:cs typeface="Calibri Light" panose="020F0302020204030204" pitchFamily="34" charset="0"/>
              </a:rPr>
              <a:t>in order to comply with GDPR? </a:t>
            </a:r>
            <a:r>
              <a:rPr lang="en-US" sz="1600" b="1" dirty="0">
                <a:latin typeface="Calibri Light" panose="020F0302020204030204" pitchFamily="34" charset="0"/>
                <a:cs typeface="Calibri Light" panose="020F0302020204030204" pitchFamily="34" charset="0"/>
              </a:rPr>
              <a:t>37% of total respondents (Yes)</a:t>
            </a:r>
          </a:p>
          <a:p>
            <a:pPr marL="0" indent="0">
              <a:buNone/>
            </a:pPr>
            <a:endParaRPr lang="en-US" sz="1600" dirty="0">
              <a:latin typeface="Calibri Light" panose="020F0302020204030204" pitchFamily="34" charset="0"/>
              <a:cs typeface="Calibri Light" panose="020F0302020204030204" pitchFamily="34" charset="0"/>
            </a:endParaRPr>
          </a:p>
        </p:txBody>
      </p:sp>
      <p:cxnSp>
        <p:nvCxnSpPr>
          <p:cNvPr id="4" name="Straight Connector 3">
            <a:extLst>
              <a:ext uri="{FF2B5EF4-FFF2-40B4-BE49-F238E27FC236}">
                <a16:creationId xmlns:a16="http://schemas.microsoft.com/office/drawing/2014/main" id="{F6F8BBCF-6288-426A-8BF1-F0EDDFC8666D}"/>
              </a:ext>
            </a:extLst>
          </p:cNvPr>
          <p:cNvCxnSpPr/>
          <p:nvPr/>
        </p:nvCxnSpPr>
        <p:spPr>
          <a:xfrm>
            <a:off x="365760" y="1155365"/>
            <a:ext cx="8321040" cy="0"/>
          </a:xfrm>
          <a:prstGeom prst="line">
            <a:avLst/>
          </a:prstGeom>
          <a:ln w="28575">
            <a:solidFill>
              <a:srgbClr val="460E8C"/>
            </a:solidFill>
          </a:ln>
        </p:spPr>
        <p:style>
          <a:lnRef idx="1">
            <a:schemeClr val="accent1"/>
          </a:lnRef>
          <a:fillRef idx="0">
            <a:schemeClr val="accent1"/>
          </a:fillRef>
          <a:effectRef idx="0">
            <a:schemeClr val="accent1"/>
          </a:effectRef>
          <a:fontRef idx="minor">
            <a:schemeClr val="tx1"/>
          </a:fontRef>
        </p:style>
      </p:cxnSp>
      <p:graphicFrame>
        <p:nvGraphicFramePr>
          <p:cNvPr id="7" name="Chart 6">
            <a:extLst>
              <a:ext uri="{FF2B5EF4-FFF2-40B4-BE49-F238E27FC236}">
                <a16:creationId xmlns:a16="http://schemas.microsoft.com/office/drawing/2014/main" id="{BB5928AF-31BA-4366-B7F8-4F0C2F81378A}"/>
              </a:ext>
            </a:extLst>
          </p:cNvPr>
          <p:cNvGraphicFramePr>
            <a:graphicFrameLocks/>
          </p:cNvGraphicFramePr>
          <p:nvPr>
            <p:extLst>
              <p:ext uri="{D42A27DB-BD31-4B8C-83A1-F6EECF244321}">
                <p14:modId xmlns:p14="http://schemas.microsoft.com/office/powerpoint/2010/main" val="779276236"/>
              </p:ext>
            </p:extLst>
          </p:nvPr>
        </p:nvGraphicFramePr>
        <p:xfrm>
          <a:off x="2286000" y="2266499"/>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2759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460E8C"/>
                </a:solidFill>
              </a:rPr>
              <a:t>Takeaways</a:t>
            </a:r>
          </a:p>
        </p:txBody>
      </p:sp>
      <p:sp>
        <p:nvSpPr>
          <p:cNvPr id="3" name="Content Placeholder 2"/>
          <p:cNvSpPr>
            <a:spLocks noGrp="1"/>
          </p:cNvSpPr>
          <p:nvPr>
            <p:ph idx="1"/>
          </p:nvPr>
        </p:nvSpPr>
        <p:spPr>
          <a:xfrm>
            <a:off x="457200" y="1317914"/>
            <a:ext cx="8229600" cy="3657600"/>
          </a:xfrm>
        </p:spPr>
        <p:txBody>
          <a:bodyPr>
            <a:noAutofit/>
          </a:bodyPr>
          <a:lstStyle/>
          <a:p>
            <a:pPr lvl="1" algn="just"/>
            <a:r>
              <a:rPr lang="en-US" dirty="0">
                <a:latin typeface="Calibri Light" panose="020F0302020204030204" pitchFamily="34" charset="0"/>
                <a:cs typeface="Calibri Light" panose="020F0302020204030204" pitchFamily="34" charset="0"/>
              </a:rPr>
              <a:t>Substantial entry/entrepreneurship around AI (several thousand new “AI”-tagged startups in Crunchbase emerged last year). But, possibly, data availability creates a barrier to </a:t>
            </a:r>
            <a:r>
              <a:rPr lang="en-US" u="sng" dirty="0">
                <a:latin typeface="Calibri Light" panose="020F0302020204030204" pitchFamily="34" charset="0"/>
                <a:cs typeface="Calibri Light" panose="020F0302020204030204" pitchFamily="34" charset="0"/>
              </a:rPr>
              <a:t>growth</a:t>
            </a:r>
            <a:r>
              <a:rPr lang="en-US" dirty="0">
                <a:latin typeface="Calibri Light" panose="020F0302020204030204" pitchFamily="34" charset="0"/>
                <a:cs typeface="Calibri Light" panose="020F0302020204030204" pitchFamily="34" charset="0"/>
              </a:rPr>
              <a:t>, not </a:t>
            </a:r>
            <a:r>
              <a:rPr lang="en-US" u="sng" dirty="0">
                <a:latin typeface="Calibri Light" panose="020F0302020204030204" pitchFamily="34" charset="0"/>
                <a:cs typeface="Calibri Light" panose="020F0302020204030204" pitchFamily="34" charset="0"/>
              </a:rPr>
              <a:t>entry</a:t>
            </a:r>
            <a:r>
              <a:rPr lang="en-US" dirty="0">
                <a:latin typeface="Calibri Light" panose="020F0302020204030204" pitchFamily="34" charset="0"/>
                <a:cs typeface="Calibri Light" panose="020F0302020204030204" pitchFamily="34" charset="0"/>
              </a:rPr>
              <a:t> (Lambrecht &amp; Tucker 2015, Sokol &amp; Comerford 2016</a:t>
            </a:r>
            <a:r>
              <a:rPr lang="en-US" dirty="0" smtClean="0">
                <a:latin typeface="Calibri Light" panose="020F0302020204030204" pitchFamily="34" charset="0"/>
                <a:cs typeface="Calibri Light" panose="020F0302020204030204" pitchFamily="34" charset="0"/>
              </a:rPr>
              <a:t>).</a:t>
            </a:r>
            <a:endParaRPr lang="en-US" dirty="0">
              <a:latin typeface="Calibri Light" panose="020F0302020204030204" pitchFamily="34" charset="0"/>
              <a:cs typeface="Calibri Light" panose="020F0302020204030204" pitchFamily="34" charset="0"/>
            </a:endParaRPr>
          </a:p>
          <a:p>
            <a:pPr lvl="1" algn="just"/>
            <a:r>
              <a:rPr lang="en-US" dirty="0">
                <a:latin typeface="Calibri Light" panose="020F0302020204030204" pitchFamily="34" charset="0"/>
                <a:cs typeface="Calibri Light" panose="020F0302020204030204" pitchFamily="34" charset="0"/>
              </a:rPr>
              <a:t>Variation in data protections and GDPR response by customer and firm </a:t>
            </a:r>
            <a:r>
              <a:rPr lang="en-US" dirty="0" smtClean="0">
                <a:latin typeface="Calibri Light" panose="020F0302020204030204" pitchFamily="34" charset="0"/>
                <a:cs typeface="Calibri Light" panose="020F0302020204030204" pitchFamily="34" charset="0"/>
              </a:rPr>
              <a:t>location.</a:t>
            </a:r>
            <a:endParaRPr lang="en-US" dirty="0">
              <a:latin typeface="Calibri Light" panose="020F0302020204030204" pitchFamily="34" charset="0"/>
              <a:cs typeface="Calibri Light" panose="020F0302020204030204" pitchFamily="34" charset="0"/>
            </a:endParaRPr>
          </a:p>
          <a:p>
            <a:pPr lvl="1" algn="just"/>
            <a:r>
              <a:rPr lang="en-US" dirty="0">
                <a:latin typeface="Calibri Light" panose="020F0302020204030204" pitchFamily="34" charset="0"/>
                <a:cs typeface="Calibri Light" panose="020F0302020204030204" pitchFamily="34" charset="0"/>
              </a:rPr>
              <a:t>AI </a:t>
            </a:r>
            <a:r>
              <a:rPr lang="en-US" dirty="0" smtClean="0">
                <a:latin typeface="Calibri Light" panose="020F0302020204030204" pitchFamily="34" charset="0"/>
                <a:cs typeface="Calibri Light" panose="020F0302020204030204" pitchFamily="34" charset="0"/>
              </a:rPr>
              <a:t>startups </a:t>
            </a:r>
            <a:r>
              <a:rPr lang="en-US" dirty="0">
                <a:latin typeface="Calibri Light" panose="020F0302020204030204" pitchFamily="34" charset="0"/>
                <a:cs typeface="Calibri Light" panose="020F0302020204030204" pitchFamily="34" charset="0"/>
              </a:rPr>
              <a:t>that are not located in Europe and do not have customers in </a:t>
            </a:r>
            <a:r>
              <a:rPr lang="en-US" dirty="0" smtClean="0">
                <a:latin typeface="Calibri Light" panose="020F0302020204030204" pitchFamily="34" charset="0"/>
                <a:cs typeface="Calibri Light" panose="020F0302020204030204" pitchFamily="34" charset="0"/>
              </a:rPr>
              <a:t>the EU </a:t>
            </a:r>
            <a:r>
              <a:rPr lang="en-US" dirty="0">
                <a:latin typeface="Calibri Light" panose="020F0302020204030204" pitchFamily="34" charset="0"/>
                <a:cs typeface="Calibri Light" panose="020F0302020204030204" pitchFamily="34" charset="0"/>
              </a:rPr>
              <a:t>are still impacted by GDPR. Lack of compliance with GDPR could impact VC funding options. </a:t>
            </a:r>
          </a:p>
          <a:p>
            <a:pPr lvl="1" algn="just"/>
            <a:r>
              <a:rPr lang="en-US" dirty="0">
                <a:latin typeface="Calibri Light" panose="020F0302020204030204" pitchFamily="34" charset="0"/>
                <a:cs typeface="Calibri Light" panose="020F0302020204030204" pitchFamily="34" charset="0"/>
              </a:rPr>
              <a:t>Impact of other data privacy regulation could also be broader (i.e</a:t>
            </a:r>
            <a:r>
              <a:rPr lang="en-US" dirty="0" smtClean="0">
                <a:latin typeface="Calibri Light" panose="020F0302020204030204" pitchFamily="34" charset="0"/>
                <a:cs typeface="Calibri Light" panose="020F0302020204030204" pitchFamily="34" charset="0"/>
              </a:rPr>
              <a:t>., </a:t>
            </a:r>
            <a:r>
              <a:rPr lang="en-US" dirty="0" smtClean="0">
                <a:latin typeface="Calibri Light" panose="020F0302020204030204" pitchFamily="34" charset="0"/>
                <a:cs typeface="Calibri Light" panose="020F0302020204030204" pitchFamily="34" charset="0"/>
              </a:rPr>
              <a:t>California </a:t>
            </a:r>
            <a:r>
              <a:rPr lang="en-US" dirty="0">
                <a:latin typeface="Calibri Light" panose="020F0302020204030204" pitchFamily="34" charset="0"/>
                <a:cs typeface="Calibri Light" panose="020F0302020204030204" pitchFamily="34" charset="0"/>
              </a:rPr>
              <a:t>Consumer Privacy </a:t>
            </a:r>
            <a:r>
              <a:rPr lang="en-US" dirty="0" smtClean="0">
                <a:latin typeface="Calibri Light" panose="020F0302020204030204" pitchFamily="34" charset="0"/>
                <a:cs typeface="Calibri Light" panose="020F0302020204030204" pitchFamily="34" charset="0"/>
              </a:rPr>
              <a:t>Act (</a:t>
            </a:r>
            <a:r>
              <a:rPr lang="en-US" dirty="0" smtClean="0">
                <a:latin typeface="Calibri Light" panose="020F0302020204030204" pitchFamily="34" charset="0"/>
                <a:cs typeface="Calibri Light" panose="020F0302020204030204" pitchFamily="34" charset="0"/>
              </a:rPr>
              <a:t>CCPA) </a:t>
            </a:r>
            <a:r>
              <a:rPr lang="en-US" dirty="0">
                <a:latin typeface="Calibri Light" panose="020F0302020204030204" pitchFamily="34" charset="0"/>
                <a:cs typeface="Calibri Light" panose="020F0302020204030204" pitchFamily="34" charset="0"/>
              </a:rPr>
              <a:t>in California impacting other states</a:t>
            </a:r>
            <a:r>
              <a:rPr lang="en-US" dirty="0" smtClean="0">
                <a:latin typeface="Calibri Light" panose="020F0302020204030204" pitchFamily="34" charset="0"/>
                <a:cs typeface="Calibri Light" panose="020F0302020204030204" pitchFamily="34" charset="0"/>
              </a:rPr>
              <a:t>).</a:t>
            </a:r>
            <a:endParaRPr lang="en-US" dirty="0">
              <a:latin typeface="Calibri Light" panose="020F0302020204030204" pitchFamily="34" charset="0"/>
              <a:cs typeface="Calibri Light" panose="020F0302020204030204" pitchFamily="34" charset="0"/>
            </a:endParaRPr>
          </a:p>
          <a:p>
            <a:pPr lvl="1" algn="just"/>
            <a:r>
              <a:rPr lang="en-US" dirty="0">
                <a:latin typeface="Calibri Light" panose="020F0302020204030204" pitchFamily="34" charset="0"/>
                <a:cs typeface="Calibri Light" panose="020F0302020204030204" pitchFamily="34" charset="0"/>
              </a:rPr>
              <a:t>Given </a:t>
            </a:r>
            <a:r>
              <a:rPr lang="en-US" dirty="0" smtClean="0">
                <a:latin typeface="Calibri Light" panose="020F0302020204030204" pitchFamily="34" charset="0"/>
                <a:cs typeface="Calibri Light" panose="020F0302020204030204" pitchFamily="34" charset="0"/>
              </a:rPr>
              <a:t>that the average </a:t>
            </a:r>
            <a:r>
              <a:rPr lang="en-US" dirty="0">
                <a:latin typeface="Calibri Light" panose="020F0302020204030204" pitchFamily="34" charset="0"/>
                <a:cs typeface="Calibri Light" panose="020F0302020204030204" pitchFamily="34" charset="0"/>
              </a:rPr>
              <a:t>size of these startups is </a:t>
            </a:r>
            <a:r>
              <a:rPr lang="en-US" dirty="0" smtClean="0">
                <a:latin typeface="Calibri Light" panose="020F0302020204030204" pitchFamily="34" charset="0"/>
                <a:cs typeface="Calibri Light" panose="020F0302020204030204" pitchFamily="34" charset="0"/>
              </a:rPr>
              <a:t>small </a:t>
            </a:r>
            <a:r>
              <a:rPr lang="en-US" dirty="0">
                <a:latin typeface="Calibri Light" panose="020F0302020204030204" pitchFamily="34" charset="0"/>
                <a:cs typeface="Calibri Light" panose="020F0302020204030204" pitchFamily="34" charset="0"/>
              </a:rPr>
              <a:t>(&lt;50 employees), reallocation of resources and hiring a new compliance-focused employee could be </a:t>
            </a:r>
            <a:r>
              <a:rPr lang="en-US" dirty="0" smtClean="0">
                <a:latin typeface="Calibri Light" panose="020F0302020204030204" pitchFamily="34" charset="0"/>
                <a:cs typeface="Calibri Light" panose="020F0302020204030204" pitchFamily="34" charset="0"/>
              </a:rPr>
              <a:t>costly.</a:t>
            </a:r>
            <a:endParaRPr lang="en-US" dirty="0">
              <a:latin typeface="Calibri Light" panose="020F0302020204030204" pitchFamily="34" charset="0"/>
              <a:cs typeface="Calibri Light" panose="020F0302020204030204" pitchFamily="34" charset="0"/>
            </a:endParaRPr>
          </a:p>
          <a:p>
            <a:pPr marL="274320" lvl="1" indent="0">
              <a:buNone/>
            </a:pPr>
            <a:endParaRPr lang="en-US" dirty="0">
              <a:latin typeface="Calibri Light" panose="020F0302020204030204" pitchFamily="34" charset="0"/>
              <a:cs typeface="Calibri Light" panose="020F0302020204030204" pitchFamily="34" charset="0"/>
            </a:endParaRPr>
          </a:p>
        </p:txBody>
      </p:sp>
      <p:cxnSp>
        <p:nvCxnSpPr>
          <p:cNvPr id="4" name="Straight Connector 3">
            <a:extLst>
              <a:ext uri="{FF2B5EF4-FFF2-40B4-BE49-F238E27FC236}">
                <a16:creationId xmlns:a16="http://schemas.microsoft.com/office/drawing/2014/main" id="{F6F8BBCF-6288-426A-8BF1-F0EDDFC8666D}"/>
              </a:ext>
            </a:extLst>
          </p:cNvPr>
          <p:cNvCxnSpPr/>
          <p:nvPr/>
        </p:nvCxnSpPr>
        <p:spPr>
          <a:xfrm>
            <a:off x="365760" y="1155365"/>
            <a:ext cx="8321040" cy="0"/>
          </a:xfrm>
          <a:prstGeom prst="line">
            <a:avLst/>
          </a:prstGeom>
          <a:ln w="28575">
            <a:solidFill>
              <a:srgbClr val="460E8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99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42912" y="1307824"/>
            <a:ext cx="8258175" cy="1473200"/>
          </a:xfrm>
        </p:spPr>
        <p:txBody>
          <a:bodyPr>
            <a:normAutofit/>
          </a:bodyPr>
          <a:lstStyle/>
          <a:p>
            <a:pPr algn="ctr"/>
            <a:r>
              <a:rPr lang="en-US" sz="4000" dirty="0">
                <a:solidFill>
                  <a:srgbClr val="460E8C"/>
                </a:solidFill>
                <a:cs typeface="Times New Roman" panose="02020603050405020304" pitchFamily="18" charset="0"/>
              </a:rPr>
              <a:t>Impact of GDPR on AI Startups</a:t>
            </a:r>
          </a:p>
        </p:txBody>
      </p:sp>
      <p:sp>
        <p:nvSpPr>
          <p:cNvPr id="3" name="Subtitle 2"/>
          <p:cNvSpPr>
            <a:spLocks noGrp="1"/>
          </p:cNvSpPr>
          <p:nvPr>
            <p:ph type="subTitle" idx="4294967295"/>
          </p:nvPr>
        </p:nvSpPr>
        <p:spPr>
          <a:xfrm>
            <a:off x="972585" y="3216548"/>
            <a:ext cx="7853362" cy="1546225"/>
          </a:xfrm>
        </p:spPr>
        <p:txBody>
          <a:bodyPr>
            <a:normAutofit/>
          </a:bodyPr>
          <a:lstStyle/>
          <a:p>
            <a:pPr marL="0" indent="0">
              <a:buNone/>
            </a:pPr>
            <a:r>
              <a:rPr lang="en-US" sz="1400" dirty="0">
                <a:latin typeface="Calibri Light" panose="020F0302020204030204" pitchFamily="34" charset="0"/>
                <a:cs typeface="Calibri Light" panose="020F0302020204030204" pitchFamily="34" charset="0"/>
              </a:rPr>
              <a:t>James Bessen, Boston University, Technology &amp; Policy Research Initiative </a:t>
            </a:r>
          </a:p>
          <a:p>
            <a:pPr marL="0" indent="0">
              <a:buNone/>
            </a:pPr>
            <a:r>
              <a:rPr lang="en-US" sz="1400" dirty="0">
                <a:latin typeface="Calibri Light" panose="020F0302020204030204" pitchFamily="34" charset="0"/>
                <a:cs typeface="Calibri Light" panose="020F0302020204030204" pitchFamily="34" charset="0"/>
              </a:rPr>
              <a:t>Stephen Michael Impink, New York University, Stern School of Business</a:t>
            </a:r>
          </a:p>
          <a:p>
            <a:pPr marL="0" indent="0">
              <a:buNone/>
            </a:pPr>
            <a:r>
              <a:rPr lang="en-US" sz="1400" dirty="0">
                <a:latin typeface="Calibri Light" panose="020F0302020204030204" pitchFamily="34" charset="0"/>
                <a:cs typeface="Calibri Light" panose="020F0302020204030204" pitchFamily="34" charset="0"/>
              </a:rPr>
              <a:t>Lydia Reichensperger, Boston University, Technology &amp; Policy Research Initiative</a:t>
            </a:r>
          </a:p>
          <a:p>
            <a:pPr marL="0" indent="0">
              <a:buNone/>
            </a:pPr>
            <a:r>
              <a:rPr lang="en-US" sz="1400" dirty="0">
                <a:latin typeface="Calibri Light" panose="020F0302020204030204" pitchFamily="34" charset="0"/>
                <a:cs typeface="Calibri Light" panose="020F0302020204030204" pitchFamily="34" charset="0"/>
              </a:rPr>
              <a:t>Robert Seamans, New York University, Stern School of Business</a:t>
            </a:r>
          </a:p>
          <a:p>
            <a:pPr marL="0" indent="0">
              <a:buNone/>
            </a:pPr>
            <a:endParaRPr lang="en-US" sz="1400" dirty="0">
              <a:latin typeface="Calibri Light" panose="020F0302020204030204" pitchFamily="34" charset="0"/>
              <a:cs typeface="Calibri Light" panose="020F0302020204030204" pitchFamily="34" charset="0"/>
            </a:endParaRPr>
          </a:p>
          <a:p>
            <a:pPr marL="0" indent="0">
              <a:buNone/>
            </a:pPr>
            <a:endParaRPr lang="en-US" sz="1400" dirty="0">
              <a:latin typeface="Calibri Light" panose="020F0302020204030204" pitchFamily="34" charset="0"/>
              <a:cs typeface="Calibri Light" panose="020F0302020204030204" pitchFamily="34" charset="0"/>
            </a:endParaRPr>
          </a:p>
        </p:txBody>
      </p:sp>
      <p:pic>
        <p:nvPicPr>
          <p:cNvPr id="4" name="Picture 2" descr="Image result for NYU STERN LOGO">
            <a:extLst>
              <a:ext uri="{FF2B5EF4-FFF2-40B4-BE49-F238E27FC236}">
                <a16:creationId xmlns:a16="http://schemas.microsoft.com/office/drawing/2014/main" id="{524A2F44-4479-4FED-8FC7-E52248E9A4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8418"/>
            <a:ext cx="2425148" cy="6928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NYU STERN LOGO">
            <a:extLst>
              <a:ext uri="{FF2B5EF4-FFF2-40B4-BE49-F238E27FC236}">
                <a16:creationId xmlns:a16="http://schemas.microsoft.com/office/drawing/2014/main" id="{95D02427-1549-49E7-B1DA-59A3EB0C31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3567" t="-516" r="590" b="516"/>
          <a:stretch/>
        </p:blipFill>
        <p:spPr bwMode="auto">
          <a:xfrm>
            <a:off x="2425148" y="258418"/>
            <a:ext cx="6718852" cy="692899"/>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DB87C851-90F1-4DEC-BD3A-5DA0CAF075FE}"/>
              </a:ext>
            </a:extLst>
          </p:cNvPr>
          <p:cNvCxnSpPr/>
          <p:nvPr/>
        </p:nvCxnSpPr>
        <p:spPr>
          <a:xfrm>
            <a:off x="357809" y="2816912"/>
            <a:ext cx="8321040" cy="0"/>
          </a:xfrm>
          <a:prstGeom prst="line">
            <a:avLst/>
          </a:prstGeom>
          <a:ln w="28575">
            <a:solidFill>
              <a:srgbClr val="460E8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12466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Clarity.thmx</Template>
  <TotalTime>1</TotalTime>
  <Words>611</Words>
  <Application>Microsoft Office PowerPoint</Application>
  <PresentationFormat>On-screen Show (16:9)</PresentationFormat>
  <Paragraphs>50</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 Light</vt:lpstr>
      <vt:lpstr>Times New Roman</vt:lpstr>
      <vt:lpstr>Clarity</vt:lpstr>
      <vt:lpstr>Impact of GDPR on AI Startups</vt:lpstr>
      <vt:lpstr>Surveys of AI Startups</vt:lpstr>
      <vt:lpstr>Survey Questionnaire</vt:lpstr>
      <vt:lpstr>GDPR as a competitive barrier?</vt:lpstr>
      <vt:lpstr>Data Protection by Cust &amp; HQ Location</vt:lpstr>
      <vt:lpstr>GDPR Questions</vt:lpstr>
      <vt:lpstr>Takeaways</vt:lpstr>
      <vt:lpstr>Impact of GDPR on AI Startups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Computer Automation Affects Occupations: Technology, jobs, and skills</dc:title>
  <dc:creator>rseamans</dc:creator>
  <cp:lastModifiedBy>Rob Seamans</cp:lastModifiedBy>
  <cp:revision>363</cp:revision>
  <cp:lastPrinted>2019-04-18T20:39:08Z</cp:lastPrinted>
  <dcterms:modified xsi:type="dcterms:W3CDTF">2020-09-09T14:36:00Z</dcterms:modified>
</cp:coreProperties>
</file>