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75" r:id="rId3"/>
    <p:sldId id="286" r:id="rId4"/>
    <p:sldId id="285" r:id="rId5"/>
    <p:sldId id="294" r:id="rId6"/>
    <p:sldId id="260" r:id="rId7"/>
    <p:sldId id="295" r:id="rId8"/>
    <p:sldId id="302" r:id="rId9"/>
    <p:sldId id="298" r:id="rId10"/>
    <p:sldId id="305" r:id="rId11"/>
    <p:sldId id="283" r:id="rId12"/>
    <p:sldId id="307" r:id="rId13"/>
    <p:sldId id="306" r:id="rId14"/>
    <p:sldId id="293" r:id="rId15"/>
    <p:sldId id="299" r:id="rId16"/>
    <p:sldId id="300" r:id="rId17"/>
    <p:sldId id="303" r:id="rId18"/>
    <p:sldId id="304" r:id="rId19"/>
    <p:sldId id="274" r:id="rId20"/>
    <p:sldId id="257" r:id="rId21"/>
    <p:sldId id="301" r:id="rId22"/>
    <p:sldId id="291" r:id="rId23"/>
    <p:sldId id="271" r:id="rId24"/>
    <p:sldId id="268" r:id="rId25"/>
    <p:sldId id="269" r:id="rId26"/>
    <p:sldId id="289" r:id="rId27"/>
    <p:sldId id="270" r:id="rId28"/>
    <p:sldId id="290" r:id="rId29"/>
    <p:sldId id="279" r:id="rId30"/>
    <p:sldId id="280" r:id="rId31"/>
    <p:sldId id="281" r:id="rId32"/>
    <p:sldId id="287" r:id="rId33"/>
    <p:sldId id="296" r:id="rId34"/>
    <p:sldId id="292" r:id="rId35"/>
    <p:sldId id="278" r:id="rId36"/>
    <p:sldId id="277" r:id="rId37"/>
    <p:sldId id="276" r:id="rId38"/>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46" autoAdjust="0"/>
    <p:restoredTop sz="95258" autoAdjust="0"/>
  </p:normalViewPr>
  <p:slideViewPr>
    <p:cSldViewPr snapToGrid="0">
      <p:cViewPr varScale="1">
        <p:scale>
          <a:sx n="89" d="100"/>
          <a:sy n="89" d="100"/>
        </p:scale>
        <p:origin x="106" y="221"/>
      </p:cViewPr>
      <p:guideLst/>
    </p:cSldViewPr>
  </p:slideViewPr>
  <p:notesTextViewPr>
    <p:cViewPr>
      <p:scale>
        <a:sx n="1" d="1"/>
        <a:sy n="1" d="1"/>
      </p:scale>
      <p:origin x="0" y="0"/>
    </p:cViewPr>
  </p:notesTextViewPr>
  <p:sorterViewPr>
    <p:cViewPr varScale="1">
      <p:scale>
        <a:sx n="1" d="1"/>
        <a:sy n="1" d="1"/>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B825073E-75C2-456C-A3C9-343FC332A7C9}" type="datetimeFigureOut">
              <a:rPr lang="en-US" smtClean="0"/>
              <a:t>9/9/2020</a:t>
            </a:fld>
            <a:endParaRPr lang="en-US"/>
          </a:p>
        </p:txBody>
      </p:sp>
      <p:sp>
        <p:nvSpPr>
          <p:cNvPr id="4" name="Footer Placeholder 3"/>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1CF5312B-FE44-474F-89DC-56B188AA065F}" type="slidenum">
              <a:rPr lang="en-US" smtClean="0"/>
              <a:t>‹#›</a:t>
            </a:fld>
            <a:endParaRPr lang="en-US"/>
          </a:p>
        </p:txBody>
      </p:sp>
    </p:spTree>
    <p:extLst>
      <p:ext uri="{BB962C8B-B14F-4D97-AF65-F5344CB8AC3E}">
        <p14:creationId xmlns:p14="http://schemas.microsoft.com/office/powerpoint/2010/main" val="5785630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06T21:31:20.516"/>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1322 252 0,'13'-17'93'0,"7"-13"-50"0,13-24-46 15,-5 37 19-15,18-14-6 16,15-11 2-16,26-30 0 15,8-8 0-15,24-4-6 16,12-14-4-16,14-4 1 0,-1 6-4 16,4-14 0-16,1 12-1 15,-1 5 0-15,-17 13 2 0,-16 12 2 16,0 14-1 0,-16 11-1-16,-20 9-2 0,-18 14-1 15,-12 11-9-15,-19 18-3 16,-15 15 6-16,-30 41 4 15,-15 1 4-15,-14 14 3 16,-22 11-1-16,-13 7 2 16,-20 19-2-16,9-7 2 15,3-5-4-15,18-16 0 16,10-17 5-16,19-17 2 16,19-13-2-16,17-12-1 15,24-14 12-15,25-16 5 16,22-16-4-16,28-34-1 0,11-14-9 15,22-9-2-15,20-19-4 16,-5 7-1-16,-2 5 1 16,-9 8 0-16,-9 0 0 15,-16 0 2-15,0 14-1 16,-20 15-1-16,-17 12-6 16,-16 18-4-16,-18 21-8 15,-18 18-3-15,-23 9 6 16,-16 25 6-16,-17 8 4 15,-18 12 0-15,-11 20 6 16,-7 6 3-16,-12-5-1 16,7 2 0-16,15-19 8 15,14-16 4-15,16-18-3 0,19-12-2 16,30-12 6 0,19-18 1-16,31-24 7 0,22-18 2 15,24-34-11-15,13-12-4 16,11-5-7-16,6-1-3 15,-2-2 0-15,-15 8-1 16,-13 13-5-16,-21 3 1 16,-16 18-5-16,-8 8 1 15,-20 14-18-15,-18 14-6 16,-15 20 10-16,-21 14 5 16,-30 26 4-16,-23 18 3 15,-34 33 4-15,-7 13 3 16,-7 6 4-16,11-15 2 0,12-11 10 15,20-20 6-15,17-6-6 16,11-12 0 0,23-14 2-16,15-9 0 0,20-12-2 15,21-12 2-15,21-14-13 16,12-11-5-16,7-14-15 16,15-8-4-16,-6-4-23 15,-4 0-9-15,-12 4-76 16</inkml:trace>
  <inkml:trace contextRef="#ctx0" brushRef="#br0" timeOffset="17369.9696">2301 5918 280 0,'-17'-38'104'0,"9"30"-56"0,-5-27-47 0,5 27 21 16,-4-5-14-16,-4-3-4 16,-2-1-3-16,-10 0-1 15,-9 0 0-15,0 0 0 0,0 4 0 16,0 1 2-16,0 4 1 16,-12 3-1-16,0 10 1 15,11-1 0-15,-11 16 1 16,-1 31-7-16,5-5 0 15,3 6 1-15,10 6 1 16,3 19-2-16,8-10 0 0,14 5-1 16,11 1 3-16,17-5 0 15,15 7 1-15,14-11 4 16,2-18 2-16,7-21 4 16,11-21 4-16,-5-12 1 15,5-13 0-15,-3-17 4 16,-11-13 2-16,3-12-5 15,-10-4 1-15,-12-11-6 16,-16-1-1-16,-13 7-6 16,-8 8-1-16,-12 6 1 15,-9 6 2-15,-4 10-8 16,1 8 0-16,-6 5-24 16,6 7-8-16,4 6-34 0,2 3-11 15</inkml:trace>
  <inkml:trace contextRef="#ctx0" brushRef="#br0" timeOffset="2446.1505">3025 1741 184 0,'0'4'71'0,"4"4"-38"0,-4 6-32 0,0-2 14 15,0 0-6-15,8 4 0 0,-8 2-3 16,0 12 1-16,0 4-4 16,0 2 7-16,0 8 3 0,-3 6 5 15,-2 15 3-15,-3 15-7 16,0 12-1-16,4 18 2 15,0 13 0-15,-1 20-4 16,1-2 1-16,4 10-9 16,4 6-2-16,1 11-1 15,-1-1 2-15,0-4-1 16,-1-7-1-16,2-11-2 16,-1 7 1-16,-4-21 1 15,0-17 0-15,0-4 0 16,0-4 2-16,0-21-1 15,0-9-1-15,0-14-2 0,-9-2 1 16,2-10-10-16,3-7-5 16,-5-9-19-16,1-5-7 15,-5-4-73 1</inkml:trace>
  <inkml:trace contextRef="#ctx0" brushRef="#br0" timeOffset="17835.1274">2827 5490 352 0,'0'51'132'0,"8"-42"-72"0,1 12-61 15,-6-5 25-15,2 16-14 16,3 10-1-16,0 25-5 16,1 1-3-16,3 4 0 15,0 20-4-15,1-16 2 0,-1-12 1 16,1-14 0-16,-6-8 2 16,2-11 1-16,-1-13 5 15,-4-10 3-15,1-30 5 16,-2-13 2-16,7-7-7 15,-3-26-2-15,1 2-1 16,8-8 0-16,2 0-2 16,2 6-1-16,0 9-3 15,1 0-2-15,-1 12-2 16,5 8-1-16,-1 6-1 0,9 7 3 16,8 9-2-16,-3 17 1 15,-2 13 2-15,2 12 0 16,-2 17 0-16,-1 32 0 15,-7 5 2-15,-4 1 1 16,-2 17-19-16,-11-15-7 16,-2-16-39-16,-5-15-15 15,0-18-174 1,-4-57 106 0</inkml:trace>
  <inkml:trace contextRef="#ctx0" brushRef="#br0" timeOffset="18240.4275">3778 5868 376 0,'24'62'143'0,"-2"-46"-78"0,10 2-71 16,-19-10 25-16,19-4-15 0,1-4-2 16,5-16-6-1,3-14-2-15,0-8 3 16,0-4 1-16,5-4 4 0,3-5 1 15,-12 1 3-15,-4-10 6 0,-9 4 4 16,-3 2-6 0,-9 3-3-16,-12 5-2 15,-3 12 1-15,-10 4-3 16,-4 10 0-16,-7 12-3 16,-9 12-1-16,-4 12-1 15,-5 30 0-15,-7 14 0 16,7 15 0-16,10 19 4 0,7 3 1 15,5-8 7-15,15 12 6 16,13-11-4-16,5-10-2 16,12-10-8-16,11-9-1 15,27-15-8-15,7-12 0 16,0-16-37-16,20-18-15 16,4-9-43-16,14-30-16 15,-1-2-14 1</inkml:trace>
  <inkml:trace contextRef="#ctx0" brushRef="#br0" timeOffset="20521.4994">7511 317 172 0,'-17'20'66'0,"9"5"-36"0,-16 14-35 16,7-9 12-16,-3 10-6 15,-5 12-1-15,1 2 1 16,-1-2-1-16,4 2 0 16,4-7 2-16,6-9 1 0,1-9 3 15,7-21 3-15,6-12-4 16,7-13-3-16,5-17-1 0,10 1-1 0,4-18 0 15,0 0 2-15,4-3 3 16,-4 4 2 0,-8 6 10-16,0 8 4 15,-6 6 2-15,-2 12 1 16,-9 10-13-16,-4 16-4 16,-4 22-5-16,-12 16-2 15,-14 22 1-15,-3 34 1 16,-8-1-3-16,8-1 0 15,0 3 1-15,4-23 2 16,9-12 1-16,4-18 3 16,3-12 3-16,9-20 2 15,8-22-1-15,9-14 1 16,3-12-8-16,13-20-2 16,11-18-3-16,3-3 0 15,1-1 0-15,-3-1 0 0,-7 10 0 16,-2 8 0-16,-7 13 2 15,-4 21 0-15,-9 16 2 16,-3 23 3-16,-9 15-2 16,-9 39-2-16,-3 16 0 15,-4 2 1-15,-1-5-1 16,1-17 2-16,-5-10 0 16,1-6 3-16,3-14 6 15,4-14 2-15,6-12-1 16,11-16 2-16,4-12-8 15,5-18-4-15,2-12-7 0,10-26 0 0,-1-4-3 16,1 4 2-16,4 9 3 16,-4 7 1-16,-5 10 3 15,-2 20 1 1,-11 22 3-16,-11 21 3 16,-4 33-2-16,-5 9-2 15,-2 6-2-15,-3-1-3 16,2-10-37-16,4 2-15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15CAC5B8-056F-4CD8-83EA-0830B2ACAFC5}" type="datetimeFigureOut">
              <a:rPr lang="en-US" smtClean="0"/>
              <a:t>9/9/2020</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B00F2DAB-AE9D-41CE-98E0-51400415A496}" type="slidenum">
              <a:rPr lang="en-US" smtClean="0"/>
              <a:t>‹#›</a:t>
            </a:fld>
            <a:endParaRPr lang="en-US"/>
          </a:p>
        </p:txBody>
      </p:sp>
    </p:spTree>
    <p:extLst>
      <p:ext uri="{BB962C8B-B14F-4D97-AF65-F5344CB8AC3E}">
        <p14:creationId xmlns:p14="http://schemas.microsoft.com/office/powerpoint/2010/main" val="147866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F2DAB-AE9D-41CE-98E0-51400415A496}" type="slidenum">
              <a:rPr lang="en-US" smtClean="0"/>
              <a:t>4</a:t>
            </a:fld>
            <a:endParaRPr lang="en-US"/>
          </a:p>
        </p:txBody>
      </p:sp>
    </p:spTree>
    <p:extLst>
      <p:ext uri="{BB962C8B-B14F-4D97-AF65-F5344CB8AC3E}">
        <p14:creationId xmlns:p14="http://schemas.microsoft.com/office/powerpoint/2010/main" val="210335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F2DAB-AE9D-41CE-98E0-51400415A496}" type="slidenum">
              <a:rPr lang="en-US" smtClean="0"/>
              <a:t>14</a:t>
            </a:fld>
            <a:endParaRPr lang="en-US"/>
          </a:p>
        </p:txBody>
      </p:sp>
    </p:spTree>
    <p:extLst>
      <p:ext uri="{BB962C8B-B14F-4D97-AF65-F5344CB8AC3E}">
        <p14:creationId xmlns:p14="http://schemas.microsoft.com/office/powerpoint/2010/main" val="144884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5</a:t>
            </a:r>
            <a:r>
              <a:rPr lang="en-US" baseline="0" dirty="0" smtClean="0"/>
              <a:t> minutes, be here!</a:t>
            </a:r>
            <a:endParaRPr lang="en-US" dirty="0"/>
          </a:p>
        </p:txBody>
      </p:sp>
      <p:sp>
        <p:nvSpPr>
          <p:cNvPr id="4" name="Slide Number Placeholder 3"/>
          <p:cNvSpPr>
            <a:spLocks noGrp="1"/>
          </p:cNvSpPr>
          <p:nvPr>
            <p:ph type="sldNum" sz="quarter" idx="10"/>
          </p:nvPr>
        </p:nvSpPr>
        <p:spPr/>
        <p:txBody>
          <a:bodyPr/>
          <a:lstStyle/>
          <a:p>
            <a:fld id="{40DDB88E-42CB-4890-B2BA-104C5893EE83}" type="slidenum">
              <a:rPr lang="en-US" smtClean="0"/>
              <a:t>26</a:t>
            </a:fld>
            <a:endParaRPr lang="en-US"/>
          </a:p>
        </p:txBody>
      </p:sp>
    </p:spTree>
    <p:extLst>
      <p:ext uri="{BB962C8B-B14F-4D97-AF65-F5344CB8AC3E}">
        <p14:creationId xmlns:p14="http://schemas.microsoft.com/office/powerpoint/2010/main" val="22392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52410B-C035-4FB6-B08B-E6F8DC32063B}"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F9A34-D399-4A35-81AA-775B2D0EB5B8}" type="slidenum">
              <a:rPr lang="en-US" smtClean="0"/>
              <a:t>‹#›</a:t>
            </a:fld>
            <a:endParaRPr lang="en-US"/>
          </a:p>
        </p:txBody>
      </p:sp>
    </p:spTree>
    <p:extLst>
      <p:ext uri="{BB962C8B-B14F-4D97-AF65-F5344CB8AC3E}">
        <p14:creationId xmlns:p14="http://schemas.microsoft.com/office/powerpoint/2010/main" val="115591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2410B-C035-4FB6-B08B-E6F8DC32063B}"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F9A34-D399-4A35-81AA-775B2D0EB5B8}" type="slidenum">
              <a:rPr lang="en-US" smtClean="0"/>
              <a:t>‹#›</a:t>
            </a:fld>
            <a:endParaRPr lang="en-US"/>
          </a:p>
        </p:txBody>
      </p:sp>
    </p:spTree>
    <p:extLst>
      <p:ext uri="{BB962C8B-B14F-4D97-AF65-F5344CB8AC3E}">
        <p14:creationId xmlns:p14="http://schemas.microsoft.com/office/powerpoint/2010/main" val="319599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2410B-C035-4FB6-B08B-E6F8DC32063B}"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F9A34-D399-4A35-81AA-775B2D0EB5B8}" type="slidenum">
              <a:rPr lang="en-US" smtClean="0"/>
              <a:t>‹#›</a:t>
            </a:fld>
            <a:endParaRPr lang="en-US"/>
          </a:p>
        </p:txBody>
      </p:sp>
    </p:spTree>
    <p:extLst>
      <p:ext uri="{BB962C8B-B14F-4D97-AF65-F5344CB8AC3E}">
        <p14:creationId xmlns:p14="http://schemas.microsoft.com/office/powerpoint/2010/main" val="107571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2410B-C035-4FB6-B08B-E6F8DC32063B}"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F9A34-D399-4A35-81AA-775B2D0EB5B8}" type="slidenum">
              <a:rPr lang="en-US" smtClean="0"/>
              <a:t>‹#›</a:t>
            </a:fld>
            <a:endParaRPr lang="en-US"/>
          </a:p>
        </p:txBody>
      </p:sp>
    </p:spTree>
    <p:extLst>
      <p:ext uri="{BB962C8B-B14F-4D97-AF65-F5344CB8AC3E}">
        <p14:creationId xmlns:p14="http://schemas.microsoft.com/office/powerpoint/2010/main" val="19205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52410B-C035-4FB6-B08B-E6F8DC32063B}"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F9A34-D399-4A35-81AA-775B2D0EB5B8}" type="slidenum">
              <a:rPr lang="en-US" smtClean="0"/>
              <a:t>‹#›</a:t>
            </a:fld>
            <a:endParaRPr lang="en-US"/>
          </a:p>
        </p:txBody>
      </p:sp>
    </p:spTree>
    <p:extLst>
      <p:ext uri="{BB962C8B-B14F-4D97-AF65-F5344CB8AC3E}">
        <p14:creationId xmlns:p14="http://schemas.microsoft.com/office/powerpoint/2010/main" val="196779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52410B-C035-4FB6-B08B-E6F8DC32063B}"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F9A34-D399-4A35-81AA-775B2D0EB5B8}" type="slidenum">
              <a:rPr lang="en-US" smtClean="0"/>
              <a:t>‹#›</a:t>
            </a:fld>
            <a:endParaRPr lang="en-US"/>
          </a:p>
        </p:txBody>
      </p:sp>
    </p:spTree>
    <p:extLst>
      <p:ext uri="{BB962C8B-B14F-4D97-AF65-F5344CB8AC3E}">
        <p14:creationId xmlns:p14="http://schemas.microsoft.com/office/powerpoint/2010/main" val="364434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52410B-C035-4FB6-B08B-E6F8DC32063B}"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F9A34-D399-4A35-81AA-775B2D0EB5B8}" type="slidenum">
              <a:rPr lang="en-US" smtClean="0"/>
              <a:t>‹#›</a:t>
            </a:fld>
            <a:endParaRPr lang="en-US"/>
          </a:p>
        </p:txBody>
      </p:sp>
    </p:spTree>
    <p:extLst>
      <p:ext uri="{BB962C8B-B14F-4D97-AF65-F5344CB8AC3E}">
        <p14:creationId xmlns:p14="http://schemas.microsoft.com/office/powerpoint/2010/main" val="264204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52410B-C035-4FB6-B08B-E6F8DC32063B}" type="datetimeFigureOut">
              <a:rPr lang="en-US" smtClean="0"/>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F9A34-D399-4A35-81AA-775B2D0EB5B8}" type="slidenum">
              <a:rPr lang="en-US" smtClean="0"/>
              <a:t>‹#›</a:t>
            </a:fld>
            <a:endParaRPr lang="en-US"/>
          </a:p>
        </p:txBody>
      </p:sp>
    </p:spTree>
    <p:extLst>
      <p:ext uri="{BB962C8B-B14F-4D97-AF65-F5344CB8AC3E}">
        <p14:creationId xmlns:p14="http://schemas.microsoft.com/office/powerpoint/2010/main" val="417287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2410B-C035-4FB6-B08B-E6F8DC32063B}" type="datetimeFigureOut">
              <a:rPr lang="en-US" smtClean="0"/>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F9A34-D399-4A35-81AA-775B2D0EB5B8}" type="slidenum">
              <a:rPr lang="en-US" smtClean="0"/>
              <a:t>‹#›</a:t>
            </a:fld>
            <a:endParaRPr lang="en-US"/>
          </a:p>
        </p:txBody>
      </p:sp>
    </p:spTree>
    <p:extLst>
      <p:ext uri="{BB962C8B-B14F-4D97-AF65-F5344CB8AC3E}">
        <p14:creationId xmlns:p14="http://schemas.microsoft.com/office/powerpoint/2010/main" val="211158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52410B-C035-4FB6-B08B-E6F8DC32063B}"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F9A34-D399-4A35-81AA-775B2D0EB5B8}" type="slidenum">
              <a:rPr lang="en-US" smtClean="0"/>
              <a:t>‹#›</a:t>
            </a:fld>
            <a:endParaRPr lang="en-US"/>
          </a:p>
        </p:txBody>
      </p:sp>
    </p:spTree>
    <p:extLst>
      <p:ext uri="{BB962C8B-B14F-4D97-AF65-F5344CB8AC3E}">
        <p14:creationId xmlns:p14="http://schemas.microsoft.com/office/powerpoint/2010/main" val="317998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52410B-C035-4FB6-B08B-E6F8DC32063B}"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F9A34-D399-4A35-81AA-775B2D0EB5B8}" type="slidenum">
              <a:rPr lang="en-US" smtClean="0"/>
              <a:t>‹#›</a:t>
            </a:fld>
            <a:endParaRPr lang="en-US"/>
          </a:p>
        </p:txBody>
      </p:sp>
    </p:spTree>
    <p:extLst>
      <p:ext uri="{BB962C8B-B14F-4D97-AF65-F5344CB8AC3E}">
        <p14:creationId xmlns:p14="http://schemas.microsoft.com/office/powerpoint/2010/main" val="235270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2410B-C035-4FB6-B08B-E6F8DC32063B}" type="datetimeFigureOut">
              <a:rPr lang="en-US" smtClean="0"/>
              <a:t>9/9/2020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F9A34-D399-4A35-81AA-775B2D0EB5B8}" type="slidenum">
              <a:rPr lang="en-US" smtClean="0"/>
              <a:t>‹#›</a:t>
            </a:fld>
            <a:endParaRPr lang="en-US"/>
          </a:p>
        </p:txBody>
      </p:sp>
    </p:spTree>
    <p:extLst>
      <p:ext uri="{BB962C8B-B14F-4D97-AF65-F5344CB8AC3E}">
        <p14:creationId xmlns:p14="http://schemas.microsoft.com/office/powerpoint/2010/main" val="41946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NUL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Dynamism, Entrepreneurship, &amp; Mobile Human Capital</a:t>
            </a:r>
            <a:endParaRPr lang="en-US" dirty="0"/>
          </a:p>
        </p:txBody>
      </p:sp>
      <p:sp>
        <p:nvSpPr>
          <p:cNvPr id="3" name="Subtitle 2"/>
          <p:cNvSpPr>
            <a:spLocks noGrp="1"/>
          </p:cNvSpPr>
          <p:nvPr>
            <p:ph type="subTitle" idx="1"/>
          </p:nvPr>
        </p:nvSpPr>
        <p:spPr>
          <a:xfrm>
            <a:off x="1524000" y="3602038"/>
            <a:ext cx="9144000" cy="3140840"/>
          </a:xfrm>
        </p:spPr>
        <p:txBody>
          <a:bodyPr>
            <a:normAutofit fontScale="92500" lnSpcReduction="20000"/>
          </a:bodyPr>
          <a:lstStyle/>
          <a:p>
            <a:r>
              <a:rPr lang="en-US" sz="3500" dirty="0" smtClean="0"/>
              <a:t>Matt Marx (BU &amp; NBER)</a:t>
            </a:r>
          </a:p>
          <a:p>
            <a:endParaRPr lang="en-US" dirty="0"/>
          </a:p>
          <a:p>
            <a:r>
              <a:rPr lang="en-US" dirty="0"/>
              <a:t>Any opinions and conclusions expressed herein are those of the author(s) and do not necessarily represent the views of the U.S. Census Bureau. All results have been reviewed to ensure that no confidential information is disclosed. This research uses data from the Census Bureau's Longitudinal Employer Household Dynamics Program, which was partially supported by the following National Science Foundation Grants SES-9978093, SES-0339191 and ITR-0427889; National Institute on Aging Grant AG018854; and grants from the Alfred P. Sloan Foundation.</a:t>
            </a:r>
          </a:p>
          <a:p>
            <a:endParaRPr lang="en-US" dirty="0" smtClean="0"/>
          </a:p>
          <a:p>
            <a:endParaRPr lang="en-US" dirty="0" smtClean="0"/>
          </a:p>
        </p:txBody>
      </p:sp>
    </p:spTree>
    <p:extLst>
      <p:ext uri="{BB962C8B-B14F-4D97-AF65-F5344CB8AC3E}">
        <p14:creationId xmlns:p14="http://schemas.microsoft.com/office/powerpoint/2010/main" val="3679741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5.7 million workers in 25 states, 1990-2014</a:t>
            </a:r>
            <a:endParaRPr lang="en-US" dirty="0"/>
          </a:p>
        </p:txBody>
      </p:sp>
      <p:pic>
        <p:nvPicPr>
          <p:cNvPr id="3" name="Picture 2"/>
          <p:cNvPicPr>
            <a:picLocks noChangeAspect="1"/>
          </p:cNvPicPr>
          <p:nvPr/>
        </p:nvPicPr>
        <p:blipFill>
          <a:blip r:embed="rId2"/>
          <a:stretch>
            <a:fillRect/>
          </a:stretch>
        </p:blipFill>
        <p:spPr>
          <a:xfrm>
            <a:off x="1602030" y="1690688"/>
            <a:ext cx="8329202" cy="5218836"/>
          </a:xfrm>
          <a:prstGeom prst="rect">
            <a:avLst/>
          </a:prstGeom>
        </p:spPr>
      </p:pic>
    </p:spTree>
    <p:extLst>
      <p:ext uri="{BB962C8B-B14F-4D97-AF65-F5344CB8AC3E}">
        <p14:creationId xmlns:p14="http://schemas.microsoft.com/office/powerpoint/2010/main" val="513860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results</a:t>
            </a:r>
            <a:endParaRPr lang="en-US" dirty="0"/>
          </a:p>
        </p:txBody>
      </p:sp>
      <p:sp>
        <p:nvSpPr>
          <p:cNvPr id="3" name="Content Placeholder 2"/>
          <p:cNvSpPr>
            <a:spLocks noGrp="1"/>
          </p:cNvSpPr>
          <p:nvPr>
            <p:ph idx="1"/>
          </p:nvPr>
        </p:nvSpPr>
        <p:spPr>
          <a:xfrm>
            <a:off x="838199" y="1825625"/>
            <a:ext cx="10358887" cy="4351338"/>
          </a:xfrm>
        </p:spPr>
        <p:txBody>
          <a:bodyPr>
            <a:normAutofit/>
          </a:bodyPr>
          <a:lstStyle/>
          <a:p>
            <a:pPr marL="0" indent="0">
              <a:buNone/>
            </a:pPr>
            <a:r>
              <a:rPr lang="en-US" dirty="0" smtClean="0">
                <a:sym typeface="Wingdings" panose="05000000000000000000" pitchFamily="2" charset="2"/>
              </a:rPr>
              <a:t> </a:t>
            </a:r>
            <a:r>
              <a:rPr lang="en-US" dirty="0" smtClean="0"/>
              <a:t>~</a:t>
            </a:r>
            <a:r>
              <a:rPr lang="en-US" dirty="0" smtClean="0"/>
              <a:t>15% lower likelihood of women vs. men founding a </a:t>
            </a:r>
            <a:r>
              <a:rPr lang="en-US" i="1" dirty="0" smtClean="0"/>
              <a:t>rival</a:t>
            </a:r>
          </a:p>
          <a:p>
            <a:pPr>
              <a:buFont typeface="Wingdings" panose="05000000000000000000" pitchFamily="2" charset="2"/>
              <a:buChar char="à"/>
            </a:pPr>
            <a:r>
              <a:rPr lang="en-US" dirty="0"/>
              <a:t> Only </a:t>
            </a:r>
            <a:r>
              <a:rPr lang="en-US" dirty="0" smtClean="0"/>
              <a:t>in </a:t>
            </a:r>
            <a:r>
              <a:rPr lang="en-US" dirty="0" smtClean="0"/>
              <a:t>same </a:t>
            </a:r>
            <a:r>
              <a:rPr lang="en-US" dirty="0"/>
              <a:t>6-digit NAICS, not 2-digit</a:t>
            </a:r>
          </a:p>
          <a:p>
            <a:pPr>
              <a:buFont typeface="Wingdings" panose="05000000000000000000" pitchFamily="2" charset="2"/>
              <a:buChar char="à"/>
            </a:pPr>
            <a:r>
              <a:rPr lang="en-US" dirty="0" smtClean="0"/>
              <a:t> Only in occupations with high levels of NC use (Starr’19)</a:t>
            </a:r>
          </a:p>
          <a:p>
            <a:pPr>
              <a:buFont typeface="Wingdings" panose="05000000000000000000" pitchFamily="2" charset="2"/>
              <a:buChar char="à"/>
            </a:pPr>
            <a:endParaRPr lang="en-US" dirty="0"/>
          </a:p>
          <a:p>
            <a:pPr>
              <a:buFont typeface="Wingdings" panose="05000000000000000000" pitchFamily="2" charset="2"/>
              <a:buChar char="à"/>
            </a:pPr>
            <a:r>
              <a:rPr lang="en-US" dirty="0" smtClean="0"/>
              <a:t>Wage </a:t>
            </a:r>
            <a:r>
              <a:rPr lang="en-US" dirty="0" smtClean="0"/>
              <a:t>penalty for women who abandon their </a:t>
            </a:r>
            <a:r>
              <a:rPr lang="en-US" dirty="0" smtClean="0"/>
              <a:t>startups</a:t>
            </a:r>
          </a:p>
          <a:p>
            <a:pPr>
              <a:buFont typeface="Wingdings" panose="05000000000000000000" pitchFamily="2" charset="2"/>
              <a:buChar char="à"/>
            </a:pPr>
            <a:endParaRPr lang="en-US" dirty="0"/>
          </a:p>
          <a:p>
            <a:pPr marL="0" indent="0">
              <a:buNone/>
            </a:pPr>
            <a:endParaRPr lang="en-US" i="1" dirty="0" smtClean="0"/>
          </a:p>
          <a:p>
            <a:pPr marL="457200" lvl="1" indent="0">
              <a:buNone/>
            </a:pPr>
            <a:endParaRPr lang="en-US" dirty="0"/>
          </a:p>
          <a:p>
            <a:endParaRPr lang="en-US" dirty="0" smtClean="0"/>
          </a:p>
          <a:p>
            <a:pPr marL="0" indent="0">
              <a:buNone/>
            </a:pPr>
            <a:endParaRPr lang="en-US" dirty="0" smtClean="0"/>
          </a:p>
        </p:txBody>
      </p:sp>
    </p:spTree>
    <p:extLst>
      <p:ext uri="{BB962C8B-B14F-4D97-AF65-F5344CB8AC3E}">
        <p14:creationId xmlns:p14="http://schemas.microsoft.com/office/powerpoint/2010/main" val="2919599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1119726"/>
          </a:xfrm>
        </p:spPr>
        <p:txBody>
          <a:bodyPr>
            <a:normAutofit/>
          </a:bodyPr>
          <a:lstStyle/>
          <a:p>
            <a:pPr algn="ctr"/>
            <a:r>
              <a:rPr lang="en-US" sz="7200" i="1" dirty="0"/>
              <a:t>What are we waiting for</a:t>
            </a:r>
            <a:r>
              <a:rPr lang="en-US" sz="7200" i="1" dirty="0" smtClean="0"/>
              <a:t>??</a:t>
            </a:r>
            <a:endParaRPr lang="en-US" sz="7200" dirty="0"/>
          </a:p>
        </p:txBody>
      </p:sp>
      <p:sp>
        <p:nvSpPr>
          <p:cNvPr id="5" name="Text Placeholder 4"/>
          <p:cNvSpPr>
            <a:spLocks noGrp="1"/>
          </p:cNvSpPr>
          <p:nvPr>
            <p:ph type="body" idx="1"/>
          </p:nvPr>
        </p:nvSpPr>
        <p:spPr/>
        <p:txBody>
          <a:bodyPr>
            <a:normAutofit lnSpcReduction="10000"/>
          </a:bodyPr>
          <a:lstStyle/>
          <a:p>
            <a:pPr algn="ctr"/>
            <a:r>
              <a:rPr lang="en-US" sz="3600" dirty="0" smtClean="0"/>
              <a:t>@</a:t>
            </a:r>
            <a:r>
              <a:rPr lang="en-US" sz="4800" dirty="0" smtClean="0"/>
              <a:t>marxmatt</a:t>
            </a:r>
          </a:p>
          <a:p>
            <a:pPr algn="ctr"/>
            <a:r>
              <a:rPr lang="en-US" sz="4800" dirty="0" smtClean="0"/>
              <a:t>http://relianceonscience.org</a:t>
            </a:r>
            <a:endParaRPr lang="en-US" sz="4800" dirty="0"/>
          </a:p>
        </p:txBody>
      </p:sp>
    </p:spTree>
    <p:extLst>
      <p:ext uri="{BB962C8B-B14F-4D97-AF65-F5344CB8AC3E}">
        <p14:creationId xmlns:p14="http://schemas.microsoft.com/office/powerpoint/2010/main" val="2992395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a:t>
            </a:r>
            <a:endParaRPr lang="en-US" dirty="0"/>
          </a:p>
        </p:txBody>
      </p:sp>
      <p:sp>
        <p:nvSpPr>
          <p:cNvPr id="3" name="Content Placeholder 2"/>
          <p:cNvSpPr>
            <a:spLocks noGrp="1"/>
          </p:cNvSpPr>
          <p:nvPr>
            <p:ph idx="1"/>
          </p:nvPr>
        </p:nvSpPr>
        <p:spPr/>
        <p:txBody>
          <a:bodyPr/>
          <a:lstStyle/>
          <a:p>
            <a:r>
              <a:rPr lang="en-US" dirty="0" smtClean="0"/>
              <a:t>Entrepreneurship is dynamism</a:t>
            </a:r>
          </a:p>
          <a:p>
            <a:endParaRPr lang="en-US" dirty="0"/>
          </a:p>
          <a:p>
            <a:r>
              <a:rPr lang="en-US" dirty="0" smtClean="0"/>
              <a:t>High-growth entrepreneurship driven by skilled, technical labor</a:t>
            </a:r>
          </a:p>
          <a:p>
            <a:endParaRPr lang="en-US" dirty="0"/>
          </a:p>
          <a:p>
            <a:r>
              <a:rPr lang="en-US" dirty="0" smtClean="0"/>
              <a:t>Non-competes discourage </a:t>
            </a:r>
            <a:r>
              <a:rPr lang="en-US" dirty="0" err="1" smtClean="0"/>
              <a:t>entepreneurship</a:t>
            </a:r>
            <a:r>
              <a:rPr lang="en-US" dirty="0" smtClean="0"/>
              <a:t> among women</a:t>
            </a:r>
            <a:endParaRPr lang="en-US" dirty="0"/>
          </a:p>
        </p:txBody>
      </p:sp>
    </p:spTree>
    <p:extLst>
      <p:ext uri="{BB962C8B-B14F-4D97-AF65-F5344CB8AC3E}">
        <p14:creationId xmlns:p14="http://schemas.microsoft.com/office/powerpoint/2010/main" val="2735669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6"/>
          <p:cNvPicPr>
            <a:picLocks noChangeAspect="1"/>
          </p:cNvPicPr>
          <p:nvPr/>
        </p:nvPicPr>
        <p:blipFill>
          <a:blip r:embed="rId3"/>
          <a:stretch>
            <a:fillRect/>
          </a:stretch>
        </p:blipFill>
        <p:spPr>
          <a:xfrm>
            <a:off x="0" y="439947"/>
            <a:ext cx="12168006" cy="6245525"/>
          </a:xfrm>
          <a:prstGeom prst="rect">
            <a:avLst/>
          </a:prstGeom>
        </p:spPr>
      </p:pic>
      <p:sp>
        <p:nvSpPr>
          <p:cNvPr id="8" name="Rectangle 7"/>
          <p:cNvSpPr/>
          <p:nvPr/>
        </p:nvSpPr>
        <p:spPr>
          <a:xfrm>
            <a:off x="8082951" y="1518249"/>
            <a:ext cx="1932317" cy="491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82951" y="2523137"/>
            <a:ext cx="1932317" cy="491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82950" y="3599416"/>
            <a:ext cx="1932317" cy="491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82950" y="4604304"/>
            <a:ext cx="1932317" cy="491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01483" y="4604304"/>
            <a:ext cx="1932317" cy="491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082950" y="989132"/>
            <a:ext cx="3864634" cy="491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101484" y="989132"/>
            <a:ext cx="2176734" cy="5557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470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Non-competes and the startup gender gap</a:t>
            </a:r>
            <a:endParaRPr lang="en-US" dirty="0"/>
          </a:p>
        </p:txBody>
      </p:sp>
      <p:sp>
        <p:nvSpPr>
          <p:cNvPr id="3" name="Content Placeholder 2"/>
          <p:cNvSpPr>
            <a:spLocks noGrp="1"/>
          </p:cNvSpPr>
          <p:nvPr>
            <p:ph idx="1"/>
          </p:nvPr>
        </p:nvSpPr>
        <p:spPr/>
        <p:txBody>
          <a:bodyPr>
            <a:normAutofit/>
          </a:bodyPr>
          <a:lstStyle/>
          <a:p>
            <a:pPr lvl="1"/>
            <a:r>
              <a:rPr lang="en-US" dirty="0" smtClean="0"/>
              <a:t>Women disproportionately penalized for failure (Egan/et.al’17; Sarsons’20)</a:t>
            </a:r>
          </a:p>
          <a:p>
            <a:pPr lvl="2"/>
            <a:r>
              <a:rPr lang="en-US" dirty="0" smtClean="0"/>
              <a:t>Earn less than men when returning to workforce after entrepreneurial failure</a:t>
            </a:r>
          </a:p>
          <a:p>
            <a:pPr lvl="1"/>
            <a:r>
              <a:rPr lang="en-US" dirty="0" smtClean="0"/>
              <a:t>Possibly more averse to risk of lawsuit (Bertrand’11)</a:t>
            </a:r>
          </a:p>
          <a:p>
            <a:pPr lvl="1"/>
            <a:endParaRPr lang="en-US" dirty="0">
              <a:sym typeface="Wingdings" panose="05000000000000000000" pitchFamily="2" charset="2"/>
            </a:endParaRPr>
          </a:p>
          <a:p>
            <a:pPr marL="0" indent="0">
              <a:buNone/>
            </a:pPr>
            <a:r>
              <a:rPr lang="en-US" dirty="0" smtClean="0">
                <a:sym typeface="Wingdings" panose="05000000000000000000" pitchFamily="2" charset="2"/>
              </a:rPr>
              <a:t> </a:t>
            </a:r>
            <a:r>
              <a:rPr lang="en-US" dirty="0" smtClean="0"/>
              <a:t>Examine all workers in 25 states, 1990-2014</a:t>
            </a:r>
          </a:p>
          <a:p>
            <a:pPr>
              <a:buFont typeface="Wingdings" panose="05000000000000000000" pitchFamily="2" charset="2"/>
              <a:buChar char="à"/>
            </a:pPr>
            <a:r>
              <a:rPr lang="en-US" dirty="0"/>
              <a:t>~15% lower likelihood of women vs. men founding </a:t>
            </a:r>
            <a:r>
              <a:rPr lang="en-US" dirty="0" smtClean="0"/>
              <a:t>a startup</a:t>
            </a:r>
          </a:p>
          <a:p>
            <a:pPr>
              <a:buFont typeface="Wingdings" panose="05000000000000000000" pitchFamily="2" charset="2"/>
              <a:buChar char="à"/>
            </a:pPr>
            <a:r>
              <a:rPr lang="en-US" dirty="0"/>
              <a:t> </a:t>
            </a:r>
            <a:r>
              <a:rPr lang="en-US" dirty="0" smtClean="0"/>
              <a:t>Not </a:t>
            </a:r>
            <a:r>
              <a:rPr lang="en-US" dirty="0"/>
              <a:t>in same 2-digit NAICS, only 6-digit</a:t>
            </a:r>
          </a:p>
          <a:p>
            <a:pPr lvl="1"/>
            <a:endParaRPr lang="en-US" dirty="0" smtClean="0"/>
          </a:p>
          <a:p>
            <a:endParaRPr lang="en-US" dirty="0"/>
          </a:p>
          <a:p>
            <a:endParaRPr lang="en-US" dirty="0"/>
          </a:p>
        </p:txBody>
      </p:sp>
    </p:spTree>
    <p:extLst>
      <p:ext uri="{BB962C8B-B14F-4D97-AF65-F5344CB8AC3E}">
        <p14:creationId xmlns:p14="http://schemas.microsoft.com/office/powerpoint/2010/main" val="30045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90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My first </a:t>
            </a:r>
            <a:r>
              <a:rPr lang="en-US" dirty="0"/>
              <a:t>n</a:t>
            </a:r>
            <a:r>
              <a:rPr lang="en-US" dirty="0" smtClean="0"/>
              <a:t>on-compete (July 1995)</a:t>
            </a:r>
            <a:endParaRPr lang="en-US" dirty="0"/>
          </a:p>
        </p:txBody>
      </p:sp>
      <p:sp>
        <p:nvSpPr>
          <p:cNvPr id="2" name="Content Placeholder 1"/>
          <p:cNvSpPr>
            <a:spLocks noGrp="1"/>
          </p:cNvSpPr>
          <p:nvPr>
            <p:ph idx="1"/>
          </p:nvPr>
        </p:nvSpPr>
        <p:spPr/>
        <p:txBody>
          <a:bodyPr>
            <a:noAutofit/>
          </a:bodyPr>
          <a:lstStyle/>
          <a:p>
            <a:pPr marL="0" indent="0">
              <a:buNone/>
            </a:pPr>
            <a:r>
              <a:rPr lang="en-US" sz="5400" dirty="0"/>
              <a:t>Mr. Marx agrees not to work for any company in the speech recognition industry, anywhere in the world, for a period of two years after leaving </a:t>
            </a:r>
            <a:r>
              <a:rPr lang="en-US" sz="5400" dirty="0" smtClean="0"/>
              <a:t>Applied Language Technologies.</a:t>
            </a:r>
            <a:endParaRPr lang="en-US" sz="5400" dirty="0"/>
          </a:p>
        </p:txBody>
      </p:sp>
    </p:spTree>
    <p:extLst>
      <p:ext uri="{BB962C8B-B14F-4D97-AF65-F5344CB8AC3E}">
        <p14:creationId xmlns:p14="http://schemas.microsoft.com/office/powerpoint/2010/main" val="3412038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My </a:t>
            </a:r>
            <a:r>
              <a:rPr lang="en-US" dirty="0"/>
              <a:t>f</a:t>
            </a:r>
            <a:r>
              <a:rPr lang="en-US" dirty="0" smtClean="0"/>
              <a:t>irst non-compete (July 1995)</a:t>
            </a:r>
            <a:endParaRPr lang="en-US" dirty="0"/>
          </a:p>
        </p:txBody>
      </p:sp>
      <p:sp>
        <p:nvSpPr>
          <p:cNvPr id="2" name="Content Placeholder 1"/>
          <p:cNvSpPr>
            <a:spLocks noGrp="1"/>
          </p:cNvSpPr>
          <p:nvPr>
            <p:ph idx="1"/>
          </p:nvPr>
        </p:nvSpPr>
        <p:spPr/>
        <p:txBody>
          <a:bodyPr>
            <a:normAutofit/>
          </a:bodyPr>
          <a:lstStyle/>
          <a:p>
            <a:pPr marL="0" indent="0">
              <a:buNone/>
            </a:pPr>
            <a:r>
              <a:rPr lang="en-US" sz="5400" dirty="0"/>
              <a:t>Mr. Marx agrees not to work for any company in the speech recognition </a:t>
            </a:r>
            <a:r>
              <a:rPr lang="en-US" sz="5400" dirty="0" smtClean="0"/>
              <a:t>industry, anywhere in the world, for </a:t>
            </a:r>
            <a:r>
              <a:rPr lang="en-US" sz="5400" dirty="0"/>
              <a:t>a period of two years after leaving Applied Language Technologies.</a:t>
            </a:r>
          </a:p>
        </p:txBody>
      </p:sp>
      <mc:AlternateContent xmlns:mc="http://schemas.openxmlformats.org/markup-compatibility/2006" xmlns:p14="http://schemas.microsoft.com/office/powerpoint/2010/main">
        <mc:Choice Requires="p14">
          <p:contentPart p14:bwMode="auto" r:id="rId2">
            <p14:nvContentPartPr>
              <p14:cNvPr id="23" name="Ink 22"/>
              <p14:cNvContentPartPr/>
              <p14:nvPr/>
            </p14:nvContentPartPr>
            <p14:xfrm>
              <a:off x="3976459" y="4238568"/>
              <a:ext cx="2769511" cy="2337846"/>
            </p14:xfrm>
          </p:contentPart>
        </mc:Choice>
        <mc:Fallback xmlns="">
          <p:pic>
            <p:nvPicPr>
              <p:cNvPr id="23" name="Ink 22"/>
              <p:cNvPicPr/>
              <p:nvPr/>
            </p:nvPicPr>
            <p:blipFill>
              <a:blip r:embed="rId3"/>
              <a:stretch>
                <a:fillRect/>
              </a:stretch>
            </p:blipFill>
            <p:spPr>
              <a:xfrm>
                <a:off x="3961699" y="4217331"/>
                <a:ext cx="2809471" cy="2382479"/>
              </a:xfrm>
              <a:prstGeom prst="rect">
                <a:avLst/>
              </a:prstGeom>
            </p:spPr>
          </p:pic>
        </mc:Fallback>
      </mc:AlternateContent>
    </p:spTree>
    <p:extLst>
      <p:ext uri="{BB962C8B-B14F-4D97-AF65-F5344CB8AC3E}">
        <p14:creationId xmlns:p14="http://schemas.microsoft.com/office/powerpoint/2010/main" val="1924258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3868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dataset @ </a:t>
            </a:r>
            <a:r>
              <a:rPr lang="en-US" b="1" u="sng" dirty="0" smtClean="0"/>
              <a:t>relianceonscience.org</a:t>
            </a:r>
            <a:endParaRPr lang="en-US" b="1" u="sng" dirty="0"/>
          </a:p>
        </p:txBody>
      </p:sp>
      <p:sp>
        <p:nvSpPr>
          <p:cNvPr id="3" name="Content Placeholder 2"/>
          <p:cNvSpPr>
            <a:spLocks noGrp="1"/>
          </p:cNvSpPr>
          <p:nvPr>
            <p:ph idx="1"/>
          </p:nvPr>
        </p:nvSpPr>
        <p:spPr/>
        <p:txBody>
          <a:bodyPr/>
          <a:lstStyle/>
          <a:p>
            <a:r>
              <a:rPr lang="en-US" b="1" dirty="0" smtClean="0"/>
              <a:t>30+ million patent citations to scientific articles, 1836-present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65" y="2277374"/>
            <a:ext cx="11290624" cy="4580626"/>
          </a:xfrm>
          <a:prstGeom prst="rect">
            <a:avLst/>
          </a:prstGeom>
        </p:spPr>
      </p:pic>
    </p:spTree>
    <p:extLst>
      <p:ext uri="{BB962C8B-B14F-4D97-AF65-F5344CB8AC3E}">
        <p14:creationId xmlns:p14="http://schemas.microsoft.com/office/powerpoint/2010/main" val="314748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8857" y="365125"/>
            <a:ext cx="11950994" cy="1325563"/>
          </a:xfrm>
        </p:spPr>
        <p:txBody>
          <a:bodyPr>
            <a:normAutofit/>
          </a:bodyPr>
          <a:lstStyle/>
          <a:p>
            <a:r>
              <a:rPr lang="en-US" dirty="0" smtClean="0"/>
              <a:t>What drives Entrepreneurship?</a:t>
            </a:r>
            <a:br>
              <a:rPr lang="en-US" dirty="0" smtClean="0"/>
            </a:br>
            <a:endParaRPr lang="en-US" dirty="0"/>
          </a:p>
        </p:txBody>
      </p:sp>
      <p:sp>
        <p:nvSpPr>
          <p:cNvPr id="3" name="Content Placeholder 2"/>
          <p:cNvSpPr>
            <a:spLocks noGrp="1"/>
          </p:cNvSpPr>
          <p:nvPr>
            <p:ph idx="1"/>
          </p:nvPr>
        </p:nvSpPr>
        <p:spPr/>
        <p:txBody>
          <a:bodyPr/>
          <a:lstStyle/>
          <a:p>
            <a:r>
              <a:rPr lang="en-US" dirty="0" err="1" smtClean="0"/>
              <a:t>Glaeser</a:t>
            </a:r>
            <a:r>
              <a:rPr lang="en-US" dirty="0" smtClean="0"/>
              <a:t>/Kerr’09: skilled human capital </a:t>
            </a:r>
            <a:r>
              <a:rPr lang="en-US" dirty="0" smtClean="0">
                <a:sym typeface="Wingdings" panose="05000000000000000000" pitchFamily="2" charset="2"/>
              </a:rPr>
              <a:t> entrepreneurship</a:t>
            </a:r>
          </a:p>
          <a:p>
            <a:pPr lvl="1"/>
            <a:r>
              <a:rPr lang="en-US" dirty="0" smtClean="0"/>
              <a:t>Moving </a:t>
            </a:r>
            <a:r>
              <a:rPr lang="en-US" i="1" dirty="0" smtClean="0"/>
              <a:t>to</a:t>
            </a:r>
            <a:r>
              <a:rPr lang="en-US" dirty="0" smtClean="0"/>
              <a:t> opportunity?</a:t>
            </a:r>
          </a:p>
          <a:p>
            <a:pPr lvl="1"/>
            <a:r>
              <a:rPr lang="en-US" dirty="0" smtClean="0"/>
              <a:t>Outsourcing @ Slack, Skype, </a:t>
            </a:r>
            <a:r>
              <a:rPr lang="en-US" dirty="0" err="1" smtClean="0"/>
              <a:t>Whatsapp</a:t>
            </a:r>
            <a:r>
              <a:rPr lang="en-US" dirty="0" smtClean="0"/>
              <a:t>, Alibaba, </a:t>
            </a:r>
            <a:r>
              <a:rPr lang="en-US" dirty="0" err="1" smtClean="0"/>
              <a:t>BaseCamp</a:t>
            </a:r>
            <a:endParaRPr lang="en-US" dirty="0" smtClean="0"/>
          </a:p>
          <a:p>
            <a:pPr lvl="1"/>
            <a:endParaRPr lang="en-US" dirty="0"/>
          </a:p>
          <a:p>
            <a:r>
              <a:rPr lang="en-US" dirty="0" smtClean="0"/>
              <a:t>RQ: Does arrival of an inventor in a county spur entrepreneurship?</a:t>
            </a:r>
          </a:p>
          <a:p>
            <a:pPr lvl="1"/>
            <a:r>
              <a:rPr lang="en-US" dirty="0" smtClean="0"/>
              <a:t>Strong correlations in naïve regression</a:t>
            </a:r>
          </a:p>
          <a:p>
            <a:endParaRPr lang="en-US" dirty="0" smtClean="0"/>
          </a:p>
          <a:p>
            <a:r>
              <a:rPr lang="en-US" dirty="0" smtClean="0"/>
              <a:t>Instrument inventor arrival via </a:t>
            </a:r>
            <a:r>
              <a:rPr lang="en-US" b="1" dirty="0" smtClean="0"/>
              <a:t>surname similarity </a:t>
            </a:r>
            <a:r>
              <a:rPr lang="en-US" dirty="0" smtClean="0"/>
              <a:t>(</a:t>
            </a:r>
            <a:r>
              <a:rPr lang="en-US" dirty="0" err="1" smtClean="0"/>
              <a:t>Darlu</a:t>
            </a:r>
            <a:r>
              <a:rPr lang="en-US" dirty="0" smtClean="0"/>
              <a:t> et al., 2011)</a:t>
            </a:r>
            <a:endParaRPr lang="en-US" b="1" dirty="0" smtClean="0"/>
          </a:p>
          <a:p>
            <a:pPr lvl="1"/>
            <a:r>
              <a:rPr lang="en-US" dirty="0" smtClean="0"/>
              <a:t>Shift-share </a:t>
            </a:r>
            <a:r>
              <a:rPr lang="en-US" dirty="0" err="1" smtClean="0"/>
              <a:t>Bartik</a:t>
            </a:r>
            <a:r>
              <a:rPr lang="en-US" dirty="0" smtClean="0"/>
              <a:t> (1991) w/leave-out (</a:t>
            </a:r>
            <a:r>
              <a:rPr lang="en-US" dirty="0" err="1" smtClean="0"/>
              <a:t>Buchardi</a:t>
            </a:r>
            <a:r>
              <a:rPr lang="en-US" dirty="0" smtClean="0"/>
              <a:t> et al. 2020)</a:t>
            </a:r>
          </a:p>
          <a:p>
            <a:pPr lvl="1"/>
            <a:endParaRPr lang="en-US" b="1" dirty="0" smtClean="0"/>
          </a:p>
          <a:p>
            <a:endParaRPr lang="en-US" dirty="0"/>
          </a:p>
        </p:txBody>
      </p:sp>
    </p:spTree>
    <p:extLst>
      <p:ext uri="{BB962C8B-B14F-4D97-AF65-F5344CB8AC3E}">
        <p14:creationId xmlns:p14="http://schemas.microsoft.com/office/powerpoint/2010/main" val="21570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p:cNvSpPr txBox="1"/>
          <p:nvPr/>
        </p:nvSpPr>
        <p:spPr>
          <a:xfrm>
            <a:off x="3022308" y="1050830"/>
            <a:ext cx="2609321" cy="830997"/>
          </a:xfrm>
          <a:prstGeom prst="rect">
            <a:avLst/>
          </a:prstGeom>
          <a:noFill/>
        </p:spPr>
        <p:txBody>
          <a:bodyPr wrap="square" rtlCol="0">
            <a:spAutoFit/>
          </a:bodyPr>
          <a:lstStyle/>
          <a:p>
            <a:pPr algn="ctr"/>
            <a:r>
              <a:rPr lang="en-US" sz="4800" b="1" i="1" dirty="0" smtClean="0"/>
              <a:t>NDA</a:t>
            </a:r>
            <a:endParaRPr lang="en-US" sz="4800" b="1" i="1" dirty="0"/>
          </a:p>
        </p:txBody>
      </p:sp>
      <p:pic>
        <p:nvPicPr>
          <p:cNvPr id="2052" name="Picture 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332" y="252676"/>
            <a:ext cx="2606413" cy="20851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092015" y="4580043"/>
            <a:ext cx="2603429" cy="2292572"/>
          </a:xfrm>
          <a:prstGeom prst="rect">
            <a:avLst/>
          </a:prstGeom>
        </p:spPr>
      </p:pic>
      <p:sp>
        <p:nvSpPr>
          <p:cNvPr id="4" name="TextBox 3"/>
          <p:cNvSpPr txBox="1"/>
          <p:nvPr/>
        </p:nvSpPr>
        <p:spPr>
          <a:xfrm>
            <a:off x="877551" y="1012218"/>
            <a:ext cx="3001594" cy="830997"/>
          </a:xfrm>
          <a:prstGeom prst="rect">
            <a:avLst/>
          </a:prstGeom>
          <a:noFill/>
        </p:spPr>
        <p:txBody>
          <a:bodyPr wrap="square" rtlCol="0">
            <a:spAutoFit/>
          </a:bodyPr>
          <a:lstStyle/>
          <a:p>
            <a:pPr algn="ctr"/>
            <a:r>
              <a:rPr lang="en-US" sz="4800" b="1" dirty="0" smtClean="0">
                <a:solidFill>
                  <a:schemeClr val="bg1"/>
                </a:solidFill>
              </a:rPr>
              <a:t>$243MM</a:t>
            </a:r>
            <a:endParaRPr lang="en-US" sz="4800" b="1" dirty="0">
              <a:solidFill>
                <a:schemeClr val="bg1"/>
              </a:solidFill>
            </a:endParaRPr>
          </a:p>
        </p:txBody>
      </p:sp>
      <p:pic>
        <p:nvPicPr>
          <p:cNvPr id="5" name="Picture 4" descr="Uber Freight chief Lior Ron at the Milken Institute Global Conference in Beverly Hills in 2017.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015" y="2590483"/>
            <a:ext cx="2605324" cy="17368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5590" y="3070704"/>
            <a:ext cx="2936278" cy="830997"/>
          </a:xfrm>
          <a:prstGeom prst="rect">
            <a:avLst/>
          </a:prstGeom>
          <a:noFill/>
        </p:spPr>
        <p:txBody>
          <a:bodyPr wrap="square" rtlCol="0">
            <a:spAutoFit/>
          </a:bodyPr>
          <a:lstStyle/>
          <a:p>
            <a:pPr algn="ctr"/>
            <a:r>
              <a:rPr lang="en-US" sz="4000" b="1" dirty="0" smtClean="0">
                <a:solidFill>
                  <a:schemeClr val="bg1"/>
                </a:solidFill>
              </a:rPr>
              <a:t>$</a:t>
            </a:r>
            <a:r>
              <a:rPr lang="en-US" sz="4800" b="1" dirty="0" smtClean="0">
                <a:solidFill>
                  <a:schemeClr val="bg1"/>
                </a:solidFill>
              </a:rPr>
              <a:t>128MM</a:t>
            </a:r>
            <a:endParaRPr lang="en-US" sz="4000" b="1" dirty="0">
              <a:solidFill>
                <a:schemeClr val="bg1"/>
              </a:solidFill>
            </a:endParaRPr>
          </a:p>
        </p:txBody>
      </p:sp>
      <p:sp>
        <p:nvSpPr>
          <p:cNvPr id="8" name="TextBox 7"/>
          <p:cNvSpPr txBox="1"/>
          <p:nvPr/>
        </p:nvSpPr>
        <p:spPr>
          <a:xfrm>
            <a:off x="942867" y="5775413"/>
            <a:ext cx="2936278" cy="707886"/>
          </a:xfrm>
          <a:prstGeom prst="rect">
            <a:avLst/>
          </a:prstGeom>
          <a:noFill/>
        </p:spPr>
        <p:txBody>
          <a:bodyPr wrap="square" rtlCol="0">
            <a:spAutoFit/>
          </a:bodyPr>
          <a:lstStyle/>
          <a:p>
            <a:pPr algn="ctr"/>
            <a:r>
              <a:rPr lang="en-US" sz="4000" b="1" dirty="0" smtClean="0">
                <a:solidFill>
                  <a:schemeClr val="bg1"/>
                </a:solidFill>
              </a:rPr>
              <a:t>1 YEAR</a:t>
            </a:r>
            <a:endParaRPr lang="en-US" sz="4000" b="1" dirty="0">
              <a:solidFill>
                <a:schemeClr val="bg1"/>
              </a:solidFill>
            </a:endParaRPr>
          </a:p>
        </p:txBody>
      </p:sp>
      <p:sp>
        <p:nvSpPr>
          <p:cNvPr id="10" name="TextBox 9"/>
          <p:cNvSpPr txBox="1"/>
          <p:nvPr/>
        </p:nvSpPr>
        <p:spPr>
          <a:xfrm>
            <a:off x="3142362" y="3088502"/>
            <a:ext cx="3824182" cy="830997"/>
          </a:xfrm>
          <a:prstGeom prst="rect">
            <a:avLst/>
          </a:prstGeom>
          <a:noFill/>
        </p:spPr>
        <p:txBody>
          <a:bodyPr wrap="square" rtlCol="0">
            <a:spAutoFit/>
          </a:bodyPr>
          <a:lstStyle/>
          <a:p>
            <a:pPr algn="ctr"/>
            <a:r>
              <a:rPr lang="en-US" sz="4800" b="1" i="1" dirty="0" smtClean="0"/>
              <a:t>non-solicit</a:t>
            </a:r>
            <a:endParaRPr lang="en-US" sz="4800" b="1" i="1" dirty="0"/>
          </a:p>
        </p:txBody>
      </p:sp>
      <p:sp>
        <p:nvSpPr>
          <p:cNvPr id="11" name="TextBox 10"/>
          <p:cNvSpPr txBox="1"/>
          <p:nvPr/>
        </p:nvSpPr>
        <p:spPr>
          <a:xfrm>
            <a:off x="3487063" y="5654369"/>
            <a:ext cx="3824182" cy="830997"/>
          </a:xfrm>
          <a:prstGeom prst="rect">
            <a:avLst/>
          </a:prstGeom>
          <a:noFill/>
        </p:spPr>
        <p:txBody>
          <a:bodyPr wrap="square" rtlCol="0">
            <a:spAutoFit/>
          </a:bodyPr>
          <a:lstStyle/>
          <a:p>
            <a:pPr algn="ctr"/>
            <a:r>
              <a:rPr lang="en-US" sz="4800" b="1" i="1" dirty="0" smtClean="0"/>
              <a:t>non-compete</a:t>
            </a:r>
            <a:endParaRPr lang="en-US" sz="4800" b="1" i="1" dirty="0"/>
          </a:p>
        </p:txBody>
      </p:sp>
      <p:pic>
        <p:nvPicPr>
          <p:cNvPr id="12"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802" y="1194019"/>
            <a:ext cx="60960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604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6" grpId="0"/>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49" y="1709738"/>
            <a:ext cx="11068507" cy="2852737"/>
          </a:xfrm>
        </p:spPr>
        <p:txBody>
          <a:bodyPr/>
          <a:lstStyle/>
          <a:p>
            <a:r>
              <a:rPr lang="en-US" dirty="0" smtClean="0"/>
              <a:t>Human Capital &amp; Entrepreneurship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07860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96625" cy="1325563"/>
          </a:xfrm>
        </p:spPr>
        <p:txBody>
          <a:bodyPr/>
          <a:lstStyle/>
          <a:p>
            <a:r>
              <a:rPr lang="en-US" dirty="0" smtClean="0"/>
              <a:t>1. Do ex-employers target women in lawsuits?</a:t>
            </a:r>
            <a:endParaRPr lang="en-US" dirty="0"/>
          </a:p>
        </p:txBody>
      </p:sp>
      <p:sp>
        <p:nvSpPr>
          <p:cNvPr id="3" name="Content Placeholder 2"/>
          <p:cNvSpPr>
            <a:spLocks noGrp="1"/>
          </p:cNvSpPr>
          <p:nvPr>
            <p:ph idx="1"/>
          </p:nvPr>
        </p:nvSpPr>
        <p:spPr/>
        <p:txBody>
          <a:bodyPr>
            <a:normAutofit/>
          </a:bodyPr>
          <a:lstStyle/>
          <a:p>
            <a:r>
              <a:rPr lang="en-US" dirty="0" smtClean="0"/>
              <a:t>Women more likely to be sued?</a:t>
            </a:r>
          </a:p>
          <a:p>
            <a:pPr lvl="1"/>
            <a:r>
              <a:rPr lang="en-US" dirty="0" smtClean="0"/>
              <a:t>Lexis/</a:t>
            </a:r>
            <a:r>
              <a:rPr lang="en-US" dirty="0" err="1" smtClean="0"/>
              <a:t>Nexis</a:t>
            </a:r>
            <a:r>
              <a:rPr lang="en-US" dirty="0" smtClean="0"/>
              <a:t> incomplete; instead use</a:t>
            </a:r>
          </a:p>
          <a:p>
            <a:pPr lvl="1"/>
            <a:r>
              <a:rPr lang="en-US" dirty="0" smtClean="0"/>
              <a:t>Coded gender of ~12,000 defendants in NC lawsuits from 2003-2017</a:t>
            </a:r>
          </a:p>
          <a:p>
            <a:pPr lvl="1"/>
            <a:r>
              <a:rPr lang="en-US" dirty="0" smtClean="0"/>
              <a:t>26.7% female, but prior depends on occupational distribution of lawsuits</a:t>
            </a:r>
          </a:p>
          <a:p>
            <a:pPr lvl="1"/>
            <a:r>
              <a:rPr lang="en-US" dirty="0" smtClean="0"/>
              <a:t>Predict 44-50% female from lawsuit occupations * BLS gender/occupation</a:t>
            </a:r>
          </a:p>
          <a:p>
            <a:endParaRPr lang="en-US" dirty="0" smtClean="0"/>
          </a:p>
          <a:p>
            <a:r>
              <a:rPr lang="en-US" dirty="0" smtClean="0"/>
              <a:t>Conclusion: women </a:t>
            </a:r>
            <a:r>
              <a:rPr lang="en-US" u="sng" dirty="0" smtClean="0"/>
              <a:t>not</a:t>
            </a:r>
            <a:r>
              <a:rPr lang="en-US" dirty="0" smtClean="0"/>
              <a:t> overrepresented in non-compete lawsuits</a:t>
            </a:r>
          </a:p>
          <a:p>
            <a:r>
              <a:rPr lang="en-US" dirty="0" smtClean="0"/>
              <a:t>Might be more risk-averse (Bertrand’11) but hard to show</a:t>
            </a:r>
          </a:p>
          <a:p>
            <a:endParaRPr lang="en-US" dirty="0" smtClean="0"/>
          </a:p>
        </p:txBody>
      </p:sp>
      <p:pic>
        <p:nvPicPr>
          <p:cNvPr id="12" name="Picture 11"/>
          <p:cNvPicPr>
            <a:picLocks noChangeAspect="1"/>
          </p:cNvPicPr>
          <p:nvPr/>
        </p:nvPicPr>
        <p:blipFill>
          <a:blip r:embed="rId2"/>
          <a:stretch>
            <a:fillRect/>
          </a:stretch>
        </p:blipFill>
        <p:spPr>
          <a:xfrm>
            <a:off x="6096000" y="2176854"/>
            <a:ext cx="3837429" cy="508054"/>
          </a:xfrm>
          <a:prstGeom prst="rect">
            <a:avLst/>
          </a:prstGeom>
        </p:spPr>
      </p:pic>
    </p:spTree>
    <p:extLst>
      <p:ext uri="{BB962C8B-B14F-4D97-AF65-F5344CB8AC3E}">
        <p14:creationId xmlns:p14="http://schemas.microsoft.com/office/powerpoint/2010/main" val="338105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66953"/>
            <a:ext cx="10515600" cy="2110009"/>
          </a:xfrm>
        </p:spPr>
        <p:txBody>
          <a:bodyPr>
            <a:normAutofit lnSpcReduction="10000"/>
          </a:bodyPr>
          <a:lstStyle/>
          <a:p>
            <a:r>
              <a:rPr lang="en-US" dirty="0" smtClean="0"/>
              <a:t>Women have lower pre-entrepreneurial earnings ($145k vs. $247k)</a:t>
            </a:r>
          </a:p>
          <a:p>
            <a:pPr lvl="1"/>
            <a:r>
              <a:rPr lang="en-US" dirty="0" smtClean="0"/>
              <a:t>Lower salaries</a:t>
            </a:r>
          </a:p>
          <a:p>
            <a:pPr lvl="1"/>
            <a:r>
              <a:rPr lang="en-US" dirty="0" smtClean="0"/>
              <a:t>Fewer years of work experience </a:t>
            </a:r>
            <a:r>
              <a:rPr lang="en-US" i="1" dirty="0" smtClean="0"/>
              <a:t>before</a:t>
            </a:r>
            <a:r>
              <a:rPr lang="en-US" dirty="0" smtClean="0"/>
              <a:t> founding a firm</a:t>
            </a:r>
          </a:p>
          <a:p>
            <a:pPr lvl="1"/>
            <a:r>
              <a:rPr lang="en-US" dirty="0" smtClean="0"/>
              <a:t>Holds within 6-digit NAICS sectors</a:t>
            </a:r>
          </a:p>
          <a:p>
            <a:r>
              <a:rPr lang="en-US" dirty="0" smtClean="0"/>
              <a:t>Even if no more likely to be sued, defense is more costly</a:t>
            </a:r>
          </a:p>
        </p:txBody>
      </p:sp>
      <p:graphicFrame>
        <p:nvGraphicFramePr>
          <p:cNvPr id="6" name="Table 5"/>
          <p:cNvGraphicFramePr>
            <a:graphicFrameLocks noGrp="1"/>
          </p:cNvGraphicFramePr>
          <p:nvPr>
            <p:extLst/>
          </p:nvPr>
        </p:nvGraphicFramePr>
        <p:xfrm>
          <a:off x="1133160" y="1620188"/>
          <a:ext cx="9396370" cy="1585563"/>
        </p:xfrm>
        <a:graphic>
          <a:graphicData uri="http://schemas.openxmlformats.org/drawingml/2006/table">
            <a:tbl>
              <a:tblPr firstRow="1" bandRow="1">
                <a:tableStyleId>{5C22544A-7EE6-4342-B048-85BDC9FD1C3A}</a:tableStyleId>
              </a:tblPr>
              <a:tblGrid>
                <a:gridCol w="939637">
                  <a:extLst>
                    <a:ext uri="{9D8B030D-6E8A-4147-A177-3AD203B41FA5}">
                      <a16:colId xmlns:a16="http://schemas.microsoft.com/office/drawing/2014/main" val="2465893379"/>
                    </a:ext>
                  </a:extLst>
                </a:gridCol>
                <a:gridCol w="939637">
                  <a:extLst>
                    <a:ext uri="{9D8B030D-6E8A-4147-A177-3AD203B41FA5}">
                      <a16:colId xmlns:a16="http://schemas.microsoft.com/office/drawing/2014/main" val="3495825210"/>
                    </a:ext>
                  </a:extLst>
                </a:gridCol>
                <a:gridCol w="939637">
                  <a:extLst>
                    <a:ext uri="{9D8B030D-6E8A-4147-A177-3AD203B41FA5}">
                      <a16:colId xmlns:a16="http://schemas.microsoft.com/office/drawing/2014/main" val="3857285398"/>
                    </a:ext>
                  </a:extLst>
                </a:gridCol>
                <a:gridCol w="939637">
                  <a:extLst>
                    <a:ext uri="{9D8B030D-6E8A-4147-A177-3AD203B41FA5}">
                      <a16:colId xmlns:a16="http://schemas.microsoft.com/office/drawing/2014/main" val="349632569"/>
                    </a:ext>
                  </a:extLst>
                </a:gridCol>
                <a:gridCol w="939637">
                  <a:extLst>
                    <a:ext uri="{9D8B030D-6E8A-4147-A177-3AD203B41FA5}">
                      <a16:colId xmlns:a16="http://schemas.microsoft.com/office/drawing/2014/main" val="294740256"/>
                    </a:ext>
                  </a:extLst>
                </a:gridCol>
                <a:gridCol w="939637">
                  <a:extLst>
                    <a:ext uri="{9D8B030D-6E8A-4147-A177-3AD203B41FA5}">
                      <a16:colId xmlns:a16="http://schemas.microsoft.com/office/drawing/2014/main" val="1642293082"/>
                    </a:ext>
                  </a:extLst>
                </a:gridCol>
                <a:gridCol w="939637">
                  <a:extLst>
                    <a:ext uri="{9D8B030D-6E8A-4147-A177-3AD203B41FA5}">
                      <a16:colId xmlns:a16="http://schemas.microsoft.com/office/drawing/2014/main" val="4017888415"/>
                    </a:ext>
                  </a:extLst>
                </a:gridCol>
                <a:gridCol w="939637">
                  <a:extLst>
                    <a:ext uri="{9D8B030D-6E8A-4147-A177-3AD203B41FA5}">
                      <a16:colId xmlns:a16="http://schemas.microsoft.com/office/drawing/2014/main" val="1332020034"/>
                    </a:ext>
                  </a:extLst>
                </a:gridCol>
                <a:gridCol w="939637">
                  <a:extLst>
                    <a:ext uri="{9D8B030D-6E8A-4147-A177-3AD203B41FA5}">
                      <a16:colId xmlns:a16="http://schemas.microsoft.com/office/drawing/2014/main" val="1863708904"/>
                    </a:ext>
                  </a:extLst>
                </a:gridCol>
                <a:gridCol w="939637">
                  <a:extLst>
                    <a:ext uri="{9D8B030D-6E8A-4147-A177-3AD203B41FA5}">
                      <a16:colId xmlns:a16="http://schemas.microsoft.com/office/drawing/2014/main" val="3648667025"/>
                    </a:ext>
                  </a:extLst>
                </a:gridCol>
              </a:tblGrid>
              <a:tr h="1585563">
                <a:tc>
                  <a:txBody>
                    <a:bodyPr/>
                    <a:lstStyle/>
                    <a:p>
                      <a:r>
                        <a:rPr lang="en-US" sz="9600" dirty="0" smtClean="0">
                          <a:solidFill>
                            <a:schemeClr val="bg1"/>
                          </a:solidFill>
                        </a:rPr>
                        <a:t>P</a:t>
                      </a:r>
                      <a:r>
                        <a:rPr lang="en-US" sz="1600" dirty="0" smtClean="0">
                          <a:solidFill>
                            <a:schemeClr val="bg1"/>
                          </a:solidFill>
                        </a:rPr>
                        <a:t>1</a:t>
                      </a:r>
                      <a:endParaRPr lang="en-US" sz="9600" dirty="0">
                        <a:solidFill>
                          <a:schemeClr val="bg1"/>
                        </a:solidFill>
                      </a:endParaRPr>
                    </a:p>
                  </a:txBody>
                  <a:tcPr/>
                </a:tc>
                <a:tc>
                  <a:txBody>
                    <a:bodyPr/>
                    <a:lstStyle/>
                    <a:p>
                      <a:r>
                        <a:rPr lang="en-US" sz="9600" dirty="0" smtClean="0">
                          <a:solidFill>
                            <a:schemeClr val="bg1"/>
                          </a:solidFill>
                        </a:rPr>
                        <a:t>P</a:t>
                      </a:r>
                      <a:r>
                        <a:rPr lang="en-US" sz="1600" dirty="0" smtClean="0">
                          <a:solidFill>
                            <a:schemeClr val="bg1"/>
                          </a:solidFill>
                        </a:rPr>
                        <a:t>1</a:t>
                      </a:r>
                      <a:endParaRPr lang="en-US" sz="1600" dirty="0">
                        <a:solidFill>
                          <a:schemeClr val="bg1"/>
                        </a:solidFill>
                      </a:endParaRPr>
                    </a:p>
                  </a:txBody>
                  <a:tcPr/>
                </a:tc>
                <a:tc>
                  <a:txBody>
                    <a:bodyPr/>
                    <a:lstStyle/>
                    <a:p>
                      <a:pPr algn="ctr"/>
                      <a:r>
                        <a:rPr lang="en-US" sz="9600" dirty="0" smtClean="0">
                          <a:solidFill>
                            <a:schemeClr val="bg1"/>
                          </a:solidFill>
                        </a:rPr>
                        <a:t>P</a:t>
                      </a:r>
                      <a:r>
                        <a:rPr lang="en-US" sz="1600" dirty="0" smtClean="0">
                          <a:solidFill>
                            <a:schemeClr val="bg1"/>
                          </a:solidFill>
                        </a:rPr>
                        <a:t>1</a:t>
                      </a:r>
                      <a:endParaRPr lang="en-US" sz="1600" dirty="0">
                        <a:solidFill>
                          <a:schemeClr val="bg1"/>
                        </a:solidFill>
                      </a:endParaRPr>
                    </a:p>
                  </a:txBody>
                  <a:tcPr/>
                </a:tc>
                <a:tc>
                  <a:txBody>
                    <a:bodyPr/>
                    <a:lstStyle/>
                    <a:p>
                      <a:pPr algn="ctr"/>
                      <a:r>
                        <a:rPr lang="en-US" sz="9600" dirty="0" smtClean="0">
                          <a:solidFill>
                            <a:schemeClr val="bg1"/>
                          </a:solidFill>
                        </a:rPr>
                        <a:t>E</a:t>
                      </a:r>
                      <a:r>
                        <a:rPr lang="en-US" sz="1600" dirty="0" smtClean="0">
                          <a:solidFill>
                            <a:schemeClr val="bg1"/>
                          </a:solidFill>
                        </a:rPr>
                        <a:t>2</a:t>
                      </a:r>
                      <a:endParaRPr lang="en-US" sz="1600" dirty="0">
                        <a:solidFill>
                          <a:schemeClr val="bg1"/>
                        </a:solidFill>
                      </a:endParaRPr>
                    </a:p>
                  </a:txBody>
                  <a:tcPr/>
                </a:tc>
                <a:tc>
                  <a:txBody>
                    <a:bodyPr/>
                    <a:lstStyle/>
                    <a:p>
                      <a:r>
                        <a:rPr lang="en-US" sz="9600" dirty="0" smtClean="0">
                          <a:solidFill>
                            <a:schemeClr val="bg1"/>
                          </a:solidFill>
                        </a:rPr>
                        <a:t>E</a:t>
                      </a:r>
                      <a:r>
                        <a:rPr lang="en-US" sz="1600" dirty="0" smtClean="0">
                          <a:solidFill>
                            <a:schemeClr val="bg1"/>
                          </a:solidFill>
                        </a:rPr>
                        <a:t>2</a:t>
                      </a:r>
                    </a:p>
                  </a:txBody>
                  <a:tcPr/>
                </a:tc>
                <a:tc>
                  <a:txBody>
                    <a:bodyPr/>
                    <a:lstStyle/>
                    <a:p>
                      <a:r>
                        <a:rPr lang="en-US" sz="9600" dirty="0" smtClean="0">
                          <a:solidFill>
                            <a:schemeClr val="bg1"/>
                          </a:solidFill>
                        </a:rPr>
                        <a:t>P</a:t>
                      </a:r>
                      <a:r>
                        <a:rPr lang="en-US" sz="1600" dirty="0" smtClean="0">
                          <a:solidFill>
                            <a:schemeClr val="bg1"/>
                          </a:solidFill>
                        </a:rPr>
                        <a:t>3</a:t>
                      </a:r>
                      <a:endParaRPr lang="en-US" sz="1600" dirty="0">
                        <a:solidFill>
                          <a:schemeClr val="bg1"/>
                        </a:solidFill>
                      </a:endParaRPr>
                    </a:p>
                  </a:txBody>
                  <a:tcPr/>
                </a:tc>
                <a:tc>
                  <a:txBody>
                    <a:bodyPr/>
                    <a:lstStyle/>
                    <a:p>
                      <a:r>
                        <a:rPr lang="en-US" sz="9600" dirty="0" smtClean="0">
                          <a:solidFill>
                            <a:schemeClr val="bg1"/>
                          </a:solidFill>
                        </a:rPr>
                        <a:t>P</a:t>
                      </a:r>
                      <a:r>
                        <a:rPr lang="en-US" sz="1600" dirty="0" smtClean="0">
                          <a:solidFill>
                            <a:schemeClr val="bg1"/>
                          </a:solidFill>
                        </a:rPr>
                        <a:t>3</a:t>
                      </a:r>
                      <a:endParaRPr lang="en-US" sz="1600" dirty="0">
                        <a:solidFill>
                          <a:schemeClr val="bg1"/>
                        </a:solidFill>
                      </a:endParaRPr>
                    </a:p>
                  </a:txBody>
                  <a:tcPr/>
                </a:tc>
                <a:tc>
                  <a:txBody>
                    <a:bodyPr/>
                    <a:lstStyle/>
                    <a:p>
                      <a:r>
                        <a:rPr lang="en-US" sz="9600" dirty="0" smtClean="0">
                          <a:solidFill>
                            <a:schemeClr val="bg1"/>
                          </a:solidFill>
                        </a:rPr>
                        <a:t>P</a:t>
                      </a:r>
                      <a:r>
                        <a:rPr lang="en-US" sz="1600" dirty="0" smtClean="0">
                          <a:solidFill>
                            <a:schemeClr val="bg1"/>
                          </a:solidFill>
                        </a:rPr>
                        <a:t>4</a:t>
                      </a:r>
                      <a:endParaRPr lang="en-US" sz="1600" dirty="0">
                        <a:solidFill>
                          <a:schemeClr val="bg1"/>
                        </a:solidFill>
                      </a:endParaRPr>
                    </a:p>
                  </a:txBody>
                  <a:tcPr/>
                </a:tc>
                <a:tc>
                  <a:txBody>
                    <a:bodyPr/>
                    <a:lstStyle/>
                    <a:p>
                      <a:r>
                        <a:rPr lang="en-US" sz="9600" dirty="0" smtClean="0">
                          <a:solidFill>
                            <a:schemeClr val="bg1"/>
                          </a:solidFill>
                        </a:rPr>
                        <a:t>E</a:t>
                      </a:r>
                      <a:r>
                        <a:rPr lang="en-US" sz="1600" dirty="0" smtClean="0">
                          <a:solidFill>
                            <a:schemeClr val="bg1"/>
                          </a:solidFill>
                        </a:rPr>
                        <a:t>5</a:t>
                      </a:r>
                      <a:endParaRPr lang="en-US" sz="1600" dirty="0">
                        <a:solidFill>
                          <a:schemeClr val="bg1"/>
                        </a:solidFill>
                      </a:endParaRPr>
                    </a:p>
                  </a:txBody>
                  <a:tcPr/>
                </a:tc>
                <a:tc>
                  <a:txBody>
                    <a:bodyPr/>
                    <a:lstStyle/>
                    <a:p>
                      <a:r>
                        <a:rPr lang="en-US" sz="9600" dirty="0" smtClean="0">
                          <a:solidFill>
                            <a:schemeClr val="bg1"/>
                          </a:solidFill>
                        </a:rPr>
                        <a:t>P</a:t>
                      </a:r>
                      <a:r>
                        <a:rPr lang="en-US" sz="1600" dirty="0" smtClean="0">
                          <a:solidFill>
                            <a:schemeClr val="bg1"/>
                          </a:solidFill>
                        </a:rPr>
                        <a:t>6</a:t>
                      </a:r>
                      <a:endParaRPr lang="en-US" sz="1600" dirty="0">
                        <a:solidFill>
                          <a:schemeClr val="bg1"/>
                        </a:solidFill>
                      </a:endParaRPr>
                    </a:p>
                  </a:txBody>
                  <a:tcPr/>
                </a:tc>
                <a:extLst>
                  <a:ext uri="{0D108BD9-81ED-4DB2-BD59-A6C34878D82A}">
                    <a16:rowId xmlns:a16="http://schemas.microsoft.com/office/drawing/2014/main" val="244323069"/>
                  </a:ext>
                </a:extLst>
              </a:tr>
            </a:tbl>
          </a:graphicData>
        </a:graphic>
      </p:graphicFrame>
      <p:sp>
        <p:nvSpPr>
          <p:cNvPr id="10" name="TextBox 9"/>
          <p:cNvSpPr txBox="1"/>
          <p:nvPr/>
        </p:nvSpPr>
        <p:spPr>
          <a:xfrm>
            <a:off x="991904" y="3481323"/>
            <a:ext cx="3114442" cy="369332"/>
          </a:xfrm>
          <a:prstGeom prst="rect">
            <a:avLst/>
          </a:prstGeom>
          <a:noFill/>
        </p:spPr>
        <p:txBody>
          <a:bodyPr wrap="none" rtlCol="0">
            <a:spAutoFit/>
          </a:bodyPr>
          <a:lstStyle/>
          <a:p>
            <a:r>
              <a:rPr lang="en-US" b="1" i="1" dirty="0" smtClean="0"/>
              <a:t>Pre-entrepreneurship earnings</a:t>
            </a:r>
            <a:endParaRPr lang="en-US" b="1" i="1" dirty="0"/>
          </a:p>
        </p:txBody>
      </p:sp>
      <p:sp>
        <p:nvSpPr>
          <p:cNvPr id="13" name="Left Brace 12"/>
          <p:cNvSpPr/>
          <p:nvPr/>
        </p:nvSpPr>
        <p:spPr>
          <a:xfrm rot="16200000">
            <a:off x="2412158" y="1930418"/>
            <a:ext cx="273934" cy="2831933"/>
          </a:xfrm>
          <a:prstGeom prst="leftBrace">
            <a:avLst>
              <a:gd name="adj1" fmla="val 8333"/>
              <a:gd name="adj2" fmla="val 508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itle 1"/>
          <p:cNvSpPr>
            <a:spLocks noGrp="1"/>
          </p:cNvSpPr>
          <p:nvPr>
            <p:ph type="title"/>
          </p:nvPr>
        </p:nvSpPr>
        <p:spPr>
          <a:xfrm>
            <a:off x="838199" y="365125"/>
            <a:ext cx="11096625" cy="1325563"/>
          </a:xfrm>
        </p:spPr>
        <p:txBody>
          <a:bodyPr/>
          <a:lstStyle/>
          <a:p>
            <a:r>
              <a:rPr lang="en-US" dirty="0" smtClean="0"/>
              <a:t>2. Higher relative costs of legal defense?</a:t>
            </a:r>
            <a:endParaRPr lang="en-US" dirty="0"/>
          </a:p>
        </p:txBody>
      </p:sp>
    </p:spTree>
    <p:extLst>
      <p:ext uri="{BB962C8B-B14F-4D97-AF65-F5344CB8AC3E}">
        <p14:creationId xmlns:p14="http://schemas.microsoft.com/office/powerpoint/2010/main" val="397276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73279"/>
            <a:ext cx="10515600" cy="2003683"/>
          </a:xfrm>
        </p:spPr>
        <p:txBody>
          <a:bodyPr>
            <a:normAutofit fontScale="92500" lnSpcReduction="10000"/>
          </a:bodyPr>
          <a:lstStyle/>
          <a:p>
            <a:r>
              <a:rPr lang="en-US" dirty="0" smtClean="0"/>
              <a:t>Population: abandoned startup to return to paid employment</a:t>
            </a:r>
          </a:p>
          <a:p>
            <a:pPr lvl="1"/>
            <a:r>
              <a:rPr lang="en-US" dirty="0" smtClean="0"/>
              <a:t>Shutdown</a:t>
            </a:r>
          </a:p>
          <a:p>
            <a:pPr lvl="1"/>
            <a:r>
              <a:rPr lang="en-US" dirty="0" smtClean="0"/>
              <a:t>Left in the hands of co-founders</a:t>
            </a:r>
          </a:p>
          <a:p>
            <a:pPr lvl="1"/>
            <a:r>
              <a:rPr lang="en-US" dirty="0" smtClean="0"/>
              <a:t>NOT acquired</a:t>
            </a:r>
          </a:p>
          <a:p>
            <a:r>
              <a:rPr lang="en-US" dirty="0" smtClean="0"/>
              <a:t>DV = annual earnings, post-</a:t>
            </a:r>
            <a:r>
              <a:rPr lang="en-US" dirty="0" err="1" smtClean="0"/>
              <a:t>entrep</a:t>
            </a:r>
            <a:r>
              <a:rPr lang="en-US" dirty="0" smtClean="0"/>
              <a:t> / pre-</a:t>
            </a:r>
            <a:r>
              <a:rPr lang="en-US" dirty="0" err="1" smtClean="0"/>
              <a:t>entrep</a:t>
            </a:r>
            <a:endParaRPr lang="en-US" dirty="0" smtClean="0"/>
          </a:p>
          <a:p>
            <a:endParaRPr lang="en-US" dirty="0" smtClean="0"/>
          </a:p>
        </p:txBody>
      </p:sp>
      <p:graphicFrame>
        <p:nvGraphicFramePr>
          <p:cNvPr id="6" name="Table 5"/>
          <p:cNvGraphicFramePr>
            <a:graphicFrameLocks noGrp="1"/>
          </p:cNvGraphicFramePr>
          <p:nvPr>
            <p:extLst/>
          </p:nvPr>
        </p:nvGraphicFramePr>
        <p:xfrm>
          <a:off x="1154425" y="1572342"/>
          <a:ext cx="9396370" cy="1585563"/>
        </p:xfrm>
        <a:graphic>
          <a:graphicData uri="http://schemas.openxmlformats.org/drawingml/2006/table">
            <a:tbl>
              <a:tblPr firstRow="1" bandRow="1">
                <a:tableStyleId>{5C22544A-7EE6-4342-B048-85BDC9FD1C3A}</a:tableStyleId>
              </a:tblPr>
              <a:tblGrid>
                <a:gridCol w="939637">
                  <a:extLst>
                    <a:ext uri="{9D8B030D-6E8A-4147-A177-3AD203B41FA5}">
                      <a16:colId xmlns:a16="http://schemas.microsoft.com/office/drawing/2014/main" val="2465893379"/>
                    </a:ext>
                  </a:extLst>
                </a:gridCol>
                <a:gridCol w="939637">
                  <a:extLst>
                    <a:ext uri="{9D8B030D-6E8A-4147-A177-3AD203B41FA5}">
                      <a16:colId xmlns:a16="http://schemas.microsoft.com/office/drawing/2014/main" val="3495825210"/>
                    </a:ext>
                  </a:extLst>
                </a:gridCol>
                <a:gridCol w="939637">
                  <a:extLst>
                    <a:ext uri="{9D8B030D-6E8A-4147-A177-3AD203B41FA5}">
                      <a16:colId xmlns:a16="http://schemas.microsoft.com/office/drawing/2014/main" val="3857285398"/>
                    </a:ext>
                  </a:extLst>
                </a:gridCol>
                <a:gridCol w="939637">
                  <a:extLst>
                    <a:ext uri="{9D8B030D-6E8A-4147-A177-3AD203B41FA5}">
                      <a16:colId xmlns:a16="http://schemas.microsoft.com/office/drawing/2014/main" val="349632569"/>
                    </a:ext>
                  </a:extLst>
                </a:gridCol>
                <a:gridCol w="939637">
                  <a:extLst>
                    <a:ext uri="{9D8B030D-6E8A-4147-A177-3AD203B41FA5}">
                      <a16:colId xmlns:a16="http://schemas.microsoft.com/office/drawing/2014/main" val="294740256"/>
                    </a:ext>
                  </a:extLst>
                </a:gridCol>
                <a:gridCol w="939637">
                  <a:extLst>
                    <a:ext uri="{9D8B030D-6E8A-4147-A177-3AD203B41FA5}">
                      <a16:colId xmlns:a16="http://schemas.microsoft.com/office/drawing/2014/main" val="1642293082"/>
                    </a:ext>
                  </a:extLst>
                </a:gridCol>
                <a:gridCol w="939637">
                  <a:extLst>
                    <a:ext uri="{9D8B030D-6E8A-4147-A177-3AD203B41FA5}">
                      <a16:colId xmlns:a16="http://schemas.microsoft.com/office/drawing/2014/main" val="4017888415"/>
                    </a:ext>
                  </a:extLst>
                </a:gridCol>
                <a:gridCol w="939637">
                  <a:extLst>
                    <a:ext uri="{9D8B030D-6E8A-4147-A177-3AD203B41FA5}">
                      <a16:colId xmlns:a16="http://schemas.microsoft.com/office/drawing/2014/main" val="1332020034"/>
                    </a:ext>
                  </a:extLst>
                </a:gridCol>
                <a:gridCol w="939637">
                  <a:extLst>
                    <a:ext uri="{9D8B030D-6E8A-4147-A177-3AD203B41FA5}">
                      <a16:colId xmlns:a16="http://schemas.microsoft.com/office/drawing/2014/main" val="1863708904"/>
                    </a:ext>
                  </a:extLst>
                </a:gridCol>
                <a:gridCol w="939637">
                  <a:extLst>
                    <a:ext uri="{9D8B030D-6E8A-4147-A177-3AD203B41FA5}">
                      <a16:colId xmlns:a16="http://schemas.microsoft.com/office/drawing/2014/main" val="3648667025"/>
                    </a:ext>
                  </a:extLst>
                </a:gridCol>
              </a:tblGrid>
              <a:tr h="1585563">
                <a:tc>
                  <a:txBody>
                    <a:bodyPr/>
                    <a:lstStyle/>
                    <a:p>
                      <a:r>
                        <a:rPr lang="en-US" sz="9600" dirty="0" smtClean="0">
                          <a:solidFill>
                            <a:schemeClr val="bg1"/>
                          </a:solidFill>
                        </a:rPr>
                        <a:t>P</a:t>
                      </a:r>
                      <a:r>
                        <a:rPr lang="en-US" sz="1600" dirty="0" smtClean="0">
                          <a:solidFill>
                            <a:schemeClr val="bg1"/>
                          </a:solidFill>
                        </a:rPr>
                        <a:t>1</a:t>
                      </a:r>
                      <a:endParaRPr lang="en-US" sz="9600" dirty="0">
                        <a:solidFill>
                          <a:schemeClr val="bg1"/>
                        </a:solidFill>
                      </a:endParaRPr>
                    </a:p>
                  </a:txBody>
                  <a:tcPr/>
                </a:tc>
                <a:tc>
                  <a:txBody>
                    <a:bodyPr/>
                    <a:lstStyle/>
                    <a:p>
                      <a:r>
                        <a:rPr lang="en-US" sz="9600" dirty="0" smtClean="0">
                          <a:solidFill>
                            <a:schemeClr val="bg1"/>
                          </a:solidFill>
                        </a:rPr>
                        <a:t>P</a:t>
                      </a:r>
                      <a:r>
                        <a:rPr lang="en-US" sz="1600" dirty="0" smtClean="0">
                          <a:solidFill>
                            <a:schemeClr val="bg1"/>
                          </a:solidFill>
                        </a:rPr>
                        <a:t>1</a:t>
                      </a:r>
                      <a:endParaRPr lang="en-US" sz="1600" dirty="0">
                        <a:solidFill>
                          <a:schemeClr val="bg1"/>
                        </a:solidFill>
                      </a:endParaRPr>
                    </a:p>
                  </a:txBody>
                  <a:tcPr/>
                </a:tc>
                <a:tc>
                  <a:txBody>
                    <a:bodyPr/>
                    <a:lstStyle/>
                    <a:p>
                      <a:pPr algn="ctr"/>
                      <a:r>
                        <a:rPr lang="en-US" sz="9600" dirty="0" smtClean="0">
                          <a:solidFill>
                            <a:schemeClr val="bg1"/>
                          </a:solidFill>
                        </a:rPr>
                        <a:t>P</a:t>
                      </a:r>
                      <a:r>
                        <a:rPr lang="en-US" sz="1600" dirty="0" smtClean="0">
                          <a:solidFill>
                            <a:schemeClr val="bg1"/>
                          </a:solidFill>
                        </a:rPr>
                        <a:t>1</a:t>
                      </a:r>
                      <a:endParaRPr lang="en-US" sz="1600" dirty="0">
                        <a:solidFill>
                          <a:schemeClr val="bg1"/>
                        </a:solidFill>
                      </a:endParaRPr>
                    </a:p>
                  </a:txBody>
                  <a:tcPr/>
                </a:tc>
                <a:tc>
                  <a:txBody>
                    <a:bodyPr/>
                    <a:lstStyle/>
                    <a:p>
                      <a:pPr algn="ctr"/>
                      <a:r>
                        <a:rPr lang="en-US" sz="9600" dirty="0" smtClean="0">
                          <a:solidFill>
                            <a:schemeClr val="bg1"/>
                          </a:solidFill>
                        </a:rPr>
                        <a:t>E</a:t>
                      </a:r>
                      <a:r>
                        <a:rPr lang="en-US" sz="1600" dirty="0" smtClean="0">
                          <a:solidFill>
                            <a:schemeClr val="bg1"/>
                          </a:solidFill>
                        </a:rPr>
                        <a:t>2</a:t>
                      </a:r>
                      <a:endParaRPr lang="en-US" sz="1600" dirty="0">
                        <a:solidFill>
                          <a:schemeClr val="bg1"/>
                        </a:solidFill>
                      </a:endParaRPr>
                    </a:p>
                  </a:txBody>
                  <a:tcPr/>
                </a:tc>
                <a:tc>
                  <a:txBody>
                    <a:bodyPr/>
                    <a:lstStyle/>
                    <a:p>
                      <a:r>
                        <a:rPr lang="en-US" sz="9600" dirty="0" smtClean="0">
                          <a:solidFill>
                            <a:schemeClr val="bg1"/>
                          </a:solidFill>
                        </a:rPr>
                        <a:t>E</a:t>
                      </a:r>
                      <a:r>
                        <a:rPr lang="en-US" sz="1600" dirty="0" smtClean="0">
                          <a:solidFill>
                            <a:schemeClr val="bg1"/>
                          </a:solidFill>
                        </a:rPr>
                        <a:t>2</a:t>
                      </a:r>
                    </a:p>
                  </a:txBody>
                  <a:tcPr/>
                </a:tc>
                <a:tc>
                  <a:txBody>
                    <a:bodyPr/>
                    <a:lstStyle/>
                    <a:p>
                      <a:r>
                        <a:rPr lang="en-US" sz="9600" dirty="0" smtClean="0">
                          <a:solidFill>
                            <a:schemeClr val="bg1"/>
                          </a:solidFill>
                        </a:rPr>
                        <a:t>P</a:t>
                      </a:r>
                      <a:r>
                        <a:rPr lang="en-US" sz="1600" dirty="0" smtClean="0">
                          <a:solidFill>
                            <a:schemeClr val="bg1"/>
                          </a:solidFill>
                        </a:rPr>
                        <a:t>3</a:t>
                      </a:r>
                      <a:endParaRPr lang="en-US" sz="1600" dirty="0">
                        <a:solidFill>
                          <a:schemeClr val="bg1"/>
                        </a:solidFill>
                      </a:endParaRPr>
                    </a:p>
                  </a:txBody>
                  <a:tcPr/>
                </a:tc>
                <a:tc>
                  <a:txBody>
                    <a:bodyPr/>
                    <a:lstStyle/>
                    <a:p>
                      <a:r>
                        <a:rPr lang="en-US" sz="9600" dirty="0" smtClean="0">
                          <a:solidFill>
                            <a:schemeClr val="bg1"/>
                          </a:solidFill>
                        </a:rPr>
                        <a:t>P</a:t>
                      </a:r>
                      <a:r>
                        <a:rPr lang="en-US" sz="1600" dirty="0" smtClean="0">
                          <a:solidFill>
                            <a:schemeClr val="bg1"/>
                          </a:solidFill>
                        </a:rPr>
                        <a:t>3</a:t>
                      </a:r>
                      <a:endParaRPr lang="en-US" sz="1600" dirty="0">
                        <a:solidFill>
                          <a:schemeClr val="bg1"/>
                        </a:solidFill>
                      </a:endParaRPr>
                    </a:p>
                  </a:txBody>
                  <a:tcPr/>
                </a:tc>
                <a:tc>
                  <a:txBody>
                    <a:bodyPr/>
                    <a:lstStyle/>
                    <a:p>
                      <a:r>
                        <a:rPr lang="en-US" sz="9600" dirty="0" smtClean="0">
                          <a:solidFill>
                            <a:schemeClr val="bg1"/>
                          </a:solidFill>
                        </a:rPr>
                        <a:t>P</a:t>
                      </a:r>
                      <a:r>
                        <a:rPr lang="en-US" sz="1600" dirty="0" smtClean="0">
                          <a:solidFill>
                            <a:schemeClr val="bg1"/>
                          </a:solidFill>
                        </a:rPr>
                        <a:t>4</a:t>
                      </a:r>
                      <a:endParaRPr lang="en-US" sz="1600" dirty="0">
                        <a:solidFill>
                          <a:schemeClr val="bg1"/>
                        </a:solidFill>
                      </a:endParaRPr>
                    </a:p>
                  </a:txBody>
                  <a:tcPr/>
                </a:tc>
                <a:tc>
                  <a:txBody>
                    <a:bodyPr/>
                    <a:lstStyle/>
                    <a:p>
                      <a:r>
                        <a:rPr lang="en-US" sz="9600" dirty="0" smtClean="0">
                          <a:solidFill>
                            <a:schemeClr val="bg1"/>
                          </a:solidFill>
                        </a:rPr>
                        <a:t>E</a:t>
                      </a:r>
                      <a:r>
                        <a:rPr lang="en-US" sz="1600" dirty="0" smtClean="0">
                          <a:solidFill>
                            <a:schemeClr val="bg1"/>
                          </a:solidFill>
                        </a:rPr>
                        <a:t>5</a:t>
                      </a:r>
                      <a:endParaRPr lang="en-US" sz="1600" dirty="0">
                        <a:solidFill>
                          <a:schemeClr val="bg1"/>
                        </a:solidFill>
                      </a:endParaRPr>
                    </a:p>
                  </a:txBody>
                  <a:tcPr/>
                </a:tc>
                <a:tc>
                  <a:txBody>
                    <a:bodyPr/>
                    <a:lstStyle/>
                    <a:p>
                      <a:r>
                        <a:rPr lang="en-US" sz="9600" dirty="0" smtClean="0">
                          <a:solidFill>
                            <a:schemeClr val="bg1"/>
                          </a:solidFill>
                        </a:rPr>
                        <a:t>P</a:t>
                      </a:r>
                      <a:r>
                        <a:rPr lang="en-US" sz="1600" dirty="0" smtClean="0">
                          <a:solidFill>
                            <a:schemeClr val="bg1"/>
                          </a:solidFill>
                        </a:rPr>
                        <a:t>6</a:t>
                      </a:r>
                      <a:endParaRPr lang="en-US" sz="1600" dirty="0">
                        <a:solidFill>
                          <a:schemeClr val="bg1"/>
                        </a:solidFill>
                      </a:endParaRPr>
                    </a:p>
                  </a:txBody>
                  <a:tcPr/>
                </a:tc>
                <a:extLst>
                  <a:ext uri="{0D108BD9-81ED-4DB2-BD59-A6C34878D82A}">
                    <a16:rowId xmlns:a16="http://schemas.microsoft.com/office/drawing/2014/main" val="244323069"/>
                  </a:ext>
                </a:extLst>
              </a:tr>
            </a:tbl>
          </a:graphicData>
        </a:graphic>
      </p:graphicFrame>
      <p:sp>
        <p:nvSpPr>
          <p:cNvPr id="10" name="TextBox 9"/>
          <p:cNvSpPr txBox="1"/>
          <p:nvPr/>
        </p:nvSpPr>
        <p:spPr>
          <a:xfrm>
            <a:off x="1013169" y="3433477"/>
            <a:ext cx="3114442" cy="369332"/>
          </a:xfrm>
          <a:prstGeom prst="rect">
            <a:avLst/>
          </a:prstGeom>
          <a:noFill/>
        </p:spPr>
        <p:txBody>
          <a:bodyPr wrap="none" rtlCol="0">
            <a:spAutoFit/>
          </a:bodyPr>
          <a:lstStyle/>
          <a:p>
            <a:r>
              <a:rPr lang="en-US" b="1" i="1" dirty="0" smtClean="0"/>
              <a:t>Pre-entrepreneurship earnings</a:t>
            </a:r>
            <a:endParaRPr lang="en-US" b="1" i="1" dirty="0"/>
          </a:p>
        </p:txBody>
      </p:sp>
      <p:sp>
        <p:nvSpPr>
          <p:cNvPr id="11" name="TextBox 10"/>
          <p:cNvSpPr txBox="1"/>
          <p:nvPr/>
        </p:nvSpPr>
        <p:spPr>
          <a:xfrm>
            <a:off x="5816425" y="3433477"/>
            <a:ext cx="3004975" cy="646331"/>
          </a:xfrm>
          <a:prstGeom prst="rect">
            <a:avLst/>
          </a:prstGeom>
          <a:noFill/>
        </p:spPr>
        <p:txBody>
          <a:bodyPr wrap="square" rtlCol="0">
            <a:spAutoFit/>
          </a:bodyPr>
          <a:lstStyle/>
          <a:p>
            <a:r>
              <a:rPr lang="en-US" b="1" i="1" dirty="0" smtClean="0"/>
              <a:t>Post-</a:t>
            </a:r>
            <a:r>
              <a:rPr lang="en-US" b="1" i="1" dirty="0" err="1" smtClean="0"/>
              <a:t>entrep</a:t>
            </a:r>
            <a:endParaRPr lang="en-US" b="1" i="1" dirty="0" smtClean="0"/>
          </a:p>
          <a:p>
            <a:r>
              <a:rPr lang="en-US" b="1" i="1" dirty="0" smtClean="0"/>
              <a:t>earnings</a:t>
            </a:r>
            <a:endParaRPr lang="en-US" b="1" i="1" dirty="0"/>
          </a:p>
        </p:txBody>
      </p:sp>
      <p:sp>
        <p:nvSpPr>
          <p:cNvPr id="13" name="Left Brace 12"/>
          <p:cNvSpPr/>
          <p:nvPr/>
        </p:nvSpPr>
        <p:spPr>
          <a:xfrm rot="16200000">
            <a:off x="2433423" y="1882572"/>
            <a:ext cx="273934" cy="2831933"/>
          </a:xfrm>
          <a:prstGeom prst="leftBrace">
            <a:avLst>
              <a:gd name="adj1" fmla="val 8333"/>
              <a:gd name="adj2" fmla="val 508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rot="16200000">
            <a:off x="6167396" y="2858790"/>
            <a:ext cx="273933" cy="875441"/>
          </a:xfrm>
          <a:prstGeom prst="leftBrace">
            <a:avLst>
              <a:gd name="adj1" fmla="val 8333"/>
              <a:gd name="adj2" fmla="val 508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quot;No&quot; Symbol 8"/>
          <p:cNvSpPr/>
          <p:nvPr/>
        </p:nvSpPr>
        <p:spPr>
          <a:xfrm>
            <a:off x="5019471" y="1979229"/>
            <a:ext cx="796954" cy="771787"/>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itle 1"/>
          <p:cNvSpPr>
            <a:spLocks noGrp="1"/>
          </p:cNvSpPr>
          <p:nvPr>
            <p:ph type="title"/>
          </p:nvPr>
        </p:nvSpPr>
        <p:spPr>
          <a:xfrm>
            <a:off x="838199" y="365125"/>
            <a:ext cx="11096625" cy="1325563"/>
          </a:xfrm>
        </p:spPr>
        <p:txBody>
          <a:bodyPr/>
          <a:lstStyle/>
          <a:p>
            <a:r>
              <a:rPr lang="en-US" dirty="0"/>
              <a:t>3</a:t>
            </a:r>
            <a:r>
              <a:rPr lang="en-US" dirty="0" smtClean="0"/>
              <a:t>. Wage penalty after abandoning startup?</a:t>
            </a:r>
            <a:endParaRPr lang="en-US" dirty="0"/>
          </a:p>
        </p:txBody>
      </p:sp>
    </p:spTree>
    <p:extLst>
      <p:ext uri="{BB962C8B-B14F-4D97-AF65-F5344CB8AC3E}">
        <p14:creationId xmlns:p14="http://schemas.microsoft.com/office/powerpoint/2010/main" val="19791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Non-competes: a brake on entrepreneurship</a:t>
            </a:r>
            <a:endParaRPr lang="en-US" dirty="0"/>
          </a:p>
        </p:txBody>
      </p:sp>
      <p:sp>
        <p:nvSpPr>
          <p:cNvPr id="3" name="Content Placeholder 2"/>
          <p:cNvSpPr>
            <a:spLocks noGrp="1"/>
          </p:cNvSpPr>
          <p:nvPr>
            <p:ph idx="1"/>
          </p:nvPr>
        </p:nvSpPr>
        <p:spPr/>
        <p:txBody>
          <a:bodyPr>
            <a:normAutofit/>
          </a:bodyPr>
          <a:lstStyle/>
          <a:p>
            <a:r>
              <a:rPr lang="en-US" dirty="0" smtClean="0"/>
              <a:t>NCs depress entrepreneurship (Samila/Sorenson’11; Starr/et.al’18)</a:t>
            </a:r>
          </a:p>
          <a:p>
            <a:endParaRPr lang="en-US" dirty="0" smtClean="0"/>
          </a:p>
          <a:p>
            <a:r>
              <a:rPr lang="en-US" dirty="0" smtClean="0"/>
              <a:t>Women are disproportionately penalized for failure</a:t>
            </a:r>
          </a:p>
          <a:p>
            <a:pPr lvl="1"/>
            <a:r>
              <a:rPr lang="en-US" dirty="0" smtClean="0"/>
              <a:t>Female financial advisors more likely to be fired for misconduct (Egan/et.al’17)</a:t>
            </a:r>
          </a:p>
          <a:p>
            <a:pPr lvl="1"/>
            <a:r>
              <a:rPr lang="en-US" dirty="0" smtClean="0"/>
              <a:t>Female cardiologists receive fewer referrals after deaths (Sarsons’20)</a:t>
            </a:r>
          </a:p>
          <a:p>
            <a:pPr>
              <a:buFont typeface="Wingdings" panose="05000000000000000000" pitchFamily="2" charset="2"/>
              <a:buChar char="à"/>
            </a:pPr>
            <a:endParaRPr lang="en-US" dirty="0" smtClean="0">
              <a:sym typeface="Wingdings" panose="05000000000000000000" pitchFamily="2" charset="2"/>
            </a:endParaRPr>
          </a:p>
          <a:p>
            <a:pPr>
              <a:buFont typeface="Wingdings" panose="05000000000000000000" pitchFamily="2" charset="2"/>
              <a:buChar char="à"/>
            </a:pPr>
            <a:r>
              <a:rPr lang="en-US" dirty="0" smtClean="0">
                <a:sym typeface="Wingdings" panose="05000000000000000000" pitchFamily="2" charset="2"/>
              </a:rPr>
              <a:t>NCs may disproportionately discourage female entrepreneurship</a:t>
            </a:r>
          </a:p>
        </p:txBody>
      </p:sp>
    </p:spTree>
    <p:extLst>
      <p:ext uri="{BB962C8B-B14F-4D97-AF65-F5344CB8AC3E}">
        <p14:creationId xmlns:p14="http://schemas.microsoft.com/office/powerpoint/2010/main" val="15914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Non-compete agreements discourage women from entrepreneurship</a:t>
            </a:r>
          </a:p>
          <a:p>
            <a:r>
              <a:rPr lang="en-US" dirty="0" smtClean="0"/>
              <a:t>Not driven by lawsuits, but</a:t>
            </a:r>
          </a:p>
          <a:p>
            <a:pPr lvl="1"/>
            <a:r>
              <a:rPr lang="en-US" dirty="0" smtClean="0"/>
              <a:t>Fewer financial resources to mount a legal defense</a:t>
            </a:r>
          </a:p>
          <a:p>
            <a:pPr lvl="1"/>
            <a:r>
              <a:rPr lang="en-US" dirty="0" smtClean="0"/>
              <a:t>Lower wages after returning to paid employment</a:t>
            </a:r>
          </a:p>
          <a:p>
            <a:r>
              <a:rPr lang="en-US" dirty="0" smtClean="0"/>
              <a:t>Restrictions on NCs could help close the gender gap…quickly</a:t>
            </a:r>
          </a:p>
          <a:p>
            <a:pPr lvl="2"/>
            <a:endParaRPr lang="en-US" dirty="0"/>
          </a:p>
        </p:txBody>
      </p:sp>
    </p:spTree>
    <p:extLst>
      <p:ext uri="{BB962C8B-B14F-4D97-AF65-F5344CB8AC3E}">
        <p14:creationId xmlns:p14="http://schemas.microsoft.com/office/powerpoint/2010/main" val="342315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a:t>
            </a:r>
            <a:endParaRPr lang="en-US" dirty="0"/>
          </a:p>
        </p:txBody>
      </p:sp>
      <p:sp>
        <p:nvSpPr>
          <p:cNvPr id="3" name="Content Placeholder 2"/>
          <p:cNvSpPr>
            <a:spLocks noGrp="1"/>
          </p:cNvSpPr>
          <p:nvPr>
            <p:ph idx="1"/>
          </p:nvPr>
        </p:nvSpPr>
        <p:spPr/>
        <p:txBody>
          <a:bodyPr/>
          <a:lstStyle/>
          <a:p>
            <a:r>
              <a:rPr lang="en-US" dirty="0" smtClean="0"/>
              <a:t>Women </a:t>
            </a:r>
            <a:r>
              <a:rPr lang="en-US" u="sng" dirty="0" smtClean="0"/>
              <a:t>not</a:t>
            </a:r>
            <a:r>
              <a:rPr lang="en-US" dirty="0" smtClean="0"/>
              <a:t> sued more often</a:t>
            </a:r>
          </a:p>
          <a:p>
            <a:pPr lvl="1"/>
            <a:r>
              <a:rPr lang="en-US" dirty="0" smtClean="0"/>
              <a:t>(possibly more risk averse)</a:t>
            </a:r>
          </a:p>
          <a:p>
            <a:endParaRPr lang="en-US" dirty="0" smtClean="0"/>
          </a:p>
          <a:p>
            <a:r>
              <a:rPr lang="en-US" dirty="0" smtClean="0"/>
              <a:t>Women have fewer financial resources to defend against lawsuit</a:t>
            </a:r>
            <a:endParaRPr lang="en-US" dirty="0"/>
          </a:p>
          <a:p>
            <a:endParaRPr lang="en-US" dirty="0" smtClean="0"/>
          </a:p>
          <a:p>
            <a:r>
              <a:rPr lang="en-US" dirty="0" smtClean="0"/>
              <a:t>Penalty for women who abandon startups, return to wage work</a:t>
            </a:r>
          </a:p>
        </p:txBody>
      </p:sp>
      <p:pic>
        <p:nvPicPr>
          <p:cNvPr id="4" name="Picture 3"/>
          <p:cNvPicPr>
            <a:picLocks noChangeAspect="1"/>
          </p:cNvPicPr>
          <p:nvPr/>
        </p:nvPicPr>
        <p:blipFill>
          <a:blip r:embed="rId2"/>
          <a:stretch>
            <a:fillRect/>
          </a:stretch>
        </p:blipFill>
        <p:spPr>
          <a:xfrm>
            <a:off x="5415517" y="1772817"/>
            <a:ext cx="3837429" cy="508054"/>
          </a:xfrm>
          <a:prstGeom prst="rect">
            <a:avLst/>
          </a:prstGeom>
        </p:spPr>
      </p:pic>
    </p:spTree>
    <p:extLst>
      <p:ext uri="{BB962C8B-B14F-4D97-AF65-F5344CB8AC3E}">
        <p14:creationId xmlns:p14="http://schemas.microsoft.com/office/powerpoint/2010/main" val="224594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9056" y="0"/>
            <a:ext cx="13886416" cy="9735798"/>
          </a:xfrm>
          <a:prstGeom prst="rect">
            <a:avLst/>
          </a:prstGeom>
        </p:spPr>
      </p:pic>
    </p:spTree>
    <p:extLst>
      <p:ext uri="{BB962C8B-B14F-4D97-AF65-F5344CB8AC3E}">
        <p14:creationId xmlns:p14="http://schemas.microsoft.com/office/powerpoint/2010/main" val="2955462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Entrepreneurship as Dynamism</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6261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Entrepreneurship and industry experience</a:t>
            </a:r>
            <a:endParaRPr lang="en-US" dirty="0"/>
          </a:p>
        </p:txBody>
      </p:sp>
      <p:sp>
        <p:nvSpPr>
          <p:cNvPr id="3" name="Content Placeholder 2"/>
          <p:cNvSpPr>
            <a:spLocks noGrp="1"/>
          </p:cNvSpPr>
          <p:nvPr>
            <p:ph idx="1"/>
          </p:nvPr>
        </p:nvSpPr>
        <p:spPr>
          <a:xfrm>
            <a:off x="838199" y="1825625"/>
            <a:ext cx="10738757" cy="4351338"/>
          </a:xfrm>
        </p:spPr>
        <p:txBody>
          <a:bodyPr>
            <a:normAutofit/>
          </a:bodyPr>
          <a:lstStyle/>
          <a:p>
            <a:r>
              <a:rPr lang="en-US" dirty="0" smtClean="0"/>
              <a:t>Most new ventures fail</a:t>
            </a:r>
          </a:p>
          <a:p>
            <a:r>
              <a:rPr lang="en-US" dirty="0" smtClean="0"/>
              <a:t>Successful founders usually have </a:t>
            </a:r>
            <a:r>
              <a:rPr lang="en-US" b="1" dirty="0" smtClean="0"/>
              <a:t>industry experience</a:t>
            </a:r>
            <a:r>
              <a:rPr lang="en-US" dirty="0" smtClean="0"/>
              <a:t> (Klepper)</a:t>
            </a:r>
          </a:p>
          <a:p>
            <a:pPr marL="0" indent="0">
              <a:buNone/>
            </a:pPr>
            <a:endParaRPr lang="en-US" dirty="0" smtClean="0"/>
          </a:p>
        </p:txBody>
      </p:sp>
    </p:spTree>
    <p:extLst>
      <p:ext uri="{BB962C8B-B14F-4D97-AF65-F5344CB8AC3E}">
        <p14:creationId xmlns:p14="http://schemas.microsoft.com/office/powerpoint/2010/main" val="1595485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prior experience governed by </a:t>
            </a:r>
            <a:r>
              <a:rPr lang="en-US" i="1" dirty="0" smtClean="0"/>
              <a:t>post-employment restraints</a:t>
            </a:r>
            <a:r>
              <a:rPr lang="en-US" dirty="0" smtClean="0"/>
              <a:t>:</a:t>
            </a:r>
            <a:endParaRPr lang="en-US" i="1" dirty="0"/>
          </a:p>
        </p:txBody>
      </p:sp>
      <p:sp>
        <p:nvSpPr>
          <p:cNvPr id="3" name="Content Placeholder 2"/>
          <p:cNvSpPr>
            <a:spLocks noGrp="1"/>
          </p:cNvSpPr>
          <p:nvPr>
            <p:ph idx="1"/>
          </p:nvPr>
        </p:nvSpPr>
        <p:spPr/>
        <p:txBody>
          <a:bodyPr>
            <a:normAutofit/>
          </a:bodyPr>
          <a:lstStyle/>
          <a:p>
            <a:pPr marL="457200" indent="-457200">
              <a:buAutoNum type="arabicPeriod"/>
            </a:pPr>
            <a:r>
              <a:rPr lang="en-US" dirty="0" smtClean="0"/>
              <a:t>Use of ex-employer’s </a:t>
            </a:r>
            <a:r>
              <a:rPr lang="en-US" b="1" dirty="0" smtClean="0"/>
              <a:t>resources</a:t>
            </a:r>
            <a:endParaRPr lang="en-US" dirty="0"/>
          </a:p>
          <a:p>
            <a:pPr marL="914400" lvl="1" indent="-457200">
              <a:buAutoNum type="arabicPeriod"/>
            </a:pPr>
            <a:r>
              <a:rPr lang="en-US" dirty="0" smtClean="0"/>
              <a:t>Non-disclosure</a:t>
            </a:r>
          </a:p>
          <a:p>
            <a:pPr marL="914400" lvl="1" indent="-457200">
              <a:buAutoNum type="arabicPeriod"/>
            </a:pPr>
            <a:r>
              <a:rPr lang="en-US" dirty="0" smtClean="0"/>
              <a:t>Non-solicitation</a:t>
            </a:r>
            <a:endParaRPr lang="en-US" b="1" dirty="0"/>
          </a:p>
          <a:p>
            <a:pPr marL="457200" indent="-457200">
              <a:buAutoNum type="arabicPeriod"/>
            </a:pPr>
            <a:endParaRPr lang="en-US" b="1" dirty="0" smtClean="0"/>
          </a:p>
          <a:p>
            <a:pPr marL="457200" indent="-457200">
              <a:buAutoNum type="arabicPeriod"/>
            </a:pPr>
            <a:r>
              <a:rPr lang="en-US" b="1" dirty="0" smtClean="0"/>
              <a:t>Type of work</a:t>
            </a:r>
            <a:r>
              <a:rPr lang="en-US" dirty="0" smtClean="0"/>
              <a:t> </a:t>
            </a:r>
            <a:r>
              <a:rPr lang="en-US" dirty="0"/>
              <a:t>the ex-employee may </a:t>
            </a:r>
            <a:r>
              <a:rPr lang="en-US" dirty="0" smtClean="0"/>
              <a:t>engage in: non-compete </a:t>
            </a:r>
            <a:r>
              <a:rPr lang="en-US" dirty="0"/>
              <a:t>(NC</a:t>
            </a:r>
            <a:r>
              <a:rPr lang="en-US" dirty="0" smtClean="0"/>
              <a:t>)</a:t>
            </a:r>
          </a:p>
          <a:p>
            <a:pPr marL="914400" lvl="1" indent="-457200">
              <a:buAutoNum type="arabicPeriod"/>
            </a:pPr>
            <a:r>
              <a:rPr lang="en-US" dirty="0" smtClean="0"/>
              <a:t>List of competitors or “field of service”</a:t>
            </a:r>
          </a:p>
          <a:p>
            <a:pPr marL="914400" lvl="1" indent="-457200">
              <a:buAutoNum type="arabicPeriod"/>
            </a:pPr>
            <a:r>
              <a:rPr lang="en-US" dirty="0" smtClean="0"/>
              <a:t>Time limit: 1-2 years, sometimes geographically bounded</a:t>
            </a:r>
          </a:p>
          <a:p>
            <a:pPr marL="914400" lvl="1" indent="-457200">
              <a:buAutoNum type="arabicPeriod"/>
            </a:pPr>
            <a:r>
              <a:rPr lang="en-US" dirty="0" smtClean="0"/>
              <a:t>NC policy determined at the state level</a:t>
            </a:r>
            <a:endParaRPr lang="en-US" dirty="0"/>
          </a:p>
          <a:p>
            <a:endParaRPr lang="en-US" dirty="0"/>
          </a:p>
          <a:p>
            <a:endParaRPr lang="en-US" dirty="0"/>
          </a:p>
        </p:txBody>
      </p:sp>
      <p:pic>
        <p:nvPicPr>
          <p:cNvPr id="205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012" y="1825625"/>
            <a:ext cx="1390348" cy="13903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ber Freight chief Lior Ron at the Milken Institute Global Conference in Beverly Hills in 2017.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0483" y="1871889"/>
            <a:ext cx="2016125" cy="13440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63120" y="2289966"/>
            <a:ext cx="1345240" cy="461665"/>
          </a:xfrm>
          <a:prstGeom prst="rect">
            <a:avLst/>
          </a:prstGeom>
          <a:noFill/>
        </p:spPr>
        <p:txBody>
          <a:bodyPr wrap="none" rtlCol="0">
            <a:spAutoFit/>
          </a:bodyPr>
          <a:lstStyle/>
          <a:p>
            <a:r>
              <a:rPr lang="en-US" sz="2400" b="1" dirty="0" smtClean="0">
                <a:solidFill>
                  <a:schemeClr val="bg1"/>
                </a:solidFill>
              </a:rPr>
              <a:t>$243MM</a:t>
            </a:r>
            <a:endParaRPr lang="en-US" sz="2400" b="1" dirty="0">
              <a:solidFill>
                <a:schemeClr val="bg1"/>
              </a:solidFill>
            </a:endParaRPr>
          </a:p>
        </p:txBody>
      </p:sp>
      <p:sp>
        <p:nvSpPr>
          <p:cNvPr id="7" name="TextBox 6"/>
          <p:cNvSpPr txBox="1"/>
          <p:nvPr/>
        </p:nvSpPr>
        <p:spPr>
          <a:xfrm>
            <a:off x="9037521" y="2261569"/>
            <a:ext cx="1306768" cy="461665"/>
          </a:xfrm>
          <a:prstGeom prst="rect">
            <a:avLst/>
          </a:prstGeom>
          <a:noFill/>
        </p:spPr>
        <p:txBody>
          <a:bodyPr wrap="none" rtlCol="0">
            <a:spAutoFit/>
          </a:bodyPr>
          <a:lstStyle/>
          <a:p>
            <a:r>
              <a:rPr lang="en-US" b="1" dirty="0" smtClean="0">
                <a:solidFill>
                  <a:schemeClr val="bg1"/>
                </a:solidFill>
              </a:rPr>
              <a:t>$</a:t>
            </a:r>
            <a:r>
              <a:rPr lang="en-US" sz="2400" b="1" dirty="0" smtClean="0">
                <a:solidFill>
                  <a:schemeClr val="bg1"/>
                </a:solidFill>
              </a:rPr>
              <a:t>128MM</a:t>
            </a:r>
            <a:endParaRPr lang="en-US" b="1" dirty="0">
              <a:solidFill>
                <a:schemeClr val="bg1"/>
              </a:solidFill>
            </a:endParaRPr>
          </a:p>
        </p:txBody>
      </p:sp>
      <p:pic>
        <p:nvPicPr>
          <p:cNvPr id="1026" name="Picture 2" descr="Capture medi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4770" y="4186238"/>
            <a:ext cx="20955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399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964" y="0"/>
            <a:ext cx="10132955" cy="68767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22308" y="1050830"/>
            <a:ext cx="2609321" cy="830997"/>
          </a:xfrm>
          <a:prstGeom prst="rect">
            <a:avLst/>
          </a:prstGeom>
          <a:noFill/>
        </p:spPr>
        <p:txBody>
          <a:bodyPr wrap="square" rtlCol="0">
            <a:spAutoFit/>
          </a:bodyPr>
          <a:lstStyle/>
          <a:p>
            <a:pPr algn="ctr"/>
            <a:r>
              <a:rPr lang="en-US" sz="4800" b="1" i="1" dirty="0" smtClean="0"/>
              <a:t>NDA</a:t>
            </a:r>
            <a:endParaRPr lang="en-US" sz="4800" b="1" i="1" dirty="0"/>
          </a:p>
        </p:txBody>
      </p:sp>
      <p:pic>
        <p:nvPicPr>
          <p:cNvPr id="2052"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332" y="252676"/>
            <a:ext cx="2606413" cy="20851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092015" y="4580043"/>
            <a:ext cx="2603429" cy="2292572"/>
          </a:xfrm>
          <a:prstGeom prst="rect">
            <a:avLst/>
          </a:prstGeom>
        </p:spPr>
      </p:pic>
      <p:sp>
        <p:nvSpPr>
          <p:cNvPr id="4" name="TextBox 3"/>
          <p:cNvSpPr txBox="1"/>
          <p:nvPr/>
        </p:nvSpPr>
        <p:spPr>
          <a:xfrm>
            <a:off x="877551" y="1012218"/>
            <a:ext cx="3001594" cy="830997"/>
          </a:xfrm>
          <a:prstGeom prst="rect">
            <a:avLst/>
          </a:prstGeom>
          <a:noFill/>
        </p:spPr>
        <p:txBody>
          <a:bodyPr wrap="square" rtlCol="0">
            <a:spAutoFit/>
          </a:bodyPr>
          <a:lstStyle/>
          <a:p>
            <a:pPr algn="ctr"/>
            <a:r>
              <a:rPr lang="en-US" sz="4800" b="1" dirty="0" smtClean="0">
                <a:solidFill>
                  <a:schemeClr val="bg1"/>
                </a:solidFill>
              </a:rPr>
              <a:t>$243MM</a:t>
            </a:r>
            <a:endParaRPr lang="en-US" sz="4800" b="1" dirty="0">
              <a:solidFill>
                <a:schemeClr val="bg1"/>
              </a:solidFill>
            </a:endParaRPr>
          </a:p>
        </p:txBody>
      </p:sp>
      <p:pic>
        <p:nvPicPr>
          <p:cNvPr id="5" name="Picture 4" descr="Uber Freight chief Lior Ron at the Milken Institute Global Conference in Beverly Hills in 2017.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015" y="2590483"/>
            <a:ext cx="2605324" cy="17368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5590" y="3070704"/>
            <a:ext cx="2936278" cy="830997"/>
          </a:xfrm>
          <a:prstGeom prst="rect">
            <a:avLst/>
          </a:prstGeom>
          <a:noFill/>
        </p:spPr>
        <p:txBody>
          <a:bodyPr wrap="square" rtlCol="0">
            <a:spAutoFit/>
          </a:bodyPr>
          <a:lstStyle/>
          <a:p>
            <a:pPr algn="ctr"/>
            <a:r>
              <a:rPr lang="en-US" sz="4000" b="1" dirty="0" smtClean="0">
                <a:solidFill>
                  <a:schemeClr val="bg1"/>
                </a:solidFill>
              </a:rPr>
              <a:t>$</a:t>
            </a:r>
            <a:r>
              <a:rPr lang="en-US" sz="4800" b="1" dirty="0" smtClean="0">
                <a:solidFill>
                  <a:schemeClr val="bg1"/>
                </a:solidFill>
              </a:rPr>
              <a:t>128MM</a:t>
            </a:r>
            <a:endParaRPr lang="en-US" sz="4000" b="1" dirty="0">
              <a:solidFill>
                <a:schemeClr val="bg1"/>
              </a:solidFill>
            </a:endParaRPr>
          </a:p>
        </p:txBody>
      </p:sp>
      <p:sp>
        <p:nvSpPr>
          <p:cNvPr id="8" name="TextBox 7"/>
          <p:cNvSpPr txBox="1"/>
          <p:nvPr/>
        </p:nvSpPr>
        <p:spPr>
          <a:xfrm>
            <a:off x="942867" y="5775413"/>
            <a:ext cx="2936278" cy="707886"/>
          </a:xfrm>
          <a:prstGeom prst="rect">
            <a:avLst/>
          </a:prstGeom>
          <a:noFill/>
        </p:spPr>
        <p:txBody>
          <a:bodyPr wrap="square" rtlCol="0">
            <a:spAutoFit/>
          </a:bodyPr>
          <a:lstStyle/>
          <a:p>
            <a:pPr algn="ctr"/>
            <a:r>
              <a:rPr lang="en-US" sz="4000" b="1" dirty="0" smtClean="0">
                <a:solidFill>
                  <a:schemeClr val="bg1"/>
                </a:solidFill>
              </a:rPr>
              <a:t>1 YEAR</a:t>
            </a:r>
            <a:endParaRPr lang="en-US" sz="4000" b="1" dirty="0">
              <a:solidFill>
                <a:schemeClr val="bg1"/>
              </a:solidFill>
            </a:endParaRPr>
          </a:p>
        </p:txBody>
      </p:sp>
      <p:sp>
        <p:nvSpPr>
          <p:cNvPr id="10" name="TextBox 9"/>
          <p:cNvSpPr txBox="1"/>
          <p:nvPr/>
        </p:nvSpPr>
        <p:spPr>
          <a:xfrm>
            <a:off x="3142362" y="3088502"/>
            <a:ext cx="3824182" cy="830997"/>
          </a:xfrm>
          <a:prstGeom prst="rect">
            <a:avLst/>
          </a:prstGeom>
          <a:noFill/>
        </p:spPr>
        <p:txBody>
          <a:bodyPr wrap="square" rtlCol="0">
            <a:spAutoFit/>
          </a:bodyPr>
          <a:lstStyle/>
          <a:p>
            <a:pPr algn="ctr"/>
            <a:r>
              <a:rPr lang="en-US" sz="4800" b="1" i="1" dirty="0" smtClean="0"/>
              <a:t>non-solicit</a:t>
            </a:r>
            <a:endParaRPr lang="en-US" sz="4800" b="1" i="1" dirty="0"/>
          </a:p>
        </p:txBody>
      </p:sp>
      <p:sp>
        <p:nvSpPr>
          <p:cNvPr id="11" name="TextBox 10"/>
          <p:cNvSpPr txBox="1"/>
          <p:nvPr/>
        </p:nvSpPr>
        <p:spPr>
          <a:xfrm>
            <a:off x="3487063" y="5654369"/>
            <a:ext cx="3824182" cy="830997"/>
          </a:xfrm>
          <a:prstGeom prst="rect">
            <a:avLst/>
          </a:prstGeom>
          <a:noFill/>
        </p:spPr>
        <p:txBody>
          <a:bodyPr wrap="square" rtlCol="0">
            <a:spAutoFit/>
          </a:bodyPr>
          <a:lstStyle/>
          <a:p>
            <a:pPr algn="ctr"/>
            <a:r>
              <a:rPr lang="en-US" sz="4800" b="1" i="1" dirty="0" smtClean="0"/>
              <a:t>non-compete</a:t>
            </a:r>
            <a:endParaRPr lang="en-US" sz="4800" b="1" i="1" dirty="0"/>
          </a:p>
        </p:txBody>
      </p:sp>
    </p:spTree>
    <p:extLst>
      <p:ext uri="{BB962C8B-B14F-4D97-AF65-F5344CB8AC3E}">
        <p14:creationId xmlns:p14="http://schemas.microsoft.com/office/powerpoint/2010/main" val="170918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6" grpId="0"/>
      <p:bldP spid="8"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482" y="2634199"/>
            <a:ext cx="60960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26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9056" y="0"/>
            <a:ext cx="13886416" cy="9735798"/>
          </a:xfrm>
          <a:prstGeom prst="rect">
            <a:avLst/>
          </a:prstGeom>
        </p:spPr>
      </p:pic>
    </p:spTree>
    <p:extLst>
      <p:ext uri="{BB962C8B-B14F-4D97-AF65-F5344CB8AC3E}">
        <p14:creationId xmlns:p14="http://schemas.microsoft.com/office/powerpoint/2010/main" val="344881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Spillovers vs. displacement</a:t>
            </a:r>
            <a:endParaRPr lang="en-US" dirty="0"/>
          </a:p>
        </p:txBody>
      </p:sp>
      <p:sp>
        <p:nvSpPr>
          <p:cNvPr id="3" name="Content Placeholder 2"/>
          <p:cNvSpPr>
            <a:spLocks noGrp="1"/>
          </p:cNvSpPr>
          <p:nvPr>
            <p:ph idx="1"/>
          </p:nvPr>
        </p:nvSpPr>
        <p:spPr/>
        <p:txBody>
          <a:bodyPr/>
          <a:lstStyle/>
          <a:p>
            <a:r>
              <a:rPr lang="en-US" dirty="0" smtClean="0">
                <a:sym typeface="Wingdings" panose="05000000000000000000" pitchFamily="2" charset="2"/>
              </a:rPr>
              <a:t>Local entrepreneurship benefits entire region?</a:t>
            </a:r>
          </a:p>
          <a:p>
            <a:r>
              <a:rPr lang="en-US" dirty="0" smtClean="0">
                <a:sym typeface="Wingdings" panose="05000000000000000000" pitchFamily="2" charset="2"/>
              </a:rPr>
              <a:t>But VCs invest nearby (Stuart/Sorenson’03; Bernstein/et.al’16)</a:t>
            </a:r>
          </a:p>
          <a:p>
            <a:endParaRPr lang="en-US" dirty="0">
              <a:sym typeface="Wingdings" panose="05000000000000000000" pitchFamily="2" charset="2"/>
            </a:endParaRPr>
          </a:p>
          <a:p>
            <a:pPr marL="0" indent="0">
              <a:buNone/>
            </a:pPr>
            <a:r>
              <a:rPr lang="en-US" dirty="0" smtClean="0">
                <a:sym typeface="Wingdings" panose="05000000000000000000" pitchFamily="2" charset="2"/>
              </a:rPr>
              <a:t> add “spatial lags” for inventors moving </a:t>
            </a:r>
            <a:r>
              <a:rPr lang="en-US" i="1" u="sng" dirty="0" smtClean="0">
                <a:sym typeface="Wingdings" panose="05000000000000000000" pitchFamily="2" charset="2"/>
              </a:rPr>
              <a:t>to</a:t>
            </a:r>
            <a:r>
              <a:rPr lang="en-US" dirty="0" smtClean="0">
                <a:sym typeface="Wingdings" panose="05000000000000000000" pitchFamily="2" charset="2"/>
              </a:rPr>
              <a:t> surrounding counties, exclude those moving </a:t>
            </a:r>
            <a:r>
              <a:rPr lang="en-US" i="1" u="sng" dirty="0" smtClean="0">
                <a:sym typeface="Wingdings" panose="05000000000000000000" pitchFamily="2" charset="2"/>
              </a:rPr>
              <a:t>from</a:t>
            </a:r>
            <a:r>
              <a:rPr lang="en-US" dirty="0" smtClean="0">
                <a:sym typeface="Wingdings" panose="05000000000000000000" pitchFamily="2" charset="2"/>
              </a:rPr>
              <a:t> surrounding counties (Moretti/Wilson’14)</a:t>
            </a:r>
          </a:p>
          <a:p>
            <a:endParaRPr lang="en-US" dirty="0">
              <a:sym typeface="Wingdings" panose="05000000000000000000" pitchFamily="2" charset="2"/>
            </a:endParaRPr>
          </a:p>
        </p:txBody>
      </p:sp>
    </p:spTree>
    <p:extLst>
      <p:ext uri="{BB962C8B-B14F-4D97-AF65-F5344CB8AC3E}">
        <p14:creationId xmlns:p14="http://schemas.microsoft.com/office/powerpoint/2010/main" val="2772188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2055" y="1463768"/>
            <a:ext cx="13209895" cy="5160698"/>
          </a:xfrm>
          <a:prstGeom prst="rect">
            <a:avLst/>
          </a:prstGeom>
        </p:spPr>
      </p:pic>
      <p:sp>
        <p:nvSpPr>
          <p:cNvPr id="5" name="Title 4"/>
          <p:cNvSpPr>
            <a:spLocks noGrp="1"/>
          </p:cNvSpPr>
          <p:nvPr>
            <p:ph type="title"/>
          </p:nvPr>
        </p:nvSpPr>
        <p:spPr/>
        <p:txBody>
          <a:bodyPr/>
          <a:lstStyle/>
          <a:p>
            <a:r>
              <a:rPr lang="en-US" dirty="0" smtClean="0"/>
              <a:t>55 inventors </a:t>
            </a:r>
            <a:r>
              <a:rPr lang="en-US" dirty="0" smtClean="0">
                <a:sym typeface="Wingdings" panose="05000000000000000000" pitchFamily="2" charset="2"/>
              </a:rPr>
              <a:t> 1 high-growth startup</a:t>
            </a:r>
            <a:endParaRPr lang="en-US" dirty="0"/>
          </a:p>
        </p:txBody>
      </p:sp>
      <p:sp>
        <p:nvSpPr>
          <p:cNvPr id="6" name="Content Placeholder 5"/>
          <p:cNvSpPr>
            <a:spLocks noGrp="1"/>
          </p:cNvSpPr>
          <p:nvPr>
            <p:ph idx="1"/>
          </p:nvPr>
        </p:nvSpPr>
        <p:spPr>
          <a:xfrm>
            <a:off x="838200" y="5923767"/>
            <a:ext cx="10515600" cy="1437717"/>
          </a:xfrm>
        </p:spPr>
        <p:txBody>
          <a:bodyPr/>
          <a:lstStyle/>
          <a:p>
            <a:r>
              <a:rPr lang="en-US" dirty="0" smtClean="0"/>
              <a:t>Robust to: dropping common/wealthy names, DV = VC-backed/REPI, calculating IV as distance from surname centroid</a:t>
            </a:r>
            <a:endParaRPr lang="en-US" dirty="0"/>
          </a:p>
        </p:txBody>
      </p:sp>
    </p:spTree>
    <p:extLst>
      <p:ext uri="{BB962C8B-B14F-4D97-AF65-F5344CB8AC3E}">
        <p14:creationId xmlns:p14="http://schemas.microsoft.com/office/powerpoint/2010/main" val="1294027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Shift-share/leave-out instrument</a:t>
            </a:r>
            <a:endParaRPr lang="en-US" dirty="0"/>
          </a:p>
        </p:txBody>
      </p:sp>
      <p:sp>
        <p:nvSpPr>
          <p:cNvPr id="3" name="Content Placeholder 2"/>
          <p:cNvSpPr>
            <a:spLocks noGrp="1"/>
          </p:cNvSpPr>
          <p:nvPr>
            <p:ph idx="1"/>
          </p:nvPr>
        </p:nvSpPr>
        <p:spPr/>
        <p:txBody>
          <a:bodyPr/>
          <a:lstStyle/>
          <a:p>
            <a:r>
              <a:rPr lang="en-US" dirty="0" smtClean="0"/>
              <a:t>131MM respondents to 1940 Census</a:t>
            </a:r>
          </a:p>
          <a:p>
            <a:endParaRPr lang="en-US" dirty="0" smtClean="0"/>
          </a:p>
          <a:p>
            <a:r>
              <a:rPr lang="en-US" dirty="0" smtClean="0"/>
              <a:t>County-level “shares” of surnames (Bartik’91)</a:t>
            </a:r>
          </a:p>
          <a:p>
            <a:pPr lvl="1"/>
            <a:r>
              <a:rPr lang="en-US" dirty="0" smtClean="0"/>
              <a:t>3.1MM names in 3,100 counties </a:t>
            </a:r>
            <a:r>
              <a:rPr lang="en-US" dirty="0" smtClean="0">
                <a:sym typeface="Wingdings" panose="05000000000000000000" pitchFamily="2" charset="2"/>
              </a:rPr>
              <a:t> </a:t>
            </a:r>
            <a:r>
              <a:rPr lang="en-US" dirty="0" smtClean="0"/>
              <a:t>variation (Goldsmith-Pinkham/et.al’20)</a:t>
            </a:r>
          </a:p>
          <a:p>
            <a:endParaRPr lang="en-US" dirty="0" smtClean="0"/>
          </a:p>
          <a:p>
            <a:r>
              <a:rPr lang="en-US" dirty="0" smtClean="0"/>
              <a:t>Omit focal county’s inflows from “shift” (Hunt’17; </a:t>
            </a:r>
            <a:r>
              <a:rPr lang="en-US" dirty="0" err="1" smtClean="0"/>
              <a:t>Buchardi</a:t>
            </a:r>
            <a:r>
              <a:rPr lang="en-US" dirty="0" smtClean="0"/>
              <a:t>/et.al’20)</a:t>
            </a:r>
          </a:p>
          <a:p>
            <a:endParaRPr lang="en-US" dirty="0"/>
          </a:p>
        </p:txBody>
      </p:sp>
      <mc:AlternateContent xmlns:mc="http://schemas.openxmlformats.org/markup-compatibility/2006" xmlns:a14="http://schemas.microsoft.com/office/drawing/2010/main">
        <mc:Choice Requires="a14">
          <p:sp>
            <p:nvSpPr>
              <p:cNvPr id="5" name="Rectangle 4"/>
              <p:cNvSpPr/>
              <p:nvPr/>
            </p:nvSpPr>
            <p:spPr>
              <a:xfrm>
                <a:off x="531836" y="-795731"/>
                <a:ext cx="5330505" cy="7957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𝐼𝑛𝑣</m:t>
                              </m:r>
                            </m:e>
                            <m:sub>
                              <m:r>
                                <a:rPr lang="en-US" i="1">
                                  <a:latin typeface="Cambria Math" panose="02040503050406030204" pitchFamily="18" charset="0"/>
                                </a:rPr>
                                <m:t>𝑑𝑡</m:t>
                              </m:r>
                              <m:r>
                                <a:rPr lang="en-US" i="0">
                                  <a:latin typeface="Cambria Math" panose="02040503050406030204" pitchFamily="18" charset="0"/>
                                </a:rPr>
                                <m:t>,  </m:t>
                              </m:r>
                              <m:r>
                                <a:rPr lang="en-US" i="1">
                                  <a:latin typeface="Cambria Math" panose="02040503050406030204" pitchFamily="18" charset="0"/>
                                </a:rPr>
                                <m:t>𝑙𝑒𝑎𝑣𝑒</m:t>
                              </m:r>
                              <m:r>
                                <a:rPr lang="en-US" i="0">
                                  <a:latin typeface="Cambria Math" panose="02040503050406030204" pitchFamily="18" charset="0"/>
                                </a:rPr>
                                <m:t>−</m:t>
                              </m:r>
                              <m:r>
                                <a:rPr lang="en-US" i="1">
                                  <a:latin typeface="Cambria Math" panose="02040503050406030204" pitchFamily="18" charset="0"/>
                                </a:rPr>
                                <m:t>𝑜𝑢𝑡</m:t>
                              </m:r>
                            </m:sub>
                          </m:sSub>
                        </m:e>
                      </m:acc>
                      <m:r>
                        <a:rPr lang="en-US" i="0">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𝑛</m:t>
                          </m:r>
                        </m:sub>
                        <m:sup/>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𝑑𝑛</m:t>
                                  </m:r>
                                </m:sub>
                                <m:sup>
                                  <m:r>
                                    <a:rPr lang="en-US" i="0">
                                      <a:latin typeface="Cambria Math" panose="02040503050406030204" pitchFamily="18" charset="0"/>
                                    </a:rPr>
                                    <m:t>1940</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𝑛</m:t>
                                  </m:r>
                                </m:sub>
                                <m:sup>
                                  <m:r>
                                    <a:rPr lang="en-US" i="0">
                                      <a:latin typeface="Cambria Math" panose="02040503050406030204" pitchFamily="18" charset="0"/>
                                    </a:rPr>
                                    <m:t>1940</m:t>
                                  </m:r>
                                </m:sup>
                              </m:sSubSup>
                            </m:den>
                          </m:f>
                        </m:e>
                      </m:nary>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𝐼𝑛𝑣</m:t>
                          </m:r>
                        </m:e>
                        <m:sub>
                          <m:d>
                            <m:dPr>
                              <m:begChr m:val=""/>
                              <m:ctrlPr>
                                <a:rPr lang="en-US" i="1">
                                  <a:latin typeface="Cambria Math" panose="02040503050406030204" pitchFamily="18" charset="0"/>
                                </a:rPr>
                              </m:ctrlPr>
                            </m:dPr>
                            <m:e>
                              <m:r>
                                <a:rPr lang="en-US" i="1">
                                  <a:latin typeface="Cambria Math" panose="02040503050406030204" pitchFamily="18" charset="0"/>
                                </a:rPr>
                                <m:t>𝑛𝑡</m:t>
                              </m:r>
                              <m:r>
                                <a:rPr lang="en-US" i="0">
                                  <a:latin typeface="Cambria Math" panose="02040503050406030204" pitchFamily="18" charset="0"/>
                                </a:rPr>
                                <m:t>, </m:t>
                              </m:r>
                              <m:r>
                                <a:rPr lang="en-US" i="1">
                                  <a:latin typeface="Cambria Math" panose="02040503050406030204" pitchFamily="18" charset="0"/>
                                </a:rPr>
                                <m:t>𝑙𝑒𝑎𝑣𝑒</m:t>
                              </m:r>
                              <m:r>
                                <a:rPr lang="en-US" i="0">
                                  <a:latin typeface="Cambria Math" panose="02040503050406030204" pitchFamily="18" charset="0"/>
                                </a:rPr>
                                <m:t>−</m:t>
                              </m:r>
                              <m:r>
                                <a:rPr lang="en-US" i="1">
                                  <a:latin typeface="Cambria Math" panose="02040503050406030204" pitchFamily="18" charset="0"/>
                                </a:rPr>
                                <m:t>𝑜𝑢𝑡</m:t>
                              </m:r>
                              <m:r>
                                <a:rPr lang="en-US" i="0">
                                  <a:latin typeface="Cambria Math" panose="02040503050406030204" pitchFamily="18" charset="0"/>
                                </a:rPr>
                                <m:t>(</m:t>
                              </m:r>
                              <m:r>
                                <a:rPr lang="en-US" i="1">
                                  <a:latin typeface="Cambria Math" panose="02040503050406030204" pitchFamily="18" charset="0"/>
                                </a:rPr>
                                <m:t>𝑛</m:t>
                              </m:r>
                              <m:r>
                                <a:rPr lang="en-US" i="0">
                                  <a:latin typeface="Cambria Math" panose="02040503050406030204" pitchFamily="18" charset="0"/>
                                </a:rPr>
                                <m:t>,</m:t>
                              </m:r>
                              <m:r>
                                <a:rPr lang="en-US" i="1">
                                  <a:latin typeface="Cambria Math" panose="02040503050406030204" pitchFamily="18" charset="0"/>
                                </a:rPr>
                                <m:t>𝑑</m:t>
                              </m:r>
                            </m:e>
                          </m:d>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836" y="-795731"/>
                <a:ext cx="5330505" cy="795731"/>
              </a:xfrm>
              <a:prstGeom prst="rect">
                <a:avLst/>
              </a:prstGeom>
              <a:blipFill>
                <a:blip r:embed="rId2"/>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478362" y="4808348"/>
            <a:ext cx="11099998" cy="1659131"/>
          </a:xfrm>
          <a:prstGeom prst="rect">
            <a:avLst/>
          </a:prstGeom>
        </p:spPr>
      </p:pic>
    </p:spTree>
    <p:extLst>
      <p:ext uri="{BB962C8B-B14F-4D97-AF65-F5344CB8AC3E}">
        <p14:creationId xmlns:p14="http://schemas.microsoft.com/office/powerpoint/2010/main" val="401958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ric Yuan's Wealth Jumps $6.6 Billion in 24 Hours on Zoom Ral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8496" cy="813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871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factors drive entrepreneurship?</a:t>
            </a:r>
            <a:endParaRPr lang="en-US" dirty="0"/>
          </a:p>
        </p:txBody>
      </p:sp>
      <p:sp>
        <p:nvSpPr>
          <p:cNvPr id="3" name="Content Placeholder 2"/>
          <p:cNvSpPr>
            <a:spLocks noGrp="1"/>
          </p:cNvSpPr>
          <p:nvPr>
            <p:ph idx="1"/>
          </p:nvPr>
        </p:nvSpPr>
        <p:spPr/>
        <p:txBody>
          <a:bodyPr>
            <a:normAutofit/>
          </a:bodyPr>
          <a:lstStyle/>
          <a:p>
            <a:r>
              <a:rPr lang="en-US" b="1" dirty="0" smtClean="0"/>
              <a:t>Culture</a:t>
            </a:r>
            <a:r>
              <a:rPr lang="en-US" dirty="0" smtClean="0"/>
              <a:t> </a:t>
            </a:r>
            <a:r>
              <a:rPr lang="en-US" dirty="0"/>
              <a:t>(</a:t>
            </a:r>
            <a:r>
              <a:rPr lang="en-US" dirty="0" smtClean="0"/>
              <a:t>Hofstede’01</a:t>
            </a:r>
            <a:r>
              <a:rPr lang="en-US" dirty="0"/>
              <a:t>; </a:t>
            </a:r>
            <a:r>
              <a:rPr lang="en-US" dirty="0" smtClean="0"/>
              <a:t>Saxenian’94</a:t>
            </a:r>
            <a:r>
              <a:rPr lang="en-US" dirty="0"/>
              <a:t>; </a:t>
            </a:r>
            <a:r>
              <a:rPr lang="en-US" dirty="0" smtClean="0"/>
              <a:t>Florida’05)</a:t>
            </a:r>
          </a:p>
          <a:p>
            <a:r>
              <a:rPr lang="en-US" b="1" dirty="0" smtClean="0"/>
              <a:t>University spillovers</a:t>
            </a:r>
            <a:r>
              <a:rPr lang="en-US" b="1" dirty="0"/>
              <a:t> </a:t>
            </a:r>
            <a:r>
              <a:rPr lang="en-US" dirty="0"/>
              <a:t>(</a:t>
            </a:r>
            <a:r>
              <a:rPr lang="en-US" dirty="0" smtClean="0"/>
              <a:t>Rosenthal/Strange’03</a:t>
            </a:r>
            <a:r>
              <a:rPr lang="en-US" dirty="0"/>
              <a:t>; </a:t>
            </a:r>
            <a:r>
              <a:rPr lang="en-US" dirty="0" smtClean="0"/>
              <a:t>Jaffe/et.al’93</a:t>
            </a:r>
            <a:r>
              <a:rPr lang="en-US" dirty="0"/>
              <a:t>)</a:t>
            </a:r>
            <a:endParaRPr lang="en-US" dirty="0" smtClean="0"/>
          </a:p>
          <a:p>
            <a:r>
              <a:rPr lang="en-US" b="1" dirty="0" smtClean="0"/>
              <a:t>Anchor tenants </a:t>
            </a:r>
            <a:r>
              <a:rPr lang="en-US" dirty="0"/>
              <a:t>(</a:t>
            </a:r>
            <a:r>
              <a:rPr lang="en-US" dirty="0" err="1" smtClean="0"/>
              <a:t>Duranton</a:t>
            </a:r>
            <a:r>
              <a:rPr lang="en-US" dirty="0" smtClean="0"/>
              <a:t>/Puga’01</a:t>
            </a:r>
            <a:r>
              <a:rPr lang="en-US" dirty="0"/>
              <a:t>, </a:t>
            </a:r>
            <a:r>
              <a:rPr lang="en-US" dirty="0" smtClean="0"/>
              <a:t>Agrawal/Cockburn’03</a:t>
            </a:r>
            <a:r>
              <a:rPr lang="en-US" dirty="0"/>
              <a:t>)</a:t>
            </a:r>
            <a:endParaRPr lang="en-US" dirty="0" smtClean="0"/>
          </a:p>
          <a:p>
            <a:r>
              <a:rPr lang="en-US" b="1" dirty="0" smtClean="0"/>
              <a:t>Financial capital </a:t>
            </a:r>
            <a:r>
              <a:rPr lang="en-US" dirty="0"/>
              <a:t>(</a:t>
            </a:r>
            <a:r>
              <a:rPr lang="en-US" dirty="0" smtClean="0"/>
              <a:t>Samila/Sorenson’11</a:t>
            </a:r>
            <a:r>
              <a:rPr lang="en-US" dirty="0"/>
              <a:t>; </a:t>
            </a:r>
            <a:r>
              <a:rPr lang="en-US" dirty="0" err="1" smtClean="0"/>
              <a:t>Grilli</a:t>
            </a:r>
            <a:r>
              <a:rPr lang="en-US" dirty="0" smtClean="0"/>
              <a:t>/Murtinu’14)</a:t>
            </a:r>
          </a:p>
          <a:p>
            <a:endParaRPr lang="en-US" dirty="0"/>
          </a:p>
          <a:p>
            <a:r>
              <a:rPr lang="en-US" dirty="0" err="1" smtClean="0"/>
              <a:t>Glaeser</a:t>
            </a:r>
            <a:r>
              <a:rPr lang="en-US" dirty="0" smtClean="0"/>
              <a:t>/Kerr’09: </a:t>
            </a:r>
            <a:r>
              <a:rPr lang="en-US" b="1" dirty="0" smtClean="0"/>
              <a:t>skilled human capital </a:t>
            </a:r>
            <a:r>
              <a:rPr lang="en-US" dirty="0" smtClean="0"/>
              <a:t>explains 60-80% of variance</a:t>
            </a:r>
          </a:p>
          <a:p>
            <a:pPr lvl="1"/>
            <a:r>
              <a:rPr lang="en-US" i="1" dirty="0" smtClean="0"/>
              <a:t>“probably the crucial ingredient for most new entrepreneurs”</a:t>
            </a:r>
          </a:p>
          <a:p>
            <a:pPr lvl="1"/>
            <a:r>
              <a:rPr lang="en-US" dirty="0" smtClean="0"/>
              <a:t>Or does talent move to entrepreneurial opportunity?</a:t>
            </a:r>
            <a:endParaRPr lang="en-US" dirty="0"/>
          </a:p>
        </p:txBody>
      </p:sp>
    </p:spTree>
    <p:extLst>
      <p:ext uri="{BB962C8B-B14F-4D97-AF65-F5344CB8AC3E}">
        <p14:creationId xmlns:p14="http://schemas.microsoft.com/office/powerpoint/2010/main" val="2777887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0"/>
            <a:ext cx="12344400" cy="7493508"/>
          </a:xfrm>
          <a:prstGeom prst="rect">
            <a:avLst/>
          </a:prstGeom>
        </p:spPr>
      </p:pic>
      <p:sp>
        <p:nvSpPr>
          <p:cNvPr id="2" name="Title 1"/>
          <p:cNvSpPr>
            <a:spLocks noGrp="1"/>
          </p:cNvSpPr>
          <p:nvPr>
            <p:ph type="title"/>
          </p:nvPr>
        </p:nvSpPr>
        <p:spPr>
          <a:xfrm>
            <a:off x="9365300" y="4559670"/>
            <a:ext cx="2979100" cy="2628654"/>
          </a:xfrm>
        </p:spPr>
        <p:txBody>
          <a:bodyPr>
            <a:noAutofit/>
          </a:bodyPr>
          <a:lstStyle/>
          <a:p>
            <a:r>
              <a:rPr lang="en-US" sz="4800" b="1" dirty="0" smtClean="0"/>
              <a:t>“Fleming” in 1940 Census</a:t>
            </a:r>
            <a:endParaRPr lang="en-US" sz="4800" b="1" dirty="0"/>
          </a:p>
        </p:txBody>
      </p:sp>
    </p:spTree>
    <p:extLst>
      <p:ext uri="{BB962C8B-B14F-4D97-AF65-F5344CB8AC3E}">
        <p14:creationId xmlns:p14="http://schemas.microsoft.com/office/powerpoint/2010/main" val="2387287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Shift-share/leave-out instrument</a:t>
            </a:r>
            <a:endParaRPr lang="en-US" dirty="0"/>
          </a:p>
        </p:txBody>
      </p:sp>
      <p:sp>
        <p:nvSpPr>
          <p:cNvPr id="3" name="Content Placeholder 2"/>
          <p:cNvSpPr>
            <a:spLocks noGrp="1"/>
          </p:cNvSpPr>
          <p:nvPr>
            <p:ph idx="1"/>
          </p:nvPr>
        </p:nvSpPr>
        <p:spPr/>
        <p:txBody>
          <a:bodyPr/>
          <a:lstStyle/>
          <a:p>
            <a:r>
              <a:rPr lang="en-US" dirty="0" smtClean="0"/>
              <a:t>131MM respondents to 1940 Census</a:t>
            </a:r>
          </a:p>
          <a:p>
            <a:r>
              <a:rPr lang="en-US" dirty="0" smtClean="0"/>
              <a:t>County-level “shares” of surnames (Bartik’91)</a:t>
            </a:r>
          </a:p>
          <a:p>
            <a:pPr lvl="1"/>
            <a:r>
              <a:rPr lang="en-US" dirty="0" smtClean="0"/>
              <a:t>3.1MM names in 3,100 counties </a:t>
            </a:r>
            <a:r>
              <a:rPr lang="en-US" dirty="0" smtClean="0">
                <a:sym typeface="Wingdings" panose="05000000000000000000" pitchFamily="2" charset="2"/>
              </a:rPr>
              <a:t> </a:t>
            </a:r>
            <a:r>
              <a:rPr lang="en-US" dirty="0" smtClean="0"/>
              <a:t>variation (Goldsmith-Pinkham/et.al’20)</a:t>
            </a:r>
          </a:p>
          <a:p>
            <a:r>
              <a:rPr lang="en-US" dirty="0" smtClean="0"/>
              <a:t>Omit focal county’s inflows from “shift” (Hunt’17; </a:t>
            </a:r>
            <a:r>
              <a:rPr lang="en-US" dirty="0" err="1" smtClean="0"/>
              <a:t>Buchardi</a:t>
            </a:r>
            <a:r>
              <a:rPr lang="en-US" dirty="0" smtClean="0"/>
              <a:t>/et.al’20)</a:t>
            </a:r>
          </a:p>
          <a:p>
            <a:endParaRPr lang="en-US" dirty="0"/>
          </a:p>
          <a:p>
            <a:pPr>
              <a:buFont typeface="Wingdings" panose="05000000000000000000" pitchFamily="2" charset="2"/>
              <a:buChar char="à"/>
            </a:pPr>
            <a:r>
              <a:rPr lang="en-US" b="1" dirty="0" smtClean="0">
                <a:sym typeface="Wingdings" panose="05000000000000000000" pitchFamily="2" charset="2"/>
              </a:rPr>
              <a:t> Arrival of 55 inventors leads to a </a:t>
            </a:r>
            <a:r>
              <a:rPr lang="en-US" b="1" u="sng" dirty="0" smtClean="0">
                <a:sym typeface="Wingdings" panose="05000000000000000000" pitchFamily="2" charset="2"/>
              </a:rPr>
              <a:t>high-growth</a:t>
            </a:r>
            <a:r>
              <a:rPr lang="en-US" b="1" dirty="0" smtClean="0">
                <a:sym typeface="Wingdings" panose="05000000000000000000" pitchFamily="2" charset="2"/>
              </a:rPr>
              <a:t> startup</a:t>
            </a:r>
          </a:p>
          <a:p>
            <a:pPr>
              <a:buFont typeface="Wingdings" panose="05000000000000000000" pitchFamily="2" charset="2"/>
              <a:buChar char="à"/>
            </a:pPr>
            <a:r>
              <a:rPr lang="en-US" b="1" dirty="0"/>
              <a:t> Similar results for scientists</a:t>
            </a:r>
          </a:p>
          <a:p>
            <a:pPr>
              <a:buFont typeface="Wingdings" panose="05000000000000000000" pitchFamily="2" charset="2"/>
              <a:buChar char="à"/>
            </a:pPr>
            <a:r>
              <a:rPr lang="en-US" b="1" dirty="0" smtClean="0"/>
              <a:t> </a:t>
            </a:r>
            <a:r>
              <a:rPr lang="en-US" b="1" dirty="0" smtClean="0"/>
              <a:t>Highly localized; neighboring counties negatively </a:t>
            </a:r>
            <a:r>
              <a:rPr lang="en-US" b="1" dirty="0" smtClean="0"/>
              <a:t>affected</a:t>
            </a:r>
          </a:p>
          <a:p>
            <a:endParaRPr lang="en-US" dirty="0"/>
          </a:p>
        </p:txBody>
      </p:sp>
      <mc:AlternateContent xmlns:mc="http://schemas.openxmlformats.org/markup-compatibility/2006" xmlns:a14="http://schemas.microsoft.com/office/drawing/2010/main">
        <mc:Choice Requires="a14">
          <p:sp>
            <p:nvSpPr>
              <p:cNvPr id="5" name="Rectangle 4"/>
              <p:cNvSpPr/>
              <p:nvPr/>
            </p:nvSpPr>
            <p:spPr>
              <a:xfrm>
                <a:off x="531836" y="-795731"/>
                <a:ext cx="5330505" cy="7957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𝐼𝑛𝑣</m:t>
                              </m:r>
                            </m:e>
                            <m:sub>
                              <m:r>
                                <a:rPr lang="en-US" i="1">
                                  <a:latin typeface="Cambria Math" panose="02040503050406030204" pitchFamily="18" charset="0"/>
                                </a:rPr>
                                <m:t>𝑑𝑡</m:t>
                              </m:r>
                              <m:r>
                                <a:rPr lang="en-US" i="0">
                                  <a:latin typeface="Cambria Math" panose="02040503050406030204" pitchFamily="18" charset="0"/>
                                </a:rPr>
                                <m:t>,  </m:t>
                              </m:r>
                              <m:r>
                                <a:rPr lang="en-US" i="1">
                                  <a:latin typeface="Cambria Math" panose="02040503050406030204" pitchFamily="18" charset="0"/>
                                </a:rPr>
                                <m:t>𝑙𝑒𝑎𝑣𝑒</m:t>
                              </m:r>
                              <m:r>
                                <a:rPr lang="en-US" i="0">
                                  <a:latin typeface="Cambria Math" panose="02040503050406030204" pitchFamily="18" charset="0"/>
                                </a:rPr>
                                <m:t>−</m:t>
                              </m:r>
                              <m:r>
                                <a:rPr lang="en-US" i="1">
                                  <a:latin typeface="Cambria Math" panose="02040503050406030204" pitchFamily="18" charset="0"/>
                                </a:rPr>
                                <m:t>𝑜𝑢𝑡</m:t>
                              </m:r>
                            </m:sub>
                          </m:sSub>
                        </m:e>
                      </m:acc>
                      <m:r>
                        <a:rPr lang="en-US" i="0">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𝑛</m:t>
                          </m:r>
                        </m:sub>
                        <m:sup/>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𝑑𝑛</m:t>
                                  </m:r>
                                </m:sub>
                                <m:sup>
                                  <m:r>
                                    <a:rPr lang="en-US" i="0">
                                      <a:latin typeface="Cambria Math" panose="02040503050406030204" pitchFamily="18" charset="0"/>
                                    </a:rPr>
                                    <m:t>1940</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𝑛</m:t>
                                  </m:r>
                                </m:sub>
                                <m:sup>
                                  <m:r>
                                    <a:rPr lang="en-US" i="0">
                                      <a:latin typeface="Cambria Math" panose="02040503050406030204" pitchFamily="18" charset="0"/>
                                    </a:rPr>
                                    <m:t>1940</m:t>
                                  </m:r>
                                </m:sup>
                              </m:sSubSup>
                            </m:den>
                          </m:f>
                        </m:e>
                      </m:nary>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𝐼𝑛𝑣</m:t>
                          </m:r>
                        </m:e>
                        <m:sub>
                          <m:d>
                            <m:dPr>
                              <m:begChr m:val=""/>
                              <m:ctrlPr>
                                <a:rPr lang="en-US" i="1">
                                  <a:latin typeface="Cambria Math" panose="02040503050406030204" pitchFamily="18" charset="0"/>
                                </a:rPr>
                              </m:ctrlPr>
                            </m:dPr>
                            <m:e>
                              <m:r>
                                <a:rPr lang="en-US" i="1">
                                  <a:latin typeface="Cambria Math" panose="02040503050406030204" pitchFamily="18" charset="0"/>
                                </a:rPr>
                                <m:t>𝑛𝑡</m:t>
                              </m:r>
                              <m:r>
                                <a:rPr lang="en-US" i="0">
                                  <a:latin typeface="Cambria Math" panose="02040503050406030204" pitchFamily="18" charset="0"/>
                                </a:rPr>
                                <m:t>, </m:t>
                              </m:r>
                              <m:r>
                                <a:rPr lang="en-US" i="1">
                                  <a:latin typeface="Cambria Math" panose="02040503050406030204" pitchFamily="18" charset="0"/>
                                </a:rPr>
                                <m:t>𝑙𝑒𝑎𝑣𝑒</m:t>
                              </m:r>
                              <m:r>
                                <a:rPr lang="en-US" i="0">
                                  <a:latin typeface="Cambria Math" panose="02040503050406030204" pitchFamily="18" charset="0"/>
                                </a:rPr>
                                <m:t>−</m:t>
                              </m:r>
                              <m:r>
                                <a:rPr lang="en-US" i="1">
                                  <a:latin typeface="Cambria Math" panose="02040503050406030204" pitchFamily="18" charset="0"/>
                                </a:rPr>
                                <m:t>𝑜𝑢𝑡</m:t>
                              </m:r>
                              <m:r>
                                <a:rPr lang="en-US" i="0">
                                  <a:latin typeface="Cambria Math" panose="02040503050406030204" pitchFamily="18" charset="0"/>
                                </a:rPr>
                                <m:t>(</m:t>
                              </m:r>
                              <m:r>
                                <a:rPr lang="en-US" i="1">
                                  <a:latin typeface="Cambria Math" panose="02040503050406030204" pitchFamily="18" charset="0"/>
                                </a:rPr>
                                <m:t>𝑛</m:t>
                              </m:r>
                              <m:r>
                                <a:rPr lang="en-US" i="0">
                                  <a:latin typeface="Cambria Math" panose="02040503050406030204" pitchFamily="18" charset="0"/>
                                </a:rPr>
                                <m:t>,</m:t>
                              </m:r>
                              <m:r>
                                <a:rPr lang="en-US" i="1">
                                  <a:latin typeface="Cambria Math" panose="02040503050406030204" pitchFamily="18" charset="0"/>
                                </a:rPr>
                                <m:t>𝑑</m:t>
                              </m:r>
                            </m:e>
                          </m:d>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836" y="-795731"/>
                <a:ext cx="5330505" cy="79573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889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00" y="0"/>
            <a:ext cx="9839390" cy="693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455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Non-competes and the startup gender gap</a:t>
            </a:r>
            <a:endParaRPr lang="en-US" dirty="0"/>
          </a:p>
        </p:txBody>
      </p:sp>
      <p:sp>
        <p:nvSpPr>
          <p:cNvPr id="3" name="Content Placeholder 2"/>
          <p:cNvSpPr>
            <a:spLocks noGrp="1"/>
          </p:cNvSpPr>
          <p:nvPr>
            <p:ph idx="1"/>
          </p:nvPr>
        </p:nvSpPr>
        <p:spPr>
          <a:xfrm>
            <a:off x="838200" y="1825625"/>
            <a:ext cx="10515600" cy="2724675"/>
          </a:xfrm>
        </p:spPr>
        <p:txBody>
          <a:bodyPr>
            <a:normAutofit/>
          </a:bodyPr>
          <a:lstStyle/>
          <a:p>
            <a:r>
              <a:rPr lang="en-US" dirty="0" smtClean="0"/>
              <a:t>Most startups fail; founders with </a:t>
            </a:r>
            <a:r>
              <a:rPr lang="en-US" i="1" dirty="0" smtClean="0"/>
              <a:t>experience</a:t>
            </a:r>
            <a:r>
              <a:rPr lang="en-US" dirty="0" smtClean="0"/>
              <a:t> succeed (Klepper’05)</a:t>
            </a:r>
          </a:p>
          <a:p>
            <a:r>
              <a:rPr lang="en-US" dirty="0" smtClean="0"/>
              <a:t>NCs: block starting a rival firm (Stuart/Sorenson’03; Starr/et.al’18)</a:t>
            </a:r>
          </a:p>
          <a:p>
            <a:r>
              <a:rPr lang="en-US" dirty="0" smtClean="0"/>
              <a:t>Women more sharply penalized for failure</a:t>
            </a:r>
          </a:p>
          <a:p>
            <a:pPr lvl="1"/>
            <a:r>
              <a:rPr lang="en-US" dirty="0"/>
              <a:t>Female financial advisors more likely </a:t>
            </a:r>
            <a:r>
              <a:rPr lang="en-US" dirty="0" smtClean="0"/>
              <a:t>fired </a:t>
            </a:r>
            <a:r>
              <a:rPr lang="en-US" dirty="0"/>
              <a:t>for misconduct (Egan/et.al’17)</a:t>
            </a:r>
          </a:p>
          <a:p>
            <a:pPr lvl="1"/>
            <a:r>
              <a:rPr lang="en-US" dirty="0"/>
              <a:t>Female cardiologists receive fewer referrals after </a:t>
            </a:r>
            <a:r>
              <a:rPr lang="en-US" dirty="0" smtClean="0"/>
              <a:t>patient deaths </a:t>
            </a:r>
            <a:r>
              <a:rPr lang="en-US" dirty="0"/>
              <a:t>(Sarsons’20)</a:t>
            </a:r>
          </a:p>
          <a:p>
            <a:pPr lvl="1"/>
            <a:endParaRPr lang="en-US" dirty="0" smtClean="0"/>
          </a:p>
          <a:p>
            <a:pPr lvl="1"/>
            <a:endParaRPr lang="en-US" dirty="0">
              <a:sym typeface="Wingdings" panose="05000000000000000000" pitchFamily="2" charset="2"/>
            </a:endParaRPr>
          </a:p>
          <a:p>
            <a:pPr mar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1475667" y="4162740"/>
            <a:ext cx="8382896" cy="2121855"/>
          </a:xfrm>
          <a:prstGeom prst="rect">
            <a:avLst/>
          </a:prstGeom>
        </p:spPr>
      </p:pic>
    </p:spTree>
    <p:extLst>
      <p:ext uri="{BB962C8B-B14F-4D97-AF65-F5344CB8AC3E}">
        <p14:creationId xmlns:p14="http://schemas.microsoft.com/office/powerpoint/2010/main" val="405129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1224</Words>
  <Application>Microsoft Office PowerPoint</Application>
  <PresentationFormat>Widescreen</PresentationFormat>
  <Paragraphs>189</Paragraphs>
  <Slides>37</Slides>
  <Notes>3</Notes>
  <HiddenSlides>13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Cambria Math</vt:lpstr>
      <vt:lpstr>Wingdings</vt:lpstr>
      <vt:lpstr>Office Theme</vt:lpstr>
      <vt:lpstr>Dynamism, Entrepreneurship, &amp; Mobile Human Capital</vt:lpstr>
      <vt:lpstr>Open dataset @ relianceonscience.org</vt:lpstr>
      <vt:lpstr>Entrepreneurship as Dynamism</vt:lpstr>
      <vt:lpstr>PowerPoint Presentation</vt:lpstr>
      <vt:lpstr>Which factors drive entrepreneurship?</vt:lpstr>
      <vt:lpstr>“Fleming” in 1940 Census</vt:lpstr>
      <vt:lpstr>Shift-share/leave-out instrument</vt:lpstr>
      <vt:lpstr>PowerPoint Presentation</vt:lpstr>
      <vt:lpstr>Non-competes and the startup gender gap</vt:lpstr>
      <vt:lpstr>5.7 million workers in 25 states, 1990-2014</vt:lpstr>
      <vt:lpstr>Empirical results</vt:lpstr>
      <vt:lpstr>What are we waiting for??</vt:lpstr>
      <vt:lpstr>Wrap</vt:lpstr>
      <vt:lpstr>PowerPoint Presentation</vt:lpstr>
      <vt:lpstr>Non-competes and the startup gender gap</vt:lpstr>
      <vt:lpstr>PowerPoint Presentation</vt:lpstr>
      <vt:lpstr>My first non-compete (July 1995)</vt:lpstr>
      <vt:lpstr>My first non-compete (July 1995)</vt:lpstr>
      <vt:lpstr>PowerPoint Presentation</vt:lpstr>
      <vt:lpstr>What drives Entrepreneurship? </vt:lpstr>
      <vt:lpstr>PowerPoint Presentation</vt:lpstr>
      <vt:lpstr>Human Capital &amp; Entrepreneurship</vt:lpstr>
      <vt:lpstr>1. Do ex-employers target women in lawsuits?</vt:lpstr>
      <vt:lpstr>2. Higher relative costs of legal defense?</vt:lpstr>
      <vt:lpstr>3. Wage penalty after abandoning startup?</vt:lpstr>
      <vt:lpstr>Non-competes: a brake on entrepreneurship</vt:lpstr>
      <vt:lpstr>Conclusions</vt:lpstr>
      <vt:lpstr>Mechanisms</vt:lpstr>
      <vt:lpstr>PowerPoint Presentation</vt:lpstr>
      <vt:lpstr>Entrepreneurship and industry experience</vt:lpstr>
      <vt:lpstr>Use of prior experience governed by post-employment restraints:</vt:lpstr>
      <vt:lpstr>PowerPoint Presentation</vt:lpstr>
      <vt:lpstr>PowerPoint Presentation</vt:lpstr>
      <vt:lpstr>PowerPoint Presentation</vt:lpstr>
      <vt:lpstr>Spillovers vs. displacement</vt:lpstr>
      <vt:lpstr>55 inventors  1 high-growth startup</vt:lpstr>
      <vt:lpstr>Shift-share/leave-out instrument</vt:lpstr>
    </vt:vector>
  </TitlesOfParts>
  <Company>Boston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Marx</dc:creator>
  <cp:lastModifiedBy>Matt Marx</cp:lastModifiedBy>
  <cp:revision>129</cp:revision>
  <cp:lastPrinted>2020-09-08T16:48:00Z</cp:lastPrinted>
  <dcterms:created xsi:type="dcterms:W3CDTF">2020-09-05T13:52:58Z</dcterms:created>
  <dcterms:modified xsi:type="dcterms:W3CDTF">2020-09-09T12:16:48Z</dcterms:modified>
</cp:coreProperties>
</file>