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2"/>
  </p:handoutMasterIdLst>
  <p:sldIdLst>
    <p:sldId id="256" r:id="rId2"/>
    <p:sldId id="276" r:id="rId3"/>
    <p:sldId id="282" r:id="rId4"/>
    <p:sldId id="283" r:id="rId5"/>
    <p:sldId id="284" r:id="rId6"/>
    <p:sldId id="310" r:id="rId7"/>
    <p:sldId id="286" r:id="rId8"/>
    <p:sldId id="287" r:id="rId9"/>
    <p:sldId id="288" r:id="rId10"/>
    <p:sldId id="334" r:id="rId11"/>
    <p:sldId id="335" r:id="rId12"/>
    <p:sldId id="336" r:id="rId13"/>
    <p:sldId id="262" r:id="rId14"/>
    <p:sldId id="266" r:id="rId15"/>
    <p:sldId id="302" r:id="rId16"/>
    <p:sldId id="303" r:id="rId17"/>
    <p:sldId id="294" r:id="rId18"/>
    <p:sldId id="267" r:id="rId19"/>
    <p:sldId id="337" r:id="rId20"/>
    <p:sldId id="320" r:id="rId21"/>
    <p:sldId id="321" r:id="rId22"/>
    <p:sldId id="322" r:id="rId23"/>
    <p:sldId id="323" r:id="rId24"/>
    <p:sldId id="324" r:id="rId25"/>
    <p:sldId id="325" r:id="rId26"/>
    <p:sldId id="326" r:id="rId27"/>
    <p:sldId id="327" r:id="rId28"/>
    <p:sldId id="328" r:id="rId29"/>
    <p:sldId id="330" r:id="rId30"/>
    <p:sldId id="331"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8" d="100"/>
          <a:sy n="88" d="100"/>
        </p:scale>
        <p:origin x="43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50" tIns="46576" rIns="93150" bIns="46576" rtlCol="0"/>
          <a:lstStyle>
            <a:lvl1pPr algn="r">
              <a:defRPr sz="1200"/>
            </a:lvl1pPr>
          </a:lstStyle>
          <a:p>
            <a:fld id="{7762252C-792B-4CC1-814B-8E1E55AF4EAC}" type="datetimeFigureOut">
              <a:rPr lang="en-US" smtClean="0"/>
              <a:t>7/27/2018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0" tIns="46576" rIns="93150" bIns="46576" rtlCol="0" anchor="b"/>
          <a:lstStyle>
            <a:lvl1pPr algn="r">
              <a:defRPr sz="1200"/>
            </a:lvl1pPr>
          </a:lstStyle>
          <a:p>
            <a:fld id="{52FB4CC5-1154-46C1-AA3D-A5457B491EE7}" type="slidenum">
              <a:rPr lang="en-US" smtClean="0"/>
              <a:t>‹#›</a:t>
            </a:fld>
            <a:endParaRPr lang="en-US"/>
          </a:p>
        </p:txBody>
      </p:sp>
    </p:spTree>
    <p:extLst>
      <p:ext uri="{BB962C8B-B14F-4D97-AF65-F5344CB8AC3E}">
        <p14:creationId xmlns:p14="http://schemas.microsoft.com/office/powerpoint/2010/main" val="29679182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7EA280-EEE0-4F95-9FE7-2F69AAA4D5A2}" type="datetimeFigureOut">
              <a:rPr lang="en-CA" smtClean="0"/>
              <a:t>27/07/2018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BAD235A-0047-4A2E-B720-B8EFF2D7809E}"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79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7EA280-EEE0-4F95-9FE7-2F69AAA4D5A2}" type="datetimeFigureOut">
              <a:rPr lang="en-CA" smtClean="0"/>
              <a:t>27/07/2018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2546336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7EA280-EEE0-4F95-9FE7-2F69AAA4D5A2}" type="datetimeFigureOut">
              <a:rPr lang="en-CA" smtClean="0"/>
              <a:t>27/07/2018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1600090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7EA280-EEE0-4F95-9FE7-2F69AAA4D5A2}" type="datetimeFigureOut">
              <a:rPr lang="en-CA" smtClean="0"/>
              <a:t>27/07/2018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1764905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7EA280-EEE0-4F95-9FE7-2F69AAA4D5A2}" type="datetimeFigureOut">
              <a:rPr lang="en-CA" smtClean="0"/>
              <a:t>27/07/2018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BAD235A-0047-4A2E-B720-B8EFF2D7809E}"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06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7EA280-EEE0-4F95-9FE7-2F69AAA4D5A2}" type="datetimeFigureOut">
              <a:rPr lang="en-CA" smtClean="0"/>
              <a:t>27/07/2018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274170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7EA280-EEE0-4F95-9FE7-2F69AAA4D5A2}" type="datetimeFigureOut">
              <a:rPr lang="en-CA" smtClean="0"/>
              <a:t>27/07/2018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74995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7EA280-EEE0-4F95-9FE7-2F69AAA4D5A2}" type="datetimeFigureOut">
              <a:rPr lang="en-CA" smtClean="0"/>
              <a:t>27/07/2018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35535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17EA280-EEE0-4F95-9FE7-2F69AAA4D5A2}" type="datetimeFigureOut">
              <a:rPr lang="en-CA" smtClean="0"/>
              <a:t>27/07/2018</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30824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17EA280-EEE0-4F95-9FE7-2F69AAA4D5A2}" type="datetimeFigureOut">
              <a:rPr lang="en-CA" smtClean="0"/>
              <a:t>27/07/2018</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AD235A-0047-4A2E-B720-B8EFF2D7809E}" type="slidenum">
              <a:rPr lang="en-CA" smtClean="0"/>
              <a:t>‹#›</a:t>
            </a:fld>
            <a:endParaRPr lang="en-CA"/>
          </a:p>
        </p:txBody>
      </p:sp>
    </p:spTree>
    <p:extLst>
      <p:ext uri="{BB962C8B-B14F-4D97-AF65-F5344CB8AC3E}">
        <p14:creationId xmlns:p14="http://schemas.microsoft.com/office/powerpoint/2010/main" val="127448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7EA280-EEE0-4F95-9FE7-2F69AAA4D5A2}" type="datetimeFigureOut">
              <a:rPr lang="en-CA" smtClean="0"/>
              <a:t>27/07/2018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BAD235A-0047-4A2E-B720-B8EFF2D7809E}" type="slidenum">
              <a:rPr lang="en-CA" smtClean="0"/>
              <a:t>‹#›</a:t>
            </a:fld>
            <a:endParaRPr lang="en-CA"/>
          </a:p>
        </p:txBody>
      </p:sp>
    </p:spTree>
    <p:extLst>
      <p:ext uri="{BB962C8B-B14F-4D97-AF65-F5344CB8AC3E}">
        <p14:creationId xmlns:p14="http://schemas.microsoft.com/office/powerpoint/2010/main" val="408549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17EA280-EEE0-4F95-9FE7-2F69AAA4D5A2}" type="datetimeFigureOut">
              <a:rPr lang="en-CA" smtClean="0"/>
              <a:t>27/07/2018</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BAD235A-0047-4A2E-B720-B8EFF2D7809E}"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973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CA" sz="4000" b="1" dirty="0" smtClean="0"/>
              <a:t>The Diffusion of New Institutions: </a:t>
            </a:r>
            <a:br>
              <a:rPr lang="en-CA" sz="4000" b="1" dirty="0" smtClean="0"/>
            </a:br>
            <a:r>
              <a:rPr lang="en-CA" sz="4000" b="1" dirty="0" smtClean="0"/>
              <a:t>Evidence from Renaissance Venice’s Patent System </a:t>
            </a: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smtClean="0"/>
              <a:t>Stefano Comino (University of Udine)</a:t>
            </a:r>
            <a:br>
              <a:rPr lang="en-CA" sz="2800" b="1" dirty="0" smtClean="0"/>
            </a:br>
            <a:r>
              <a:rPr lang="en-CA" sz="2800" b="1" dirty="0" smtClean="0"/>
              <a:t>Alberto Galasso (University of Toronto and NBER)</a:t>
            </a:r>
            <a:br>
              <a:rPr lang="en-CA" sz="2800" b="1" dirty="0" smtClean="0"/>
            </a:br>
            <a:r>
              <a:rPr lang="en-CA" sz="2800" b="1" dirty="0" smtClean="0"/>
              <a:t>Clara </a:t>
            </a:r>
            <a:r>
              <a:rPr lang="en-CA" sz="2800" b="1" dirty="0" err="1" smtClean="0"/>
              <a:t>Graziano</a:t>
            </a:r>
            <a:r>
              <a:rPr lang="en-CA" sz="2800" b="1" dirty="0" smtClean="0"/>
              <a:t> (University of Udine and </a:t>
            </a:r>
            <a:r>
              <a:rPr lang="en-CA" sz="2800" b="1" dirty="0" err="1" smtClean="0"/>
              <a:t>CESifo</a:t>
            </a:r>
            <a:r>
              <a:rPr lang="en-CA" sz="2800" b="1" dirty="0" smtClean="0"/>
              <a:t>)</a:t>
            </a:r>
            <a:r>
              <a:rPr lang="en-CA" sz="2800" b="1" dirty="0"/>
              <a:t/>
            </a:r>
            <a:br>
              <a:rPr lang="en-CA" sz="2800" b="1" dirty="0"/>
            </a:br>
            <a:r>
              <a:rPr lang="en-CA" sz="2800" b="1" dirty="0" smtClean="0"/>
              <a:t/>
            </a:r>
            <a:br>
              <a:rPr lang="en-CA" sz="2800" b="1" dirty="0" smtClean="0"/>
            </a:br>
            <a:endParaRPr lang="en-CA" sz="2800" b="1" dirty="0"/>
          </a:p>
        </p:txBody>
      </p:sp>
      <p:sp>
        <p:nvSpPr>
          <p:cNvPr id="3" name="Subtitle 2"/>
          <p:cNvSpPr>
            <a:spLocks noGrp="1"/>
          </p:cNvSpPr>
          <p:nvPr>
            <p:ph type="subTitle" idx="1"/>
          </p:nvPr>
        </p:nvSpPr>
        <p:spPr/>
        <p:txBody>
          <a:bodyPr>
            <a:normAutofit/>
          </a:bodyPr>
          <a:lstStyle/>
          <a:p>
            <a:pPr algn="ctr"/>
            <a:r>
              <a:rPr lang="en-US" dirty="0" smtClean="0">
                <a:latin typeface="Arial" panose="020B0604020202020204" pitchFamily="34" charset="0"/>
                <a:cs typeface="Arial" panose="020B0604020202020204" pitchFamily="34" charset="0"/>
              </a:rPr>
              <a:t>BOSTON UNIVERSITY</a:t>
            </a:r>
            <a:endParaRPr lang="en-CA" cap="none" dirty="0" smtClean="0">
              <a:latin typeface="Arial" panose="020B0604020202020204" pitchFamily="34" charset="0"/>
              <a:cs typeface="Arial" panose="020B0604020202020204" pitchFamily="34" charset="0"/>
            </a:endParaRPr>
          </a:p>
          <a:p>
            <a:pPr algn="ctr"/>
            <a:r>
              <a:rPr lang="en-CA" cap="none" dirty="0" smtClean="0">
                <a:latin typeface="Arial" panose="020B0604020202020204" pitchFamily="34" charset="0"/>
                <a:cs typeface="Arial" panose="020B0604020202020204" pitchFamily="34" charset="0"/>
              </a:rPr>
              <a:t>27 July 2018 </a:t>
            </a:r>
            <a:endParaRPr lang="en-CA"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70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2936"/>
            <a:ext cx="10515600" cy="1325563"/>
          </a:xfrm>
        </p:spPr>
        <p:txBody>
          <a:bodyPr/>
          <a:lstStyle/>
          <a:p>
            <a:r>
              <a:rPr lang="en-CA" dirty="0" smtClean="0"/>
              <a:t>Model </a:t>
            </a:r>
            <a:endParaRPr lang="en-CA"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74032" y="2330951"/>
                <a:ext cx="10515599" cy="4527049"/>
              </a:xfrm>
            </p:spPr>
            <p:txBody>
              <a:bodyPr>
                <a:noAutofit/>
              </a:bodyPr>
              <a:lstStyle/>
              <a:p>
                <a:pPr marL="0" indent="0">
                  <a:buNone/>
                </a:pPr>
                <a:r>
                  <a:rPr lang="en-CA" dirty="0" smtClean="0"/>
                  <a:t>Three firms: two are members of a guild, third firm is an outsider </a:t>
                </a:r>
              </a:p>
              <a:p>
                <a:pPr marL="0" indent="0">
                  <a:buNone/>
                </a:pPr>
                <a:r>
                  <a:rPr lang="en-CA" dirty="0" smtClean="0"/>
                  <a:t>Guild regulates entry and competition with a statute of strength </a:t>
                </a:r>
                <a14:m>
                  <m:oMath xmlns:m="http://schemas.openxmlformats.org/officeDocument/2006/math">
                    <m:r>
                      <a:rPr lang="en-CA" b="0" i="1" smtClean="0">
                        <a:latin typeface="Cambria Math"/>
                        <a:ea typeface="Cambria Math" panose="02040503050406030204" pitchFamily="18" charset="0"/>
                      </a:rPr>
                      <m:t>𝜃</m:t>
                    </m:r>
                  </m:oMath>
                </a14:m>
                <a:r>
                  <a:rPr lang="en-CA" dirty="0" smtClean="0"/>
                  <a:t>. Higher </a:t>
                </a:r>
                <a14:m>
                  <m:oMath xmlns:m="http://schemas.openxmlformats.org/officeDocument/2006/math">
                    <m:r>
                      <a:rPr lang="en-CA" i="1">
                        <a:latin typeface="Cambria Math"/>
                        <a:ea typeface="Cambria Math" panose="02040503050406030204" pitchFamily="18" charset="0"/>
                      </a:rPr>
                      <m:t>𝜃</m:t>
                    </m:r>
                  </m:oMath>
                </a14:m>
                <a:r>
                  <a:rPr lang="en-CA" dirty="0" smtClean="0"/>
                  <a:t> implies greater (collusive) rents by guild members and more difficult entry for outsider without patent  </a:t>
                </a:r>
              </a:p>
              <a:p>
                <a:pPr marL="0" indent="0">
                  <a:buNone/>
                </a:pPr>
                <a:r>
                  <a:rPr lang="en-CA" dirty="0" smtClean="0"/>
                  <a:t>Each firm can get an idea which increases surplus</a:t>
                </a:r>
                <a14:m>
                  <m:oMath xmlns:m="http://schemas.openxmlformats.org/officeDocument/2006/math">
                    <m:r>
                      <a:rPr lang="en-CA" b="0" i="0" smtClean="0">
                        <a:latin typeface="Cambria Math"/>
                        <a:ea typeface="Cambria Math" panose="02040503050406030204" pitchFamily="18" charset="0"/>
                      </a:rPr>
                      <m:t>.</m:t>
                    </m:r>
                  </m:oMath>
                </a14:m>
                <a:r>
                  <a:rPr lang="en-CA" dirty="0" smtClean="0"/>
                  <a:t>  Innovator can apply for a patent which costs </a:t>
                </a:r>
                <a:r>
                  <a:rPr lang="en-CA" i="1" dirty="0" smtClean="0"/>
                  <a:t>c</a:t>
                </a:r>
                <a:endParaRPr lang="en-CA" dirty="0"/>
              </a:p>
              <a:p>
                <a:pPr marL="0" indent="0">
                  <a:buNone/>
                </a:pPr>
                <a:r>
                  <a:rPr lang="en-CA" dirty="0" smtClean="0"/>
                  <a:t>Guild </a:t>
                </a:r>
                <a:r>
                  <a:rPr lang="en-CA" dirty="0"/>
                  <a:t>members can oppose a patent with cost </a:t>
                </a:r>
                <a14:m>
                  <m:oMath xmlns:m="http://schemas.openxmlformats.org/officeDocument/2006/math">
                    <m:r>
                      <a:rPr lang="en-CA" i="1">
                        <a:latin typeface="Cambria Math"/>
                        <a:ea typeface="Cambria Math" panose="02040503050406030204" pitchFamily="18" charset="0"/>
                      </a:rPr>
                      <m:t>𝜅</m:t>
                    </m:r>
                    <m:r>
                      <a:rPr lang="en-CA" i="1">
                        <a:latin typeface="Cambria Math"/>
                        <a:ea typeface="Cambria Math" panose="02040503050406030204" pitchFamily="18" charset="0"/>
                      </a:rPr>
                      <m:t>. </m:t>
                    </m:r>
                    <m:r>
                      <a:rPr lang="en-US" b="0" i="0" smtClean="0">
                        <a:latin typeface="Cambria Math" panose="02040503050406030204" pitchFamily="18" charset="0"/>
                        <a:ea typeface="Cambria Math" panose="02040503050406030204" pitchFamily="18" charset="0"/>
                      </a:rPr>
                      <m:t>  </m:t>
                    </m:r>
                  </m:oMath>
                </a14:m>
                <a:r>
                  <a:rPr lang="en-CA" dirty="0" smtClean="0"/>
                  <a:t>If </a:t>
                </a:r>
                <a:r>
                  <a:rPr lang="en-CA" dirty="0"/>
                  <a:t>patent is opposed, technology is appropriated and shared by guild members </a:t>
                </a:r>
                <a:endParaRPr lang="en-CA" dirty="0" smtClean="0"/>
              </a:p>
              <a:p>
                <a:pPr marL="0" indent="0">
                  <a:buNone/>
                </a:pPr>
                <a:r>
                  <a:rPr lang="en-CA" dirty="0" smtClean="0"/>
                  <a:t>Outsider’s </a:t>
                </a:r>
                <a:r>
                  <a:rPr lang="en-CA" dirty="0">
                    <a:ea typeface="Cambria Math" panose="02040503050406030204" pitchFamily="18" charset="0"/>
                  </a:rPr>
                  <a:t>e</a:t>
                </a:r>
                <a:r>
                  <a:rPr lang="en-CA" dirty="0" smtClean="0">
                    <a:ea typeface="Cambria Math" panose="02040503050406030204" pitchFamily="18" charset="0"/>
                  </a:rPr>
                  <a:t>ntry </a:t>
                </a:r>
                <a:r>
                  <a:rPr lang="en-CA" dirty="0">
                    <a:ea typeface="Cambria Math" panose="02040503050406030204" pitchFamily="18" charset="0"/>
                  </a:rPr>
                  <a:t>is guaranteed with a patent not </a:t>
                </a:r>
                <a:r>
                  <a:rPr lang="en-CA" dirty="0" smtClean="0">
                    <a:ea typeface="Cambria Math" panose="02040503050406030204" pitchFamily="18" charset="0"/>
                  </a:rPr>
                  <a:t>opposed. </a:t>
                </a:r>
                <a:r>
                  <a:rPr lang="en-CA" dirty="0"/>
                  <a:t>Technology has to be licensed to guild members </a:t>
                </a:r>
                <a:endParaRPr lang="en-CA" dirty="0" smtClean="0"/>
              </a:p>
              <a:p>
                <a:pPr marL="0" indent="0">
                  <a:buNone/>
                </a:pPr>
                <a:endParaRPr lang="en-CA" dirty="0"/>
              </a:p>
              <a:p>
                <a:pPr marL="0" indent="0">
                  <a:buNone/>
                </a:pPr>
                <a:endParaRPr lang="en-CA" dirty="0" smtClean="0"/>
              </a:p>
              <a:p>
                <a:pPr marL="0" indent="0">
                  <a:buNone/>
                </a:pPr>
                <a:endParaRPr lang="en-CA" dirty="0"/>
              </a:p>
              <a:p>
                <a:pPr marL="0" indent="0">
                  <a:buNone/>
                </a:pPr>
                <a:endParaRPr lang="en-CA" dirty="0">
                  <a:latin typeface="+mj-lt"/>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74032" y="2330951"/>
                <a:ext cx="10515599" cy="4527049"/>
              </a:xfrm>
              <a:blipFill rotWithShape="0">
                <a:blip r:embed="rId2"/>
                <a:stretch>
                  <a:fillRect l="-1507" t="-1346" r="-1623"/>
                </a:stretch>
              </a:blipFill>
            </p:spPr>
            <p:txBody>
              <a:bodyPr/>
              <a:lstStyle/>
              <a:p>
                <a:r>
                  <a:rPr lang="en-CA">
                    <a:noFill/>
                  </a:rPr>
                  <a:t> </a:t>
                </a:r>
              </a:p>
            </p:txBody>
          </p:sp>
        </mc:Fallback>
      </mc:AlternateContent>
    </p:spTree>
    <p:extLst>
      <p:ext uri="{BB962C8B-B14F-4D97-AF65-F5344CB8AC3E}">
        <p14:creationId xmlns:p14="http://schemas.microsoft.com/office/powerpoint/2010/main" val="558260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978" y="341062"/>
            <a:ext cx="10515600" cy="1325563"/>
          </a:xfrm>
        </p:spPr>
        <p:txBody>
          <a:bodyPr/>
          <a:lstStyle/>
          <a:p>
            <a:r>
              <a:rPr lang="en-CA" dirty="0" smtClean="0"/>
              <a:t>Effects of statute </a:t>
            </a:r>
            <a:r>
              <a:rPr lang="en-CA" dirty="0"/>
              <a:t>s</a:t>
            </a:r>
            <a:r>
              <a:rPr lang="en-CA" dirty="0" smtClean="0"/>
              <a:t>trength</a:t>
            </a:r>
            <a:endParaRPr lang="en-CA" dirty="0"/>
          </a:p>
        </p:txBody>
      </p:sp>
      <p:sp>
        <p:nvSpPr>
          <p:cNvPr id="3" name="Content Placeholder 2"/>
          <p:cNvSpPr>
            <a:spLocks noGrp="1"/>
          </p:cNvSpPr>
          <p:nvPr>
            <p:ph idx="1"/>
          </p:nvPr>
        </p:nvSpPr>
        <p:spPr>
          <a:xfrm>
            <a:off x="978568" y="2223808"/>
            <a:ext cx="10058400" cy="4023360"/>
          </a:xfrm>
        </p:spPr>
        <p:txBody>
          <a:bodyPr>
            <a:normAutofit/>
          </a:bodyPr>
          <a:lstStyle/>
          <a:p>
            <a:pPr marL="457200" indent="-457200" algn="just">
              <a:buAutoNum type="arabicParenBoth"/>
            </a:pPr>
            <a:r>
              <a:rPr lang="en-CA" dirty="0" smtClean="0"/>
              <a:t>Reduces likelihood of patenting by insiders (high profits without patents and </a:t>
            </a:r>
            <a:r>
              <a:rPr lang="en-CA" dirty="0"/>
              <a:t>low rent from </a:t>
            </a:r>
            <a:r>
              <a:rPr lang="en-CA" dirty="0" smtClean="0"/>
              <a:t>licensing)</a:t>
            </a:r>
            <a:endParaRPr lang="en-CA" dirty="0"/>
          </a:p>
          <a:p>
            <a:pPr marL="457200" indent="-457200" algn="just">
              <a:buAutoNum type="arabicParenBoth"/>
            </a:pPr>
            <a:r>
              <a:rPr lang="en-CA" dirty="0" smtClean="0"/>
              <a:t>Increases likelihood of opposition (high rent with appropriation, and costly to let someone else in)</a:t>
            </a:r>
          </a:p>
          <a:p>
            <a:pPr marL="457200" indent="-457200" algn="just">
              <a:buAutoNum type="arabicParenBoth"/>
            </a:pPr>
            <a:r>
              <a:rPr lang="en-CA" dirty="0" smtClean="0"/>
              <a:t>Ambiguous effect on outsider’s patent applications (harder to enter without patent, high long term rent from entry, but low short term rent from licensing)</a:t>
            </a:r>
          </a:p>
          <a:p>
            <a:pPr marL="0" indent="0" algn="just">
              <a:buNone/>
            </a:pPr>
            <a:endParaRPr lang="en-CA" dirty="0"/>
          </a:p>
          <a:p>
            <a:pPr marL="0" indent="0" algn="just">
              <a:buNone/>
            </a:pPr>
            <a:r>
              <a:rPr lang="en-CA" dirty="0" smtClean="0"/>
              <a:t>Effects 1 and 2 dominate 3 in our model</a:t>
            </a:r>
            <a:endParaRPr lang="en-CA" dirty="0"/>
          </a:p>
        </p:txBody>
      </p:sp>
    </p:spTree>
    <p:extLst>
      <p:ext uri="{BB962C8B-B14F-4D97-AF65-F5344CB8AC3E}">
        <p14:creationId xmlns:p14="http://schemas.microsoft.com/office/powerpoint/2010/main" val="3494213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901" y="278582"/>
            <a:ext cx="10058400" cy="1450757"/>
          </a:xfrm>
        </p:spPr>
        <p:txBody>
          <a:bodyPr/>
          <a:lstStyle/>
          <a:p>
            <a:r>
              <a:rPr lang="en-CA" dirty="0" smtClean="0"/>
              <a:t>Discussion </a:t>
            </a:r>
            <a:endParaRPr lang="en-CA" dirty="0"/>
          </a:p>
        </p:txBody>
      </p:sp>
      <p:sp>
        <p:nvSpPr>
          <p:cNvPr id="3" name="Content Placeholder 2"/>
          <p:cNvSpPr>
            <a:spLocks noGrp="1"/>
          </p:cNvSpPr>
          <p:nvPr>
            <p:ph idx="1"/>
          </p:nvPr>
        </p:nvSpPr>
        <p:spPr>
          <a:xfrm>
            <a:off x="1049153" y="2022197"/>
            <a:ext cx="10058400" cy="4023360"/>
          </a:xfrm>
        </p:spPr>
        <p:txBody>
          <a:bodyPr>
            <a:noAutofit/>
          </a:bodyPr>
          <a:lstStyle/>
          <a:p>
            <a:pPr marL="0" indent="0">
              <a:buNone/>
            </a:pPr>
            <a:r>
              <a:rPr lang="en-CA" b="1" i="1" dirty="0" smtClean="0"/>
              <a:t>Main testable prediction</a:t>
            </a:r>
            <a:r>
              <a:rPr lang="en-CA" dirty="0" smtClean="0"/>
              <a:t>: negative correlation between patenting and strength of guild statutes</a:t>
            </a:r>
          </a:p>
          <a:p>
            <a:pPr marL="0" indent="0">
              <a:buNone/>
            </a:pPr>
            <a:endParaRPr lang="en-CA" dirty="0" smtClean="0"/>
          </a:p>
          <a:p>
            <a:pPr marL="0" indent="0">
              <a:buNone/>
            </a:pPr>
            <a:r>
              <a:rPr lang="en-CA" dirty="0" smtClean="0"/>
              <a:t>We show that prediction holds for fairly general assumptions on the effect of statutes and licensing negotiations</a:t>
            </a:r>
            <a:endParaRPr lang="en-CA" dirty="0"/>
          </a:p>
          <a:p>
            <a:pPr marL="0" indent="0">
              <a:buNone/>
            </a:pPr>
            <a:endParaRPr lang="en-CA" dirty="0" smtClean="0"/>
          </a:p>
          <a:p>
            <a:pPr marL="0" indent="0">
              <a:buNone/>
            </a:pPr>
            <a:r>
              <a:rPr lang="en-CA" dirty="0" smtClean="0"/>
              <a:t>Pre-grant patent opposition (Hall and </a:t>
            </a:r>
            <a:r>
              <a:rPr lang="en-CA" dirty="0" err="1" smtClean="0"/>
              <a:t>Haroff</a:t>
            </a:r>
            <a:r>
              <a:rPr lang="en-CA" dirty="0" smtClean="0"/>
              <a:t>, 2004): our model shows that it permits to screen-out innovation with low surplus but also encourages rent-preservation. Well designed system needs to balance these two effects </a:t>
            </a:r>
            <a:endParaRPr lang="en-CA" dirty="0"/>
          </a:p>
        </p:txBody>
      </p:sp>
    </p:spTree>
    <p:extLst>
      <p:ext uri="{BB962C8B-B14F-4D97-AF65-F5344CB8AC3E}">
        <p14:creationId xmlns:p14="http://schemas.microsoft.com/office/powerpoint/2010/main" val="3145669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Guild Data </a:t>
            </a:r>
            <a:endParaRPr lang="en-CA" dirty="0"/>
          </a:p>
        </p:txBody>
      </p:sp>
      <p:sp>
        <p:nvSpPr>
          <p:cNvPr id="3" name="Content Placeholder 2"/>
          <p:cNvSpPr>
            <a:spLocks noGrp="1"/>
          </p:cNvSpPr>
          <p:nvPr>
            <p:ph idx="1"/>
          </p:nvPr>
        </p:nvSpPr>
        <p:spPr>
          <a:xfrm>
            <a:off x="1097280" y="1933966"/>
            <a:ext cx="10058400" cy="4023360"/>
          </a:xfrm>
        </p:spPr>
        <p:txBody>
          <a:bodyPr>
            <a:normAutofit lnSpcReduction="10000"/>
          </a:bodyPr>
          <a:lstStyle/>
          <a:p>
            <a:r>
              <a:rPr lang="en-CA" sz="2200" dirty="0"/>
              <a:t>F</a:t>
            </a:r>
            <a:r>
              <a:rPr lang="en-CA" sz="2200" dirty="0" smtClean="0"/>
              <a:t>rom “</a:t>
            </a:r>
            <a:r>
              <a:rPr lang="en-CA" sz="2200" b="1" i="1" dirty="0" err="1" smtClean="0"/>
              <a:t>Istituzioni</a:t>
            </a:r>
            <a:r>
              <a:rPr lang="en-CA" sz="2200" b="1" i="1" dirty="0" smtClean="0"/>
              <a:t> Corporative</a:t>
            </a:r>
            <a:r>
              <a:rPr lang="en-CA" sz="2200" i="1" dirty="0" smtClean="0"/>
              <a:t>, </a:t>
            </a:r>
            <a:r>
              <a:rPr lang="en-CA" sz="2200" i="1" dirty="0" err="1" smtClean="0"/>
              <a:t>Gruppi</a:t>
            </a:r>
            <a:r>
              <a:rPr lang="en-CA" sz="2200" i="1" dirty="0" smtClean="0"/>
              <a:t> </a:t>
            </a:r>
            <a:r>
              <a:rPr lang="en-CA" sz="2200" i="1" dirty="0" err="1" smtClean="0"/>
              <a:t>Professionali</a:t>
            </a:r>
            <a:r>
              <a:rPr lang="en-CA" sz="2200" i="1" dirty="0" smtClean="0"/>
              <a:t> e </a:t>
            </a:r>
            <a:r>
              <a:rPr lang="en-CA" sz="2200" i="1" dirty="0" err="1" smtClean="0"/>
              <a:t>Forme</a:t>
            </a:r>
            <a:r>
              <a:rPr lang="en-CA" sz="2200" i="1" dirty="0" smtClean="0"/>
              <a:t> Associative del </a:t>
            </a:r>
            <a:r>
              <a:rPr lang="en-CA" sz="2200" i="1" dirty="0" err="1" smtClean="0"/>
              <a:t>Lavoro</a:t>
            </a:r>
            <a:r>
              <a:rPr lang="en-CA" sz="2200" i="1" dirty="0" smtClean="0"/>
              <a:t> </a:t>
            </a:r>
            <a:r>
              <a:rPr lang="en-CA" sz="2200" i="1" dirty="0" err="1" smtClean="0"/>
              <a:t>nell’Italia</a:t>
            </a:r>
            <a:r>
              <a:rPr lang="en-CA" sz="2200" i="1" dirty="0" smtClean="0"/>
              <a:t> </a:t>
            </a:r>
            <a:r>
              <a:rPr lang="en-CA" sz="2200" i="1" dirty="0" err="1" smtClean="0"/>
              <a:t>Moderna</a:t>
            </a:r>
            <a:r>
              <a:rPr lang="en-CA" sz="2200" i="1" dirty="0" smtClean="0"/>
              <a:t> e </a:t>
            </a:r>
            <a:r>
              <a:rPr lang="en-CA" sz="2200" i="1" dirty="0" err="1" smtClean="0"/>
              <a:t>Contemporanea</a:t>
            </a:r>
            <a:r>
              <a:rPr lang="en-CA" sz="2200" dirty="0" smtClean="0"/>
              <a:t>,” MIUR project involving leading Italian Medieval History scholars  </a:t>
            </a:r>
          </a:p>
          <a:p>
            <a:r>
              <a:rPr lang="en-CA" sz="2200" dirty="0" smtClean="0"/>
              <a:t>Digitized data with numerous information on Italian craft guilds (name, location, lifespan, number of members) </a:t>
            </a:r>
          </a:p>
          <a:p>
            <a:r>
              <a:rPr lang="en-CA" sz="2200" dirty="0" smtClean="0"/>
              <a:t>Data include detailed description of the manufacturing activity and the origin of the guild</a:t>
            </a:r>
          </a:p>
          <a:p>
            <a:r>
              <a:rPr lang="en-CA" sz="2200" dirty="0"/>
              <a:t>Historians coded statutory clauses such as restriction to market competition, entry, apprenticeship </a:t>
            </a:r>
            <a:r>
              <a:rPr lang="en-CA" sz="2200" dirty="0" smtClean="0"/>
              <a:t>requirement</a:t>
            </a:r>
            <a:endParaRPr lang="en-CA" sz="2200" dirty="0"/>
          </a:p>
          <a:p>
            <a:endParaRPr lang="en-CA" sz="2200" dirty="0" smtClean="0"/>
          </a:p>
          <a:p>
            <a:r>
              <a:rPr lang="en-CA" sz="2200" dirty="0" smtClean="0"/>
              <a:t>We focus on 340 guilds active in the Venetian Republic in the XVI century  </a:t>
            </a:r>
          </a:p>
          <a:p>
            <a:endParaRPr lang="en-CA" sz="2400" dirty="0" smtClean="0">
              <a:latin typeface="+mj-lt"/>
            </a:endParaRPr>
          </a:p>
          <a:p>
            <a:endParaRPr lang="en-CA" sz="2400" dirty="0" smtClean="0">
              <a:latin typeface="+mj-lt"/>
            </a:endParaRPr>
          </a:p>
          <a:p>
            <a:endParaRPr lang="en-CA" sz="2400" dirty="0" smtClean="0">
              <a:latin typeface="+mj-lt"/>
            </a:endParaRPr>
          </a:p>
          <a:p>
            <a:endParaRPr lang="en-CA" sz="2400" dirty="0" smtClean="0">
              <a:latin typeface="+mj-lt"/>
            </a:endParaRPr>
          </a:p>
          <a:p>
            <a:endParaRPr lang="en-CA" dirty="0"/>
          </a:p>
          <a:p>
            <a:endParaRPr lang="en-CA" dirty="0"/>
          </a:p>
          <a:p>
            <a:endParaRPr lang="en-CA" dirty="0"/>
          </a:p>
        </p:txBody>
      </p:sp>
    </p:spTree>
    <p:extLst>
      <p:ext uri="{BB962C8B-B14F-4D97-AF65-F5344CB8AC3E}">
        <p14:creationId xmlns:p14="http://schemas.microsoft.com/office/powerpoint/2010/main" val="1456579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Internal Regulation</a:t>
            </a:r>
            <a:endParaRPr lang="en-US" dirty="0"/>
          </a:p>
        </p:txBody>
      </p:sp>
      <p:sp>
        <p:nvSpPr>
          <p:cNvPr id="3" name="Content Placeholder 2"/>
          <p:cNvSpPr>
            <a:spLocks noGrp="1"/>
          </p:cNvSpPr>
          <p:nvPr>
            <p:ph idx="1"/>
          </p:nvPr>
        </p:nvSpPr>
        <p:spPr>
          <a:xfrm>
            <a:off x="1206710" y="1931492"/>
            <a:ext cx="10058400" cy="4023360"/>
          </a:xfrm>
        </p:spPr>
        <p:txBody>
          <a:bodyPr>
            <a:noAutofit/>
          </a:bodyPr>
          <a:lstStyle/>
          <a:p>
            <a:pPr marL="0" indent="0">
              <a:buNone/>
            </a:pPr>
            <a:r>
              <a:rPr lang="en-CA" sz="2200" b="1" dirty="0" smtClean="0"/>
              <a:t>Strong </a:t>
            </a:r>
            <a:r>
              <a:rPr lang="en-CA" sz="2200" b="1" dirty="0"/>
              <a:t>internal regulation</a:t>
            </a:r>
            <a:r>
              <a:rPr lang="en-CA" sz="2200" dirty="0"/>
              <a:t>: dummy equal to 1 if </a:t>
            </a:r>
            <a:r>
              <a:rPr lang="en-CA" sz="2200" dirty="0" smtClean="0"/>
              <a:t>statute includes restrictions to competition </a:t>
            </a:r>
            <a:r>
              <a:rPr lang="en-CA" sz="2200" dirty="0"/>
              <a:t>among </a:t>
            </a:r>
            <a:r>
              <a:rPr lang="en-CA" sz="2200" dirty="0" smtClean="0"/>
              <a:t>members and barriers to entry of local and foreigners.  </a:t>
            </a:r>
          </a:p>
          <a:p>
            <a:pPr marL="0" indent="0">
              <a:buNone/>
            </a:pPr>
            <a:r>
              <a:rPr lang="en-CA" sz="2200" dirty="0" smtClean="0"/>
              <a:t>=1 for about 20% of our sample</a:t>
            </a:r>
            <a:endParaRPr lang="en-CA" sz="2200" dirty="0"/>
          </a:p>
          <a:p>
            <a:pPr marL="0" indent="0">
              <a:buNone/>
            </a:pPr>
            <a:r>
              <a:rPr lang="en-CA" sz="2200" dirty="0" smtClean="0"/>
              <a:t>Interpretation: team of historians identifies provisions in the statute as more severe than other guilds</a:t>
            </a:r>
          </a:p>
          <a:p>
            <a:pPr marL="0" indent="0">
              <a:buNone/>
            </a:pPr>
            <a:endParaRPr lang="en-CA" sz="2200" dirty="0" smtClean="0"/>
          </a:p>
          <a:p>
            <a:pPr marL="0" indent="0">
              <a:buNone/>
            </a:pPr>
            <a:r>
              <a:rPr lang="en-US" sz="2200" dirty="0"/>
              <a:t>Many restrictions to competition: price fixing, minimum distance between workshops (`</a:t>
            </a:r>
            <a:r>
              <a:rPr lang="en-US" sz="2200" dirty="0" err="1"/>
              <a:t>botteghe</a:t>
            </a:r>
            <a:r>
              <a:rPr lang="en-US" sz="2200" dirty="0"/>
              <a:t>') or ban to serve customers of other guild members.  Typical entry barriers are privileges to sons and sons-in-law of members, but also include fees and exams. Barrier for foreigners usually higher than </a:t>
            </a:r>
            <a:r>
              <a:rPr lang="en-US" sz="2200" dirty="0" smtClean="0"/>
              <a:t>locals.</a:t>
            </a:r>
            <a:endParaRPr lang="en-CA" sz="2200" dirty="0"/>
          </a:p>
          <a:p>
            <a:pPr marL="0" indent="0">
              <a:buNone/>
            </a:pPr>
            <a:endParaRPr lang="en-CA" b="1" dirty="0" smtClean="0"/>
          </a:p>
        </p:txBody>
      </p:sp>
    </p:spTree>
    <p:extLst>
      <p:ext uri="{BB962C8B-B14F-4D97-AF65-F5344CB8AC3E}">
        <p14:creationId xmlns:p14="http://schemas.microsoft.com/office/powerpoint/2010/main" val="418369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72234959"/>
              </p:ext>
            </p:extLst>
          </p:nvPr>
        </p:nvGraphicFramePr>
        <p:xfrm>
          <a:off x="483559" y="722671"/>
          <a:ext cx="4451680" cy="5460819"/>
        </p:xfrm>
        <a:graphic>
          <a:graphicData uri="http://schemas.openxmlformats.org/drawingml/2006/table">
            <a:tbl>
              <a:tblPr>
                <a:tableStyleId>{5C22544A-7EE6-4342-B048-85BDC9FD1C3A}</a:tableStyleId>
              </a:tblPr>
              <a:tblGrid>
                <a:gridCol w="842921"/>
                <a:gridCol w="1272743"/>
                <a:gridCol w="413100"/>
                <a:gridCol w="1922916"/>
              </a:tblGrid>
              <a:tr h="666414">
                <a:tc gridSpan="4">
                  <a:txBody>
                    <a:bodyPr/>
                    <a:lstStyle/>
                    <a:p>
                      <a:pPr algn="ctr" fontAlgn="ctr"/>
                      <a:r>
                        <a:rPr lang="en-CA" sz="1800" u="none" strike="noStrike" dirty="0" smtClean="0">
                          <a:effectLst/>
                        </a:rPr>
                        <a:t>Patents </a:t>
                      </a:r>
                      <a:r>
                        <a:rPr lang="en-CA" sz="1800" u="none" strike="noStrike" dirty="0">
                          <a:effectLst/>
                        </a:rPr>
                        <a:t>by technology sector </a:t>
                      </a:r>
                      <a:r>
                        <a:rPr lang="en-CA" sz="1800" u="none" strike="noStrike" dirty="0" smtClean="0">
                          <a:effectLst/>
                        </a:rPr>
                        <a:t>1474-1550</a:t>
                      </a:r>
                      <a:endParaRPr lang="en-CA" sz="1800" b="1" i="0" u="none" strike="noStrike" dirty="0">
                        <a:solidFill>
                          <a:srgbClr val="000000"/>
                        </a:solidFill>
                        <a:effectLst/>
                        <a:latin typeface="Calibri" panose="020F0502020204030204" pitchFamily="34" charset="0"/>
                      </a:endParaRPr>
                    </a:p>
                  </a:txBody>
                  <a:tcPr marL="7724" marR="7724" marT="7724" marB="0" anchor="ctr"/>
                </a:tc>
                <a:tc hMerge="1">
                  <a:txBody>
                    <a:bodyPr/>
                    <a:lstStyle/>
                    <a:p>
                      <a:endParaRPr lang="en-CA"/>
                    </a:p>
                  </a:txBody>
                  <a:tcPr/>
                </a:tc>
                <a:tc hMerge="1">
                  <a:txBody>
                    <a:bodyPr/>
                    <a:lstStyle/>
                    <a:p>
                      <a:endParaRPr lang="en-CA"/>
                    </a:p>
                  </a:txBody>
                  <a:tcPr/>
                </a:tc>
                <a:tc hMerge="1">
                  <a:txBody>
                    <a:bodyPr/>
                    <a:lstStyle/>
                    <a:p>
                      <a:endParaRPr lang="en-CA"/>
                    </a:p>
                  </a:txBody>
                  <a:tcPr/>
                </a:tc>
              </a:tr>
              <a:tr h="228305">
                <a:tc>
                  <a:txBody>
                    <a:bodyPr/>
                    <a:lstStyle/>
                    <a:p>
                      <a:pPr algn="l"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dirty="0">
                          <a:effectLst/>
                        </a:rPr>
                        <a:t>Mills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l" fontAlgn="b"/>
                      <a:r>
                        <a:rPr lang="en-CA" sz="1400" u="none" strike="noStrike" dirty="0">
                          <a:effectLst/>
                        </a:rPr>
                        <a:t>cereals</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42</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l" fontAlgn="b"/>
                      <a:r>
                        <a:rPr lang="en-CA" sz="1400" u="none" strike="noStrike" dirty="0">
                          <a:effectLst/>
                        </a:rPr>
                        <a:t>metals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6</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l" fontAlgn="b"/>
                      <a:r>
                        <a:rPr lang="en-CA" sz="1400" u="none" strike="noStrike" dirty="0">
                          <a:effectLst/>
                        </a:rPr>
                        <a:t>textiles</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9</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gridSpan="2">
                  <a:txBody>
                    <a:bodyPr/>
                    <a:lstStyle/>
                    <a:p>
                      <a:pPr algn="l" fontAlgn="b"/>
                      <a:r>
                        <a:rPr lang="en-CA" sz="1400" u="none" strike="noStrike" dirty="0">
                          <a:effectLst/>
                        </a:rPr>
                        <a:t>wood saws </a:t>
                      </a:r>
                      <a:endParaRPr lang="en-CA" sz="1400" b="0" i="0" u="none" strike="noStrike" dirty="0">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a:txBody>
                    <a:bodyPr/>
                    <a:lstStyle/>
                    <a:p>
                      <a:pPr algn="ctr" fontAlgn="b"/>
                      <a:r>
                        <a:rPr lang="en-CA" sz="1400" u="none" strike="noStrike">
                          <a:effectLst/>
                        </a:rPr>
                        <a:t>6</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gridSpan="2">
                  <a:txBody>
                    <a:bodyPr/>
                    <a:lstStyle/>
                    <a:p>
                      <a:pPr algn="l" fontAlgn="b"/>
                      <a:r>
                        <a:rPr lang="en-CA" sz="1400" u="none" strike="noStrike" dirty="0">
                          <a:effectLst/>
                        </a:rPr>
                        <a:t>multiple usage </a:t>
                      </a:r>
                      <a:endParaRPr lang="en-CA" sz="1400" b="0" i="0" u="none" strike="noStrike" dirty="0">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a:txBody>
                    <a:bodyPr/>
                    <a:lstStyle/>
                    <a:p>
                      <a:pPr algn="ctr" fontAlgn="b"/>
                      <a:r>
                        <a:rPr lang="en-CA" sz="1400" u="none" strike="noStrike">
                          <a:effectLst/>
                        </a:rPr>
                        <a:t>22</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Fabrics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8</a:t>
                      </a:r>
                      <a:endParaRPr lang="en-CA" sz="1400" b="0" i="0" u="none" strike="noStrike">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Paint</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4</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2">
                  <a:txBody>
                    <a:bodyPr/>
                    <a:lstStyle/>
                    <a:p>
                      <a:pPr algn="l" fontAlgn="b"/>
                      <a:r>
                        <a:rPr lang="en-CA" sz="1400" u="none" strike="noStrike">
                          <a:effectLst/>
                        </a:rPr>
                        <a:t>Bread and food</a:t>
                      </a:r>
                      <a:endParaRPr lang="en-CA" sz="1400" b="0" i="0" u="none" strike="noStrike">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1</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3">
                  <a:txBody>
                    <a:bodyPr/>
                    <a:lstStyle/>
                    <a:p>
                      <a:pPr algn="l" fontAlgn="b"/>
                      <a:r>
                        <a:rPr lang="en-CA" sz="1400" u="none" strike="noStrike" dirty="0">
                          <a:effectLst/>
                        </a:rPr>
                        <a:t>Pottery and Porcelain Vases</a:t>
                      </a:r>
                      <a:endParaRPr lang="en-CA" sz="1400" b="0" i="0" u="none" strike="noStrike" dirty="0">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hMerge="1">
                  <a:txBody>
                    <a:bodyPr/>
                    <a:lstStyle/>
                    <a:p>
                      <a:endParaRPr lang="en-CA"/>
                    </a:p>
                  </a:txBody>
                  <a:tcPr/>
                </a:tc>
                <a:tc>
                  <a:txBody>
                    <a:bodyPr/>
                    <a:lstStyle/>
                    <a:p>
                      <a:pPr algn="ctr" fontAlgn="b"/>
                      <a:r>
                        <a:rPr lang="en-CA" sz="1400" u="none" strike="noStrike" dirty="0">
                          <a:effectLst/>
                        </a:rPr>
                        <a:t>1</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3">
                  <a:txBody>
                    <a:bodyPr/>
                    <a:lstStyle/>
                    <a:p>
                      <a:pPr algn="l" fontAlgn="b"/>
                      <a:r>
                        <a:rPr lang="en-CA" sz="1400" u="none" strike="noStrike" dirty="0">
                          <a:effectLst/>
                        </a:rPr>
                        <a:t>Agricultural machines</a:t>
                      </a:r>
                      <a:endParaRPr lang="en-CA" sz="1400" b="0" i="0" u="none" strike="noStrike" dirty="0">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hMerge="1">
                  <a:txBody>
                    <a:bodyPr/>
                    <a:lstStyle/>
                    <a:p>
                      <a:endParaRPr lang="en-CA"/>
                    </a:p>
                  </a:txBody>
                  <a:tcPr/>
                </a:tc>
                <a:tc>
                  <a:txBody>
                    <a:bodyPr/>
                    <a:lstStyle/>
                    <a:p>
                      <a:pPr algn="ctr" fontAlgn="b"/>
                      <a:r>
                        <a:rPr lang="en-CA" sz="1400" u="none" strike="noStrike" dirty="0">
                          <a:effectLst/>
                        </a:rPr>
                        <a:t>4</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3">
                  <a:txBody>
                    <a:bodyPr/>
                    <a:lstStyle/>
                    <a:p>
                      <a:pPr algn="l" fontAlgn="b"/>
                      <a:r>
                        <a:rPr lang="en-CA" sz="1400" u="none" strike="noStrike" dirty="0">
                          <a:effectLst/>
                        </a:rPr>
                        <a:t>Drainage, mud removal</a:t>
                      </a:r>
                      <a:endParaRPr lang="en-CA" sz="1400" b="0" i="0" u="none" strike="noStrike" dirty="0">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hMerge="1">
                  <a:txBody>
                    <a:bodyPr/>
                    <a:lstStyle/>
                    <a:p>
                      <a:endParaRPr lang="en-CA"/>
                    </a:p>
                  </a:txBody>
                  <a:tcPr/>
                </a:tc>
                <a:tc>
                  <a:txBody>
                    <a:bodyPr/>
                    <a:lstStyle/>
                    <a:p>
                      <a:pPr algn="ctr" fontAlgn="b"/>
                      <a:r>
                        <a:rPr lang="en-CA" sz="1400" u="none" strike="noStrike" dirty="0">
                          <a:effectLst/>
                        </a:rPr>
                        <a:t>20</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2">
                  <a:txBody>
                    <a:bodyPr/>
                    <a:lstStyle/>
                    <a:p>
                      <a:pPr algn="l" fontAlgn="b"/>
                      <a:r>
                        <a:rPr lang="en-CA" sz="1400" u="none" strike="noStrike">
                          <a:effectLst/>
                        </a:rPr>
                        <a:t>Hydraulic pumps</a:t>
                      </a:r>
                      <a:endParaRPr lang="en-CA" sz="1400" b="0" i="0" u="none" strike="noStrike">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11</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2">
                  <a:txBody>
                    <a:bodyPr/>
                    <a:lstStyle/>
                    <a:p>
                      <a:pPr algn="l" fontAlgn="b"/>
                      <a:r>
                        <a:rPr lang="en-CA" sz="1400" b="0" i="0" u="none" strike="noStrike" dirty="0" smtClean="0">
                          <a:solidFill>
                            <a:schemeClr val="dk1"/>
                          </a:solidFill>
                          <a:effectLst/>
                          <a:latin typeface="+mn-lt"/>
                        </a:rPr>
                        <a:t>Armour</a:t>
                      </a:r>
                      <a:r>
                        <a:rPr lang="en-CA" sz="1400" b="0" i="0" u="none" strike="noStrike" baseline="0" dirty="0" smtClean="0">
                          <a:solidFill>
                            <a:schemeClr val="dk1"/>
                          </a:solidFill>
                          <a:effectLst/>
                          <a:latin typeface="+mn-lt"/>
                        </a:rPr>
                        <a:t> and weapons </a:t>
                      </a:r>
                      <a:endParaRPr lang="en-CA" sz="1400" b="0" i="0" u="none" strike="noStrike" dirty="0">
                        <a:solidFill>
                          <a:srgbClr val="000000"/>
                        </a:solidFill>
                        <a:effectLst/>
                        <a:latin typeface="Calibri" panose="020F0502020204030204" pitchFamily="34" charset="0"/>
                      </a:endParaRPr>
                    </a:p>
                  </a:txBody>
                  <a:tcPr marL="7724" marR="7724" marT="7724" marB="0" anchor="b"/>
                </a:tc>
                <a:tc hMerge="1">
                  <a:txBody>
                    <a:bodyPr/>
                    <a:lstStyle/>
                    <a:p>
                      <a:pPr algn="ctr" fontAlgn="b"/>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7</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Arsenal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3</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Mining</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3</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2">
                  <a:txBody>
                    <a:bodyPr/>
                    <a:lstStyle/>
                    <a:p>
                      <a:pPr algn="l" fontAlgn="b"/>
                      <a:r>
                        <a:rPr lang="en-CA" sz="1400" u="none" strike="noStrike">
                          <a:effectLst/>
                        </a:rPr>
                        <a:t>Perpetual Motion</a:t>
                      </a:r>
                      <a:endParaRPr lang="en-CA" sz="1400" b="0" i="0" u="none" strike="noStrike">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3</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gridSpan="2">
                  <a:txBody>
                    <a:bodyPr/>
                    <a:lstStyle/>
                    <a:p>
                      <a:pPr algn="l" fontAlgn="b"/>
                      <a:r>
                        <a:rPr lang="en-CA" sz="1400" u="none" strike="noStrike">
                          <a:effectLst/>
                        </a:rPr>
                        <a:t>Miscellaneous </a:t>
                      </a:r>
                      <a:endParaRPr lang="en-CA" sz="1400" b="0" i="0" u="none" strike="noStrike">
                        <a:solidFill>
                          <a:srgbClr val="000000"/>
                        </a:solidFill>
                        <a:effectLst/>
                        <a:latin typeface="Calibri" panose="020F0502020204030204" pitchFamily="34" charset="0"/>
                      </a:endParaRPr>
                    </a:p>
                  </a:txBody>
                  <a:tcPr marL="7724" marR="7724" marT="7724" marB="0" anchor="b"/>
                </a:tc>
                <a:tc hMerge="1">
                  <a:txBody>
                    <a:bodyPr/>
                    <a:lstStyle/>
                    <a:p>
                      <a:endParaRPr lang="en-CA"/>
                    </a:p>
                  </a:txBody>
                  <a:tcPr/>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19</a:t>
                      </a:r>
                      <a:endParaRPr lang="en-CA" sz="1400" b="0" i="0" u="none" strike="noStrike" dirty="0">
                        <a:solidFill>
                          <a:srgbClr val="000000"/>
                        </a:solidFill>
                        <a:effectLst/>
                        <a:latin typeface="Calibri" panose="020F0502020204030204" pitchFamily="34" charset="0"/>
                      </a:endParaRPr>
                    </a:p>
                  </a:txBody>
                  <a:tcPr marL="7724" marR="7724" marT="7724" marB="0" anchor="b"/>
                </a:tc>
              </a:tr>
              <a:tr h="228305">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7724" marR="7724" marT="7724" marB="0" anchor="b"/>
                </a:tc>
              </a:tr>
            </a:tbl>
          </a:graphicData>
        </a:graphic>
      </p:graphicFrame>
      <p:sp>
        <p:nvSpPr>
          <p:cNvPr id="2" name="TextBox 1"/>
          <p:cNvSpPr txBox="1"/>
          <p:nvPr/>
        </p:nvSpPr>
        <p:spPr>
          <a:xfrm>
            <a:off x="6045730" y="779500"/>
            <a:ext cx="5268191" cy="707886"/>
          </a:xfrm>
          <a:prstGeom prst="rect">
            <a:avLst/>
          </a:prstGeom>
          <a:noFill/>
        </p:spPr>
        <p:txBody>
          <a:bodyPr wrap="square" rtlCol="0">
            <a:spAutoFit/>
          </a:bodyPr>
          <a:lstStyle/>
          <a:p>
            <a:r>
              <a:rPr lang="en-CA" sz="4000" dirty="0"/>
              <a:t>Patent Data</a:t>
            </a:r>
            <a:endParaRPr lang="en-US" sz="4000" dirty="0"/>
          </a:p>
        </p:txBody>
      </p:sp>
      <p:sp>
        <p:nvSpPr>
          <p:cNvPr id="5" name="TextBox 4"/>
          <p:cNvSpPr txBox="1"/>
          <p:nvPr/>
        </p:nvSpPr>
        <p:spPr>
          <a:xfrm>
            <a:off x="5309741" y="2273630"/>
            <a:ext cx="6206199" cy="3416320"/>
          </a:xfrm>
          <a:prstGeom prst="rect">
            <a:avLst/>
          </a:prstGeom>
          <a:noFill/>
        </p:spPr>
        <p:txBody>
          <a:bodyPr wrap="square" rtlCol="0">
            <a:spAutoFit/>
          </a:bodyPr>
          <a:lstStyle/>
          <a:p>
            <a:r>
              <a:rPr lang="en-CA" b="1" dirty="0"/>
              <a:t>Patent data </a:t>
            </a:r>
            <a:r>
              <a:rPr lang="en-CA" dirty="0"/>
              <a:t>from </a:t>
            </a:r>
            <a:r>
              <a:rPr lang="en-CA" dirty="0" err="1"/>
              <a:t>Berveglieri</a:t>
            </a:r>
            <a:r>
              <a:rPr lang="en-CA" dirty="0"/>
              <a:t> (1995, 1999) classified and translated into modern Italian patents retrieved in the State Archive of Venice</a:t>
            </a:r>
          </a:p>
          <a:p>
            <a:endParaRPr lang="en-CA" dirty="0" smtClean="0"/>
          </a:p>
          <a:p>
            <a:r>
              <a:rPr lang="en-CA" dirty="0" smtClean="0"/>
              <a:t>We focus </a:t>
            </a:r>
            <a:r>
              <a:rPr lang="en-CA" dirty="0"/>
              <a:t>on patents granted from 1474 to 1550 (to avoid plague of 1575-76</a:t>
            </a:r>
            <a:r>
              <a:rPr lang="en-CA" dirty="0" smtClean="0"/>
              <a:t>) but show robustness to 1600 </a:t>
            </a:r>
            <a:endParaRPr lang="en-CA" dirty="0"/>
          </a:p>
          <a:p>
            <a:endParaRPr lang="en-CA" dirty="0"/>
          </a:p>
          <a:p>
            <a:endParaRPr lang="en-CA" dirty="0"/>
          </a:p>
          <a:p>
            <a:r>
              <a:rPr lang="en-CA" dirty="0" smtClean="0"/>
              <a:t>No patents in glass, soap only very few for Arsenal (very innovative areas!). </a:t>
            </a:r>
            <a:r>
              <a:rPr lang="en-CA" b="1" i="1" u="sng" dirty="0" smtClean="0"/>
              <a:t>Our preferred interpretation: diffusion of patents not innovation  </a:t>
            </a:r>
            <a:endParaRPr lang="en-CA" b="1" i="1" u="sng" dirty="0"/>
          </a:p>
          <a:p>
            <a:endParaRPr lang="en-US" dirty="0"/>
          </a:p>
        </p:txBody>
      </p:sp>
    </p:spTree>
    <p:extLst>
      <p:ext uri="{BB962C8B-B14F-4D97-AF65-F5344CB8AC3E}">
        <p14:creationId xmlns:p14="http://schemas.microsoft.com/office/powerpoint/2010/main" val="2619937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0267" y="0"/>
            <a:ext cx="9210817" cy="6369627"/>
          </a:xfrm>
          <a:prstGeom prst="rect">
            <a:avLst/>
          </a:prstGeom>
        </p:spPr>
      </p:pic>
    </p:spTree>
    <p:extLst>
      <p:ext uri="{BB962C8B-B14F-4D97-AF65-F5344CB8AC3E}">
        <p14:creationId xmlns:p14="http://schemas.microsoft.com/office/powerpoint/2010/main" val="3412741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48" y="166287"/>
            <a:ext cx="10058400" cy="1450757"/>
          </a:xfrm>
        </p:spPr>
        <p:txBody>
          <a:bodyPr/>
          <a:lstStyle/>
          <a:p>
            <a:r>
              <a:rPr lang="en-CA" dirty="0" smtClean="0"/>
              <a:t>Distance from Venice  </a:t>
            </a:r>
            <a:endParaRPr lang="en-CA" dirty="0"/>
          </a:p>
        </p:txBody>
      </p:sp>
      <p:sp>
        <p:nvSpPr>
          <p:cNvPr id="3" name="Content Placeholder 2"/>
          <p:cNvSpPr>
            <a:spLocks noGrp="1"/>
          </p:cNvSpPr>
          <p:nvPr>
            <p:ph idx="1"/>
          </p:nvPr>
        </p:nvSpPr>
        <p:spPr>
          <a:xfrm>
            <a:off x="8831180" y="1950547"/>
            <a:ext cx="2614862" cy="4023360"/>
          </a:xfrm>
        </p:spPr>
        <p:txBody>
          <a:bodyPr>
            <a:normAutofit fontScale="92500" lnSpcReduction="20000"/>
          </a:bodyPr>
          <a:lstStyle/>
          <a:p>
            <a:r>
              <a:rPr lang="en-CA" dirty="0" smtClean="0"/>
              <a:t>Distance in </a:t>
            </a:r>
            <a:r>
              <a:rPr lang="en-CA" dirty="0" err="1" smtClean="0"/>
              <a:t>Kms</a:t>
            </a:r>
            <a:r>
              <a:rPr lang="en-CA" dirty="0" smtClean="0"/>
              <a:t> between city of the guild and Venice</a:t>
            </a:r>
            <a:endParaRPr lang="en-CA" dirty="0"/>
          </a:p>
          <a:p>
            <a:r>
              <a:rPr lang="en-CA" dirty="0" smtClean="0"/>
              <a:t>Constructed using a variety of maps of the period from State Archive of Venice  and other sources</a:t>
            </a:r>
          </a:p>
          <a:p>
            <a:endParaRPr lang="en-CA" dirty="0" smtClean="0"/>
          </a:p>
          <a:p>
            <a:r>
              <a:rPr lang="en-CA" dirty="0" smtClean="0"/>
              <a:t>Also confirm results with: </a:t>
            </a:r>
            <a:endParaRPr lang="en-CA" dirty="0"/>
          </a:p>
          <a:p>
            <a:r>
              <a:rPr lang="en-CA" dirty="0" smtClean="0"/>
              <a:t>- Ancient Roman road network (McCormick) </a:t>
            </a:r>
          </a:p>
          <a:p>
            <a:r>
              <a:rPr lang="en-CA" dirty="0" smtClean="0"/>
              <a:t>- Google maps modern road network (excluding highways)</a:t>
            </a:r>
            <a:endParaRPr lang="en-CA"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224" y="1737360"/>
            <a:ext cx="7799734" cy="4679482"/>
          </a:xfrm>
          <a:prstGeom prst="rect">
            <a:avLst/>
          </a:prstGeom>
        </p:spPr>
      </p:pic>
    </p:spTree>
    <p:extLst>
      <p:ext uri="{BB962C8B-B14F-4D97-AF65-F5344CB8AC3E}">
        <p14:creationId xmlns:p14="http://schemas.microsoft.com/office/powerpoint/2010/main" val="3967631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Guild Internal Regulation and Patenting </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5423365"/>
              </p:ext>
            </p:extLst>
          </p:nvPr>
        </p:nvGraphicFramePr>
        <p:xfrm>
          <a:off x="1097280" y="1844452"/>
          <a:ext cx="3851709" cy="3992783"/>
        </p:xfrm>
        <a:graphic>
          <a:graphicData uri="http://schemas.openxmlformats.org/drawingml/2006/table">
            <a:tbl>
              <a:tblPr>
                <a:tableStyleId>{5C22544A-7EE6-4342-B048-85BDC9FD1C3A}</a:tableStyleId>
              </a:tblPr>
              <a:tblGrid>
                <a:gridCol w="1920852"/>
                <a:gridCol w="1070474"/>
                <a:gridCol w="860383"/>
              </a:tblGrid>
              <a:tr h="419526">
                <a:tc gridSpan="3">
                  <a:txBody>
                    <a:bodyPr/>
                    <a:lstStyle/>
                    <a:p>
                      <a:pPr algn="l" fontAlgn="ctr"/>
                      <a:r>
                        <a:rPr lang="en-CA" sz="1400" u="none" strike="noStrike" dirty="0" smtClean="0">
                          <a:effectLst/>
                        </a:rPr>
                        <a:t>Guild </a:t>
                      </a:r>
                      <a:r>
                        <a:rPr lang="en-CA" sz="1400" u="none" strike="noStrike" dirty="0">
                          <a:effectLst/>
                        </a:rPr>
                        <a:t>internal regulation and patenting </a:t>
                      </a:r>
                      <a:r>
                        <a:rPr lang="en-CA" sz="1400" u="none" strike="noStrike" dirty="0" smtClean="0">
                          <a:effectLst/>
                        </a:rPr>
                        <a:t>– Poisson regressions </a:t>
                      </a:r>
                      <a:endParaRPr lang="en-CA" sz="1400" b="1" i="0" u="none" strike="noStrike" dirty="0">
                        <a:solidFill>
                          <a:srgbClr val="000000"/>
                        </a:solidFill>
                        <a:effectLst/>
                        <a:latin typeface="Calibri" panose="020F0502020204030204" pitchFamily="34" charset="0"/>
                      </a:endParaRPr>
                    </a:p>
                  </a:txBody>
                  <a:tcPr marL="8959" marR="8959" marT="8959" marB="0" anchor="ctr"/>
                </a:tc>
                <a:tc hMerge="1">
                  <a:txBody>
                    <a:bodyPr/>
                    <a:lstStyle/>
                    <a:p>
                      <a:endParaRPr lang="en-CA"/>
                    </a:p>
                  </a:txBody>
                  <a:tcPr/>
                </a:tc>
                <a:tc hMerge="1">
                  <a:txBody>
                    <a:bodyPr/>
                    <a:lstStyle/>
                    <a:p>
                      <a:endParaRPr lang="en-CA"/>
                    </a:p>
                  </a:txBody>
                  <a:tcPr/>
                </a:tc>
              </a:tr>
              <a:tr h="214076">
                <a:tc>
                  <a:txBody>
                    <a:bodyPr/>
                    <a:lstStyle/>
                    <a:p>
                      <a:pPr algn="l"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smtClean="0">
                          <a:effectLst/>
                        </a:rPr>
                        <a:t>(1)</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smtClean="0">
                          <a:effectLst/>
                        </a:rPr>
                        <a:t>(2)</a:t>
                      </a:r>
                      <a:endParaRPr lang="en-CA" sz="1400" b="1"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1"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1" i="0" u="none" strike="noStrike">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dirty="0">
                          <a:effectLst/>
                        </a:rPr>
                        <a:t>Dependent Variable</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Patents</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Patents </a:t>
                      </a:r>
                      <a:endParaRPr lang="en-CA" sz="1400" b="0" i="0" u="none" strike="noStrike">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b="1" u="none" strike="noStrike" dirty="0">
                          <a:effectLst/>
                        </a:rPr>
                        <a:t>Strong internal regulation </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-0.981***</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-1.133***</a:t>
                      </a:r>
                      <a:endParaRPr lang="en-CA" sz="1400" b="1"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b="1" u="none" strike="noStrike" dirty="0">
                          <a:effectLst/>
                        </a:rPr>
                        <a:t> </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(0.101)</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(0.439)</a:t>
                      </a:r>
                      <a:endParaRPr lang="en-CA" sz="1400" b="1"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b="1" u="none" strike="noStrike">
                          <a:effectLst/>
                        </a:rPr>
                        <a:t> </a:t>
                      </a:r>
                      <a:endParaRPr lang="en-CA" sz="1400" b="1"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 </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b="1" u="none" strike="noStrike" dirty="0">
                          <a:effectLst/>
                        </a:rPr>
                        <a:t>log(Distance)</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0.225***</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(0.026)</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a:effectLst/>
                        </a:rPr>
                        <a:t>Trade guild</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-4.357***</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a:effectLst/>
                        </a:rPr>
                        <a:t>-4.355***</a:t>
                      </a:r>
                      <a:endParaRPr lang="en-CA" sz="1400" b="0"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(0.708)</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a:effectLst/>
                        </a:rPr>
                        <a:t>(0.848)</a:t>
                      </a:r>
                      <a:endParaRPr lang="en-CA" sz="1400" b="0"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b="1" u="none" strike="noStrike" dirty="0">
                          <a:effectLst/>
                        </a:rPr>
                        <a:t>City Effects</a:t>
                      </a:r>
                      <a:endParaRPr lang="en-CA" sz="1400" b="1"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No</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b="1" u="none" strike="noStrike" dirty="0">
                          <a:effectLst/>
                        </a:rPr>
                        <a:t>Yes</a:t>
                      </a:r>
                      <a:endParaRPr lang="en-CA" sz="1400" b="1" i="0" u="none" strike="noStrike" dirty="0">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dirty="0">
                          <a:effectLst/>
                        </a:rPr>
                        <a:t> </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 </a:t>
                      </a:r>
                      <a:endParaRPr lang="en-CA" sz="1400" b="0" i="0" u="none" strike="noStrike">
                        <a:solidFill>
                          <a:srgbClr val="000000"/>
                        </a:solidFill>
                        <a:effectLst/>
                        <a:latin typeface="Calibri" panose="020F0502020204030204" pitchFamily="34" charset="0"/>
                      </a:endParaRPr>
                    </a:p>
                  </a:txBody>
                  <a:tcPr marL="8959" marR="8959" marT="8959" marB="0" anchor="b"/>
                </a:tc>
              </a:tr>
              <a:tr h="214076">
                <a:tc>
                  <a:txBody>
                    <a:bodyPr/>
                    <a:lstStyle/>
                    <a:p>
                      <a:pPr algn="l" fontAlgn="b"/>
                      <a:r>
                        <a:rPr lang="en-CA" sz="1400" u="none" strike="noStrike" dirty="0">
                          <a:effectLst/>
                        </a:rPr>
                        <a:t>Observations </a:t>
                      </a:r>
                      <a:endParaRPr lang="en-CA" sz="1400" b="0" i="0" u="none" strike="noStrike" dirty="0">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a:effectLst/>
                        </a:rPr>
                        <a:t>340</a:t>
                      </a:r>
                      <a:endParaRPr lang="en-CA" sz="1400" b="0" i="0" u="none" strike="noStrike">
                        <a:solidFill>
                          <a:srgbClr val="000000"/>
                        </a:solidFill>
                        <a:effectLst/>
                        <a:latin typeface="Calibri" panose="020F0502020204030204" pitchFamily="34" charset="0"/>
                      </a:endParaRPr>
                    </a:p>
                  </a:txBody>
                  <a:tcPr marL="8959" marR="8959" marT="8959" marB="0" anchor="b"/>
                </a:tc>
                <a:tc>
                  <a:txBody>
                    <a:bodyPr/>
                    <a:lstStyle/>
                    <a:p>
                      <a:pPr algn="ctr" fontAlgn="b"/>
                      <a:r>
                        <a:rPr lang="en-CA" sz="1400" u="none" strike="noStrike" dirty="0">
                          <a:effectLst/>
                        </a:rPr>
                        <a:t>340</a:t>
                      </a:r>
                      <a:endParaRPr lang="en-CA" sz="1400" b="0" i="0" u="none" strike="noStrike" dirty="0">
                        <a:solidFill>
                          <a:srgbClr val="000000"/>
                        </a:solidFill>
                        <a:effectLst/>
                        <a:latin typeface="Calibri" panose="020F0502020204030204" pitchFamily="34" charset="0"/>
                      </a:endParaRPr>
                    </a:p>
                  </a:txBody>
                  <a:tcPr marL="8959" marR="8959" marT="8959" marB="0" anchor="b"/>
                </a:tc>
              </a:tr>
            </a:tbl>
          </a:graphicData>
        </a:graphic>
      </p:graphicFrame>
      <p:sp>
        <p:nvSpPr>
          <p:cNvPr id="5" name="TextBox 4"/>
          <p:cNvSpPr txBox="1"/>
          <p:nvPr/>
        </p:nvSpPr>
        <p:spPr>
          <a:xfrm>
            <a:off x="5998143" y="2125579"/>
            <a:ext cx="4283242" cy="2862322"/>
          </a:xfrm>
          <a:prstGeom prst="rect">
            <a:avLst/>
          </a:prstGeom>
          <a:noFill/>
        </p:spPr>
        <p:txBody>
          <a:bodyPr wrap="square" rtlCol="0">
            <a:spAutoFit/>
          </a:bodyPr>
          <a:lstStyle/>
          <a:p>
            <a:pPr algn="just"/>
            <a:r>
              <a:rPr lang="en-CA" dirty="0" smtClean="0"/>
              <a:t>Two key findings: </a:t>
            </a:r>
          </a:p>
          <a:p>
            <a:pPr algn="just"/>
            <a:endParaRPr lang="en-CA" dirty="0"/>
          </a:p>
          <a:p>
            <a:pPr algn="just"/>
            <a:r>
              <a:rPr lang="en-CA" dirty="0" smtClean="0"/>
              <a:t>- Strong </a:t>
            </a:r>
            <a:r>
              <a:rPr lang="en-CA" b="1" i="1" dirty="0" smtClean="0"/>
              <a:t>negative association between patents and statutory strength</a:t>
            </a:r>
            <a:r>
              <a:rPr lang="en-CA" dirty="0" smtClean="0"/>
              <a:t> (~65% reduction)</a:t>
            </a:r>
          </a:p>
          <a:p>
            <a:pPr algn="just"/>
            <a:endParaRPr lang="en-CA" dirty="0" smtClean="0"/>
          </a:p>
          <a:p>
            <a:pPr algn="just"/>
            <a:endParaRPr lang="en-CA" dirty="0"/>
          </a:p>
          <a:p>
            <a:pPr algn="just"/>
            <a:r>
              <a:rPr lang="en-CA" dirty="0" smtClean="0"/>
              <a:t>- Patenting more frequent in technology areas of guilds </a:t>
            </a:r>
            <a:r>
              <a:rPr lang="en-CA" b="1" i="1" dirty="0" smtClean="0"/>
              <a:t>geographically distant from Venice</a:t>
            </a:r>
            <a:endParaRPr lang="en-CA" b="1" i="1" dirty="0"/>
          </a:p>
        </p:txBody>
      </p:sp>
    </p:spTree>
    <p:extLst>
      <p:ext uri="{BB962C8B-B14F-4D97-AF65-F5344CB8AC3E}">
        <p14:creationId xmlns:p14="http://schemas.microsoft.com/office/powerpoint/2010/main" val="1065062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Extension/Robustness </a:t>
            </a:r>
            <a:endParaRPr lang="en-CA" dirty="0"/>
          </a:p>
        </p:txBody>
      </p:sp>
      <p:sp>
        <p:nvSpPr>
          <p:cNvPr id="6" name="TextBox 5"/>
          <p:cNvSpPr txBox="1"/>
          <p:nvPr/>
        </p:nvSpPr>
        <p:spPr>
          <a:xfrm>
            <a:off x="748145" y="2186474"/>
            <a:ext cx="9646487" cy="4339650"/>
          </a:xfrm>
          <a:prstGeom prst="rect">
            <a:avLst/>
          </a:prstGeom>
          <a:noFill/>
        </p:spPr>
        <p:txBody>
          <a:bodyPr wrap="square" rtlCol="0">
            <a:spAutoFit/>
          </a:bodyPr>
          <a:lstStyle/>
          <a:p>
            <a:endParaRPr lang="en-CA" sz="2000" dirty="0"/>
          </a:p>
          <a:p>
            <a:pPr marL="285750" indent="-285750">
              <a:buFont typeface="Wingdings" panose="05000000000000000000" pitchFamily="2" charset="2"/>
              <a:buChar char="q"/>
            </a:pPr>
            <a:r>
              <a:rPr lang="en-CA" sz="2000" dirty="0" smtClean="0"/>
              <a:t>A variety of additional robustness tests in the paper (statutory changes, patents up to 1600, alternative patent data, control for mills, population growth, drop Venice, industry controls…) </a:t>
            </a:r>
          </a:p>
          <a:p>
            <a:pPr marL="285750" indent="-285750">
              <a:buFont typeface="Wingdings" panose="05000000000000000000" pitchFamily="2" charset="2"/>
              <a:buChar char="q"/>
            </a:pPr>
            <a:endParaRPr lang="en-CA" sz="2000" dirty="0"/>
          </a:p>
          <a:p>
            <a:pPr marL="285750" indent="-285750" algn="just">
              <a:buFont typeface="Wingdings" panose="05000000000000000000" pitchFamily="2" charset="2"/>
              <a:buChar char="q"/>
            </a:pPr>
            <a:r>
              <a:rPr lang="en-CA" sz="2000" b="1" i="1" dirty="0"/>
              <a:t>Placebo</a:t>
            </a:r>
            <a:r>
              <a:rPr lang="en-CA" sz="2000" dirty="0"/>
              <a:t>: no correlation if we pick 3 random statutory clauses not related to competition</a:t>
            </a:r>
          </a:p>
          <a:p>
            <a:endParaRPr lang="en-CA" sz="2000" dirty="0" smtClean="0"/>
          </a:p>
          <a:p>
            <a:pPr marL="285750" indent="-285750">
              <a:buFont typeface="Wingdings" panose="05000000000000000000" pitchFamily="2" charset="2"/>
              <a:buChar char="q"/>
            </a:pPr>
            <a:endParaRPr lang="en-CA" sz="2000" dirty="0"/>
          </a:p>
          <a:p>
            <a:pPr marL="285750" indent="-285750" algn="just">
              <a:buFont typeface="Wingdings" panose="05000000000000000000" pitchFamily="2" charset="2"/>
              <a:buChar char="q"/>
            </a:pPr>
            <a:r>
              <a:rPr lang="en-CA" sz="2000" dirty="0"/>
              <a:t>Effect for </a:t>
            </a:r>
            <a:r>
              <a:rPr lang="en-CA" sz="2000" b="1" i="1" dirty="0"/>
              <a:t>locals</a:t>
            </a:r>
            <a:r>
              <a:rPr lang="en-CA" sz="2000" dirty="0"/>
              <a:t> stronger than for </a:t>
            </a:r>
            <a:r>
              <a:rPr lang="en-CA" sz="2000" b="1" i="1" dirty="0"/>
              <a:t>foreigners</a:t>
            </a:r>
            <a:r>
              <a:rPr lang="en-CA" sz="2000" dirty="0"/>
              <a:t> (consistent with model but less than 7% are foreign patents) </a:t>
            </a:r>
          </a:p>
          <a:p>
            <a:pPr marL="285750" indent="-285750" algn="just">
              <a:buFont typeface="Wingdings" panose="05000000000000000000" pitchFamily="2" charset="2"/>
              <a:buChar char="q"/>
            </a:pPr>
            <a:endParaRPr lang="en-CA" sz="2000" dirty="0"/>
          </a:p>
          <a:p>
            <a:pPr marL="285750" indent="-285750" algn="just">
              <a:buFont typeface="Wingdings" panose="05000000000000000000" pitchFamily="2" charset="2"/>
              <a:buChar char="q"/>
            </a:pPr>
            <a:endParaRPr lang="en-CA" sz="2000" dirty="0"/>
          </a:p>
          <a:p>
            <a:endParaRPr lang="en-CA" dirty="0"/>
          </a:p>
          <a:p>
            <a:endParaRPr lang="en-CA" dirty="0"/>
          </a:p>
        </p:txBody>
      </p:sp>
    </p:spTree>
    <p:extLst>
      <p:ext uri="{BB962C8B-B14F-4D97-AF65-F5344CB8AC3E}">
        <p14:creationId xmlns:p14="http://schemas.microsoft.com/office/powerpoint/2010/main" val="2147051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188" y="278582"/>
            <a:ext cx="10058400" cy="1450757"/>
          </a:xfrm>
        </p:spPr>
        <p:txBody>
          <a:bodyPr/>
          <a:lstStyle/>
          <a:p>
            <a:r>
              <a:rPr lang="en-CA" dirty="0" smtClean="0"/>
              <a:t>Motivation</a:t>
            </a:r>
            <a:endParaRPr lang="en-CA" dirty="0"/>
          </a:p>
        </p:txBody>
      </p:sp>
      <p:sp>
        <p:nvSpPr>
          <p:cNvPr id="3" name="Content Placeholder 2"/>
          <p:cNvSpPr>
            <a:spLocks noGrp="1"/>
          </p:cNvSpPr>
          <p:nvPr>
            <p:ph idx="1"/>
          </p:nvPr>
        </p:nvSpPr>
        <p:spPr>
          <a:xfrm>
            <a:off x="973712" y="2290577"/>
            <a:ext cx="10058400" cy="4023360"/>
          </a:xfrm>
        </p:spPr>
        <p:txBody>
          <a:bodyPr>
            <a:normAutofit/>
          </a:bodyPr>
          <a:lstStyle/>
          <a:p>
            <a:pPr marL="0" indent="0">
              <a:buNone/>
            </a:pPr>
            <a:r>
              <a:rPr lang="en-CA" sz="2200" dirty="0" smtClean="0"/>
              <a:t>Social, economic, legal and political organizations of a country- its </a:t>
            </a:r>
            <a:r>
              <a:rPr lang="en-CA" sz="2200" b="1" dirty="0" smtClean="0"/>
              <a:t>“institutions” are key for economic growth</a:t>
            </a:r>
            <a:r>
              <a:rPr lang="en-CA" sz="2200" dirty="0" smtClean="0"/>
              <a:t>. New  economic institutions (new forms of contracts or property rights) have an impact only if they are adopted and displace older institutions (</a:t>
            </a:r>
            <a:r>
              <a:rPr lang="en-CA" sz="2200" dirty="0" err="1" smtClean="0"/>
              <a:t>Acemoglu</a:t>
            </a:r>
            <a:r>
              <a:rPr lang="en-CA" sz="2200" dirty="0" smtClean="0"/>
              <a:t> and Johnson, 2005)</a:t>
            </a:r>
            <a:endParaRPr lang="en-US" sz="2200" dirty="0" smtClean="0"/>
          </a:p>
          <a:p>
            <a:pPr marL="0" indent="0">
              <a:buNone/>
            </a:pPr>
            <a:r>
              <a:rPr lang="en-US" sz="2200" dirty="0" smtClean="0"/>
              <a:t>Understanding </a:t>
            </a:r>
            <a:r>
              <a:rPr lang="en-US" sz="2200" dirty="0"/>
              <a:t>the (macro and </a:t>
            </a:r>
            <a:r>
              <a:rPr lang="en-US" sz="2200" dirty="0" smtClean="0"/>
              <a:t>micro </a:t>
            </a:r>
            <a:r>
              <a:rPr lang="en-US" sz="2200" dirty="0"/>
              <a:t>level) </a:t>
            </a:r>
            <a:r>
              <a:rPr lang="en-US" sz="2200" dirty="0" smtClean="0"/>
              <a:t>factors that </a:t>
            </a:r>
            <a:r>
              <a:rPr lang="en-US" sz="2200" dirty="0"/>
              <a:t>explain the diffusion of new institutions is a central question in the development economics literature (</a:t>
            </a:r>
            <a:r>
              <a:rPr lang="en-US" sz="2200" dirty="0" err="1"/>
              <a:t>Acemoglu</a:t>
            </a:r>
            <a:r>
              <a:rPr lang="en-US" sz="2200" dirty="0"/>
              <a:t> et al., 2001; </a:t>
            </a:r>
            <a:r>
              <a:rPr lang="en-US" sz="2200" dirty="0" err="1"/>
              <a:t>Glaeser</a:t>
            </a:r>
            <a:r>
              <a:rPr lang="en-US" sz="2200" dirty="0"/>
              <a:t> et al., 2004; </a:t>
            </a:r>
            <a:r>
              <a:rPr lang="en-US" sz="2200" dirty="0" err="1"/>
              <a:t>Tabellini</a:t>
            </a:r>
            <a:r>
              <a:rPr lang="en-US" sz="2200" dirty="0"/>
              <a:t>, 2010; Ashraf and </a:t>
            </a:r>
            <a:r>
              <a:rPr lang="en-US" sz="2200" dirty="0" err="1"/>
              <a:t>Galor</a:t>
            </a:r>
            <a:r>
              <a:rPr lang="en-US" sz="2200" dirty="0"/>
              <a:t>, 2011). </a:t>
            </a:r>
            <a:endParaRPr lang="en-US" sz="2200" dirty="0" smtClean="0"/>
          </a:p>
          <a:p>
            <a:pPr marL="0" indent="0">
              <a:buNone/>
            </a:pPr>
            <a:r>
              <a:rPr lang="en-US" sz="2200" dirty="0" smtClean="0"/>
              <a:t>This paper studies the pattern of local diffusion of one of the main economic institutions which governments use to increase innovation incentives: </a:t>
            </a:r>
            <a:r>
              <a:rPr lang="en-US" sz="2200" b="1" dirty="0" smtClean="0"/>
              <a:t>patent rights </a:t>
            </a:r>
            <a:endParaRPr lang="en-CA" sz="2200" b="1" dirty="0" smtClean="0"/>
          </a:p>
          <a:p>
            <a:endParaRPr lang="en-CA" dirty="0"/>
          </a:p>
          <a:p>
            <a:endParaRPr lang="en-CA" dirty="0"/>
          </a:p>
        </p:txBody>
      </p:sp>
    </p:spTree>
    <p:extLst>
      <p:ext uri="{BB962C8B-B14F-4D97-AF65-F5344CB8AC3E}">
        <p14:creationId xmlns:p14="http://schemas.microsoft.com/office/powerpoint/2010/main" val="1734144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Endogeneity concerns and IV strategy </a:t>
            </a:r>
            <a:endParaRPr lang="en-CA" dirty="0"/>
          </a:p>
        </p:txBody>
      </p:sp>
      <p:sp>
        <p:nvSpPr>
          <p:cNvPr id="3" name="Content Placeholder 2"/>
          <p:cNvSpPr>
            <a:spLocks noGrp="1"/>
          </p:cNvSpPr>
          <p:nvPr>
            <p:ph idx="1"/>
          </p:nvPr>
        </p:nvSpPr>
        <p:spPr>
          <a:xfrm>
            <a:off x="1187897" y="2089405"/>
            <a:ext cx="10058400" cy="4023360"/>
          </a:xfrm>
        </p:spPr>
        <p:txBody>
          <a:bodyPr/>
          <a:lstStyle/>
          <a:p>
            <a:pPr marL="0" indent="0">
              <a:buNone/>
            </a:pPr>
            <a:r>
              <a:rPr lang="en-CA" dirty="0" smtClean="0"/>
              <a:t>We document strong negative association between strength of guild statute and patenting</a:t>
            </a:r>
          </a:p>
          <a:p>
            <a:pPr marL="0" indent="0">
              <a:buNone/>
            </a:pPr>
            <a:endParaRPr lang="en-CA" dirty="0"/>
          </a:p>
          <a:p>
            <a:pPr marL="0" indent="0">
              <a:buNone/>
            </a:pPr>
            <a:r>
              <a:rPr lang="en-CA" dirty="0" smtClean="0"/>
              <a:t>Robust correlation but there are concerns of endogeneity. For example, technology shocks may induce guilds to change their statutes (permit entry) and to patent more</a:t>
            </a:r>
          </a:p>
          <a:p>
            <a:pPr marL="0" indent="0">
              <a:buNone/>
            </a:pPr>
            <a:endParaRPr lang="en-CA" dirty="0" smtClean="0"/>
          </a:p>
          <a:p>
            <a:pPr marL="0" indent="0">
              <a:buNone/>
            </a:pPr>
            <a:r>
              <a:rPr lang="en-CA" dirty="0" smtClean="0"/>
              <a:t>Good instrument is correlated with statutory norms restricting entry and competition, and uncorrelated with patenting in the technology area. To do so we exploit the history of guilds in Northeast Italy</a:t>
            </a:r>
            <a:endParaRPr lang="en-CA" dirty="0"/>
          </a:p>
          <a:p>
            <a:pPr marL="0" indent="0">
              <a:buNone/>
            </a:pPr>
            <a:r>
              <a:rPr lang="en-CA" dirty="0" smtClean="0"/>
              <a:t> </a:t>
            </a:r>
            <a:endParaRPr lang="en-CA" dirty="0"/>
          </a:p>
        </p:txBody>
      </p:sp>
    </p:spTree>
    <p:extLst>
      <p:ext uri="{BB962C8B-B14F-4D97-AF65-F5344CB8AC3E}">
        <p14:creationId xmlns:p14="http://schemas.microsoft.com/office/powerpoint/2010/main" val="3050883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229453"/>
            <a:ext cx="10058400" cy="1450757"/>
          </a:xfrm>
        </p:spPr>
        <p:txBody>
          <a:bodyPr/>
          <a:lstStyle/>
          <a:p>
            <a:r>
              <a:rPr lang="en-CA" dirty="0" smtClean="0"/>
              <a:t>Religious confraternities in XIII century </a:t>
            </a:r>
            <a:endParaRPr lang="en-CA" dirty="0"/>
          </a:p>
        </p:txBody>
      </p:sp>
      <p:sp>
        <p:nvSpPr>
          <p:cNvPr id="3" name="Content Placeholder 2"/>
          <p:cNvSpPr>
            <a:spLocks noGrp="1"/>
          </p:cNvSpPr>
          <p:nvPr>
            <p:ph idx="1"/>
          </p:nvPr>
        </p:nvSpPr>
        <p:spPr>
          <a:xfrm>
            <a:off x="3905249" y="1893359"/>
            <a:ext cx="7412455" cy="4395146"/>
          </a:xfrm>
        </p:spPr>
        <p:txBody>
          <a:bodyPr>
            <a:noAutofit/>
          </a:bodyPr>
          <a:lstStyle/>
          <a:p>
            <a:pPr marL="0" indent="0">
              <a:buNone/>
            </a:pPr>
            <a:r>
              <a:rPr lang="en-CA" dirty="0" smtClean="0"/>
              <a:t>Spread of flagellant movement in Europe in the </a:t>
            </a:r>
            <a:r>
              <a:rPr lang="en-CA" b="1" i="1" dirty="0" smtClean="0"/>
              <a:t>13</a:t>
            </a:r>
            <a:r>
              <a:rPr lang="en-CA" b="1" i="1" baseline="30000" dirty="0" smtClean="0"/>
              <a:t>th</a:t>
            </a:r>
            <a:r>
              <a:rPr lang="en-CA" b="1" i="1" dirty="0" smtClean="0"/>
              <a:t> century </a:t>
            </a:r>
            <a:r>
              <a:rPr lang="en-CA" dirty="0" smtClean="0"/>
              <a:t>lead to </a:t>
            </a:r>
            <a:r>
              <a:rPr lang="en-CA" b="1" i="1" dirty="0" smtClean="0"/>
              <a:t>confraternities</a:t>
            </a:r>
            <a:r>
              <a:rPr lang="en-CA" dirty="0" smtClean="0"/>
              <a:t> (‘</a:t>
            </a:r>
            <a:r>
              <a:rPr lang="en-CA" dirty="0" err="1" smtClean="0"/>
              <a:t>scola</a:t>
            </a:r>
            <a:r>
              <a:rPr lang="en-CA" dirty="0" smtClean="0"/>
              <a:t>’ or ‘</a:t>
            </a:r>
            <a:r>
              <a:rPr lang="en-CA" dirty="0" err="1" smtClean="0"/>
              <a:t>fratalea</a:t>
            </a:r>
            <a:r>
              <a:rPr lang="en-CA" dirty="0" smtClean="0"/>
              <a:t>’) </a:t>
            </a:r>
          </a:p>
          <a:p>
            <a:pPr marL="0" indent="0">
              <a:buNone/>
            </a:pPr>
            <a:r>
              <a:rPr lang="en-CA" dirty="0" smtClean="0"/>
              <a:t>Associations </a:t>
            </a:r>
            <a:r>
              <a:rPr lang="en-CA" dirty="0"/>
              <a:t>of lay </a:t>
            </a:r>
            <a:r>
              <a:rPr lang="en-CA" dirty="0" smtClean="0"/>
              <a:t>people, driven by Christian devotion follow rules and bylaws in exchange for help in time of hardship and security of good funeral (</a:t>
            </a:r>
            <a:r>
              <a:rPr lang="en-CA" dirty="0" err="1" smtClean="0"/>
              <a:t>Monticolo</a:t>
            </a:r>
            <a:r>
              <a:rPr lang="en-CA" dirty="0" smtClean="0"/>
              <a:t>, 1905). </a:t>
            </a:r>
            <a:r>
              <a:rPr lang="en-CA" dirty="0"/>
              <a:t>M</a:t>
            </a:r>
            <a:r>
              <a:rPr lang="en-CA" dirty="0" smtClean="0"/>
              <a:t>ostly artisans and often from the same profession </a:t>
            </a:r>
          </a:p>
          <a:p>
            <a:pPr marL="0" indent="0">
              <a:buNone/>
            </a:pPr>
            <a:r>
              <a:rPr lang="en-CA" dirty="0" smtClean="0"/>
              <a:t>In the 14</a:t>
            </a:r>
            <a:r>
              <a:rPr lang="en-CA" baseline="30000" dirty="0" smtClean="0"/>
              <a:t>th</a:t>
            </a:r>
            <a:r>
              <a:rPr lang="en-CA" dirty="0" smtClean="0"/>
              <a:t> and 15</a:t>
            </a:r>
            <a:r>
              <a:rPr lang="en-CA" baseline="30000" dirty="0" smtClean="0"/>
              <a:t>th</a:t>
            </a:r>
            <a:r>
              <a:rPr lang="en-CA" dirty="0" smtClean="0"/>
              <a:t> century craft guilds formed in Venetian Republic, fostered by government to collect tax revenue. When craftsmen belong to a confraternity, often guild was a ‘spin-off’ of the confraternity  </a:t>
            </a:r>
          </a:p>
          <a:p>
            <a:pPr marL="0" indent="0">
              <a:buNone/>
            </a:pPr>
            <a:r>
              <a:rPr lang="en-CA" dirty="0" smtClean="0"/>
              <a:t>30% of craft guilds in our sample are linked to religious confraternity (e.g. in Venice ironmongers linked to San Lorenzo, fishermen with San </a:t>
            </a:r>
            <a:r>
              <a:rPr lang="en-CA" dirty="0" err="1" smtClean="0"/>
              <a:t>Nicolo</a:t>
            </a:r>
            <a:r>
              <a:rPr lang="en-CA" dirty="0" smtClean="0"/>
              <a:t>’, etc..) (</a:t>
            </a:r>
            <a:r>
              <a:rPr lang="en-CA" dirty="0" err="1" smtClean="0"/>
              <a:t>Gasparini</a:t>
            </a:r>
            <a:r>
              <a:rPr lang="en-CA" dirty="0" smtClean="0"/>
              <a:t>, 1987)</a:t>
            </a:r>
          </a:p>
        </p:txBody>
      </p:sp>
      <p:pic>
        <p:nvPicPr>
          <p:cNvPr id="5" name="Picture 4"/>
          <p:cNvPicPr>
            <a:picLocks noChangeAspect="1"/>
          </p:cNvPicPr>
          <p:nvPr/>
        </p:nvPicPr>
        <p:blipFill>
          <a:blip r:embed="rId2"/>
          <a:stretch>
            <a:fillRect/>
          </a:stretch>
        </p:blipFill>
        <p:spPr>
          <a:xfrm>
            <a:off x="0" y="2304369"/>
            <a:ext cx="3815884" cy="2964317"/>
          </a:xfrm>
          <a:prstGeom prst="rect">
            <a:avLst/>
          </a:prstGeom>
        </p:spPr>
      </p:pic>
    </p:spTree>
    <p:extLst>
      <p:ext uri="{BB962C8B-B14F-4D97-AF65-F5344CB8AC3E}">
        <p14:creationId xmlns:p14="http://schemas.microsoft.com/office/powerpoint/2010/main" val="80423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p:spPr>
        <p:txBody>
          <a:bodyPr/>
          <a:lstStyle/>
          <a:p>
            <a:r>
              <a:rPr lang="en-CA" dirty="0" smtClean="0"/>
              <a:t>Religious origin as IV </a:t>
            </a:r>
            <a:endParaRPr lang="en-CA" dirty="0"/>
          </a:p>
        </p:txBody>
      </p:sp>
      <p:sp>
        <p:nvSpPr>
          <p:cNvPr id="3" name="Content Placeholder 2"/>
          <p:cNvSpPr>
            <a:spLocks noGrp="1"/>
          </p:cNvSpPr>
          <p:nvPr>
            <p:ph idx="1"/>
          </p:nvPr>
        </p:nvSpPr>
        <p:spPr>
          <a:xfrm>
            <a:off x="848628" y="2030218"/>
            <a:ext cx="10058400" cy="4023360"/>
          </a:xfrm>
        </p:spPr>
        <p:txBody>
          <a:bodyPr>
            <a:normAutofit/>
          </a:bodyPr>
          <a:lstStyle/>
          <a:p>
            <a:pPr marL="0" indent="0">
              <a:buNone/>
            </a:pPr>
            <a:r>
              <a:rPr lang="en-CA" b="1" i="1" dirty="0"/>
              <a:t>Key </a:t>
            </a:r>
            <a:r>
              <a:rPr lang="en-CA" b="1" i="1" dirty="0" smtClean="0"/>
              <a:t>assumptions:</a:t>
            </a:r>
            <a:endParaRPr lang="en-CA" sz="2000" dirty="0"/>
          </a:p>
          <a:p>
            <a:pPr marL="514350" indent="-514350">
              <a:buFont typeface="Calibri" panose="020F0502020204030204" pitchFamily="34" charset="0"/>
              <a:buAutoNum type="romanLcParenBoth"/>
            </a:pPr>
            <a:r>
              <a:rPr lang="en-CA" b="1" dirty="0" smtClean="0"/>
              <a:t>First Stage: </a:t>
            </a:r>
            <a:r>
              <a:rPr lang="en-CA" dirty="0"/>
              <a:t>Guilds with religious origin more likely to regulate </a:t>
            </a:r>
            <a:r>
              <a:rPr lang="en-CA" dirty="0" smtClean="0"/>
              <a:t>competition </a:t>
            </a:r>
            <a:r>
              <a:rPr lang="en-CA" dirty="0"/>
              <a:t>and </a:t>
            </a:r>
            <a:r>
              <a:rPr lang="en-CA" dirty="0" smtClean="0"/>
              <a:t>entry. Confraternities </a:t>
            </a:r>
            <a:r>
              <a:rPr lang="en-CA" dirty="0"/>
              <a:t>follow very detailed rules (</a:t>
            </a:r>
            <a:r>
              <a:rPr lang="en-CA" dirty="0" err="1"/>
              <a:t>Mariegola</a:t>
            </a:r>
            <a:r>
              <a:rPr lang="en-CA" dirty="0"/>
              <a:t>) and guild statutes inspired by rules of related confraternities (</a:t>
            </a:r>
            <a:r>
              <a:rPr lang="en-CA" dirty="0" err="1"/>
              <a:t>Mackenney</a:t>
            </a:r>
            <a:r>
              <a:rPr lang="en-CA" dirty="0"/>
              <a:t>, 1994</a:t>
            </a:r>
            <a:r>
              <a:rPr lang="en-CA" dirty="0" smtClean="0"/>
              <a:t>) </a:t>
            </a:r>
          </a:p>
          <a:p>
            <a:pPr marL="514350" indent="-514350">
              <a:buAutoNum type="romanLcParenBoth" startAt="2"/>
            </a:pPr>
            <a:r>
              <a:rPr lang="en-CA" b="1" dirty="0" smtClean="0"/>
              <a:t>Exclusionary Restriction:</a:t>
            </a:r>
            <a:r>
              <a:rPr lang="en-CA" dirty="0" smtClean="0"/>
              <a:t>  Religious </a:t>
            </a:r>
            <a:r>
              <a:rPr lang="en-CA" dirty="0"/>
              <a:t>origin driven by idiosyncratic reasons related to the local success of religious movements in the 13</a:t>
            </a:r>
            <a:r>
              <a:rPr lang="en-CA" baseline="30000" dirty="0"/>
              <a:t>th</a:t>
            </a:r>
            <a:r>
              <a:rPr lang="en-CA" dirty="0"/>
              <a:t> century, not correlated with shocks driving patenting three centuries in the </a:t>
            </a:r>
            <a:r>
              <a:rPr lang="en-CA" dirty="0" smtClean="0"/>
              <a:t>future</a:t>
            </a:r>
          </a:p>
          <a:p>
            <a:pPr marL="0" indent="0">
              <a:buNone/>
            </a:pPr>
            <a:endParaRPr lang="en-CA" i="1" dirty="0" smtClean="0"/>
          </a:p>
          <a:p>
            <a:pPr marL="0" indent="0">
              <a:buNone/>
            </a:pPr>
            <a:r>
              <a:rPr lang="en-CA" i="1" dirty="0" smtClean="0"/>
              <a:t>Many guilds with religious origin </a:t>
            </a:r>
            <a:r>
              <a:rPr lang="en-CA" i="1" dirty="0"/>
              <a:t>in Venice but not clear pattern in geographical variation and industry (barbers in Verona but not in other cities, blacksmiths in Udine but not in other cities, </a:t>
            </a:r>
            <a:r>
              <a:rPr lang="en-CA" i="1" dirty="0" err="1"/>
              <a:t>etc</a:t>
            </a:r>
            <a:r>
              <a:rPr lang="en-CA" i="1" dirty="0"/>
              <a:t>…) </a:t>
            </a:r>
          </a:p>
          <a:p>
            <a:endParaRPr lang="en-CA" dirty="0"/>
          </a:p>
        </p:txBody>
      </p:sp>
    </p:spTree>
    <p:extLst>
      <p:ext uri="{BB962C8B-B14F-4D97-AF65-F5344CB8AC3E}">
        <p14:creationId xmlns:p14="http://schemas.microsoft.com/office/powerpoint/2010/main" val="3116290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661" y="802913"/>
            <a:ext cx="10058400" cy="1450757"/>
          </a:xfrm>
        </p:spPr>
        <p:txBody>
          <a:bodyPr/>
          <a:lstStyle/>
          <a:p>
            <a:r>
              <a:rPr lang="en-CA" dirty="0" err="1" smtClean="0"/>
              <a:t>Exogeneity</a:t>
            </a:r>
            <a:r>
              <a:rPr lang="en-CA" dirty="0" smtClean="0"/>
              <a:t> </a:t>
            </a:r>
            <a:r>
              <a:rPr lang="en-CA" dirty="0"/>
              <a:t>of religious </a:t>
            </a:r>
            <a:r>
              <a:rPr lang="en-CA" dirty="0" smtClean="0"/>
              <a:t>origin </a:t>
            </a:r>
            <a:r>
              <a:rPr lang="en-CA" b="1" dirty="0">
                <a:solidFill>
                  <a:srgbClr val="000000"/>
                </a:solidFill>
                <a:latin typeface="Calibri" panose="020F0502020204030204" pitchFamily="34" charset="0"/>
              </a:rPr>
              <a:t/>
            </a:r>
            <a:br>
              <a:rPr lang="en-CA" b="1" dirty="0">
                <a:solidFill>
                  <a:srgbClr val="000000"/>
                </a:solidFill>
                <a:latin typeface="Calibri" panose="020F0502020204030204" pitchFamily="34" charset="0"/>
              </a:rPr>
            </a:b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9916220"/>
              </p:ext>
            </p:extLst>
          </p:nvPr>
        </p:nvGraphicFramePr>
        <p:xfrm>
          <a:off x="331996" y="1780735"/>
          <a:ext cx="6675120" cy="4597302"/>
        </p:xfrm>
        <a:graphic>
          <a:graphicData uri="http://schemas.openxmlformats.org/drawingml/2006/table">
            <a:tbl>
              <a:tblPr>
                <a:tableStyleId>{5C22544A-7EE6-4342-B048-85BDC9FD1C3A}</a:tableStyleId>
              </a:tblPr>
              <a:tblGrid>
                <a:gridCol w="2582362"/>
                <a:gridCol w="1106151"/>
                <a:gridCol w="1096095"/>
                <a:gridCol w="1004688"/>
                <a:gridCol w="885824"/>
              </a:tblGrid>
              <a:tr h="168809">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(1)</a:t>
                      </a:r>
                      <a:endParaRPr lang="en-CA" sz="1200" b="1"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(2)</a:t>
                      </a:r>
                      <a:endParaRPr lang="en-CA" sz="1200" b="1"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(3)</a:t>
                      </a:r>
                      <a:endParaRPr lang="en-CA" sz="1200" b="1"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(4)</a:t>
                      </a:r>
                      <a:endParaRPr lang="en-CA" sz="1200" b="1" i="0" u="none" strike="noStrike">
                        <a:solidFill>
                          <a:srgbClr val="000000"/>
                        </a:solidFill>
                        <a:effectLst/>
                        <a:latin typeface="Calibri" panose="020F0502020204030204" pitchFamily="34" charset="0"/>
                      </a:endParaRPr>
                    </a:p>
                  </a:txBody>
                  <a:tcPr marL="8440" marR="8440" marT="8440" marB="0" anchor="b"/>
                </a:tc>
              </a:tr>
              <a:tr h="337619">
                <a:tc>
                  <a:txBody>
                    <a:bodyPr/>
                    <a:lstStyle/>
                    <a:p>
                      <a:pPr algn="l" fontAlgn="ctr"/>
                      <a:r>
                        <a:rPr lang="en-CA" sz="1200" u="none" strike="noStrike" dirty="0">
                          <a:effectLst/>
                        </a:rPr>
                        <a:t>Dependent Variable</a:t>
                      </a:r>
                      <a:endParaRPr lang="en-CA" sz="1200" b="0" i="0" u="none" strike="noStrike" dirty="0">
                        <a:solidFill>
                          <a:srgbClr val="000000"/>
                        </a:solidFill>
                        <a:effectLst/>
                        <a:latin typeface="Calibri" panose="020F0502020204030204" pitchFamily="34" charset="0"/>
                      </a:endParaRPr>
                    </a:p>
                  </a:txBody>
                  <a:tcPr marL="8440" marR="8440" marT="8440" marB="0" anchor="ctr"/>
                </a:tc>
                <a:tc>
                  <a:txBody>
                    <a:bodyPr/>
                    <a:lstStyle/>
                    <a:p>
                      <a:pPr algn="ctr" fontAlgn="b"/>
                      <a:r>
                        <a:rPr lang="en-CA" sz="1200" u="none" strike="noStrike">
                          <a:effectLst/>
                        </a:rPr>
                        <a:t>Religious confraternity</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Religious confraternity</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Religious confraternity</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Religious confraternity</a:t>
                      </a:r>
                      <a:endParaRPr lang="en-CA" sz="1200" b="0" i="0" u="none" strike="noStrike">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dirty="0">
                          <a:effectLst/>
                        </a:rPr>
                        <a:t>Age</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0.001</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0.001</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(0.001)</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(0.001)</a:t>
                      </a:r>
                      <a:endParaRPr lang="en-CA" sz="1200" b="0" i="0" u="none" strike="noStrike">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r>
              <a:tr h="194131">
                <a:tc>
                  <a:txBody>
                    <a:bodyPr/>
                    <a:lstStyle/>
                    <a:p>
                      <a:pPr algn="l" fontAlgn="b"/>
                      <a:r>
                        <a:rPr lang="en-CA" sz="1200" u="none" strike="noStrike">
                          <a:effectLst/>
                        </a:rPr>
                        <a:t>Age</a:t>
                      </a:r>
                      <a:r>
                        <a:rPr lang="en-CA" sz="1200" u="none" strike="noStrike" baseline="30000">
                          <a:effectLst/>
                        </a:rPr>
                        <a:t>2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-0.001</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-0.001</a:t>
                      </a:r>
                      <a:endParaRPr lang="en-CA" sz="1200" b="0" i="0" u="none" strike="noStrike">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(0.001)</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(0.001)</a:t>
                      </a:r>
                      <a:endParaRPr lang="en-CA" sz="1200" b="0" i="0" u="none" strike="noStrike">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a:effectLst/>
                        </a:rPr>
                        <a:t>Apprentship</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0.046</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smtClean="0">
                          <a:effectLst/>
                        </a:rPr>
                        <a:t>0.055</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(0.042)</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(0.042)</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r>
              <a:tr h="202571">
                <a:tc>
                  <a:txBody>
                    <a:bodyPr/>
                    <a:lstStyle/>
                    <a:p>
                      <a:pPr algn="l" fontAlgn="b"/>
                      <a:r>
                        <a:rPr lang="en-CA" sz="1200" u="none" strike="noStrike">
                          <a:effectLst/>
                        </a:rPr>
                        <a:t>Number of statutory changes 1474-1550</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0.022</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smtClean="0">
                          <a:effectLst/>
                        </a:rPr>
                        <a:t>0.041</a:t>
                      </a:r>
                      <a:endParaRPr lang="en-CA" sz="1200" b="0" i="0" u="none" strike="noStrike" dirty="0">
                        <a:solidFill>
                          <a:srgbClr val="000000"/>
                        </a:solidFill>
                        <a:effectLst/>
                        <a:latin typeface="Calibri" panose="020F0502020204030204" pitchFamily="34" charset="0"/>
                      </a:endParaRPr>
                    </a:p>
                  </a:txBody>
                  <a:tcPr marL="8440" marR="8440" marT="8440" marB="0" anchor="b"/>
                </a:tc>
              </a:tr>
              <a:tr h="156993">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(0.044)</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a:t>
                      </a:r>
                      <a:r>
                        <a:rPr lang="en-CA" sz="1200" u="none" strike="noStrike" dirty="0" smtClean="0">
                          <a:effectLst/>
                        </a:rPr>
                        <a:t>0.045)</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b="0" i="0" u="none" strike="noStrike" dirty="0" smtClean="0">
                          <a:solidFill>
                            <a:srgbClr val="000000"/>
                          </a:solidFill>
                          <a:effectLst/>
                          <a:latin typeface="Calibri" panose="020F0502020204030204" pitchFamily="34" charset="0"/>
                        </a:rPr>
                        <a:t>Textiles</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b="0" i="0" u="none" strike="noStrike" dirty="0" smtClean="0">
                          <a:solidFill>
                            <a:srgbClr val="000000"/>
                          </a:solidFill>
                          <a:effectLst/>
                          <a:latin typeface="Calibri" panose="020F0502020204030204" pitchFamily="34" charset="0"/>
                        </a:rPr>
                        <a:t> -0.062</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b="0" i="0" u="none" strike="noStrike" dirty="0" smtClean="0">
                          <a:solidFill>
                            <a:srgbClr val="000000"/>
                          </a:solidFill>
                          <a:effectLst/>
                          <a:latin typeface="Calibri" panose="020F0502020204030204" pitchFamily="34" charset="0"/>
                        </a:rPr>
                        <a:t>(0.045)</a:t>
                      </a:r>
                    </a:p>
                  </a:txBody>
                  <a:tcPr marL="8440" marR="8440" marT="8440" marB="0" anchor="b"/>
                </a:tc>
              </a:tr>
              <a:tr h="168809">
                <a:tc>
                  <a:txBody>
                    <a:bodyPr/>
                    <a:lstStyle/>
                    <a:p>
                      <a:pPr algn="l"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CA" sz="1200" b="0" i="0" u="none" strike="noStrike" dirty="0" smtClean="0">
                          <a:solidFill>
                            <a:srgbClr val="000000"/>
                          </a:solidFill>
                          <a:effectLst/>
                          <a:latin typeface="Calibri" panose="020F0502020204030204" pitchFamily="34" charset="0"/>
                        </a:rPr>
                        <a:t>Construction</a:t>
                      </a: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b="0" i="0" u="none" strike="noStrike" dirty="0" smtClean="0">
                          <a:solidFill>
                            <a:srgbClr val="000000"/>
                          </a:solidFill>
                          <a:effectLst/>
                          <a:latin typeface="Calibri" panose="020F0502020204030204" pitchFamily="34" charset="0"/>
                        </a:rPr>
                        <a:t>-0.096</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b="0" i="0" u="none" strike="noStrike" dirty="0" smtClean="0">
                          <a:solidFill>
                            <a:srgbClr val="000000"/>
                          </a:solidFill>
                          <a:effectLst/>
                          <a:latin typeface="Calibri" panose="020F0502020204030204" pitchFamily="34" charset="0"/>
                        </a:rPr>
                        <a:t> </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b="0" i="0" u="none" strike="noStrike" dirty="0" smtClean="0">
                          <a:solidFill>
                            <a:srgbClr val="000000"/>
                          </a:solidFill>
                          <a:effectLst/>
                          <a:latin typeface="Calibri" panose="020F0502020204030204" pitchFamily="34" charset="0"/>
                        </a:rPr>
                        <a:t>(0.120)</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r>
                        <a:rPr lang="en-CA" sz="1200" b="0" i="0" u="none" strike="noStrike" dirty="0" smtClean="0">
                          <a:solidFill>
                            <a:srgbClr val="000000"/>
                          </a:solidFill>
                          <a:effectLst/>
                          <a:latin typeface="Calibri" panose="020F0502020204030204" pitchFamily="34" charset="0"/>
                        </a:rPr>
                        <a:t>Agriculture</a:t>
                      </a:r>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b="0" i="0" u="none" strike="noStrike" dirty="0" smtClean="0">
                          <a:solidFill>
                            <a:srgbClr val="000000"/>
                          </a:solidFill>
                          <a:effectLst/>
                          <a:latin typeface="Calibri" panose="020F0502020204030204" pitchFamily="34" charset="0"/>
                        </a:rPr>
                        <a:t>0.032</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r>
                        <a:rPr lang="en-CA" sz="1200" b="0" i="0" u="none" strike="noStrike" dirty="0" smtClean="0">
                          <a:solidFill>
                            <a:srgbClr val="000000"/>
                          </a:solidFill>
                          <a:effectLst/>
                          <a:latin typeface="Calibri" panose="020F0502020204030204" pitchFamily="34" charset="0"/>
                        </a:rPr>
                        <a:t>(0.055)</a:t>
                      </a:r>
                      <a:endParaRPr lang="en-CA" sz="1200" b="0" i="0" u="none" strike="noStrike" dirty="0">
                        <a:solidFill>
                          <a:srgbClr val="000000"/>
                        </a:solidFill>
                        <a:effectLst/>
                        <a:latin typeface="Calibri" panose="020F0502020204030204" pitchFamily="34" charset="0"/>
                      </a:endParaRPr>
                    </a:p>
                  </a:txBody>
                  <a:tcPr marL="8440" marR="8440" marT="8440" marB="0" anchor="b"/>
                </a:tc>
              </a:tr>
              <a:tr h="168809">
                <a:tc>
                  <a:txBody>
                    <a:bodyPr/>
                    <a:lstStyle/>
                    <a:p>
                      <a:pPr algn="l"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c>
                  <a:txBody>
                    <a:bodyPr/>
                    <a:lstStyle/>
                    <a:p>
                      <a:pPr algn="l" fontAlgn="b"/>
                      <a:endParaRPr lang="en-CA" sz="1200" b="0" i="0" u="none" strike="noStrike">
                        <a:solidFill>
                          <a:srgbClr val="000000"/>
                        </a:solidFill>
                        <a:effectLst/>
                        <a:latin typeface="Calibri" panose="020F0502020204030204" pitchFamily="34" charset="0"/>
                      </a:endParaRPr>
                    </a:p>
                  </a:txBody>
                  <a:tcPr marL="8440" marR="8440" marT="8440" marB="0" anchor="b"/>
                </a:tc>
                <a:tc>
                  <a:txBody>
                    <a:bodyPr/>
                    <a:lstStyle/>
                    <a:p>
                      <a:pPr algn="ctr" fontAlgn="b"/>
                      <a:endParaRPr lang="en-CA" sz="1200" b="0" i="0" u="none" strike="noStrike" dirty="0">
                        <a:solidFill>
                          <a:srgbClr val="000000"/>
                        </a:solidFill>
                        <a:effectLst/>
                        <a:latin typeface="Calibri" panose="020F0502020204030204" pitchFamily="34" charset="0"/>
                      </a:endParaRPr>
                    </a:p>
                  </a:txBody>
                  <a:tcPr marL="8440" marR="8440" marT="8440" marB="0" anchor="b"/>
                </a:tc>
              </a:tr>
            </a:tbl>
          </a:graphicData>
        </a:graphic>
      </p:graphicFrame>
      <p:sp>
        <p:nvSpPr>
          <p:cNvPr id="3" name="TextBox 2"/>
          <p:cNvSpPr txBox="1"/>
          <p:nvPr/>
        </p:nvSpPr>
        <p:spPr>
          <a:xfrm>
            <a:off x="7791448" y="2032944"/>
            <a:ext cx="3495675" cy="2862322"/>
          </a:xfrm>
          <a:prstGeom prst="rect">
            <a:avLst/>
          </a:prstGeom>
          <a:noFill/>
        </p:spPr>
        <p:txBody>
          <a:bodyPr wrap="square" rtlCol="0">
            <a:spAutoFit/>
          </a:bodyPr>
          <a:lstStyle/>
          <a:p>
            <a:r>
              <a:rPr lang="en-CA" dirty="0" smtClean="0"/>
              <a:t>Correlation between religious linkages and guild characteristics small and insignificant suggesting that exclusion restriction holds</a:t>
            </a:r>
          </a:p>
          <a:p>
            <a:endParaRPr lang="en-CA" dirty="0"/>
          </a:p>
          <a:p>
            <a:endParaRPr lang="en-CA" dirty="0" smtClean="0"/>
          </a:p>
          <a:p>
            <a:endParaRPr lang="en-CA" dirty="0"/>
          </a:p>
          <a:p>
            <a:r>
              <a:rPr lang="en-CA" dirty="0" smtClean="0"/>
              <a:t>Statutory changes (proxy for propensity to change) not correlated</a:t>
            </a:r>
            <a:endParaRPr lang="en-CA" dirty="0"/>
          </a:p>
        </p:txBody>
      </p:sp>
    </p:spTree>
    <p:extLst>
      <p:ext uri="{BB962C8B-B14F-4D97-AF65-F5344CB8AC3E}">
        <p14:creationId xmlns:p14="http://schemas.microsoft.com/office/powerpoint/2010/main" val="3275340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26" y="313409"/>
            <a:ext cx="10058400" cy="1450757"/>
          </a:xfrm>
        </p:spPr>
        <p:txBody>
          <a:bodyPr/>
          <a:lstStyle/>
          <a:p>
            <a:r>
              <a:rPr lang="en-US" dirty="0" smtClean="0"/>
              <a:t>Ruling out </a:t>
            </a:r>
            <a:r>
              <a:rPr lang="en-US" dirty="0" err="1" smtClean="0"/>
              <a:t>Benabou’s</a:t>
            </a:r>
            <a:r>
              <a:rPr lang="en-US" dirty="0" smtClean="0"/>
              <a:t> theory   </a:t>
            </a:r>
            <a:endParaRPr lang="en-US" dirty="0"/>
          </a:p>
        </p:txBody>
      </p:sp>
      <p:sp>
        <p:nvSpPr>
          <p:cNvPr id="3" name="Content Placeholder 2"/>
          <p:cNvSpPr>
            <a:spLocks noGrp="1"/>
          </p:cNvSpPr>
          <p:nvPr>
            <p:ph idx="1"/>
          </p:nvPr>
        </p:nvSpPr>
        <p:spPr>
          <a:xfrm>
            <a:off x="1025740" y="1999435"/>
            <a:ext cx="10616925" cy="4023360"/>
          </a:xfrm>
        </p:spPr>
        <p:txBody>
          <a:bodyPr>
            <a:normAutofit lnSpcReduction="10000"/>
          </a:bodyPr>
          <a:lstStyle/>
          <a:p>
            <a:pPr marL="0" indent="0">
              <a:buNone/>
            </a:pPr>
            <a:r>
              <a:rPr lang="en-US" dirty="0" err="1" smtClean="0"/>
              <a:t>Benabou</a:t>
            </a:r>
            <a:r>
              <a:rPr lang="en-US" dirty="0"/>
              <a:t>, </a:t>
            </a:r>
            <a:r>
              <a:rPr lang="en-US" dirty="0" err="1"/>
              <a:t>Ticchi</a:t>
            </a:r>
            <a:r>
              <a:rPr lang="en-US" dirty="0"/>
              <a:t> and </a:t>
            </a:r>
            <a:r>
              <a:rPr lang="en-US" dirty="0" err="1"/>
              <a:t>Vindigni</a:t>
            </a:r>
            <a:r>
              <a:rPr lang="en-US" dirty="0"/>
              <a:t> (2015) </a:t>
            </a:r>
            <a:r>
              <a:rPr lang="en-US" dirty="0" smtClean="0"/>
              <a:t>with modern data find </a:t>
            </a:r>
            <a:r>
              <a:rPr lang="en-US" b="1" i="1" dirty="0" smtClean="0"/>
              <a:t>negative association between </a:t>
            </a:r>
            <a:r>
              <a:rPr lang="en-US" b="1" i="1" dirty="0"/>
              <a:t>religion </a:t>
            </a:r>
            <a:r>
              <a:rPr lang="en-US" b="1" i="1" dirty="0" smtClean="0"/>
              <a:t>and </a:t>
            </a:r>
            <a:r>
              <a:rPr lang="en-US" b="1" i="1" dirty="0"/>
              <a:t>innovation </a:t>
            </a:r>
            <a:endParaRPr lang="en-US" b="1" i="1" dirty="0" smtClean="0"/>
          </a:p>
          <a:p>
            <a:pPr marL="0" indent="0">
              <a:buNone/>
            </a:pPr>
            <a:r>
              <a:rPr lang="en-US" dirty="0" smtClean="0"/>
              <a:t>Not very plausible in </a:t>
            </a:r>
            <a:r>
              <a:rPr lang="en-US" dirty="0"/>
              <a:t>our </a:t>
            </a:r>
            <a:r>
              <a:rPr lang="en-US" dirty="0" smtClean="0"/>
              <a:t>setting.      </a:t>
            </a:r>
          </a:p>
          <a:p>
            <a:r>
              <a:rPr lang="en-US" dirty="0" smtClean="0"/>
              <a:t>1. If anything, religious confraternities in Northern </a:t>
            </a:r>
            <a:r>
              <a:rPr lang="en-US" dirty="0"/>
              <a:t>Italy </a:t>
            </a:r>
            <a:r>
              <a:rPr lang="en-US" dirty="0" smtClean="0"/>
              <a:t>are </a:t>
            </a:r>
            <a:r>
              <a:rPr lang="en-US" b="1" i="1" u="sng" dirty="0" smtClean="0"/>
              <a:t>more modern and open minded</a:t>
            </a:r>
            <a:r>
              <a:rPr lang="en-US" dirty="0" smtClean="0"/>
              <a:t> than Church. They improved </a:t>
            </a:r>
            <a:r>
              <a:rPr lang="en-US" dirty="0"/>
              <a:t>literacy rates </a:t>
            </a:r>
            <a:r>
              <a:rPr lang="en-US" dirty="0" smtClean="0"/>
              <a:t>liberating </a:t>
            </a:r>
            <a:r>
              <a:rPr lang="en-US" dirty="0"/>
              <a:t>many from superstition and profound </a:t>
            </a:r>
            <a:r>
              <a:rPr lang="en-US" dirty="0" smtClean="0"/>
              <a:t>ignorance, </a:t>
            </a:r>
            <a:r>
              <a:rPr lang="en-US" dirty="0"/>
              <a:t>and generated </a:t>
            </a:r>
            <a:r>
              <a:rPr lang="en-US" dirty="0" smtClean="0"/>
              <a:t>debate </a:t>
            </a:r>
            <a:r>
              <a:rPr lang="en-US" dirty="0"/>
              <a:t>about religious beliefs </a:t>
            </a:r>
            <a:r>
              <a:rPr lang="en-US" dirty="0" smtClean="0"/>
              <a:t>which led to Catholic Reform (Black, 1989)     </a:t>
            </a:r>
          </a:p>
          <a:p>
            <a:r>
              <a:rPr lang="en-US" dirty="0" smtClean="0"/>
              <a:t>2. </a:t>
            </a:r>
            <a:r>
              <a:rPr lang="en-US" b="1" i="1" u="sng" dirty="0"/>
              <a:t>R</a:t>
            </a:r>
            <a:r>
              <a:rPr lang="en-US" b="1" i="1" u="sng" dirty="0" smtClean="0"/>
              <a:t>isk </a:t>
            </a:r>
            <a:r>
              <a:rPr lang="en-US" b="1" i="1" u="sng" dirty="0"/>
              <a:t>taking </a:t>
            </a:r>
            <a:r>
              <a:rPr lang="en-US" dirty="0"/>
              <a:t>and individual entrepreneurship </a:t>
            </a:r>
            <a:r>
              <a:rPr lang="en-US" b="1" i="1" u="sng" dirty="0" smtClean="0"/>
              <a:t>not </a:t>
            </a:r>
            <a:r>
              <a:rPr lang="en-US" b="1" i="1" u="sng" dirty="0"/>
              <a:t>discouraged</a:t>
            </a:r>
            <a:r>
              <a:rPr lang="en-US" dirty="0"/>
              <a:t> by </a:t>
            </a:r>
            <a:r>
              <a:rPr lang="en-US" dirty="0" smtClean="0"/>
              <a:t>confraternities. Cheap </a:t>
            </a:r>
            <a:r>
              <a:rPr lang="en-US" dirty="0"/>
              <a:t>loans to their members </a:t>
            </a:r>
            <a:r>
              <a:rPr lang="en-US" dirty="0" smtClean="0"/>
              <a:t>and celebrated individual </a:t>
            </a:r>
            <a:r>
              <a:rPr lang="en-US" dirty="0"/>
              <a:t>success of their members (</a:t>
            </a:r>
            <a:r>
              <a:rPr lang="en-US" dirty="0" smtClean="0"/>
              <a:t>donations) (</a:t>
            </a:r>
            <a:r>
              <a:rPr lang="en-US" dirty="0"/>
              <a:t>Black, 1989</a:t>
            </a:r>
            <a:r>
              <a:rPr lang="en-US" dirty="0" smtClean="0"/>
              <a:t>)   </a:t>
            </a:r>
          </a:p>
          <a:p>
            <a:r>
              <a:rPr lang="en-US" dirty="0" smtClean="0"/>
              <a:t>3. </a:t>
            </a:r>
            <a:r>
              <a:rPr lang="en-US" dirty="0" err="1" smtClean="0"/>
              <a:t>Mariegolas</a:t>
            </a:r>
            <a:r>
              <a:rPr lang="en-US" dirty="0" smtClean="0"/>
              <a:t> do </a:t>
            </a:r>
            <a:r>
              <a:rPr lang="en-US" b="1" i="1" u="sng" dirty="0"/>
              <a:t>not</a:t>
            </a:r>
            <a:r>
              <a:rPr lang="en-US" dirty="0"/>
              <a:t> report any </a:t>
            </a:r>
            <a:r>
              <a:rPr lang="en-US" b="1" i="1" u="sng" dirty="0"/>
              <a:t>restrictions</a:t>
            </a:r>
            <a:r>
              <a:rPr lang="en-US" dirty="0"/>
              <a:t> to the adoption of </a:t>
            </a:r>
            <a:r>
              <a:rPr lang="en-US" b="1" i="1" u="sng" dirty="0"/>
              <a:t>new technologies</a:t>
            </a:r>
            <a:r>
              <a:rPr lang="en-US" dirty="0"/>
              <a:t>, production processes or property rights. Instead, they stress the ability of confraternities to accommodate changes and adapt to innovation (</a:t>
            </a:r>
            <a:r>
              <a:rPr lang="en-US" dirty="0" err="1"/>
              <a:t>Monticolo</a:t>
            </a:r>
            <a:r>
              <a:rPr lang="en-US" dirty="0"/>
              <a:t>, 1892: </a:t>
            </a:r>
            <a:r>
              <a:rPr lang="en-US" dirty="0" err="1"/>
              <a:t>Gasparini</a:t>
            </a:r>
            <a:r>
              <a:rPr lang="en-US" dirty="0"/>
              <a:t>, 1987, </a:t>
            </a:r>
            <a:r>
              <a:rPr lang="en-US" dirty="0" err="1"/>
              <a:t>Mackenney</a:t>
            </a:r>
            <a:r>
              <a:rPr lang="en-US" dirty="0"/>
              <a:t>, 1994</a:t>
            </a:r>
            <a:r>
              <a:rPr lang="en-US" dirty="0" smtClean="0"/>
              <a:t>)</a:t>
            </a:r>
          </a:p>
          <a:p>
            <a:r>
              <a:rPr lang="en-US" dirty="0" smtClean="0"/>
              <a:t> </a:t>
            </a:r>
          </a:p>
        </p:txBody>
      </p:sp>
    </p:spTree>
    <p:extLst>
      <p:ext uri="{BB962C8B-B14F-4D97-AF65-F5344CB8AC3E}">
        <p14:creationId xmlns:p14="http://schemas.microsoft.com/office/powerpoint/2010/main" val="3550759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
            </a:r>
            <a:br>
              <a:rPr lang="en-CA" dirty="0"/>
            </a:br>
            <a:r>
              <a:rPr lang="en-CA" dirty="0" smtClean="0"/>
              <a:t/>
            </a:r>
            <a:br>
              <a:rPr lang="en-CA" dirty="0" smtClean="0"/>
            </a:br>
            <a:r>
              <a:rPr lang="en-CA" dirty="0" smtClean="0"/>
              <a:t>Religious </a:t>
            </a:r>
            <a:r>
              <a:rPr lang="en-CA" dirty="0"/>
              <a:t>confraternities and  guild internal </a:t>
            </a:r>
            <a:r>
              <a:rPr lang="en-CA" dirty="0" smtClean="0"/>
              <a:t>strength</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643285"/>
              </p:ext>
            </p:extLst>
          </p:nvPr>
        </p:nvGraphicFramePr>
        <p:xfrm>
          <a:off x="966788" y="2005013"/>
          <a:ext cx="4584926" cy="4025675"/>
        </p:xfrm>
        <a:graphic>
          <a:graphicData uri="http://schemas.openxmlformats.org/drawingml/2006/table">
            <a:tbl>
              <a:tblPr>
                <a:tableStyleId>{5C22544A-7EE6-4342-B048-85BDC9FD1C3A}</a:tableStyleId>
              </a:tblPr>
              <a:tblGrid>
                <a:gridCol w="2388289"/>
                <a:gridCol w="1105690"/>
                <a:gridCol w="1090947"/>
              </a:tblGrid>
              <a:tr h="261407">
                <a:tc gridSpan="3">
                  <a:txBody>
                    <a:bodyPr/>
                    <a:lstStyle/>
                    <a:p>
                      <a:pPr algn="l" fontAlgn="ctr"/>
                      <a:endParaRPr lang="en-CA"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CA"/>
                    </a:p>
                  </a:txBody>
                  <a:tcPr/>
                </a:tc>
                <a:tc hMerge="1">
                  <a:txBody>
                    <a:bodyPr/>
                    <a:lstStyle/>
                    <a:p>
                      <a:endParaRPr lang="en-CA"/>
                    </a:p>
                  </a:txBody>
                  <a:tcPr/>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smtClean="0">
                          <a:effectLst/>
                        </a:rPr>
                        <a:t>(2)</a:t>
                      </a:r>
                      <a:endParaRPr lang="en-CA" sz="1100" b="1" i="0" u="none" strike="noStrike" dirty="0">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1"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ctr"/>
                      <a:r>
                        <a:rPr lang="en-CA" sz="1100" u="none" strike="noStrike">
                          <a:effectLst/>
                        </a:rPr>
                        <a:t>Dependent Variable</a:t>
                      </a:r>
                      <a:endParaRPr lang="en-CA"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CA" sz="1100" u="none" strike="noStrike">
                          <a:effectLst/>
                        </a:rPr>
                        <a:t>Strong guild</a:t>
                      </a:r>
                      <a:endParaRPr lang="en-CA"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CA" sz="1100" u="none" strike="noStrike">
                          <a:effectLst/>
                        </a:rPr>
                        <a:t>Patents</a:t>
                      </a:r>
                      <a:endParaRPr lang="en-CA" sz="1100" b="0" i="0" u="none" strike="noStrike">
                        <a:solidFill>
                          <a:srgbClr val="000000"/>
                        </a:solidFill>
                        <a:effectLst/>
                        <a:latin typeface="Calibri" panose="020F0502020204030204" pitchFamily="34" charset="0"/>
                      </a:endParaRPr>
                    </a:p>
                  </a:txBody>
                  <a:tcPr marL="9525" marR="9525" marT="9525" marB="0" anchor="ctr"/>
                </a:tc>
              </a:tr>
              <a:tr h="209126">
                <a:tc>
                  <a:txBody>
                    <a:bodyPr/>
                    <a:lstStyle/>
                    <a:p>
                      <a:pPr algn="l" fontAlgn="ctr"/>
                      <a:r>
                        <a:rPr lang="en-CA" sz="1100" u="none" strike="noStrike">
                          <a:effectLst/>
                        </a:rPr>
                        <a:t>Estimation</a:t>
                      </a:r>
                      <a:endParaRPr lang="en-CA"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CA" sz="1100" u="none" strike="noStrike">
                          <a:effectLst/>
                        </a:rPr>
                        <a:t>OLS</a:t>
                      </a:r>
                      <a:endParaRPr lang="en-CA"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CA" sz="1100" u="none" strike="noStrike">
                          <a:effectLst/>
                        </a:rPr>
                        <a:t>2SLS</a:t>
                      </a:r>
                      <a:endParaRPr lang="en-CA" sz="1100" b="0" i="0" u="none" strike="noStrike">
                        <a:solidFill>
                          <a:srgbClr val="000000"/>
                        </a:solidFill>
                        <a:effectLst/>
                        <a:latin typeface="Calibri" panose="020F0502020204030204" pitchFamily="34" charset="0"/>
                      </a:endParaRPr>
                    </a:p>
                  </a:txBody>
                  <a:tcPr marL="9525" marR="9525" marT="9525" marB="0" anchor="ctr"/>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Religious confraternity</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0.150***</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(0.045)</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r>
              <a:tr h="418252">
                <a:tc>
                  <a:txBody>
                    <a:bodyPr/>
                    <a:lstStyle/>
                    <a:p>
                      <a:pPr algn="l" fontAlgn="b"/>
                      <a:r>
                        <a:rPr lang="en-CA" sz="1100" b="1" u="none" strike="noStrike" dirty="0">
                          <a:effectLst/>
                        </a:rPr>
                        <a:t>Strong internal  regulation (instrumented)</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 </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CA" sz="1100" b="1" u="none" strike="noStrike" dirty="0">
                          <a:effectLst/>
                        </a:rPr>
                        <a:t>-</a:t>
                      </a:r>
                      <a:r>
                        <a:rPr lang="en-CA" sz="1100" b="1" u="none" strike="noStrike" dirty="0" smtClean="0">
                          <a:effectLst/>
                        </a:rPr>
                        <a:t>4.300**</a:t>
                      </a:r>
                      <a:endParaRPr lang="en-CA" sz="1100" b="1" i="0" u="none" strike="noStrike" dirty="0">
                        <a:solidFill>
                          <a:srgbClr val="000000"/>
                        </a:solidFill>
                        <a:effectLst/>
                        <a:latin typeface="Calibri" panose="020F0502020204030204" pitchFamily="34" charset="0"/>
                      </a:endParaRPr>
                    </a:p>
                  </a:txBody>
                  <a:tcPr marL="9525" marR="9525" marT="9525" marB="0" anchor="ctr"/>
                </a:tc>
              </a:tr>
              <a:tr h="209126">
                <a:tc>
                  <a:txBody>
                    <a:bodyPr/>
                    <a:lstStyle/>
                    <a:p>
                      <a:pPr algn="l" fontAlgn="b"/>
                      <a:r>
                        <a:rPr lang="en-CA" sz="1100" b="1" u="none" strike="noStrike">
                          <a:effectLst/>
                        </a:rPr>
                        <a:t> </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a:effectLst/>
                        </a:rPr>
                        <a:t> </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a:t>
                      </a:r>
                      <a:r>
                        <a:rPr lang="en-CA" sz="1100" b="1" u="none" strike="noStrike" dirty="0" smtClean="0">
                          <a:effectLst/>
                        </a:rPr>
                        <a:t>2.230)</a:t>
                      </a:r>
                      <a:endParaRPr lang="en-CA" sz="1100" b="1" i="0" u="none" strike="noStrike" dirty="0">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City Effects</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Yes</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Yes</a:t>
                      </a:r>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Observations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340</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340</a:t>
                      </a:r>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First stage F-test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0" i="0" u="none" strike="noStrike" dirty="0" smtClean="0">
                          <a:solidFill>
                            <a:schemeClr val="dk1"/>
                          </a:solidFill>
                          <a:effectLst/>
                          <a:latin typeface="+mn-lt"/>
                        </a:rPr>
                        <a:t>12.58</a:t>
                      </a:r>
                      <a:endParaRPr lang="en-CA" sz="1100" b="0" i="0" u="none" strike="noStrike" dirty="0">
                        <a:solidFill>
                          <a:srgbClr val="000000"/>
                        </a:solidFill>
                        <a:effectLst/>
                        <a:latin typeface="Calibri" panose="020F0502020204030204" pitchFamily="34" charset="0"/>
                      </a:endParaRPr>
                    </a:p>
                  </a:txBody>
                  <a:tcPr marL="9525" marR="9525" marT="9525" marB="0" anchor="b"/>
                </a:tc>
              </a:tr>
              <a:tr h="209126">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 </a:t>
                      </a:r>
                      <a:endParaRPr lang="en-CA"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3" name="TextBox 2"/>
          <p:cNvSpPr txBox="1"/>
          <p:nvPr/>
        </p:nvSpPr>
        <p:spPr>
          <a:xfrm>
            <a:off x="6227764" y="2549800"/>
            <a:ext cx="4801183" cy="2246769"/>
          </a:xfrm>
          <a:prstGeom prst="rect">
            <a:avLst/>
          </a:prstGeom>
          <a:noFill/>
        </p:spPr>
        <p:txBody>
          <a:bodyPr wrap="square" rtlCol="0">
            <a:spAutoFit/>
          </a:bodyPr>
          <a:lstStyle/>
          <a:p>
            <a:r>
              <a:rPr lang="en-CA" sz="2000" dirty="0" smtClean="0"/>
              <a:t>First stage confirms that religious origin more likely to lead to strong internal rules</a:t>
            </a:r>
          </a:p>
          <a:p>
            <a:endParaRPr lang="en-CA" sz="2000" dirty="0" smtClean="0"/>
          </a:p>
          <a:p>
            <a:endParaRPr lang="en-CA" sz="2000" dirty="0"/>
          </a:p>
          <a:p>
            <a:r>
              <a:rPr lang="en-CA" sz="2000" dirty="0" smtClean="0"/>
              <a:t>Main finding robust to instrumenting strength with religious origin (downward bias consistent with measurement error) </a:t>
            </a:r>
            <a:endParaRPr lang="en-CA" sz="2000" dirty="0"/>
          </a:p>
        </p:txBody>
      </p:sp>
    </p:spTree>
    <p:extLst>
      <p:ext uri="{BB962C8B-B14F-4D97-AF65-F5344CB8AC3E}">
        <p14:creationId xmlns:p14="http://schemas.microsoft.com/office/powerpoint/2010/main" val="2915999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Distance from Venice and Patenting </a:t>
            </a:r>
            <a:endParaRPr lang="en-CA" dirty="0"/>
          </a:p>
        </p:txBody>
      </p:sp>
      <p:sp>
        <p:nvSpPr>
          <p:cNvPr id="3" name="Content Placeholder 2"/>
          <p:cNvSpPr>
            <a:spLocks noGrp="1"/>
          </p:cNvSpPr>
          <p:nvPr>
            <p:ph idx="1"/>
          </p:nvPr>
        </p:nvSpPr>
        <p:spPr>
          <a:xfrm>
            <a:off x="1097280" y="2022197"/>
            <a:ext cx="10058400" cy="4023360"/>
          </a:xfrm>
        </p:spPr>
        <p:txBody>
          <a:bodyPr>
            <a:normAutofit/>
          </a:bodyPr>
          <a:lstStyle/>
          <a:p>
            <a:pPr marL="0" indent="0">
              <a:buNone/>
            </a:pPr>
            <a:r>
              <a:rPr lang="en-CA" dirty="0" smtClean="0"/>
              <a:t>Link between distance and benefit from formal institution is theoretically ambiguous (lower distance implies easier to enforce patents but also availability of informal or substitute protection mechanisms) </a:t>
            </a:r>
            <a:endParaRPr lang="en-CA" dirty="0"/>
          </a:p>
          <a:p>
            <a:pPr marL="0" indent="0">
              <a:buNone/>
            </a:pPr>
            <a:r>
              <a:rPr lang="en-CA" dirty="0" smtClean="0"/>
              <a:t>Data </a:t>
            </a:r>
            <a:r>
              <a:rPr lang="en-CA" dirty="0"/>
              <a:t>show a strong positive correlation between patenting and distance from Venice suggesting that being close to central government reduces benefits from </a:t>
            </a:r>
            <a:r>
              <a:rPr lang="en-CA" dirty="0" smtClean="0"/>
              <a:t>patenting </a:t>
            </a:r>
          </a:p>
          <a:p>
            <a:pPr marL="0" indent="0">
              <a:buNone/>
            </a:pPr>
            <a:r>
              <a:rPr lang="en-CA" dirty="0" smtClean="0"/>
              <a:t>We explore this issue combining geographical distance with measure of city power and political connections: </a:t>
            </a:r>
            <a:endParaRPr lang="en-CA" dirty="0"/>
          </a:p>
          <a:p>
            <a:pPr>
              <a:buFont typeface="Wingdings" panose="05000000000000000000" pitchFamily="2" charset="2"/>
              <a:buChar char="q"/>
            </a:pPr>
            <a:r>
              <a:rPr lang="en-CA" dirty="0" smtClean="0"/>
              <a:t>     we digitize </a:t>
            </a:r>
            <a:r>
              <a:rPr lang="en-CA" b="1" i="1" dirty="0" smtClean="0"/>
              <a:t>census of patrician families </a:t>
            </a:r>
            <a:r>
              <a:rPr lang="en-CA" dirty="0" smtClean="0"/>
              <a:t>residing in Veneto from Schroeder (1830</a:t>
            </a:r>
            <a:r>
              <a:rPr lang="en-CA" dirty="0"/>
              <a:t>) </a:t>
            </a:r>
            <a:r>
              <a:rPr lang="en-CA" dirty="0" smtClean="0"/>
              <a:t>includes </a:t>
            </a:r>
            <a:r>
              <a:rPr lang="en-CA" dirty="0"/>
              <a:t>data on high nobility and low nobility (</a:t>
            </a:r>
            <a:r>
              <a:rPr lang="en-CA" dirty="0" err="1"/>
              <a:t>conti</a:t>
            </a:r>
            <a:r>
              <a:rPr lang="en-CA" dirty="0"/>
              <a:t>, </a:t>
            </a:r>
            <a:r>
              <a:rPr lang="en-CA" dirty="0" err="1"/>
              <a:t>nobili</a:t>
            </a:r>
            <a:r>
              <a:rPr lang="en-CA" dirty="0"/>
              <a:t> </a:t>
            </a:r>
            <a:r>
              <a:rPr lang="en-CA" dirty="0" err="1" smtClean="0"/>
              <a:t>palatini</a:t>
            </a:r>
            <a:r>
              <a:rPr lang="en-CA" dirty="0" smtClean="0"/>
              <a:t>, </a:t>
            </a:r>
            <a:r>
              <a:rPr lang="en-CA" dirty="0" err="1"/>
              <a:t>etc</a:t>
            </a:r>
            <a:r>
              <a:rPr lang="en-CA" dirty="0"/>
              <a:t>…) </a:t>
            </a:r>
          </a:p>
          <a:p>
            <a:pPr>
              <a:buFont typeface="Wingdings" panose="05000000000000000000" pitchFamily="2" charset="2"/>
              <a:buChar char="q"/>
            </a:pPr>
            <a:r>
              <a:rPr lang="en-CA" dirty="0" smtClean="0"/>
              <a:t>     we combine this information with list of families </a:t>
            </a:r>
            <a:r>
              <a:rPr lang="en-CA" b="1" i="1" dirty="0" smtClean="0"/>
              <a:t>members of the Great Council </a:t>
            </a:r>
            <a:r>
              <a:rPr lang="en-CA" dirty="0" smtClean="0"/>
              <a:t>(Raines, 2004) and ‘</a:t>
            </a:r>
            <a:r>
              <a:rPr lang="en-CA" dirty="0" err="1" smtClean="0"/>
              <a:t>Avogaria</a:t>
            </a:r>
            <a:r>
              <a:rPr lang="en-CA" dirty="0" smtClean="0"/>
              <a:t>’ (</a:t>
            </a:r>
            <a:r>
              <a:rPr lang="en-CA" b="1" dirty="0" smtClean="0"/>
              <a:t>marriages</a:t>
            </a:r>
            <a:r>
              <a:rPr lang="en-CA" dirty="0" smtClean="0"/>
              <a:t> involving a noble husband) </a:t>
            </a:r>
          </a:p>
        </p:txBody>
      </p:sp>
    </p:spTree>
    <p:extLst>
      <p:ext uri="{BB962C8B-B14F-4D97-AF65-F5344CB8AC3E}">
        <p14:creationId xmlns:p14="http://schemas.microsoft.com/office/powerpoint/2010/main" val="2420419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Geographical and Political Distance </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778659"/>
              </p:ext>
            </p:extLst>
          </p:nvPr>
        </p:nvGraphicFramePr>
        <p:xfrm>
          <a:off x="1227222" y="1737360"/>
          <a:ext cx="3415646" cy="4569457"/>
        </p:xfrm>
        <a:graphic>
          <a:graphicData uri="http://schemas.openxmlformats.org/drawingml/2006/table">
            <a:tbl>
              <a:tblPr>
                <a:tableStyleId>{5C22544A-7EE6-4342-B048-85BDC9FD1C3A}</a:tableStyleId>
              </a:tblPr>
              <a:tblGrid>
                <a:gridCol w="2416365"/>
                <a:gridCol w="999281"/>
              </a:tblGrid>
              <a:tr h="188244">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b="1" u="none" strike="noStrike" dirty="0" smtClean="0">
                          <a:effectLst/>
                        </a:rPr>
                        <a:t>(1)</a:t>
                      </a:r>
                      <a:endParaRPr lang="en-CA" sz="1200" b="1" i="0" u="none" strike="noStrike" dirty="0">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 </a:t>
                      </a:r>
                      <a:endParaRPr lang="en-CA" sz="1200" b="1"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ctr"/>
                      <a:r>
                        <a:rPr lang="en-CA" sz="1200" u="none" strike="noStrike" dirty="0">
                          <a:effectLst/>
                        </a:rPr>
                        <a:t>Dependent Variable</a:t>
                      </a:r>
                      <a:endParaRPr lang="en-CA" sz="1200" b="0" i="0" u="none" strike="noStrike" dirty="0">
                        <a:solidFill>
                          <a:srgbClr val="000000"/>
                        </a:solidFill>
                        <a:effectLst/>
                        <a:latin typeface="Calibri" panose="020F0502020204030204" pitchFamily="34" charset="0"/>
                      </a:endParaRPr>
                    </a:p>
                  </a:txBody>
                  <a:tcPr marL="7648" marR="7648" marT="7648" marB="0" anchor="ctr"/>
                </a:tc>
                <a:tc>
                  <a:txBody>
                    <a:bodyPr/>
                    <a:lstStyle/>
                    <a:p>
                      <a:pPr algn="ctr" fontAlgn="ctr"/>
                      <a:r>
                        <a:rPr lang="en-CA" sz="1200" u="none" strike="noStrike">
                          <a:effectLst/>
                        </a:rPr>
                        <a:t>Patents </a:t>
                      </a:r>
                      <a:endParaRPr lang="en-CA" sz="1200" b="0" i="0" u="none" strike="noStrike">
                        <a:solidFill>
                          <a:srgbClr val="000000"/>
                        </a:solidFill>
                        <a:effectLst/>
                        <a:latin typeface="Calibri" panose="020F0502020204030204" pitchFamily="34" charset="0"/>
                      </a:endParaRPr>
                    </a:p>
                  </a:txBody>
                  <a:tcPr marL="7648" marR="7648" marT="7648" marB="0" anchor="ctr"/>
                </a:tc>
              </a:tr>
              <a:tr h="188244">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dirty="0">
                          <a:effectLst/>
                        </a:rPr>
                        <a:t>Strong internal regulation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-1.203***</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(0.125)</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dirty="0">
                          <a:effectLst/>
                        </a:rPr>
                        <a:t>log(Distance)</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0.340***</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(0.022)</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log(Noble Families)</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0.419***</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(0.093)</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r>
              <a:tr h="206680">
                <a:tc>
                  <a:txBody>
                    <a:bodyPr/>
                    <a:lstStyle/>
                    <a:p>
                      <a:pPr algn="l" fontAlgn="b"/>
                      <a:r>
                        <a:rPr lang="en-CA" sz="1200" u="none" strike="noStrike">
                          <a:effectLst/>
                        </a:rPr>
                        <a:t>log(Population</a:t>
                      </a:r>
                      <a:r>
                        <a:rPr lang="en-CA" sz="1200" u="none" strike="noStrike" baseline="-25000">
                          <a:effectLst/>
                        </a:rPr>
                        <a:t>1500</a:t>
                      </a:r>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0.027</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dirty="0">
                          <a:effectLst/>
                        </a:rPr>
                        <a:t>(0.072)</a:t>
                      </a:r>
                      <a:endParaRPr lang="en-CA" sz="1200" b="0" i="0" u="none" strike="noStrike" dirty="0">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dirty="0">
                          <a:effectLst/>
                        </a:rPr>
                        <a:t> </a:t>
                      </a:r>
                      <a:endParaRPr lang="en-CA" sz="1200" b="0" i="0" u="none" strike="noStrike" dirty="0">
                        <a:solidFill>
                          <a:srgbClr val="000000"/>
                        </a:solidFill>
                        <a:effectLst/>
                        <a:latin typeface="Calibri" panose="020F0502020204030204" pitchFamily="34" charset="0"/>
                      </a:endParaRPr>
                    </a:p>
                  </a:txBody>
                  <a:tcPr marL="7648" marR="7648" marT="7648" marB="0" anchor="b"/>
                </a:tc>
              </a:tr>
              <a:tr h="361689">
                <a:tc>
                  <a:txBody>
                    <a:bodyPr/>
                    <a:lstStyle/>
                    <a:p>
                      <a:pPr algn="l" fontAlgn="b"/>
                      <a:r>
                        <a:rPr lang="en-CA" sz="1200" u="none" strike="noStrike">
                          <a:effectLst/>
                        </a:rPr>
                        <a:t>Politically Connected Families</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ctr"/>
                      <a:r>
                        <a:rPr lang="en-CA" sz="1200" b="1" u="none" strike="noStrike" dirty="0">
                          <a:effectLst/>
                        </a:rPr>
                        <a:t>-1.333***</a:t>
                      </a:r>
                      <a:endParaRPr lang="en-CA" sz="1200" b="1" i="0" u="none" strike="noStrike" dirty="0">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b="1" u="none" strike="noStrike">
                          <a:effectLst/>
                        </a:rPr>
                        <a:t>(0.351)</a:t>
                      </a:r>
                      <a:endParaRPr lang="en-CA" sz="1200" b="1"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City Effects</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No</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Drop Venice</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No </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a:effectLst/>
                        </a:rPr>
                        <a:t> </a:t>
                      </a:r>
                      <a:endParaRPr lang="en-CA" sz="1200" b="0" i="0" u="none" strike="noStrike">
                        <a:solidFill>
                          <a:srgbClr val="000000"/>
                        </a:solidFill>
                        <a:effectLst/>
                        <a:latin typeface="Calibri" panose="020F0502020204030204" pitchFamily="34" charset="0"/>
                      </a:endParaRPr>
                    </a:p>
                  </a:txBody>
                  <a:tcPr marL="7648" marR="7648" marT="7648" marB="0" anchor="b"/>
                </a:tc>
              </a:tr>
              <a:tr h="188244">
                <a:tc>
                  <a:txBody>
                    <a:bodyPr/>
                    <a:lstStyle/>
                    <a:p>
                      <a:pPr algn="l" fontAlgn="b"/>
                      <a:r>
                        <a:rPr lang="en-CA" sz="1200" u="none" strike="noStrike">
                          <a:effectLst/>
                        </a:rPr>
                        <a:t>Observations </a:t>
                      </a:r>
                      <a:endParaRPr lang="en-CA" sz="1200" b="0" i="0" u="none" strike="noStrike">
                        <a:solidFill>
                          <a:srgbClr val="000000"/>
                        </a:solidFill>
                        <a:effectLst/>
                        <a:latin typeface="Calibri" panose="020F0502020204030204" pitchFamily="34" charset="0"/>
                      </a:endParaRPr>
                    </a:p>
                  </a:txBody>
                  <a:tcPr marL="7648" marR="7648" marT="7648" marB="0" anchor="b"/>
                </a:tc>
                <a:tc>
                  <a:txBody>
                    <a:bodyPr/>
                    <a:lstStyle/>
                    <a:p>
                      <a:pPr algn="ctr" fontAlgn="b"/>
                      <a:r>
                        <a:rPr lang="en-CA" sz="1200" u="none" strike="noStrike" dirty="0">
                          <a:effectLst/>
                        </a:rPr>
                        <a:t>334</a:t>
                      </a:r>
                      <a:endParaRPr lang="en-CA" sz="1200" b="0" i="0" u="none" strike="noStrike" dirty="0">
                        <a:solidFill>
                          <a:srgbClr val="000000"/>
                        </a:solidFill>
                        <a:effectLst/>
                        <a:latin typeface="Calibri" panose="020F0502020204030204" pitchFamily="34" charset="0"/>
                      </a:endParaRPr>
                    </a:p>
                  </a:txBody>
                  <a:tcPr marL="7648" marR="7648" marT="7648" marB="0" anchor="b"/>
                </a:tc>
              </a:tr>
            </a:tbl>
          </a:graphicData>
        </a:graphic>
      </p:graphicFrame>
      <p:sp>
        <p:nvSpPr>
          <p:cNvPr id="3" name="TextBox 2"/>
          <p:cNvSpPr txBox="1"/>
          <p:nvPr/>
        </p:nvSpPr>
        <p:spPr>
          <a:xfrm>
            <a:off x="5501981" y="1737360"/>
            <a:ext cx="6039229" cy="2769989"/>
          </a:xfrm>
          <a:prstGeom prst="rect">
            <a:avLst/>
          </a:prstGeom>
          <a:noFill/>
        </p:spPr>
        <p:txBody>
          <a:bodyPr wrap="square" rtlCol="0">
            <a:spAutoFit/>
          </a:bodyPr>
          <a:lstStyle/>
          <a:p>
            <a:endParaRPr lang="en-CA" dirty="0" smtClean="0"/>
          </a:p>
          <a:p>
            <a:endParaRPr lang="en-CA" dirty="0"/>
          </a:p>
          <a:p>
            <a:endParaRPr lang="en-CA" dirty="0" smtClean="0"/>
          </a:p>
          <a:p>
            <a:r>
              <a:rPr lang="en-CA" sz="2000" dirty="0" smtClean="0"/>
              <a:t>Robust to: </a:t>
            </a:r>
          </a:p>
          <a:p>
            <a:endParaRPr lang="en-CA" sz="2000" dirty="0" smtClean="0"/>
          </a:p>
          <a:p>
            <a:pPr marL="285750" indent="-285750">
              <a:buFontTx/>
              <a:buChar char="-"/>
            </a:pPr>
            <a:r>
              <a:rPr lang="en-CA" sz="2000" dirty="0" smtClean="0"/>
              <a:t>Dropping Venice</a:t>
            </a:r>
          </a:p>
          <a:p>
            <a:pPr marL="285750" indent="-285750">
              <a:buFontTx/>
              <a:buChar char="-"/>
            </a:pPr>
            <a:endParaRPr lang="en-CA" sz="2000" dirty="0" smtClean="0"/>
          </a:p>
          <a:p>
            <a:pPr marL="285750" indent="-285750">
              <a:buFontTx/>
              <a:buChar char="-"/>
            </a:pPr>
            <a:r>
              <a:rPr lang="en-CA" sz="2000" dirty="0" smtClean="0"/>
              <a:t>Controlling for books in the city as in </a:t>
            </a:r>
            <a:r>
              <a:rPr lang="en-CA" sz="2000" dirty="0" err="1" smtClean="0"/>
              <a:t>Dittmar</a:t>
            </a:r>
            <a:r>
              <a:rPr lang="en-CA" sz="2000" dirty="0" smtClean="0"/>
              <a:t> (2011) (data from British library) </a:t>
            </a:r>
            <a:endParaRPr lang="en-CA" sz="2000" dirty="0"/>
          </a:p>
        </p:txBody>
      </p:sp>
    </p:spTree>
    <p:extLst>
      <p:ext uri="{BB962C8B-B14F-4D97-AF65-F5344CB8AC3E}">
        <p14:creationId xmlns:p14="http://schemas.microsoft.com/office/powerpoint/2010/main" val="1371595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Possible Mechanisms </a:t>
            </a:r>
            <a:endParaRPr lang="en-CA" dirty="0"/>
          </a:p>
        </p:txBody>
      </p:sp>
      <p:sp>
        <p:nvSpPr>
          <p:cNvPr id="4" name="Content Placeholder 3"/>
          <p:cNvSpPr txBox="1">
            <a:spLocks noGrp="1"/>
          </p:cNvSpPr>
          <p:nvPr>
            <p:ph idx="1"/>
          </p:nvPr>
        </p:nvSpPr>
        <p:spPr>
          <a:xfrm>
            <a:off x="1089042" y="2117148"/>
            <a:ext cx="9599770" cy="3303468"/>
          </a:xfrm>
          <a:prstGeom prst="rect">
            <a:avLst/>
          </a:prstGeom>
          <a:noFill/>
        </p:spPr>
        <p:txBody>
          <a:bodyPr wrap="square" rtlCol="0">
            <a:spAutoFit/>
          </a:bodyPr>
          <a:lstStyle/>
          <a:p>
            <a:pPr marL="0" indent="0">
              <a:buNone/>
            </a:pPr>
            <a:r>
              <a:rPr lang="en-CA" i="1" dirty="0" smtClean="0"/>
              <a:t>Geographical and </a:t>
            </a:r>
            <a:r>
              <a:rPr lang="en-CA" i="1" dirty="0"/>
              <a:t>p</a:t>
            </a:r>
            <a:r>
              <a:rPr lang="en-CA" i="1" dirty="0" smtClean="0"/>
              <a:t>olitical distance render more costly: </a:t>
            </a:r>
          </a:p>
          <a:p>
            <a:pPr marL="0" indent="0">
              <a:buNone/>
            </a:pPr>
            <a:r>
              <a:rPr lang="en-CA" b="1" i="1" dirty="0" smtClean="0"/>
              <a:t>Access </a:t>
            </a:r>
            <a:r>
              <a:rPr lang="en-CA" b="1" i="1" dirty="0"/>
              <a:t>to </a:t>
            </a:r>
            <a:r>
              <a:rPr lang="en-CA" b="1" i="1" dirty="0" smtClean="0"/>
              <a:t>direct legislation</a:t>
            </a:r>
            <a:r>
              <a:rPr lang="en-CA" dirty="0" smtClean="0"/>
              <a:t>: </a:t>
            </a:r>
            <a:r>
              <a:rPr lang="en-CA" dirty="0"/>
              <a:t>Historians </a:t>
            </a:r>
            <a:r>
              <a:rPr lang="en-CA" dirty="0" smtClean="0"/>
              <a:t>(e.g. </a:t>
            </a:r>
            <a:r>
              <a:rPr lang="en-CA" dirty="0" err="1" smtClean="0"/>
              <a:t>Caniato</a:t>
            </a:r>
            <a:r>
              <a:rPr lang="en-CA" dirty="0" smtClean="0"/>
              <a:t>, 1996) provide evidence of legislation directly protecting some Venetian Guilds (Murano glass and arsenal) against copy and rewarding local and foreign innovators </a:t>
            </a:r>
            <a:endParaRPr lang="en-CA" dirty="0"/>
          </a:p>
          <a:p>
            <a:pPr marL="0" indent="0">
              <a:buNone/>
            </a:pPr>
            <a:r>
              <a:rPr lang="en-CA" b="1" i="1" dirty="0"/>
              <a:t>Access to justice system</a:t>
            </a:r>
            <a:r>
              <a:rPr lang="en-CA" dirty="0"/>
              <a:t>:  </a:t>
            </a:r>
            <a:r>
              <a:rPr lang="en-CA" dirty="0" err="1"/>
              <a:t>Giustizia</a:t>
            </a:r>
            <a:r>
              <a:rPr lang="en-CA" dirty="0"/>
              <a:t> </a:t>
            </a:r>
            <a:r>
              <a:rPr lang="en-CA" dirty="0" err="1"/>
              <a:t>Vecchia</a:t>
            </a:r>
            <a:r>
              <a:rPr lang="en-CA" dirty="0"/>
              <a:t> (main magistracy regulating guilds) was in Venice, face to face interaction may allow resolution of disputes without the need of </a:t>
            </a:r>
            <a:r>
              <a:rPr lang="en-CA" dirty="0" smtClean="0"/>
              <a:t>patents</a:t>
            </a:r>
            <a:endParaRPr lang="en-CA" dirty="0"/>
          </a:p>
          <a:p>
            <a:endParaRPr lang="en-CA" dirty="0" smtClean="0"/>
          </a:p>
          <a:p>
            <a:r>
              <a:rPr lang="en-CA" dirty="0" smtClean="0"/>
              <a:t>Our findings are consistent with Khan’s view of US patent system. Democratize innovation not to increase </a:t>
            </a:r>
            <a:r>
              <a:rPr lang="en-CA" dirty="0"/>
              <a:t>market power of elites</a:t>
            </a:r>
            <a:r>
              <a:rPr lang="en-CA" dirty="0" smtClean="0"/>
              <a:t> as in British and French systems</a:t>
            </a:r>
            <a:endParaRPr lang="en-CA" dirty="0"/>
          </a:p>
        </p:txBody>
      </p:sp>
    </p:spTree>
    <p:extLst>
      <p:ext uri="{BB962C8B-B14F-4D97-AF65-F5344CB8AC3E}">
        <p14:creationId xmlns:p14="http://schemas.microsoft.com/office/powerpoint/2010/main" val="900465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Conclusions </a:t>
            </a:r>
            <a:endParaRPr lang="en-CA" dirty="0"/>
          </a:p>
        </p:txBody>
      </p:sp>
      <p:sp>
        <p:nvSpPr>
          <p:cNvPr id="3" name="Content Placeholder 2"/>
          <p:cNvSpPr>
            <a:spLocks noGrp="1"/>
          </p:cNvSpPr>
          <p:nvPr>
            <p:ph idx="1"/>
          </p:nvPr>
        </p:nvSpPr>
        <p:spPr>
          <a:xfrm>
            <a:off x="1097280" y="1845734"/>
            <a:ext cx="10637520" cy="4603192"/>
          </a:xfrm>
        </p:spPr>
        <p:txBody>
          <a:bodyPr>
            <a:normAutofit/>
          </a:bodyPr>
          <a:lstStyle/>
          <a:p>
            <a:pPr marL="0" indent="0">
              <a:buNone/>
            </a:pPr>
            <a:r>
              <a:rPr lang="en-CA" dirty="0" smtClean="0"/>
              <a:t>Examine diffusion of very first patents from Venetian patent act </a:t>
            </a:r>
            <a:r>
              <a:rPr lang="en-CA" dirty="0"/>
              <a:t>of </a:t>
            </a:r>
            <a:r>
              <a:rPr lang="en-CA" dirty="0" smtClean="0"/>
              <a:t>1474. Patented technologies appear related to guilds: (</a:t>
            </a:r>
            <a:r>
              <a:rPr lang="en-CA" dirty="0" err="1" smtClean="0"/>
              <a:t>i</a:t>
            </a:r>
            <a:r>
              <a:rPr lang="en-CA" dirty="0" smtClean="0"/>
              <a:t>) with weaker statutes, (ii) located in cities geographically </a:t>
            </a:r>
            <a:r>
              <a:rPr lang="en-CA" dirty="0"/>
              <a:t>distant from Venice and </a:t>
            </a:r>
            <a:r>
              <a:rPr lang="en-CA" dirty="0" smtClean="0"/>
              <a:t>with lower </a:t>
            </a:r>
            <a:r>
              <a:rPr lang="en-CA" dirty="0"/>
              <a:t>political </a:t>
            </a:r>
            <a:r>
              <a:rPr lang="en-CA" dirty="0" smtClean="0"/>
              <a:t>connection</a:t>
            </a:r>
          </a:p>
          <a:p>
            <a:pPr marL="0" indent="0">
              <a:buNone/>
            </a:pPr>
            <a:r>
              <a:rPr lang="en-CA" dirty="0" smtClean="0"/>
              <a:t>Implications: </a:t>
            </a:r>
          </a:p>
          <a:p>
            <a:pPr marL="0" indent="0">
              <a:buNone/>
            </a:pPr>
            <a:r>
              <a:rPr lang="en-CA" dirty="0" smtClean="0"/>
              <a:t>Diffusion of </a:t>
            </a:r>
            <a:r>
              <a:rPr lang="en-CA" dirty="0"/>
              <a:t>new economic institutions may be strongly affected by features of the local economic and political </a:t>
            </a:r>
            <a:r>
              <a:rPr lang="en-CA" dirty="0" smtClean="0"/>
              <a:t>environment</a:t>
            </a:r>
          </a:p>
          <a:p>
            <a:pPr marL="0" indent="0">
              <a:buNone/>
            </a:pPr>
            <a:r>
              <a:rPr lang="en-CA" dirty="0" smtClean="0"/>
              <a:t>Two key insights from innovation economics: </a:t>
            </a:r>
          </a:p>
          <a:p>
            <a:r>
              <a:rPr lang="en-CA" dirty="0" smtClean="0"/>
              <a:t>-  patenting strategies vary across fields and effectiveness of patent protection interact with other government policies (</a:t>
            </a:r>
            <a:r>
              <a:rPr lang="en-CA" dirty="0" err="1" smtClean="0"/>
              <a:t>Schankerman</a:t>
            </a:r>
            <a:r>
              <a:rPr lang="en-CA" dirty="0" smtClean="0"/>
              <a:t>, 1998) </a:t>
            </a:r>
          </a:p>
          <a:p>
            <a:r>
              <a:rPr lang="en-CA" dirty="0" smtClean="0"/>
              <a:t>- patenting less common when market power is very high (</a:t>
            </a:r>
            <a:r>
              <a:rPr lang="en-CA" dirty="0" err="1" smtClean="0"/>
              <a:t>Aghion</a:t>
            </a:r>
            <a:r>
              <a:rPr lang="en-CA" dirty="0" smtClean="0"/>
              <a:t> et al, 2005) </a:t>
            </a:r>
          </a:p>
          <a:p>
            <a:pPr marL="0" indent="0">
              <a:buNone/>
            </a:pPr>
            <a:r>
              <a:rPr lang="en-CA" dirty="0" smtClean="0"/>
              <a:t>Do not  appear to be specific to modern economy  </a:t>
            </a:r>
          </a:p>
        </p:txBody>
      </p:sp>
    </p:spTree>
    <p:extLst>
      <p:ext uri="{BB962C8B-B14F-4D97-AF65-F5344CB8AC3E}">
        <p14:creationId xmlns:p14="http://schemas.microsoft.com/office/powerpoint/2010/main" val="2899484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596" y="286603"/>
            <a:ext cx="10058400" cy="1450757"/>
          </a:xfrm>
        </p:spPr>
        <p:txBody>
          <a:bodyPr/>
          <a:lstStyle/>
          <a:p>
            <a:r>
              <a:rPr lang="en-US" dirty="0" smtClean="0"/>
              <a:t>Our Setting: Renaissance Venice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37360"/>
            <a:ext cx="8129263" cy="467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486274" y="3017154"/>
            <a:ext cx="2895600" cy="1754326"/>
          </a:xfrm>
          <a:prstGeom prst="rect">
            <a:avLst/>
          </a:prstGeom>
          <a:noFill/>
        </p:spPr>
        <p:txBody>
          <a:bodyPr wrap="square" rtlCol="0">
            <a:spAutoFit/>
          </a:bodyPr>
          <a:lstStyle/>
          <a:p>
            <a:pPr algn="ctr"/>
            <a:r>
              <a:rPr lang="en-US" dirty="0"/>
              <a:t>“</a:t>
            </a:r>
            <a:r>
              <a:rPr lang="en-US" i="1" dirty="0"/>
              <a:t>All modern patent regimes consist of a series of footnotes to the Venetian patent </a:t>
            </a:r>
            <a:r>
              <a:rPr lang="en-US" i="1" dirty="0" smtClean="0"/>
              <a:t>statute </a:t>
            </a:r>
            <a:r>
              <a:rPr lang="en-US" i="1" dirty="0"/>
              <a:t>of 1474</a:t>
            </a:r>
            <a:r>
              <a:rPr lang="en-US" dirty="0"/>
              <a:t>” </a:t>
            </a:r>
          </a:p>
          <a:p>
            <a:pPr algn="ctr"/>
            <a:r>
              <a:rPr lang="en-US" dirty="0" smtClean="0"/>
              <a:t>(</a:t>
            </a:r>
            <a:r>
              <a:rPr lang="en-US" dirty="0"/>
              <a:t>Nard, 2014) </a:t>
            </a:r>
          </a:p>
          <a:p>
            <a:endParaRPr lang="en-CA" dirty="0"/>
          </a:p>
        </p:txBody>
      </p:sp>
    </p:spTree>
    <p:extLst>
      <p:ext uri="{BB962C8B-B14F-4D97-AF65-F5344CB8AC3E}">
        <p14:creationId xmlns:p14="http://schemas.microsoft.com/office/powerpoint/2010/main" val="288809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617" y="3676851"/>
            <a:ext cx="2825015" cy="4023360"/>
          </a:xfrm>
        </p:spPr>
        <p:txBody>
          <a:bodyPr>
            <a:normAutofit/>
          </a:bodyPr>
          <a:lstStyle/>
          <a:p>
            <a:r>
              <a:rPr lang="en-CA" sz="2800" b="1" dirty="0" smtClean="0"/>
              <a:t>Thank you! </a:t>
            </a:r>
            <a:endParaRPr lang="en-CA" sz="2800" b="1" dirty="0"/>
          </a:p>
        </p:txBody>
      </p:sp>
      <p:pic>
        <p:nvPicPr>
          <p:cNvPr id="2" name="Picture 1"/>
          <p:cNvPicPr>
            <a:picLocks noChangeAspect="1"/>
          </p:cNvPicPr>
          <p:nvPr/>
        </p:nvPicPr>
        <p:blipFill>
          <a:blip r:embed="rId2"/>
          <a:stretch>
            <a:fillRect/>
          </a:stretch>
        </p:blipFill>
        <p:spPr>
          <a:xfrm>
            <a:off x="0" y="0"/>
            <a:ext cx="4372276" cy="633663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0632" y="459"/>
            <a:ext cx="4331368" cy="6336173"/>
          </a:xfrm>
          <a:prstGeom prst="rect">
            <a:avLst/>
          </a:prstGeom>
        </p:spPr>
      </p:pic>
    </p:spTree>
    <p:extLst>
      <p:ext uri="{BB962C8B-B14F-4D97-AF65-F5344CB8AC3E}">
        <p14:creationId xmlns:p14="http://schemas.microsoft.com/office/powerpoint/2010/main" val="2327164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277" y="279883"/>
            <a:ext cx="10058400" cy="1450757"/>
          </a:xfrm>
        </p:spPr>
        <p:txBody>
          <a:bodyPr/>
          <a:lstStyle/>
          <a:p>
            <a:r>
              <a:rPr lang="en-US" dirty="0" smtClean="0"/>
              <a:t>The 1474 Patent Act </a:t>
            </a:r>
            <a:endParaRPr lang="en-US" dirty="0"/>
          </a:p>
        </p:txBody>
      </p:sp>
      <p:sp>
        <p:nvSpPr>
          <p:cNvPr id="3" name="Content Placeholder 2"/>
          <p:cNvSpPr>
            <a:spLocks noGrp="1"/>
          </p:cNvSpPr>
          <p:nvPr>
            <p:ph idx="1"/>
          </p:nvPr>
        </p:nvSpPr>
        <p:spPr>
          <a:xfrm>
            <a:off x="897577" y="2389648"/>
            <a:ext cx="9683013" cy="4023360"/>
          </a:xfrm>
        </p:spPr>
        <p:txBody>
          <a:bodyPr>
            <a:normAutofit/>
          </a:bodyPr>
          <a:lstStyle/>
          <a:p>
            <a:r>
              <a:rPr lang="en-US" dirty="0" smtClean="0"/>
              <a:t>Very first </a:t>
            </a:r>
            <a:r>
              <a:rPr lang="en-US" dirty="0"/>
              <a:t>regularized patent </a:t>
            </a:r>
            <a:r>
              <a:rPr lang="en-US" dirty="0" smtClean="0"/>
              <a:t>system. Act regulated </a:t>
            </a:r>
            <a:r>
              <a:rPr lang="en-US" dirty="0"/>
              <a:t>the granting of patents for novelty, ingenuity, and </a:t>
            </a:r>
            <a:r>
              <a:rPr lang="en-US" dirty="0" smtClean="0"/>
              <a:t>utility. </a:t>
            </a:r>
            <a:r>
              <a:rPr lang="en-US" dirty="0"/>
              <a:t>A</a:t>
            </a:r>
            <a:r>
              <a:rPr lang="en-US" dirty="0" smtClean="0"/>
              <a:t>n </a:t>
            </a:r>
            <a:r>
              <a:rPr lang="en-US" dirty="0"/>
              <a:t>administrative-centered system, strikingly similar to the modern Anglo-American system (Merges and Duffy, 2013</a:t>
            </a:r>
            <a:r>
              <a:rPr lang="en-US" dirty="0" smtClean="0"/>
              <a:t>)</a:t>
            </a:r>
          </a:p>
          <a:p>
            <a:pPr algn="just"/>
            <a:endParaRPr lang="en-US" dirty="0" smtClean="0"/>
          </a:p>
          <a:p>
            <a:pPr marL="0" indent="0" algn="just">
              <a:buNone/>
            </a:pPr>
            <a:r>
              <a:rPr lang="en-US" dirty="0" smtClean="0"/>
              <a:t>The </a:t>
            </a:r>
            <a:r>
              <a:rPr lang="en-US" dirty="0"/>
              <a:t>patents awarded in the late fifteenth century in the Venetian Republic provide a unique opportunity to study the diffusion of a new </a:t>
            </a:r>
            <a:r>
              <a:rPr lang="en-US" dirty="0" smtClean="0"/>
              <a:t>economic institution. </a:t>
            </a:r>
            <a:r>
              <a:rPr lang="en-US" b="1" i="1" dirty="0" smtClean="0"/>
              <a:t>What innovators, industries, cities revealed immediate interest for this new form of property rights?</a:t>
            </a:r>
            <a:r>
              <a:rPr lang="en-US" dirty="0" smtClean="0"/>
              <a:t>  </a:t>
            </a:r>
          </a:p>
          <a:p>
            <a:pPr marL="0" indent="0" algn="just">
              <a:buNone/>
            </a:pPr>
            <a:endParaRPr lang="en-US" dirty="0"/>
          </a:p>
          <a:p>
            <a:pPr algn="just"/>
            <a:endParaRPr lang="en-US" dirty="0" smtClean="0"/>
          </a:p>
        </p:txBody>
      </p:sp>
    </p:spTree>
    <p:extLst>
      <p:ext uri="{BB962C8B-B14F-4D97-AF65-F5344CB8AC3E}">
        <p14:creationId xmlns:p14="http://schemas.microsoft.com/office/powerpoint/2010/main" val="1264271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38" y="286603"/>
            <a:ext cx="10058400" cy="1450757"/>
          </a:xfrm>
        </p:spPr>
        <p:txBody>
          <a:bodyPr/>
          <a:lstStyle/>
          <a:p>
            <a:r>
              <a:rPr lang="en-CA" dirty="0" smtClean="0"/>
              <a:t>The ‘</a:t>
            </a:r>
            <a:r>
              <a:rPr lang="en-CA" dirty="0" err="1" smtClean="0"/>
              <a:t>Serenissima</a:t>
            </a:r>
            <a:r>
              <a:rPr lang="en-CA" dirty="0" smtClean="0"/>
              <a:t>’ Republic of Venice</a:t>
            </a:r>
            <a:endParaRPr lang="en-CA" dirty="0"/>
          </a:p>
        </p:txBody>
      </p:sp>
      <p:pic>
        <p:nvPicPr>
          <p:cNvPr id="4" name="Picture 3"/>
          <p:cNvPicPr>
            <a:picLocks noChangeAspect="1"/>
          </p:cNvPicPr>
          <p:nvPr/>
        </p:nvPicPr>
        <p:blipFill>
          <a:blip r:embed="rId2"/>
          <a:stretch>
            <a:fillRect/>
          </a:stretch>
        </p:blipFill>
        <p:spPr>
          <a:xfrm>
            <a:off x="711038" y="1981500"/>
            <a:ext cx="6435719" cy="4366642"/>
          </a:xfrm>
          <a:prstGeom prst="rect">
            <a:avLst/>
          </a:prstGeom>
        </p:spPr>
      </p:pic>
      <p:sp>
        <p:nvSpPr>
          <p:cNvPr id="6" name="TextBox 5"/>
          <p:cNvSpPr txBox="1"/>
          <p:nvPr/>
        </p:nvSpPr>
        <p:spPr>
          <a:xfrm>
            <a:off x="7535019" y="1981500"/>
            <a:ext cx="4203031" cy="4524315"/>
          </a:xfrm>
          <a:prstGeom prst="rect">
            <a:avLst/>
          </a:prstGeom>
          <a:noFill/>
        </p:spPr>
        <p:txBody>
          <a:bodyPr wrap="square" rtlCol="0">
            <a:spAutoFit/>
          </a:bodyPr>
          <a:lstStyle/>
          <a:p>
            <a:pPr algn="just"/>
            <a:r>
              <a:rPr lang="en-CA" b="1" i="1" dirty="0"/>
              <a:t>Venice + </a:t>
            </a:r>
            <a:r>
              <a:rPr lang="en-CA" b="1" i="1" dirty="0" err="1"/>
              <a:t>Terraferma</a:t>
            </a:r>
            <a:endParaRPr lang="en-CA" b="1" i="1" dirty="0"/>
          </a:p>
          <a:p>
            <a:pPr algn="just"/>
            <a:endParaRPr lang="en-CA" dirty="0" smtClean="0"/>
          </a:p>
          <a:p>
            <a:pPr algn="just"/>
            <a:r>
              <a:rPr lang="en-CA" dirty="0" smtClean="0"/>
              <a:t>One of the largest regional economies in Renaissance Europe, ~100,000 inhabitants in 1500 </a:t>
            </a:r>
          </a:p>
          <a:p>
            <a:pPr algn="just"/>
            <a:endParaRPr lang="en-CA" dirty="0"/>
          </a:p>
          <a:p>
            <a:pPr algn="just"/>
            <a:r>
              <a:rPr lang="en-CA" dirty="0"/>
              <a:t>Economy of Venice driven by trade (spices, silk, cotton, slaves, glass and precious metals) and shipbuilding (arsenal). Agriculture, silk and wool production in </a:t>
            </a:r>
            <a:r>
              <a:rPr lang="en-CA" dirty="0" err="1"/>
              <a:t>Terraferma</a:t>
            </a:r>
            <a:r>
              <a:rPr lang="en-CA" dirty="0"/>
              <a:t>  </a:t>
            </a:r>
          </a:p>
          <a:p>
            <a:pPr algn="just"/>
            <a:endParaRPr lang="en-CA" dirty="0"/>
          </a:p>
          <a:p>
            <a:pPr algn="just"/>
            <a:endParaRPr lang="en-CA" dirty="0" smtClean="0"/>
          </a:p>
          <a:p>
            <a:pPr algn="just"/>
            <a:endParaRPr lang="en-CA" dirty="0"/>
          </a:p>
          <a:p>
            <a:endParaRPr lang="en-CA" dirty="0"/>
          </a:p>
          <a:p>
            <a:r>
              <a:rPr lang="en-CA" dirty="0" smtClean="0"/>
              <a:t> </a:t>
            </a:r>
            <a:endParaRPr lang="en-CA" dirty="0"/>
          </a:p>
        </p:txBody>
      </p:sp>
    </p:spTree>
    <p:extLst>
      <p:ext uri="{BB962C8B-B14F-4D97-AF65-F5344CB8AC3E}">
        <p14:creationId xmlns:p14="http://schemas.microsoft.com/office/powerpoint/2010/main" val="3935556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Political Structure </a:t>
            </a:r>
            <a:endParaRPr lang="en-CA" dirty="0"/>
          </a:p>
        </p:txBody>
      </p:sp>
      <p:sp>
        <p:nvSpPr>
          <p:cNvPr id="3" name="Content Placeholder 2"/>
          <p:cNvSpPr>
            <a:spLocks noGrp="1"/>
          </p:cNvSpPr>
          <p:nvPr>
            <p:ph idx="1"/>
          </p:nvPr>
        </p:nvSpPr>
        <p:spPr>
          <a:xfrm>
            <a:off x="6764755" y="1834093"/>
            <a:ext cx="4065069" cy="4023360"/>
          </a:xfrm>
        </p:spPr>
        <p:txBody>
          <a:bodyPr>
            <a:normAutofit/>
          </a:bodyPr>
          <a:lstStyle/>
          <a:p>
            <a:r>
              <a:rPr lang="en-CA" dirty="0"/>
              <a:t>Following the ‘Serrata’ (closure) in 1297 political functions were  restricted to a </a:t>
            </a:r>
            <a:r>
              <a:rPr lang="en-CA" b="1" i="1" dirty="0"/>
              <a:t>hereditary nobility </a:t>
            </a:r>
            <a:r>
              <a:rPr lang="en-CA" dirty="0"/>
              <a:t>sitting in the </a:t>
            </a:r>
            <a:r>
              <a:rPr lang="en-CA" b="1" i="1" dirty="0"/>
              <a:t>Great </a:t>
            </a:r>
            <a:r>
              <a:rPr lang="en-CA" b="1" i="1" dirty="0" smtClean="0"/>
              <a:t>Council </a:t>
            </a:r>
          </a:p>
          <a:p>
            <a:r>
              <a:rPr lang="en-CA" dirty="0" smtClean="0"/>
              <a:t>Great Council elected the </a:t>
            </a:r>
            <a:r>
              <a:rPr lang="en-CA" b="1" dirty="0" smtClean="0"/>
              <a:t>Doge</a:t>
            </a:r>
            <a:r>
              <a:rPr lang="en-CA" dirty="0" smtClean="0"/>
              <a:t> and the </a:t>
            </a:r>
            <a:r>
              <a:rPr lang="en-CA" b="1" dirty="0"/>
              <a:t>Senate</a:t>
            </a:r>
            <a:r>
              <a:rPr lang="en-CA" dirty="0"/>
              <a:t> </a:t>
            </a:r>
            <a:r>
              <a:rPr lang="en-CA" dirty="0" smtClean="0"/>
              <a:t>(legislative functions)</a:t>
            </a:r>
            <a:endParaRPr lang="en-CA" dirty="0"/>
          </a:p>
          <a:p>
            <a:r>
              <a:rPr lang="en-CA" dirty="0" smtClean="0"/>
              <a:t>Senate had 300 members with various roles (parte/</a:t>
            </a:r>
            <a:r>
              <a:rPr lang="en-CA" dirty="0" err="1" smtClean="0"/>
              <a:t>ballotta</a:t>
            </a:r>
            <a:r>
              <a:rPr lang="en-CA" dirty="0"/>
              <a:t>)</a:t>
            </a:r>
            <a:r>
              <a:rPr lang="en-CA" dirty="0" smtClean="0"/>
              <a:t> among them three “</a:t>
            </a:r>
            <a:r>
              <a:rPr lang="en-CA" i="1" dirty="0" err="1" smtClean="0"/>
              <a:t>Provveditori</a:t>
            </a:r>
            <a:r>
              <a:rPr lang="en-CA" i="1" dirty="0" smtClean="0"/>
              <a:t> di </a:t>
            </a:r>
            <a:r>
              <a:rPr lang="en-CA" i="1" dirty="0" err="1" smtClean="0"/>
              <a:t>Comun</a:t>
            </a:r>
            <a:r>
              <a:rPr lang="en-CA" dirty="0" smtClean="0"/>
              <a:t>” special competences on infrastructure, trade and </a:t>
            </a:r>
            <a:r>
              <a:rPr lang="en-CA" i="1" dirty="0" smtClean="0"/>
              <a:t>patents </a:t>
            </a:r>
            <a:r>
              <a:rPr lang="en-CA" dirty="0" smtClean="0"/>
              <a:t>(Borelli, 1980; </a:t>
            </a:r>
            <a:r>
              <a:rPr lang="en-CA" dirty="0" err="1" smtClean="0"/>
              <a:t>Zaggia</a:t>
            </a:r>
            <a:r>
              <a:rPr lang="en-CA" dirty="0" smtClean="0"/>
              <a:t>, 2004; Di Stefano, 2011)</a:t>
            </a:r>
            <a:endParaRPr lang="en-CA" i="1" dirty="0"/>
          </a:p>
        </p:txBody>
      </p:sp>
      <p:pic>
        <p:nvPicPr>
          <p:cNvPr id="4" name="Picture 3"/>
          <p:cNvPicPr>
            <a:picLocks noChangeAspect="1"/>
          </p:cNvPicPr>
          <p:nvPr/>
        </p:nvPicPr>
        <p:blipFill>
          <a:blip r:embed="rId2"/>
          <a:stretch>
            <a:fillRect/>
          </a:stretch>
        </p:blipFill>
        <p:spPr>
          <a:xfrm>
            <a:off x="-2" y="1935148"/>
            <a:ext cx="6244281" cy="3999478"/>
          </a:xfrm>
          <a:prstGeom prst="rect">
            <a:avLst/>
          </a:prstGeom>
        </p:spPr>
      </p:pic>
    </p:spTree>
    <p:extLst>
      <p:ext uri="{BB962C8B-B14F-4D97-AF65-F5344CB8AC3E}">
        <p14:creationId xmlns:p14="http://schemas.microsoft.com/office/powerpoint/2010/main" val="3205987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Economic Structure </a:t>
            </a:r>
            <a:endParaRPr lang="en-CA" dirty="0"/>
          </a:p>
        </p:txBody>
      </p:sp>
      <p:sp>
        <p:nvSpPr>
          <p:cNvPr id="3" name="Content Placeholder 2"/>
          <p:cNvSpPr>
            <a:spLocks noGrp="1"/>
          </p:cNvSpPr>
          <p:nvPr>
            <p:ph idx="1"/>
          </p:nvPr>
        </p:nvSpPr>
        <p:spPr>
          <a:xfrm>
            <a:off x="5939590" y="1910174"/>
            <a:ext cx="5216090" cy="4023360"/>
          </a:xfrm>
        </p:spPr>
        <p:txBody>
          <a:bodyPr>
            <a:normAutofit/>
          </a:bodyPr>
          <a:lstStyle/>
          <a:p>
            <a:r>
              <a:rPr lang="en-CA" dirty="0"/>
              <a:t>Merchants and craftsmen </a:t>
            </a:r>
            <a:r>
              <a:rPr lang="en-CA" dirty="0" smtClean="0"/>
              <a:t>organized </a:t>
            </a:r>
            <a:r>
              <a:rPr lang="en-CA" dirty="0"/>
              <a:t>in guilds, self-governed organizations which controlled various aspects of the economic </a:t>
            </a:r>
            <a:r>
              <a:rPr lang="en-CA" dirty="0" smtClean="0"/>
              <a:t>activity </a:t>
            </a:r>
          </a:p>
          <a:p>
            <a:r>
              <a:rPr lang="en-CA" dirty="0" smtClean="0"/>
              <a:t>Guilds were </a:t>
            </a:r>
            <a:r>
              <a:rPr lang="en-CA" b="1" i="1" dirty="0" smtClean="0"/>
              <a:t>industry-city specific </a:t>
            </a:r>
            <a:r>
              <a:rPr lang="en-CA" dirty="0" smtClean="0"/>
              <a:t>(goldsmiths of Verona, silk guild of Venice, etc…)  </a:t>
            </a:r>
          </a:p>
          <a:p>
            <a:r>
              <a:rPr lang="en-CA" dirty="0" smtClean="0"/>
              <a:t>Guild </a:t>
            </a:r>
            <a:r>
              <a:rPr lang="en-CA" dirty="0"/>
              <a:t>statutes </a:t>
            </a:r>
            <a:r>
              <a:rPr lang="en-CA" dirty="0" smtClean="0"/>
              <a:t>regulated </a:t>
            </a:r>
            <a:r>
              <a:rPr lang="en-CA" dirty="0"/>
              <a:t>entry, apprenticeship and </a:t>
            </a:r>
            <a:r>
              <a:rPr lang="en-CA" dirty="0" smtClean="0"/>
              <a:t>competition</a:t>
            </a:r>
          </a:p>
          <a:p>
            <a:r>
              <a:rPr lang="en-CA" dirty="0"/>
              <a:t>The Venetian government fostered guild membership (tax revenue), and about 20 percent of the population of the city of Venice belong to a guild in </a:t>
            </a:r>
            <a:r>
              <a:rPr lang="en-CA" dirty="0" smtClean="0"/>
              <a:t>1500 (</a:t>
            </a:r>
            <a:r>
              <a:rPr lang="en-CA" dirty="0" err="1" smtClean="0"/>
              <a:t>Constantini</a:t>
            </a:r>
            <a:r>
              <a:rPr lang="en-CA" dirty="0" smtClean="0"/>
              <a:t>, 1987)</a:t>
            </a:r>
            <a:endParaRPr lang="en-CA" dirty="0"/>
          </a:p>
          <a:p>
            <a:endParaRPr lang="en-CA" dirty="0" smtClean="0"/>
          </a:p>
        </p:txBody>
      </p:sp>
      <p:pic>
        <p:nvPicPr>
          <p:cNvPr id="4" name="Picture 3"/>
          <p:cNvPicPr>
            <a:picLocks noChangeAspect="1"/>
          </p:cNvPicPr>
          <p:nvPr/>
        </p:nvPicPr>
        <p:blipFill>
          <a:blip r:embed="rId2"/>
          <a:stretch>
            <a:fillRect/>
          </a:stretch>
        </p:blipFill>
        <p:spPr>
          <a:xfrm>
            <a:off x="1408671" y="1763355"/>
            <a:ext cx="3470082" cy="4499667"/>
          </a:xfrm>
          <a:prstGeom prst="rect">
            <a:avLst/>
          </a:prstGeom>
        </p:spPr>
      </p:pic>
    </p:spTree>
    <p:extLst>
      <p:ext uri="{BB962C8B-B14F-4D97-AF65-F5344CB8AC3E}">
        <p14:creationId xmlns:p14="http://schemas.microsoft.com/office/powerpoint/2010/main" val="2316531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984" y="282998"/>
            <a:ext cx="10058400" cy="1450757"/>
          </a:xfrm>
        </p:spPr>
        <p:txBody>
          <a:bodyPr/>
          <a:lstStyle/>
          <a:p>
            <a:r>
              <a:rPr lang="en-CA" dirty="0" smtClean="0"/>
              <a:t>The 1474 Patent Act </a:t>
            </a:r>
            <a:endParaRPr lang="en-CA" dirty="0"/>
          </a:p>
        </p:txBody>
      </p:sp>
      <p:sp>
        <p:nvSpPr>
          <p:cNvPr id="3" name="Content Placeholder 2"/>
          <p:cNvSpPr>
            <a:spLocks noGrp="1"/>
          </p:cNvSpPr>
          <p:nvPr>
            <p:ph idx="1"/>
          </p:nvPr>
        </p:nvSpPr>
        <p:spPr>
          <a:xfrm>
            <a:off x="6985605" y="1965241"/>
            <a:ext cx="5002530" cy="4023360"/>
          </a:xfrm>
        </p:spPr>
        <p:txBody>
          <a:bodyPr>
            <a:normAutofit/>
          </a:bodyPr>
          <a:lstStyle/>
          <a:p>
            <a:r>
              <a:rPr lang="en-CA" dirty="0" smtClean="0"/>
              <a:t>19 March 1474  Act of the Senate: </a:t>
            </a:r>
          </a:p>
          <a:p>
            <a:pPr marL="0" indent="0" algn="just">
              <a:buNone/>
            </a:pPr>
            <a:r>
              <a:rPr lang="en-CA" dirty="0" smtClean="0"/>
              <a:t>Patent </a:t>
            </a:r>
            <a:r>
              <a:rPr lang="en-CA" dirty="0"/>
              <a:t>applications or `</a:t>
            </a:r>
            <a:r>
              <a:rPr lang="en-CA" dirty="0" err="1"/>
              <a:t>suppliche</a:t>
            </a:r>
            <a:r>
              <a:rPr lang="en-CA" dirty="0"/>
              <a:t>' were </a:t>
            </a:r>
            <a:r>
              <a:rPr lang="en-CA" dirty="0" smtClean="0"/>
              <a:t>granted </a:t>
            </a:r>
            <a:r>
              <a:rPr lang="en-CA" dirty="0"/>
              <a:t>after Senatorial approval </a:t>
            </a:r>
            <a:endParaRPr lang="en-CA" dirty="0" smtClean="0"/>
          </a:p>
          <a:p>
            <a:pPr marL="0" indent="0" algn="just">
              <a:buNone/>
            </a:pPr>
            <a:r>
              <a:rPr lang="en-CA" dirty="0" smtClean="0"/>
              <a:t>The </a:t>
            </a:r>
            <a:r>
              <a:rPr lang="en-CA" dirty="0"/>
              <a:t>subject matter to be patented was required to be a "</a:t>
            </a:r>
            <a:r>
              <a:rPr lang="en-CA" b="1" i="1" dirty="0"/>
              <a:t>new and ingenious device</a:t>
            </a:r>
            <a:r>
              <a:rPr lang="en-CA" dirty="0"/>
              <a:t>" and the effect of a patent was to </a:t>
            </a:r>
            <a:r>
              <a:rPr lang="en-CA" dirty="0" smtClean="0"/>
              <a:t>“</a:t>
            </a:r>
            <a:r>
              <a:rPr lang="en-CA" b="1" i="1" dirty="0" smtClean="0"/>
              <a:t>stop</a:t>
            </a:r>
            <a:r>
              <a:rPr lang="en-CA" dirty="0" smtClean="0"/>
              <a:t> </a:t>
            </a:r>
            <a:r>
              <a:rPr lang="en-CA" b="1" i="1" dirty="0" smtClean="0"/>
              <a:t>every other person in any of our territories and towns to make any further device conforming with and similar to said one without the consent and license of the author</a:t>
            </a:r>
            <a:r>
              <a:rPr lang="en-CA" dirty="0" smtClean="0"/>
              <a:t>"</a:t>
            </a:r>
          </a:p>
        </p:txBody>
      </p:sp>
      <p:grpSp>
        <p:nvGrpSpPr>
          <p:cNvPr id="6" name="Group 4"/>
          <p:cNvGrpSpPr>
            <a:grpSpLocks noChangeAspect="1"/>
          </p:cNvGrpSpPr>
          <p:nvPr/>
        </p:nvGrpSpPr>
        <p:grpSpPr bwMode="auto">
          <a:xfrm>
            <a:off x="0" y="1820862"/>
            <a:ext cx="6841038" cy="3863565"/>
            <a:chOff x="0" y="1147"/>
            <a:chExt cx="4115" cy="2324"/>
          </a:xfrm>
        </p:grpSpPr>
        <p:sp>
          <p:nvSpPr>
            <p:cNvPr id="7" name="AutoShape 3"/>
            <p:cNvSpPr>
              <a:spLocks noChangeAspect="1" noChangeArrowheads="1" noTextEdit="1"/>
            </p:cNvSpPr>
            <p:nvPr/>
          </p:nvSpPr>
          <p:spPr bwMode="auto">
            <a:xfrm>
              <a:off x="0" y="1147"/>
              <a:ext cx="4115" cy="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pic>
          <p:nvPicPr>
            <p:cNvPr id="1029"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47"/>
              <a:ext cx="4117" cy="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2238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926" y="286603"/>
            <a:ext cx="10058400" cy="1450757"/>
          </a:xfrm>
        </p:spPr>
        <p:txBody>
          <a:bodyPr/>
          <a:lstStyle/>
          <a:p>
            <a:r>
              <a:rPr lang="en-CA" dirty="0" smtClean="0"/>
              <a:t>Key features of Venetian patent </a:t>
            </a:r>
            <a:r>
              <a:rPr lang="en-CA" dirty="0"/>
              <a:t>s</a:t>
            </a:r>
            <a:r>
              <a:rPr lang="en-CA" dirty="0" smtClean="0"/>
              <a:t>ystem </a:t>
            </a:r>
            <a:endParaRPr lang="en-CA" dirty="0"/>
          </a:p>
        </p:txBody>
      </p:sp>
      <p:sp>
        <p:nvSpPr>
          <p:cNvPr id="3" name="Content Placeholder 2"/>
          <p:cNvSpPr>
            <a:spLocks noGrp="1"/>
          </p:cNvSpPr>
          <p:nvPr>
            <p:ph idx="1"/>
          </p:nvPr>
        </p:nvSpPr>
        <p:spPr>
          <a:xfrm>
            <a:off x="861521" y="1875791"/>
            <a:ext cx="10058400" cy="3745441"/>
          </a:xfrm>
        </p:spPr>
        <p:txBody>
          <a:bodyPr>
            <a:noAutofit/>
          </a:bodyPr>
          <a:lstStyle/>
          <a:p>
            <a:pPr indent="0" algn="just">
              <a:lnSpc>
                <a:spcPct val="100000"/>
              </a:lnSpc>
              <a:spcBef>
                <a:spcPts val="0"/>
              </a:spcBef>
            </a:pPr>
            <a:r>
              <a:rPr lang="en-CA" b="1" i="1" dirty="0" smtClean="0"/>
              <a:t>Patents granted </a:t>
            </a:r>
            <a:r>
              <a:rPr lang="en-CA" b="1" i="1" dirty="0"/>
              <a:t>to all inventors regardless of their citizenship status or guild </a:t>
            </a:r>
            <a:r>
              <a:rPr lang="en-CA" b="1" i="1" dirty="0" smtClean="0"/>
              <a:t>membership</a:t>
            </a:r>
            <a:r>
              <a:rPr lang="en-CA" dirty="0" smtClean="0"/>
              <a:t> `</a:t>
            </a:r>
            <a:r>
              <a:rPr lang="en-CA" dirty="0"/>
              <a:t>negative' rights to exclude but also </a:t>
            </a:r>
            <a:r>
              <a:rPr lang="en-CA" b="1" i="1" dirty="0"/>
              <a:t>`positive' rights </a:t>
            </a:r>
            <a:r>
              <a:rPr lang="en-CA" dirty="0"/>
              <a:t>to practice the invention and </a:t>
            </a:r>
            <a:r>
              <a:rPr lang="en-CA" dirty="0" smtClean="0"/>
              <a:t>enter guilds (</a:t>
            </a:r>
            <a:r>
              <a:rPr lang="en-CA" dirty="0" err="1" smtClean="0"/>
              <a:t>Mandich</a:t>
            </a:r>
            <a:r>
              <a:rPr lang="en-CA" dirty="0" smtClean="0"/>
              <a:t>, 1948; Sichelman and O’Connor, 2012)  </a:t>
            </a:r>
          </a:p>
          <a:p>
            <a:pPr marL="0" indent="0" algn="just">
              <a:lnSpc>
                <a:spcPct val="100000"/>
              </a:lnSpc>
              <a:spcBef>
                <a:spcPts val="0"/>
              </a:spcBef>
              <a:spcAft>
                <a:spcPts val="0"/>
              </a:spcAft>
              <a:buNone/>
            </a:pPr>
            <a:r>
              <a:rPr lang="en-CA" i="1" dirty="0" smtClean="0"/>
              <a:t>- Florentine </a:t>
            </a:r>
            <a:r>
              <a:rPr lang="en-CA" i="1" dirty="0"/>
              <a:t>inventor Cosmo </a:t>
            </a:r>
            <a:r>
              <a:rPr lang="en-CA" i="1" dirty="0" err="1"/>
              <a:t>Scatini</a:t>
            </a:r>
            <a:r>
              <a:rPr lang="en-CA" i="1" dirty="0"/>
              <a:t> patent for high quality black silk dying </a:t>
            </a:r>
            <a:endParaRPr lang="en-CA" dirty="0" smtClean="0"/>
          </a:p>
          <a:p>
            <a:pPr marL="0" indent="0" algn="just">
              <a:lnSpc>
                <a:spcPct val="100000"/>
              </a:lnSpc>
              <a:spcBef>
                <a:spcPts val="0"/>
              </a:spcBef>
              <a:spcAft>
                <a:spcPts val="0"/>
              </a:spcAft>
              <a:buNone/>
            </a:pPr>
            <a:endParaRPr lang="en-CA" dirty="0" smtClean="0"/>
          </a:p>
          <a:p>
            <a:pPr algn="just">
              <a:lnSpc>
                <a:spcPct val="100000"/>
              </a:lnSpc>
              <a:spcBef>
                <a:spcPts val="0"/>
              </a:spcBef>
              <a:spcAft>
                <a:spcPts val="0"/>
              </a:spcAft>
            </a:pPr>
            <a:r>
              <a:rPr lang="en-CA" b="1" i="1" dirty="0" smtClean="0"/>
              <a:t>Guilds often </a:t>
            </a:r>
            <a:r>
              <a:rPr lang="en-CA" b="1" i="1" dirty="0"/>
              <a:t>involved in the patent granting </a:t>
            </a:r>
            <a:r>
              <a:rPr lang="en-CA" dirty="0" smtClean="0"/>
              <a:t>process</a:t>
            </a:r>
            <a:r>
              <a:rPr lang="en-CA" dirty="0"/>
              <a:t>, through the evaluation of the novelty content</a:t>
            </a:r>
            <a:r>
              <a:rPr lang="en-CA" dirty="0" smtClean="0"/>
              <a:t>. Many examples of opposition (</a:t>
            </a:r>
            <a:r>
              <a:rPr lang="en-CA" dirty="0" err="1" smtClean="0"/>
              <a:t>Mola</a:t>
            </a:r>
            <a:r>
              <a:rPr lang="en-CA" dirty="0" smtClean="0"/>
              <a:t>’, 2000) </a:t>
            </a:r>
          </a:p>
          <a:p>
            <a:pPr algn="just">
              <a:spcBef>
                <a:spcPts val="0"/>
              </a:spcBef>
              <a:spcAft>
                <a:spcPts val="0"/>
              </a:spcAft>
            </a:pPr>
            <a:r>
              <a:rPr lang="en-CA" dirty="0"/>
              <a:t>- </a:t>
            </a:r>
            <a:r>
              <a:rPr lang="en-CA" i="1" dirty="0" err="1"/>
              <a:t>Iseppo</a:t>
            </a:r>
            <a:r>
              <a:rPr lang="en-CA" i="1" dirty="0"/>
              <a:t> </a:t>
            </a:r>
            <a:r>
              <a:rPr lang="en-CA" i="1" dirty="0" err="1"/>
              <a:t>Giovan</a:t>
            </a:r>
            <a:r>
              <a:rPr lang="en-CA" i="1" dirty="0"/>
              <a:t> </a:t>
            </a:r>
            <a:r>
              <a:rPr lang="en-CA" i="1" dirty="0" err="1"/>
              <a:t>Perin</a:t>
            </a:r>
            <a:r>
              <a:rPr lang="en-CA" i="1" dirty="0"/>
              <a:t> </a:t>
            </a:r>
            <a:r>
              <a:rPr lang="en-CA" i="1" dirty="0" err="1"/>
              <a:t>Mattiazzo</a:t>
            </a:r>
            <a:r>
              <a:rPr lang="en-CA" i="1" dirty="0"/>
              <a:t> hydraulic mill, spinning machine patent application of </a:t>
            </a:r>
            <a:r>
              <a:rPr lang="en-CA" i="1" dirty="0" err="1"/>
              <a:t>Urbano</a:t>
            </a:r>
            <a:r>
              <a:rPr lang="en-CA" i="1" dirty="0"/>
              <a:t> </a:t>
            </a:r>
            <a:r>
              <a:rPr lang="en-CA" i="1" dirty="0" err="1"/>
              <a:t>Bonturelli</a:t>
            </a:r>
            <a:endParaRPr lang="en-CA" i="1" dirty="0"/>
          </a:p>
          <a:p>
            <a:pPr marL="0" indent="0" algn="just">
              <a:spcBef>
                <a:spcPts val="0"/>
              </a:spcBef>
              <a:spcAft>
                <a:spcPts val="0"/>
              </a:spcAft>
              <a:buNone/>
            </a:pPr>
            <a:endParaRPr lang="en-CA" dirty="0" smtClean="0"/>
          </a:p>
          <a:p>
            <a:pPr algn="just">
              <a:lnSpc>
                <a:spcPct val="100000"/>
              </a:lnSpc>
              <a:spcBef>
                <a:spcPts val="0"/>
              </a:spcBef>
              <a:spcAft>
                <a:spcPts val="0"/>
              </a:spcAft>
            </a:pPr>
            <a:r>
              <a:rPr lang="en-CA" b="1" i="1" dirty="0" smtClean="0"/>
              <a:t>Patent </a:t>
            </a:r>
            <a:r>
              <a:rPr lang="en-CA" b="1" i="1" dirty="0"/>
              <a:t>holders </a:t>
            </a:r>
            <a:r>
              <a:rPr lang="en-CA" b="1" i="1" dirty="0" smtClean="0"/>
              <a:t>expected </a:t>
            </a:r>
            <a:r>
              <a:rPr lang="en-CA" b="1" i="1" dirty="0"/>
              <a:t>to share the technology</a:t>
            </a:r>
            <a:r>
              <a:rPr lang="en-CA" dirty="0"/>
              <a:t> </a:t>
            </a:r>
            <a:r>
              <a:rPr lang="en-CA" b="1" i="1" dirty="0"/>
              <a:t>with guild members </a:t>
            </a:r>
            <a:r>
              <a:rPr lang="en-CA" dirty="0"/>
              <a:t>with the payment of an appropriate licensing fee (</a:t>
            </a:r>
            <a:r>
              <a:rPr lang="en-CA" dirty="0" err="1"/>
              <a:t>Berveglieri</a:t>
            </a:r>
            <a:r>
              <a:rPr lang="en-CA" dirty="0"/>
              <a:t>, 1995) </a:t>
            </a:r>
            <a:endParaRPr lang="en-CA" dirty="0" smtClean="0"/>
          </a:p>
          <a:p>
            <a:pPr algn="just">
              <a:lnSpc>
                <a:spcPct val="100000"/>
              </a:lnSpc>
              <a:spcBef>
                <a:spcPts val="0"/>
              </a:spcBef>
              <a:spcAft>
                <a:spcPts val="0"/>
              </a:spcAft>
            </a:pPr>
            <a:r>
              <a:rPr lang="en-CA" dirty="0"/>
              <a:t>- "</a:t>
            </a:r>
            <a:r>
              <a:rPr lang="en-CA" i="1" dirty="0"/>
              <a:t>discrete sum</a:t>
            </a:r>
            <a:r>
              <a:rPr lang="en-CA" dirty="0"/>
              <a:t>”, "</a:t>
            </a:r>
            <a:r>
              <a:rPr lang="en-CA" i="1" dirty="0"/>
              <a:t>adequate reward</a:t>
            </a:r>
            <a:r>
              <a:rPr lang="en-CA" dirty="0"/>
              <a:t>"</a:t>
            </a:r>
          </a:p>
          <a:p>
            <a:pPr algn="just">
              <a:lnSpc>
                <a:spcPct val="100000"/>
              </a:lnSpc>
              <a:spcBef>
                <a:spcPts val="0"/>
              </a:spcBef>
              <a:spcAft>
                <a:spcPts val="0"/>
              </a:spcAft>
            </a:pPr>
            <a:endParaRPr lang="en-CA" dirty="0" smtClean="0"/>
          </a:p>
          <a:p>
            <a:pPr marL="0" indent="0" algn="just">
              <a:lnSpc>
                <a:spcPct val="100000"/>
              </a:lnSpc>
              <a:spcBef>
                <a:spcPts val="0"/>
              </a:spcBef>
              <a:spcAft>
                <a:spcPts val="0"/>
              </a:spcAft>
              <a:buNone/>
            </a:pPr>
            <a:endParaRPr lang="en-CA" dirty="0" smtClean="0"/>
          </a:p>
        </p:txBody>
      </p:sp>
    </p:spTree>
    <p:extLst>
      <p:ext uri="{BB962C8B-B14F-4D97-AF65-F5344CB8AC3E}">
        <p14:creationId xmlns:p14="http://schemas.microsoft.com/office/powerpoint/2010/main" val="2502875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4814</TotalTime>
  <Words>2586</Words>
  <Application>Microsoft Office PowerPoint</Application>
  <PresentationFormat>Widescreen</PresentationFormat>
  <Paragraphs>477</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Cambria Math</vt:lpstr>
      <vt:lpstr>Wingdings</vt:lpstr>
      <vt:lpstr>Retrospect</vt:lpstr>
      <vt:lpstr>The Diffusion of New Institutions:  Evidence from Renaissance Venice’s Patent System    Stefano Comino (University of Udine) Alberto Galasso (University of Toronto and NBER) Clara Graziano (University of Udine and CESifo)  </vt:lpstr>
      <vt:lpstr>Motivation</vt:lpstr>
      <vt:lpstr>Our Setting: Renaissance Venice  </vt:lpstr>
      <vt:lpstr>The 1474 Patent Act </vt:lpstr>
      <vt:lpstr>The ‘Serenissima’ Republic of Venice</vt:lpstr>
      <vt:lpstr>Political Structure </vt:lpstr>
      <vt:lpstr>Economic Structure </vt:lpstr>
      <vt:lpstr>The 1474 Patent Act </vt:lpstr>
      <vt:lpstr>Key features of Venetian patent system </vt:lpstr>
      <vt:lpstr>Model </vt:lpstr>
      <vt:lpstr>Effects of statute strength</vt:lpstr>
      <vt:lpstr>Discussion </vt:lpstr>
      <vt:lpstr>Guild Data </vt:lpstr>
      <vt:lpstr>Strong Internal Regulation</vt:lpstr>
      <vt:lpstr>PowerPoint Presentation</vt:lpstr>
      <vt:lpstr>PowerPoint Presentation</vt:lpstr>
      <vt:lpstr>Distance from Venice  </vt:lpstr>
      <vt:lpstr>Guild Internal Regulation and Patenting </vt:lpstr>
      <vt:lpstr>Extension/Robustness </vt:lpstr>
      <vt:lpstr>Endogeneity concerns and IV strategy </vt:lpstr>
      <vt:lpstr>Religious confraternities in XIII century </vt:lpstr>
      <vt:lpstr>Religious origin as IV </vt:lpstr>
      <vt:lpstr>Exogeneity of religious origin  </vt:lpstr>
      <vt:lpstr>Ruling out Benabou’s theory   </vt:lpstr>
      <vt:lpstr>  Religious confraternities and  guild internal strength</vt:lpstr>
      <vt:lpstr>Distance from Venice and Patenting </vt:lpstr>
      <vt:lpstr>Geographical and Political Distance </vt:lpstr>
      <vt:lpstr>Possible Mechanisms </vt:lpstr>
      <vt:lpstr>Conclusions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Galasso</dc:creator>
  <cp:lastModifiedBy>Alberto Galasso</cp:lastModifiedBy>
  <cp:revision>330</cp:revision>
  <cp:lastPrinted>2018-07-25T17:39:40Z</cp:lastPrinted>
  <dcterms:created xsi:type="dcterms:W3CDTF">2016-11-23T19:47:07Z</dcterms:created>
  <dcterms:modified xsi:type="dcterms:W3CDTF">2018-07-27T11:58:33Z</dcterms:modified>
</cp:coreProperties>
</file>