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7" r:id="rId2"/>
    <p:sldId id="258" r:id="rId3"/>
    <p:sldId id="259" r:id="rId4"/>
    <p:sldId id="260" r:id="rId5"/>
    <p:sldId id="261" r:id="rId6"/>
    <p:sldId id="262" r:id="rId7"/>
    <p:sldId id="263" r:id="rId8"/>
    <p:sldId id="270" r:id="rId9"/>
    <p:sldId id="266" r:id="rId10"/>
    <p:sldId id="268" r:id="rId11"/>
    <p:sldId id="318" r:id="rId12"/>
    <p:sldId id="267" r:id="rId13"/>
    <p:sldId id="320" r:id="rId14"/>
    <p:sldId id="269" r:id="rId15"/>
    <p:sldId id="271" r:id="rId16"/>
    <p:sldId id="272" r:id="rId17"/>
    <p:sldId id="319" r:id="rId18"/>
    <p:sldId id="276" r:id="rId19"/>
    <p:sldId id="275" r:id="rId20"/>
    <p:sldId id="277" r:id="rId21"/>
    <p:sldId id="279" r:id="rId22"/>
    <p:sldId id="280" r:id="rId23"/>
    <p:sldId id="283" r:id="rId24"/>
    <p:sldId id="284" r:id="rId25"/>
    <p:sldId id="285" r:id="rId26"/>
    <p:sldId id="286" r:id="rId27"/>
    <p:sldId id="287" r:id="rId28"/>
    <p:sldId id="288" r:id="rId29"/>
    <p:sldId id="289" r:id="rId30"/>
    <p:sldId id="290" r:id="rId31"/>
    <p:sldId id="291" r:id="rId32"/>
    <p:sldId id="281" r:id="rId33"/>
    <p:sldId id="293" r:id="rId34"/>
    <p:sldId id="294" r:id="rId35"/>
    <p:sldId id="295" r:id="rId36"/>
    <p:sldId id="296" r:id="rId37"/>
    <p:sldId id="299" r:id="rId38"/>
    <p:sldId id="300" r:id="rId39"/>
    <p:sldId id="302" r:id="rId40"/>
    <p:sldId id="303" r:id="rId41"/>
    <p:sldId id="304" r:id="rId42"/>
    <p:sldId id="305" r:id="rId43"/>
    <p:sldId id="306" r:id="rId44"/>
    <p:sldId id="307" r:id="rId45"/>
    <p:sldId id="308" r:id="rId46"/>
    <p:sldId id="311" r:id="rId47"/>
    <p:sldId id="313" r:id="rId48"/>
    <p:sldId id="315" r:id="rId49"/>
    <p:sldId id="314"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739" autoAdjust="0"/>
  </p:normalViewPr>
  <p:slideViewPr>
    <p:cSldViewPr snapToGrid="0" snapToObjects="1">
      <p:cViewPr varScale="1">
        <p:scale>
          <a:sx n="135" d="100"/>
          <a:sy n="135" d="100"/>
        </p:scale>
        <p:origin x="-207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4536E4-0276-BA4A-8B7A-1D9B7F742340}" type="datetimeFigureOut">
              <a:rPr lang="en-US" smtClean="0"/>
              <a:t>3/27/18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29F85B-443E-4342-8BF5-C0EE3CC96F87}" type="slidenum">
              <a:rPr lang="en-US" smtClean="0"/>
              <a:t>‹#›</a:t>
            </a:fld>
            <a:endParaRPr lang="en-US"/>
          </a:p>
        </p:txBody>
      </p:sp>
    </p:spTree>
    <p:extLst>
      <p:ext uri="{BB962C8B-B14F-4D97-AF65-F5344CB8AC3E}">
        <p14:creationId xmlns:p14="http://schemas.microsoft.com/office/powerpoint/2010/main" val="41363261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dominant mode of variability associated</a:t>
            </a:r>
          </a:p>
          <a:p>
            <a:r>
              <a:rPr lang="en-US" sz="1200" b="0" i="0" u="none" strike="noStrike" kern="1200" baseline="0" dirty="0" smtClean="0">
                <a:solidFill>
                  <a:schemeClr val="tx1"/>
                </a:solidFill>
                <a:latin typeface="+mn-lt"/>
                <a:ea typeface="+mn-ea"/>
                <a:cs typeface="+mn-cs"/>
              </a:rPr>
              <a:t>with the </a:t>
            </a:r>
            <a:r>
              <a:rPr lang="en-US" sz="1200" b="0" i="0" u="none" strike="noStrike" kern="1200" baseline="0" dirty="0" err="1" smtClean="0">
                <a:solidFill>
                  <a:schemeClr val="tx1"/>
                </a:solidFill>
                <a:latin typeface="+mn-lt"/>
                <a:ea typeface="+mn-ea"/>
                <a:cs typeface="+mn-cs"/>
              </a:rPr>
              <a:t>midlatitude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westerlies</a:t>
            </a:r>
            <a:r>
              <a:rPr lang="en-US" sz="1200" b="0" i="0" u="none" strike="noStrike" kern="1200" baseline="0" dirty="0" smtClean="0">
                <a:solidFill>
                  <a:schemeClr val="tx1"/>
                </a:solidFill>
                <a:latin typeface="+mn-lt"/>
                <a:ea typeface="+mn-ea"/>
                <a:cs typeface="+mn-cs"/>
              </a:rPr>
              <a:t> is characterized</a:t>
            </a:r>
          </a:p>
          <a:p>
            <a:r>
              <a:rPr lang="en-US" sz="1200" b="0" i="0" u="none" strike="noStrike" kern="1200" baseline="0" dirty="0" smtClean="0">
                <a:solidFill>
                  <a:schemeClr val="tx1"/>
                </a:solidFill>
                <a:latin typeface="+mn-lt"/>
                <a:ea typeface="+mn-ea"/>
                <a:cs typeface="+mn-cs"/>
              </a:rPr>
              <a:t>by swings between a stronger and </a:t>
            </a:r>
            <a:r>
              <a:rPr lang="en-US" sz="1200" b="0" i="0" u="none" strike="noStrike" kern="1200" baseline="0" dirty="0" err="1" smtClean="0">
                <a:solidFill>
                  <a:schemeClr val="tx1"/>
                </a:solidFill>
                <a:latin typeface="+mn-lt"/>
                <a:ea typeface="+mn-ea"/>
                <a:cs typeface="+mn-cs"/>
              </a:rPr>
              <a:t>poleward</a:t>
            </a:r>
            <a:r>
              <a:rPr lang="en-US" sz="1200" b="0" i="0" u="none" strike="noStrike" kern="1200" baseline="0" dirty="0" smtClean="0">
                <a:solidFill>
                  <a:schemeClr val="tx1"/>
                </a:solidFill>
                <a:latin typeface="+mn-lt"/>
                <a:ea typeface="+mn-ea"/>
                <a:cs typeface="+mn-cs"/>
              </a:rPr>
              <a:t>-shifted or</a:t>
            </a:r>
          </a:p>
          <a:p>
            <a:r>
              <a:rPr lang="en-US" sz="1200" b="0" i="0" u="none" strike="noStrike" kern="1200" baseline="0" dirty="0" smtClean="0">
                <a:solidFill>
                  <a:schemeClr val="tx1"/>
                </a:solidFill>
                <a:latin typeface="+mn-lt"/>
                <a:ea typeface="+mn-ea"/>
                <a:cs typeface="+mn-cs"/>
              </a:rPr>
              <a:t>weaker and </a:t>
            </a:r>
            <a:r>
              <a:rPr lang="en-US" sz="1200" b="0" i="0" u="none" strike="noStrike" kern="1200" baseline="0" dirty="0" err="1" smtClean="0">
                <a:solidFill>
                  <a:schemeClr val="tx1"/>
                </a:solidFill>
                <a:latin typeface="+mn-lt"/>
                <a:ea typeface="+mn-ea"/>
                <a:cs typeface="+mn-cs"/>
              </a:rPr>
              <a:t>equatorward</a:t>
            </a:r>
            <a:r>
              <a:rPr lang="en-US" sz="1200" b="0" i="0" u="none" strike="noStrike" kern="1200" baseline="0" dirty="0" smtClean="0">
                <a:solidFill>
                  <a:schemeClr val="tx1"/>
                </a:solidFill>
                <a:latin typeface="+mn-lt"/>
                <a:ea typeface="+mn-ea"/>
                <a:cs typeface="+mn-cs"/>
              </a:rPr>
              <a:t>-shifted flow. In terms of</a:t>
            </a:r>
          </a:p>
          <a:p>
            <a:r>
              <a:rPr lang="en-US" sz="1200" b="0" i="0" u="none" strike="noStrike" kern="1200" baseline="0" dirty="0" smtClean="0">
                <a:solidFill>
                  <a:schemeClr val="tx1"/>
                </a:solidFill>
                <a:latin typeface="+mn-lt"/>
                <a:ea typeface="+mn-ea"/>
                <a:cs typeface="+mn-cs"/>
              </a:rPr>
              <a:t>anomalies, this translates to vacillations in a zonally</a:t>
            </a:r>
          </a:p>
          <a:p>
            <a:r>
              <a:rPr lang="en-US" sz="1200" b="0" i="0" u="none" strike="noStrike" kern="1200" baseline="0" dirty="0" smtClean="0">
                <a:solidFill>
                  <a:schemeClr val="tx1"/>
                </a:solidFill>
                <a:latin typeface="+mn-lt"/>
                <a:ea typeface="+mn-ea"/>
                <a:cs typeface="+mn-cs"/>
              </a:rPr>
              <a:t>symmetric, </a:t>
            </a:r>
            <a:r>
              <a:rPr lang="en-US" sz="1200" b="0" i="0" u="none" strike="noStrike" kern="1200" baseline="0" dirty="0" err="1" smtClean="0">
                <a:solidFill>
                  <a:schemeClr val="tx1"/>
                </a:solidFill>
                <a:latin typeface="+mn-lt"/>
                <a:ea typeface="+mn-ea"/>
                <a:cs typeface="+mn-cs"/>
              </a:rPr>
              <a:t>meridionally</a:t>
            </a:r>
            <a:r>
              <a:rPr lang="en-US" sz="1200" b="0" i="0" u="none" strike="noStrike" kern="1200" baseline="0" dirty="0" smtClean="0">
                <a:solidFill>
                  <a:schemeClr val="tx1"/>
                </a:solidFill>
                <a:latin typeface="+mn-lt"/>
                <a:ea typeface="+mn-ea"/>
                <a:cs typeface="+mn-cs"/>
              </a:rPr>
              <a:t> varying dipole pattern centered</a:t>
            </a:r>
          </a:p>
          <a:p>
            <a:r>
              <a:rPr lang="en-US" sz="1200" b="0" i="0" u="none" strike="noStrike" kern="1200" baseline="0" dirty="0" smtClean="0">
                <a:solidFill>
                  <a:schemeClr val="tx1"/>
                </a:solidFill>
                <a:latin typeface="+mn-lt"/>
                <a:ea typeface="+mn-ea"/>
                <a:cs typeface="+mn-cs"/>
              </a:rPr>
              <a:t>about the climatological mean flow.</a:t>
            </a:r>
          </a:p>
          <a:p>
            <a:r>
              <a:rPr lang="en-US" sz="1200" b="0" i="0" u="none" strike="noStrike" kern="1200" baseline="0" dirty="0" smtClean="0">
                <a:solidFill>
                  <a:schemeClr val="tx1"/>
                </a:solidFill>
                <a:latin typeface="+mn-lt"/>
                <a:ea typeface="+mn-ea"/>
                <a:cs typeface="+mn-cs"/>
              </a:rPr>
              <a:t>This mode of variability</a:t>
            </a:r>
          </a:p>
          <a:p>
            <a:r>
              <a:rPr lang="en-US" sz="1200" b="0" i="0" u="none" strike="noStrike" kern="1200" baseline="0" dirty="0" smtClean="0">
                <a:solidFill>
                  <a:schemeClr val="tx1"/>
                </a:solidFill>
                <a:latin typeface="+mn-lt"/>
                <a:ea typeface="+mn-ea"/>
                <a:cs typeface="+mn-cs"/>
              </a:rPr>
              <a:t>exists in the high latitudes of both hemispheres. However</a:t>
            </a:r>
          </a:p>
          <a:p>
            <a:r>
              <a:rPr lang="en-US" sz="1200" b="0" i="0" u="none" strike="noStrike" kern="1200" baseline="0" dirty="0" smtClean="0">
                <a:solidFill>
                  <a:schemeClr val="tx1"/>
                </a:solidFill>
                <a:latin typeface="+mn-lt"/>
                <a:ea typeface="+mn-ea"/>
                <a:cs typeface="+mn-cs"/>
              </a:rPr>
              <a:t>the zonal symmetry is particularly evident in the</a:t>
            </a:r>
          </a:p>
          <a:p>
            <a:r>
              <a:rPr lang="en-US" sz="1200" b="0" i="0" u="none" strike="noStrike" kern="1200" baseline="0" dirty="0" smtClean="0">
                <a:solidFill>
                  <a:schemeClr val="tx1"/>
                </a:solidFill>
                <a:latin typeface="+mn-lt"/>
                <a:ea typeface="+mn-ea"/>
                <a:cs typeface="+mn-cs"/>
              </a:rPr>
              <a:t>Southern Hemisphere where the Southern Ocean provides</a:t>
            </a:r>
          </a:p>
          <a:p>
            <a:r>
              <a:rPr lang="en-US" sz="1200" b="0" i="0" u="none" strike="noStrike" kern="1200" baseline="0" dirty="0" smtClean="0">
                <a:solidFill>
                  <a:schemeClr val="tx1"/>
                </a:solidFill>
                <a:latin typeface="+mn-lt"/>
                <a:ea typeface="+mn-ea"/>
                <a:cs typeface="+mn-cs"/>
              </a:rPr>
              <a:t>a longitudinally uninterrupted area with few land</a:t>
            </a:r>
          </a:p>
          <a:p>
            <a:r>
              <a:rPr lang="en-US" sz="1200" b="0" i="0" u="none" strike="noStrike" kern="1200" baseline="0" dirty="0" smtClean="0">
                <a:solidFill>
                  <a:schemeClr val="tx1"/>
                </a:solidFill>
                <a:latin typeface="+mn-lt"/>
                <a:ea typeface="+mn-ea"/>
                <a:cs typeface="+mn-cs"/>
              </a:rPr>
              <a:t>masses breaking the symmetry.</a:t>
            </a:r>
          </a:p>
          <a:p>
            <a:r>
              <a:rPr lang="en-US" sz="1200" b="0" i="0" u="none" strike="noStrike" kern="1200" baseline="0" dirty="0" smtClean="0">
                <a:solidFill>
                  <a:schemeClr val="tx1"/>
                </a:solidFill>
                <a:latin typeface="+mn-lt"/>
                <a:ea typeface="+mn-ea"/>
                <a:cs typeface="+mn-cs"/>
              </a:rPr>
              <a:t>The variability shows</a:t>
            </a:r>
          </a:p>
          <a:p>
            <a:r>
              <a:rPr lang="en-US" sz="1200" b="0" i="0" u="none" strike="noStrike" kern="1200" baseline="0" dirty="0" smtClean="0">
                <a:solidFill>
                  <a:schemeClr val="tx1"/>
                </a:solidFill>
                <a:latin typeface="+mn-lt"/>
                <a:ea typeface="+mn-ea"/>
                <a:cs typeface="+mn-cs"/>
              </a:rPr>
              <a:t>significant strength spanning monthly to </a:t>
            </a:r>
            <a:r>
              <a:rPr lang="en-US" sz="1200" b="0" i="0" u="none" strike="noStrike" kern="1200" baseline="0" dirty="0" err="1" smtClean="0">
                <a:solidFill>
                  <a:schemeClr val="tx1"/>
                </a:solidFill>
                <a:latin typeface="+mn-lt"/>
                <a:ea typeface="+mn-ea"/>
                <a:cs typeface="+mn-cs"/>
              </a:rPr>
              <a:t>interannual</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time scales</a:t>
            </a:r>
          </a:p>
          <a:p>
            <a:r>
              <a:rPr lang="en-US" sz="1200" b="0" i="0" u="none" strike="noStrike" kern="1200" baseline="0" dirty="0" smtClean="0">
                <a:solidFill>
                  <a:schemeClr val="tx1"/>
                </a:solidFill>
                <a:latin typeface="+mn-lt"/>
                <a:ea typeface="+mn-ea"/>
                <a:cs typeface="+mn-cs"/>
              </a:rPr>
              <a:t>The SAT response</a:t>
            </a:r>
          </a:p>
          <a:p>
            <a:r>
              <a:rPr lang="en-US" sz="1200" b="0" i="0" u="none" strike="noStrike" kern="1200" baseline="0" dirty="0" smtClean="0">
                <a:solidFill>
                  <a:schemeClr val="tx1"/>
                </a:solidFill>
                <a:latin typeface="+mn-lt"/>
                <a:ea typeface="+mn-ea"/>
                <a:cs typeface="+mn-cs"/>
              </a:rPr>
              <a:t>to the SAM (Fig. 5) shows a cooling over much</a:t>
            </a:r>
          </a:p>
          <a:p>
            <a:r>
              <a:rPr lang="en-US" sz="1200" b="0" i="0" u="none" strike="noStrike" kern="1200" baseline="0" dirty="0" smtClean="0">
                <a:solidFill>
                  <a:schemeClr val="tx1"/>
                </a:solidFill>
                <a:latin typeface="+mn-lt"/>
                <a:ea typeface="+mn-ea"/>
                <a:cs typeface="+mn-cs"/>
              </a:rPr>
              <a:t>of Antarctica where rising air is associated with adiabatic</a:t>
            </a:r>
          </a:p>
          <a:p>
            <a:r>
              <a:rPr lang="en-US" sz="1200" b="0" i="0" u="none" strike="noStrike" kern="1200" baseline="0" dirty="0" smtClean="0">
                <a:solidFill>
                  <a:schemeClr val="tx1"/>
                </a:solidFill>
                <a:latin typeface="+mn-lt"/>
                <a:ea typeface="+mn-ea"/>
                <a:cs typeface="+mn-cs"/>
              </a:rPr>
              <a:t>cooling. An anomalous warming, however, forms</a:t>
            </a:r>
          </a:p>
          <a:p>
            <a:r>
              <a:rPr lang="en-US" sz="1200" b="0" i="0" u="none" strike="noStrike" kern="1200" baseline="0" dirty="0" smtClean="0">
                <a:solidFill>
                  <a:schemeClr val="tx1"/>
                </a:solidFill>
                <a:latin typeface="+mn-lt"/>
                <a:ea typeface="+mn-ea"/>
                <a:cs typeface="+mn-cs"/>
              </a:rPr>
              <a:t>over the Antarctic Peninsula region, forced by a conspiring</a:t>
            </a:r>
          </a:p>
          <a:p>
            <a:r>
              <a:rPr lang="en-US" sz="1200" b="0" i="0" u="none" strike="noStrike" kern="1200" baseline="0" dirty="0" smtClean="0">
                <a:solidFill>
                  <a:schemeClr val="tx1"/>
                </a:solidFill>
                <a:latin typeface="+mn-lt"/>
                <a:ea typeface="+mn-ea"/>
                <a:cs typeface="+mn-cs"/>
              </a:rPr>
              <a:t>of both zonal advection (of a higher-</a:t>
            </a:r>
            <a:r>
              <a:rPr lang="en-US" sz="1200" b="0" i="0" u="none" strike="noStrike" kern="1200" baseline="0" dirty="0" err="1" smtClean="0">
                <a:solidFill>
                  <a:schemeClr val="tx1"/>
                </a:solidFill>
                <a:latin typeface="+mn-lt"/>
                <a:ea typeface="+mn-ea"/>
                <a:cs typeface="+mn-cs"/>
              </a:rPr>
              <a:t>thannormal</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climatological zonal temperature gradient) and</a:t>
            </a:r>
          </a:p>
          <a:p>
            <a:r>
              <a:rPr lang="en-US" sz="1200" b="0" i="0" u="none" strike="noStrike" kern="1200" baseline="0" dirty="0" err="1" smtClean="0">
                <a:solidFill>
                  <a:schemeClr val="tx1"/>
                </a:solidFill>
                <a:latin typeface="+mn-lt"/>
                <a:ea typeface="+mn-ea"/>
                <a:cs typeface="+mn-cs"/>
              </a:rPr>
              <a:t>poleward</a:t>
            </a:r>
            <a:r>
              <a:rPr lang="en-US" sz="1200" b="0" i="0" u="none" strike="noStrike" kern="1200" baseline="0" dirty="0" smtClean="0">
                <a:solidFill>
                  <a:schemeClr val="tx1"/>
                </a:solidFill>
                <a:latin typeface="+mn-lt"/>
                <a:ea typeface="+mn-ea"/>
                <a:cs typeface="+mn-cs"/>
              </a:rPr>
              <a:t> advection (of the strong </a:t>
            </a:r>
            <a:r>
              <a:rPr lang="en-US" sz="1200" b="0" i="0" u="none" strike="noStrike" kern="1200" baseline="0" dirty="0" err="1" smtClean="0">
                <a:solidFill>
                  <a:schemeClr val="tx1"/>
                </a:solidFill>
                <a:latin typeface="+mn-lt"/>
                <a:ea typeface="+mn-ea"/>
                <a:cs typeface="+mn-cs"/>
              </a:rPr>
              <a:t>meridional</a:t>
            </a:r>
            <a:r>
              <a:rPr lang="en-US" sz="1200" b="0" i="0" u="none" strike="noStrike" kern="1200" baseline="0" dirty="0" smtClean="0">
                <a:solidFill>
                  <a:schemeClr val="tx1"/>
                </a:solidFill>
                <a:latin typeface="+mn-lt"/>
                <a:ea typeface="+mn-ea"/>
                <a:cs typeface="+mn-cs"/>
              </a:rPr>
              <a:t> temperature</a:t>
            </a:r>
          </a:p>
          <a:p>
            <a:r>
              <a:rPr lang="en-US" sz="1200" b="0" i="0" u="none" strike="noStrike" kern="1200" baseline="0" dirty="0" smtClean="0">
                <a:solidFill>
                  <a:schemeClr val="tx1"/>
                </a:solidFill>
                <a:latin typeface="+mn-lt"/>
                <a:ea typeface="+mn-ea"/>
                <a:cs typeface="+mn-cs"/>
              </a:rPr>
              <a:t>gradient in a region of unusually strong </a:t>
            </a:r>
            <a:r>
              <a:rPr lang="en-US" sz="1200" b="0" i="0" u="none" strike="noStrike" kern="1200" baseline="0" dirty="0" err="1" smtClean="0">
                <a:solidFill>
                  <a:schemeClr val="tx1"/>
                </a:solidFill>
                <a:latin typeface="+mn-lt"/>
                <a:ea typeface="+mn-ea"/>
                <a:cs typeface="+mn-cs"/>
              </a:rPr>
              <a:t>poleward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air flows).</a:t>
            </a:r>
            <a:endParaRPr lang="en-US" dirty="0"/>
          </a:p>
        </p:txBody>
      </p:sp>
      <p:sp>
        <p:nvSpPr>
          <p:cNvPr id="4" name="Slide Number Placeholder 3"/>
          <p:cNvSpPr>
            <a:spLocks noGrp="1"/>
          </p:cNvSpPr>
          <p:nvPr>
            <p:ph type="sldNum" sz="quarter" idx="10"/>
          </p:nvPr>
        </p:nvSpPr>
        <p:spPr/>
        <p:txBody>
          <a:bodyPr/>
          <a:lstStyle/>
          <a:p>
            <a:fld id="{8618C156-DFC1-294F-B52B-C7788665DE91}" type="slidenum">
              <a:rPr lang="en-US" smtClean="0"/>
              <a:t>4</a:t>
            </a:fld>
            <a:endParaRPr lang="en-US"/>
          </a:p>
        </p:txBody>
      </p:sp>
    </p:spTree>
    <p:extLst>
      <p:ext uri="{BB962C8B-B14F-4D97-AF65-F5344CB8AC3E}">
        <p14:creationId xmlns:p14="http://schemas.microsoft.com/office/powerpoint/2010/main" val="3335657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5085CB-A737-CF40-9CC9-C36661733439}" type="slidenum">
              <a:rPr lang="en-US" smtClean="0"/>
              <a:t>38</a:t>
            </a:fld>
            <a:endParaRPr lang="en-US"/>
          </a:p>
        </p:txBody>
      </p:sp>
    </p:spTree>
    <p:extLst>
      <p:ext uri="{BB962C8B-B14F-4D97-AF65-F5344CB8AC3E}">
        <p14:creationId xmlns:p14="http://schemas.microsoft.com/office/powerpoint/2010/main" val="3402004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5085CB-A737-CF40-9CC9-C36661733439}" type="slidenum">
              <a:rPr lang="en-US" smtClean="0"/>
              <a:t>45</a:t>
            </a:fld>
            <a:endParaRPr lang="en-US"/>
          </a:p>
        </p:txBody>
      </p:sp>
    </p:spTree>
    <p:extLst>
      <p:ext uri="{BB962C8B-B14F-4D97-AF65-F5344CB8AC3E}">
        <p14:creationId xmlns:p14="http://schemas.microsoft.com/office/powerpoint/2010/main" val="1382239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5085CB-A737-CF40-9CC9-C36661733439}" type="slidenum">
              <a:rPr lang="en-US" smtClean="0"/>
              <a:t>46</a:t>
            </a:fld>
            <a:endParaRPr lang="en-US"/>
          </a:p>
        </p:txBody>
      </p:sp>
    </p:spTree>
    <p:extLst>
      <p:ext uri="{BB962C8B-B14F-4D97-AF65-F5344CB8AC3E}">
        <p14:creationId xmlns:p14="http://schemas.microsoft.com/office/powerpoint/2010/main" val="2469411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AO also makes a substantial contribution to [T], as shown in figure 20. However, the polar stratospheric temperature has decreased dramatically, and the AO contribution to the trend does not account for all of this decrease. The </a:t>
            </a:r>
            <a:r>
              <a:rPr lang="en-US" dirty="0" err="1" smtClean="0"/>
              <a:t>radiative</a:t>
            </a:r>
            <a:r>
              <a:rPr lang="en-US" dirty="0" smtClean="0"/>
              <a:t> effect of ozone depletion must also be involved. </a:t>
            </a:r>
            <a:endParaRPr lang="en-US" dirty="0"/>
          </a:p>
        </p:txBody>
      </p:sp>
      <p:sp>
        <p:nvSpPr>
          <p:cNvPr id="4" name="Slide Number Placeholder 3"/>
          <p:cNvSpPr>
            <a:spLocks noGrp="1"/>
          </p:cNvSpPr>
          <p:nvPr>
            <p:ph type="sldNum" sz="quarter" idx="10"/>
          </p:nvPr>
        </p:nvSpPr>
        <p:spPr/>
        <p:txBody>
          <a:bodyPr/>
          <a:lstStyle/>
          <a:p>
            <a:fld id="{F45085CB-A737-CF40-9CC9-C36661733439}" type="slidenum">
              <a:rPr lang="en-US" smtClean="0"/>
              <a:t>47</a:t>
            </a:fld>
            <a:endParaRPr lang="en-US"/>
          </a:p>
        </p:txBody>
      </p:sp>
    </p:spTree>
    <p:extLst>
      <p:ext uri="{BB962C8B-B14F-4D97-AF65-F5344CB8AC3E}">
        <p14:creationId xmlns:p14="http://schemas.microsoft.com/office/powerpoint/2010/main" val="324009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Clearly apparent are dominant annular</a:t>
            </a:r>
          </a:p>
          <a:p>
            <a:r>
              <a:rPr lang="en-US" sz="1200" b="0" i="0" u="none" strike="noStrike" kern="1200" baseline="0" dirty="0" smtClean="0">
                <a:solidFill>
                  <a:schemeClr val="tx1"/>
                </a:solidFill>
                <a:latin typeface="+mn-lt"/>
                <a:ea typeface="+mn-ea"/>
                <a:cs typeface="+mn-cs"/>
              </a:rPr>
              <a:t>modes of variability in SLP, SST, zonal winds,</a:t>
            </a:r>
          </a:p>
          <a:p>
            <a:r>
              <a:rPr lang="en-US" sz="1200" b="0" i="0" u="none" strike="noStrike" kern="1200" baseline="0" dirty="0" smtClean="0">
                <a:solidFill>
                  <a:schemeClr val="tx1"/>
                </a:solidFill>
                <a:latin typeface="+mn-lt"/>
                <a:ea typeface="+mn-ea"/>
                <a:cs typeface="+mn-cs"/>
              </a:rPr>
              <a:t>and zonal and </a:t>
            </a:r>
            <a:r>
              <a:rPr lang="en-US" sz="1200" b="0" i="0" u="none" strike="noStrike" kern="1200" baseline="0" dirty="0" err="1" smtClean="0">
                <a:solidFill>
                  <a:schemeClr val="tx1"/>
                </a:solidFill>
                <a:latin typeface="+mn-lt"/>
                <a:ea typeface="+mn-ea"/>
                <a:cs typeface="+mn-cs"/>
              </a:rPr>
              <a:t>meridional</a:t>
            </a:r>
            <a:r>
              <a:rPr lang="en-US" sz="1200" b="0" i="0" u="none" strike="noStrike" kern="1200" baseline="0" dirty="0" smtClean="0">
                <a:solidFill>
                  <a:schemeClr val="tx1"/>
                </a:solidFill>
                <a:latin typeface="+mn-lt"/>
                <a:ea typeface="+mn-ea"/>
                <a:cs typeface="+mn-cs"/>
              </a:rPr>
              <a:t> ocean currents. These modes</a:t>
            </a:r>
          </a:p>
          <a:p>
            <a:r>
              <a:rPr lang="en-US" sz="1200" b="0" i="0" u="none" strike="noStrike" kern="1200" baseline="0" dirty="0" smtClean="0">
                <a:solidFill>
                  <a:schemeClr val="tx1"/>
                </a:solidFill>
                <a:latin typeface="+mn-lt"/>
                <a:ea typeface="+mn-ea"/>
                <a:cs typeface="+mn-cs"/>
              </a:rPr>
              <a:t>are well separated from subsequent modes in the EOF</a:t>
            </a:r>
          </a:p>
          <a:p>
            <a:r>
              <a:rPr lang="en-US" sz="1200" b="0" i="0" u="none" strike="noStrike" kern="1200" baseline="0" dirty="0" smtClean="0">
                <a:solidFill>
                  <a:schemeClr val="tx1"/>
                </a:solidFill>
                <a:latin typeface="+mn-lt"/>
                <a:ea typeface="+mn-ea"/>
                <a:cs typeface="+mn-cs"/>
              </a:rPr>
              <a:t>analysis (Fig. 1). The annular mode accounts for between</a:t>
            </a:r>
          </a:p>
          <a:p>
            <a:r>
              <a:rPr lang="en-US" sz="1200" b="0" i="0" u="none" strike="noStrike" kern="1200" baseline="0" dirty="0" smtClean="0">
                <a:solidFill>
                  <a:schemeClr val="tx1"/>
                </a:solidFill>
                <a:latin typeface="+mn-lt"/>
                <a:ea typeface="+mn-ea"/>
                <a:cs typeface="+mn-cs"/>
              </a:rPr>
              <a:t>15% and 35% of total variability with SLP the</a:t>
            </a:r>
          </a:p>
          <a:p>
            <a:r>
              <a:rPr lang="en-US" sz="1200" b="0" i="0" u="none" strike="noStrike" kern="1200" baseline="0" dirty="0" smtClean="0">
                <a:solidFill>
                  <a:schemeClr val="tx1"/>
                </a:solidFill>
                <a:latin typeface="+mn-lt"/>
                <a:ea typeface="+mn-ea"/>
                <a:cs typeface="+mn-cs"/>
              </a:rPr>
              <a:t>most dominant annular property (34.8%). In contrast, a</a:t>
            </a:r>
          </a:p>
          <a:p>
            <a:r>
              <a:rPr lang="en-US" sz="1200" b="0" i="0" u="none" strike="noStrike" kern="1200" baseline="0" dirty="0" smtClean="0">
                <a:solidFill>
                  <a:schemeClr val="tx1"/>
                </a:solidFill>
                <a:latin typeface="+mn-lt"/>
                <a:ea typeface="+mn-ea"/>
                <a:cs typeface="+mn-cs"/>
              </a:rPr>
              <a:t>distinct wavenumber-3 pattern is apparent in the </a:t>
            </a:r>
            <a:r>
              <a:rPr lang="en-US" sz="1200" b="0" i="0" u="none" strike="noStrike" kern="1200" baseline="0" dirty="0" err="1" smtClean="0">
                <a:solidFill>
                  <a:schemeClr val="tx1"/>
                </a:solidFill>
                <a:latin typeface="+mn-lt"/>
                <a:ea typeface="+mn-ea"/>
                <a:cs typeface="+mn-cs"/>
              </a:rPr>
              <a:t>meridional</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wind. This mode is poorly separated from the</a:t>
            </a:r>
          </a:p>
          <a:p>
            <a:r>
              <a:rPr lang="en-US" sz="1200" b="0" i="0" u="none" strike="noStrike" kern="1200" baseline="0" dirty="0" smtClean="0">
                <a:solidFill>
                  <a:schemeClr val="tx1"/>
                </a:solidFill>
                <a:latin typeface="+mn-lt"/>
                <a:ea typeface="+mn-ea"/>
                <a:cs typeface="+mn-cs"/>
              </a:rPr>
              <a:t>subsequent mode and is indicative of a propagating signal.</a:t>
            </a:r>
          </a:p>
          <a:p>
            <a:r>
              <a:rPr lang="en-US" sz="1200" b="0" i="0" u="none" strike="noStrike" kern="1200" baseline="0" dirty="0" smtClean="0">
                <a:solidFill>
                  <a:schemeClr val="tx1"/>
                </a:solidFill>
                <a:latin typeface="+mn-lt"/>
                <a:ea typeface="+mn-ea"/>
                <a:cs typeface="+mn-cs"/>
              </a:rPr>
              <a:t>Similarly, the mixed layer depth mode does not</a:t>
            </a:r>
          </a:p>
          <a:p>
            <a:r>
              <a:rPr lang="en-US" sz="1200" b="0" i="0" u="none" strike="noStrike" kern="1200" baseline="0" dirty="0" smtClean="0">
                <a:solidFill>
                  <a:schemeClr val="tx1"/>
                </a:solidFill>
                <a:latin typeface="+mn-lt"/>
                <a:ea typeface="+mn-ea"/>
                <a:cs typeface="+mn-cs"/>
              </a:rPr>
              <a:t>show an annular pattern and is poorly separated from</a:t>
            </a:r>
          </a:p>
          <a:p>
            <a:r>
              <a:rPr lang="en-US" sz="1200" b="0" i="0" u="none" strike="noStrike" kern="1200" baseline="0" dirty="0" smtClean="0">
                <a:solidFill>
                  <a:schemeClr val="tx1"/>
                </a:solidFill>
                <a:latin typeface="+mn-lt"/>
                <a:ea typeface="+mn-ea"/>
                <a:cs typeface="+mn-cs"/>
              </a:rPr>
              <a:t>the subsequent EOF mode.</a:t>
            </a:r>
            <a:endParaRPr lang="en-US" dirty="0"/>
          </a:p>
        </p:txBody>
      </p:sp>
      <p:sp>
        <p:nvSpPr>
          <p:cNvPr id="4" name="Slide Number Placeholder 3"/>
          <p:cNvSpPr>
            <a:spLocks noGrp="1"/>
          </p:cNvSpPr>
          <p:nvPr>
            <p:ph type="sldNum" sz="quarter" idx="10"/>
          </p:nvPr>
        </p:nvSpPr>
        <p:spPr/>
        <p:txBody>
          <a:bodyPr/>
          <a:lstStyle/>
          <a:p>
            <a:fld id="{8618C156-DFC1-294F-B52B-C7788665DE91}" type="slidenum">
              <a:rPr lang="en-US" smtClean="0"/>
              <a:t>6</a:t>
            </a:fld>
            <a:endParaRPr lang="en-US"/>
          </a:p>
        </p:txBody>
      </p:sp>
    </p:spTree>
    <p:extLst>
      <p:ext uri="{BB962C8B-B14F-4D97-AF65-F5344CB8AC3E}">
        <p14:creationId xmlns:p14="http://schemas.microsoft.com/office/powerpoint/2010/main" val="1484785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decreased (increased)</a:t>
            </a:r>
          </a:p>
          <a:p>
            <a:r>
              <a:rPr lang="en-US" sz="1200" b="0" i="0" u="none" strike="noStrike" kern="1200" baseline="0" dirty="0" smtClean="0">
                <a:solidFill>
                  <a:schemeClr val="tx1"/>
                </a:solidFill>
                <a:latin typeface="+mn-lt"/>
                <a:ea typeface="+mn-ea"/>
                <a:cs typeface="+mn-cs"/>
              </a:rPr>
              <a:t>precipitation at middle (high) latitudes during</a:t>
            </a:r>
          </a:p>
          <a:p>
            <a:r>
              <a:rPr lang="en-US" sz="1200" b="0" i="0" u="none" strike="noStrike" kern="1200" baseline="0" dirty="0" smtClean="0">
                <a:solidFill>
                  <a:schemeClr val="tx1"/>
                </a:solidFill>
                <a:latin typeface="+mn-lt"/>
                <a:ea typeface="+mn-ea"/>
                <a:cs typeface="+mn-cs"/>
              </a:rPr>
              <a:t>positive SAM phases</a:t>
            </a:r>
            <a:endParaRPr lang="en-US" dirty="0"/>
          </a:p>
        </p:txBody>
      </p:sp>
      <p:sp>
        <p:nvSpPr>
          <p:cNvPr id="4" name="Slide Number Placeholder 3"/>
          <p:cNvSpPr>
            <a:spLocks noGrp="1"/>
          </p:cNvSpPr>
          <p:nvPr>
            <p:ph type="sldNum" sz="quarter" idx="10"/>
          </p:nvPr>
        </p:nvSpPr>
        <p:spPr/>
        <p:txBody>
          <a:bodyPr/>
          <a:lstStyle/>
          <a:p>
            <a:fld id="{8618C156-DFC1-294F-B52B-C7788665DE91}" type="slidenum">
              <a:rPr lang="en-US" smtClean="0"/>
              <a:t>9</a:t>
            </a:fld>
            <a:endParaRPr lang="en-US"/>
          </a:p>
        </p:txBody>
      </p:sp>
    </p:spTree>
    <p:extLst>
      <p:ext uri="{BB962C8B-B14F-4D97-AF65-F5344CB8AC3E}">
        <p14:creationId xmlns:p14="http://schemas.microsoft.com/office/powerpoint/2010/main" val="796134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Significant changes in atmospheric moisture, total</a:t>
            </a:r>
          </a:p>
          <a:p>
            <a:r>
              <a:rPr lang="en-US" sz="1200" b="0" i="0" u="none" strike="noStrike" kern="1200" baseline="0" dirty="0" smtClean="0">
                <a:solidFill>
                  <a:schemeClr val="tx1"/>
                </a:solidFill>
                <a:latin typeface="+mn-lt"/>
                <a:ea typeface="+mn-ea"/>
                <a:cs typeface="+mn-cs"/>
              </a:rPr>
              <a:t>cloud cover, and total precipitation (Fig. 6) are also</a:t>
            </a:r>
          </a:p>
          <a:p>
            <a:r>
              <a:rPr lang="en-US" sz="1200" b="0" i="0" u="none" strike="noStrike" kern="1200" baseline="0" dirty="0" smtClean="0">
                <a:solidFill>
                  <a:schemeClr val="tx1"/>
                </a:solidFill>
                <a:latin typeface="+mn-lt"/>
                <a:ea typeface="+mn-ea"/>
                <a:cs typeface="+mn-cs"/>
              </a:rPr>
              <a:t>associated with the SAM. The precipitation response,</a:t>
            </a:r>
          </a:p>
          <a:p>
            <a:r>
              <a:rPr lang="en-US" sz="1200" b="0" i="0" u="none" strike="noStrike" kern="1200" baseline="0" dirty="0" smtClean="0">
                <a:solidFill>
                  <a:schemeClr val="tx1"/>
                </a:solidFill>
                <a:latin typeface="+mn-lt"/>
                <a:ea typeface="+mn-ea"/>
                <a:cs typeface="+mn-cs"/>
              </a:rPr>
              <a:t>in particular, shows good correspondence between observation</a:t>
            </a:r>
          </a:p>
          <a:p>
            <a:r>
              <a:rPr lang="en-US" sz="1200" b="0" i="0" u="none" strike="noStrike" kern="1200" baseline="0" dirty="0" smtClean="0">
                <a:solidFill>
                  <a:schemeClr val="tx1"/>
                </a:solidFill>
                <a:latin typeface="+mn-lt"/>
                <a:ea typeface="+mn-ea"/>
                <a:cs typeface="+mn-cs"/>
              </a:rPr>
              <a:t>and simulation (Figs. 6c,d), with potentially</a:t>
            </a:r>
          </a:p>
          <a:p>
            <a:r>
              <a:rPr lang="en-US" sz="1200" b="0" i="0" u="none" strike="noStrike" kern="1200" baseline="0" dirty="0" smtClean="0">
                <a:solidFill>
                  <a:schemeClr val="tx1"/>
                </a:solidFill>
                <a:latin typeface="+mn-lt"/>
                <a:ea typeface="+mn-ea"/>
                <a:cs typeface="+mn-cs"/>
              </a:rPr>
              <a:t>important consequences for regions with altered rainfall</a:t>
            </a:r>
          </a:p>
          <a:p>
            <a:r>
              <a:rPr lang="en-US" sz="1200" b="0" i="0" u="none" strike="noStrike" kern="1200" baseline="0" dirty="0" smtClean="0">
                <a:solidFill>
                  <a:schemeClr val="tx1"/>
                </a:solidFill>
                <a:latin typeface="+mn-lt"/>
                <a:ea typeface="+mn-ea"/>
                <a:cs typeface="+mn-cs"/>
              </a:rPr>
              <a:t>over land. For example, a positive phase of SAM is</a:t>
            </a:r>
          </a:p>
          <a:p>
            <a:r>
              <a:rPr lang="en-US" sz="1200" b="0" i="0" u="none" strike="noStrike" kern="1200" baseline="0" dirty="0" smtClean="0">
                <a:solidFill>
                  <a:schemeClr val="tx1"/>
                </a:solidFill>
                <a:latin typeface="+mn-lt"/>
                <a:ea typeface="+mn-ea"/>
                <a:cs typeface="+mn-cs"/>
              </a:rPr>
              <a:t>linked to decreased rainfall over southern Chile, southern</a:t>
            </a:r>
          </a:p>
          <a:p>
            <a:r>
              <a:rPr lang="en-US" sz="1200" b="0" i="0" u="none" strike="noStrike" kern="1200" baseline="0" dirty="0" smtClean="0">
                <a:solidFill>
                  <a:schemeClr val="tx1"/>
                </a:solidFill>
                <a:latin typeface="+mn-lt"/>
                <a:ea typeface="+mn-ea"/>
                <a:cs typeface="+mn-cs"/>
              </a:rPr>
              <a:t>New Zealand, and Tasmania and increased rainfall</a:t>
            </a:r>
          </a:p>
          <a:p>
            <a:r>
              <a:rPr lang="en-US" sz="1200" b="0" i="0" u="none" strike="noStrike" kern="1200" baseline="0" dirty="0" smtClean="0">
                <a:solidFill>
                  <a:schemeClr val="tx1"/>
                </a:solidFill>
                <a:latin typeface="+mn-lt"/>
                <a:ea typeface="+mn-ea"/>
                <a:cs typeface="+mn-cs"/>
              </a:rPr>
              <a:t>over eastern Australia and southern South Africa.</a:t>
            </a:r>
            <a:endParaRPr lang="en-US" dirty="0" smtClean="0"/>
          </a:p>
          <a:p>
            <a:endParaRPr lang="en-US" dirty="0"/>
          </a:p>
        </p:txBody>
      </p:sp>
      <p:sp>
        <p:nvSpPr>
          <p:cNvPr id="4" name="Slide Number Placeholder 3"/>
          <p:cNvSpPr>
            <a:spLocks noGrp="1"/>
          </p:cNvSpPr>
          <p:nvPr>
            <p:ph type="sldNum" sz="quarter" idx="10"/>
          </p:nvPr>
        </p:nvSpPr>
        <p:spPr/>
        <p:txBody>
          <a:bodyPr/>
          <a:lstStyle/>
          <a:p>
            <a:fld id="{8618C156-DFC1-294F-B52B-C7788665DE91}" type="slidenum">
              <a:rPr lang="en-US" smtClean="0"/>
              <a:t>10</a:t>
            </a:fld>
            <a:endParaRPr lang="en-US"/>
          </a:p>
        </p:txBody>
      </p:sp>
    </p:spTree>
    <p:extLst>
      <p:ext uri="{BB962C8B-B14F-4D97-AF65-F5344CB8AC3E}">
        <p14:creationId xmlns:p14="http://schemas.microsoft.com/office/powerpoint/2010/main" val="2202431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SAM wind anomalies have both a dynamic (e.g.,</a:t>
            </a:r>
          </a:p>
          <a:p>
            <a:r>
              <a:rPr lang="en-US" sz="1200" b="0" i="0" u="none" strike="noStrike" kern="1200" baseline="0" dirty="0" smtClean="0">
                <a:solidFill>
                  <a:schemeClr val="tx1"/>
                </a:solidFill>
                <a:latin typeface="+mn-lt"/>
                <a:ea typeface="+mn-ea"/>
                <a:cs typeface="+mn-cs"/>
              </a:rPr>
              <a:t>via Ekman transport) and thermodynamic effect on the</a:t>
            </a:r>
          </a:p>
          <a:p>
            <a:r>
              <a:rPr lang="en-US" sz="1200" b="0" i="0" u="none" strike="noStrike" kern="1200" baseline="0" dirty="0" smtClean="0">
                <a:solidFill>
                  <a:schemeClr val="tx1"/>
                </a:solidFill>
                <a:latin typeface="+mn-lt"/>
                <a:ea typeface="+mn-ea"/>
                <a:cs typeface="+mn-cs"/>
              </a:rPr>
              <a:t>ocean through surface stresses and by affecting heat</a:t>
            </a:r>
          </a:p>
          <a:p>
            <a:r>
              <a:rPr lang="en-US" sz="1200" b="0" i="0" u="none" strike="noStrike" kern="1200" baseline="0" dirty="0" smtClean="0">
                <a:solidFill>
                  <a:schemeClr val="tx1"/>
                </a:solidFill>
                <a:latin typeface="+mn-lt"/>
                <a:ea typeface="+mn-ea"/>
                <a:cs typeface="+mn-cs"/>
              </a:rPr>
              <a:t>and freshwater fluxes, respectively.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strong annular SST pattern also builds up in response</a:t>
            </a:r>
          </a:p>
          <a:p>
            <a:r>
              <a:rPr lang="en-US" sz="1200" b="0" i="0" u="none" strike="noStrike" kern="1200" baseline="0" dirty="0" smtClean="0">
                <a:solidFill>
                  <a:schemeClr val="tx1"/>
                </a:solidFill>
                <a:latin typeface="+mn-lt"/>
                <a:ea typeface="+mn-ea"/>
                <a:cs typeface="+mn-cs"/>
              </a:rPr>
              <a:t>to the SAM. The large thermal capacity of the</a:t>
            </a:r>
          </a:p>
          <a:p>
            <a:r>
              <a:rPr lang="en-US" sz="1200" b="0" i="0" u="none" strike="noStrike" kern="1200" baseline="0" dirty="0" smtClean="0">
                <a:solidFill>
                  <a:schemeClr val="tx1"/>
                </a:solidFill>
                <a:latin typeface="+mn-lt"/>
                <a:ea typeface="+mn-ea"/>
                <a:cs typeface="+mn-cs"/>
              </a:rPr>
              <a:t>mixed layer means that the greatest response lags the</a:t>
            </a:r>
          </a:p>
          <a:p>
            <a:r>
              <a:rPr lang="en-US" sz="1200" b="0" i="0" u="none" strike="noStrike" kern="1200" baseline="0" dirty="0" smtClean="0">
                <a:solidFill>
                  <a:schemeClr val="tx1"/>
                </a:solidFill>
                <a:latin typeface="+mn-lt"/>
                <a:ea typeface="+mn-ea"/>
                <a:cs typeface="+mn-cs"/>
              </a:rPr>
              <a:t>atmospheric response by 1 month. The SST response</a:t>
            </a:r>
          </a:p>
          <a:p>
            <a:r>
              <a:rPr lang="en-US" sz="1200" b="0" i="0" u="none" strike="noStrike" kern="1200" baseline="0" dirty="0" smtClean="0">
                <a:solidFill>
                  <a:schemeClr val="tx1"/>
                </a:solidFill>
                <a:latin typeface="+mn-lt"/>
                <a:ea typeface="+mn-ea"/>
                <a:cs typeface="+mn-cs"/>
              </a:rPr>
              <a:t>is primarily driven by two </a:t>
            </a:r>
            <a:r>
              <a:rPr lang="en-US" sz="1200" b="0" i="0" u="none" strike="noStrike" kern="1200" baseline="0" dirty="0" err="1" smtClean="0">
                <a:solidFill>
                  <a:schemeClr val="tx1"/>
                </a:solidFill>
                <a:latin typeface="+mn-lt"/>
                <a:ea typeface="+mn-ea"/>
                <a:cs typeface="+mn-cs"/>
              </a:rPr>
              <a:t>forcings</a:t>
            </a:r>
            <a:r>
              <a:rPr lang="en-US" sz="1200" b="0" i="0" u="none" strike="noStrike" kern="1200" baseline="0" dirty="0" smtClean="0">
                <a:solidFill>
                  <a:schemeClr val="tx1"/>
                </a:solidFill>
                <a:latin typeface="+mn-lt"/>
                <a:ea typeface="+mn-ea"/>
                <a:cs typeface="+mn-cs"/>
              </a:rPr>
              <a:t>. First, the </a:t>
            </a:r>
            <a:r>
              <a:rPr lang="en-US" sz="1200" b="0" i="0" u="none" strike="noStrike" kern="1200" baseline="0" dirty="0" err="1" smtClean="0">
                <a:solidFill>
                  <a:schemeClr val="tx1"/>
                </a:solidFill>
                <a:latin typeface="+mn-lt"/>
                <a:ea typeface="+mn-ea"/>
                <a:cs typeface="+mn-cs"/>
              </a:rPr>
              <a:t>meridional</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currents </a:t>
            </a:r>
            <a:r>
              <a:rPr lang="en-US" sz="1200" b="0" i="0" u="none" strike="noStrike" kern="1200" baseline="0" dirty="0" err="1" smtClean="0">
                <a:solidFill>
                  <a:schemeClr val="tx1"/>
                </a:solidFill>
                <a:latin typeface="+mn-lt"/>
                <a:ea typeface="+mn-ea"/>
                <a:cs typeface="+mn-cs"/>
              </a:rPr>
              <a:t>advect</a:t>
            </a:r>
            <a:r>
              <a:rPr lang="en-US" sz="1200" b="0" i="0" u="none" strike="noStrike" kern="1200" baseline="0" dirty="0" smtClean="0">
                <a:solidFill>
                  <a:schemeClr val="tx1"/>
                </a:solidFill>
                <a:latin typeface="+mn-lt"/>
                <a:ea typeface="+mn-ea"/>
                <a:cs typeface="+mn-cs"/>
              </a:rPr>
              <a:t> cold water northward south of 45°S and warm water southward at </a:t>
            </a:r>
            <a:r>
              <a:rPr lang="en-US" sz="1200" b="0" i="0" u="none" strike="noStrike" kern="1200" baseline="0" dirty="0" err="1" smtClean="0">
                <a:solidFill>
                  <a:schemeClr val="tx1"/>
                </a:solidFill>
                <a:latin typeface="+mn-lt"/>
                <a:ea typeface="+mn-ea"/>
                <a:cs typeface="+mn-cs"/>
              </a:rPr>
              <a:t>midlatitudes</a:t>
            </a:r>
            <a:r>
              <a:rPr lang="en-US" sz="1200" b="0" i="0" u="none" strike="noStrike" kern="1200" baseline="0" dirty="0" smtClean="0">
                <a:solidFill>
                  <a:schemeClr val="tx1"/>
                </a:solidFill>
                <a:latin typeface="+mn-lt"/>
                <a:ea typeface="+mn-ea"/>
                <a:cs typeface="+mn-cs"/>
              </a:rPr>
              <a:t> north of</a:t>
            </a:r>
          </a:p>
          <a:p>
            <a:r>
              <a:rPr lang="en-US" sz="1200" b="0" i="0" u="none" strike="noStrike" kern="1200" baseline="0" dirty="0" smtClean="0">
                <a:solidFill>
                  <a:schemeClr val="tx1"/>
                </a:solidFill>
                <a:latin typeface="+mn-lt"/>
                <a:ea typeface="+mn-ea"/>
                <a:cs typeface="+mn-cs"/>
              </a:rPr>
              <a:t>45°S (Fig. 13d). The zonal and vertical heat advection</a:t>
            </a:r>
          </a:p>
          <a:p>
            <a:r>
              <a:rPr lang="en-US" sz="1200" b="0" i="0" u="none" strike="noStrike" kern="1200" baseline="0" dirty="0" smtClean="0">
                <a:solidFill>
                  <a:schemeClr val="tx1"/>
                </a:solidFill>
                <a:latin typeface="+mn-lt"/>
                <a:ea typeface="+mn-ea"/>
                <a:cs typeface="+mn-cs"/>
              </a:rPr>
              <a:t>components are significantly smaller than the </a:t>
            </a:r>
            <a:r>
              <a:rPr lang="en-US" sz="1200" b="0" i="0" u="none" strike="noStrike" kern="1200" baseline="0" dirty="0" err="1" smtClean="0">
                <a:solidFill>
                  <a:schemeClr val="tx1"/>
                </a:solidFill>
                <a:latin typeface="+mn-lt"/>
                <a:ea typeface="+mn-ea"/>
                <a:cs typeface="+mn-cs"/>
              </a:rPr>
              <a:t>meridional</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term. More important, however, is the response of</a:t>
            </a:r>
          </a:p>
          <a:p>
            <a:r>
              <a:rPr lang="en-US" sz="1200" b="0" i="0" u="none" strike="noStrike" kern="1200" baseline="0" dirty="0" smtClean="0">
                <a:solidFill>
                  <a:schemeClr val="tx1"/>
                </a:solidFill>
                <a:latin typeface="+mn-lt"/>
                <a:ea typeface="+mn-ea"/>
                <a:cs typeface="+mn-cs"/>
              </a:rPr>
              <a:t>the air–sea heat fluxes, which act to heat and cool the</a:t>
            </a:r>
          </a:p>
          <a:p>
            <a:r>
              <a:rPr lang="en-US" sz="1200" b="0" i="0" u="none" strike="noStrike" kern="1200" baseline="0" dirty="0" smtClean="0">
                <a:solidFill>
                  <a:schemeClr val="tx1"/>
                </a:solidFill>
                <a:latin typeface="+mn-lt"/>
                <a:ea typeface="+mn-ea"/>
                <a:cs typeface="+mn-cs"/>
              </a:rPr>
              <a:t>mixed layer. All of the sensible, latent, and net </a:t>
            </a:r>
            <a:r>
              <a:rPr lang="en-US" sz="1200" b="0" i="0" u="none" strike="noStrike" kern="1200" baseline="0" dirty="0" err="1" smtClean="0">
                <a:solidFill>
                  <a:schemeClr val="tx1"/>
                </a:solidFill>
                <a:latin typeface="+mn-lt"/>
                <a:ea typeface="+mn-ea"/>
                <a:cs typeface="+mn-cs"/>
              </a:rPr>
              <a:t>radiative</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fluxes work in unison to warm the DP region and,</a:t>
            </a:r>
          </a:p>
          <a:p>
            <a:r>
              <a:rPr lang="en-US" sz="1200" b="0" i="0" u="none" strike="noStrike" kern="1200" baseline="0" dirty="0" smtClean="0">
                <a:solidFill>
                  <a:schemeClr val="tx1"/>
                </a:solidFill>
                <a:latin typeface="+mn-lt"/>
                <a:ea typeface="+mn-ea"/>
                <a:cs typeface="+mn-cs"/>
              </a:rPr>
              <a:t>in addition, a band centered near 45°S extending from</a:t>
            </a:r>
          </a:p>
          <a:p>
            <a:r>
              <a:rPr lang="en-US" sz="1200" b="0" i="0" u="none" strike="noStrike" kern="1200" baseline="0" dirty="0" smtClean="0">
                <a:solidFill>
                  <a:schemeClr val="tx1"/>
                </a:solidFill>
                <a:latin typeface="+mn-lt"/>
                <a:ea typeface="+mn-ea"/>
                <a:cs typeface="+mn-cs"/>
              </a:rPr>
              <a:t>there eastward to Australia</a:t>
            </a:r>
          </a:p>
        </p:txBody>
      </p:sp>
      <p:sp>
        <p:nvSpPr>
          <p:cNvPr id="4" name="Slide Number Placeholder 3"/>
          <p:cNvSpPr>
            <a:spLocks noGrp="1"/>
          </p:cNvSpPr>
          <p:nvPr>
            <p:ph type="sldNum" sz="quarter" idx="10"/>
          </p:nvPr>
        </p:nvSpPr>
        <p:spPr/>
        <p:txBody>
          <a:bodyPr/>
          <a:lstStyle/>
          <a:p>
            <a:fld id="{8618C156-DFC1-294F-B52B-C7788665DE91}" type="slidenum">
              <a:rPr lang="en-US" smtClean="0"/>
              <a:t>12</a:t>
            </a:fld>
            <a:endParaRPr lang="en-US"/>
          </a:p>
        </p:txBody>
      </p:sp>
    </p:spTree>
    <p:extLst>
      <p:ext uri="{BB962C8B-B14F-4D97-AF65-F5344CB8AC3E}">
        <p14:creationId xmlns:p14="http://schemas.microsoft.com/office/powerpoint/2010/main" val="4214351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Drag forces associated with the SAM anomalous surface</a:t>
            </a:r>
          </a:p>
          <a:p>
            <a:r>
              <a:rPr lang="en-US" sz="1200" b="0" i="0" u="none" strike="noStrike" kern="1200" baseline="0" dirty="0" smtClean="0">
                <a:solidFill>
                  <a:schemeClr val="tx1"/>
                </a:solidFill>
                <a:latin typeface="+mn-lt"/>
                <a:ea typeface="+mn-ea"/>
                <a:cs typeface="+mn-cs"/>
              </a:rPr>
              <a:t>wind and ocean circulation, as well as the various</a:t>
            </a:r>
          </a:p>
          <a:p>
            <a:r>
              <a:rPr lang="en-US" sz="1200" b="0" i="0" u="none" strike="noStrike" kern="1200" baseline="0" dirty="0" smtClean="0">
                <a:solidFill>
                  <a:schemeClr val="tx1"/>
                </a:solidFill>
                <a:latin typeface="+mn-lt"/>
                <a:ea typeface="+mn-ea"/>
                <a:cs typeface="+mn-cs"/>
              </a:rPr>
              <a:t>thermodynamic </a:t>
            </a:r>
            <a:r>
              <a:rPr lang="en-US" sz="1200" b="0" i="0" u="none" strike="noStrike" kern="1200" baseline="0" dirty="0" err="1" smtClean="0">
                <a:solidFill>
                  <a:schemeClr val="tx1"/>
                </a:solidFill>
                <a:latin typeface="+mn-lt"/>
                <a:ea typeface="+mn-ea"/>
                <a:cs typeface="+mn-cs"/>
              </a:rPr>
              <a:t>forcings</a:t>
            </a:r>
            <a:r>
              <a:rPr lang="en-US" sz="1200" b="0" i="0" u="none" strike="noStrike" kern="1200" baseline="0" dirty="0" smtClean="0">
                <a:solidFill>
                  <a:schemeClr val="tx1"/>
                </a:solidFill>
                <a:latin typeface="+mn-lt"/>
                <a:ea typeface="+mn-ea"/>
                <a:cs typeface="+mn-cs"/>
              </a:rPr>
              <a:t>, also affect the advection and</a:t>
            </a:r>
          </a:p>
          <a:p>
            <a:r>
              <a:rPr lang="en-US" sz="1200" b="0" i="0" u="none" strike="noStrike" kern="1200" baseline="0" dirty="0" smtClean="0">
                <a:solidFill>
                  <a:schemeClr val="tx1"/>
                </a:solidFill>
                <a:latin typeface="+mn-lt"/>
                <a:ea typeface="+mn-ea"/>
                <a:cs typeface="+mn-cs"/>
              </a:rPr>
              <a:t>formation/melting of sea ice.</a:t>
            </a:r>
          </a:p>
          <a:p>
            <a:r>
              <a:rPr lang="en-US" sz="1200" b="0" i="0" u="none" strike="noStrike" kern="1200" baseline="0" dirty="0" err="1" smtClean="0">
                <a:solidFill>
                  <a:schemeClr val="tx1"/>
                </a:solidFill>
                <a:latin typeface="+mn-lt"/>
                <a:ea typeface="+mn-ea"/>
                <a:cs typeface="+mn-cs"/>
              </a:rPr>
              <a:t>Equatorward</a:t>
            </a:r>
            <a:r>
              <a:rPr lang="en-US" sz="1200" b="0" i="0" u="none" strike="noStrike" kern="1200" baseline="0" dirty="0" smtClean="0">
                <a:solidFill>
                  <a:schemeClr val="tx1"/>
                </a:solidFill>
                <a:latin typeface="+mn-lt"/>
                <a:ea typeface="+mn-ea"/>
                <a:cs typeface="+mn-cs"/>
              </a:rPr>
              <a:t> advection (through the influence</a:t>
            </a:r>
          </a:p>
          <a:p>
            <a:r>
              <a:rPr lang="en-US" sz="1200" b="0" i="0" u="none" strike="noStrike" kern="1200" baseline="0" dirty="0" smtClean="0">
                <a:solidFill>
                  <a:schemeClr val="tx1"/>
                </a:solidFill>
                <a:latin typeface="+mn-lt"/>
                <a:ea typeface="+mn-ea"/>
                <a:cs typeface="+mn-cs"/>
              </a:rPr>
              <a:t>of the predominantly north-eastward ocean and sea ice</a:t>
            </a:r>
          </a:p>
          <a:p>
            <a:r>
              <a:rPr lang="en-US" sz="1200" b="0" i="0" u="none" strike="noStrike" kern="1200" baseline="0" dirty="0" smtClean="0">
                <a:solidFill>
                  <a:schemeClr val="tx1"/>
                </a:solidFill>
                <a:latin typeface="+mn-lt"/>
                <a:ea typeface="+mn-ea"/>
                <a:cs typeface="+mn-cs"/>
              </a:rPr>
              <a:t>Ekman transport response) tends to increase the ice</a:t>
            </a:r>
          </a:p>
          <a:p>
            <a:r>
              <a:rPr lang="en-US" sz="1200" b="0" i="0" u="none" strike="noStrike" kern="1200" baseline="0" dirty="0" smtClean="0">
                <a:solidFill>
                  <a:schemeClr val="tx1"/>
                </a:solidFill>
                <a:latin typeface="+mn-lt"/>
                <a:ea typeface="+mn-ea"/>
                <a:cs typeface="+mn-cs"/>
              </a:rPr>
              <a:t>extent. Zonal advection due to the strengthened </a:t>
            </a:r>
            <a:r>
              <a:rPr lang="en-US" sz="1200" b="0" i="0" u="none" strike="noStrike" kern="1200" baseline="0" dirty="0" err="1" smtClean="0">
                <a:solidFill>
                  <a:schemeClr val="tx1"/>
                </a:solidFill>
                <a:latin typeface="+mn-lt"/>
                <a:ea typeface="+mn-ea"/>
                <a:cs typeface="+mn-cs"/>
              </a:rPr>
              <a:t>westerlies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causes both increased ice extent (for example at</a:t>
            </a:r>
          </a:p>
          <a:p>
            <a:r>
              <a:rPr lang="en-US" sz="1200" b="0" i="0" u="none" strike="noStrike" kern="1200" baseline="0" dirty="0" smtClean="0">
                <a:solidFill>
                  <a:schemeClr val="tx1"/>
                </a:solidFill>
                <a:latin typeface="+mn-lt"/>
                <a:ea typeface="+mn-ea"/>
                <a:cs typeface="+mn-cs"/>
              </a:rPr>
              <a:t>the Greenwich meridian during summer) and decreased</a:t>
            </a:r>
          </a:p>
          <a:p>
            <a:r>
              <a:rPr lang="en-US" sz="1200" b="0" i="0" u="none" strike="noStrike" kern="1200" baseline="0" dirty="0" smtClean="0">
                <a:solidFill>
                  <a:schemeClr val="tx1"/>
                </a:solidFill>
                <a:latin typeface="+mn-lt"/>
                <a:ea typeface="+mn-ea"/>
                <a:cs typeface="+mn-cs"/>
              </a:rPr>
              <a:t>ice extent (for example across the DP region)</a:t>
            </a:r>
          </a:p>
          <a:p>
            <a:r>
              <a:rPr lang="en-US" sz="1200" b="0" i="0" u="none" strike="noStrike" kern="1200" baseline="0" dirty="0" smtClean="0">
                <a:solidFill>
                  <a:schemeClr val="tx1"/>
                </a:solidFill>
                <a:latin typeface="+mn-lt"/>
                <a:ea typeface="+mn-ea"/>
                <a:cs typeface="+mn-cs"/>
              </a:rPr>
              <a:t>depending on the orientation of the ice edge to the</a:t>
            </a:r>
          </a:p>
          <a:p>
            <a:r>
              <a:rPr lang="en-US" sz="1200" b="0" i="0" u="none" strike="noStrike" kern="1200" baseline="0" dirty="0" smtClean="0">
                <a:solidFill>
                  <a:schemeClr val="tx1"/>
                </a:solidFill>
                <a:latin typeface="+mn-lt"/>
                <a:ea typeface="+mn-ea"/>
                <a:cs typeface="+mn-cs"/>
              </a:rPr>
              <a:t>direction of advection. The ice concentration is also</a:t>
            </a:r>
          </a:p>
          <a:p>
            <a:r>
              <a:rPr lang="en-US" sz="1200" b="0" i="0" u="none" strike="noStrike" kern="1200" baseline="0" dirty="0" smtClean="0">
                <a:solidFill>
                  <a:schemeClr val="tx1"/>
                </a:solidFill>
                <a:latin typeface="+mn-lt"/>
                <a:ea typeface="+mn-ea"/>
                <a:cs typeface="+mn-cs"/>
              </a:rPr>
              <a:t>significantly affected in the DP region by the anomalous</a:t>
            </a:r>
          </a:p>
          <a:p>
            <a:r>
              <a:rPr lang="en-US" sz="1200" b="0" i="0" u="none" strike="noStrike" kern="1200" baseline="0" dirty="0" smtClean="0">
                <a:solidFill>
                  <a:schemeClr val="tx1"/>
                </a:solidFill>
                <a:latin typeface="+mn-lt"/>
                <a:ea typeface="+mn-ea"/>
                <a:cs typeface="+mn-cs"/>
              </a:rPr>
              <a:t>heating from the increased SAT. Sea ice anomalies</a:t>
            </a:r>
          </a:p>
          <a:p>
            <a:r>
              <a:rPr lang="en-US" sz="1200" b="0" i="0" u="none" strike="noStrike" kern="1200" baseline="0" dirty="0" smtClean="0">
                <a:solidFill>
                  <a:schemeClr val="tx1"/>
                </a:solidFill>
                <a:latin typeface="+mn-lt"/>
                <a:ea typeface="+mn-ea"/>
                <a:cs typeface="+mn-cs"/>
              </a:rPr>
              <a:t>are maintained for considerable lengths of time as a</a:t>
            </a:r>
          </a:p>
          <a:p>
            <a:r>
              <a:rPr lang="en-US" sz="1200" b="0" i="0" u="none" strike="noStrike" kern="1200" baseline="0" dirty="0" smtClean="0">
                <a:solidFill>
                  <a:schemeClr val="tx1"/>
                </a:solidFill>
                <a:latin typeface="+mn-lt"/>
                <a:ea typeface="+mn-ea"/>
                <a:cs typeface="+mn-cs"/>
              </a:rPr>
              <a:t>result of a positive ice–albedo feedback.</a:t>
            </a:r>
            <a:endParaRPr lang="en-US" dirty="0"/>
          </a:p>
        </p:txBody>
      </p:sp>
      <p:sp>
        <p:nvSpPr>
          <p:cNvPr id="4" name="Slide Number Placeholder 3"/>
          <p:cNvSpPr>
            <a:spLocks noGrp="1"/>
          </p:cNvSpPr>
          <p:nvPr>
            <p:ph type="sldNum" sz="quarter" idx="10"/>
          </p:nvPr>
        </p:nvSpPr>
        <p:spPr/>
        <p:txBody>
          <a:bodyPr/>
          <a:lstStyle/>
          <a:p>
            <a:fld id="{8618C156-DFC1-294F-B52B-C7788665DE91}" type="slidenum">
              <a:rPr lang="en-US" smtClean="0"/>
              <a:t>14</a:t>
            </a:fld>
            <a:endParaRPr lang="en-US"/>
          </a:p>
        </p:txBody>
      </p:sp>
    </p:spTree>
    <p:extLst>
      <p:ext uri="{BB962C8B-B14F-4D97-AF65-F5344CB8AC3E}">
        <p14:creationId xmlns:p14="http://schemas.microsoft.com/office/powerpoint/2010/main" val="2288012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 </a:t>
            </a:r>
            <a:r>
              <a:rPr lang="en-US" sz="1200" kern="1200" dirty="0" err="1" smtClean="0">
                <a:solidFill>
                  <a:schemeClr val="tx1"/>
                </a:solidFill>
                <a:effectLst/>
                <a:latin typeface="+mn-lt"/>
                <a:ea typeface="+mn-ea"/>
                <a:cs typeface="+mn-cs"/>
              </a:rPr>
              <a:t>radiative</a:t>
            </a:r>
            <a:r>
              <a:rPr lang="en-US" sz="1200" kern="1200" dirty="0" smtClean="0">
                <a:solidFill>
                  <a:schemeClr val="tx1"/>
                </a:solidFill>
                <a:effectLst/>
                <a:latin typeface="+mn-lt"/>
                <a:ea typeface="+mn-ea"/>
                <a:cs typeface="+mn-cs"/>
              </a:rPr>
              <a:t> forcing</a:t>
            </a:r>
          </a:p>
          <a:p>
            <a:r>
              <a:rPr lang="en-US" sz="1200" kern="1200" dirty="0" smtClean="0">
                <a:solidFill>
                  <a:schemeClr val="tx1"/>
                </a:solidFill>
                <a:effectLst/>
                <a:latin typeface="+mn-lt"/>
                <a:ea typeface="+mn-ea"/>
                <a:cs typeface="+mn-cs"/>
              </a:rPr>
              <a:t>from those increasing GHGs produces large warming</a:t>
            </a:r>
          </a:p>
          <a:p>
            <a:r>
              <a:rPr lang="en-US" sz="1200" kern="1200" dirty="0" smtClean="0">
                <a:solidFill>
                  <a:schemeClr val="tx1"/>
                </a:solidFill>
                <a:effectLst/>
                <a:latin typeface="+mn-lt"/>
                <a:ea typeface="+mn-ea"/>
                <a:cs typeface="+mn-cs"/>
              </a:rPr>
              <a:t>over most of the Southern Hemisphere by the end of</a:t>
            </a:r>
          </a:p>
          <a:p>
            <a:r>
              <a:rPr lang="en-US" sz="1200" kern="1200" dirty="0" smtClean="0">
                <a:solidFill>
                  <a:schemeClr val="tx1"/>
                </a:solidFill>
                <a:effectLst/>
                <a:latin typeface="+mn-lt"/>
                <a:ea typeface="+mn-ea"/>
                <a:cs typeface="+mn-cs"/>
              </a:rPr>
              <a:t>the twenty-first century. Although the low-range (B1)</a:t>
            </a:r>
          </a:p>
          <a:p>
            <a:r>
              <a:rPr lang="en-US" sz="1200" kern="1200" dirty="0" smtClean="0">
                <a:solidFill>
                  <a:schemeClr val="tx1"/>
                </a:solidFill>
                <a:effectLst/>
                <a:latin typeface="+mn-lt"/>
                <a:ea typeface="+mn-ea"/>
                <a:cs typeface="+mn-cs"/>
              </a:rPr>
              <a:t>scenario still exhibits some weak, presumably SAM-</a:t>
            </a:r>
          </a:p>
          <a:p>
            <a:r>
              <a:rPr lang="en-US" sz="1200" kern="1200" dirty="0" smtClean="0">
                <a:solidFill>
                  <a:schemeClr val="tx1"/>
                </a:solidFill>
                <a:effectLst/>
                <a:latin typeface="+mn-lt"/>
                <a:ea typeface="+mn-ea"/>
                <a:cs typeface="+mn-cs"/>
              </a:rPr>
              <a:t>induced, cooling at higher latitudes, the surface warm-</a:t>
            </a:r>
          </a:p>
          <a:p>
            <a:r>
              <a:rPr lang="en-US" sz="1200" kern="1200" dirty="0" err="1" smtClean="0">
                <a:solidFill>
                  <a:schemeClr val="tx1"/>
                </a:solidFill>
                <a:effectLst/>
                <a:latin typeface="+mn-lt"/>
                <a:ea typeface="+mn-ea"/>
                <a:cs typeface="+mn-cs"/>
              </a:rPr>
              <a:t>ing</a:t>
            </a:r>
            <a:r>
              <a:rPr lang="en-US" sz="1200" kern="1200" dirty="0" smtClean="0">
                <a:solidFill>
                  <a:schemeClr val="tx1"/>
                </a:solidFill>
                <a:effectLst/>
                <a:latin typeface="+mn-lt"/>
                <a:ea typeface="+mn-ea"/>
                <a:cs typeface="+mn-cs"/>
              </a:rPr>
              <a:t> amplifies as the </a:t>
            </a:r>
            <a:r>
              <a:rPr lang="en-US" sz="1200" kern="1200" dirty="0" err="1" smtClean="0">
                <a:solidFill>
                  <a:schemeClr val="tx1"/>
                </a:solidFill>
                <a:effectLst/>
                <a:latin typeface="+mn-lt"/>
                <a:ea typeface="+mn-ea"/>
                <a:cs typeface="+mn-cs"/>
              </a:rPr>
              <a:t>radiative</a:t>
            </a:r>
            <a:r>
              <a:rPr lang="en-US" sz="1200" kern="1200" dirty="0" smtClean="0">
                <a:solidFill>
                  <a:schemeClr val="tx1"/>
                </a:solidFill>
                <a:effectLst/>
                <a:latin typeface="+mn-lt"/>
                <a:ea typeface="+mn-ea"/>
                <a:cs typeface="+mn-cs"/>
              </a:rPr>
              <a:t> forcing increases, implying</a:t>
            </a:r>
          </a:p>
          <a:p>
            <a:r>
              <a:rPr lang="en-US" sz="1200" kern="1200" dirty="0" smtClean="0">
                <a:solidFill>
                  <a:schemeClr val="tx1"/>
                </a:solidFill>
                <a:effectLst/>
                <a:latin typeface="+mn-lt"/>
                <a:ea typeface="+mn-ea"/>
                <a:cs typeface="+mn-cs"/>
              </a:rPr>
              <a:t>that the recent local cooling over the Antarctic will</a:t>
            </a:r>
          </a:p>
          <a:p>
            <a:r>
              <a:rPr lang="en-US" sz="1200" kern="1200" dirty="0" smtClean="0">
                <a:solidFill>
                  <a:schemeClr val="tx1"/>
                </a:solidFill>
                <a:effectLst/>
                <a:latin typeface="+mn-lt"/>
                <a:ea typeface="+mn-ea"/>
                <a:cs typeface="+mn-cs"/>
              </a:rPr>
              <a:t>reverse at some point in the future</a:t>
            </a:r>
          </a:p>
          <a:p>
            <a:endParaRPr lang="en-US" dirty="0"/>
          </a:p>
        </p:txBody>
      </p:sp>
      <p:sp>
        <p:nvSpPr>
          <p:cNvPr id="4" name="Slide Number Placeholder 3"/>
          <p:cNvSpPr>
            <a:spLocks noGrp="1"/>
          </p:cNvSpPr>
          <p:nvPr>
            <p:ph type="sldNum" sz="quarter" idx="10"/>
          </p:nvPr>
        </p:nvSpPr>
        <p:spPr/>
        <p:txBody>
          <a:bodyPr/>
          <a:lstStyle/>
          <a:p>
            <a:fld id="{8618C156-DFC1-294F-B52B-C7788665DE91}" type="slidenum">
              <a:rPr lang="en-US" smtClean="0"/>
              <a:t>22</a:t>
            </a:fld>
            <a:endParaRPr lang="en-US"/>
          </a:p>
        </p:txBody>
      </p:sp>
    </p:spTree>
    <p:extLst>
      <p:ext uri="{BB962C8B-B14F-4D97-AF65-F5344CB8AC3E}">
        <p14:creationId xmlns:p14="http://schemas.microsoft.com/office/powerpoint/2010/main" val="4213485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Through most of the 20th century, the NAM was referred to exclusively as the North Atlantic Oscillation. That's because both the data coverage and the amplitude of the NAM are largest over the Atlantic sector of the hemisphere. When the polar scale of the northern pressure center of the NAO was identified in the late 1990s, the name Arctic Oscillation was introduced to highlight the fact that the pressure anomalies associated with the NAO span most of the Arctic. But 'oscillation' is something of a misnomer, as neither the northern or southern annular modes oscillate regularly in time (see text on What are the annular modes?, above). For this reason, in recent years the NAO/AO nomenclature has been increasingly supplanted in the dynamical literature by the phrase Northern Annular Mode (NAM). Annular denotes the longitudinal scale of the pattern, and annular mode suggests the NAM reflects dynamical processes that transcend a particular hemisphere or, for that matter, planet.</a:t>
            </a:r>
            <a:endParaRPr lang="en-US" dirty="0"/>
          </a:p>
        </p:txBody>
      </p:sp>
      <p:sp>
        <p:nvSpPr>
          <p:cNvPr id="4" name="Slide Number Placeholder 3"/>
          <p:cNvSpPr>
            <a:spLocks noGrp="1"/>
          </p:cNvSpPr>
          <p:nvPr>
            <p:ph type="sldNum" sz="quarter" idx="10"/>
          </p:nvPr>
        </p:nvSpPr>
        <p:spPr/>
        <p:txBody>
          <a:bodyPr/>
          <a:lstStyle/>
          <a:p>
            <a:fld id="{F45085CB-A737-CF40-9CC9-C36661733439}" type="slidenum">
              <a:rPr lang="en-US" smtClean="0"/>
              <a:t>34</a:t>
            </a:fld>
            <a:endParaRPr lang="en-US"/>
          </a:p>
        </p:txBody>
      </p:sp>
    </p:spTree>
    <p:extLst>
      <p:ext uri="{BB962C8B-B14F-4D97-AF65-F5344CB8AC3E}">
        <p14:creationId xmlns:p14="http://schemas.microsoft.com/office/powerpoint/2010/main" val="3740146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5085CB-A737-CF40-9CC9-C36661733439}" type="slidenum">
              <a:rPr lang="en-US" smtClean="0"/>
              <a:t>37</a:t>
            </a:fld>
            <a:endParaRPr lang="en-US"/>
          </a:p>
        </p:txBody>
      </p:sp>
    </p:spTree>
    <p:extLst>
      <p:ext uri="{BB962C8B-B14F-4D97-AF65-F5344CB8AC3E}">
        <p14:creationId xmlns:p14="http://schemas.microsoft.com/office/powerpoint/2010/main" val="55438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022A06-5753-1146-89D5-7E640EDBD285}" type="datetimeFigureOut">
              <a:rPr lang="en-US" smtClean="0"/>
              <a:t>3/27/18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7C461-6BB1-F24E-8195-C03EF1AFB6D8}" type="slidenum">
              <a:rPr lang="en-US" smtClean="0"/>
              <a:t>‹#›</a:t>
            </a:fld>
            <a:endParaRPr lang="en-US"/>
          </a:p>
        </p:txBody>
      </p:sp>
    </p:spTree>
    <p:extLst>
      <p:ext uri="{BB962C8B-B14F-4D97-AF65-F5344CB8AC3E}">
        <p14:creationId xmlns:p14="http://schemas.microsoft.com/office/powerpoint/2010/main" val="2312050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022A06-5753-1146-89D5-7E640EDBD285}" type="datetimeFigureOut">
              <a:rPr lang="en-US" smtClean="0"/>
              <a:t>3/27/18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7C461-6BB1-F24E-8195-C03EF1AFB6D8}" type="slidenum">
              <a:rPr lang="en-US" smtClean="0"/>
              <a:t>‹#›</a:t>
            </a:fld>
            <a:endParaRPr lang="en-US"/>
          </a:p>
        </p:txBody>
      </p:sp>
    </p:spTree>
    <p:extLst>
      <p:ext uri="{BB962C8B-B14F-4D97-AF65-F5344CB8AC3E}">
        <p14:creationId xmlns:p14="http://schemas.microsoft.com/office/powerpoint/2010/main" val="818574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022A06-5753-1146-89D5-7E640EDBD285}" type="datetimeFigureOut">
              <a:rPr lang="en-US" smtClean="0"/>
              <a:t>3/27/18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7C461-6BB1-F24E-8195-C03EF1AFB6D8}" type="slidenum">
              <a:rPr lang="en-US" smtClean="0"/>
              <a:t>‹#›</a:t>
            </a:fld>
            <a:endParaRPr lang="en-US"/>
          </a:p>
        </p:txBody>
      </p:sp>
    </p:spTree>
    <p:extLst>
      <p:ext uri="{BB962C8B-B14F-4D97-AF65-F5344CB8AC3E}">
        <p14:creationId xmlns:p14="http://schemas.microsoft.com/office/powerpoint/2010/main" val="337490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022A06-5753-1146-89D5-7E640EDBD285}" type="datetimeFigureOut">
              <a:rPr lang="en-US" smtClean="0"/>
              <a:t>3/27/18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7C461-6BB1-F24E-8195-C03EF1AFB6D8}" type="slidenum">
              <a:rPr lang="en-US" smtClean="0"/>
              <a:t>‹#›</a:t>
            </a:fld>
            <a:endParaRPr lang="en-US"/>
          </a:p>
        </p:txBody>
      </p:sp>
    </p:spTree>
    <p:extLst>
      <p:ext uri="{BB962C8B-B14F-4D97-AF65-F5344CB8AC3E}">
        <p14:creationId xmlns:p14="http://schemas.microsoft.com/office/powerpoint/2010/main" val="1978733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022A06-5753-1146-89D5-7E640EDBD285}" type="datetimeFigureOut">
              <a:rPr lang="en-US" smtClean="0"/>
              <a:t>3/27/18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7C461-6BB1-F24E-8195-C03EF1AFB6D8}" type="slidenum">
              <a:rPr lang="en-US" smtClean="0"/>
              <a:t>‹#›</a:t>
            </a:fld>
            <a:endParaRPr lang="en-US"/>
          </a:p>
        </p:txBody>
      </p:sp>
    </p:spTree>
    <p:extLst>
      <p:ext uri="{BB962C8B-B14F-4D97-AF65-F5344CB8AC3E}">
        <p14:creationId xmlns:p14="http://schemas.microsoft.com/office/powerpoint/2010/main" val="1872508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022A06-5753-1146-89D5-7E640EDBD285}" type="datetimeFigureOut">
              <a:rPr lang="en-US" smtClean="0"/>
              <a:t>3/27/18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7C461-6BB1-F24E-8195-C03EF1AFB6D8}" type="slidenum">
              <a:rPr lang="en-US" smtClean="0"/>
              <a:t>‹#›</a:t>
            </a:fld>
            <a:endParaRPr lang="en-US"/>
          </a:p>
        </p:txBody>
      </p:sp>
    </p:spTree>
    <p:extLst>
      <p:ext uri="{BB962C8B-B14F-4D97-AF65-F5344CB8AC3E}">
        <p14:creationId xmlns:p14="http://schemas.microsoft.com/office/powerpoint/2010/main" val="3544949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022A06-5753-1146-89D5-7E640EDBD285}" type="datetimeFigureOut">
              <a:rPr lang="en-US" smtClean="0"/>
              <a:t>3/27/18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77C461-6BB1-F24E-8195-C03EF1AFB6D8}" type="slidenum">
              <a:rPr lang="en-US" smtClean="0"/>
              <a:t>‹#›</a:t>
            </a:fld>
            <a:endParaRPr lang="en-US"/>
          </a:p>
        </p:txBody>
      </p:sp>
    </p:spTree>
    <p:extLst>
      <p:ext uri="{BB962C8B-B14F-4D97-AF65-F5344CB8AC3E}">
        <p14:creationId xmlns:p14="http://schemas.microsoft.com/office/powerpoint/2010/main" val="1681240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022A06-5753-1146-89D5-7E640EDBD285}" type="datetimeFigureOut">
              <a:rPr lang="en-US" smtClean="0"/>
              <a:t>3/27/18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77C461-6BB1-F24E-8195-C03EF1AFB6D8}" type="slidenum">
              <a:rPr lang="en-US" smtClean="0"/>
              <a:t>‹#›</a:t>
            </a:fld>
            <a:endParaRPr lang="en-US"/>
          </a:p>
        </p:txBody>
      </p:sp>
    </p:spTree>
    <p:extLst>
      <p:ext uri="{BB962C8B-B14F-4D97-AF65-F5344CB8AC3E}">
        <p14:creationId xmlns:p14="http://schemas.microsoft.com/office/powerpoint/2010/main" val="2156774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022A06-5753-1146-89D5-7E640EDBD285}" type="datetimeFigureOut">
              <a:rPr lang="en-US" smtClean="0"/>
              <a:t>3/27/18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77C461-6BB1-F24E-8195-C03EF1AFB6D8}" type="slidenum">
              <a:rPr lang="en-US" smtClean="0"/>
              <a:t>‹#›</a:t>
            </a:fld>
            <a:endParaRPr lang="en-US"/>
          </a:p>
        </p:txBody>
      </p:sp>
    </p:spTree>
    <p:extLst>
      <p:ext uri="{BB962C8B-B14F-4D97-AF65-F5344CB8AC3E}">
        <p14:creationId xmlns:p14="http://schemas.microsoft.com/office/powerpoint/2010/main" val="1363504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022A06-5753-1146-89D5-7E640EDBD285}" type="datetimeFigureOut">
              <a:rPr lang="en-US" smtClean="0"/>
              <a:t>3/27/18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7C461-6BB1-F24E-8195-C03EF1AFB6D8}" type="slidenum">
              <a:rPr lang="en-US" smtClean="0"/>
              <a:t>‹#›</a:t>
            </a:fld>
            <a:endParaRPr lang="en-US"/>
          </a:p>
        </p:txBody>
      </p:sp>
    </p:spTree>
    <p:extLst>
      <p:ext uri="{BB962C8B-B14F-4D97-AF65-F5344CB8AC3E}">
        <p14:creationId xmlns:p14="http://schemas.microsoft.com/office/powerpoint/2010/main" val="3850096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022A06-5753-1146-89D5-7E640EDBD285}" type="datetimeFigureOut">
              <a:rPr lang="en-US" smtClean="0"/>
              <a:t>3/27/18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7C461-6BB1-F24E-8195-C03EF1AFB6D8}" type="slidenum">
              <a:rPr lang="en-US" smtClean="0"/>
              <a:t>‹#›</a:t>
            </a:fld>
            <a:endParaRPr lang="en-US"/>
          </a:p>
        </p:txBody>
      </p:sp>
    </p:spTree>
    <p:extLst>
      <p:ext uri="{BB962C8B-B14F-4D97-AF65-F5344CB8AC3E}">
        <p14:creationId xmlns:p14="http://schemas.microsoft.com/office/powerpoint/2010/main" val="3110705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022A06-5753-1146-89D5-7E640EDBD285}" type="datetimeFigureOut">
              <a:rPr lang="en-US" smtClean="0"/>
              <a:t>3/27/18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7C461-6BB1-F24E-8195-C03EF1AFB6D8}" type="slidenum">
              <a:rPr lang="en-US" smtClean="0"/>
              <a:t>‹#›</a:t>
            </a:fld>
            <a:endParaRPr lang="en-US"/>
          </a:p>
        </p:txBody>
      </p:sp>
    </p:spTree>
    <p:extLst>
      <p:ext uri="{BB962C8B-B14F-4D97-AF65-F5344CB8AC3E}">
        <p14:creationId xmlns:p14="http://schemas.microsoft.com/office/powerpoint/2010/main" val="3782235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054"/>
            <a:ext cx="7772400" cy="1470025"/>
          </a:xfrm>
        </p:spPr>
        <p:txBody>
          <a:bodyPr/>
          <a:lstStyle/>
          <a:p>
            <a:r>
              <a:rPr lang="en-US" dirty="0" smtClean="0"/>
              <a:t>Annular Modes</a:t>
            </a:r>
            <a:endParaRPr lang="en-US" dirty="0"/>
          </a:p>
        </p:txBody>
      </p:sp>
      <p:sp>
        <p:nvSpPr>
          <p:cNvPr id="3" name="Subtitle 2"/>
          <p:cNvSpPr>
            <a:spLocks noGrp="1"/>
          </p:cNvSpPr>
          <p:nvPr>
            <p:ph type="subTitle" idx="1"/>
          </p:nvPr>
        </p:nvSpPr>
        <p:spPr/>
        <p:txBody>
          <a:bodyPr/>
          <a:lstStyle/>
          <a:p>
            <a:endParaRPr lang="en-US"/>
          </a:p>
        </p:txBody>
      </p:sp>
      <p:pic>
        <p:nvPicPr>
          <p:cNvPr id="4" name="Picture 2" descr="http://eoimages.gsfc.nasa.gov/images/imagerecords/38000/38835/ozone_1979-20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976" y="1474374"/>
            <a:ext cx="7835545" cy="5223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5332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cover and precipitation</a:t>
            </a:r>
            <a:endParaRPr lang="en-US" dirty="0"/>
          </a:p>
        </p:txBody>
      </p:sp>
      <p:pic>
        <p:nvPicPr>
          <p:cNvPr id="4" name="Content Placeholder 3"/>
          <p:cNvPicPr>
            <a:picLocks noGrp="1" noChangeAspect="1"/>
          </p:cNvPicPr>
          <p:nvPr>
            <p:ph idx="1"/>
          </p:nvPr>
        </p:nvPicPr>
        <p:blipFill>
          <a:blip r:embed="rId3"/>
          <a:srcRect l="-45873" r="-45873"/>
          <a:stretch>
            <a:fillRect/>
          </a:stretch>
        </p:blipFill>
        <p:spPr>
          <a:xfrm>
            <a:off x="257298" y="1269237"/>
            <a:ext cx="9578509" cy="5267811"/>
          </a:xfrm>
        </p:spPr>
      </p:pic>
      <p:sp>
        <p:nvSpPr>
          <p:cNvPr id="5" name="TextBox 4"/>
          <p:cNvSpPr txBox="1"/>
          <p:nvPr/>
        </p:nvSpPr>
        <p:spPr>
          <a:xfrm>
            <a:off x="6656871" y="6488668"/>
            <a:ext cx="2487129" cy="369332"/>
          </a:xfrm>
          <a:prstGeom prst="rect">
            <a:avLst/>
          </a:prstGeom>
          <a:noFill/>
        </p:spPr>
        <p:txBody>
          <a:bodyPr wrap="none" rtlCol="0">
            <a:spAutoFit/>
          </a:bodyPr>
          <a:lstStyle/>
          <a:p>
            <a:r>
              <a:rPr lang="en-US" dirty="0" smtClean="0"/>
              <a:t>Gupta and England 2006</a:t>
            </a:r>
            <a:endParaRPr lang="en-US" dirty="0"/>
          </a:p>
        </p:txBody>
      </p:sp>
    </p:spTree>
    <p:extLst>
      <p:ext uri="{BB962C8B-B14F-4D97-AF65-F5344CB8AC3E}">
        <p14:creationId xmlns:p14="http://schemas.microsoft.com/office/powerpoint/2010/main" val="18674825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 indices &amp; </a:t>
            </a:r>
            <a:r>
              <a:rPr lang="en-US" dirty="0" err="1" smtClean="0"/>
              <a:t>teleconnections</a:t>
            </a:r>
            <a:endParaRPr lang="en-US" dirty="0"/>
          </a:p>
        </p:txBody>
      </p:sp>
      <p:sp>
        <p:nvSpPr>
          <p:cNvPr id="3" name="Vertical Text Placeholder 2"/>
          <p:cNvSpPr>
            <a:spLocks noGrp="1"/>
          </p:cNvSpPr>
          <p:nvPr>
            <p:ph type="body" orient="vert" idx="1"/>
          </p:nvPr>
        </p:nvSpPr>
        <p:spPr/>
        <p:txBody>
          <a:bodyPr/>
          <a:lstStyle/>
          <a:p>
            <a:endParaRPr lang="en-US"/>
          </a:p>
        </p:txBody>
      </p:sp>
      <p:pic>
        <p:nvPicPr>
          <p:cNvPr id="4" name="Picture 3"/>
          <p:cNvPicPr>
            <a:picLocks noChangeAspect="1"/>
          </p:cNvPicPr>
          <p:nvPr/>
        </p:nvPicPr>
        <p:blipFill>
          <a:blip r:embed="rId2"/>
          <a:stretch>
            <a:fillRect/>
          </a:stretch>
        </p:blipFill>
        <p:spPr>
          <a:xfrm>
            <a:off x="887736" y="1270000"/>
            <a:ext cx="7639779" cy="5109698"/>
          </a:xfrm>
          <a:prstGeom prst="rect">
            <a:avLst/>
          </a:prstGeom>
        </p:spPr>
      </p:pic>
      <p:sp>
        <p:nvSpPr>
          <p:cNvPr id="5" name="TextBox 4"/>
          <p:cNvSpPr txBox="1"/>
          <p:nvPr/>
        </p:nvSpPr>
        <p:spPr>
          <a:xfrm>
            <a:off x="6565900" y="6477000"/>
            <a:ext cx="1488734" cy="369332"/>
          </a:xfrm>
          <a:prstGeom prst="rect">
            <a:avLst/>
          </a:prstGeom>
          <a:noFill/>
        </p:spPr>
        <p:txBody>
          <a:bodyPr wrap="none" rtlCol="0">
            <a:spAutoFit/>
          </a:bodyPr>
          <a:lstStyle/>
          <a:p>
            <a:r>
              <a:rPr lang="en-US" dirty="0" smtClean="0"/>
              <a:t>Ho et al. 2012</a:t>
            </a:r>
            <a:endParaRPr lang="en-US" dirty="0"/>
          </a:p>
        </p:txBody>
      </p:sp>
    </p:spTree>
    <p:extLst>
      <p:ext uri="{BB962C8B-B14F-4D97-AF65-F5344CB8AC3E}">
        <p14:creationId xmlns:p14="http://schemas.microsoft.com/office/powerpoint/2010/main" val="33807479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 Impacts</a:t>
            </a:r>
            <a:endParaRPr lang="en-US" dirty="0"/>
          </a:p>
        </p:txBody>
      </p:sp>
      <p:pic>
        <p:nvPicPr>
          <p:cNvPr id="4" name="Content Placeholder 3"/>
          <p:cNvPicPr>
            <a:picLocks noGrp="1" noChangeAspect="1"/>
          </p:cNvPicPr>
          <p:nvPr>
            <p:ph idx="1"/>
          </p:nvPr>
        </p:nvPicPr>
        <p:blipFill>
          <a:blip r:embed="rId3"/>
          <a:srcRect l="-51050" r="-51050"/>
          <a:stretch>
            <a:fillRect/>
          </a:stretch>
        </p:blipFill>
        <p:spPr>
          <a:xfrm>
            <a:off x="1811544" y="1133972"/>
            <a:ext cx="9465477" cy="5205648"/>
          </a:xfrm>
        </p:spPr>
      </p:pic>
      <p:sp>
        <p:nvSpPr>
          <p:cNvPr id="5" name="TextBox 4"/>
          <p:cNvSpPr txBox="1"/>
          <p:nvPr/>
        </p:nvSpPr>
        <p:spPr>
          <a:xfrm>
            <a:off x="6449044" y="6339620"/>
            <a:ext cx="2736647" cy="369332"/>
          </a:xfrm>
          <a:prstGeom prst="rect">
            <a:avLst/>
          </a:prstGeom>
          <a:noFill/>
        </p:spPr>
        <p:txBody>
          <a:bodyPr wrap="none" rtlCol="0">
            <a:spAutoFit/>
          </a:bodyPr>
          <a:lstStyle/>
          <a:p>
            <a:r>
              <a:rPr lang="en-US" dirty="0" err="1" smtClean="0"/>
              <a:t>Ciasto</a:t>
            </a:r>
            <a:r>
              <a:rPr lang="en-US" dirty="0" smtClean="0"/>
              <a:t> and Thompson 2008 </a:t>
            </a:r>
            <a:endParaRPr lang="en-US" dirty="0"/>
          </a:p>
        </p:txBody>
      </p:sp>
      <p:sp>
        <p:nvSpPr>
          <p:cNvPr id="6" name="Rectangle 5"/>
          <p:cNvSpPr/>
          <p:nvPr/>
        </p:nvSpPr>
        <p:spPr>
          <a:xfrm>
            <a:off x="391652" y="1998965"/>
            <a:ext cx="3655961" cy="1938992"/>
          </a:xfrm>
          <a:prstGeom prst="rect">
            <a:avLst/>
          </a:prstGeom>
        </p:spPr>
        <p:txBody>
          <a:bodyPr wrap="square">
            <a:spAutoFit/>
          </a:bodyPr>
          <a:lstStyle/>
          <a:p>
            <a:r>
              <a:rPr lang="en-US" sz="2000" dirty="0"/>
              <a:t>The SAM wind </a:t>
            </a:r>
            <a:r>
              <a:rPr lang="en-US" sz="2000" dirty="0" smtClean="0"/>
              <a:t>anomalies </a:t>
            </a:r>
            <a:r>
              <a:rPr lang="en-US" sz="2000" dirty="0" err="1" smtClean="0"/>
              <a:t>inpact</a:t>
            </a:r>
            <a:r>
              <a:rPr lang="en-US" sz="2000" dirty="0" smtClean="0"/>
              <a:t> ocean thru</a:t>
            </a:r>
          </a:p>
          <a:p>
            <a:pPr marL="457200" indent="-457200">
              <a:buFont typeface="+mj-lt"/>
              <a:buAutoNum type="arabicPeriod"/>
            </a:pPr>
            <a:r>
              <a:rPr lang="en-US" sz="2000" dirty="0" smtClean="0"/>
              <a:t>dynamic </a:t>
            </a:r>
            <a:r>
              <a:rPr lang="en-US" sz="2000" dirty="0"/>
              <a:t>(e.g.</a:t>
            </a:r>
            <a:r>
              <a:rPr lang="en-US" sz="2000" dirty="0" smtClean="0"/>
              <a:t>, via surface stress &amp; Ekman </a:t>
            </a:r>
            <a:r>
              <a:rPr lang="en-US" sz="2000" dirty="0"/>
              <a:t>transport</a:t>
            </a:r>
            <a:r>
              <a:rPr lang="en-US" sz="2000" dirty="0" smtClean="0"/>
              <a:t>)</a:t>
            </a:r>
          </a:p>
          <a:p>
            <a:pPr marL="457200" indent="-457200">
              <a:buFont typeface="+mj-lt"/>
              <a:buAutoNum type="arabicPeriod"/>
            </a:pPr>
            <a:r>
              <a:rPr lang="en-US" sz="2000" dirty="0" smtClean="0"/>
              <a:t>thermodynamic </a:t>
            </a:r>
            <a:r>
              <a:rPr lang="en-US" sz="2000" dirty="0" smtClean="0"/>
              <a:t>(via air-sea heat and freshwater fluxes</a:t>
            </a:r>
            <a:r>
              <a:rPr lang="en-US" sz="2000" dirty="0" smtClean="0"/>
              <a:t>)</a:t>
            </a:r>
            <a:endParaRPr lang="en-US" sz="2000" dirty="0"/>
          </a:p>
        </p:txBody>
      </p:sp>
    </p:spTree>
    <p:extLst>
      <p:ext uri="{BB962C8B-B14F-4D97-AF65-F5344CB8AC3E}">
        <p14:creationId xmlns:p14="http://schemas.microsoft.com/office/powerpoint/2010/main" val="25102243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 schematic</a:t>
            </a:r>
            <a:endParaRPr lang="en-US" dirty="0"/>
          </a:p>
        </p:txBody>
      </p:sp>
      <p:sp>
        <p:nvSpPr>
          <p:cNvPr id="3" name="Vertical Text Placeholder 2"/>
          <p:cNvSpPr>
            <a:spLocks noGrp="1"/>
          </p:cNvSpPr>
          <p:nvPr>
            <p:ph type="body" orient="vert"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03528" y="1600200"/>
            <a:ext cx="6402890" cy="5257800"/>
          </a:xfrm>
          <a:prstGeom prst="rect">
            <a:avLst/>
          </a:prstGeom>
        </p:spPr>
      </p:pic>
      <p:sp>
        <p:nvSpPr>
          <p:cNvPr id="5" name="TextBox 4"/>
          <p:cNvSpPr txBox="1"/>
          <p:nvPr/>
        </p:nvSpPr>
        <p:spPr>
          <a:xfrm>
            <a:off x="6656871" y="6488668"/>
            <a:ext cx="2487129" cy="369332"/>
          </a:xfrm>
          <a:prstGeom prst="rect">
            <a:avLst/>
          </a:prstGeom>
          <a:noFill/>
        </p:spPr>
        <p:txBody>
          <a:bodyPr wrap="none" rtlCol="0">
            <a:spAutoFit/>
          </a:bodyPr>
          <a:lstStyle/>
          <a:p>
            <a:r>
              <a:rPr lang="en-US" dirty="0" smtClean="0"/>
              <a:t>Gupta and England 2006</a:t>
            </a:r>
            <a:endParaRPr lang="en-US" dirty="0"/>
          </a:p>
        </p:txBody>
      </p:sp>
      <p:sp>
        <p:nvSpPr>
          <p:cNvPr id="6" name="TextBox 5"/>
          <p:cNvSpPr txBox="1"/>
          <p:nvPr/>
        </p:nvSpPr>
        <p:spPr>
          <a:xfrm>
            <a:off x="4800761" y="2536185"/>
            <a:ext cx="928459" cy="369332"/>
          </a:xfrm>
          <a:prstGeom prst="rect">
            <a:avLst/>
          </a:prstGeom>
          <a:noFill/>
        </p:spPr>
        <p:txBody>
          <a:bodyPr wrap="none" rtlCol="0">
            <a:spAutoFit/>
          </a:bodyPr>
          <a:lstStyle/>
          <a:p>
            <a:r>
              <a:rPr lang="en-US" dirty="0" smtClean="0"/>
              <a:t>Easterly</a:t>
            </a:r>
            <a:endParaRPr lang="en-US" dirty="0"/>
          </a:p>
        </p:txBody>
      </p:sp>
      <p:sp>
        <p:nvSpPr>
          <p:cNvPr id="7" name="TextBox 6"/>
          <p:cNvSpPr txBox="1"/>
          <p:nvPr/>
        </p:nvSpPr>
        <p:spPr>
          <a:xfrm>
            <a:off x="3230263" y="2715375"/>
            <a:ext cx="1025266" cy="369332"/>
          </a:xfrm>
          <a:prstGeom prst="rect">
            <a:avLst/>
          </a:prstGeom>
          <a:noFill/>
        </p:spPr>
        <p:txBody>
          <a:bodyPr wrap="none" rtlCol="0">
            <a:spAutoFit/>
          </a:bodyPr>
          <a:lstStyle/>
          <a:p>
            <a:r>
              <a:rPr lang="en-US" dirty="0" smtClean="0"/>
              <a:t>Westerly</a:t>
            </a:r>
            <a:endParaRPr lang="en-US" dirty="0"/>
          </a:p>
        </p:txBody>
      </p:sp>
    </p:spTree>
    <p:extLst>
      <p:ext uri="{BB962C8B-B14F-4D97-AF65-F5344CB8AC3E}">
        <p14:creationId xmlns:p14="http://schemas.microsoft.com/office/powerpoint/2010/main" val="1159305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 ice</a:t>
            </a:r>
            <a:endParaRPr lang="en-US" dirty="0"/>
          </a:p>
        </p:txBody>
      </p:sp>
      <p:pic>
        <p:nvPicPr>
          <p:cNvPr id="4" name="Content Placeholder 3"/>
          <p:cNvPicPr>
            <a:picLocks noGrp="1" noChangeAspect="1"/>
          </p:cNvPicPr>
          <p:nvPr>
            <p:ph idx="1"/>
          </p:nvPr>
        </p:nvPicPr>
        <p:blipFill>
          <a:blip r:embed="rId3"/>
          <a:srcRect l="-43413" r="-43413"/>
          <a:stretch>
            <a:fillRect/>
          </a:stretch>
        </p:blipFill>
        <p:spPr>
          <a:xfrm>
            <a:off x="-1881424" y="1600200"/>
            <a:ext cx="8229600" cy="4525963"/>
          </a:xfrm>
        </p:spPr>
      </p:pic>
      <p:sp>
        <p:nvSpPr>
          <p:cNvPr id="5" name="TextBox 4"/>
          <p:cNvSpPr txBox="1"/>
          <p:nvPr/>
        </p:nvSpPr>
        <p:spPr>
          <a:xfrm>
            <a:off x="6656871" y="6488668"/>
            <a:ext cx="2487129" cy="369332"/>
          </a:xfrm>
          <a:prstGeom prst="rect">
            <a:avLst/>
          </a:prstGeom>
          <a:noFill/>
        </p:spPr>
        <p:txBody>
          <a:bodyPr wrap="none" rtlCol="0">
            <a:spAutoFit/>
          </a:bodyPr>
          <a:lstStyle/>
          <a:p>
            <a:r>
              <a:rPr lang="en-US" dirty="0" smtClean="0"/>
              <a:t>Gupta and England 2006</a:t>
            </a:r>
            <a:endParaRPr lang="en-US" dirty="0"/>
          </a:p>
        </p:txBody>
      </p:sp>
      <p:sp>
        <p:nvSpPr>
          <p:cNvPr id="6" name="Rectangle 5"/>
          <p:cNvSpPr/>
          <p:nvPr/>
        </p:nvSpPr>
        <p:spPr>
          <a:xfrm>
            <a:off x="4612793" y="1553646"/>
            <a:ext cx="4330078" cy="4247317"/>
          </a:xfrm>
          <a:prstGeom prst="rect">
            <a:avLst/>
          </a:prstGeom>
        </p:spPr>
        <p:txBody>
          <a:bodyPr wrap="square">
            <a:spAutoFit/>
          </a:bodyPr>
          <a:lstStyle/>
          <a:p>
            <a:pPr marL="285750" indent="-285750">
              <a:buFont typeface="Arial"/>
              <a:buChar char="•"/>
            </a:pPr>
            <a:r>
              <a:rPr lang="en-US" dirty="0" err="1"/>
              <a:t>Equatorward</a:t>
            </a:r>
            <a:r>
              <a:rPr lang="en-US" dirty="0"/>
              <a:t> advection </a:t>
            </a:r>
            <a:r>
              <a:rPr lang="en-US" dirty="0" smtClean="0"/>
              <a:t>(via north</a:t>
            </a:r>
            <a:r>
              <a:rPr lang="en-US" dirty="0"/>
              <a:t>-eastward ocean and sea </a:t>
            </a:r>
            <a:r>
              <a:rPr lang="en-US" dirty="0" smtClean="0"/>
              <a:t>ice Ekman transport) </a:t>
            </a:r>
            <a:r>
              <a:rPr lang="en-US" dirty="0"/>
              <a:t>tends to </a:t>
            </a:r>
            <a:r>
              <a:rPr lang="en-US" dirty="0" smtClean="0"/>
              <a:t>increase ice extent</a:t>
            </a:r>
          </a:p>
          <a:p>
            <a:pPr marL="285750" indent="-285750">
              <a:buFont typeface="Arial"/>
              <a:buChar char="•"/>
            </a:pPr>
            <a:r>
              <a:rPr lang="en-US" dirty="0"/>
              <a:t>orientation of the ice edge to the direction of </a:t>
            </a:r>
            <a:r>
              <a:rPr lang="en-US" dirty="0" smtClean="0"/>
              <a:t>zonal advection drives either increased (e.g., Greenwich </a:t>
            </a:r>
            <a:r>
              <a:rPr lang="en-US" dirty="0"/>
              <a:t>meridian during summer) </a:t>
            </a:r>
            <a:r>
              <a:rPr lang="en-US" dirty="0" smtClean="0"/>
              <a:t>or decreased ice </a:t>
            </a:r>
            <a:r>
              <a:rPr lang="en-US" dirty="0"/>
              <a:t>extent </a:t>
            </a:r>
            <a:r>
              <a:rPr lang="en-US" dirty="0" smtClean="0"/>
              <a:t>(e.g. DP </a:t>
            </a:r>
            <a:r>
              <a:rPr lang="en-US" dirty="0"/>
              <a:t>region</a:t>
            </a:r>
            <a:r>
              <a:rPr lang="en-US" dirty="0" smtClean="0"/>
              <a:t>). </a:t>
            </a:r>
            <a:endParaRPr lang="en-US" dirty="0"/>
          </a:p>
          <a:p>
            <a:pPr marL="285750" indent="-285750">
              <a:buFont typeface="Arial"/>
              <a:buChar char="•"/>
            </a:pPr>
            <a:r>
              <a:rPr lang="en-US" dirty="0" smtClean="0"/>
              <a:t>The </a:t>
            </a:r>
            <a:r>
              <a:rPr lang="en-US" dirty="0"/>
              <a:t>ice concentration is </a:t>
            </a:r>
            <a:r>
              <a:rPr lang="en-US" dirty="0" smtClean="0"/>
              <a:t>also significantly </a:t>
            </a:r>
            <a:r>
              <a:rPr lang="en-US" dirty="0"/>
              <a:t>affected in the DP region by the </a:t>
            </a:r>
            <a:r>
              <a:rPr lang="en-US" dirty="0" smtClean="0"/>
              <a:t>anomalous heating </a:t>
            </a:r>
            <a:r>
              <a:rPr lang="en-US" dirty="0"/>
              <a:t>from the increased SAT. </a:t>
            </a:r>
            <a:endParaRPr lang="en-US" dirty="0" smtClean="0"/>
          </a:p>
          <a:p>
            <a:pPr marL="285750" indent="-285750">
              <a:buFont typeface="Arial"/>
              <a:buChar char="•"/>
            </a:pPr>
            <a:r>
              <a:rPr lang="en-US" dirty="0" smtClean="0"/>
              <a:t>Sea </a:t>
            </a:r>
            <a:r>
              <a:rPr lang="en-US" dirty="0"/>
              <a:t>ice </a:t>
            </a:r>
            <a:r>
              <a:rPr lang="en-US" dirty="0" smtClean="0"/>
              <a:t>anomalies are </a:t>
            </a:r>
            <a:r>
              <a:rPr lang="en-US" dirty="0"/>
              <a:t>maintained for considerable lengths of time as </a:t>
            </a:r>
            <a:r>
              <a:rPr lang="en-US" dirty="0" smtClean="0"/>
              <a:t>a result </a:t>
            </a:r>
            <a:r>
              <a:rPr lang="en-US" dirty="0"/>
              <a:t>of a positive ice–albedo feedback.</a:t>
            </a:r>
          </a:p>
        </p:txBody>
      </p:sp>
      <p:sp>
        <p:nvSpPr>
          <p:cNvPr id="3" name="TextBox 2"/>
          <p:cNvSpPr txBox="1"/>
          <p:nvPr/>
        </p:nvSpPr>
        <p:spPr>
          <a:xfrm>
            <a:off x="1769807" y="2500278"/>
            <a:ext cx="723876" cy="369332"/>
          </a:xfrm>
          <a:prstGeom prst="rect">
            <a:avLst/>
          </a:prstGeom>
          <a:noFill/>
        </p:spPr>
        <p:txBody>
          <a:bodyPr wrap="none" rtlCol="0">
            <a:spAutoFit/>
          </a:bodyPr>
          <a:lstStyle/>
          <a:p>
            <a:r>
              <a:rPr lang="en-US" b="1" u="sng" dirty="0" smtClean="0"/>
              <a:t>CESM</a:t>
            </a:r>
            <a:endParaRPr lang="en-US" b="1" u="sng" dirty="0"/>
          </a:p>
        </p:txBody>
      </p:sp>
      <p:sp>
        <p:nvSpPr>
          <p:cNvPr id="7" name="TextBox 6"/>
          <p:cNvSpPr txBox="1"/>
          <p:nvPr/>
        </p:nvSpPr>
        <p:spPr>
          <a:xfrm>
            <a:off x="1630517" y="4291388"/>
            <a:ext cx="962147" cy="369332"/>
          </a:xfrm>
          <a:prstGeom prst="rect">
            <a:avLst/>
          </a:prstGeom>
          <a:noFill/>
        </p:spPr>
        <p:txBody>
          <a:bodyPr wrap="none" rtlCol="0">
            <a:spAutoFit/>
          </a:bodyPr>
          <a:lstStyle/>
          <a:p>
            <a:r>
              <a:rPr lang="en-US" b="1" u="sng" dirty="0" err="1" smtClean="0"/>
              <a:t>HadISST</a:t>
            </a:r>
            <a:endParaRPr lang="en-US" b="1" u="sng" dirty="0"/>
          </a:p>
        </p:txBody>
      </p:sp>
    </p:spTree>
    <p:extLst>
      <p:ext uri="{BB962C8B-B14F-4D97-AF65-F5344CB8AC3E}">
        <p14:creationId xmlns:p14="http://schemas.microsoft.com/office/powerpoint/2010/main" val="33510014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6448"/>
            <a:ext cx="8229600" cy="1143000"/>
          </a:xfrm>
        </p:spPr>
        <p:txBody>
          <a:bodyPr/>
          <a:lstStyle/>
          <a:p>
            <a:r>
              <a:rPr lang="en-US" dirty="0" smtClean="0"/>
              <a:t>SAM &amp; ENSO</a:t>
            </a:r>
            <a:endParaRPr lang="en-US" dirty="0"/>
          </a:p>
        </p:txBody>
      </p:sp>
      <p:pic>
        <p:nvPicPr>
          <p:cNvPr id="4" name="Content Placeholder 3"/>
          <p:cNvPicPr>
            <a:picLocks noGrp="1" noChangeAspect="1"/>
          </p:cNvPicPr>
          <p:nvPr>
            <p:ph idx="1"/>
          </p:nvPr>
        </p:nvPicPr>
        <p:blipFill>
          <a:blip r:embed="rId2"/>
          <a:srcRect l="-59138" r="-59138"/>
          <a:stretch>
            <a:fillRect/>
          </a:stretch>
        </p:blipFill>
        <p:spPr>
          <a:xfrm>
            <a:off x="1914331" y="1067118"/>
            <a:ext cx="9904514" cy="5447101"/>
          </a:xfrm>
        </p:spPr>
      </p:pic>
      <p:sp>
        <p:nvSpPr>
          <p:cNvPr id="5" name="TextBox 4"/>
          <p:cNvSpPr txBox="1"/>
          <p:nvPr/>
        </p:nvSpPr>
        <p:spPr>
          <a:xfrm>
            <a:off x="6449044" y="6488668"/>
            <a:ext cx="2736647" cy="369332"/>
          </a:xfrm>
          <a:prstGeom prst="rect">
            <a:avLst/>
          </a:prstGeom>
          <a:noFill/>
        </p:spPr>
        <p:txBody>
          <a:bodyPr wrap="none" rtlCol="0">
            <a:spAutoFit/>
          </a:bodyPr>
          <a:lstStyle/>
          <a:p>
            <a:r>
              <a:rPr lang="en-US" dirty="0" err="1" smtClean="0"/>
              <a:t>Ciasto</a:t>
            </a:r>
            <a:r>
              <a:rPr lang="en-US" dirty="0" smtClean="0"/>
              <a:t> and Thompson 2008 </a:t>
            </a:r>
            <a:endParaRPr lang="en-US" dirty="0"/>
          </a:p>
        </p:txBody>
      </p:sp>
      <p:sp>
        <p:nvSpPr>
          <p:cNvPr id="6" name="Rectangle 5"/>
          <p:cNvSpPr/>
          <p:nvPr/>
        </p:nvSpPr>
        <p:spPr>
          <a:xfrm>
            <a:off x="108730" y="1502687"/>
            <a:ext cx="4363212" cy="4524316"/>
          </a:xfrm>
          <a:prstGeom prst="rect">
            <a:avLst/>
          </a:prstGeom>
        </p:spPr>
        <p:txBody>
          <a:bodyPr wrap="square">
            <a:spAutoFit/>
          </a:bodyPr>
          <a:lstStyle/>
          <a:p>
            <a:pPr marL="285750" indent="-285750">
              <a:buFont typeface="Arial"/>
              <a:buChar char="•"/>
            </a:pPr>
            <a:r>
              <a:rPr lang="en-US" dirty="0"/>
              <a:t>the structure </a:t>
            </a:r>
            <a:r>
              <a:rPr lang="en-US" dirty="0" smtClean="0"/>
              <a:t>of ENSO in 500</a:t>
            </a:r>
            <a:r>
              <a:rPr lang="en-US" dirty="0"/>
              <a:t>-hPa </a:t>
            </a:r>
            <a:r>
              <a:rPr lang="en-US" dirty="0" smtClean="0"/>
              <a:t>height anomalies has </a:t>
            </a:r>
            <a:r>
              <a:rPr lang="en-US" dirty="0"/>
              <a:t>a stronger wavelike component </a:t>
            </a:r>
            <a:r>
              <a:rPr lang="en-US" dirty="0" smtClean="0"/>
              <a:t>than the </a:t>
            </a:r>
            <a:r>
              <a:rPr lang="en-US" dirty="0"/>
              <a:t>SAM (contours, middle panels): </a:t>
            </a:r>
          </a:p>
          <a:p>
            <a:pPr marL="285750" indent="-285750">
              <a:buFont typeface="Arial"/>
              <a:buChar char="•"/>
            </a:pPr>
            <a:r>
              <a:rPr lang="en-US" b="1" u="sng" dirty="0"/>
              <a:t>A</a:t>
            </a:r>
            <a:r>
              <a:rPr lang="en-US" b="1" u="sng" dirty="0" smtClean="0"/>
              <a:t>ustral </a:t>
            </a:r>
            <a:r>
              <a:rPr lang="en-US" b="1" u="sng" dirty="0" smtClean="0"/>
              <a:t>winter: </a:t>
            </a:r>
            <a:r>
              <a:rPr lang="en-US" dirty="0" smtClean="0"/>
              <a:t> La Nina (cold phase ENSO) </a:t>
            </a:r>
            <a:r>
              <a:rPr lang="en-US" dirty="0" smtClean="0">
                <a:sym typeface="Wingdings"/>
              </a:rPr>
              <a:t> </a:t>
            </a:r>
            <a:r>
              <a:rPr lang="en-US" dirty="0" smtClean="0"/>
              <a:t>positive </a:t>
            </a:r>
            <a:r>
              <a:rPr lang="en-US" dirty="0"/>
              <a:t>height anomalies to the east of New Zealand</a:t>
            </a:r>
            <a:r>
              <a:rPr lang="en-US" dirty="0" smtClean="0"/>
              <a:t>, negative </a:t>
            </a:r>
            <a:r>
              <a:rPr lang="en-US" dirty="0"/>
              <a:t>height anomalies to the west of the </a:t>
            </a:r>
            <a:r>
              <a:rPr lang="en-US" dirty="0" smtClean="0"/>
              <a:t>Antarctic Peninsula</a:t>
            </a:r>
            <a:r>
              <a:rPr lang="en-US" dirty="0"/>
              <a:t>, and positive height anomalies in the </a:t>
            </a:r>
            <a:r>
              <a:rPr lang="en-US" dirty="0" smtClean="0"/>
              <a:t>Atlantic sector </a:t>
            </a:r>
            <a:r>
              <a:rPr lang="en-US" dirty="0"/>
              <a:t>of the Southern </a:t>
            </a:r>
            <a:r>
              <a:rPr lang="en-US" dirty="0" smtClean="0"/>
              <a:t>Ocean </a:t>
            </a:r>
            <a:endParaRPr lang="en-US" dirty="0" smtClean="0"/>
          </a:p>
          <a:p>
            <a:pPr marL="285750" indent="-285750">
              <a:buFont typeface="Arial"/>
              <a:buChar char="•"/>
            </a:pPr>
            <a:r>
              <a:rPr lang="en-US" b="1" u="sng" dirty="0"/>
              <a:t>A</a:t>
            </a:r>
            <a:r>
              <a:rPr lang="en-US" b="1" u="sng" dirty="0" smtClean="0"/>
              <a:t>ustral </a:t>
            </a:r>
            <a:r>
              <a:rPr lang="en-US" b="1" u="sng" dirty="0" smtClean="0"/>
              <a:t>summer: </a:t>
            </a:r>
            <a:r>
              <a:rPr lang="en-US" dirty="0" smtClean="0"/>
              <a:t>negative </a:t>
            </a:r>
            <a:r>
              <a:rPr lang="en-US" dirty="0" err="1" smtClean="0"/>
              <a:t>geopotential</a:t>
            </a:r>
            <a:r>
              <a:rPr lang="en-US" dirty="0"/>
              <a:t> </a:t>
            </a:r>
            <a:r>
              <a:rPr lang="en-US" dirty="0" smtClean="0"/>
              <a:t>height </a:t>
            </a:r>
            <a:r>
              <a:rPr lang="en-US" dirty="0"/>
              <a:t>anomalies that extend across the pole, and </a:t>
            </a:r>
            <a:r>
              <a:rPr lang="en-US" dirty="0" smtClean="0"/>
              <a:t>thus the </a:t>
            </a:r>
            <a:r>
              <a:rPr lang="en-US" dirty="0"/>
              <a:t>signature of ENSO in Z</a:t>
            </a:r>
            <a:r>
              <a:rPr lang="en-US" sz="800" dirty="0"/>
              <a:t>500 </a:t>
            </a:r>
            <a:r>
              <a:rPr lang="en-US" dirty="0"/>
              <a:t>field bears </a:t>
            </a:r>
            <a:r>
              <a:rPr lang="en-US" b="1" u="sng" dirty="0" smtClean="0"/>
              <a:t>resemblance to </a:t>
            </a:r>
            <a:r>
              <a:rPr lang="en-US" b="1" u="sng" dirty="0"/>
              <a:t>the structure of the </a:t>
            </a:r>
            <a:r>
              <a:rPr lang="en-US" b="1" u="sng" dirty="0" smtClean="0"/>
              <a:t>SAM</a:t>
            </a:r>
          </a:p>
        </p:txBody>
      </p:sp>
    </p:spTree>
    <p:extLst>
      <p:ext uri="{BB962C8B-B14F-4D97-AF65-F5344CB8AC3E}">
        <p14:creationId xmlns:p14="http://schemas.microsoft.com/office/powerpoint/2010/main" val="1734151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                       ENSO</a:t>
            </a:r>
            <a:endParaRPr lang="en-US" dirty="0"/>
          </a:p>
        </p:txBody>
      </p:sp>
      <p:pic>
        <p:nvPicPr>
          <p:cNvPr id="4" name="Content Placeholder 3"/>
          <p:cNvPicPr>
            <a:picLocks noGrp="1" noChangeAspect="1"/>
          </p:cNvPicPr>
          <p:nvPr>
            <p:ph idx="1"/>
          </p:nvPr>
        </p:nvPicPr>
        <p:blipFill>
          <a:blip r:embed="rId2"/>
          <a:srcRect l="-52443" r="-52443"/>
          <a:stretch>
            <a:fillRect/>
          </a:stretch>
        </p:blipFill>
        <p:spPr>
          <a:xfrm>
            <a:off x="2560580" y="1656724"/>
            <a:ext cx="8229600" cy="4525963"/>
          </a:xfrm>
        </p:spPr>
      </p:pic>
      <p:pic>
        <p:nvPicPr>
          <p:cNvPr id="5" name="Content Placeholder 3"/>
          <p:cNvPicPr>
            <a:picLocks noChangeAspect="1"/>
          </p:cNvPicPr>
          <p:nvPr/>
        </p:nvPicPr>
        <p:blipFill>
          <a:blip r:embed="rId3"/>
          <a:srcRect l="-51050" r="-51050"/>
          <a:stretch>
            <a:fillRect/>
          </a:stretch>
        </p:blipFill>
        <p:spPr>
          <a:xfrm>
            <a:off x="-1554220" y="1600200"/>
            <a:ext cx="8229600" cy="4525963"/>
          </a:xfrm>
          <a:prstGeom prst="rect">
            <a:avLst/>
          </a:prstGeom>
        </p:spPr>
      </p:pic>
      <p:sp>
        <p:nvSpPr>
          <p:cNvPr id="6" name="TextBox 5"/>
          <p:cNvSpPr txBox="1"/>
          <p:nvPr/>
        </p:nvSpPr>
        <p:spPr>
          <a:xfrm>
            <a:off x="6449044" y="6488668"/>
            <a:ext cx="2736647" cy="369332"/>
          </a:xfrm>
          <a:prstGeom prst="rect">
            <a:avLst/>
          </a:prstGeom>
          <a:noFill/>
        </p:spPr>
        <p:txBody>
          <a:bodyPr wrap="none" rtlCol="0">
            <a:spAutoFit/>
          </a:bodyPr>
          <a:lstStyle/>
          <a:p>
            <a:r>
              <a:rPr lang="en-US" dirty="0" err="1" smtClean="0"/>
              <a:t>Ciasto</a:t>
            </a:r>
            <a:r>
              <a:rPr lang="en-US" dirty="0" smtClean="0"/>
              <a:t> and Thompson 2008 </a:t>
            </a:r>
            <a:endParaRPr lang="en-US" dirty="0"/>
          </a:p>
        </p:txBody>
      </p:sp>
      <p:sp>
        <p:nvSpPr>
          <p:cNvPr id="7" name="Rectangle 6"/>
          <p:cNvSpPr/>
          <p:nvPr/>
        </p:nvSpPr>
        <p:spPr>
          <a:xfrm>
            <a:off x="375552" y="6211669"/>
            <a:ext cx="5851566" cy="646331"/>
          </a:xfrm>
          <a:prstGeom prst="rect">
            <a:avLst/>
          </a:prstGeom>
        </p:spPr>
        <p:txBody>
          <a:bodyPr wrap="square">
            <a:spAutoFit/>
          </a:bodyPr>
          <a:lstStyle/>
          <a:p>
            <a:r>
              <a:rPr lang="en-US" dirty="0"/>
              <a:t>Correlation between monthly-mean indices of the SAM and ENSO is r  0.5 during the months November–April</a:t>
            </a:r>
          </a:p>
        </p:txBody>
      </p:sp>
    </p:spTree>
    <p:extLst>
      <p:ext uri="{BB962C8B-B14F-4D97-AF65-F5344CB8AC3E}">
        <p14:creationId xmlns:p14="http://schemas.microsoft.com/office/powerpoint/2010/main" val="19663594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3476" y="0"/>
            <a:ext cx="6545403" cy="6858000"/>
          </a:xfrm>
          <a:prstGeom prst="rect">
            <a:avLst/>
          </a:prstGeom>
        </p:spPr>
      </p:pic>
      <p:sp>
        <p:nvSpPr>
          <p:cNvPr id="5" name="Rectangle 4"/>
          <p:cNvSpPr/>
          <p:nvPr/>
        </p:nvSpPr>
        <p:spPr>
          <a:xfrm>
            <a:off x="3545588" y="0"/>
            <a:ext cx="3263291" cy="58559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r"/>
            <a:r>
              <a:rPr lang="en-US" dirty="0" smtClean="0"/>
              <a:t>SAM spectra</a:t>
            </a:r>
            <a:endParaRPr lang="en-US" dirty="0"/>
          </a:p>
        </p:txBody>
      </p:sp>
      <p:sp>
        <p:nvSpPr>
          <p:cNvPr id="3" name="Vertical Text Placeholder 2"/>
          <p:cNvSpPr>
            <a:spLocks noGrp="1"/>
          </p:cNvSpPr>
          <p:nvPr>
            <p:ph type="body" orient="vert" idx="1"/>
          </p:nvPr>
        </p:nvSpPr>
        <p:spPr>
          <a:xfrm rot="16200000">
            <a:off x="3837435" y="1460945"/>
            <a:ext cx="5376330" cy="5236797"/>
          </a:xfrm>
        </p:spPr>
        <p:txBody>
          <a:bodyPr>
            <a:normAutofit/>
          </a:bodyPr>
          <a:lstStyle/>
          <a:p>
            <a:r>
              <a:rPr lang="en-US" sz="2400" dirty="0" smtClean="0"/>
              <a:t>generally </a:t>
            </a:r>
            <a:r>
              <a:rPr lang="en-US" sz="2400" dirty="0"/>
              <a:t>red spectra </a:t>
            </a:r>
            <a:r>
              <a:rPr lang="en-US" sz="2400" dirty="0" smtClean="0"/>
              <a:t>with little evidence </a:t>
            </a:r>
            <a:r>
              <a:rPr lang="en-US" sz="2400" dirty="0"/>
              <a:t>of dominant time </a:t>
            </a:r>
            <a:r>
              <a:rPr lang="en-US" sz="2400" dirty="0" smtClean="0"/>
              <a:t>scales</a:t>
            </a:r>
          </a:p>
          <a:p>
            <a:r>
              <a:rPr lang="en-US" sz="2400" dirty="0" smtClean="0"/>
              <a:t>2</a:t>
            </a:r>
            <a:r>
              <a:rPr lang="en-US" sz="2400" dirty="0"/>
              <a:t>-yr intensification</a:t>
            </a:r>
            <a:r>
              <a:rPr lang="en-US" sz="2400" dirty="0" smtClean="0"/>
              <a:t>, matching the </a:t>
            </a:r>
            <a:r>
              <a:rPr lang="en-US" sz="2400" dirty="0"/>
              <a:t>model’s dominant ENSO time </a:t>
            </a:r>
            <a:r>
              <a:rPr lang="en-US" sz="2400" dirty="0" smtClean="0"/>
              <a:t>scale </a:t>
            </a:r>
          </a:p>
          <a:p>
            <a:r>
              <a:rPr lang="en-US" sz="2400" dirty="0" smtClean="0"/>
              <a:t>SST</a:t>
            </a:r>
            <a:r>
              <a:rPr lang="en-US" sz="2400" dirty="0"/>
              <a:t> </a:t>
            </a:r>
            <a:r>
              <a:rPr lang="en-US" sz="2400" dirty="0" smtClean="0"/>
              <a:t>shows </a:t>
            </a:r>
            <a:r>
              <a:rPr lang="en-US" sz="2400" dirty="0"/>
              <a:t>the greatest “reddening” with little power at </a:t>
            </a:r>
            <a:r>
              <a:rPr lang="en-US" sz="2400" dirty="0" err="1" smtClean="0"/>
              <a:t>subseasonal</a:t>
            </a:r>
            <a:r>
              <a:rPr lang="en-US" sz="2400" dirty="0"/>
              <a:t> </a:t>
            </a:r>
            <a:r>
              <a:rPr lang="en-US" sz="2400" dirty="0" smtClean="0"/>
              <a:t>time </a:t>
            </a:r>
            <a:r>
              <a:rPr lang="en-US" sz="2400" dirty="0"/>
              <a:t>scales.</a:t>
            </a:r>
          </a:p>
        </p:txBody>
      </p:sp>
    </p:spTree>
    <p:extLst>
      <p:ext uri="{BB962C8B-B14F-4D97-AF65-F5344CB8AC3E}">
        <p14:creationId xmlns:p14="http://schemas.microsoft.com/office/powerpoint/2010/main" val="4656616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135" y="274638"/>
            <a:ext cx="8229600" cy="1143000"/>
          </a:xfrm>
        </p:spPr>
        <p:txBody>
          <a:bodyPr/>
          <a:lstStyle/>
          <a:p>
            <a:r>
              <a:rPr lang="en-US" dirty="0" err="1" smtClean="0"/>
              <a:t>Obs</a:t>
            </a:r>
            <a:r>
              <a:rPr lang="en-US" dirty="0" smtClean="0"/>
              <a:t> </a:t>
            </a:r>
            <a:r>
              <a:rPr lang="en-US" dirty="0" err="1" smtClean="0"/>
              <a:t>vs</a:t>
            </a:r>
            <a:r>
              <a:rPr lang="en-US" dirty="0" smtClean="0"/>
              <a:t> modeled SAM</a:t>
            </a:r>
            <a:endParaRPr lang="en-US" dirty="0"/>
          </a:p>
        </p:txBody>
      </p:sp>
      <p:sp>
        <p:nvSpPr>
          <p:cNvPr id="5" name="TextBox 4"/>
          <p:cNvSpPr txBox="1"/>
          <p:nvPr/>
        </p:nvSpPr>
        <p:spPr>
          <a:xfrm>
            <a:off x="6518574" y="6488668"/>
            <a:ext cx="1793054" cy="369332"/>
          </a:xfrm>
          <a:prstGeom prst="rect">
            <a:avLst/>
          </a:prstGeom>
          <a:noFill/>
        </p:spPr>
        <p:txBody>
          <a:bodyPr wrap="none" rtlCol="0">
            <a:spAutoFit/>
          </a:bodyPr>
          <a:lstStyle/>
          <a:p>
            <a:r>
              <a:rPr lang="en-US" dirty="0" smtClean="0"/>
              <a:t>Zhang et al. 2013</a:t>
            </a:r>
            <a:endParaRPr lang="en-US" dirty="0"/>
          </a:p>
        </p:txBody>
      </p:sp>
      <p:pic>
        <p:nvPicPr>
          <p:cNvPr id="6" name="Content Placeholder 5" descr="Screen Shot 2018-03-27 at 2.14.50 PM.png"/>
          <p:cNvPicPr>
            <a:picLocks noGrp="1" noChangeAspect="1"/>
          </p:cNvPicPr>
          <p:nvPr>
            <p:ph idx="1"/>
          </p:nvPr>
        </p:nvPicPr>
        <p:blipFill>
          <a:blip r:embed="rId2">
            <a:extLst>
              <a:ext uri="{28A0092B-C50C-407E-A947-70E740481C1C}">
                <a14:useLocalDpi xmlns:a14="http://schemas.microsoft.com/office/drawing/2010/main" val="0"/>
              </a:ext>
            </a:extLst>
          </a:blip>
          <a:srcRect l="-23592" r="-23592"/>
          <a:stretch>
            <a:fillRect/>
          </a:stretch>
        </p:blipFill>
        <p:spPr>
          <a:xfrm>
            <a:off x="1309330" y="1417638"/>
            <a:ext cx="8949194" cy="4921712"/>
          </a:xfrm>
        </p:spPr>
      </p:pic>
      <p:pic>
        <p:nvPicPr>
          <p:cNvPr id="7" name="Picture 6" descr="Screen Shot 2018-03-27 at 2.15.00 PM.png"/>
          <p:cNvPicPr>
            <a:picLocks noChangeAspect="1"/>
          </p:cNvPicPr>
          <p:nvPr/>
        </p:nvPicPr>
        <p:blipFill rotWithShape="1">
          <a:blip r:embed="rId3">
            <a:extLst>
              <a:ext uri="{28A0092B-C50C-407E-A947-70E740481C1C}">
                <a14:useLocalDpi xmlns:a14="http://schemas.microsoft.com/office/drawing/2010/main" val="0"/>
              </a:ext>
            </a:extLst>
          </a:blip>
          <a:srcRect r="54212"/>
          <a:stretch/>
        </p:blipFill>
        <p:spPr>
          <a:xfrm>
            <a:off x="0" y="-1"/>
            <a:ext cx="2318774" cy="2287559"/>
          </a:xfrm>
          <a:prstGeom prst="rect">
            <a:avLst/>
          </a:prstGeom>
        </p:spPr>
      </p:pic>
      <p:sp>
        <p:nvSpPr>
          <p:cNvPr id="8" name="TextBox 7"/>
          <p:cNvSpPr txBox="1"/>
          <p:nvPr/>
        </p:nvSpPr>
        <p:spPr>
          <a:xfrm>
            <a:off x="180259" y="2291605"/>
            <a:ext cx="2032000" cy="1477328"/>
          </a:xfrm>
          <a:prstGeom prst="rect">
            <a:avLst/>
          </a:prstGeom>
          <a:noFill/>
        </p:spPr>
        <p:txBody>
          <a:bodyPr wrap="square" rtlCol="0">
            <a:spAutoFit/>
          </a:bodyPr>
          <a:lstStyle/>
          <a:p>
            <a:r>
              <a:rPr lang="en-US" dirty="0" smtClean="0"/>
              <a:t>Top: NCEP reanalysis</a:t>
            </a:r>
          </a:p>
          <a:p>
            <a:endParaRPr lang="en-US" dirty="0"/>
          </a:p>
          <a:p>
            <a:r>
              <a:rPr lang="en-US" dirty="0" smtClean="0"/>
              <a:t>Right: CMIP 5 models</a:t>
            </a:r>
            <a:endParaRPr lang="en-US" dirty="0"/>
          </a:p>
        </p:txBody>
      </p:sp>
    </p:spTree>
    <p:extLst>
      <p:ext uri="{BB962C8B-B14F-4D97-AF65-F5344CB8AC3E}">
        <p14:creationId xmlns:p14="http://schemas.microsoft.com/office/powerpoint/2010/main" val="26599149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65953" r="-65953"/>
          <a:stretch>
            <a:fillRect/>
          </a:stretch>
        </p:blipFill>
        <p:spPr>
          <a:xfrm rot="5400000">
            <a:off x="-888502" y="1166978"/>
            <a:ext cx="11247683" cy="6185792"/>
          </a:xfrm>
        </p:spPr>
      </p:pic>
      <p:sp>
        <p:nvSpPr>
          <p:cNvPr id="2" name="Title 1"/>
          <p:cNvSpPr>
            <a:spLocks noGrp="1"/>
          </p:cNvSpPr>
          <p:nvPr>
            <p:ph type="title"/>
          </p:nvPr>
        </p:nvSpPr>
        <p:spPr>
          <a:xfrm>
            <a:off x="457200" y="1244"/>
            <a:ext cx="8229600" cy="1143000"/>
          </a:xfrm>
        </p:spPr>
        <p:txBody>
          <a:bodyPr/>
          <a:lstStyle/>
          <a:p>
            <a:r>
              <a:rPr lang="en-US" dirty="0" smtClean="0"/>
              <a:t>Forcing</a:t>
            </a:r>
            <a:endParaRPr lang="en-US" dirty="0"/>
          </a:p>
        </p:txBody>
      </p:sp>
      <p:sp>
        <p:nvSpPr>
          <p:cNvPr id="5" name="TextBox 4"/>
          <p:cNvSpPr txBox="1"/>
          <p:nvPr/>
        </p:nvSpPr>
        <p:spPr>
          <a:xfrm>
            <a:off x="6518574" y="6488668"/>
            <a:ext cx="2625426" cy="369332"/>
          </a:xfrm>
          <a:prstGeom prst="rect">
            <a:avLst/>
          </a:prstGeom>
          <a:noFill/>
        </p:spPr>
        <p:txBody>
          <a:bodyPr wrap="none" rtlCol="0">
            <a:spAutoFit/>
          </a:bodyPr>
          <a:lstStyle/>
          <a:p>
            <a:r>
              <a:rPr lang="en-US" dirty="0" err="1" smtClean="0"/>
              <a:t>Arblaster</a:t>
            </a:r>
            <a:r>
              <a:rPr lang="en-US" dirty="0" smtClean="0"/>
              <a:t> and </a:t>
            </a:r>
            <a:r>
              <a:rPr lang="en-US" dirty="0" err="1" smtClean="0"/>
              <a:t>Meehl</a:t>
            </a:r>
            <a:r>
              <a:rPr lang="en-US" dirty="0" smtClean="0"/>
              <a:t> 2006</a:t>
            </a:r>
            <a:endParaRPr lang="en-US" dirty="0"/>
          </a:p>
        </p:txBody>
      </p:sp>
      <p:sp>
        <p:nvSpPr>
          <p:cNvPr id="6" name="Rectangle 5"/>
          <p:cNvSpPr/>
          <p:nvPr/>
        </p:nvSpPr>
        <p:spPr>
          <a:xfrm>
            <a:off x="1246124" y="1154574"/>
            <a:ext cx="6858000" cy="646331"/>
          </a:xfrm>
          <a:prstGeom prst="rect">
            <a:avLst/>
          </a:prstGeom>
        </p:spPr>
        <p:txBody>
          <a:bodyPr wrap="square">
            <a:spAutoFit/>
          </a:bodyPr>
          <a:lstStyle/>
          <a:p>
            <a:r>
              <a:rPr lang="en-US" dirty="0" smtClean="0"/>
              <a:t>there </a:t>
            </a:r>
            <a:r>
              <a:rPr lang="en-US" dirty="0"/>
              <a:t>is </a:t>
            </a:r>
            <a:r>
              <a:rPr lang="en-US" dirty="0" smtClean="0"/>
              <a:t>evidence that </a:t>
            </a:r>
            <a:r>
              <a:rPr lang="en-US" dirty="0"/>
              <a:t>the SAM, in particular its temporal evolution</a:t>
            </a:r>
            <a:r>
              <a:rPr lang="en-US" dirty="0" smtClean="0"/>
              <a:t>, is </a:t>
            </a:r>
            <a:r>
              <a:rPr lang="en-US" dirty="0"/>
              <a:t>sensitive to external forcing.</a:t>
            </a:r>
          </a:p>
        </p:txBody>
      </p:sp>
    </p:spTree>
    <p:extLst>
      <p:ext uri="{BB962C8B-B14F-4D97-AF65-F5344CB8AC3E}">
        <p14:creationId xmlns:p14="http://schemas.microsoft.com/office/powerpoint/2010/main" val="34965351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Annular Modes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Hemispheric scale patterns of climate variability</a:t>
            </a:r>
          </a:p>
          <a:p>
            <a:r>
              <a:rPr lang="en-US" dirty="0" smtClean="0"/>
              <a:t>Driven by internal atmospheric dynamics in mid-latitudes</a:t>
            </a:r>
          </a:p>
          <a:p>
            <a:r>
              <a:rPr lang="en-US" dirty="0" smtClean="0"/>
              <a:t>NAM/SAM: Dominant modes of climate variability in Northern and Southern Hemisphere mid-latitudes</a:t>
            </a:r>
          </a:p>
          <a:p>
            <a:r>
              <a:rPr lang="en-US" dirty="0" smtClean="0"/>
              <a:t>Explain ~20-30% of the total variance in </a:t>
            </a:r>
            <a:r>
              <a:rPr lang="en-US" dirty="0" err="1" smtClean="0"/>
              <a:t>geopotential</a:t>
            </a:r>
            <a:r>
              <a:rPr lang="en-US" dirty="0" smtClean="0"/>
              <a:t> height and wind</a:t>
            </a:r>
          </a:p>
          <a:p>
            <a:r>
              <a:rPr lang="en-US" dirty="0" smtClean="0"/>
              <a:t>North-south oscillations in atmospheric mass and wind fields between poles and mid-latitudes</a:t>
            </a:r>
          </a:p>
          <a:p>
            <a:r>
              <a:rPr lang="en-US" dirty="0" smtClean="0"/>
              <a:t>Positive index: lower than normal pressure over the polar region and anomalously strong westerly winds at ~55-60 degrees latitude</a:t>
            </a:r>
            <a:endParaRPr lang="en-US" dirty="0"/>
          </a:p>
        </p:txBody>
      </p:sp>
    </p:spTree>
    <p:extLst>
      <p:ext uri="{BB962C8B-B14F-4D97-AF65-F5344CB8AC3E}">
        <p14:creationId xmlns:p14="http://schemas.microsoft.com/office/powerpoint/2010/main" val="528119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Trends in SAM</a:t>
            </a:r>
            <a:endParaRPr lang="en-US" dirty="0"/>
          </a:p>
        </p:txBody>
      </p:sp>
      <p:sp>
        <p:nvSpPr>
          <p:cNvPr id="3" name="Content Placeholder 2"/>
          <p:cNvSpPr>
            <a:spLocks noGrp="1"/>
          </p:cNvSpPr>
          <p:nvPr>
            <p:ph idx="1"/>
          </p:nvPr>
        </p:nvSpPr>
        <p:spPr/>
        <p:txBody>
          <a:bodyPr>
            <a:noAutofit/>
          </a:bodyPr>
          <a:lstStyle/>
          <a:p>
            <a:r>
              <a:rPr lang="en-US" sz="2400" dirty="0" smtClean="0"/>
              <a:t>Trend to high index polarity over past few decades</a:t>
            </a:r>
          </a:p>
          <a:p>
            <a:r>
              <a:rPr lang="en-US" sz="2400" dirty="0" smtClean="0"/>
              <a:t>Largest in SH summer </a:t>
            </a:r>
          </a:p>
          <a:p>
            <a:r>
              <a:rPr lang="en-US" sz="2400" dirty="0" smtClean="0"/>
              <a:t>Explains pattern of recent temperature trends over Antarctica</a:t>
            </a:r>
          </a:p>
          <a:p>
            <a:pPr marL="342900" lvl="1" indent="-342900">
              <a:buFont typeface="Arial"/>
              <a:buChar char="•"/>
            </a:pPr>
            <a:r>
              <a:rPr lang="en-US" sz="2000" dirty="0"/>
              <a:t>Climate models forced with increasing GHG simulate a trend towards high index polarity of SAM</a:t>
            </a:r>
          </a:p>
          <a:p>
            <a:r>
              <a:rPr lang="en-US" sz="2400" dirty="0" smtClean="0"/>
              <a:t>Drivers </a:t>
            </a:r>
            <a:r>
              <a:rPr lang="en-US" sz="2400" dirty="0" smtClean="0"/>
              <a:t>of this trend:</a:t>
            </a:r>
          </a:p>
          <a:p>
            <a:pPr lvl="1"/>
            <a:r>
              <a:rPr lang="en-US" sz="2000" dirty="0" smtClean="0"/>
              <a:t>Internal variability?</a:t>
            </a:r>
          </a:p>
          <a:p>
            <a:pPr lvl="1"/>
            <a:r>
              <a:rPr lang="en-US" sz="2000" dirty="0" smtClean="0"/>
              <a:t>Observations and model results suggest the trend in the SAM is at least partially driven by Antarctic ozone depletion </a:t>
            </a:r>
            <a:endParaRPr lang="en-US" sz="2000" dirty="0" smtClean="0"/>
          </a:p>
          <a:p>
            <a:pPr lvl="1"/>
            <a:r>
              <a:rPr lang="en-US" sz="2000" dirty="0"/>
              <a:t>But to what extent changes in other external </a:t>
            </a:r>
            <a:r>
              <a:rPr lang="en-US" sz="2000" dirty="0" err="1"/>
              <a:t>forcings</a:t>
            </a:r>
            <a:r>
              <a:rPr lang="en-US" sz="2000" dirty="0"/>
              <a:t> (e.g., </a:t>
            </a:r>
            <a:r>
              <a:rPr lang="en-US" sz="2000" dirty="0" smtClean="0"/>
              <a:t>mid-latitude </a:t>
            </a:r>
            <a:r>
              <a:rPr lang="en-US" sz="2000" dirty="0"/>
              <a:t>SST anomalies, solar variability, etc.) impact the annular modes is less </a:t>
            </a:r>
            <a:r>
              <a:rPr lang="en-US" sz="2000" dirty="0" smtClean="0"/>
              <a:t>clear</a:t>
            </a:r>
            <a:endParaRPr lang="en-US" sz="2000" dirty="0"/>
          </a:p>
        </p:txBody>
      </p:sp>
    </p:spTree>
    <p:extLst>
      <p:ext uri="{BB962C8B-B14F-4D97-AF65-F5344CB8AC3E}">
        <p14:creationId xmlns:p14="http://schemas.microsoft.com/office/powerpoint/2010/main" val="868357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SAM in CMIP5</a:t>
            </a:r>
            <a:endParaRPr lang="en-US" dirty="0"/>
          </a:p>
        </p:txBody>
      </p:sp>
      <p:sp>
        <p:nvSpPr>
          <p:cNvPr id="6" name="Vertical Text Placeholder 5"/>
          <p:cNvSpPr>
            <a:spLocks noGrp="1"/>
          </p:cNvSpPr>
          <p:nvPr>
            <p:ph type="body" orient="vert" idx="1"/>
          </p:nvPr>
        </p:nvSpPr>
        <p:spPr>
          <a:xfrm rot="16200000">
            <a:off x="-1650059" y="3387608"/>
            <a:ext cx="8229600" cy="4525963"/>
          </a:xfrm>
        </p:spPr>
        <p:txBody>
          <a:bodyPr/>
          <a:lstStyle/>
          <a:p>
            <a:r>
              <a:rPr lang="en-US" dirty="0" smtClean="0"/>
              <a:t>SAM changes between 1861-1910 &amp; 2050-2099 (or 1980-2029 and 2050-2099 in gray)</a:t>
            </a:r>
          </a:p>
        </p:txBody>
      </p:sp>
      <p:pic>
        <p:nvPicPr>
          <p:cNvPr id="4" name="Content Placeholder 3"/>
          <p:cNvPicPr>
            <a:picLocks noGrp="1" noChangeAspect="1"/>
          </p:cNvPicPr>
          <p:nvPr>
            <p:ph idx="4294967295"/>
          </p:nvPr>
        </p:nvPicPr>
        <p:blipFill>
          <a:blip r:embed="rId2"/>
          <a:srcRect l="-70138" r="-70138"/>
          <a:stretch>
            <a:fillRect/>
          </a:stretch>
        </p:blipFill>
        <p:spPr>
          <a:xfrm>
            <a:off x="2104319" y="1417638"/>
            <a:ext cx="9382125" cy="5160962"/>
          </a:xfrm>
        </p:spPr>
      </p:pic>
      <p:sp>
        <p:nvSpPr>
          <p:cNvPr id="7" name="TextBox 6"/>
          <p:cNvSpPr txBox="1"/>
          <p:nvPr/>
        </p:nvSpPr>
        <p:spPr>
          <a:xfrm>
            <a:off x="526815" y="5954889"/>
            <a:ext cx="2123974" cy="369332"/>
          </a:xfrm>
          <a:prstGeom prst="rect">
            <a:avLst/>
          </a:prstGeom>
          <a:noFill/>
        </p:spPr>
        <p:txBody>
          <a:bodyPr wrap="none" rtlCol="0">
            <a:spAutoFit/>
          </a:bodyPr>
          <a:lstStyle/>
          <a:p>
            <a:r>
              <a:rPr lang="en-US" dirty="0" smtClean="0"/>
              <a:t>Gillett and Fyfe 2013 </a:t>
            </a:r>
            <a:endParaRPr lang="en-US" dirty="0"/>
          </a:p>
        </p:txBody>
      </p:sp>
    </p:spTree>
    <p:extLst>
      <p:ext uri="{BB962C8B-B14F-4D97-AF65-F5344CB8AC3E}">
        <p14:creationId xmlns:p14="http://schemas.microsoft.com/office/powerpoint/2010/main" val="25545028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projections</a:t>
            </a:r>
            <a:endParaRPr lang="en-US" dirty="0"/>
          </a:p>
        </p:txBody>
      </p:sp>
      <p:pic>
        <p:nvPicPr>
          <p:cNvPr id="4" name="Content Placeholder 3"/>
          <p:cNvPicPr>
            <a:picLocks noGrp="1" noChangeAspect="1"/>
          </p:cNvPicPr>
          <p:nvPr>
            <p:ph idx="1"/>
          </p:nvPr>
        </p:nvPicPr>
        <p:blipFill>
          <a:blip r:embed="rId3"/>
          <a:srcRect l="-60145" r="-60145"/>
          <a:stretch>
            <a:fillRect/>
          </a:stretch>
        </p:blipFill>
        <p:spPr>
          <a:xfrm rot="5400000">
            <a:off x="-1317957" y="697826"/>
            <a:ext cx="11929745" cy="6560900"/>
          </a:xfrm>
        </p:spPr>
      </p:pic>
      <p:sp>
        <p:nvSpPr>
          <p:cNvPr id="5" name="TextBox 4"/>
          <p:cNvSpPr txBox="1"/>
          <p:nvPr/>
        </p:nvSpPr>
        <p:spPr>
          <a:xfrm>
            <a:off x="6518574" y="6488668"/>
            <a:ext cx="2625426" cy="369332"/>
          </a:xfrm>
          <a:prstGeom prst="rect">
            <a:avLst/>
          </a:prstGeom>
          <a:noFill/>
        </p:spPr>
        <p:txBody>
          <a:bodyPr wrap="none" rtlCol="0">
            <a:spAutoFit/>
          </a:bodyPr>
          <a:lstStyle/>
          <a:p>
            <a:r>
              <a:rPr lang="en-US" dirty="0" err="1" smtClean="0"/>
              <a:t>Arblaster</a:t>
            </a:r>
            <a:r>
              <a:rPr lang="en-US" dirty="0" smtClean="0"/>
              <a:t> and </a:t>
            </a:r>
            <a:r>
              <a:rPr lang="en-US" dirty="0" err="1" smtClean="0"/>
              <a:t>Meehl</a:t>
            </a:r>
            <a:r>
              <a:rPr lang="en-US" dirty="0" smtClean="0"/>
              <a:t> 2006</a:t>
            </a:r>
            <a:endParaRPr lang="en-US" dirty="0"/>
          </a:p>
        </p:txBody>
      </p:sp>
    </p:spTree>
    <p:extLst>
      <p:ext uri="{BB962C8B-B14F-4D97-AF65-F5344CB8AC3E}">
        <p14:creationId xmlns:p14="http://schemas.microsoft.com/office/powerpoint/2010/main" val="241799943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\What </a:t>
            </a:r>
            <a:r>
              <a:rPr lang="en-US" sz="3200" dirty="0" smtClean="0"/>
              <a:t>is driving the trend towards </a:t>
            </a:r>
            <a:r>
              <a:rPr lang="en-US" sz="3200" dirty="0" smtClean="0"/>
              <a:t/>
            </a:r>
            <a:br>
              <a:rPr lang="en-US" sz="3200" dirty="0" smtClean="0"/>
            </a:br>
            <a:r>
              <a:rPr lang="en-US" sz="3200" dirty="0" smtClean="0"/>
              <a:t>positive </a:t>
            </a:r>
            <a:r>
              <a:rPr lang="en-US" sz="3200" dirty="0" smtClean="0"/>
              <a:t>SAM?</a:t>
            </a:r>
            <a:endParaRPr lang="en-US" sz="3200" dirty="0"/>
          </a:p>
        </p:txBody>
      </p:sp>
      <p:pic>
        <p:nvPicPr>
          <p:cNvPr id="4" name="Content Placeholder 3"/>
          <p:cNvPicPr>
            <a:picLocks noGrp="1" noChangeAspect="1"/>
          </p:cNvPicPr>
          <p:nvPr>
            <p:ph idx="1"/>
          </p:nvPr>
        </p:nvPicPr>
        <p:blipFill>
          <a:blip r:embed="rId2"/>
          <a:srcRect l="-16696" r="-16696"/>
          <a:stretch>
            <a:fillRect/>
          </a:stretch>
        </p:blipFill>
        <p:spPr/>
      </p:pic>
      <p:sp>
        <p:nvSpPr>
          <p:cNvPr id="3" name="Rectangle 2"/>
          <p:cNvSpPr/>
          <p:nvPr/>
        </p:nvSpPr>
        <p:spPr>
          <a:xfrm>
            <a:off x="1427239" y="6126163"/>
            <a:ext cx="6628190" cy="646331"/>
          </a:xfrm>
          <a:prstGeom prst="rect">
            <a:avLst/>
          </a:prstGeom>
        </p:spPr>
        <p:txBody>
          <a:bodyPr wrap="square">
            <a:spAutoFit/>
          </a:bodyPr>
          <a:lstStyle/>
          <a:p>
            <a:r>
              <a:rPr lang="en-US" dirty="0" smtClean="0"/>
              <a:t>Annular modes are coupled with annular variability in stratospheric flow during the winter (NH) and spring (SH) seasons</a:t>
            </a:r>
          </a:p>
        </p:txBody>
      </p:sp>
    </p:spTree>
    <p:extLst>
      <p:ext uri="{BB962C8B-B14F-4D97-AF65-F5344CB8AC3E}">
        <p14:creationId xmlns:p14="http://schemas.microsoft.com/office/powerpoint/2010/main" val="23701359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GHG impact on this?  Ozone?</a:t>
            </a:r>
            <a:endParaRPr lang="en-US" dirty="0"/>
          </a:p>
        </p:txBody>
      </p:sp>
      <p:pic>
        <p:nvPicPr>
          <p:cNvPr id="4" name="Content Placeholder 3"/>
          <p:cNvPicPr>
            <a:picLocks noGrp="1" noChangeAspect="1"/>
          </p:cNvPicPr>
          <p:nvPr>
            <p:ph idx="1"/>
          </p:nvPr>
        </p:nvPicPr>
        <p:blipFill>
          <a:blip r:embed="rId2"/>
          <a:srcRect l="-17323" r="-17323"/>
          <a:stretch>
            <a:fillRect/>
          </a:stretch>
        </p:blipFill>
        <p:spPr/>
      </p:pic>
      <p:sp>
        <p:nvSpPr>
          <p:cNvPr id="5" name="TextBox 4"/>
          <p:cNvSpPr txBox="1"/>
          <p:nvPr/>
        </p:nvSpPr>
        <p:spPr>
          <a:xfrm>
            <a:off x="7015594" y="5350781"/>
            <a:ext cx="1343935" cy="369332"/>
          </a:xfrm>
          <a:prstGeom prst="rect">
            <a:avLst/>
          </a:prstGeom>
          <a:solidFill>
            <a:schemeClr val="bg1"/>
          </a:solidFill>
        </p:spPr>
        <p:txBody>
          <a:bodyPr wrap="square" rtlCol="0">
            <a:spAutoFit/>
          </a:bodyPr>
          <a:lstStyle/>
          <a:p>
            <a:r>
              <a:rPr lang="en-US" dirty="0" smtClean="0"/>
              <a:t>SP</a:t>
            </a:r>
            <a:endParaRPr lang="en-US" dirty="0"/>
          </a:p>
        </p:txBody>
      </p:sp>
      <p:sp>
        <p:nvSpPr>
          <p:cNvPr id="6" name="TextBox 5"/>
          <p:cNvSpPr txBox="1"/>
          <p:nvPr/>
        </p:nvSpPr>
        <p:spPr>
          <a:xfrm>
            <a:off x="3900629" y="5314066"/>
            <a:ext cx="661358" cy="307777"/>
          </a:xfrm>
          <a:prstGeom prst="rect">
            <a:avLst/>
          </a:prstGeom>
          <a:solidFill>
            <a:schemeClr val="bg1"/>
          </a:solidFill>
        </p:spPr>
        <p:txBody>
          <a:bodyPr wrap="square" rtlCol="0">
            <a:spAutoFit/>
          </a:bodyPr>
          <a:lstStyle/>
          <a:p>
            <a:r>
              <a:rPr lang="en-US" sz="1400" dirty="0" smtClean="0"/>
              <a:t>45S</a:t>
            </a:r>
            <a:endParaRPr lang="en-US" sz="1400" dirty="0"/>
          </a:p>
        </p:txBody>
      </p:sp>
    </p:spTree>
    <p:extLst>
      <p:ext uri="{BB962C8B-B14F-4D97-AF65-F5344CB8AC3E}">
        <p14:creationId xmlns:p14="http://schemas.microsoft.com/office/powerpoint/2010/main" val="366794359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Troposphere temperature gradient</a:t>
            </a:r>
            <a:endParaRPr lang="en-US" dirty="0"/>
          </a:p>
        </p:txBody>
      </p:sp>
      <p:pic>
        <p:nvPicPr>
          <p:cNvPr id="4" name="Content Placeholder 3"/>
          <p:cNvPicPr>
            <a:picLocks noGrp="1" noChangeAspect="1"/>
          </p:cNvPicPr>
          <p:nvPr>
            <p:ph idx="1"/>
          </p:nvPr>
        </p:nvPicPr>
        <p:blipFill>
          <a:blip r:embed="rId2"/>
          <a:srcRect l="-7186" r="-7186"/>
          <a:stretch>
            <a:fillRect/>
          </a:stretch>
        </p:blipFill>
        <p:spPr>
          <a:xfrm>
            <a:off x="-90682" y="2009626"/>
            <a:ext cx="4751846" cy="2613332"/>
          </a:xfrm>
        </p:spPr>
      </p:pic>
      <p:pic>
        <p:nvPicPr>
          <p:cNvPr id="5" name="Picture 4"/>
          <p:cNvPicPr>
            <a:picLocks noChangeAspect="1"/>
          </p:cNvPicPr>
          <p:nvPr/>
        </p:nvPicPr>
        <p:blipFill>
          <a:blip r:embed="rId3"/>
          <a:stretch>
            <a:fillRect/>
          </a:stretch>
        </p:blipFill>
        <p:spPr>
          <a:xfrm>
            <a:off x="4502268" y="1886336"/>
            <a:ext cx="4641732" cy="2736623"/>
          </a:xfrm>
          <a:prstGeom prst="rect">
            <a:avLst/>
          </a:prstGeom>
        </p:spPr>
      </p:pic>
    </p:spTree>
    <p:extLst>
      <p:ext uri="{BB962C8B-B14F-4D97-AF65-F5344CB8AC3E}">
        <p14:creationId xmlns:p14="http://schemas.microsoft.com/office/powerpoint/2010/main" val="25485411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GHG impact on this?  Ozone?</a:t>
            </a:r>
            <a:endParaRPr lang="en-US" dirty="0"/>
          </a:p>
        </p:txBody>
      </p:sp>
      <p:pic>
        <p:nvPicPr>
          <p:cNvPr id="4" name="Content Placeholder 3"/>
          <p:cNvPicPr>
            <a:picLocks noGrp="1" noChangeAspect="1"/>
          </p:cNvPicPr>
          <p:nvPr>
            <p:ph idx="1"/>
          </p:nvPr>
        </p:nvPicPr>
        <p:blipFill>
          <a:blip r:embed="rId2"/>
          <a:srcRect l="-17323" r="-17323"/>
          <a:stretch>
            <a:fillRect/>
          </a:stretch>
        </p:blipFill>
        <p:spPr/>
      </p:pic>
      <p:sp>
        <p:nvSpPr>
          <p:cNvPr id="5" name="TextBox 4"/>
          <p:cNvSpPr txBox="1"/>
          <p:nvPr/>
        </p:nvSpPr>
        <p:spPr>
          <a:xfrm>
            <a:off x="7015594" y="5350781"/>
            <a:ext cx="1343935" cy="369332"/>
          </a:xfrm>
          <a:prstGeom prst="rect">
            <a:avLst/>
          </a:prstGeom>
          <a:solidFill>
            <a:schemeClr val="bg1"/>
          </a:solidFill>
        </p:spPr>
        <p:txBody>
          <a:bodyPr wrap="square" rtlCol="0">
            <a:spAutoFit/>
          </a:bodyPr>
          <a:lstStyle/>
          <a:p>
            <a:r>
              <a:rPr lang="en-US" dirty="0" smtClean="0"/>
              <a:t>SP</a:t>
            </a:r>
            <a:endParaRPr lang="en-US" dirty="0"/>
          </a:p>
        </p:txBody>
      </p:sp>
      <p:sp>
        <p:nvSpPr>
          <p:cNvPr id="6" name="TextBox 5"/>
          <p:cNvSpPr txBox="1"/>
          <p:nvPr/>
        </p:nvSpPr>
        <p:spPr>
          <a:xfrm>
            <a:off x="3900629" y="5314066"/>
            <a:ext cx="661358" cy="307777"/>
          </a:xfrm>
          <a:prstGeom prst="rect">
            <a:avLst/>
          </a:prstGeom>
          <a:solidFill>
            <a:schemeClr val="bg1"/>
          </a:solidFill>
        </p:spPr>
        <p:txBody>
          <a:bodyPr wrap="square" rtlCol="0">
            <a:spAutoFit/>
          </a:bodyPr>
          <a:lstStyle/>
          <a:p>
            <a:r>
              <a:rPr lang="en-US" sz="1400" dirty="0" smtClean="0"/>
              <a:t>45S</a:t>
            </a:r>
            <a:endParaRPr lang="en-US" sz="1400" dirty="0"/>
          </a:p>
        </p:txBody>
      </p:sp>
    </p:spTree>
    <p:extLst>
      <p:ext uri="{BB962C8B-B14F-4D97-AF65-F5344CB8AC3E}">
        <p14:creationId xmlns:p14="http://schemas.microsoft.com/office/powerpoint/2010/main" val="9162859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Stratospheric temperature trends</a:t>
            </a:r>
            <a:endParaRPr lang="en-US" dirty="0"/>
          </a:p>
        </p:txBody>
      </p:sp>
      <p:pic>
        <p:nvPicPr>
          <p:cNvPr id="4" name="Content Placeholder 3"/>
          <p:cNvPicPr>
            <a:picLocks noGrp="1" noChangeAspect="1"/>
          </p:cNvPicPr>
          <p:nvPr>
            <p:ph idx="1"/>
          </p:nvPr>
        </p:nvPicPr>
        <p:blipFill>
          <a:blip r:embed="rId2"/>
          <a:srcRect l="-24131" r="-24131"/>
          <a:stretch>
            <a:fillRect/>
          </a:stretch>
        </p:blipFill>
        <p:spPr/>
      </p:pic>
    </p:spTree>
    <p:extLst>
      <p:ext uri="{BB962C8B-B14F-4D97-AF65-F5344CB8AC3E}">
        <p14:creationId xmlns:p14="http://schemas.microsoft.com/office/powerpoint/2010/main" val="24121175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Ozone photochemistry review</a:t>
            </a:r>
            <a:endParaRPr lang="en-US" dirty="0"/>
          </a:p>
        </p:txBody>
      </p:sp>
      <p:pic>
        <p:nvPicPr>
          <p:cNvPr id="5" name="Picture 4"/>
          <p:cNvPicPr>
            <a:picLocks noChangeAspect="1"/>
          </p:cNvPicPr>
          <p:nvPr/>
        </p:nvPicPr>
        <p:blipFill>
          <a:blip r:embed="rId2"/>
          <a:stretch>
            <a:fillRect/>
          </a:stretch>
        </p:blipFill>
        <p:spPr>
          <a:xfrm>
            <a:off x="127000" y="1534460"/>
            <a:ext cx="8890000" cy="5080000"/>
          </a:xfrm>
          <a:prstGeom prst="rect">
            <a:avLst/>
          </a:prstGeom>
        </p:spPr>
      </p:pic>
    </p:spTree>
    <p:extLst>
      <p:ext uri="{BB962C8B-B14F-4D97-AF65-F5344CB8AC3E}">
        <p14:creationId xmlns:p14="http://schemas.microsoft.com/office/powerpoint/2010/main" val="236786852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does ozone depletion occur in the spring?</a:t>
            </a:r>
            <a:endParaRPr lang="en-US" dirty="0"/>
          </a:p>
        </p:txBody>
      </p:sp>
      <p:pic>
        <p:nvPicPr>
          <p:cNvPr id="4" name="Picture 3"/>
          <p:cNvPicPr>
            <a:picLocks noChangeAspect="1"/>
          </p:cNvPicPr>
          <p:nvPr/>
        </p:nvPicPr>
        <p:blipFill>
          <a:blip r:embed="rId2"/>
          <a:stretch>
            <a:fillRect/>
          </a:stretch>
        </p:blipFill>
        <p:spPr>
          <a:xfrm>
            <a:off x="1485900" y="1679775"/>
            <a:ext cx="6159500" cy="4622800"/>
          </a:xfrm>
          <a:prstGeom prst="rect">
            <a:avLst/>
          </a:prstGeom>
        </p:spPr>
      </p:pic>
    </p:spTree>
    <p:extLst>
      <p:ext uri="{BB962C8B-B14F-4D97-AF65-F5344CB8AC3E}">
        <p14:creationId xmlns:p14="http://schemas.microsoft.com/office/powerpoint/2010/main" val="333289425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Southern Hemisphere	</a:t>
            </a:r>
            <a:endParaRPr lang="en-US" dirty="0"/>
          </a:p>
        </p:txBody>
      </p:sp>
      <p:sp>
        <p:nvSpPr>
          <p:cNvPr id="3" name="Content Placeholder 2"/>
          <p:cNvSpPr>
            <a:spLocks noGrp="1"/>
          </p:cNvSpPr>
          <p:nvPr>
            <p:ph idx="1"/>
          </p:nvPr>
        </p:nvSpPr>
        <p:spPr/>
        <p:txBody>
          <a:bodyPr/>
          <a:lstStyle/>
          <a:p>
            <a:r>
              <a:rPr lang="en-US" dirty="0" smtClean="0"/>
              <a:t>Southern Annular Mode</a:t>
            </a:r>
          </a:p>
          <a:p>
            <a:r>
              <a:rPr lang="en-US" dirty="0" smtClean="0"/>
              <a:t>High-latitude mode</a:t>
            </a:r>
          </a:p>
          <a:p>
            <a:r>
              <a:rPr lang="en-US" dirty="0" smtClean="0"/>
              <a:t>Antarctic Oscillation</a:t>
            </a:r>
            <a:endParaRPr lang="en-US" dirty="0"/>
          </a:p>
        </p:txBody>
      </p:sp>
      <p:sp>
        <p:nvSpPr>
          <p:cNvPr id="4" name="Right Brace 3"/>
          <p:cNvSpPr/>
          <p:nvPr/>
        </p:nvSpPr>
        <p:spPr>
          <a:xfrm>
            <a:off x="4772292" y="1417638"/>
            <a:ext cx="724278" cy="215397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5675158" y="2004073"/>
            <a:ext cx="3111664" cy="923330"/>
          </a:xfrm>
          <a:prstGeom prst="rect">
            <a:avLst/>
          </a:prstGeom>
          <a:noFill/>
        </p:spPr>
        <p:txBody>
          <a:bodyPr wrap="square" rtlCol="0">
            <a:spAutoFit/>
          </a:bodyPr>
          <a:lstStyle/>
          <a:p>
            <a:r>
              <a:rPr lang="en-US" dirty="0" smtClean="0"/>
              <a:t>All used to describe the leading mode of variability in the Southern Hemisphere!</a:t>
            </a:r>
            <a:endParaRPr lang="en-US" dirty="0"/>
          </a:p>
        </p:txBody>
      </p:sp>
      <p:sp>
        <p:nvSpPr>
          <p:cNvPr id="6" name="Rectangle 5"/>
          <p:cNvSpPr/>
          <p:nvPr/>
        </p:nvSpPr>
        <p:spPr>
          <a:xfrm>
            <a:off x="457200" y="3951512"/>
            <a:ext cx="7807498" cy="1477328"/>
          </a:xfrm>
          <a:prstGeom prst="rect">
            <a:avLst/>
          </a:prstGeom>
        </p:spPr>
        <p:txBody>
          <a:bodyPr wrap="square">
            <a:spAutoFit/>
          </a:bodyPr>
          <a:lstStyle/>
          <a:p>
            <a:r>
              <a:rPr lang="en-US" dirty="0" smtClean="0"/>
              <a:t>leading empirical </a:t>
            </a:r>
            <a:r>
              <a:rPr lang="en-US" dirty="0"/>
              <a:t>orthogonal function (EOF) in many </a:t>
            </a:r>
            <a:r>
              <a:rPr lang="en-US" dirty="0" smtClean="0"/>
              <a:t>atmospheric fields</a:t>
            </a:r>
            <a:r>
              <a:rPr lang="en-US" dirty="0"/>
              <a:t>, </a:t>
            </a:r>
            <a:r>
              <a:rPr lang="en-US" dirty="0" smtClean="0"/>
              <a:t>including:</a:t>
            </a:r>
          </a:p>
          <a:p>
            <a:pPr marL="742950" lvl="1" indent="-285750">
              <a:buFontTx/>
              <a:buChar char="-"/>
            </a:pPr>
            <a:r>
              <a:rPr lang="en-US" dirty="0" smtClean="0"/>
              <a:t>surface pressure</a:t>
            </a:r>
            <a:endParaRPr lang="en-US" dirty="0"/>
          </a:p>
          <a:p>
            <a:pPr marL="742950" lvl="1" indent="-285750">
              <a:buFontTx/>
              <a:buChar char="-"/>
            </a:pPr>
            <a:r>
              <a:rPr lang="en-US" dirty="0" err="1" smtClean="0"/>
              <a:t>Geopotential</a:t>
            </a:r>
            <a:r>
              <a:rPr lang="en-US" dirty="0" smtClean="0"/>
              <a:t> height</a:t>
            </a:r>
          </a:p>
          <a:p>
            <a:pPr marL="742950" lvl="1" indent="-285750">
              <a:buFontTx/>
              <a:buChar char="-"/>
            </a:pPr>
            <a:r>
              <a:rPr lang="en-US" dirty="0" smtClean="0"/>
              <a:t>surface temperature</a:t>
            </a:r>
            <a:r>
              <a:rPr lang="en-US" dirty="0"/>
              <a:t> </a:t>
            </a:r>
            <a:endParaRPr lang="en-US" dirty="0" smtClean="0"/>
          </a:p>
          <a:p>
            <a:pPr marL="742950" lvl="1" indent="-285750">
              <a:buFontTx/>
              <a:buChar char="-"/>
            </a:pPr>
            <a:r>
              <a:rPr lang="en-US" dirty="0" smtClean="0"/>
              <a:t>zonal wind</a:t>
            </a:r>
            <a:endParaRPr lang="en-US" dirty="0"/>
          </a:p>
        </p:txBody>
      </p:sp>
      <p:sp>
        <p:nvSpPr>
          <p:cNvPr id="7" name="Rectangle 6"/>
          <p:cNvSpPr/>
          <p:nvPr/>
        </p:nvSpPr>
        <p:spPr>
          <a:xfrm>
            <a:off x="5824806" y="6280208"/>
            <a:ext cx="2901681" cy="369332"/>
          </a:xfrm>
          <a:prstGeom prst="rect">
            <a:avLst/>
          </a:prstGeom>
        </p:spPr>
        <p:txBody>
          <a:bodyPr wrap="none">
            <a:spAutoFit/>
          </a:bodyPr>
          <a:lstStyle/>
          <a:p>
            <a:r>
              <a:rPr lang="en-US" dirty="0"/>
              <a:t>Thompson and Wallace 2000 </a:t>
            </a:r>
          </a:p>
        </p:txBody>
      </p:sp>
    </p:spTree>
    <p:extLst>
      <p:ext uri="{BB962C8B-B14F-4D97-AF65-F5344CB8AC3E}">
        <p14:creationId xmlns:p14="http://schemas.microsoft.com/office/powerpoint/2010/main" val="11481600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Stratosphere temp &amp; </a:t>
            </a:r>
            <a:r>
              <a:rPr lang="en-US" sz="3600" dirty="0" err="1" smtClean="0"/>
              <a:t>tropopause</a:t>
            </a:r>
            <a:r>
              <a:rPr lang="en-US" sz="3600" dirty="0" smtClean="0"/>
              <a:t> height</a:t>
            </a:r>
            <a:endParaRPr lang="en-US" sz="3600" dirty="0"/>
          </a:p>
        </p:txBody>
      </p:sp>
      <p:sp>
        <p:nvSpPr>
          <p:cNvPr id="5" name="TextBox 4"/>
          <p:cNvSpPr txBox="1"/>
          <p:nvPr/>
        </p:nvSpPr>
        <p:spPr>
          <a:xfrm>
            <a:off x="7397813" y="6324771"/>
            <a:ext cx="1572253" cy="369332"/>
          </a:xfrm>
          <a:prstGeom prst="rect">
            <a:avLst/>
          </a:prstGeom>
          <a:noFill/>
        </p:spPr>
        <p:txBody>
          <a:bodyPr wrap="none" rtlCol="0">
            <a:spAutoFit/>
          </a:bodyPr>
          <a:lstStyle/>
          <a:p>
            <a:r>
              <a:rPr lang="en-US" dirty="0" smtClean="0"/>
              <a:t>Son et al. 2009 </a:t>
            </a:r>
            <a:endParaRPr lang="en-US" dirty="0"/>
          </a:p>
        </p:txBody>
      </p:sp>
      <p:pic>
        <p:nvPicPr>
          <p:cNvPr id="8" name="Content Placeholder 7" descr="Screen Shot 2018-03-27 at 2.40.25 PM.png"/>
          <p:cNvPicPr>
            <a:picLocks noGrp="1" noChangeAspect="1"/>
          </p:cNvPicPr>
          <p:nvPr>
            <p:ph idx="1"/>
          </p:nvPr>
        </p:nvPicPr>
        <p:blipFill>
          <a:blip r:embed="rId2">
            <a:extLst>
              <a:ext uri="{28A0092B-C50C-407E-A947-70E740481C1C}">
                <a14:useLocalDpi xmlns:a14="http://schemas.microsoft.com/office/drawing/2010/main" val="0"/>
              </a:ext>
            </a:extLst>
          </a:blip>
          <a:srcRect t="-33180" b="-33180"/>
          <a:stretch>
            <a:fillRect/>
          </a:stretch>
        </p:blipFill>
        <p:spPr/>
      </p:pic>
    </p:spTree>
    <p:extLst>
      <p:ext uri="{BB962C8B-B14F-4D97-AF65-F5344CB8AC3E}">
        <p14:creationId xmlns:p14="http://schemas.microsoft.com/office/powerpoint/2010/main" val="407517458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GHG impact on this?  Ozone?</a:t>
            </a:r>
            <a:endParaRPr lang="en-US" dirty="0"/>
          </a:p>
        </p:txBody>
      </p:sp>
      <p:pic>
        <p:nvPicPr>
          <p:cNvPr id="4" name="Content Placeholder 3"/>
          <p:cNvPicPr>
            <a:picLocks noGrp="1" noChangeAspect="1"/>
          </p:cNvPicPr>
          <p:nvPr>
            <p:ph idx="1"/>
          </p:nvPr>
        </p:nvPicPr>
        <p:blipFill>
          <a:blip r:embed="rId2"/>
          <a:srcRect l="-17323" r="-17323"/>
          <a:stretch>
            <a:fillRect/>
          </a:stretch>
        </p:blipFill>
        <p:spPr/>
      </p:pic>
      <p:cxnSp>
        <p:nvCxnSpPr>
          <p:cNvPr id="6" name="Straight Connector 5"/>
          <p:cNvCxnSpPr/>
          <p:nvPr/>
        </p:nvCxnSpPr>
        <p:spPr>
          <a:xfrm>
            <a:off x="3900629" y="2007419"/>
            <a:ext cx="3235952" cy="2163097"/>
          </a:xfrm>
          <a:prstGeom prst="line">
            <a:avLst/>
          </a:prstGeom>
          <a:ln w="38100">
            <a:solidFill>
              <a:srgbClr val="B50BDB"/>
            </a:solidFill>
            <a:prstDash val="dash"/>
          </a:ln>
        </p:spPr>
        <p:style>
          <a:lnRef idx="2">
            <a:schemeClr val="accent1"/>
          </a:lnRef>
          <a:fillRef idx="0">
            <a:schemeClr val="accent1"/>
          </a:fillRef>
          <a:effectRef idx="1">
            <a:schemeClr val="accent1"/>
          </a:effectRef>
          <a:fontRef idx="minor">
            <a:schemeClr val="tx1"/>
          </a:fontRef>
        </p:style>
      </p:cxnSp>
      <p:sp>
        <p:nvSpPr>
          <p:cNvPr id="7" name="Right Arrow 6"/>
          <p:cNvSpPr/>
          <p:nvPr/>
        </p:nvSpPr>
        <p:spPr>
          <a:xfrm>
            <a:off x="4401699" y="3791167"/>
            <a:ext cx="1023362" cy="5054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015594" y="5350781"/>
            <a:ext cx="1343935" cy="369332"/>
          </a:xfrm>
          <a:prstGeom prst="rect">
            <a:avLst/>
          </a:prstGeom>
          <a:solidFill>
            <a:schemeClr val="bg1"/>
          </a:solidFill>
        </p:spPr>
        <p:txBody>
          <a:bodyPr wrap="square" rtlCol="0">
            <a:spAutoFit/>
          </a:bodyPr>
          <a:lstStyle/>
          <a:p>
            <a:r>
              <a:rPr lang="en-US" dirty="0" smtClean="0"/>
              <a:t>SP</a:t>
            </a:r>
            <a:endParaRPr lang="en-US" dirty="0"/>
          </a:p>
        </p:txBody>
      </p:sp>
      <p:sp>
        <p:nvSpPr>
          <p:cNvPr id="9" name="TextBox 8"/>
          <p:cNvSpPr txBox="1"/>
          <p:nvPr/>
        </p:nvSpPr>
        <p:spPr>
          <a:xfrm>
            <a:off x="3900629" y="5314066"/>
            <a:ext cx="661358" cy="307777"/>
          </a:xfrm>
          <a:prstGeom prst="rect">
            <a:avLst/>
          </a:prstGeom>
          <a:solidFill>
            <a:schemeClr val="bg1"/>
          </a:solidFill>
        </p:spPr>
        <p:txBody>
          <a:bodyPr wrap="square" rtlCol="0">
            <a:spAutoFit/>
          </a:bodyPr>
          <a:lstStyle/>
          <a:p>
            <a:r>
              <a:rPr lang="en-US" sz="1400" dirty="0" smtClean="0"/>
              <a:t>45S</a:t>
            </a:r>
            <a:endParaRPr lang="en-US" sz="1400" dirty="0"/>
          </a:p>
        </p:txBody>
      </p:sp>
    </p:spTree>
    <p:extLst>
      <p:ext uri="{BB962C8B-B14F-4D97-AF65-F5344CB8AC3E}">
        <p14:creationId xmlns:p14="http://schemas.microsoft.com/office/powerpoint/2010/main" val="41352180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Northern Annular Mode</a:t>
            </a:r>
            <a:endParaRPr lang="en-US" dirty="0"/>
          </a:p>
        </p:txBody>
      </p:sp>
      <p:sp>
        <p:nvSpPr>
          <p:cNvPr id="3" name="Subtitle 2"/>
          <p:cNvSpPr>
            <a:spLocks noGrp="1"/>
          </p:cNvSpPr>
          <p:nvPr>
            <p:ph type="subTitle" idx="1"/>
          </p:nvPr>
        </p:nvSpPr>
        <p:spPr/>
        <p:txBody>
          <a:bodyPr/>
          <a:lstStyle/>
          <a:p>
            <a:r>
              <a:rPr lang="en-US" dirty="0" smtClean="0"/>
              <a:t>The North Atlantic Oscillation</a:t>
            </a:r>
          </a:p>
          <a:p>
            <a:r>
              <a:rPr lang="is-IS" dirty="0" smtClean="0"/>
              <a:t>…And the Arctic Oscillation</a:t>
            </a:r>
            <a:endParaRPr lang="en-US" dirty="0"/>
          </a:p>
        </p:txBody>
      </p:sp>
    </p:spTree>
    <p:extLst>
      <p:ext uri="{BB962C8B-B14F-4D97-AF65-F5344CB8AC3E}">
        <p14:creationId xmlns:p14="http://schemas.microsoft.com/office/powerpoint/2010/main" val="13837463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to the Northern Hemisphere!</a:t>
            </a:r>
            <a:endParaRPr lang="en-US" dirty="0"/>
          </a:p>
        </p:txBody>
      </p:sp>
      <p:sp>
        <p:nvSpPr>
          <p:cNvPr id="3" name="Content Placeholder 2"/>
          <p:cNvSpPr>
            <a:spLocks noGrp="1"/>
          </p:cNvSpPr>
          <p:nvPr>
            <p:ph idx="1"/>
          </p:nvPr>
        </p:nvSpPr>
        <p:spPr/>
        <p:txBody>
          <a:bodyPr/>
          <a:lstStyle/>
          <a:p>
            <a:r>
              <a:rPr lang="en-US" dirty="0" smtClean="0"/>
              <a:t>North Atlantic Oscillation</a:t>
            </a:r>
          </a:p>
          <a:p>
            <a:r>
              <a:rPr lang="en-US" dirty="0" smtClean="0"/>
              <a:t>Arctic Oscillation/ Northern Annular Mode</a:t>
            </a:r>
          </a:p>
          <a:p>
            <a:endParaRPr lang="en-US" dirty="0" smtClean="0"/>
          </a:p>
          <a:p>
            <a:endParaRPr lang="en-US" dirty="0"/>
          </a:p>
          <a:p>
            <a:r>
              <a:rPr lang="en-US" dirty="0" smtClean="0"/>
              <a:t>Whether these are separate modes is debated!</a:t>
            </a:r>
            <a:endParaRPr lang="en-US" dirty="0"/>
          </a:p>
        </p:txBody>
      </p:sp>
      <p:sp>
        <p:nvSpPr>
          <p:cNvPr id="4" name="Right Brace 3"/>
          <p:cNvSpPr/>
          <p:nvPr/>
        </p:nvSpPr>
        <p:spPr>
          <a:xfrm rot="5400000">
            <a:off x="3874281" y="-635390"/>
            <a:ext cx="931432" cy="7765588"/>
          </a:xfrm>
          <a:prstGeom prst="rightBrace">
            <a:avLst/>
          </a:prstGeom>
          <a:ln>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1333526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4" name="Right Arrow 3"/>
          <p:cNvSpPr/>
          <p:nvPr/>
        </p:nvSpPr>
        <p:spPr>
          <a:xfrm>
            <a:off x="749827" y="1782619"/>
            <a:ext cx="7936974" cy="8781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0" y="2660768"/>
            <a:ext cx="1844548" cy="646331"/>
          </a:xfrm>
          <a:prstGeom prst="rect">
            <a:avLst/>
          </a:prstGeom>
          <a:noFill/>
        </p:spPr>
        <p:txBody>
          <a:bodyPr wrap="square" rtlCol="0">
            <a:spAutoFit/>
          </a:bodyPr>
          <a:lstStyle/>
          <a:p>
            <a:pPr algn="ctr"/>
            <a:r>
              <a:rPr lang="en-US" dirty="0" smtClean="0"/>
              <a:t>North Atlantic Oscillation</a:t>
            </a:r>
            <a:endParaRPr lang="en-US" dirty="0"/>
          </a:p>
        </p:txBody>
      </p:sp>
      <p:cxnSp>
        <p:nvCxnSpPr>
          <p:cNvPr id="7" name="Straight Connector 6"/>
          <p:cNvCxnSpPr/>
          <p:nvPr/>
        </p:nvCxnSpPr>
        <p:spPr>
          <a:xfrm flipV="1">
            <a:off x="756583" y="2221692"/>
            <a:ext cx="0" cy="4390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448705" y="2221692"/>
            <a:ext cx="0" cy="4390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587227" y="2718597"/>
            <a:ext cx="1844548" cy="369332"/>
          </a:xfrm>
          <a:prstGeom prst="rect">
            <a:avLst/>
          </a:prstGeom>
          <a:noFill/>
        </p:spPr>
        <p:txBody>
          <a:bodyPr wrap="square" rtlCol="0">
            <a:spAutoFit/>
          </a:bodyPr>
          <a:lstStyle/>
          <a:p>
            <a:pPr algn="ctr"/>
            <a:r>
              <a:rPr lang="en-US" dirty="0" smtClean="0"/>
              <a:t>Arctic Oscillation</a:t>
            </a:r>
            <a:endParaRPr lang="en-US" dirty="0"/>
          </a:p>
        </p:txBody>
      </p:sp>
      <p:sp>
        <p:nvSpPr>
          <p:cNvPr id="10" name="TextBox 9"/>
          <p:cNvSpPr txBox="1"/>
          <p:nvPr/>
        </p:nvSpPr>
        <p:spPr>
          <a:xfrm>
            <a:off x="3526431" y="1538755"/>
            <a:ext cx="1844548" cy="369332"/>
          </a:xfrm>
          <a:prstGeom prst="rect">
            <a:avLst/>
          </a:prstGeom>
          <a:noFill/>
        </p:spPr>
        <p:txBody>
          <a:bodyPr wrap="square" rtlCol="0">
            <a:spAutoFit/>
          </a:bodyPr>
          <a:lstStyle/>
          <a:p>
            <a:pPr algn="ctr"/>
            <a:r>
              <a:rPr lang="en-US" dirty="0" smtClean="0"/>
              <a:t>Late 1990’s</a:t>
            </a:r>
            <a:endParaRPr lang="en-US" dirty="0"/>
          </a:p>
        </p:txBody>
      </p:sp>
      <p:cxnSp>
        <p:nvCxnSpPr>
          <p:cNvPr id="11" name="Straight Connector 10"/>
          <p:cNvCxnSpPr/>
          <p:nvPr/>
        </p:nvCxnSpPr>
        <p:spPr>
          <a:xfrm flipV="1">
            <a:off x="7431531" y="2221692"/>
            <a:ext cx="0" cy="4390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09257" y="2699161"/>
            <a:ext cx="1844548" cy="646331"/>
          </a:xfrm>
          <a:prstGeom prst="rect">
            <a:avLst/>
          </a:prstGeom>
          <a:noFill/>
        </p:spPr>
        <p:txBody>
          <a:bodyPr wrap="square" rtlCol="0">
            <a:spAutoFit/>
          </a:bodyPr>
          <a:lstStyle/>
          <a:p>
            <a:pPr algn="ctr"/>
            <a:r>
              <a:rPr lang="en-US" dirty="0" smtClean="0"/>
              <a:t>Northern Annular Mode</a:t>
            </a:r>
            <a:endParaRPr lang="en-US" dirty="0"/>
          </a:p>
        </p:txBody>
      </p:sp>
      <p:sp>
        <p:nvSpPr>
          <p:cNvPr id="14" name="TextBox 13"/>
          <p:cNvSpPr txBox="1"/>
          <p:nvPr/>
        </p:nvSpPr>
        <p:spPr>
          <a:xfrm>
            <a:off x="6603337" y="6488668"/>
            <a:ext cx="2540667" cy="369332"/>
          </a:xfrm>
          <a:prstGeom prst="rect">
            <a:avLst/>
          </a:prstGeom>
          <a:noFill/>
        </p:spPr>
        <p:txBody>
          <a:bodyPr wrap="none" rtlCol="0">
            <a:spAutoFit/>
          </a:bodyPr>
          <a:lstStyle/>
          <a:p>
            <a:r>
              <a:rPr lang="en-US" dirty="0" smtClean="0"/>
              <a:t>Adapted from Thompson</a:t>
            </a:r>
            <a:endParaRPr lang="en-US" dirty="0"/>
          </a:p>
        </p:txBody>
      </p:sp>
      <p:sp>
        <p:nvSpPr>
          <p:cNvPr id="15" name="Rectangle 14"/>
          <p:cNvSpPr/>
          <p:nvPr/>
        </p:nvSpPr>
        <p:spPr>
          <a:xfrm>
            <a:off x="543400" y="3517588"/>
            <a:ext cx="8124295" cy="2862323"/>
          </a:xfrm>
          <a:prstGeom prst="rect">
            <a:avLst/>
          </a:prstGeom>
        </p:spPr>
        <p:txBody>
          <a:bodyPr wrap="square">
            <a:spAutoFit/>
          </a:bodyPr>
          <a:lstStyle/>
          <a:p>
            <a:pPr marL="342900" indent="-342900">
              <a:buFont typeface="+mj-lt"/>
              <a:buAutoNum type="arabicPeriod"/>
            </a:pPr>
            <a:r>
              <a:rPr lang="en-US" dirty="0" smtClean="0"/>
              <a:t>Most </a:t>
            </a:r>
            <a:r>
              <a:rPr lang="en-US" dirty="0"/>
              <a:t>of the 20th century, the NAM was referred to exclusively as the North Atlantic Oscillation. That's because both the data coverage and the amplitude of the NAM are largest over the Atlantic sector of the </a:t>
            </a:r>
            <a:r>
              <a:rPr lang="en-US" dirty="0" smtClean="0"/>
              <a:t>hemisphere.</a:t>
            </a:r>
          </a:p>
          <a:p>
            <a:endParaRPr lang="en-US" dirty="0" smtClean="0"/>
          </a:p>
          <a:p>
            <a:pPr marL="342900" indent="-342900">
              <a:buFont typeface="+mj-lt"/>
              <a:buAutoNum type="arabicPeriod"/>
            </a:pPr>
            <a:r>
              <a:rPr lang="en-US" dirty="0" smtClean="0"/>
              <a:t>late 1990s: Arctic </a:t>
            </a:r>
            <a:r>
              <a:rPr lang="en-US" dirty="0"/>
              <a:t>Oscillation was introduced to highlight the fact that the pressure anomalies associated with the NAO span most of the Arctic. </a:t>
            </a:r>
            <a:endParaRPr lang="en-US" dirty="0" smtClean="0"/>
          </a:p>
          <a:p>
            <a:endParaRPr lang="en-US" dirty="0" smtClean="0"/>
          </a:p>
          <a:p>
            <a:pPr marL="342900" indent="-342900">
              <a:buFont typeface="+mj-lt"/>
              <a:buAutoNum type="arabicPeriod"/>
            </a:pPr>
            <a:r>
              <a:rPr lang="en-US" dirty="0" smtClean="0"/>
              <a:t>Recent years: NAM increasingly used as </a:t>
            </a:r>
            <a:r>
              <a:rPr lang="en-US" dirty="0"/>
              <a:t>'oscillation' is something of a misnomer, as neither the northern or southern annular modes oscillate regularly in </a:t>
            </a:r>
            <a:r>
              <a:rPr lang="en-US" dirty="0" smtClean="0"/>
              <a:t>time. Annular </a:t>
            </a:r>
            <a:r>
              <a:rPr lang="en-US" dirty="0"/>
              <a:t>denotes the longitudinal scale of the </a:t>
            </a:r>
            <a:r>
              <a:rPr lang="en-US" dirty="0" smtClean="0"/>
              <a:t>pattern.</a:t>
            </a:r>
            <a:endParaRPr lang="en-US" dirty="0"/>
          </a:p>
        </p:txBody>
      </p:sp>
    </p:spTree>
    <p:extLst>
      <p:ext uri="{BB962C8B-B14F-4D97-AF65-F5344CB8AC3E}">
        <p14:creationId xmlns:p14="http://schemas.microsoft.com/office/powerpoint/2010/main" val="391606832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3-27 at 2.56.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780" y="1168528"/>
            <a:ext cx="5136444" cy="5689471"/>
          </a:xfrm>
          <a:prstGeom prst="rect">
            <a:avLst/>
          </a:prstGeom>
        </p:spPr>
      </p:pic>
      <p:sp>
        <p:nvSpPr>
          <p:cNvPr id="2" name="Title 1"/>
          <p:cNvSpPr>
            <a:spLocks noGrp="1"/>
          </p:cNvSpPr>
          <p:nvPr>
            <p:ph type="title"/>
          </p:nvPr>
        </p:nvSpPr>
        <p:spPr/>
        <p:txBody>
          <a:bodyPr/>
          <a:lstStyle/>
          <a:p>
            <a:r>
              <a:rPr lang="en-US" dirty="0" smtClean="0"/>
              <a:t>Historical perspective</a:t>
            </a:r>
            <a:endParaRPr lang="en-US" dirty="0"/>
          </a:p>
        </p:txBody>
      </p:sp>
      <p:sp>
        <p:nvSpPr>
          <p:cNvPr id="5" name="TextBox 4"/>
          <p:cNvSpPr txBox="1"/>
          <p:nvPr/>
        </p:nvSpPr>
        <p:spPr>
          <a:xfrm>
            <a:off x="852425" y="2261716"/>
            <a:ext cx="2243560" cy="369332"/>
          </a:xfrm>
          <a:prstGeom prst="rect">
            <a:avLst/>
          </a:prstGeom>
          <a:noFill/>
        </p:spPr>
        <p:txBody>
          <a:bodyPr wrap="none" rtlCol="0">
            <a:spAutoFit/>
          </a:bodyPr>
          <a:lstStyle/>
          <a:p>
            <a:r>
              <a:rPr lang="en-US" dirty="0" smtClean="0"/>
              <a:t>Walker and Bliss 1932</a:t>
            </a:r>
            <a:endParaRPr lang="en-US" dirty="0"/>
          </a:p>
        </p:txBody>
      </p:sp>
      <p:sp>
        <p:nvSpPr>
          <p:cNvPr id="6" name="TextBox 5"/>
          <p:cNvSpPr txBox="1"/>
          <p:nvPr/>
        </p:nvSpPr>
        <p:spPr>
          <a:xfrm>
            <a:off x="1130768" y="5232763"/>
            <a:ext cx="1449736" cy="369332"/>
          </a:xfrm>
          <a:prstGeom prst="rect">
            <a:avLst/>
          </a:prstGeom>
          <a:noFill/>
        </p:spPr>
        <p:txBody>
          <a:bodyPr wrap="none" rtlCol="0">
            <a:spAutoFit/>
          </a:bodyPr>
          <a:lstStyle/>
          <a:p>
            <a:r>
              <a:rPr lang="en-US" dirty="0" smtClean="0"/>
              <a:t>Wallace 2000</a:t>
            </a:r>
            <a:endParaRPr lang="en-US" dirty="0"/>
          </a:p>
        </p:txBody>
      </p:sp>
      <p:sp>
        <p:nvSpPr>
          <p:cNvPr id="7" name="TextBox 6"/>
          <p:cNvSpPr txBox="1"/>
          <p:nvPr/>
        </p:nvSpPr>
        <p:spPr>
          <a:xfrm>
            <a:off x="6851821" y="6420333"/>
            <a:ext cx="1449736" cy="369332"/>
          </a:xfrm>
          <a:prstGeom prst="rect">
            <a:avLst/>
          </a:prstGeom>
          <a:noFill/>
        </p:spPr>
        <p:txBody>
          <a:bodyPr wrap="none" rtlCol="0">
            <a:spAutoFit/>
          </a:bodyPr>
          <a:lstStyle/>
          <a:p>
            <a:r>
              <a:rPr lang="en-US" dirty="0" smtClean="0"/>
              <a:t>Wallace 2000</a:t>
            </a:r>
            <a:endParaRPr lang="en-US" dirty="0"/>
          </a:p>
        </p:txBody>
      </p:sp>
    </p:spTree>
    <p:extLst>
      <p:ext uri="{BB962C8B-B14F-4D97-AF65-F5344CB8AC3E}">
        <p14:creationId xmlns:p14="http://schemas.microsoft.com/office/powerpoint/2010/main" val="380638704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pic>
        <p:nvPicPr>
          <p:cNvPr id="4" name="Content Placeholder 3"/>
          <p:cNvPicPr>
            <a:picLocks noGrp="1" noChangeAspect="1"/>
          </p:cNvPicPr>
          <p:nvPr>
            <p:ph idx="1"/>
          </p:nvPr>
        </p:nvPicPr>
        <p:blipFill>
          <a:blip r:embed="rId2"/>
          <a:srcRect l="4491" r="4491"/>
          <a:stretch>
            <a:fillRect/>
          </a:stretch>
        </p:blipFill>
        <p:spPr>
          <a:xfrm>
            <a:off x="679140" y="2265969"/>
            <a:ext cx="7828346" cy="4305289"/>
          </a:xfrm>
        </p:spPr>
      </p:pic>
      <p:sp>
        <p:nvSpPr>
          <p:cNvPr id="5" name="Rectangle 4"/>
          <p:cNvSpPr/>
          <p:nvPr/>
        </p:nvSpPr>
        <p:spPr>
          <a:xfrm>
            <a:off x="794108" y="1394056"/>
            <a:ext cx="7892692" cy="923330"/>
          </a:xfrm>
          <a:prstGeom prst="rect">
            <a:avLst/>
          </a:prstGeom>
        </p:spPr>
        <p:txBody>
          <a:bodyPr wrap="square">
            <a:spAutoFit/>
          </a:bodyPr>
          <a:lstStyle/>
          <a:p>
            <a:r>
              <a:rPr lang="en-US" dirty="0"/>
              <a:t>NAO: a pattern that is primarily confined to the North Atlantic, whereas the NAM is usually understood as being an annular or zonally symmetric pattern that is disrupted by zonal asymmetries in the lower boundary.</a:t>
            </a:r>
          </a:p>
        </p:txBody>
      </p:sp>
      <p:sp>
        <p:nvSpPr>
          <p:cNvPr id="6" name="Rectangle 5"/>
          <p:cNvSpPr/>
          <p:nvPr/>
        </p:nvSpPr>
        <p:spPr>
          <a:xfrm>
            <a:off x="6123713" y="6485515"/>
            <a:ext cx="2883534" cy="369332"/>
          </a:xfrm>
          <a:prstGeom prst="rect">
            <a:avLst/>
          </a:prstGeom>
        </p:spPr>
        <p:txBody>
          <a:bodyPr wrap="none">
            <a:spAutoFit/>
          </a:bodyPr>
          <a:lstStyle/>
          <a:p>
            <a:r>
              <a:rPr lang="en-US" dirty="0"/>
              <a:t>(Feldstein and </a:t>
            </a:r>
            <a:r>
              <a:rPr lang="en-US" dirty="0" err="1"/>
              <a:t>Franzke</a:t>
            </a:r>
            <a:r>
              <a:rPr lang="en-US" dirty="0"/>
              <a:t> 2006)</a:t>
            </a:r>
          </a:p>
        </p:txBody>
      </p:sp>
    </p:spTree>
    <p:extLst>
      <p:ext uri="{BB962C8B-B14F-4D97-AF65-F5344CB8AC3E}">
        <p14:creationId xmlns:p14="http://schemas.microsoft.com/office/powerpoint/2010/main" val="176812672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NAM/AO</a:t>
            </a:r>
            <a:endParaRPr lang="en-US" dirty="0"/>
          </a:p>
        </p:txBody>
      </p:sp>
      <p:pic>
        <p:nvPicPr>
          <p:cNvPr id="4" name="Picture 3"/>
          <p:cNvPicPr>
            <a:picLocks noChangeAspect="1"/>
          </p:cNvPicPr>
          <p:nvPr/>
        </p:nvPicPr>
        <p:blipFill>
          <a:blip r:embed="rId3"/>
          <a:stretch>
            <a:fillRect/>
          </a:stretch>
        </p:blipFill>
        <p:spPr>
          <a:xfrm>
            <a:off x="0" y="1"/>
            <a:ext cx="5118100" cy="6667500"/>
          </a:xfrm>
          <a:prstGeom prst="rect">
            <a:avLst/>
          </a:prstGeom>
        </p:spPr>
      </p:pic>
      <p:sp>
        <p:nvSpPr>
          <p:cNvPr id="5" name="Rectangle 4"/>
          <p:cNvSpPr/>
          <p:nvPr/>
        </p:nvSpPr>
        <p:spPr>
          <a:xfrm>
            <a:off x="5118100" y="1594959"/>
            <a:ext cx="3952796" cy="4247317"/>
          </a:xfrm>
          <a:prstGeom prst="rect">
            <a:avLst/>
          </a:prstGeom>
        </p:spPr>
        <p:txBody>
          <a:bodyPr wrap="square">
            <a:spAutoFit/>
          </a:bodyPr>
          <a:lstStyle/>
          <a:p>
            <a:r>
              <a:rPr lang="en-US" dirty="0" smtClean="0"/>
              <a:t>High/Positive phase: </a:t>
            </a:r>
            <a:r>
              <a:rPr lang="en-US" dirty="0"/>
              <a:t>the jet is shifted towards higher latitude, the polar vortex is intensified, and cold air is walled off in the polar vortex. </a:t>
            </a: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Low/Negative phase</a:t>
            </a:r>
            <a:r>
              <a:rPr lang="en-US" dirty="0"/>
              <a:t>, the vortex is weaker, the jet is shifted southward, and cold air outbreaks are more common</a:t>
            </a:r>
          </a:p>
        </p:txBody>
      </p:sp>
    </p:spTree>
    <p:extLst>
      <p:ext uri="{BB962C8B-B14F-4D97-AF65-F5344CB8AC3E}">
        <p14:creationId xmlns:p14="http://schemas.microsoft.com/office/powerpoint/2010/main" val="295507447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smtClean="0"/>
              <a:t>NAM</a:t>
            </a:r>
            <a:r>
              <a:rPr lang="en-US" dirty="0" smtClean="0"/>
              <a:t>/AO</a:t>
            </a:r>
            <a:endParaRPr lang="en-US" dirty="0"/>
          </a:p>
        </p:txBody>
      </p:sp>
      <p:pic>
        <p:nvPicPr>
          <p:cNvPr id="5" name="Picture 4"/>
          <p:cNvPicPr>
            <a:picLocks noChangeAspect="1"/>
          </p:cNvPicPr>
          <p:nvPr/>
        </p:nvPicPr>
        <p:blipFill>
          <a:blip r:embed="rId3"/>
          <a:stretch>
            <a:fillRect/>
          </a:stretch>
        </p:blipFill>
        <p:spPr>
          <a:xfrm>
            <a:off x="0" y="1481138"/>
            <a:ext cx="4488280" cy="4751266"/>
          </a:xfrm>
          <a:prstGeom prst="rect">
            <a:avLst/>
          </a:prstGeom>
        </p:spPr>
      </p:pic>
      <p:pic>
        <p:nvPicPr>
          <p:cNvPr id="7" name="Picture 6"/>
          <p:cNvPicPr>
            <a:picLocks noChangeAspect="1"/>
          </p:cNvPicPr>
          <p:nvPr/>
        </p:nvPicPr>
        <p:blipFill>
          <a:blip r:embed="rId4"/>
          <a:stretch>
            <a:fillRect/>
          </a:stretch>
        </p:blipFill>
        <p:spPr>
          <a:xfrm>
            <a:off x="4559726" y="1455739"/>
            <a:ext cx="4558877" cy="4825999"/>
          </a:xfrm>
          <a:prstGeom prst="rect">
            <a:avLst/>
          </a:prstGeom>
        </p:spPr>
      </p:pic>
    </p:spTree>
    <p:extLst>
      <p:ext uri="{BB962C8B-B14F-4D97-AF65-F5344CB8AC3E}">
        <p14:creationId xmlns:p14="http://schemas.microsoft.com/office/powerpoint/2010/main" val="336276951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5731" r="5731"/>
          <a:stretch>
            <a:fillRect/>
          </a:stretch>
        </p:blipFill>
        <p:spPr>
          <a:xfrm>
            <a:off x="4136301" y="3377259"/>
            <a:ext cx="4994827" cy="2746962"/>
          </a:xfrm>
        </p:spPr>
      </p:pic>
      <p:sp>
        <p:nvSpPr>
          <p:cNvPr id="2" name="Title 1"/>
          <p:cNvSpPr>
            <a:spLocks noGrp="1"/>
          </p:cNvSpPr>
          <p:nvPr>
            <p:ph type="title"/>
          </p:nvPr>
        </p:nvSpPr>
        <p:spPr>
          <a:xfrm>
            <a:off x="3640668" y="274638"/>
            <a:ext cx="5362222" cy="1143000"/>
          </a:xfrm>
        </p:spPr>
        <p:txBody>
          <a:bodyPr>
            <a:normAutofit fontScale="90000"/>
          </a:bodyPr>
          <a:lstStyle/>
          <a:p>
            <a:r>
              <a:rPr lang="en-US" dirty="0" smtClean="0"/>
              <a:t>NAM &amp; Extreme </a:t>
            </a:r>
            <a:r>
              <a:rPr lang="en-US" dirty="0" smtClean="0"/>
              <a:t>weather</a:t>
            </a:r>
            <a:endParaRPr lang="en-US" dirty="0"/>
          </a:p>
        </p:txBody>
      </p:sp>
      <p:pic>
        <p:nvPicPr>
          <p:cNvPr id="5" name="Picture 4"/>
          <p:cNvPicPr>
            <a:picLocks noChangeAspect="1"/>
          </p:cNvPicPr>
          <p:nvPr/>
        </p:nvPicPr>
        <p:blipFill>
          <a:blip r:embed="rId3"/>
          <a:stretch>
            <a:fillRect/>
          </a:stretch>
        </p:blipFill>
        <p:spPr>
          <a:xfrm>
            <a:off x="95082" y="1"/>
            <a:ext cx="3738079" cy="4869706"/>
          </a:xfrm>
          <a:prstGeom prst="rect">
            <a:avLst/>
          </a:prstGeom>
        </p:spPr>
      </p:pic>
      <p:sp>
        <p:nvSpPr>
          <p:cNvPr id="6" name="TextBox 5"/>
          <p:cNvSpPr txBox="1"/>
          <p:nvPr/>
        </p:nvSpPr>
        <p:spPr>
          <a:xfrm>
            <a:off x="4421482" y="2505684"/>
            <a:ext cx="3951111" cy="646331"/>
          </a:xfrm>
          <a:prstGeom prst="rect">
            <a:avLst/>
          </a:prstGeom>
          <a:noFill/>
        </p:spPr>
        <p:txBody>
          <a:bodyPr wrap="square" rtlCol="0">
            <a:spAutoFit/>
          </a:bodyPr>
          <a:lstStyle/>
          <a:p>
            <a:r>
              <a:rPr lang="en-US" dirty="0" smtClean="0"/>
              <a:t>Increased likelihood of record-breaking temperatures during negative NAM/AO</a:t>
            </a:r>
            <a:endParaRPr lang="en-US" dirty="0"/>
          </a:p>
        </p:txBody>
      </p:sp>
      <p:sp>
        <p:nvSpPr>
          <p:cNvPr id="7" name="TextBox 6"/>
          <p:cNvSpPr txBox="1"/>
          <p:nvPr/>
        </p:nvSpPr>
        <p:spPr>
          <a:xfrm>
            <a:off x="7681392" y="6374087"/>
            <a:ext cx="1449736" cy="369332"/>
          </a:xfrm>
          <a:prstGeom prst="rect">
            <a:avLst/>
          </a:prstGeom>
          <a:noFill/>
        </p:spPr>
        <p:txBody>
          <a:bodyPr wrap="none" rtlCol="0">
            <a:spAutoFit/>
          </a:bodyPr>
          <a:lstStyle/>
          <a:p>
            <a:r>
              <a:rPr lang="en-US" dirty="0" smtClean="0"/>
              <a:t>Wallace 2000</a:t>
            </a:r>
            <a:endParaRPr lang="en-US" dirty="0"/>
          </a:p>
        </p:txBody>
      </p:sp>
    </p:spTree>
    <p:extLst>
      <p:ext uri="{BB962C8B-B14F-4D97-AF65-F5344CB8AC3E}">
        <p14:creationId xmlns:p14="http://schemas.microsoft.com/office/powerpoint/2010/main" val="20320576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 index</a:t>
            </a:r>
            <a:endParaRPr lang="en-US" dirty="0"/>
          </a:p>
        </p:txBody>
      </p:sp>
      <p:sp>
        <p:nvSpPr>
          <p:cNvPr id="3" name="Vertical Text Placeholder 2"/>
          <p:cNvSpPr>
            <a:spLocks noGrp="1"/>
          </p:cNvSpPr>
          <p:nvPr>
            <p:ph type="body" orient="vert" idx="1"/>
          </p:nvPr>
        </p:nvSpPr>
        <p:spPr>
          <a:xfrm rot="16200000">
            <a:off x="231254" y="1720513"/>
            <a:ext cx="6092961" cy="5886230"/>
          </a:xfrm>
        </p:spPr>
        <p:txBody>
          <a:bodyPr/>
          <a:lstStyle/>
          <a:p>
            <a:r>
              <a:rPr lang="en-US" dirty="0" smtClean="0"/>
              <a:t>Annular or zonally symmetric structure with </a:t>
            </a:r>
            <a:r>
              <a:rPr lang="en-US" dirty="0" err="1" smtClean="0"/>
              <a:t>synchoronous</a:t>
            </a:r>
            <a:r>
              <a:rPr lang="en-US" dirty="0" smtClean="0"/>
              <a:t> anomalies of opposite sign </a:t>
            </a:r>
            <a:r>
              <a:rPr lang="en-US" dirty="0" err="1" smtClean="0"/>
              <a:t>btwn</a:t>
            </a:r>
            <a:r>
              <a:rPr lang="en-US" dirty="0" smtClean="0"/>
              <a:t> poles and </a:t>
            </a:r>
            <a:r>
              <a:rPr lang="en-US" dirty="0" err="1" smtClean="0"/>
              <a:t>midlatitudes</a:t>
            </a:r>
            <a:endParaRPr lang="en-US" dirty="0" smtClean="0"/>
          </a:p>
          <a:p>
            <a:r>
              <a:rPr lang="en-US" dirty="0" smtClean="0"/>
              <a:t>Variations </a:t>
            </a:r>
            <a:r>
              <a:rPr lang="en-US" dirty="0" err="1" smtClean="0"/>
              <a:t>btwn</a:t>
            </a:r>
            <a:r>
              <a:rPr lang="en-US" dirty="0" smtClean="0"/>
              <a:t> strong + </a:t>
            </a:r>
            <a:r>
              <a:rPr lang="en-US" dirty="0" err="1" smtClean="0"/>
              <a:t>polward</a:t>
            </a:r>
            <a:r>
              <a:rPr lang="en-US" dirty="0" smtClean="0"/>
              <a:t> shifted or weak and </a:t>
            </a:r>
            <a:r>
              <a:rPr lang="en-US" dirty="0" err="1" smtClean="0"/>
              <a:t>equatorward</a:t>
            </a:r>
            <a:r>
              <a:rPr lang="en-US" dirty="0" smtClean="0"/>
              <a:t>-shifted </a:t>
            </a:r>
            <a:r>
              <a:rPr lang="en-US" dirty="0" err="1" smtClean="0"/>
              <a:t>westerlies</a:t>
            </a:r>
            <a:endParaRPr lang="en-US" dirty="0" smtClean="0"/>
          </a:p>
          <a:p>
            <a:r>
              <a:rPr lang="en-US" dirty="0" smtClean="0"/>
              <a:t>High </a:t>
            </a:r>
            <a:r>
              <a:rPr lang="en-US" dirty="0"/>
              <a:t>frequency to very low frequency timescales</a:t>
            </a:r>
          </a:p>
          <a:p>
            <a:endParaRPr lang="en-US" dirty="0"/>
          </a:p>
        </p:txBody>
      </p:sp>
      <p:pic>
        <p:nvPicPr>
          <p:cNvPr id="4" name="Content Placeholder 3"/>
          <p:cNvPicPr>
            <a:picLocks noGrp="1" noChangeAspect="1"/>
          </p:cNvPicPr>
          <p:nvPr>
            <p:ph idx="4294967295"/>
          </p:nvPr>
        </p:nvPicPr>
        <p:blipFill>
          <a:blip r:embed="rId3"/>
          <a:srcRect l="-163094" r="-163094"/>
          <a:stretch>
            <a:fillRect/>
          </a:stretch>
        </p:blipFill>
        <p:spPr>
          <a:xfrm>
            <a:off x="2537119" y="583400"/>
            <a:ext cx="10387013" cy="5713412"/>
          </a:xfrm>
        </p:spPr>
      </p:pic>
      <p:sp>
        <p:nvSpPr>
          <p:cNvPr id="5" name="Rectangle 4"/>
          <p:cNvSpPr/>
          <p:nvPr/>
        </p:nvSpPr>
        <p:spPr>
          <a:xfrm>
            <a:off x="6702323" y="274638"/>
            <a:ext cx="2269612" cy="369332"/>
          </a:xfrm>
          <a:prstGeom prst="rect">
            <a:avLst/>
          </a:prstGeom>
        </p:spPr>
        <p:txBody>
          <a:bodyPr wrap="square">
            <a:spAutoFit/>
          </a:bodyPr>
          <a:lstStyle/>
          <a:p>
            <a:r>
              <a:rPr lang="en-US" b="1" u="sng" dirty="0" err="1" smtClean="0"/>
              <a:t>Geopotential</a:t>
            </a:r>
            <a:r>
              <a:rPr lang="en-US" b="1" u="sng" dirty="0" smtClean="0"/>
              <a:t> height</a:t>
            </a:r>
            <a:endParaRPr lang="en-US" b="1" u="sng" dirty="0"/>
          </a:p>
        </p:txBody>
      </p:sp>
      <p:sp>
        <p:nvSpPr>
          <p:cNvPr id="6" name="Rectangle 5"/>
          <p:cNvSpPr/>
          <p:nvPr/>
        </p:nvSpPr>
        <p:spPr>
          <a:xfrm>
            <a:off x="7459562" y="2668544"/>
            <a:ext cx="543739" cy="369332"/>
          </a:xfrm>
          <a:prstGeom prst="rect">
            <a:avLst/>
          </a:prstGeom>
        </p:spPr>
        <p:txBody>
          <a:bodyPr wrap="none">
            <a:spAutoFit/>
          </a:bodyPr>
          <a:lstStyle/>
          <a:p>
            <a:r>
              <a:rPr lang="en-US" b="1" u="sng" dirty="0"/>
              <a:t>SAT</a:t>
            </a:r>
          </a:p>
        </p:txBody>
      </p:sp>
      <p:sp>
        <p:nvSpPr>
          <p:cNvPr id="7" name="TextBox 6"/>
          <p:cNvSpPr txBox="1"/>
          <p:nvPr/>
        </p:nvSpPr>
        <p:spPr>
          <a:xfrm>
            <a:off x="7286858" y="6488668"/>
            <a:ext cx="1685077" cy="369332"/>
          </a:xfrm>
          <a:prstGeom prst="rect">
            <a:avLst/>
          </a:prstGeom>
          <a:noFill/>
        </p:spPr>
        <p:txBody>
          <a:bodyPr wrap="none" rtlCol="0">
            <a:spAutoFit/>
          </a:bodyPr>
          <a:lstStyle/>
          <a:p>
            <a:r>
              <a:rPr lang="en-US" dirty="0" smtClean="0"/>
              <a:t>IPCC AR4 report</a:t>
            </a:r>
            <a:endParaRPr lang="en-US" dirty="0"/>
          </a:p>
        </p:txBody>
      </p:sp>
    </p:spTree>
    <p:extLst>
      <p:ext uri="{BB962C8B-B14F-4D97-AF65-F5344CB8AC3E}">
        <p14:creationId xmlns:p14="http://schemas.microsoft.com/office/powerpoint/2010/main" val="393143085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237" y="-17681"/>
            <a:ext cx="8229600" cy="1143000"/>
          </a:xfrm>
        </p:spPr>
        <p:txBody>
          <a:bodyPr/>
          <a:lstStyle/>
          <a:p>
            <a:r>
              <a:rPr lang="en-US" dirty="0" smtClean="0"/>
              <a:t>Indices</a:t>
            </a:r>
            <a:endParaRPr lang="en-US" dirty="0"/>
          </a:p>
        </p:txBody>
      </p:sp>
      <p:pic>
        <p:nvPicPr>
          <p:cNvPr id="4" name="Picture 3"/>
          <p:cNvPicPr>
            <a:picLocks noChangeAspect="1"/>
          </p:cNvPicPr>
          <p:nvPr/>
        </p:nvPicPr>
        <p:blipFill>
          <a:blip r:embed="rId2"/>
          <a:stretch>
            <a:fillRect/>
          </a:stretch>
        </p:blipFill>
        <p:spPr>
          <a:xfrm>
            <a:off x="6386992" y="1365729"/>
            <a:ext cx="2524546" cy="5492272"/>
          </a:xfrm>
          <a:prstGeom prst="rect">
            <a:avLst/>
          </a:prstGeom>
        </p:spPr>
      </p:pic>
      <p:sp>
        <p:nvSpPr>
          <p:cNvPr id="6" name="Rectangle 5"/>
          <p:cNvSpPr/>
          <p:nvPr/>
        </p:nvSpPr>
        <p:spPr>
          <a:xfrm>
            <a:off x="382485" y="1291435"/>
            <a:ext cx="6487619" cy="5016758"/>
          </a:xfrm>
          <a:prstGeom prst="rect">
            <a:avLst/>
          </a:prstGeom>
        </p:spPr>
        <p:txBody>
          <a:bodyPr wrap="square">
            <a:spAutoFit/>
          </a:bodyPr>
          <a:lstStyle/>
          <a:p>
            <a:r>
              <a:rPr lang="en-US" sz="2000" u="sng" dirty="0"/>
              <a:t>correlation between SLP at each </a:t>
            </a:r>
            <a:r>
              <a:rPr lang="en-US" sz="2000" u="sng" dirty="0" smtClean="0"/>
              <a:t>grid point and:</a:t>
            </a:r>
            <a:endParaRPr lang="en-US" sz="2000" dirty="0"/>
          </a:p>
          <a:p>
            <a:endParaRPr lang="en-US" sz="2000" dirty="0" smtClean="0"/>
          </a:p>
          <a:p>
            <a:r>
              <a:rPr lang="en-US" sz="2000" dirty="0" smtClean="0"/>
              <a:t>1.  </a:t>
            </a:r>
            <a:r>
              <a:rPr lang="en-US" sz="2000" dirty="0"/>
              <a:t>the two-point Portugal - Iceland NAO index (i.e., SLP in Iceland minus SLP in Portugal</a:t>
            </a:r>
            <a:r>
              <a:rPr lang="en-US" sz="2000" dirty="0" smtClean="0"/>
              <a:t>)</a:t>
            </a:r>
            <a:endParaRPr lang="en-US" sz="2000" dirty="0"/>
          </a:p>
          <a:p>
            <a:endParaRPr lang="en-US" sz="2000" dirty="0" smtClean="0"/>
          </a:p>
          <a:p>
            <a:endParaRPr lang="en-US" sz="2000" dirty="0"/>
          </a:p>
          <a:p>
            <a:endParaRPr lang="en-US" sz="2000" dirty="0" smtClean="0"/>
          </a:p>
          <a:p>
            <a:endParaRPr lang="en-US" sz="2000" dirty="0"/>
          </a:p>
          <a:p>
            <a:r>
              <a:rPr lang="en-US" sz="2000" dirty="0" smtClean="0"/>
              <a:t>2. Lorenz's </a:t>
            </a:r>
            <a:r>
              <a:rPr lang="en-US" sz="2000" dirty="0"/>
              <a:t>U55 </a:t>
            </a:r>
            <a:r>
              <a:rPr lang="en-US" sz="2000" dirty="0" smtClean="0"/>
              <a:t>index: averaging </a:t>
            </a:r>
            <a:r>
              <a:rPr lang="en-US" sz="2000" dirty="0"/>
              <a:t>[u] at 55N (U55</a:t>
            </a:r>
            <a:r>
              <a:rPr lang="en-US" sz="2000" dirty="0" smtClean="0"/>
              <a:t>)</a:t>
            </a:r>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r>
              <a:rPr lang="en-US" sz="2000" dirty="0" smtClean="0"/>
              <a:t>3. leading </a:t>
            </a:r>
            <a:r>
              <a:rPr lang="en-US" sz="2000" dirty="0"/>
              <a:t>EOF of SLP</a:t>
            </a:r>
          </a:p>
        </p:txBody>
      </p:sp>
    </p:spTree>
    <p:extLst>
      <p:ext uri="{BB962C8B-B14F-4D97-AF65-F5344CB8AC3E}">
        <p14:creationId xmlns:p14="http://schemas.microsoft.com/office/powerpoint/2010/main" val="384051380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38717" r="-38717"/>
          <a:stretch>
            <a:fillRect/>
          </a:stretch>
        </p:blipFill>
        <p:spPr/>
      </p:pic>
      <p:sp>
        <p:nvSpPr>
          <p:cNvPr id="5" name="Title 1"/>
          <p:cNvSpPr>
            <a:spLocks noGrp="1"/>
          </p:cNvSpPr>
          <p:nvPr>
            <p:ph type="title"/>
          </p:nvPr>
        </p:nvSpPr>
        <p:spPr/>
        <p:txBody>
          <a:bodyPr/>
          <a:lstStyle/>
          <a:p>
            <a:r>
              <a:rPr lang="en-US" dirty="0" smtClean="0"/>
              <a:t>How are these all related?</a:t>
            </a:r>
            <a:endParaRPr lang="en-US" dirty="0"/>
          </a:p>
        </p:txBody>
      </p:sp>
      <p:sp>
        <p:nvSpPr>
          <p:cNvPr id="6" name="TextBox 5"/>
          <p:cNvSpPr txBox="1"/>
          <p:nvPr/>
        </p:nvSpPr>
        <p:spPr>
          <a:xfrm>
            <a:off x="7681392" y="6374087"/>
            <a:ext cx="1449736" cy="369332"/>
          </a:xfrm>
          <a:prstGeom prst="rect">
            <a:avLst/>
          </a:prstGeom>
          <a:noFill/>
        </p:spPr>
        <p:txBody>
          <a:bodyPr wrap="none" rtlCol="0">
            <a:spAutoFit/>
          </a:bodyPr>
          <a:lstStyle/>
          <a:p>
            <a:r>
              <a:rPr lang="en-US" dirty="0" smtClean="0"/>
              <a:t>Wallace 2000</a:t>
            </a:r>
            <a:endParaRPr lang="en-US" dirty="0"/>
          </a:p>
        </p:txBody>
      </p:sp>
    </p:spTree>
    <p:extLst>
      <p:ext uri="{BB962C8B-B14F-4D97-AF65-F5344CB8AC3E}">
        <p14:creationId xmlns:p14="http://schemas.microsoft.com/office/powerpoint/2010/main" val="66949256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these all related?</a:t>
            </a:r>
            <a:endParaRPr lang="en-US" dirty="0"/>
          </a:p>
        </p:txBody>
      </p:sp>
      <p:sp>
        <p:nvSpPr>
          <p:cNvPr id="3" name="Content Placeholder 2"/>
          <p:cNvSpPr>
            <a:spLocks noGrp="1"/>
          </p:cNvSpPr>
          <p:nvPr>
            <p:ph idx="1"/>
          </p:nvPr>
        </p:nvSpPr>
        <p:spPr>
          <a:xfrm>
            <a:off x="457200" y="1328963"/>
            <a:ext cx="8229600" cy="4525963"/>
          </a:xfrm>
        </p:spPr>
        <p:txBody>
          <a:bodyPr>
            <a:noAutofit/>
          </a:bodyPr>
          <a:lstStyle/>
          <a:p>
            <a:pPr marL="0" indent="0">
              <a:buNone/>
            </a:pPr>
            <a:endParaRPr lang="en-US" sz="2000" dirty="0"/>
          </a:p>
          <a:p>
            <a:pPr marL="514350" indent="-514350">
              <a:buFont typeface="+mj-lt"/>
              <a:buAutoNum type="arabicPeriod"/>
            </a:pPr>
            <a:r>
              <a:rPr lang="en-US" sz="2000" dirty="0" smtClean="0"/>
              <a:t>NAM-centric perspective: the </a:t>
            </a:r>
            <a:r>
              <a:rPr lang="en-US" sz="2000" dirty="0"/>
              <a:t>NAO is simply a regional manifestation of </a:t>
            </a:r>
            <a:r>
              <a:rPr lang="en-US" sz="2000" dirty="0" smtClean="0"/>
              <a:t>the larger </a:t>
            </a:r>
            <a:r>
              <a:rPr lang="en-US" sz="2000" dirty="0"/>
              <a:t>scale NAM pattern (Thompson and </a:t>
            </a:r>
            <a:r>
              <a:rPr lang="en-US" sz="2000" dirty="0" smtClean="0"/>
              <a:t>Wallace 1998</a:t>
            </a:r>
            <a:r>
              <a:rPr lang="en-US" sz="2000" dirty="0"/>
              <a:t>). </a:t>
            </a:r>
            <a:endParaRPr lang="en-US" sz="2000" dirty="0" smtClean="0"/>
          </a:p>
          <a:p>
            <a:pPr marL="514350" indent="-514350">
              <a:buFont typeface="+mj-lt"/>
              <a:buAutoNum type="arabicPeriod"/>
            </a:pPr>
            <a:r>
              <a:rPr lang="en-US" sz="2000" dirty="0" smtClean="0"/>
              <a:t>NAO-centric perspective: NAM </a:t>
            </a:r>
            <a:r>
              <a:rPr lang="en-US" sz="2000" dirty="0"/>
              <a:t>is not even a robust pattern, </a:t>
            </a:r>
            <a:r>
              <a:rPr lang="en-US" sz="2000" dirty="0" smtClean="0"/>
              <a:t>since the </a:t>
            </a:r>
            <a:r>
              <a:rPr lang="en-US" sz="2000" dirty="0"/>
              <a:t>Atlantic and Pacific centers of action for the </a:t>
            </a:r>
            <a:r>
              <a:rPr lang="en-US" sz="2000" dirty="0" smtClean="0"/>
              <a:t>NAM are </a:t>
            </a:r>
            <a:r>
              <a:rPr lang="en-US" sz="2000" dirty="0"/>
              <a:t>not significantly correlated with each other (</a:t>
            </a:r>
            <a:r>
              <a:rPr lang="en-US" sz="2000" dirty="0" err="1" smtClean="0"/>
              <a:t>Ambaum</a:t>
            </a:r>
            <a:r>
              <a:rPr lang="en-US" sz="2000" dirty="0"/>
              <a:t> </a:t>
            </a:r>
            <a:r>
              <a:rPr lang="en-US" sz="2000" dirty="0" smtClean="0"/>
              <a:t>et </a:t>
            </a:r>
            <a:r>
              <a:rPr lang="en-US" sz="2000" dirty="0"/>
              <a:t>al. 2001; </a:t>
            </a:r>
            <a:r>
              <a:rPr lang="en-US" sz="2000" dirty="0" err="1"/>
              <a:t>Deser</a:t>
            </a:r>
            <a:r>
              <a:rPr lang="en-US" sz="2000" dirty="0"/>
              <a:t> 2000)</a:t>
            </a:r>
            <a:r>
              <a:rPr lang="en-US" sz="2000" dirty="0" smtClean="0"/>
              <a:t>.</a:t>
            </a:r>
          </a:p>
          <a:p>
            <a:pPr marL="514350" indent="-514350">
              <a:buFont typeface="+mj-lt"/>
              <a:buAutoNum type="arabicPeriod"/>
            </a:pPr>
            <a:r>
              <a:rPr lang="en-US" sz="2000" dirty="0" smtClean="0"/>
              <a:t>NAO and NAM may not be distinct patterns and that the ability to separate them depends </a:t>
            </a:r>
            <a:r>
              <a:rPr lang="en-US" sz="2000" dirty="0"/>
              <a:t>upon their respective </a:t>
            </a:r>
            <a:r>
              <a:rPr lang="en-US" sz="2000" dirty="0" smtClean="0"/>
              <a:t>definitions (Wallace 2000). NAO </a:t>
            </a:r>
            <a:r>
              <a:rPr lang="en-US" sz="2000" dirty="0"/>
              <a:t>may be regarded </a:t>
            </a:r>
            <a:r>
              <a:rPr lang="en-US" sz="2000" dirty="0" smtClean="0"/>
              <a:t>as distinct </a:t>
            </a:r>
            <a:r>
              <a:rPr lang="en-US" sz="2000" dirty="0"/>
              <a:t>from the NAM only if the NAO is defined </a:t>
            </a:r>
            <a:r>
              <a:rPr lang="en-US" sz="2000" dirty="0" smtClean="0"/>
              <a:t>with a </a:t>
            </a:r>
            <a:r>
              <a:rPr lang="en-US" sz="2000" dirty="0"/>
              <a:t>local station-based </a:t>
            </a:r>
            <a:r>
              <a:rPr lang="en-US" sz="2000" dirty="0" smtClean="0"/>
              <a:t>index</a:t>
            </a:r>
          </a:p>
          <a:p>
            <a:pPr marL="514350" indent="-514350">
              <a:buFont typeface="+mj-lt"/>
              <a:buAutoNum type="arabicPeriod"/>
            </a:pPr>
            <a:r>
              <a:rPr lang="en-US" sz="2000" dirty="0" smtClean="0"/>
              <a:t>SLP</a:t>
            </a:r>
            <a:r>
              <a:rPr lang="en-US" sz="2000" dirty="0"/>
              <a:t> </a:t>
            </a:r>
            <a:r>
              <a:rPr lang="en-US" sz="2000" dirty="0" smtClean="0"/>
              <a:t>field suggests </a:t>
            </a:r>
            <a:r>
              <a:rPr lang="en-US" sz="2000" dirty="0"/>
              <a:t>that the NAO and NAM are separate </a:t>
            </a:r>
            <a:r>
              <a:rPr lang="en-US" sz="2000" dirty="0" smtClean="0"/>
              <a:t>patterns during </a:t>
            </a:r>
            <a:r>
              <a:rPr lang="en-US" sz="2000" dirty="0"/>
              <a:t>the spring, summer, and autumn seasons, </a:t>
            </a:r>
            <a:r>
              <a:rPr lang="en-US" sz="2000" dirty="0" smtClean="0"/>
              <a:t>but not </a:t>
            </a:r>
            <a:r>
              <a:rPr lang="en-US" sz="2000" dirty="0"/>
              <a:t>during the </a:t>
            </a:r>
            <a:r>
              <a:rPr lang="en-US" sz="2000" dirty="0" smtClean="0"/>
              <a:t>winter (</a:t>
            </a:r>
            <a:r>
              <a:rPr lang="en-US" sz="2000" dirty="0"/>
              <a:t>Rogers and McHugh </a:t>
            </a:r>
            <a:r>
              <a:rPr lang="en-US" sz="2000" dirty="0" smtClean="0"/>
              <a:t>2002)</a:t>
            </a:r>
          </a:p>
          <a:p>
            <a:pPr marL="514350" indent="-514350">
              <a:buFont typeface="+mj-lt"/>
              <a:buAutoNum type="arabicPeriod"/>
            </a:pPr>
            <a:r>
              <a:rPr lang="en-US" sz="2000" dirty="0"/>
              <a:t>C</a:t>
            </a:r>
            <a:r>
              <a:rPr lang="en-US" sz="2000" dirty="0" smtClean="0"/>
              <a:t>omposites </a:t>
            </a:r>
            <a:r>
              <a:rPr lang="en-US" sz="2000" dirty="0"/>
              <a:t>of NAO and NAM </a:t>
            </a:r>
            <a:r>
              <a:rPr lang="en-US" sz="2000" dirty="0" smtClean="0"/>
              <a:t>persistent events </a:t>
            </a:r>
            <a:r>
              <a:rPr lang="en-US" sz="2000" dirty="0"/>
              <a:t>are </a:t>
            </a:r>
            <a:r>
              <a:rPr lang="en-US" sz="2000" dirty="0" smtClean="0"/>
              <a:t>indistinguishable (Feldstein and </a:t>
            </a:r>
            <a:r>
              <a:rPr lang="en-US" sz="2000" dirty="0" err="1" smtClean="0"/>
              <a:t>Franzke</a:t>
            </a:r>
            <a:r>
              <a:rPr lang="en-US" sz="2000" dirty="0" smtClean="0"/>
              <a:t> 2006)</a:t>
            </a:r>
            <a:endParaRPr lang="en-US" sz="2000" dirty="0"/>
          </a:p>
        </p:txBody>
      </p:sp>
      <p:sp>
        <p:nvSpPr>
          <p:cNvPr id="4" name="Rectangle 3"/>
          <p:cNvSpPr/>
          <p:nvPr/>
        </p:nvSpPr>
        <p:spPr>
          <a:xfrm>
            <a:off x="6123713" y="6485515"/>
            <a:ext cx="2883534" cy="369332"/>
          </a:xfrm>
          <a:prstGeom prst="rect">
            <a:avLst/>
          </a:prstGeom>
        </p:spPr>
        <p:txBody>
          <a:bodyPr wrap="none">
            <a:spAutoFit/>
          </a:bodyPr>
          <a:lstStyle/>
          <a:p>
            <a:r>
              <a:rPr lang="en-US" dirty="0"/>
              <a:t>(Feldstein and </a:t>
            </a:r>
            <a:r>
              <a:rPr lang="en-US" dirty="0" err="1"/>
              <a:t>Franzke</a:t>
            </a:r>
            <a:r>
              <a:rPr lang="en-US" dirty="0"/>
              <a:t> 2006)</a:t>
            </a:r>
          </a:p>
        </p:txBody>
      </p:sp>
    </p:spTree>
    <p:extLst>
      <p:ext uri="{BB962C8B-B14F-4D97-AF65-F5344CB8AC3E}">
        <p14:creationId xmlns:p14="http://schemas.microsoft.com/office/powerpoint/2010/main" val="3106622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NAO </a:t>
            </a:r>
            <a:r>
              <a:rPr lang="en-US" dirty="0" err="1" smtClean="0"/>
              <a:t>vs</a:t>
            </a:r>
            <a:r>
              <a:rPr lang="en-US" dirty="0" smtClean="0"/>
              <a:t> NAM</a:t>
            </a:r>
            <a:endParaRPr lang="en-US" dirty="0"/>
          </a:p>
        </p:txBody>
      </p:sp>
      <p:pic>
        <p:nvPicPr>
          <p:cNvPr id="4" name="Content Placeholder 3"/>
          <p:cNvPicPr>
            <a:picLocks noGrp="1" noChangeAspect="1"/>
          </p:cNvPicPr>
          <p:nvPr>
            <p:ph idx="1"/>
          </p:nvPr>
        </p:nvPicPr>
        <p:blipFill>
          <a:blip r:embed="rId2"/>
          <a:srcRect l="-37651" r="-37651"/>
          <a:stretch>
            <a:fillRect/>
          </a:stretch>
        </p:blipFill>
        <p:spPr>
          <a:xfrm>
            <a:off x="-1034691" y="1600201"/>
            <a:ext cx="8229600" cy="4525963"/>
          </a:xfrm>
        </p:spPr>
      </p:pic>
      <p:sp>
        <p:nvSpPr>
          <p:cNvPr id="5" name="Rectangle 4"/>
          <p:cNvSpPr/>
          <p:nvPr/>
        </p:nvSpPr>
        <p:spPr>
          <a:xfrm>
            <a:off x="5432516" y="2342244"/>
            <a:ext cx="3524786" cy="2308324"/>
          </a:xfrm>
          <a:prstGeom prst="rect">
            <a:avLst/>
          </a:prstGeom>
        </p:spPr>
        <p:txBody>
          <a:bodyPr wrap="square">
            <a:spAutoFit/>
          </a:bodyPr>
          <a:lstStyle/>
          <a:p>
            <a:r>
              <a:rPr lang="en-US" b="1" i="1" dirty="0" smtClean="0"/>
              <a:t>statistically indistinguishable</a:t>
            </a:r>
            <a:r>
              <a:rPr lang="en-US" dirty="0" smtClean="0"/>
              <a:t>, thus:</a:t>
            </a:r>
          </a:p>
          <a:p>
            <a:pPr marL="342900" indent="-342900">
              <a:buAutoNum type="arabicParenR"/>
            </a:pPr>
            <a:r>
              <a:rPr lang="en-US" dirty="0" smtClean="0"/>
              <a:t>NAO is not simply a </a:t>
            </a:r>
            <a:r>
              <a:rPr lang="en-US" dirty="0"/>
              <a:t>regional manifestation of the </a:t>
            </a:r>
            <a:r>
              <a:rPr lang="en-US" dirty="0" smtClean="0"/>
              <a:t>NAM</a:t>
            </a:r>
            <a:endParaRPr lang="en-US" dirty="0"/>
          </a:p>
          <a:p>
            <a:pPr marL="342900" indent="-342900">
              <a:buAutoNum type="arabicParenR"/>
            </a:pPr>
            <a:r>
              <a:rPr lang="en-US" dirty="0" smtClean="0"/>
              <a:t>neither </a:t>
            </a:r>
            <a:r>
              <a:rPr lang="en-US" dirty="0"/>
              <a:t>the NAO nor the NAM is a statistical </a:t>
            </a:r>
            <a:r>
              <a:rPr lang="en-US" dirty="0" smtClean="0"/>
              <a:t>artifact</a:t>
            </a:r>
          </a:p>
          <a:p>
            <a:pPr marL="342900" indent="-342900">
              <a:buAutoNum type="arabicParenR"/>
            </a:pPr>
            <a:r>
              <a:rPr lang="en-US" dirty="0" smtClean="0"/>
              <a:t>either </a:t>
            </a:r>
            <a:r>
              <a:rPr lang="en-US" dirty="0"/>
              <a:t>one of the two patterns should be regarded as redundant.</a:t>
            </a:r>
          </a:p>
        </p:txBody>
      </p:sp>
      <p:sp>
        <p:nvSpPr>
          <p:cNvPr id="6" name="Rectangle 5"/>
          <p:cNvSpPr/>
          <p:nvPr/>
        </p:nvSpPr>
        <p:spPr>
          <a:xfrm>
            <a:off x="6123713" y="6485515"/>
            <a:ext cx="2883534" cy="369332"/>
          </a:xfrm>
          <a:prstGeom prst="rect">
            <a:avLst/>
          </a:prstGeom>
        </p:spPr>
        <p:txBody>
          <a:bodyPr wrap="none">
            <a:spAutoFit/>
          </a:bodyPr>
          <a:lstStyle/>
          <a:p>
            <a:r>
              <a:rPr lang="en-US" dirty="0"/>
              <a:t>(Feldstein and </a:t>
            </a:r>
            <a:r>
              <a:rPr lang="en-US" dirty="0" err="1"/>
              <a:t>Franzke</a:t>
            </a:r>
            <a:r>
              <a:rPr lang="en-US" dirty="0"/>
              <a:t> 2006)</a:t>
            </a:r>
          </a:p>
        </p:txBody>
      </p:sp>
    </p:spTree>
    <p:extLst>
      <p:ext uri="{BB962C8B-B14F-4D97-AF65-F5344CB8AC3E}">
        <p14:creationId xmlns:p14="http://schemas.microsoft.com/office/powerpoint/2010/main" val="187541995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996" y="2485404"/>
            <a:ext cx="3076657" cy="1143000"/>
          </a:xfrm>
        </p:spPr>
        <p:txBody>
          <a:bodyPr>
            <a:normAutofit fontScale="90000"/>
          </a:bodyPr>
          <a:lstStyle/>
          <a:p>
            <a:r>
              <a:rPr lang="en-US" dirty="0" smtClean="0"/>
              <a:t>NAM </a:t>
            </a:r>
            <a:r>
              <a:rPr lang="en-US" dirty="0" err="1" smtClean="0"/>
              <a:t>vs</a:t>
            </a:r>
            <a:r>
              <a:rPr lang="en-US" dirty="0" smtClean="0"/>
              <a:t> NAO indices</a:t>
            </a:r>
            <a:endParaRPr lang="en-US" dirty="0"/>
          </a:p>
        </p:txBody>
      </p:sp>
      <p:pic>
        <p:nvPicPr>
          <p:cNvPr id="4" name="Picture 3"/>
          <p:cNvPicPr>
            <a:picLocks noChangeAspect="1"/>
          </p:cNvPicPr>
          <p:nvPr/>
        </p:nvPicPr>
        <p:blipFill>
          <a:blip r:embed="rId2"/>
          <a:stretch>
            <a:fillRect/>
          </a:stretch>
        </p:blipFill>
        <p:spPr>
          <a:xfrm>
            <a:off x="3414890" y="-47035"/>
            <a:ext cx="5729112" cy="4296835"/>
          </a:xfrm>
          <a:prstGeom prst="rect">
            <a:avLst/>
          </a:prstGeom>
        </p:spPr>
      </p:pic>
      <p:pic>
        <p:nvPicPr>
          <p:cNvPr id="5" name="Content Placeholder 3"/>
          <p:cNvPicPr>
            <a:picLocks noChangeAspect="1"/>
          </p:cNvPicPr>
          <p:nvPr/>
        </p:nvPicPr>
        <p:blipFill>
          <a:blip r:embed="rId3"/>
          <a:srcRect l="-9095" r="-9095"/>
          <a:stretch>
            <a:fillRect/>
          </a:stretch>
        </p:blipFill>
        <p:spPr>
          <a:xfrm>
            <a:off x="4313271" y="4061660"/>
            <a:ext cx="5050401" cy="2777526"/>
          </a:xfrm>
          <a:prstGeom prst="rect">
            <a:avLst/>
          </a:prstGeom>
        </p:spPr>
      </p:pic>
    </p:spTree>
    <p:extLst>
      <p:ext uri="{BB962C8B-B14F-4D97-AF65-F5344CB8AC3E}">
        <p14:creationId xmlns:p14="http://schemas.microsoft.com/office/powerpoint/2010/main" val="225441661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OK, so NAO or NAM??</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 small </a:t>
            </a:r>
            <a:r>
              <a:rPr lang="en-US" dirty="0"/>
              <a:t>amplitude and lack of statistical significance at </a:t>
            </a:r>
            <a:r>
              <a:rPr lang="en-US" dirty="0" smtClean="0"/>
              <a:t>all lags </a:t>
            </a:r>
            <a:r>
              <a:rPr lang="en-US" dirty="0"/>
              <a:t>for the North Pacific anomaly suggest that </a:t>
            </a:r>
            <a:r>
              <a:rPr lang="en-US" dirty="0" smtClean="0"/>
              <a:t>the NAO</a:t>
            </a:r>
            <a:r>
              <a:rPr lang="en-US" dirty="0"/>
              <a:t>/NAM pattern should not be seen as </a:t>
            </a:r>
            <a:r>
              <a:rPr lang="en-US" dirty="0" smtClean="0"/>
              <a:t>annular</a:t>
            </a:r>
            <a:endParaRPr lang="en-US" dirty="0"/>
          </a:p>
          <a:p>
            <a:r>
              <a:rPr lang="en-US" dirty="0" smtClean="0"/>
              <a:t>BUT NAO</a:t>
            </a:r>
            <a:r>
              <a:rPr lang="en-US" dirty="0"/>
              <a:t>/NAM pattern is </a:t>
            </a:r>
            <a:r>
              <a:rPr lang="en-US" dirty="0" smtClean="0"/>
              <a:t>associated with </a:t>
            </a:r>
            <a:r>
              <a:rPr lang="en-US" dirty="0"/>
              <a:t>a weak North Pacific anomaly, the NAO/NAM </a:t>
            </a:r>
            <a:r>
              <a:rPr lang="en-US" dirty="0" smtClean="0"/>
              <a:t>is not </a:t>
            </a:r>
            <a:r>
              <a:rPr lang="en-US" dirty="0"/>
              <a:t>entirely confined to the North Atlantic</a:t>
            </a:r>
            <a:r>
              <a:rPr lang="en-US" dirty="0" smtClean="0"/>
              <a:t>.</a:t>
            </a:r>
          </a:p>
          <a:p>
            <a:r>
              <a:rPr lang="en-US" dirty="0"/>
              <a:t>suggest that perhaps neither </a:t>
            </a:r>
            <a:r>
              <a:rPr lang="en-US" dirty="0" smtClean="0"/>
              <a:t>the NAM or NAO picture </a:t>
            </a:r>
            <a:r>
              <a:rPr lang="en-US" dirty="0"/>
              <a:t>is quite </a:t>
            </a:r>
            <a:r>
              <a:rPr lang="en-US" dirty="0" smtClean="0"/>
              <a:t>appropriate</a:t>
            </a:r>
          </a:p>
          <a:p>
            <a:endParaRPr lang="en-US" dirty="0" smtClean="0"/>
          </a:p>
          <a:p>
            <a:pPr marL="0" indent="0">
              <a:buNone/>
            </a:pPr>
            <a:r>
              <a:rPr lang="en-US" b="1" i="1" dirty="0" smtClean="0"/>
              <a:t>“they </a:t>
            </a:r>
            <a:r>
              <a:rPr lang="en-US" b="1" i="1" dirty="0"/>
              <a:t>are different names for the same variability, not different patterns of variability. The difference between the terms is in whether that variability is interpreted as a regional pattern controlled by Atlantic sector processes or as an annular mode whose strongest </a:t>
            </a:r>
            <a:r>
              <a:rPr lang="en-US" b="1" i="1" dirty="0" err="1"/>
              <a:t>teleconnections</a:t>
            </a:r>
            <a:r>
              <a:rPr lang="en-US" b="1" i="1" dirty="0"/>
              <a:t> lie in the Atlantic sector</a:t>
            </a:r>
            <a:r>
              <a:rPr lang="en-US" b="1" i="1" dirty="0" smtClean="0"/>
              <a:t>.” </a:t>
            </a:r>
            <a:r>
              <a:rPr lang="en-US" dirty="0" smtClean="0"/>
              <a:t> (Wallace 2000)</a:t>
            </a:r>
            <a:endParaRPr lang="en-US" dirty="0"/>
          </a:p>
        </p:txBody>
      </p:sp>
      <p:sp>
        <p:nvSpPr>
          <p:cNvPr id="4" name="Rectangle 3"/>
          <p:cNvSpPr/>
          <p:nvPr/>
        </p:nvSpPr>
        <p:spPr>
          <a:xfrm>
            <a:off x="6123713" y="6485515"/>
            <a:ext cx="2883534" cy="369332"/>
          </a:xfrm>
          <a:prstGeom prst="rect">
            <a:avLst/>
          </a:prstGeom>
        </p:spPr>
        <p:txBody>
          <a:bodyPr wrap="none">
            <a:spAutoFit/>
          </a:bodyPr>
          <a:lstStyle/>
          <a:p>
            <a:r>
              <a:rPr lang="en-US" dirty="0"/>
              <a:t>(Feldstein and </a:t>
            </a:r>
            <a:r>
              <a:rPr lang="en-US" dirty="0" err="1"/>
              <a:t>Franzke</a:t>
            </a:r>
            <a:r>
              <a:rPr lang="en-US" dirty="0"/>
              <a:t> 2006)</a:t>
            </a:r>
          </a:p>
        </p:txBody>
      </p:sp>
    </p:spTree>
    <p:extLst>
      <p:ext uri="{BB962C8B-B14F-4D97-AF65-F5344CB8AC3E}">
        <p14:creationId xmlns:p14="http://schemas.microsoft.com/office/powerpoint/2010/main" val="297046374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044222"/>
            <a:ext cx="4736805" cy="6129982"/>
          </a:xfrm>
          <a:prstGeom prst="rect">
            <a:avLst/>
          </a:prstGeom>
        </p:spPr>
      </p:pic>
      <p:sp>
        <p:nvSpPr>
          <p:cNvPr id="2" name="Title 1"/>
          <p:cNvSpPr>
            <a:spLocks noGrp="1"/>
          </p:cNvSpPr>
          <p:nvPr>
            <p:ph type="title"/>
          </p:nvPr>
        </p:nvSpPr>
        <p:spPr/>
        <p:txBody>
          <a:bodyPr/>
          <a:lstStyle/>
          <a:p>
            <a:pPr algn="l"/>
            <a:r>
              <a:rPr lang="en-US" dirty="0" smtClean="0"/>
              <a:t>Trends in NAM?</a:t>
            </a:r>
            <a:endParaRPr lang="en-US" dirty="0"/>
          </a:p>
        </p:txBody>
      </p:sp>
      <p:pic>
        <p:nvPicPr>
          <p:cNvPr id="4" name="Content Placeholder 3"/>
          <p:cNvPicPr>
            <a:picLocks noGrp="1" noChangeAspect="1"/>
          </p:cNvPicPr>
          <p:nvPr>
            <p:ph idx="1"/>
          </p:nvPr>
        </p:nvPicPr>
        <p:blipFill>
          <a:blip r:embed="rId4"/>
          <a:srcRect l="-20118" r="-20118"/>
          <a:stretch>
            <a:fillRect/>
          </a:stretch>
        </p:blipFill>
        <p:spPr>
          <a:xfrm>
            <a:off x="2483885" y="1909704"/>
            <a:ext cx="7556109" cy="4155569"/>
          </a:xfrm>
        </p:spPr>
      </p:pic>
      <p:sp>
        <p:nvSpPr>
          <p:cNvPr id="6" name="TextBox 5"/>
          <p:cNvSpPr txBox="1"/>
          <p:nvPr/>
        </p:nvSpPr>
        <p:spPr>
          <a:xfrm>
            <a:off x="7681392" y="6374087"/>
            <a:ext cx="1449736" cy="369332"/>
          </a:xfrm>
          <a:prstGeom prst="rect">
            <a:avLst/>
          </a:prstGeom>
          <a:noFill/>
        </p:spPr>
        <p:txBody>
          <a:bodyPr wrap="none" rtlCol="0">
            <a:spAutoFit/>
          </a:bodyPr>
          <a:lstStyle/>
          <a:p>
            <a:r>
              <a:rPr lang="en-US" dirty="0" smtClean="0"/>
              <a:t>Wallace 2000</a:t>
            </a:r>
            <a:endParaRPr lang="en-US" dirty="0"/>
          </a:p>
        </p:txBody>
      </p:sp>
      <p:pic>
        <p:nvPicPr>
          <p:cNvPr id="7" name="Content Placeholder 3"/>
          <p:cNvPicPr>
            <a:picLocks noChangeAspect="1"/>
          </p:cNvPicPr>
          <p:nvPr/>
        </p:nvPicPr>
        <p:blipFill>
          <a:blip r:embed="rId5"/>
          <a:srcRect l="4691" r="4691"/>
          <a:stretch>
            <a:fillRect/>
          </a:stretch>
        </p:blipFill>
        <p:spPr>
          <a:xfrm>
            <a:off x="4854725" y="0"/>
            <a:ext cx="4276403" cy="2351857"/>
          </a:xfrm>
          <a:prstGeom prst="rect">
            <a:avLst/>
          </a:prstGeom>
        </p:spPr>
      </p:pic>
    </p:spTree>
    <p:extLst>
      <p:ext uri="{BB962C8B-B14F-4D97-AF65-F5344CB8AC3E}">
        <p14:creationId xmlns:p14="http://schemas.microsoft.com/office/powerpoint/2010/main" val="219481606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67655" r="-67655"/>
          <a:stretch>
            <a:fillRect/>
          </a:stretch>
        </p:blipFill>
        <p:spPr>
          <a:xfrm>
            <a:off x="-3392873" y="540889"/>
            <a:ext cx="11471318" cy="6308783"/>
          </a:xfrm>
        </p:spPr>
      </p:pic>
      <p:pic>
        <p:nvPicPr>
          <p:cNvPr id="5" name="Picture 4"/>
          <p:cNvPicPr>
            <a:picLocks noChangeAspect="1"/>
          </p:cNvPicPr>
          <p:nvPr/>
        </p:nvPicPr>
        <p:blipFill>
          <a:blip r:embed="rId4"/>
          <a:stretch>
            <a:fillRect/>
          </a:stretch>
        </p:blipFill>
        <p:spPr>
          <a:xfrm>
            <a:off x="4479194" y="540889"/>
            <a:ext cx="4895289" cy="6335079"/>
          </a:xfrm>
          <a:prstGeom prst="rect">
            <a:avLst/>
          </a:prstGeom>
        </p:spPr>
      </p:pic>
      <p:sp>
        <p:nvSpPr>
          <p:cNvPr id="2" name="Title 1"/>
          <p:cNvSpPr>
            <a:spLocks noGrp="1"/>
          </p:cNvSpPr>
          <p:nvPr>
            <p:ph type="title"/>
          </p:nvPr>
        </p:nvSpPr>
        <p:spPr/>
        <p:txBody>
          <a:bodyPr/>
          <a:lstStyle/>
          <a:p>
            <a:r>
              <a:rPr lang="en-US" dirty="0" smtClean="0"/>
              <a:t>Vertical structure</a:t>
            </a:r>
            <a:endParaRPr lang="en-US" dirty="0"/>
          </a:p>
        </p:txBody>
      </p:sp>
      <p:sp>
        <p:nvSpPr>
          <p:cNvPr id="6" name="TextBox 5"/>
          <p:cNvSpPr txBox="1"/>
          <p:nvPr/>
        </p:nvSpPr>
        <p:spPr>
          <a:xfrm>
            <a:off x="4098391" y="2098980"/>
            <a:ext cx="1152672" cy="523220"/>
          </a:xfrm>
          <a:prstGeom prst="rect">
            <a:avLst/>
          </a:prstGeom>
          <a:noFill/>
        </p:spPr>
        <p:txBody>
          <a:bodyPr wrap="square" rtlCol="0">
            <a:spAutoFit/>
          </a:bodyPr>
          <a:lstStyle/>
          <a:p>
            <a:r>
              <a:rPr lang="en-US" sz="2800" dirty="0" smtClean="0"/>
              <a:t>Trend</a:t>
            </a:r>
            <a:endParaRPr lang="en-US" sz="2800" dirty="0"/>
          </a:p>
        </p:txBody>
      </p:sp>
      <p:sp>
        <p:nvSpPr>
          <p:cNvPr id="7" name="TextBox 6"/>
          <p:cNvSpPr txBox="1"/>
          <p:nvPr/>
        </p:nvSpPr>
        <p:spPr>
          <a:xfrm>
            <a:off x="3404649" y="4097611"/>
            <a:ext cx="2444091" cy="954107"/>
          </a:xfrm>
          <a:prstGeom prst="rect">
            <a:avLst/>
          </a:prstGeom>
          <a:noFill/>
        </p:spPr>
        <p:txBody>
          <a:bodyPr wrap="square" rtlCol="0">
            <a:spAutoFit/>
          </a:bodyPr>
          <a:lstStyle/>
          <a:p>
            <a:pPr algn="ctr"/>
            <a:r>
              <a:rPr lang="en-US" sz="2800" dirty="0" smtClean="0"/>
              <a:t>AO contribution</a:t>
            </a:r>
            <a:endParaRPr lang="en-US" sz="2800" dirty="0"/>
          </a:p>
        </p:txBody>
      </p:sp>
      <p:sp>
        <p:nvSpPr>
          <p:cNvPr id="9" name="TextBox 8"/>
          <p:cNvSpPr txBox="1"/>
          <p:nvPr/>
        </p:nvSpPr>
        <p:spPr>
          <a:xfrm>
            <a:off x="7681392" y="6374087"/>
            <a:ext cx="1449736" cy="369332"/>
          </a:xfrm>
          <a:prstGeom prst="rect">
            <a:avLst/>
          </a:prstGeom>
          <a:noFill/>
        </p:spPr>
        <p:txBody>
          <a:bodyPr wrap="none" rtlCol="0">
            <a:spAutoFit/>
          </a:bodyPr>
          <a:lstStyle/>
          <a:p>
            <a:r>
              <a:rPr lang="en-US" dirty="0" smtClean="0"/>
              <a:t>Wallace 2000</a:t>
            </a:r>
            <a:endParaRPr lang="en-US" dirty="0"/>
          </a:p>
        </p:txBody>
      </p:sp>
    </p:spTree>
    <p:extLst>
      <p:ext uri="{BB962C8B-B14F-4D97-AF65-F5344CB8AC3E}">
        <p14:creationId xmlns:p14="http://schemas.microsoft.com/office/powerpoint/2010/main" val="289106315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67655" r="-67655"/>
          <a:stretch>
            <a:fillRect/>
          </a:stretch>
        </p:blipFill>
        <p:spPr>
          <a:xfrm>
            <a:off x="917869" y="691511"/>
            <a:ext cx="11074604" cy="6090606"/>
          </a:xfrm>
        </p:spPr>
      </p:pic>
      <p:sp>
        <p:nvSpPr>
          <p:cNvPr id="2" name="Title 1"/>
          <p:cNvSpPr>
            <a:spLocks noGrp="1"/>
          </p:cNvSpPr>
          <p:nvPr>
            <p:ph type="title"/>
          </p:nvPr>
        </p:nvSpPr>
        <p:spPr/>
        <p:txBody>
          <a:bodyPr/>
          <a:lstStyle/>
          <a:p>
            <a:r>
              <a:rPr lang="en-US" dirty="0" smtClean="0"/>
              <a:t>Ozone trends</a:t>
            </a:r>
            <a:endParaRPr lang="en-US" dirty="0"/>
          </a:p>
        </p:txBody>
      </p:sp>
      <p:sp>
        <p:nvSpPr>
          <p:cNvPr id="5" name="Rectangle 4"/>
          <p:cNvSpPr/>
          <p:nvPr/>
        </p:nvSpPr>
        <p:spPr>
          <a:xfrm>
            <a:off x="300842" y="3020930"/>
            <a:ext cx="4572000" cy="1200329"/>
          </a:xfrm>
          <a:prstGeom prst="rect">
            <a:avLst/>
          </a:prstGeom>
        </p:spPr>
        <p:txBody>
          <a:bodyPr>
            <a:spAutoFit/>
          </a:bodyPr>
          <a:lstStyle/>
          <a:p>
            <a:r>
              <a:rPr lang="en-US" dirty="0"/>
              <a:t>The AO contribution bears a strong spatial resemblance to the total trend, and accounts for about half of its amplitude and much of its spatial structure. </a:t>
            </a:r>
          </a:p>
        </p:txBody>
      </p:sp>
      <p:sp>
        <p:nvSpPr>
          <p:cNvPr id="6" name="TextBox 5"/>
          <p:cNvSpPr txBox="1"/>
          <p:nvPr/>
        </p:nvSpPr>
        <p:spPr>
          <a:xfrm>
            <a:off x="7681392" y="6374087"/>
            <a:ext cx="1449736" cy="369332"/>
          </a:xfrm>
          <a:prstGeom prst="rect">
            <a:avLst/>
          </a:prstGeom>
          <a:noFill/>
        </p:spPr>
        <p:txBody>
          <a:bodyPr wrap="none" rtlCol="0">
            <a:spAutoFit/>
          </a:bodyPr>
          <a:lstStyle/>
          <a:p>
            <a:r>
              <a:rPr lang="en-US" dirty="0" smtClean="0"/>
              <a:t>Wallace 2000</a:t>
            </a:r>
            <a:endParaRPr lang="en-US" dirty="0"/>
          </a:p>
        </p:txBody>
      </p:sp>
    </p:spTree>
    <p:extLst>
      <p:ext uri="{BB962C8B-B14F-4D97-AF65-F5344CB8AC3E}">
        <p14:creationId xmlns:p14="http://schemas.microsoft.com/office/powerpoint/2010/main" val="109048253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 Ozone and GHG</a:t>
            </a:r>
            <a:endParaRPr lang="en-US" dirty="0"/>
          </a:p>
        </p:txBody>
      </p:sp>
      <p:pic>
        <p:nvPicPr>
          <p:cNvPr id="4" name="Content Placeholder 3"/>
          <p:cNvPicPr>
            <a:picLocks noChangeAspect="1"/>
          </p:cNvPicPr>
          <p:nvPr/>
        </p:nvPicPr>
        <p:blipFill>
          <a:blip r:embed="rId2"/>
          <a:srcRect l="-17323" r="-17323"/>
          <a:stretch>
            <a:fillRect/>
          </a:stretch>
        </p:blipFill>
        <p:spPr>
          <a:xfrm>
            <a:off x="609600" y="1752601"/>
            <a:ext cx="8229600" cy="4525963"/>
          </a:xfrm>
          <a:prstGeom prst="rect">
            <a:avLst/>
          </a:prstGeom>
        </p:spPr>
      </p:pic>
    </p:spTree>
    <p:extLst>
      <p:ext uri="{BB962C8B-B14F-4D97-AF65-F5344CB8AC3E}">
        <p14:creationId xmlns:p14="http://schemas.microsoft.com/office/powerpoint/2010/main" val="9762017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Indices of SAM</a:t>
            </a:r>
            <a:endParaRPr lang="en-US" dirty="0"/>
          </a:p>
        </p:txBody>
      </p:sp>
      <p:sp>
        <p:nvSpPr>
          <p:cNvPr id="3" name="Vertical Text Placeholder 2"/>
          <p:cNvSpPr>
            <a:spLocks noGrp="1"/>
          </p:cNvSpPr>
          <p:nvPr>
            <p:ph type="body" orient="vert" idx="1"/>
          </p:nvPr>
        </p:nvSpPr>
        <p:spPr>
          <a:xfrm rot="16200000">
            <a:off x="2174715" y="-130543"/>
            <a:ext cx="5080501" cy="8176861"/>
          </a:xfrm>
        </p:spPr>
        <p:txBody>
          <a:bodyPr>
            <a:normAutofit fontScale="92500" lnSpcReduction="10000"/>
          </a:bodyPr>
          <a:lstStyle/>
          <a:p>
            <a:pPr marL="514350" indent="-514350">
              <a:buAutoNum type="arabicPeriod"/>
            </a:pPr>
            <a:r>
              <a:rPr lang="en-US" dirty="0"/>
              <a:t>F</a:t>
            </a:r>
            <a:r>
              <a:rPr lang="en-US" dirty="0" smtClean="0"/>
              <a:t>irst </a:t>
            </a:r>
            <a:r>
              <a:rPr lang="en-US" dirty="0"/>
              <a:t>PC </a:t>
            </a:r>
            <a:r>
              <a:rPr lang="en-US" dirty="0" smtClean="0"/>
              <a:t>of a Southern </a:t>
            </a:r>
            <a:r>
              <a:rPr lang="en-US" dirty="0"/>
              <a:t>Hemisphere </a:t>
            </a:r>
            <a:r>
              <a:rPr lang="en-US" dirty="0" err="1"/>
              <a:t>extratropical</a:t>
            </a:r>
            <a:r>
              <a:rPr lang="en-US" dirty="0"/>
              <a:t> climate </a:t>
            </a:r>
            <a:r>
              <a:rPr lang="en-US" dirty="0" smtClean="0"/>
              <a:t>variable (</a:t>
            </a:r>
            <a:r>
              <a:rPr lang="en-US" dirty="0"/>
              <a:t>e.g. </a:t>
            </a:r>
            <a:r>
              <a:rPr lang="en-US" dirty="0" err="1"/>
              <a:t>geopotential</a:t>
            </a:r>
            <a:r>
              <a:rPr lang="en-US" dirty="0"/>
              <a:t> height (</a:t>
            </a:r>
            <a:r>
              <a:rPr lang="en-US" dirty="0" err="1"/>
              <a:t>GpH</a:t>
            </a:r>
            <a:r>
              <a:rPr lang="en-US" dirty="0"/>
              <a:t>), mean sea </a:t>
            </a:r>
            <a:r>
              <a:rPr lang="en-US" dirty="0" smtClean="0"/>
              <a:t>level pressure, wind, </a:t>
            </a:r>
            <a:r>
              <a:rPr lang="en-US" dirty="0"/>
              <a:t>temperature) (e.g. </a:t>
            </a:r>
            <a:r>
              <a:rPr lang="en-US" dirty="0" smtClean="0"/>
              <a:t>Thompson </a:t>
            </a:r>
            <a:r>
              <a:rPr lang="en-US" dirty="0"/>
              <a:t>and Wallace</a:t>
            </a:r>
            <a:r>
              <a:rPr lang="en-US" dirty="0" smtClean="0"/>
              <a:t>, 2000</a:t>
            </a:r>
            <a:r>
              <a:rPr lang="en-US" dirty="0"/>
              <a:t>; Nan and Li, 2003)</a:t>
            </a:r>
            <a:r>
              <a:rPr lang="en-US" dirty="0" smtClean="0"/>
              <a:t>;</a:t>
            </a:r>
          </a:p>
          <a:p>
            <a:pPr marL="514350" indent="-514350">
              <a:buAutoNum type="arabicPeriod"/>
            </a:pPr>
            <a:r>
              <a:rPr lang="en-US" dirty="0" smtClean="0"/>
              <a:t>Gong </a:t>
            </a:r>
            <a:r>
              <a:rPr lang="en-US" dirty="0"/>
              <a:t>and Wang (1999) method: the difference </a:t>
            </a:r>
            <a:r>
              <a:rPr lang="en-US" dirty="0" smtClean="0"/>
              <a:t>between </a:t>
            </a:r>
            <a:r>
              <a:rPr lang="en-US" dirty="0" err="1" smtClean="0"/>
              <a:t>normalised</a:t>
            </a:r>
            <a:r>
              <a:rPr lang="en-US" dirty="0" smtClean="0"/>
              <a:t> </a:t>
            </a:r>
            <a:r>
              <a:rPr lang="en-US" dirty="0"/>
              <a:t>zonal mean pressure between </a:t>
            </a:r>
            <a:r>
              <a:rPr lang="en-US" dirty="0" smtClean="0"/>
              <a:t>40S and 65S:</a:t>
            </a:r>
          </a:p>
          <a:p>
            <a:pPr marL="400050" lvl="1" indent="0">
              <a:buNone/>
            </a:pPr>
            <a:r>
              <a:rPr lang="en-US" dirty="0" smtClean="0"/>
              <a:t>  				Gong </a:t>
            </a:r>
            <a:r>
              <a:rPr lang="en-US" dirty="0"/>
              <a:t>&amp; Wang = </a:t>
            </a:r>
            <a:r>
              <a:rPr lang="en-US" dirty="0" smtClean="0"/>
              <a:t>P</a:t>
            </a:r>
            <a:r>
              <a:rPr lang="hr-HR" baseline="-25000" dirty="0" smtClean="0"/>
              <a:t>40S</a:t>
            </a:r>
            <a:r>
              <a:rPr lang="hr-HR" dirty="0" smtClean="0"/>
              <a:t> </a:t>
            </a:r>
            <a:r>
              <a:rPr lang="hr-HR" dirty="0"/>
              <a:t>− </a:t>
            </a:r>
            <a:r>
              <a:rPr lang="hr-HR" dirty="0" smtClean="0"/>
              <a:t>P</a:t>
            </a:r>
            <a:r>
              <a:rPr lang="is-IS" baseline="-25000" dirty="0" smtClean="0"/>
              <a:t>65S</a:t>
            </a:r>
            <a:endParaRPr lang="is-IS" dirty="0"/>
          </a:p>
          <a:p>
            <a:pPr marL="0" indent="0">
              <a:buNone/>
            </a:pPr>
            <a:r>
              <a:rPr lang="en-US" dirty="0" smtClean="0"/>
              <a:t>      where</a:t>
            </a:r>
            <a:r>
              <a:rPr lang="en-US" dirty="0"/>
              <a:t>: P is the normalized zonal MSLP (at 40 S </a:t>
            </a:r>
            <a:r>
              <a:rPr lang="en-US" dirty="0" smtClean="0"/>
              <a:t>	and 65 </a:t>
            </a:r>
            <a:r>
              <a:rPr lang="en-US" dirty="0"/>
              <a:t>S) for every month.</a:t>
            </a:r>
          </a:p>
        </p:txBody>
      </p:sp>
    </p:spTree>
    <p:extLst>
      <p:ext uri="{BB962C8B-B14F-4D97-AF65-F5344CB8AC3E}">
        <p14:creationId xmlns:p14="http://schemas.microsoft.com/office/powerpoint/2010/main" val="3280247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EOF1</a:t>
            </a:r>
            <a:endParaRPr lang="en-US" dirty="0"/>
          </a:p>
        </p:txBody>
      </p:sp>
      <p:pic>
        <p:nvPicPr>
          <p:cNvPr id="4" name="Picture 3"/>
          <p:cNvPicPr>
            <a:picLocks noChangeAspect="1"/>
          </p:cNvPicPr>
          <p:nvPr/>
        </p:nvPicPr>
        <p:blipFill>
          <a:blip r:embed="rId3"/>
          <a:stretch>
            <a:fillRect/>
          </a:stretch>
        </p:blipFill>
        <p:spPr>
          <a:xfrm>
            <a:off x="457200" y="0"/>
            <a:ext cx="5856124" cy="6858000"/>
          </a:xfrm>
          <a:prstGeom prst="rect">
            <a:avLst/>
          </a:prstGeom>
        </p:spPr>
      </p:pic>
      <p:sp>
        <p:nvSpPr>
          <p:cNvPr id="6" name="TextBox 5"/>
          <p:cNvSpPr txBox="1"/>
          <p:nvPr/>
        </p:nvSpPr>
        <p:spPr>
          <a:xfrm>
            <a:off x="6656871" y="6488668"/>
            <a:ext cx="2487129" cy="369332"/>
          </a:xfrm>
          <a:prstGeom prst="rect">
            <a:avLst/>
          </a:prstGeom>
          <a:noFill/>
        </p:spPr>
        <p:txBody>
          <a:bodyPr wrap="none" rtlCol="0">
            <a:spAutoFit/>
          </a:bodyPr>
          <a:lstStyle/>
          <a:p>
            <a:r>
              <a:rPr lang="en-US" dirty="0" smtClean="0"/>
              <a:t>Gupta and England 2006</a:t>
            </a:r>
            <a:endParaRPr lang="en-US" dirty="0"/>
          </a:p>
        </p:txBody>
      </p:sp>
    </p:spTree>
    <p:extLst>
      <p:ext uri="{BB962C8B-B14F-4D97-AF65-F5344CB8AC3E}">
        <p14:creationId xmlns:p14="http://schemas.microsoft.com/office/powerpoint/2010/main" val="32768504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 SLP EOF index</a:t>
            </a:r>
            <a:endParaRPr lang="en-US" dirty="0"/>
          </a:p>
        </p:txBody>
      </p:sp>
      <p:pic>
        <p:nvPicPr>
          <p:cNvPr id="4" name="Picture 3"/>
          <p:cNvPicPr>
            <a:picLocks noChangeAspect="1"/>
          </p:cNvPicPr>
          <p:nvPr/>
        </p:nvPicPr>
        <p:blipFill rotWithShape="1">
          <a:blip r:embed="rId2"/>
          <a:srcRect b="23428"/>
          <a:stretch/>
        </p:blipFill>
        <p:spPr>
          <a:xfrm>
            <a:off x="1863764" y="1926752"/>
            <a:ext cx="7186356" cy="3775958"/>
          </a:xfrm>
          <a:prstGeom prst="rect">
            <a:avLst/>
          </a:prstGeom>
        </p:spPr>
      </p:pic>
      <p:sp>
        <p:nvSpPr>
          <p:cNvPr id="5" name="TextBox 4"/>
          <p:cNvSpPr txBox="1"/>
          <p:nvPr/>
        </p:nvSpPr>
        <p:spPr>
          <a:xfrm>
            <a:off x="1042398" y="5103958"/>
            <a:ext cx="2487129" cy="369332"/>
          </a:xfrm>
          <a:prstGeom prst="rect">
            <a:avLst/>
          </a:prstGeom>
          <a:noFill/>
        </p:spPr>
        <p:txBody>
          <a:bodyPr wrap="none" rtlCol="0">
            <a:spAutoFit/>
          </a:bodyPr>
          <a:lstStyle/>
          <a:p>
            <a:r>
              <a:rPr lang="en-US" dirty="0" smtClean="0"/>
              <a:t>Gupta and England 2006</a:t>
            </a:r>
            <a:endParaRPr lang="en-US" dirty="0"/>
          </a:p>
        </p:txBody>
      </p:sp>
      <p:sp>
        <p:nvSpPr>
          <p:cNvPr id="6" name="Rectangle 5"/>
          <p:cNvSpPr/>
          <p:nvPr/>
        </p:nvSpPr>
        <p:spPr>
          <a:xfrm>
            <a:off x="1042398" y="1314055"/>
            <a:ext cx="7644402" cy="646331"/>
          </a:xfrm>
          <a:prstGeom prst="rect">
            <a:avLst/>
          </a:prstGeom>
        </p:spPr>
        <p:txBody>
          <a:bodyPr wrap="square">
            <a:spAutoFit/>
          </a:bodyPr>
          <a:lstStyle/>
          <a:p>
            <a:r>
              <a:rPr lang="en-US" dirty="0"/>
              <a:t>This mode explains 24.5</a:t>
            </a:r>
            <a:r>
              <a:rPr lang="en-US" dirty="0" smtClean="0"/>
              <a:t>% (</a:t>
            </a:r>
            <a:r>
              <a:rPr lang="en-US" dirty="0"/>
              <a:t>observed) and 34.5% (modeled) of the total </a:t>
            </a:r>
            <a:r>
              <a:rPr lang="en-US" dirty="0" smtClean="0"/>
              <a:t>variability and </a:t>
            </a:r>
            <a:r>
              <a:rPr lang="en-US" dirty="0"/>
              <a:t>is well separated from subsequent modes</a:t>
            </a:r>
          </a:p>
        </p:txBody>
      </p:sp>
      <p:sp>
        <p:nvSpPr>
          <p:cNvPr id="3" name="TextBox 2"/>
          <p:cNvSpPr txBox="1"/>
          <p:nvPr/>
        </p:nvSpPr>
        <p:spPr>
          <a:xfrm>
            <a:off x="2646516" y="2040194"/>
            <a:ext cx="734245" cy="369332"/>
          </a:xfrm>
          <a:prstGeom prst="rect">
            <a:avLst/>
          </a:prstGeom>
          <a:noFill/>
        </p:spPr>
        <p:txBody>
          <a:bodyPr wrap="none" rtlCol="0">
            <a:spAutoFit/>
          </a:bodyPr>
          <a:lstStyle/>
          <a:p>
            <a:r>
              <a:rPr lang="en-US" b="1" u="sng" dirty="0" smtClean="0"/>
              <a:t>CCSM</a:t>
            </a:r>
            <a:endParaRPr lang="en-US" b="1" u="sng" dirty="0"/>
          </a:p>
        </p:txBody>
      </p:sp>
      <p:sp>
        <p:nvSpPr>
          <p:cNvPr id="7" name="Rectangle 6"/>
          <p:cNvSpPr/>
          <p:nvPr/>
        </p:nvSpPr>
        <p:spPr>
          <a:xfrm>
            <a:off x="262193" y="5687594"/>
            <a:ext cx="8644194" cy="1477328"/>
          </a:xfrm>
          <a:prstGeom prst="rect">
            <a:avLst/>
          </a:prstGeom>
        </p:spPr>
        <p:txBody>
          <a:bodyPr wrap="square">
            <a:spAutoFit/>
          </a:bodyPr>
          <a:lstStyle/>
          <a:p>
            <a:pPr marL="285750" indent="-285750">
              <a:buFont typeface="Arial"/>
              <a:buChar char="•"/>
            </a:pPr>
            <a:r>
              <a:rPr lang="en-US" dirty="0"/>
              <a:t>Can be reproduced by </a:t>
            </a:r>
            <a:r>
              <a:rPr lang="en-US" dirty="0" err="1"/>
              <a:t>Atm</a:t>
            </a:r>
            <a:r>
              <a:rPr lang="en-US" dirty="0"/>
              <a:t> only model simulations: internal </a:t>
            </a:r>
            <a:r>
              <a:rPr lang="en-US" dirty="0" err="1"/>
              <a:t>atm</a:t>
            </a:r>
            <a:r>
              <a:rPr lang="en-US" dirty="0"/>
              <a:t> physics maintains this </a:t>
            </a:r>
            <a:r>
              <a:rPr lang="en-US" dirty="0" smtClean="0"/>
              <a:t>mode</a:t>
            </a:r>
          </a:p>
          <a:p>
            <a:pPr marL="285750" indent="-285750">
              <a:buFont typeface="Arial"/>
              <a:buChar char="•"/>
            </a:pPr>
            <a:r>
              <a:rPr lang="en-US" dirty="0"/>
              <a:t>Some question whether they are truly dynamical structures and suggest that it may be an artifact of EOF itself</a:t>
            </a:r>
          </a:p>
          <a:p>
            <a:pPr marL="285750" indent="-285750">
              <a:buFont typeface="Arial"/>
              <a:buChar char="•"/>
            </a:pPr>
            <a:endParaRPr lang="en-US" dirty="0"/>
          </a:p>
        </p:txBody>
      </p:sp>
      <p:sp>
        <p:nvSpPr>
          <p:cNvPr id="8" name="TextBox 7"/>
          <p:cNvSpPr txBox="1"/>
          <p:nvPr/>
        </p:nvSpPr>
        <p:spPr>
          <a:xfrm>
            <a:off x="5920658" y="1843549"/>
            <a:ext cx="936337" cy="369332"/>
          </a:xfrm>
          <a:prstGeom prst="rect">
            <a:avLst/>
          </a:prstGeom>
          <a:noFill/>
        </p:spPr>
        <p:txBody>
          <a:bodyPr wrap="none" rtlCol="0">
            <a:spAutoFit/>
          </a:bodyPr>
          <a:lstStyle/>
          <a:p>
            <a:r>
              <a:rPr lang="en-US" b="1" u="sng" dirty="0" smtClean="0"/>
              <a:t>ECMWF</a:t>
            </a:r>
            <a:endParaRPr lang="en-US" b="1" u="sng" dirty="0"/>
          </a:p>
        </p:txBody>
      </p:sp>
      <p:sp>
        <p:nvSpPr>
          <p:cNvPr id="9" name="TextBox 8"/>
          <p:cNvSpPr txBox="1"/>
          <p:nvPr/>
        </p:nvSpPr>
        <p:spPr>
          <a:xfrm>
            <a:off x="96684" y="2810387"/>
            <a:ext cx="2263058" cy="1477328"/>
          </a:xfrm>
          <a:prstGeom prst="rect">
            <a:avLst/>
          </a:prstGeom>
          <a:noFill/>
        </p:spPr>
        <p:txBody>
          <a:bodyPr wrap="square" rtlCol="0">
            <a:spAutoFit/>
          </a:bodyPr>
          <a:lstStyle/>
          <a:p>
            <a:r>
              <a:rPr lang="en-US" b="1" i="1" u="sng" dirty="0" smtClean="0"/>
              <a:t>Regression of SAM EOF index on:</a:t>
            </a:r>
          </a:p>
          <a:p>
            <a:r>
              <a:rPr lang="en-US" dirty="0" smtClean="0"/>
              <a:t>Vectors: winds</a:t>
            </a:r>
          </a:p>
          <a:p>
            <a:r>
              <a:rPr lang="en-US" dirty="0" smtClean="0"/>
              <a:t>Colors: SLP </a:t>
            </a:r>
            <a:r>
              <a:rPr lang="en-US" dirty="0" err="1" smtClean="0"/>
              <a:t>anom</a:t>
            </a:r>
            <a:r>
              <a:rPr lang="en-US" dirty="0" smtClean="0"/>
              <a:t> (</a:t>
            </a:r>
            <a:r>
              <a:rPr lang="en-US" dirty="0" err="1" smtClean="0"/>
              <a:t>hPa</a:t>
            </a:r>
            <a:r>
              <a:rPr lang="en-US" dirty="0" smtClean="0"/>
              <a:t>)</a:t>
            </a:r>
            <a:endParaRPr lang="en-US" dirty="0"/>
          </a:p>
        </p:txBody>
      </p:sp>
    </p:spTree>
    <p:extLst>
      <p:ext uri="{BB962C8B-B14F-4D97-AF65-F5344CB8AC3E}">
        <p14:creationId xmlns:p14="http://schemas.microsoft.com/office/powerpoint/2010/main" val="1907787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 schematic</a:t>
            </a:r>
            <a:endParaRPr lang="en-US" dirty="0"/>
          </a:p>
        </p:txBody>
      </p:sp>
      <p:sp>
        <p:nvSpPr>
          <p:cNvPr id="3" name="Vertical Text Placeholder 2"/>
          <p:cNvSpPr>
            <a:spLocks noGrp="1"/>
          </p:cNvSpPr>
          <p:nvPr>
            <p:ph type="body" orient="vert"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03528" y="1600200"/>
            <a:ext cx="6402890" cy="5257800"/>
          </a:xfrm>
          <a:prstGeom prst="rect">
            <a:avLst/>
          </a:prstGeom>
        </p:spPr>
      </p:pic>
      <p:sp>
        <p:nvSpPr>
          <p:cNvPr id="5" name="TextBox 4"/>
          <p:cNvSpPr txBox="1"/>
          <p:nvPr/>
        </p:nvSpPr>
        <p:spPr>
          <a:xfrm>
            <a:off x="6656871" y="6488668"/>
            <a:ext cx="2487129" cy="369332"/>
          </a:xfrm>
          <a:prstGeom prst="rect">
            <a:avLst/>
          </a:prstGeom>
          <a:noFill/>
        </p:spPr>
        <p:txBody>
          <a:bodyPr wrap="none" rtlCol="0">
            <a:spAutoFit/>
          </a:bodyPr>
          <a:lstStyle/>
          <a:p>
            <a:r>
              <a:rPr lang="en-US" dirty="0" smtClean="0"/>
              <a:t>Gupta and England 2006</a:t>
            </a:r>
            <a:endParaRPr lang="en-US" dirty="0"/>
          </a:p>
        </p:txBody>
      </p:sp>
      <p:sp>
        <p:nvSpPr>
          <p:cNvPr id="6" name="TextBox 5"/>
          <p:cNvSpPr txBox="1"/>
          <p:nvPr/>
        </p:nvSpPr>
        <p:spPr>
          <a:xfrm>
            <a:off x="4800761" y="2536185"/>
            <a:ext cx="928459" cy="369332"/>
          </a:xfrm>
          <a:prstGeom prst="rect">
            <a:avLst/>
          </a:prstGeom>
          <a:noFill/>
        </p:spPr>
        <p:txBody>
          <a:bodyPr wrap="none" rtlCol="0">
            <a:spAutoFit/>
          </a:bodyPr>
          <a:lstStyle/>
          <a:p>
            <a:r>
              <a:rPr lang="en-US" dirty="0" smtClean="0"/>
              <a:t>Easterly</a:t>
            </a:r>
            <a:endParaRPr lang="en-US" dirty="0"/>
          </a:p>
        </p:txBody>
      </p:sp>
      <p:sp>
        <p:nvSpPr>
          <p:cNvPr id="7" name="TextBox 6"/>
          <p:cNvSpPr txBox="1"/>
          <p:nvPr/>
        </p:nvSpPr>
        <p:spPr>
          <a:xfrm>
            <a:off x="3230263" y="2715375"/>
            <a:ext cx="1025266" cy="369332"/>
          </a:xfrm>
          <a:prstGeom prst="rect">
            <a:avLst/>
          </a:prstGeom>
          <a:noFill/>
        </p:spPr>
        <p:txBody>
          <a:bodyPr wrap="none" rtlCol="0">
            <a:spAutoFit/>
          </a:bodyPr>
          <a:lstStyle/>
          <a:p>
            <a:r>
              <a:rPr lang="en-US" dirty="0" smtClean="0"/>
              <a:t>Westerly</a:t>
            </a:r>
            <a:endParaRPr lang="en-US" dirty="0"/>
          </a:p>
        </p:txBody>
      </p:sp>
    </p:spTree>
    <p:extLst>
      <p:ext uri="{BB962C8B-B14F-4D97-AF65-F5344CB8AC3E}">
        <p14:creationId xmlns:p14="http://schemas.microsoft.com/office/powerpoint/2010/main" val="2109651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Impacts of SAM</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Antarctic temperatures</a:t>
            </a:r>
          </a:p>
          <a:p>
            <a:pPr marL="514350" indent="-514350">
              <a:buFont typeface="+mj-lt"/>
              <a:buAutoNum type="arabicPeriod"/>
            </a:pPr>
            <a:r>
              <a:rPr lang="en-US" dirty="0" smtClean="0"/>
              <a:t>Southern Ocean sea surface temperatures</a:t>
            </a:r>
          </a:p>
          <a:p>
            <a:pPr marL="400050" lvl="1" indent="0">
              <a:buNone/>
            </a:pPr>
            <a:r>
              <a:rPr lang="en-US" dirty="0"/>
              <a:t> </a:t>
            </a:r>
            <a:r>
              <a:rPr lang="en-US" dirty="0" smtClean="0"/>
              <a:t> - Surface fluxes of latent and sensible heat</a:t>
            </a:r>
          </a:p>
          <a:p>
            <a:pPr marL="400050" lvl="1" indent="0">
              <a:buNone/>
            </a:pPr>
            <a:r>
              <a:rPr lang="en-US" dirty="0"/>
              <a:t>  </a:t>
            </a:r>
            <a:r>
              <a:rPr lang="en-US" dirty="0" smtClean="0"/>
              <a:t>- Anomalous Ekman divergence &amp; upwelling</a:t>
            </a:r>
          </a:p>
          <a:p>
            <a:pPr marL="514350" indent="-514350">
              <a:buFont typeface="+mj-lt"/>
              <a:buAutoNum type="arabicPeriod"/>
            </a:pPr>
            <a:r>
              <a:rPr lang="en-US" dirty="0" smtClean="0"/>
              <a:t>Antarctic sea ice</a:t>
            </a:r>
          </a:p>
          <a:p>
            <a:pPr marL="514350" indent="-514350">
              <a:buFont typeface="+mj-lt"/>
              <a:buAutoNum type="arabicPeriod"/>
            </a:pPr>
            <a:r>
              <a:rPr lang="en-US" dirty="0" smtClean="0"/>
              <a:t>Precipitation: decreased </a:t>
            </a:r>
            <a:r>
              <a:rPr lang="en-US" dirty="0"/>
              <a:t>(increased</a:t>
            </a:r>
            <a:r>
              <a:rPr lang="en-US" dirty="0" smtClean="0"/>
              <a:t>) at </a:t>
            </a:r>
            <a:r>
              <a:rPr lang="en-US" dirty="0"/>
              <a:t>middle (high) latitudes </a:t>
            </a:r>
            <a:r>
              <a:rPr lang="en-US" dirty="0" smtClean="0"/>
              <a:t>during positive </a:t>
            </a:r>
            <a:r>
              <a:rPr lang="en-US" dirty="0"/>
              <a:t>SAM </a:t>
            </a:r>
            <a:endParaRPr lang="en-US" dirty="0" smtClean="0"/>
          </a:p>
          <a:p>
            <a:pPr marL="514350" indent="-514350">
              <a:buFont typeface="+mj-lt"/>
              <a:buAutoNum type="arabicPeriod"/>
            </a:pPr>
            <a:r>
              <a:rPr lang="is-IS" dirty="0" smtClean="0"/>
              <a:t>…</a:t>
            </a:r>
            <a:endParaRPr lang="en-US" dirty="0"/>
          </a:p>
        </p:txBody>
      </p:sp>
    </p:spTree>
    <p:extLst>
      <p:ext uri="{BB962C8B-B14F-4D97-AF65-F5344CB8AC3E}">
        <p14:creationId xmlns:p14="http://schemas.microsoft.com/office/powerpoint/2010/main" val="240119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145</TotalTime>
  <Words>2832</Words>
  <Application>Microsoft Macintosh PowerPoint</Application>
  <PresentationFormat>On-screen Show (4:3)</PresentationFormat>
  <Paragraphs>330</Paragraphs>
  <Slides>49</Slides>
  <Notes>13</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Annular Modes</vt:lpstr>
      <vt:lpstr>Annular Modes</vt:lpstr>
      <vt:lpstr>Southern Hemisphere </vt:lpstr>
      <vt:lpstr>SAM index</vt:lpstr>
      <vt:lpstr>Indices of SAM</vt:lpstr>
      <vt:lpstr>EOF1</vt:lpstr>
      <vt:lpstr>SAM SLP EOF index</vt:lpstr>
      <vt:lpstr>SAM schematic</vt:lpstr>
      <vt:lpstr>Impacts of SAM</vt:lpstr>
      <vt:lpstr>Cloud cover and precipitation</vt:lpstr>
      <vt:lpstr>SAM indices &amp; teleconnections</vt:lpstr>
      <vt:lpstr>Ocean Impacts</vt:lpstr>
      <vt:lpstr>SAM schematic</vt:lpstr>
      <vt:lpstr>Sea ice</vt:lpstr>
      <vt:lpstr>SAM &amp; ENSO</vt:lpstr>
      <vt:lpstr>SAM                       ENSO</vt:lpstr>
      <vt:lpstr>SAM spectra</vt:lpstr>
      <vt:lpstr>Obs vs modeled SAM</vt:lpstr>
      <vt:lpstr>Forcing</vt:lpstr>
      <vt:lpstr>Trends in SAM</vt:lpstr>
      <vt:lpstr>Future SAM in CMIP5</vt:lpstr>
      <vt:lpstr>Future projections</vt:lpstr>
      <vt:lpstr>\What is driving the trend towards  positive SAM?</vt:lpstr>
      <vt:lpstr>GHG impact on this?  Ozone?</vt:lpstr>
      <vt:lpstr>Troposphere temperature gradient</vt:lpstr>
      <vt:lpstr>GHG impact on this?  Ozone?</vt:lpstr>
      <vt:lpstr>Stratospheric temperature trends</vt:lpstr>
      <vt:lpstr>Ozone photochemistry review</vt:lpstr>
      <vt:lpstr>Why does ozone depletion occur in the spring?</vt:lpstr>
      <vt:lpstr>Stratosphere temp &amp; tropopause height</vt:lpstr>
      <vt:lpstr>GHG impact on this?  Ozone?</vt:lpstr>
      <vt:lpstr>Northern Annular Mode</vt:lpstr>
      <vt:lpstr>Now to the Northern Hemisphere!</vt:lpstr>
      <vt:lpstr>History</vt:lpstr>
      <vt:lpstr>Historical perspective</vt:lpstr>
      <vt:lpstr>Definitions</vt:lpstr>
      <vt:lpstr>NAM/AO</vt:lpstr>
      <vt:lpstr>+NAM/AO</vt:lpstr>
      <vt:lpstr>NAM &amp; Extreme weather</vt:lpstr>
      <vt:lpstr>Indices</vt:lpstr>
      <vt:lpstr>How are these all related?</vt:lpstr>
      <vt:lpstr>How are these all related?</vt:lpstr>
      <vt:lpstr>NAO vs NAM</vt:lpstr>
      <vt:lpstr>NAM vs NAO indices</vt:lpstr>
      <vt:lpstr>OK, so NAO or NAM??</vt:lpstr>
      <vt:lpstr>Trends in NAM?</vt:lpstr>
      <vt:lpstr>Vertical structure</vt:lpstr>
      <vt:lpstr>Ozone trends</vt:lpstr>
      <vt:lpstr>NAM, Ozone and GHG</vt:lpstr>
    </vt:vector>
  </TitlesOfParts>
  <Company>Boston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Annular Modes</dc:title>
  <dc:creator>Diane Thompson</dc:creator>
  <cp:lastModifiedBy>Diane Thompson</cp:lastModifiedBy>
  <cp:revision>12</cp:revision>
  <dcterms:created xsi:type="dcterms:W3CDTF">2018-03-27T03:15:45Z</dcterms:created>
  <dcterms:modified xsi:type="dcterms:W3CDTF">2018-03-27T19:25:53Z</dcterms:modified>
</cp:coreProperties>
</file>