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2" r:id="rId3"/>
    <p:sldId id="267" r:id="rId4"/>
    <p:sldId id="257" r:id="rId5"/>
    <p:sldId id="295" r:id="rId6"/>
    <p:sldId id="258" r:id="rId7"/>
    <p:sldId id="259" r:id="rId8"/>
    <p:sldId id="260" r:id="rId9"/>
    <p:sldId id="261" r:id="rId10"/>
    <p:sldId id="266" r:id="rId11"/>
    <p:sldId id="262" r:id="rId12"/>
    <p:sldId id="294" r:id="rId13"/>
    <p:sldId id="268" r:id="rId14"/>
    <p:sldId id="265" r:id="rId15"/>
    <p:sldId id="269" r:id="rId16"/>
    <p:sldId id="263" r:id="rId17"/>
    <p:sldId id="270" r:id="rId18"/>
    <p:sldId id="273" r:id="rId19"/>
    <p:sldId id="272" r:id="rId20"/>
    <p:sldId id="278" r:id="rId21"/>
    <p:sldId id="274" r:id="rId22"/>
    <p:sldId id="276" r:id="rId23"/>
    <p:sldId id="279" r:id="rId24"/>
    <p:sldId id="290" r:id="rId25"/>
    <p:sldId id="285" r:id="rId26"/>
    <p:sldId id="286" r:id="rId27"/>
    <p:sldId id="284" r:id="rId28"/>
    <p:sldId id="283" r:id="rId29"/>
    <p:sldId id="280" r:id="rId30"/>
    <p:sldId id="281" r:id="rId31"/>
    <p:sldId id="293" r:id="rId32"/>
    <p:sldId id="28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" y="1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1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0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2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2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14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4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5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8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3721E3-E114-474A-AF62-146B6D5614E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53D324-C79E-4A96-948E-0A8AD52D1CD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50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400" dirty="0" smtClean="0"/>
              <a:t>Collider Stratification Bias in Studies of Dementia</a:t>
            </a:r>
            <a:endParaRPr lang="en-US" sz="7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Mountain or Molehill?</a:t>
            </a:r>
          </a:p>
          <a:p>
            <a:r>
              <a:rPr lang="en-US" dirty="0" smtClean="0"/>
              <a:t>Michelle C. Odden,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Berkson’s</a:t>
            </a:r>
            <a:r>
              <a:rPr lang="en-US" dirty="0" smtClean="0"/>
              <a:t> Bias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891" y="2722141"/>
            <a:ext cx="302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Gallbladder Disease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72518" y="2722142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Diabetes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204447"/>
            <a:ext cx="1479176" cy="461665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Hospital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5" idx="2"/>
            <a:endCxn id="6" idx="3"/>
          </p:cNvCxnSpPr>
          <p:nvPr/>
        </p:nvCxnSpPr>
        <p:spPr>
          <a:xfrm flipH="1">
            <a:off x="5755340" y="3183807"/>
            <a:ext cx="1456766" cy="125147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1"/>
          </p:cNvCxnSpPr>
          <p:nvPr/>
        </p:nvCxnSpPr>
        <p:spPr>
          <a:xfrm>
            <a:off x="2864225" y="3183806"/>
            <a:ext cx="1411939" cy="125147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03813" y="2952974"/>
            <a:ext cx="2868705" cy="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8878" y="2280061"/>
            <a:ext cx="70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nap ITC" panose="04040A07060A02020202" pitchFamily="82" charset="0"/>
              </a:rPr>
              <a:t>?</a:t>
            </a:r>
            <a:endParaRPr lang="en-US" sz="3200" dirty="0"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M-Bias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29" y="2722141"/>
            <a:ext cx="1644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Gene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47011" y="2643272"/>
            <a:ext cx="191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Smoking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68889" y="3803210"/>
            <a:ext cx="1479176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Nursing Home </a:t>
            </a:r>
          </a:p>
          <a:p>
            <a:pPr algn="ctr"/>
            <a:r>
              <a:rPr lang="en-US" sz="2400" dirty="0"/>
              <a:t>Resident</a:t>
            </a:r>
          </a:p>
        </p:txBody>
      </p:sp>
      <p:cxnSp>
        <p:nvCxnSpPr>
          <p:cNvPr id="12" name="Straight Arrow Connector 11"/>
          <p:cNvCxnSpPr>
            <a:stCxn id="5" idx="2"/>
            <a:endCxn id="6" idx="3"/>
          </p:cNvCxnSpPr>
          <p:nvPr/>
        </p:nvCxnSpPr>
        <p:spPr>
          <a:xfrm flipH="1">
            <a:off x="5748065" y="3104937"/>
            <a:ext cx="1554677" cy="129843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1"/>
          </p:cNvCxnSpPr>
          <p:nvPr/>
        </p:nvCxnSpPr>
        <p:spPr>
          <a:xfrm>
            <a:off x="2781621" y="3183806"/>
            <a:ext cx="1487268" cy="121956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0" idx="3"/>
            <a:endCxn id="13" idx="1"/>
          </p:cNvCxnSpPr>
          <p:nvPr/>
        </p:nvCxnSpPr>
        <p:spPr>
          <a:xfrm>
            <a:off x="3544438" y="5622943"/>
            <a:ext cx="2928079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87843" y="5723906"/>
            <a:ext cx="77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nap ITC" panose="04040A07060A02020202" pitchFamily="82" charset="0"/>
              </a:rPr>
              <a:t>?</a:t>
            </a:r>
            <a:endParaRPr lang="en-US" sz="3200" dirty="0">
              <a:latin typeface="Snap ITC" panose="04040A07060A020202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5262" y="5392110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Obesity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2517" y="5392110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Dementia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stCxn id="4" idx="2"/>
            <a:endCxn id="10" idx="0"/>
          </p:cNvCxnSpPr>
          <p:nvPr/>
        </p:nvCxnSpPr>
        <p:spPr>
          <a:xfrm>
            <a:off x="2781621" y="3183806"/>
            <a:ext cx="23229" cy="220830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</p:cNvCxnSpPr>
          <p:nvPr/>
        </p:nvCxnSpPr>
        <p:spPr>
          <a:xfrm>
            <a:off x="7302742" y="3104937"/>
            <a:ext cx="0" cy="228717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0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M-Bias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29" y="2722141"/>
            <a:ext cx="1644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Gene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05440" y="2777559"/>
            <a:ext cx="191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Smoking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68890" y="3803210"/>
            <a:ext cx="1479176" cy="1200329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Nursing Home </a:t>
            </a:r>
          </a:p>
          <a:p>
            <a:pPr algn="ctr"/>
            <a:r>
              <a:rPr lang="en-US" sz="2400" dirty="0"/>
              <a:t>Resident</a:t>
            </a:r>
          </a:p>
        </p:txBody>
      </p:sp>
      <p:cxnSp>
        <p:nvCxnSpPr>
          <p:cNvPr id="12" name="Straight Arrow Connector 11"/>
          <p:cNvCxnSpPr>
            <a:stCxn id="5" idx="2"/>
            <a:endCxn id="6" idx="3"/>
          </p:cNvCxnSpPr>
          <p:nvPr/>
        </p:nvCxnSpPr>
        <p:spPr>
          <a:xfrm flipH="1">
            <a:off x="5748066" y="3239224"/>
            <a:ext cx="1413105" cy="116415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1"/>
          </p:cNvCxnSpPr>
          <p:nvPr/>
        </p:nvCxnSpPr>
        <p:spPr>
          <a:xfrm>
            <a:off x="2781621" y="3183806"/>
            <a:ext cx="1487269" cy="121956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0" idx="3"/>
            <a:endCxn id="13" idx="1"/>
          </p:cNvCxnSpPr>
          <p:nvPr/>
        </p:nvCxnSpPr>
        <p:spPr>
          <a:xfrm>
            <a:off x="3544438" y="5622943"/>
            <a:ext cx="2928079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87843" y="5723906"/>
            <a:ext cx="77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nap ITC" panose="04040A07060A02020202" pitchFamily="82" charset="0"/>
              </a:rPr>
              <a:t>?</a:t>
            </a:r>
            <a:endParaRPr lang="en-US" sz="3200" dirty="0">
              <a:latin typeface="Snap ITC" panose="04040A07060A020202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5262" y="5392110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Obesity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2517" y="5392110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Dementia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stCxn id="4" idx="2"/>
            <a:endCxn id="10" idx="0"/>
          </p:cNvCxnSpPr>
          <p:nvPr/>
        </p:nvCxnSpPr>
        <p:spPr>
          <a:xfrm>
            <a:off x="2781621" y="3183806"/>
            <a:ext cx="23229" cy="220830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212106" y="3183806"/>
            <a:ext cx="0" cy="220830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603813" y="3008392"/>
            <a:ext cx="2868704" cy="0"/>
          </a:xfrm>
          <a:prstGeom prst="straightConnector1">
            <a:avLst/>
          </a:prstGeom>
          <a:ln w="25400">
            <a:prstDash val="dash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7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bias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Bias - Greenland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8238"/>
            <a:ext cx="10058400" cy="3605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the setting of collider stratification bias:</a:t>
            </a:r>
          </a:p>
          <a:p>
            <a:r>
              <a:rPr lang="en-US" sz="2400" dirty="0" smtClean="0"/>
              <a:t>For any RR = RR</a:t>
            </a:r>
            <a:r>
              <a:rPr lang="en-US" sz="2400" baseline="-25000" dirty="0" smtClean="0"/>
              <a:t>SE</a:t>
            </a:r>
            <a:r>
              <a:rPr lang="en-US" sz="2400" dirty="0" smtClean="0"/>
              <a:t> = RR</a:t>
            </a:r>
            <a:r>
              <a:rPr lang="en-US" sz="2400" baseline="-25000" dirty="0" smtClean="0"/>
              <a:t>SO</a:t>
            </a:r>
            <a:r>
              <a:rPr lang="en-US" sz="2400" dirty="0" smtClean="0"/>
              <a:t> = 2, 4, 5, 16, the respective maximal biases are only 1.13, 1.56, 2.53, 4.52</a:t>
            </a:r>
            <a:endParaRPr lang="en-US" sz="2200" dirty="0" smtClean="0"/>
          </a:p>
          <a:p>
            <a:pPr lvl="1"/>
            <a:r>
              <a:rPr lang="en-US" sz="2200" dirty="0" smtClean="0"/>
              <a:t>These are attenuated if RR</a:t>
            </a:r>
            <a:r>
              <a:rPr lang="en-US" sz="2200" baseline="-25000" dirty="0" smtClean="0"/>
              <a:t>SE</a:t>
            </a:r>
            <a:r>
              <a:rPr lang="en-US" sz="2200" dirty="0" smtClean="0"/>
              <a:t> ≠ </a:t>
            </a:r>
            <a:r>
              <a:rPr lang="en-US" sz="2200" dirty="0"/>
              <a:t>RR</a:t>
            </a:r>
            <a:r>
              <a:rPr lang="en-US" sz="2200" baseline="-25000" dirty="0"/>
              <a:t>SO</a:t>
            </a:r>
            <a:r>
              <a:rPr lang="en-US" sz="2200" dirty="0"/>
              <a:t> </a:t>
            </a:r>
            <a:endParaRPr lang="en-US" sz="2200" dirty="0" smtClean="0"/>
          </a:p>
          <a:p>
            <a:r>
              <a:rPr lang="en-US" sz="2400" dirty="0" smtClean="0"/>
              <a:t>In the setting of M-bias:</a:t>
            </a:r>
          </a:p>
          <a:p>
            <a:r>
              <a:rPr lang="en-US" sz="2400" dirty="0"/>
              <a:t>For any RR </a:t>
            </a:r>
            <a:r>
              <a:rPr lang="en-US" sz="2400" dirty="0" smtClean="0"/>
              <a:t>= </a:t>
            </a:r>
            <a:r>
              <a:rPr lang="en-US" sz="2400" dirty="0"/>
              <a:t>2, 4, 5, 16, the respective maximal biases are only </a:t>
            </a:r>
            <a:r>
              <a:rPr lang="en-US" sz="2400" dirty="0" smtClean="0"/>
              <a:t>1.003, 1.05, 1.23, 1.68</a:t>
            </a:r>
            <a:endParaRPr lang="en-US" sz="2200" dirty="0"/>
          </a:p>
          <a:p>
            <a:pPr lvl="1"/>
            <a:r>
              <a:rPr lang="en-US" sz="2200" dirty="0"/>
              <a:t>These are attenuated </a:t>
            </a:r>
            <a:r>
              <a:rPr lang="en-US" sz="2200" dirty="0" smtClean="0"/>
              <a:t>if the RR is not constant</a:t>
            </a:r>
            <a:endParaRPr lang="en-US" sz="2200" dirty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7280" y="5593278"/>
            <a:ext cx="1075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Greenland, S. Quantifying Biases in Causal Models: Classical Confounding vs Collider-Stratification Bias. Epidemiology,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Quantifying the Bias - </a:t>
            </a:r>
            <a:r>
              <a:rPr lang="en-US" dirty="0" err="1" smtClean="0"/>
              <a:t>Pizzi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all three RR (arrows) were set to RR=4), the magnitude of the bias was 0.15</a:t>
            </a:r>
          </a:p>
          <a:p>
            <a:endParaRPr lang="en-US" sz="2400" dirty="0"/>
          </a:p>
          <a:p>
            <a:r>
              <a:rPr lang="en-US" sz="2400" dirty="0" smtClean="0"/>
              <a:t>When all three RR were set to RR=2, the bias dropped to 0.02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1" y="2082338"/>
            <a:ext cx="4476949" cy="37009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7280" y="5654304"/>
            <a:ext cx="1075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Pizzi</a:t>
            </a:r>
            <a:r>
              <a:rPr lang="en-US" dirty="0" smtClean="0"/>
              <a:t>, C. Sample selection and validity of exposure-disease association estimates in cohort studies. J </a:t>
            </a:r>
            <a:r>
              <a:rPr lang="en-US" dirty="0" err="1" smtClean="0"/>
              <a:t>Epidemiol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 Health.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619" y="1798393"/>
            <a:ext cx="7495705" cy="4070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Quantifying the Bias - </a:t>
            </a:r>
            <a:r>
              <a:rPr lang="en-US" dirty="0" smtClean="0"/>
              <a:t>Liu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97280" y="5745462"/>
            <a:ext cx="1075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Liu W, et al. Implications of M Bias in Epidemiologic Studies: A Simulation Study. Am J </a:t>
            </a:r>
            <a:r>
              <a:rPr lang="en-US" dirty="0" err="1" smtClean="0"/>
              <a:t>Epidemiol</a:t>
            </a:r>
            <a:r>
              <a:rPr lang="en-US" dirty="0" smtClean="0"/>
              <a:t>. 2012.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81" y="1861687"/>
            <a:ext cx="3764292" cy="228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Bias - Glymour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904509" y="1791547"/>
            <a:ext cx="7181222" cy="40728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/>
              <a:t>Commentary in response to article proposing that RR of 0.7 of obesity on death among heart failure patients is due to selection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/>
              <a:t>Selection </a:t>
            </a:r>
            <a:r>
              <a:rPr lang="en-US" sz="2600" dirty="0"/>
              <a:t>hypothesis – conditioning on heart failure induces selection bias by presence of unmeasured risk factors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/>
              <a:t>Opposite effects hypothesis – heart failure qualitatively transforms the consequences of obesity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26" y="1737360"/>
            <a:ext cx="4687983" cy="43659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2309" y="5918601"/>
            <a:ext cx="1075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Glymour and </a:t>
            </a:r>
            <a:r>
              <a:rPr lang="en-US" dirty="0" err="1" smtClean="0"/>
              <a:t>Vittinghoff</a:t>
            </a:r>
            <a:r>
              <a:rPr lang="en-US" dirty="0" smtClean="0"/>
              <a:t>. Selection Bias as an Explanation for the Obesity Paradox. Epidemiology,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75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Bias - Glymour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26" y="1737360"/>
            <a:ext cx="4687983" cy="4365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509" y="2069571"/>
            <a:ext cx="7026844" cy="33574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2309" y="5918601"/>
            <a:ext cx="1075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Glymour and </a:t>
            </a:r>
            <a:r>
              <a:rPr lang="en-US" dirty="0" err="1" smtClean="0"/>
              <a:t>Vittinghoff</a:t>
            </a:r>
            <a:r>
              <a:rPr lang="en-US" dirty="0" smtClean="0"/>
              <a:t>. Selection Bias as an Explanation for the Obesity Paradox. Epidemiology, 2014.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823366" y="4180114"/>
            <a:ext cx="748146" cy="308759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Bias - Glymour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26" y="1737360"/>
            <a:ext cx="4687983" cy="4365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248" y="1904097"/>
            <a:ext cx="7268303" cy="32141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2309" y="5918601"/>
            <a:ext cx="1075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Glymour and </a:t>
            </a:r>
            <a:r>
              <a:rPr lang="en-US" dirty="0" err="1" smtClean="0"/>
              <a:t>Vittinghoff</a:t>
            </a:r>
            <a:r>
              <a:rPr lang="en-US" dirty="0" smtClean="0"/>
              <a:t>. Selection Bias as an Explanation for the Obesity Paradox. Epidemiology,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Definitions and DAGs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Quantifying the bias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Should we be worried?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/>
              <a:t>Discussion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259" y="2123640"/>
            <a:ext cx="4020153" cy="3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Bias - Odden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3771" y="2722141"/>
            <a:ext cx="28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High Blood Pressure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72517" y="2722142"/>
            <a:ext cx="331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Cognitive Impairment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396063"/>
            <a:ext cx="1479176" cy="461665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Old/Frail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6" idx="3"/>
            <a:endCxn id="5" idx="2"/>
          </p:cNvCxnSpPr>
          <p:nvPr/>
        </p:nvCxnSpPr>
        <p:spPr>
          <a:xfrm flipV="1">
            <a:off x="5755340" y="3183807"/>
            <a:ext cx="2375648" cy="144308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</p:cNvCxnSpPr>
          <p:nvPr/>
        </p:nvCxnSpPr>
        <p:spPr>
          <a:xfrm flipV="1">
            <a:off x="2255440" y="4714504"/>
            <a:ext cx="1900924" cy="4401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03813" y="2952974"/>
            <a:ext cx="2868705" cy="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8878" y="2280061"/>
            <a:ext cx="70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nap ITC" panose="04040A07060A02020202" pitchFamily="82" charset="0"/>
              </a:rPr>
              <a:t>?</a:t>
            </a:r>
            <a:endParaRPr lang="en-US" sz="3200" dirty="0">
              <a:latin typeface="Snap ITC" panose="04040A07060A02020202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419" y="5154604"/>
            <a:ext cx="28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Unmeasured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35842" y="3183806"/>
            <a:ext cx="2020522" cy="144308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777485" y="3183188"/>
            <a:ext cx="61648" cy="19707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164541" y="3209365"/>
            <a:ext cx="5219211" cy="2267907"/>
          </a:xfrm>
          <a:custGeom>
            <a:avLst/>
            <a:gdLst>
              <a:gd name="connsiteX0" fmla="*/ 0 w 5219211"/>
              <a:gd name="connsiteY0" fmla="*/ 2214282 h 2267907"/>
              <a:gd name="connsiteX1" fmla="*/ 4679577 w 5219211"/>
              <a:gd name="connsiteY1" fmla="*/ 1981200 h 2267907"/>
              <a:gd name="connsiteX2" fmla="*/ 5118847 w 5219211"/>
              <a:gd name="connsiteY2" fmla="*/ 0 h 2267907"/>
              <a:gd name="connsiteX3" fmla="*/ 5118847 w 5219211"/>
              <a:gd name="connsiteY3" fmla="*/ 0 h 226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9211" h="2267907">
                <a:moveTo>
                  <a:pt x="0" y="2214282"/>
                </a:moveTo>
                <a:cubicBezTo>
                  <a:pt x="1913218" y="2282264"/>
                  <a:pt x="3826436" y="2350247"/>
                  <a:pt x="4679577" y="1981200"/>
                </a:cubicBezTo>
                <a:cubicBezTo>
                  <a:pt x="5532718" y="1612153"/>
                  <a:pt x="5118847" y="0"/>
                  <a:pt x="5118847" y="0"/>
                </a:cubicBezTo>
                <a:lnTo>
                  <a:pt x="5118847" y="0"/>
                </a:lnTo>
              </a:path>
            </a:pathLst>
          </a:cu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Bias - Odden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3771" y="2722141"/>
            <a:ext cx="28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High Blood Pressure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692738" y="2732923"/>
            <a:ext cx="3086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Cognitive Impairment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396063"/>
            <a:ext cx="1479176" cy="461665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Old/Frail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6" idx="3"/>
            <a:endCxn id="5" idx="2"/>
          </p:cNvCxnSpPr>
          <p:nvPr/>
        </p:nvCxnSpPr>
        <p:spPr>
          <a:xfrm flipV="1">
            <a:off x="5755340" y="3194588"/>
            <a:ext cx="4480841" cy="143230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</p:cNvCxnSpPr>
          <p:nvPr/>
        </p:nvCxnSpPr>
        <p:spPr>
          <a:xfrm flipV="1">
            <a:off x="2255440" y="4714504"/>
            <a:ext cx="1900924" cy="4401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03813" y="2952974"/>
            <a:ext cx="672351" cy="1078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12080" y="2336736"/>
            <a:ext cx="70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nap ITC" panose="04040A07060A02020202" pitchFamily="82" charset="0"/>
              </a:rPr>
              <a:t>?</a:t>
            </a:r>
            <a:endParaRPr lang="en-US" sz="3200" dirty="0">
              <a:latin typeface="Snap ITC" panose="04040A07060A02020202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419" y="5154604"/>
            <a:ext cx="28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Unmeasured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35842" y="3183806"/>
            <a:ext cx="2020522" cy="144308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777485" y="3183188"/>
            <a:ext cx="61648" cy="19707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76007" y="2721523"/>
            <a:ext cx="28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High Blood Pressure</a:t>
            </a:r>
          </a:p>
          <a:p>
            <a:pPr algn="ctr"/>
            <a:r>
              <a:rPr lang="en-US" sz="2400" dirty="0" smtClean="0"/>
              <a:t>In old age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232067" y="3023832"/>
            <a:ext cx="1460671" cy="861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0"/>
            <a:endCxn id="22" idx="2"/>
          </p:cNvCxnSpPr>
          <p:nvPr/>
        </p:nvCxnSpPr>
        <p:spPr>
          <a:xfrm flipV="1">
            <a:off x="5015752" y="3552520"/>
            <a:ext cx="570276" cy="84354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3164541" y="3212420"/>
            <a:ext cx="7333246" cy="2264852"/>
          </a:xfrm>
          <a:custGeom>
            <a:avLst/>
            <a:gdLst>
              <a:gd name="connsiteX0" fmla="*/ 0 w 5219211"/>
              <a:gd name="connsiteY0" fmla="*/ 2214282 h 2267907"/>
              <a:gd name="connsiteX1" fmla="*/ 4679577 w 5219211"/>
              <a:gd name="connsiteY1" fmla="*/ 1981200 h 2267907"/>
              <a:gd name="connsiteX2" fmla="*/ 5118847 w 5219211"/>
              <a:gd name="connsiteY2" fmla="*/ 0 h 2267907"/>
              <a:gd name="connsiteX3" fmla="*/ 5118847 w 5219211"/>
              <a:gd name="connsiteY3" fmla="*/ 0 h 226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9211" h="2267907">
                <a:moveTo>
                  <a:pt x="0" y="2214282"/>
                </a:moveTo>
                <a:cubicBezTo>
                  <a:pt x="1913218" y="2282264"/>
                  <a:pt x="3826436" y="2350247"/>
                  <a:pt x="4679577" y="1981200"/>
                </a:cubicBezTo>
                <a:cubicBezTo>
                  <a:pt x="5532718" y="1612153"/>
                  <a:pt x="5118847" y="0"/>
                  <a:pt x="5118847" y="0"/>
                </a:cubicBezTo>
                <a:lnTo>
                  <a:pt x="5118847" y="0"/>
                </a:lnTo>
              </a:path>
            </a:pathLst>
          </a:cu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Bias - Odden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37359"/>
            <a:ext cx="4460372" cy="47279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912" y="1795650"/>
            <a:ext cx="4440347" cy="46697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6465354"/>
            <a:ext cx="1060524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Odden et al. </a:t>
            </a:r>
            <a:r>
              <a:rPr lang="en-US" dirty="0"/>
              <a:t>Patterns of Cardiovascular Risk Factors in Old Age and Survival and Health Status at </a:t>
            </a:r>
            <a:r>
              <a:rPr lang="en-US" dirty="0" smtClean="0"/>
              <a:t>90. JGMS, 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6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Bias - Odden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3771" y="2722141"/>
            <a:ext cx="28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High Blood Pressure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515074" y="2759223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Death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396063"/>
            <a:ext cx="1479176" cy="461665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Frail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6" idx="3"/>
            <a:endCxn id="5" idx="2"/>
          </p:cNvCxnSpPr>
          <p:nvPr/>
        </p:nvCxnSpPr>
        <p:spPr>
          <a:xfrm flipV="1">
            <a:off x="5755340" y="3220888"/>
            <a:ext cx="3499322" cy="140600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</p:cNvCxnSpPr>
          <p:nvPr/>
        </p:nvCxnSpPr>
        <p:spPr>
          <a:xfrm flipV="1">
            <a:off x="2255440" y="4714504"/>
            <a:ext cx="1900924" cy="4401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03813" y="2952974"/>
            <a:ext cx="672351" cy="1078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5419" y="5154604"/>
            <a:ext cx="28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Unmeasured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35842" y="3183806"/>
            <a:ext cx="2020522" cy="144308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777485" y="3183188"/>
            <a:ext cx="61648" cy="19707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76007" y="2721523"/>
            <a:ext cx="2820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High Blood Pressure</a:t>
            </a:r>
          </a:p>
          <a:p>
            <a:pPr algn="ctr"/>
            <a:r>
              <a:rPr lang="en-US" sz="2400" dirty="0" smtClean="0"/>
              <a:t>In old age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232067" y="3023832"/>
            <a:ext cx="1460671" cy="8613"/>
          </a:xfrm>
          <a:prstGeom prst="straightConnector1">
            <a:avLst/>
          </a:prstGeom>
          <a:ln w="25400">
            <a:solidFill>
              <a:srgbClr val="FFC00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135842" y="2105904"/>
            <a:ext cx="6994566" cy="530566"/>
          </a:xfrm>
          <a:custGeom>
            <a:avLst/>
            <a:gdLst>
              <a:gd name="connsiteX0" fmla="*/ 0 w 6994566"/>
              <a:gd name="connsiteY0" fmla="*/ 483064 h 530566"/>
              <a:gd name="connsiteX1" fmla="*/ 1626919 w 6994566"/>
              <a:gd name="connsiteY1" fmla="*/ 174306 h 530566"/>
              <a:gd name="connsiteX2" fmla="*/ 3348841 w 6994566"/>
              <a:gd name="connsiteY2" fmla="*/ 8051 h 530566"/>
              <a:gd name="connsiteX3" fmla="*/ 5403272 w 6994566"/>
              <a:gd name="connsiteY3" fmla="*/ 79303 h 530566"/>
              <a:gd name="connsiteX4" fmla="*/ 6994566 w 6994566"/>
              <a:gd name="connsiteY4" fmla="*/ 530566 h 53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4566" h="530566">
                <a:moveTo>
                  <a:pt x="0" y="483064"/>
                </a:moveTo>
                <a:cubicBezTo>
                  <a:pt x="534389" y="368269"/>
                  <a:pt x="1068779" y="253475"/>
                  <a:pt x="1626919" y="174306"/>
                </a:cubicBezTo>
                <a:cubicBezTo>
                  <a:pt x="2185059" y="95137"/>
                  <a:pt x="2719449" y="23885"/>
                  <a:pt x="3348841" y="8051"/>
                </a:cubicBezTo>
                <a:cubicBezTo>
                  <a:pt x="3978233" y="-7783"/>
                  <a:pt x="4795651" y="-7783"/>
                  <a:pt x="5403272" y="79303"/>
                </a:cubicBezTo>
                <a:cubicBezTo>
                  <a:pt x="6010893" y="166389"/>
                  <a:pt x="6502729" y="348477"/>
                  <a:pt x="6994566" y="530566"/>
                </a:cubicBezTo>
              </a:path>
            </a:pathLst>
          </a:custGeom>
          <a:noFill/>
          <a:ln w="25400">
            <a:solidFill>
              <a:srgbClr val="00B0F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015752" y="3552520"/>
            <a:ext cx="570276" cy="84354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3164541" y="3212420"/>
            <a:ext cx="6490098" cy="2264852"/>
          </a:xfrm>
          <a:custGeom>
            <a:avLst/>
            <a:gdLst>
              <a:gd name="connsiteX0" fmla="*/ 0 w 5219211"/>
              <a:gd name="connsiteY0" fmla="*/ 2214282 h 2267907"/>
              <a:gd name="connsiteX1" fmla="*/ 4679577 w 5219211"/>
              <a:gd name="connsiteY1" fmla="*/ 1981200 h 2267907"/>
              <a:gd name="connsiteX2" fmla="*/ 5118847 w 5219211"/>
              <a:gd name="connsiteY2" fmla="*/ 0 h 2267907"/>
              <a:gd name="connsiteX3" fmla="*/ 5118847 w 5219211"/>
              <a:gd name="connsiteY3" fmla="*/ 0 h 226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9211" h="2267907">
                <a:moveTo>
                  <a:pt x="0" y="2214282"/>
                </a:moveTo>
                <a:cubicBezTo>
                  <a:pt x="1913218" y="2282264"/>
                  <a:pt x="3826436" y="2350247"/>
                  <a:pt x="4679577" y="1981200"/>
                </a:cubicBezTo>
                <a:cubicBezTo>
                  <a:pt x="5532718" y="1612153"/>
                  <a:pt x="5118847" y="0"/>
                  <a:pt x="5118847" y="0"/>
                </a:cubicBezTo>
                <a:lnTo>
                  <a:pt x="5118847" y="0"/>
                </a:lnTo>
              </a:path>
            </a:pathLst>
          </a:cu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we be worried?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we be worried?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85049" y="2722141"/>
            <a:ext cx="2218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Risk Factor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72517" y="2722142"/>
            <a:ext cx="3003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Prevalent Dementia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204447"/>
            <a:ext cx="1479176" cy="461665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Old Age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5" idx="2"/>
            <a:endCxn id="6" idx="3"/>
          </p:cNvCxnSpPr>
          <p:nvPr/>
        </p:nvCxnSpPr>
        <p:spPr>
          <a:xfrm flipH="1">
            <a:off x="5755340" y="3183807"/>
            <a:ext cx="1456766" cy="125147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1"/>
          </p:cNvCxnSpPr>
          <p:nvPr/>
        </p:nvCxnSpPr>
        <p:spPr>
          <a:xfrm>
            <a:off x="2864225" y="3183806"/>
            <a:ext cx="1411939" cy="125147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03813" y="2952974"/>
            <a:ext cx="2868705" cy="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from Greenland suggest not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8238"/>
            <a:ext cx="10058400" cy="3605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the setting of collider stratification bias:</a:t>
            </a:r>
          </a:p>
          <a:p>
            <a:r>
              <a:rPr lang="en-US" sz="2400" dirty="0" smtClean="0"/>
              <a:t>For any RR = RR</a:t>
            </a:r>
            <a:r>
              <a:rPr lang="en-US" sz="2400" baseline="-25000" dirty="0" smtClean="0"/>
              <a:t>SE</a:t>
            </a:r>
            <a:r>
              <a:rPr lang="en-US" sz="2400" dirty="0" smtClean="0"/>
              <a:t> = RR</a:t>
            </a:r>
            <a:r>
              <a:rPr lang="en-US" sz="2400" baseline="-25000" dirty="0" smtClean="0"/>
              <a:t>SO</a:t>
            </a:r>
            <a:r>
              <a:rPr lang="en-US" sz="2400" dirty="0" smtClean="0"/>
              <a:t> = 2, 4, 5, 16, the respective maximal biases are only 1.13, 1.56, 2.53, 4.52</a:t>
            </a:r>
            <a:endParaRPr lang="en-US" sz="2200" dirty="0" smtClean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7280" y="5593278"/>
            <a:ext cx="1075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Greenland, S. Quantifying Biases in Causal Models: Classical Confounding vs Collider-Stratification Bias. Epidemiology,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9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we be worried?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3771" y="2722141"/>
            <a:ext cx="28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Risk Factor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72518" y="2722142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Dementia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396063"/>
            <a:ext cx="1479176" cy="461665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Old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6" idx="3"/>
            <a:endCxn id="5" idx="2"/>
          </p:cNvCxnSpPr>
          <p:nvPr/>
        </p:nvCxnSpPr>
        <p:spPr>
          <a:xfrm flipV="1">
            <a:off x="5755340" y="3183807"/>
            <a:ext cx="1456766" cy="144308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</p:cNvCxnSpPr>
          <p:nvPr/>
        </p:nvCxnSpPr>
        <p:spPr>
          <a:xfrm flipV="1">
            <a:off x="2255440" y="4714504"/>
            <a:ext cx="1900924" cy="4401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03813" y="2952974"/>
            <a:ext cx="2868705" cy="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5419" y="5154604"/>
            <a:ext cx="28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Unmeasured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35842" y="3183806"/>
            <a:ext cx="2020522" cy="144308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777485" y="3183188"/>
            <a:ext cx="61648" cy="19707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7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from </a:t>
            </a:r>
            <a:r>
              <a:rPr lang="en-US" dirty="0" err="1" smtClean="0"/>
              <a:t>Pizzi</a:t>
            </a:r>
            <a:r>
              <a:rPr lang="en-US" dirty="0" smtClean="0"/>
              <a:t> suggest no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0265"/>
          <a:stretch/>
        </p:blipFill>
        <p:spPr>
          <a:xfrm>
            <a:off x="1785257" y="1959429"/>
            <a:ext cx="8665063" cy="35625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7280" y="5654304"/>
            <a:ext cx="1075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Pizzi</a:t>
            </a:r>
            <a:r>
              <a:rPr lang="en-US" dirty="0" smtClean="0"/>
              <a:t>, C. Sample selection and validity of exposure-disease association estimates in cohort studies. J </a:t>
            </a:r>
            <a:r>
              <a:rPr lang="en-US" dirty="0" err="1" smtClean="0"/>
              <a:t>Epidemiol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 Health.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0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we be worried?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2373" y="2732924"/>
            <a:ext cx="2223730" cy="460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Risk Factor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515074" y="2759223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Dementia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396063"/>
            <a:ext cx="1479176" cy="461665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Old Age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6" idx="3"/>
            <a:endCxn id="5" idx="2"/>
          </p:cNvCxnSpPr>
          <p:nvPr/>
        </p:nvCxnSpPr>
        <p:spPr>
          <a:xfrm flipV="1">
            <a:off x="5755340" y="3220888"/>
            <a:ext cx="3499322" cy="140600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</p:cNvCxnSpPr>
          <p:nvPr/>
        </p:nvCxnSpPr>
        <p:spPr>
          <a:xfrm flipV="1">
            <a:off x="2255440" y="4714504"/>
            <a:ext cx="1900924" cy="4401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22" idx="1"/>
          </p:cNvCxnSpPr>
          <p:nvPr/>
        </p:nvCxnSpPr>
        <p:spPr>
          <a:xfrm>
            <a:off x="3146103" y="2990055"/>
            <a:ext cx="1400777" cy="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5419" y="5154604"/>
            <a:ext cx="28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Unmeasured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35842" y="3183806"/>
            <a:ext cx="2020522" cy="144308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777485" y="3183188"/>
            <a:ext cx="61648" cy="19707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46880" y="2574557"/>
            <a:ext cx="1766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Risk Factor</a:t>
            </a:r>
          </a:p>
          <a:p>
            <a:pPr algn="ctr"/>
            <a:r>
              <a:rPr lang="en-US" sz="2400" dirty="0" smtClean="0"/>
              <a:t>in old age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22" idx="3"/>
            <a:endCxn id="5" idx="1"/>
          </p:cNvCxnSpPr>
          <p:nvPr/>
        </p:nvCxnSpPr>
        <p:spPr>
          <a:xfrm>
            <a:off x="6312900" y="2990056"/>
            <a:ext cx="2202174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135842" y="2105904"/>
            <a:ext cx="6994566" cy="530566"/>
          </a:xfrm>
          <a:custGeom>
            <a:avLst/>
            <a:gdLst>
              <a:gd name="connsiteX0" fmla="*/ 0 w 6994566"/>
              <a:gd name="connsiteY0" fmla="*/ 483064 h 530566"/>
              <a:gd name="connsiteX1" fmla="*/ 1626919 w 6994566"/>
              <a:gd name="connsiteY1" fmla="*/ 174306 h 530566"/>
              <a:gd name="connsiteX2" fmla="*/ 3348841 w 6994566"/>
              <a:gd name="connsiteY2" fmla="*/ 8051 h 530566"/>
              <a:gd name="connsiteX3" fmla="*/ 5403272 w 6994566"/>
              <a:gd name="connsiteY3" fmla="*/ 79303 h 530566"/>
              <a:gd name="connsiteX4" fmla="*/ 6994566 w 6994566"/>
              <a:gd name="connsiteY4" fmla="*/ 530566 h 53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4566" h="530566">
                <a:moveTo>
                  <a:pt x="0" y="483064"/>
                </a:moveTo>
                <a:cubicBezTo>
                  <a:pt x="534389" y="368269"/>
                  <a:pt x="1068779" y="253475"/>
                  <a:pt x="1626919" y="174306"/>
                </a:cubicBezTo>
                <a:cubicBezTo>
                  <a:pt x="2185059" y="95137"/>
                  <a:pt x="2719449" y="23885"/>
                  <a:pt x="3348841" y="8051"/>
                </a:cubicBezTo>
                <a:cubicBezTo>
                  <a:pt x="3978233" y="-7783"/>
                  <a:pt x="4795651" y="-7783"/>
                  <a:pt x="5403272" y="79303"/>
                </a:cubicBezTo>
                <a:cubicBezTo>
                  <a:pt x="6010893" y="166389"/>
                  <a:pt x="6502729" y="348477"/>
                  <a:pt x="6994566" y="530566"/>
                </a:cubicBezTo>
              </a:path>
            </a:pathLst>
          </a:custGeom>
          <a:noFill/>
          <a:ln w="254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015752" y="3452435"/>
            <a:ext cx="570276" cy="84354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9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&amp; DAGs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from Glymour suggest not much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7247"/>
          <a:stretch/>
        </p:blipFill>
        <p:spPr>
          <a:xfrm>
            <a:off x="1653441" y="2043384"/>
            <a:ext cx="7264929" cy="35691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2309" y="5918601"/>
            <a:ext cx="1075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Glymour and </a:t>
            </a:r>
            <a:r>
              <a:rPr lang="en-US" dirty="0" err="1" smtClean="0"/>
              <a:t>Vittinghoff</a:t>
            </a:r>
            <a:r>
              <a:rPr lang="en-US" dirty="0" smtClean="0"/>
              <a:t>. Selection Bias as an Explanation for the Obesity Paradox. Epidemiology, 2014.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5137" y="1948382"/>
            <a:ext cx="6251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old age could affect risk factor and alter the effects of the risk factor (effect modification)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36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take on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Collider bias, which affects prevalent disease studies, appears to be only an important source of bias (&gt;10%) if the RR of selection of both risk factor and dementia on selection exceed 2</a:t>
            </a:r>
          </a:p>
          <a:p>
            <a:r>
              <a:rPr lang="en-US" sz="2800" dirty="0" smtClean="0"/>
              <a:t>M-bias, which can affect incident disease studies, appears to be only an important source of bias (&gt;10%) if the RR of selection and unmeasured confounding exceed 4</a:t>
            </a:r>
          </a:p>
          <a:p>
            <a:r>
              <a:rPr lang="en-US" sz="2800" dirty="0" smtClean="0"/>
              <a:t>Old </a:t>
            </a:r>
            <a:r>
              <a:rPr lang="en-US" sz="2800" dirty="0"/>
              <a:t>age could affect </a:t>
            </a:r>
            <a:r>
              <a:rPr lang="en-US" sz="2800" dirty="0" smtClean="0"/>
              <a:t>risk factor </a:t>
            </a:r>
            <a:r>
              <a:rPr lang="en-US" sz="2800" dirty="0"/>
              <a:t>levels and alter the effects of the </a:t>
            </a:r>
            <a:r>
              <a:rPr lang="en-US" sz="2800" dirty="0" smtClean="0"/>
              <a:t>risk factor, so generalizability remains a key consideration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70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and discussion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modden@Stanford.edu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393" y="914400"/>
            <a:ext cx="3614944" cy="483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 Bias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06527" y="3897799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Exposure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054408" y="3897800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Outcome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60124" y="2172584"/>
            <a:ext cx="191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Confounder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6" idx="3"/>
            <a:endCxn id="5" idx="0"/>
          </p:cNvCxnSpPr>
          <p:nvPr/>
        </p:nvCxnSpPr>
        <p:spPr>
          <a:xfrm>
            <a:off x="6472052" y="2403417"/>
            <a:ext cx="1321944" cy="149438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  <a:endCxn id="4" idx="0"/>
          </p:cNvCxnSpPr>
          <p:nvPr/>
        </p:nvCxnSpPr>
        <p:spPr>
          <a:xfrm flipH="1">
            <a:off x="3446115" y="2403417"/>
            <a:ext cx="1114009" cy="149438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7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 Bias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06527" y="3897799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Exposure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054408" y="3897800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Outcome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60124" y="2172584"/>
            <a:ext cx="191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Confounder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4185703" y="4128632"/>
            <a:ext cx="2868705" cy="1"/>
          </a:xfrm>
          <a:prstGeom prst="straightConnector1">
            <a:avLst/>
          </a:prstGeom>
          <a:ln w="25400">
            <a:prstDash val="dashDot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  <a:endCxn id="5" idx="0"/>
          </p:cNvCxnSpPr>
          <p:nvPr/>
        </p:nvCxnSpPr>
        <p:spPr>
          <a:xfrm>
            <a:off x="6472052" y="2403417"/>
            <a:ext cx="1321944" cy="149438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  <a:endCxn id="4" idx="0"/>
          </p:cNvCxnSpPr>
          <p:nvPr/>
        </p:nvCxnSpPr>
        <p:spPr>
          <a:xfrm flipH="1">
            <a:off x="3446115" y="2403417"/>
            <a:ext cx="1114009" cy="149438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74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 Stratification Bias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4637" y="2722141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Exposure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72518" y="2722142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Outcome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204447"/>
            <a:ext cx="1479176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Selection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5" idx="2"/>
            <a:endCxn id="6" idx="3"/>
          </p:cNvCxnSpPr>
          <p:nvPr/>
        </p:nvCxnSpPr>
        <p:spPr>
          <a:xfrm flipH="1">
            <a:off x="5755340" y="3183807"/>
            <a:ext cx="1456766" cy="125147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1"/>
          </p:cNvCxnSpPr>
          <p:nvPr/>
        </p:nvCxnSpPr>
        <p:spPr>
          <a:xfrm>
            <a:off x="2864225" y="3183806"/>
            <a:ext cx="1411939" cy="125147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5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 Stratification Bias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4637" y="2722141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Exposure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72518" y="2722142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Outcome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204447"/>
            <a:ext cx="1479176" cy="461665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Selection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3603813" y="2952974"/>
            <a:ext cx="2868705" cy="1"/>
          </a:xfrm>
          <a:prstGeom prst="straightConnector1">
            <a:avLst/>
          </a:prstGeom>
          <a:ln w="25400">
            <a:prstDash val="lgDashDot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6" idx="3"/>
          </p:cNvCxnSpPr>
          <p:nvPr/>
        </p:nvCxnSpPr>
        <p:spPr>
          <a:xfrm flipH="1">
            <a:off x="5755340" y="3183807"/>
            <a:ext cx="1456766" cy="125147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1"/>
          </p:cNvCxnSpPr>
          <p:nvPr/>
        </p:nvCxnSpPr>
        <p:spPr>
          <a:xfrm>
            <a:off x="2864225" y="3183806"/>
            <a:ext cx="1411939" cy="125147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97280" y="5593278"/>
            <a:ext cx="1075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Hernan, M. et al. A Structural Approach to Selection Bias. Epidemiology. 2004.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 Stratification Bias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4637" y="2722141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Rich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72518" y="2722142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Funny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204447"/>
            <a:ext cx="1479176" cy="461665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My party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5" idx="2"/>
            <a:endCxn id="6" idx="3"/>
          </p:cNvCxnSpPr>
          <p:nvPr/>
        </p:nvCxnSpPr>
        <p:spPr>
          <a:xfrm flipH="1">
            <a:off x="5755340" y="3183807"/>
            <a:ext cx="1456766" cy="125147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1"/>
          </p:cNvCxnSpPr>
          <p:nvPr/>
        </p:nvCxnSpPr>
        <p:spPr>
          <a:xfrm>
            <a:off x="2864225" y="3183806"/>
            <a:ext cx="1411939" cy="125147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03813" y="2952974"/>
            <a:ext cx="2868705" cy="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8878" y="2280061"/>
            <a:ext cx="70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nap ITC" panose="04040A07060A02020202" pitchFamily="82" charset="0"/>
              </a:rPr>
              <a:t>?</a:t>
            </a:r>
            <a:endParaRPr lang="en-US" sz="3200" dirty="0">
              <a:latin typeface="Snap ITC" panose="04040A07060A020202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3727" y="5808431"/>
            <a:ext cx="7472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*Example stolen shamelessly from Maria Glymour circa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 Stratification Bias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4637" y="2722141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Gene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2518" y="2722142"/>
            <a:ext cx="14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Dementia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76164" y="4204447"/>
            <a:ext cx="1479176" cy="1200329"/>
          </a:xfrm>
          <a:prstGeom prst="rect">
            <a:avLst/>
          </a:prstGeom>
          <a:noFill/>
          <a:ln w="1270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Nursing Home </a:t>
            </a:r>
          </a:p>
          <a:p>
            <a:pPr algn="ctr"/>
            <a:r>
              <a:rPr lang="en-US" sz="2400" dirty="0" smtClean="0"/>
              <a:t>Resident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5" idx="2"/>
            <a:endCxn id="6" idx="3"/>
          </p:cNvCxnSpPr>
          <p:nvPr/>
        </p:nvCxnSpPr>
        <p:spPr>
          <a:xfrm flipH="1">
            <a:off x="5755340" y="3183807"/>
            <a:ext cx="1456766" cy="162080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1"/>
          </p:cNvCxnSpPr>
          <p:nvPr/>
        </p:nvCxnSpPr>
        <p:spPr>
          <a:xfrm>
            <a:off x="2864225" y="3183806"/>
            <a:ext cx="1411939" cy="162080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03813" y="2952974"/>
            <a:ext cx="2868705" cy="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8878" y="2280061"/>
            <a:ext cx="70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nap ITC" panose="04040A07060A02020202" pitchFamily="82" charset="0"/>
              </a:rPr>
              <a:t>?</a:t>
            </a:r>
            <a:endParaRPr lang="en-US" sz="3200" dirty="0"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2942</TotalTime>
  <Words>794</Words>
  <Application>Microsoft Office PowerPoint</Application>
  <PresentationFormat>Widescreen</PresentationFormat>
  <Paragraphs>142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Calibri</vt:lpstr>
      <vt:lpstr>Calibri Light</vt:lpstr>
      <vt:lpstr>Snap ITC</vt:lpstr>
      <vt:lpstr>Retrospect</vt:lpstr>
      <vt:lpstr>Collider Stratification Bias in Studies of Dementia</vt:lpstr>
      <vt:lpstr>Outlines</vt:lpstr>
      <vt:lpstr>Definitions &amp; DAGs</vt:lpstr>
      <vt:lpstr>Confounding Bias</vt:lpstr>
      <vt:lpstr>Confounding Bias</vt:lpstr>
      <vt:lpstr>Collider Stratification Bias</vt:lpstr>
      <vt:lpstr>Collider Stratification Bias</vt:lpstr>
      <vt:lpstr>Collider Stratification Bias</vt:lpstr>
      <vt:lpstr>Collider Stratification Bias</vt:lpstr>
      <vt:lpstr>Berkson’s Bias</vt:lpstr>
      <vt:lpstr>M-Bias</vt:lpstr>
      <vt:lpstr>M-Bias</vt:lpstr>
      <vt:lpstr>Quantifying the bias</vt:lpstr>
      <vt:lpstr>Quantifying the Bias - Greenland</vt:lpstr>
      <vt:lpstr>Quantifying the Bias - Pizzi</vt:lpstr>
      <vt:lpstr>Quantifying the Bias - Liu</vt:lpstr>
      <vt:lpstr>Quantifying the Bias - Glymour</vt:lpstr>
      <vt:lpstr>Quantifying the Bias - Glymour</vt:lpstr>
      <vt:lpstr>Quantifying the Bias - Glymour</vt:lpstr>
      <vt:lpstr>Quantifying the Bias - Odden</vt:lpstr>
      <vt:lpstr>Quantifying the Bias - Odden</vt:lpstr>
      <vt:lpstr>Quantifying the Bias - Odden</vt:lpstr>
      <vt:lpstr>Quantifying the Bias - Odden</vt:lpstr>
      <vt:lpstr>Should we be worried?</vt:lpstr>
      <vt:lpstr>Should we be worried?</vt:lpstr>
      <vt:lpstr>Estimates from Greenland suggest not much</vt:lpstr>
      <vt:lpstr>Should we be worried?</vt:lpstr>
      <vt:lpstr>Estimates from Pizzi suggest no</vt:lpstr>
      <vt:lpstr>Should we be worried?</vt:lpstr>
      <vt:lpstr>Estimates from Glymour suggest not much</vt:lpstr>
      <vt:lpstr>My take on the literature</vt:lpstr>
      <vt:lpstr>Thank you and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Collider Stratification Bias</dc:title>
  <dc:creator>Michelle Odden</dc:creator>
  <cp:lastModifiedBy>Michelle Odden</cp:lastModifiedBy>
  <cp:revision>41</cp:revision>
  <dcterms:created xsi:type="dcterms:W3CDTF">2021-08-03T22:04:07Z</dcterms:created>
  <dcterms:modified xsi:type="dcterms:W3CDTF">2021-09-02T19:07:09Z</dcterms:modified>
</cp:coreProperties>
</file>