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9" r:id="rId2"/>
    <p:sldId id="260" r:id="rId3"/>
    <p:sldId id="262" r:id="rId4"/>
    <p:sldId id="305" r:id="rId5"/>
    <p:sldId id="307" r:id="rId6"/>
    <p:sldId id="261" r:id="rId7"/>
    <p:sldId id="263" r:id="rId8"/>
    <p:sldId id="268" r:id="rId9"/>
    <p:sldId id="269" r:id="rId10"/>
    <p:sldId id="267" r:id="rId11"/>
    <p:sldId id="306" r:id="rId12"/>
    <p:sldId id="271" r:id="rId13"/>
    <p:sldId id="272" r:id="rId14"/>
    <p:sldId id="273" r:id="rId15"/>
    <p:sldId id="283" r:id="rId16"/>
    <p:sldId id="290" r:id="rId17"/>
    <p:sldId id="291" r:id="rId18"/>
    <p:sldId id="292" r:id="rId19"/>
    <p:sldId id="304" r:id="rId20"/>
    <p:sldId id="293" r:id="rId21"/>
    <p:sldId id="294" r:id="rId22"/>
    <p:sldId id="295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240C-873E-47DC-9C29-1C3573001E2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CEAD4-CD38-4C52-8B28-1B9718542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Infertility is a complex disorder defined as inability to conceive after 1 year of attempted conception, or a 6month effort in women aged 35 or greater.  The incidence of infertility is approximately 10% worldwide, with some geographical variation.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2FB88A-B1A6-469C-83C9-99EA6F3BD09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4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Infertility is a couples problem, and is comprised of female and male factors. Infertility can be primary, when the female partner has never before been pregnant, or can be secondary, where a woman who has previously conceived. A standard diagnostic evaluation for infertility includes testing the male and female partner.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89F6DF-5C95-4EB0-8292-A81BBCD41903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2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www.fairviewebenezer.org</a:t>
            </a:r>
            <a:r>
              <a:rPr lang="en-US" dirty="0" smtClean="0"/>
              <a:t>/</a:t>
            </a:r>
            <a:r>
              <a:rPr lang="en-US" dirty="0" err="1" smtClean="0"/>
              <a:t>HealthLibrary</a:t>
            </a:r>
            <a:r>
              <a:rPr lang="en-US" dirty="0" smtClean="0"/>
              <a:t>/Article/85433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6900F-0427-FC42-9E7F-67B83FA31C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B3174-6ADA-4608-8F34-6EABE0283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688-3D10-46D8-9614-7A96BC4FD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00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A9CA-18D6-4309-A341-011EEA83D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4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16D6-0BC8-4AB4-AB1E-CA0ADDE9A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35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FC6F-3DAB-4B19-948C-C1487906F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4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74251-8670-46C4-9392-9F59ED898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9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E70B-AACB-470C-8CB5-A1158D297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82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3368-9BD3-4B52-B084-36A8EE03E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6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B56CD-E79A-4E15-AD57-51D07C1A6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5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341AA-ED9E-4F7B-9677-0757C304E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2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E3A3-BAB0-4581-A7E8-2F368F6E2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1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A834B-A5E8-4A40-9416-D2580B848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CAF14-9FBF-453F-8954-57AF253DA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94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53B94-B57A-40D0-9D12-08513AB8462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442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Infertility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Definition: 1 year of attempting conception with regular unprotected intercourse</a:t>
            </a:r>
          </a:p>
          <a:p>
            <a:pPr>
              <a:defRPr/>
            </a:pPr>
            <a:r>
              <a:rPr lang="en-US" dirty="0" smtClean="0"/>
              <a:t>6 months if age 35 or higher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Incidence is </a:t>
            </a:r>
            <a:r>
              <a:rPr lang="en-US" dirty="0" err="1" smtClean="0"/>
              <a:t>approx</a:t>
            </a:r>
            <a:r>
              <a:rPr lang="en-US" dirty="0" smtClean="0"/>
              <a:t> 10% worldwide, but some geographic variation.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1905000" y="63246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SART 2008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6477000" y="6292850"/>
            <a:ext cx="3657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Bachu 1997, Mascarenhas 2012</a:t>
            </a:r>
          </a:p>
        </p:txBody>
      </p:sp>
    </p:spTree>
    <p:extLst>
      <p:ext uri="{BB962C8B-B14F-4D97-AF65-F5344CB8AC3E}">
        <p14:creationId xmlns:p14="http://schemas.microsoft.com/office/powerpoint/2010/main" val="4077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PRL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Recurrent pregnancy loss (RPL) is defined as 2 or more spontaneous losses before or at 20 weeks gestation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Prevalence of RPL is 1-4%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Pregnancy loss can trigger a wide range of emotions: anger, sadness, shock, denial, guilt, depression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Your risk of loss increases with each consecutive loss, and with advanced maternal age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Appropriate Testing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HSG, blood karyotype for both partners, fasting glucose, fasting insulin, </a:t>
            </a:r>
            <a:r>
              <a:rPr lang="en-US" sz="2000" dirty="0" err="1" smtClean="0"/>
              <a:t>antocardiolipin</a:t>
            </a:r>
            <a:r>
              <a:rPr lang="en-US" sz="2000" dirty="0" smtClean="0"/>
              <a:t> antibodies IgG and IgM, lupus anticoagulant, prothrombin mutation, Factor V Leiden mutation, homocysteine, </a:t>
            </a:r>
            <a:r>
              <a:rPr lang="en-US" sz="2000" dirty="0" err="1" smtClean="0"/>
              <a:t>aPTT</a:t>
            </a:r>
            <a:r>
              <a:rPr lang="en-US" sz="2000" dirty="0" smtClean="0"/>
              <a:t>, </a:t>
            </a:r>
            <a:r>
              <a:rPr lang="en-US" sz="2000" dirty="0" err="1" smtClean="0"/>
              <a:t>antithrombin</a:t>
            </a:r>
            <a:r>
              <a:rPr lang="en-US" sz="2000" dirty="0" smtClean="0"/>
              <a:t> III, protein C, protein S </a:t>
            </a:r>
          </a:p>
        </p:txBody>
      </p:sp>
    </p:spTree>
    <p:extLst>
      <p:ext uri="{BB962C8B-B14F-4D97-AF65-F5344CB8AC3E}">
        <p14:creationId xmlns:p14="http://schemas.microsoft.com/office/powerpoint/2010/main" val="135295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010" y="923039"/>
            <a:ext cx="6911546" cy="5172961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06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Uterine Fibroids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Hormonally dependent benign monoclonal tumors that grow on the uterus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Most common female pelvic tumor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Incidence is greater than 70% in </a:t>
            </a:r>
            <a:r>
              <a:rPr lang="en-US" smtClean="0"/>
              <a:t>women over </a:t>
            </a:r>
            <a:r>
              <a:rPr lang="en-US" dirty="0" smtClean="0"/>
              <a:t>50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Incidence is 2-3 times higher in black women than in white women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Also referred to as leiomyomas and </a:t>
            </a:r>
            <a:r>
              <a:rPr lang="en-US" dirty="0" err="1" smtClean="0"/>
              <a:t>myomas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32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Menorrhagia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Abnormally heavy bleeding during menstruation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Pelvic pressure and pain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Reproductive dysfunction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Diagnosis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Pelvic examination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Imaging – pelvic ultrasound, MRI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For submucosal fibroids – </a:t>
            </a:r>
            <a:r>
              <a:rPr lang="en-US" dirty="0" err="1" smtClean="0"/>
              <a:t>hysterosalpingogram</a:t>
            </a:r>
            <a:r>
              <a:rPr lang="en-US" dirty="0" smtClean="0"/>
              <a:t> (HSG) or </a:t>
            </a:r>
            <a:r>
              <a:rPr lang="en-US" dirty="0" err="1" smtClean="0"/>
              <a:t>sonohysterogram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3285" r="17577"/>
          <a:stretch>
            <a:fillRect/>
          </a:stretch>
        </p:blipFill>
        <p:spPr bwMode="auto">
          <a:xfrm>
            <a:off x="8469443" y="2261283"/>
            <a:ext cx="3359906" cy="31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707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Surgery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Myomectomy – removal of fibroids and uterine reconstruction </a:t>
            </a:r>
            <a:r>
              <a:rPr lang="en-US" dirty="0" smtClean="0">
                <a:sym typeface="Wingdings"/>
              </a:rPr>
              <a:t> abdominal, laparoscopic, </a:t>
            </a:r>
            <a:r>
              <a:rPr lang="en-US" dirty="0" err="1" smtClean="0">
                <a:sym typeface="Wingdings"/>
              </a:rPr>
              <a:t>hysteroscopic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Abdominal hysterectomy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Uterine artery embolization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Endometrial ablation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Myolysis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Medical therapies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GnRH agonists/analogs have limited long-term efficacy </a:t>
            </a:r>
          </a:p>
        </p:txBody>
      </p:sp>
    </p:spTree>
    <p:extLst>
      <p:ext uri="{BB962C8B-B14F-4D97-AF65-F5344CB8AC3E}">
        <p14:creationId xmlns:p14="http://schemas.microsoft.com/office/powerpoint/2010/main" val="143847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Obstructive Müllerian Anomaly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647" y="1846263"/>
            <a:ext cx="5247032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2413" y="6078850"/>
            <a:ext cx="5711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http://www.acfs2000.com/assets/images/</a:t>
            </a:r>
            <a:r>
              <a:rPr lang="en-US" sz="1100" dirty="0" err="1"/>
              <a:t>surgery_services</a:t>
            </a:r>
            <a:r>
              <a:rPr lang="en-US" sz="1100" dirty="0"/>
              <a:t>/mullerian7.jpg</a:t>
            </a:r>
          </a:p>
        </p:txBody>
      </p:sp>
    </p:spTree>
    <p:extLst>
      <p:ext uri="{BB962C8B-B14F-4D97-AF65-F5344CB8AC3E}">
        <p14:creationId xmlns:p14="http://schemas.microsoft.com/office/powerpoint/2010/main" val="225277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67" y="1346231"/>
            <a:ext cx="109728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Polycystic Ovary Syndrome is the most common hormonal disorder and cause of anovulatory infertility among reproductive aged women, affecting 5-10% of all premenopausal women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PCOS is diagnosed by Rotterdam Criteria; you must meet 2 of the following 3 characteristics: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Anovulation and/or oligoanovulation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Clinical and/or biochemical signs of hyperandrogenism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Polycystic ovaries upon ultrasound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Common symptoms are infertility, hirsutism, acne, and  amenorrhea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Highly associated with insulin resistance and obesity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Increased risk of developing metabolic syndrome (MS)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Well managed through diet, exercise, and other integrative medicine options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40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240" y="1426925"/>
            <a:ext cx="5183599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Appropriate testing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Cycle day 3 FSH and estradiol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HSG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Progesterone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HCG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Prolactin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LH, FSH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DHEAS, total testosterone, 17-OH-progesterone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Fasting glucose, fasting insulin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Cholesterol panel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Hemoglobin A1C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2 hour 75 g oral glucose tolerance test  </a:t>
            </a:r>
          </a:p>
          <a:p>
            <a:pPr lvl="1">
              <a:buFont typeface="Arial" charset="0"/>
              <a:buChar char="•"/>
            </a:pPr>
            <a:endParaRPr lang="en-US" sz="200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61392" y="1845734"/>
            <a:ext cx="518359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/>
              <a:t>Treatment options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Clomid: selecting estrogen receptor modulator (SERM) that stimulates ovulation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Can be paired with timed intercourse or IUI to attempt conception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Intrauterine insemination (IUI): partner or donor sperm is placed inside uterus near ovulation to attempt conception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Can be paired with clomid or gonadotropin injection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 vitro fertilization (IVF)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Egg and sperm are combined outside of body, embryo is placed inside uterus to attempt conception </a:t>
            </a:r>
          </a:p>
        </p:txBody>
      </p:sp>
    </p:spTree>
    <p:extLst>
      <p:ext uri="{BB962C8B-B14F-4D97-AF65-F5344CB8AC3E}">
        <p14:creationId xmlns:p14="http://schemas.microsoft.com/office/powerpoint/2010/main" val="64387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12" y="0"/>
            <a:ext cx="10972800" cy="1371600"/>
          </a:xfrm>
        </p:spPr>
        <p:txBody>
          <a:bodyPr/>
          <a:lstStyle/>
          <a:p>
            <a:r>
              <a:rPr lang="en-US" dirty="0" smtClean="0"/>
              <a:t>Uterine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71" y="1089176"/>
            <a:ext cx="6502400" cy="402336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Risk of endometrial cancer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Without ovulation, uterus does not produce progesterone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/>
              <a:t>Constant estrogen stimulates the endometrium </a:t>
            </a:r>
            <a:r>
              <a:rPr lang="en-US" sz="2000" dirty="0" smtClean="0">
                <a:sym typeface="Wingdings"/>
              </a:rPr>
              <a:t> intermittent breakthrough bleeding and dysfunctional uterine bleeding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ym typeface="Wingdings"/>
              </a:rPr>
              <a:t>Increased with no period for 5-10 months or 4 or less periods a year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sym typeface="Wingdings"/>
              </a:rPr>
              <a:t>High BMI is linked with hyperinsulinemia, which contributes both directly and indirectly to androgen production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ym typeface="Wingdings"/>
              </a:rPr>
              <a:t>Decreasing insulin levels can decrease testosterone and DHEAS levels </a:t>
            </a:r>
          </a:p>
          <a:p>
            <a:pPr lvl="1">
              <a:buFont typeface="Arial" charset="0"/>
              <a:buChar char="•"/>
            </a:pPr>
            <a:r>
              <a:rPr lang="en-US" sz="2000" dirty="0" smtClean="0">
                <a:sym typeface="Wingdings"/>
              </a:rPr>
              <a:t>Can be achieved with medication or weight loss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0" y="2212764"/>
            <a:ext cx="3556000" cy="328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4244" y="5502064"/>
            <a:ext cx="4761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permanence.com.au</a:t>
            </a:r>
            <a:r>
              <a:rPr lang="en-US" sz="1100" dirty="0"/>
              <a:t>/</a:t>
            </a:r>
            <a:r>
              <a:rPr lang="en-US" sz="1100" dirty="0" err="1"/>
              <a:t>wp</a:t>
            </a:r>
            <a:r>
              <a:rPr lang="en-US" sz="1100" dirty="0"/>
              <a:t>-content/uploads/2014/05/</a:t>
            </a:r>
            <a:r>
              <a:rPr lang="en-US" sz="1100" dirty="0" err="1"/>
              <a:t>pcos_ultrasound.jpg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759150" y="60239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S Sans Serif"/>
              </a:rPr>
              <a:t> I recommended that the male partner obtain an MRN and schedule a semen analysis. </a:t>
            </a:r>
          </a:p>
        </p:txBody>
      </p:sp>
    </p:spTree>
    <p:extLst>
      <p:ext uri="{BB962C8B-B14F-4D97-AF65-F5344CB8AC3E}">
        <p14:creationId xmlns:p14="http://schemas.microsoft.com/office/powerpoint/2010/main" val="309907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840" y="575882"/>
            <a:ext cx="5871343" cy="54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Infertility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Diagnostic Evaluation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Primary or Secondary</a:t>
            </a:r>
          </a:p>
          <a:p>
            <a:pPr>
              <a:defRPr/>
            </a:pPr>
            <a:r>
              <a:rPr lang="en-US" dirty="0" smtClean="0"/>
              <a:t>Female:</a:t>
            </a:r>
          </a:p>
          <a:p>
            <a:pPr lvl="1">
              <a:defRPr/>
            </a:pPr>
            <a:r>
              <a:rPr lang="en-US" dirty="0" smtClean="0"/>
              <a:t>Ovarian Function Tests</a:t>
            </a:r>
          </a:p>
          <a:p>
            <a:pPr lvl="1">
              <a:defRPr/>
            </a:pPr>
            <a:r>
              <a:rPr lang="en-US" dirty="0" smtClean="0"/>
              <a:t>Thyroid/Pituitary Tests</a:t>
            </a:r>
          </a:p>
          <a:p>
            <a:pPr lvl="1">
              <a:defRPr/>
            </a:pPr>
            <a:r>
              <a:rPr lang="en-US" dirty="0" smtClean="0"/>
              <a:t>Uterine Cavity Assessment</a:t>
            </a:r>
          </a:p>
          <a:p>
            <a:pPr lvl="1">
              <a:defRPr/>
            </a:pPr>
            <a:r>
              <a:rPr lang="en-US" dirty="0" smtClean="0"/>
              <a:t>Tubal Patency Assessment</a:t>
            </a:r>
          </a:p>
          <a:p>
            <a:pPr>
              <a:defRPr/>
            </a:pPr>
            <a:r>
              <a:rPr lang="en-US" dirty="0" smtClean="0"/>
              <a:t>Male:</a:t>
            </a:r>
          </a:p>
          <a:p>
            <a:pPr lvl="1">
              <a:defRPr/>
            </a:pPr>
            <a:r>
              <a:rPr lang="en-US" dirty="0" smtClean="0"/>
              <a:t>Semen Analysis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Hysterosalpingogram</a:t>
            </a:r>
            <a:endParaRPr lang="en-US" dirty="0"/>
          </a:p>
        </p:txBody>
      </p:sp>
      <p:pic>
        <p:nvPicPr>
          <p:cNvPr id="102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9415" y="2814637"/>
            <a:ext cx="5185474" cy="2448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5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PCOS puts you at an increased risk of developing: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Coronary heart disease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Hypercholestrolaemia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Type 2 Diabetes Mellitus and Gestational Diabetes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Hypertension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Maintaining a healthy diet and participating in moderate regular exercise possibly resulting in weight loss can lower these risks as well as improve other symptoms such as infertility, hyperandrogenism, and hirsutism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Endometriosis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mahalingaiah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0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Endometriosis?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Presence of endometrial tissue outside of the endometrial cavity (uterus)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Estimated prevalence 5-10%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Estrogen dependent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93" y="2686724"/>
            <a:ext cx="5186071" cy="2949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4264" y="5636302"/>
            <a:ext cx="5596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www.centerforhumanreprod.com</a:t>
            </a:r>
            <a:r>
              <a:rPr lang="en-US" sz="1100" dirty="0"/>
              <a:t>/fertility/content/uploads/2012/12/</a:t>
            </a:r>
            <a:r>
              <a:rPr lang="en-US" sz="1100" dirty="0" err="1"/>
              <a:t>endometrium.jpg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206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Hormonal suppression of ovulation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Oral contraceptive pills (OCP)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Gonadotropin releasing hormone (GnRH) analogs 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Progestins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Surgical removal or ablation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Electric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Laser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3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 Testing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Ovarian Reserve: FSH, E2</a:t>
            </a:r>
          </a:p>
          <a:p>
            <a:r>
              <a:rPr lang="en-US" dirty="0" smtClean="0"/>
              <a:t>Uterus and Tubes: HSG</a:t>
            </a:r>
          </a:p>
          <a:p>
            <a:r>
              <a:rPr lang="en-US" dirty="0" smtClean="0"/>
              <a:t>Endocrine Screening: TSH, PRL</a:t>
            </a:r>
          </a:p>
          <a:p>
            <a:r>
              <a:rPr lang="en-US" dirty="0" smtClean="0"/>
              <a:t>Sexually Transmitted Disease Screening:</a:t>
            </a:r>
          </a:p>
          <a:p>
            <a:pPr lvl="1"/>
            <a:r>
              <a:rPr lang="en-US" dirty="0" smtClean="0"/>
              <a:t>Hepatitis</a:t>
            </a:r>
          </a:p>
          <a:p>
            <a:pPr lvl="1"/>
            <a:r>
              <a:rPr lang="en-US" dirty="0" smtClean="0"/>
              <a:t>HIV</a:t>
            </a:r>
          </a:p>
          <a:p>
            <a:pPr lvl="1"/>
            <a:r>
              <a:rPr lang="en-US" dirty="0" smtClean="0"/>
              <a:t>Gonorrhea/Chlamydia</a:t>
            </a:r>
          </a:p>
          <a:p>
            <a:pPr lvl="1"/>
            <a:r>
              <a:rPr lang="en-US" dirty="0" err="1" smtClean="0"/>
              <a:t>Syphillis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Endocrine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Prenatal Genetic Screening: </a:t>
            </a:r>
            <a:endParaRPr lang="en-US" dirty="0" smtClean="0"/>
          </a:p>
          <a:p>
            <a:pPr lvl="1"/>
            <a:r>
              <a:rPr lang="en-US" dirty="0" smtClean="0"/>
              <a:t>Cystic Fibrosis (CF)</a:t>
            </a:r>
          </a:p>
          <a:p>
            <a:pPr lvl="1"/>
            <a:r>
              <a:rPr lang="en-US" dirty="0" smtClean="0"/>
              <a:t>Spinal Muscular Atrophy (SMA)</a:t>
            </a:r>
            <a:endParaRPr lang="en-US" dirty="0"/>
          </a:p>
          <a:p>
            <a:r>
              <a:rPr lang="en-US" dirty="0" smtClean="0"/>
              <a:t>Prenatal Virology:</a:t>
            </a:r>
          </a:p>
          <a:p>
            <a:pPr lvl="1"/>
            <a:r>
              <a:rPr lang="en-US" dirty="0" smtClean="0"/>
              <a:t>Chicken Pox (Varicella)</a:t>
            </a:r>
          </a:p>
          <a:p>
            <a:pPr lvl="1"/>
            <a:r>
              <a:rPr lang="en-US" dirty="0" smtClean="0"/>
              <a:t>Rubella</a:t>
            </a:r>
          </a:p>
          <a:p>
            <a:r>
              <a:rPr lang="en-US" dirty="0" smtClean="0"/>
              <a:t>Blood Type and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Infertility</a:t>
            </a:r>
            <a:endParaRPr lang="en-US" dirty="0"/>
          </a:p>
        </p:txBody>
      </p:sp>
      <p:pic>
        <p:nvPicPr>
          <p:cNvPr id="4" name="Picture 5" descr="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79" y="1607542"/>
            <a:ext cx="5541580" cy="457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Factor Infertility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Causes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Azoospermia: absence of motile sperm in the semen</a:t>
            </a:r>
          </a:p>
          <a:p>
            <a:pPr lvl="1">
              <a:buFont typeface="Arial" charset="0"/>
              <a:buChar char="•"/>
            </a:pPr>
            <a:r>
              <a:rPr lang="en-US" dirty="0" err="1" smtClean="0"/>
              <a:t>Oligospermia</a:t>
            </a:r>
            <a:r>
              <a:rPr lang="en-US" dirty="0" smtClean="0"/>
              <a:t>: low sperm concentration in the semen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Abnormal morphology or motility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Erectile and ejaculatory dysfunction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Testing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Semen analysis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FSH, LH, total T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Prolactin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Thyroid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Rx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Urologic evaluation, GnRH or gonadotropins, intracytoplasmic sperm injection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Depends on cause and diagnosis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38" y="1845734"/>
            <a:ext cx="3805142" cy="3273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3109" y="5118974"/>
            <a:ext cx="2833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m.patient.media</a:t>
            </a:r>
            <a:r>
              <a:rPr lang="en-US" sz="1100" dirty="0" smtClean="0"/>
              <a:t>/images/i24_l1.jpg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6101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Mass Index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752600"/>
            <a:ext cx="7385994" cy="47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IVF Submit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lab testing completed</a:t>
            </a:r>
          </a:p>
          <a:p>
            <a:r>
              <a:rPr lang="en-US" dirty="0" smtClean="0"/>
              <a:t>Consents, Patient Registration form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Submit to Insurance Company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2-4 weeks for decision (Yes/No/More testing needed)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Yes  meet with Waltham Nurses for a teaching session on medications and the plan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Start stimulation per the plan.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77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Recurrent Miscarriage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Chromosomal/Genetic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Hormonal Abnormalities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Metabolic Abnormalities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Uterine Abnormalities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Antiphospholipid Syndrome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Thrombophilia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Male Factor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Unexplained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Environmental Factors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6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Viable Births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Genetic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Timed intercourse</a:t>
                      </a:r>
                      <a:r>
                        <a:rPr lang="en-US" baseline="0" dirty="0" smtClean="0"/>
                        <a:t> and supportive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Anatomic factors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Surgery and supportive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Luteal phase deficiency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Progesterone + ovulation induction and supportive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Hypothyroidism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Thyroid</a:t>
                      </a:r>
                      <a:r>
                        <a:rPr lang="en-US" baseline="0" dirty="0" smtClean="0"/>
                        <a:t> replacement and supportive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Hyperprolactinemia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Dopamine agonist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Antiphospholipid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Aspirin, heparin, and supportive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70-90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 factors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Timed intercourse and supportive</a:t>
                      </a:r>
                      <a:r>
                        <a:rPr lang="en-US" baseline="0" dirty="0" smtClean="0"/>
                        <a:t>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60-90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4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22664</TotalTime>
  <Words>1175</Words>
  <Application>Microsoft Macintosh PowerPoint</Application>
  <PresentationFormat>Custom</PresentationFormat>
  <Paragraphs>196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1_Textured</vt:lpstr>
      <vt:lpstr>Infertility</vt:lpstr>
      <vt:lpstr>Infertility</vt:lpstr>
      <vt:lpstr>Lab Testing</vt:lpstr>
      <vt:lpstr>Facts about Infertility</vt:lpstr>
      <vt:lpstr>Male Factor Infertility </vt:lpstr>
      <vt:lpstr>Body Mass Index</vt:lpstr>
      <vt:lpstr>IVF Submit</vt:lpstr>
      <vt:lpstr>Causes of Recurrent Miscarriage</vt:lpstr>
      <vt:lpstr>Prognosis</vt:lpstr>
      <vt:lpstr>Facts about PRL</vt:lpstr>
      <vt:lpstr>PowerPoint Presentation</vt:lpstr>
      <vt:lpstr>Facts about Uterine Fibroids</vt:lpstr>
      <vt:lpstr>Diagnosis</vt:lpstr>
      <vt:lpstr>Treatment Options</vt:lpstr>
      <vt:lpstr>Congenital Obstructive Müllerian Anomaly</vt:lpstr>
      <vt:lpstr>PCOS</vt:lpstr>
      <vt:lpstr>Fertility</vt:lpstr>
      <vt:lpstr>Uterine Health</vt:lpstr>
      <vt:lpstr>PowerPoint Presentation</vt:lpstr>
      <vt:lpstr>Future Health</vt:lpstr>
      <vt:lpstr>Endometriosis</vt:lpstr>
      <vt:lpstr>What is Endometriosis? </vt:lpstr>
      <vt:lpstr>Treatment Options</vt:lpstr>
    </vt:vector>
  </TitlesOfParts>
  <Company>Boston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Infertility</dc:title>
  <dc:creator>Mahalingaiah, Shruthi</dc:creator>
  <cp:lastModifiedBy>Erika Rodriguez</cp:lastModifiedBy>
  <cp:revision>28</cp:revision>
  <dcterms:created xsi:type="dcterms:W3CDTF">2017-04-05T17:04:12Z</dcterms:created>
  <dcterms:modified xsi:type="dcterms:W3CDTF">2018-11-12T19:12:03Z</dcterms:modified>
</cp:coreProperties>
</file>