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48BD-F020-4A7A-9816-EA572FDA3C16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065D-AB3A-473F-A14E-5FDB5100C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065D-AB3A-473F-A14E-5FDB5100C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8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61FCBA-620E-4816-B44A-FD03BF12B2E0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056394-C9ED-4FC5-9761-0C6092AE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Secondary</a:t>
            </a:r>
            <a:r>
              <a:rPr lang="en-US" dirty="0" smtClean="0"/>
              <a:t> Amenorrhea: Clinical Causes and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Robert M. Weiss, MD</a:t>
            </a:r>
          </a:p>
          <a:p>
            <a:r>
              <a:rPr lang="en-US" dirty="0" smtClean="0"/>
              <a:t>Division of Reproductive Endocrinology and Infertility</a:t>
            </a:r>
          </a:p>
          <a:p>
            <a:r>
              <a:rPr lang="en-US" dirty="0" smtClean="0"/>
              <a:t>Boston University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6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Anorexia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Onset between ages 10-30</a:t>
            </a:r>
          </a:p>
          <a:p>
            <a:r>
              <a:rPr lang="en-US" dirty="0" smtClean="0"/>
              <a:t>Weight loss of 25%</a:t>
            </a:r>
          </a:p>
          <a:p>
            <a:r>
              <a:rPr lang="en-US" dirty="0" smtClean="0"/>
              <a:t>Weight 15% below normal for age and height</a:t>
            </a:r>
          </a:p>
          <a:p>
            <a:r>
              <a:rPr lang="en-US" dirty="0" smtClean="0"/>
              <a:t>Special attitudes: denial, distorted body image, unusual hoarding or handling of food</a:t>
            </a:r>
          </a:p>
          <a:p>
            <a:r>
              <a:rPr lang="en-US" dirty="0" smtClean="0"/>
              <a:t>Amenorrhea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Causes of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Prolactin-producing Pituitary Adenoma</a:t>
            </a:r>
          </a:p>
          <a:p>
            <a:r>
              <a:rPr lang="en-US" dirty="0" smtClean="0"/>
              <a:t>Non-prolactin-producing Pituitary Tumor</a:t>
            </a:r>
          </a:p>
          <a:p>
            <a:r>
              <a:rPr lang="en-US" dirty="0" smtClean="0"/>
              <a:t>Empty Sella Syndrome</a:t>
            </a:r>
          </a:p>
          <a:p>
            <a:r>
              <a:rPr lang="en-US" dirty="0" smtClean="0"/>
              <a:t>Sheehan’s Syndrome- Pituitary Necrosis</a:t>
            </a:r>
          </a:p>
          <a:p>
            <a:r>
              <a:rPr lang="en-US" dirty="0" smtClean="0"/>
              <a:t>Autoimmune Disease</a:t>
            </a:r>
          </a:p>
          <a:p>
            <a:pPr lvl="1"/>
            <a:r>
              <a:rPr lang="en-US" dirty="0" smtClean="0"/>
              <a:t>Lymphocytic </a:t>
            </a:r>
            <a:r>
              <a:rPr lang="en-US" dirty="0" err="1" smtClean="0"/>
              <a:t>Hypophysitis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2471738"/>
            <a:ext cx="9720263" cy="1498600"/>
          </a:xfrm>
        </p:spPr>
        <p:txBody>
          <a:bodyPr/>
          <a:lstStyle/>
          <a:p>
            <a:pPr algn="ctr"/>
            <a:r>
              <a:rPr lang="en-US" dirty="0" smtClean="0"/>
              <a:t>Hyperprolactinemia as a Cause of Amenorrhea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20" y="381000"/>
            <a:ext cx="720248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" y="5581650"/>
            <a:ext cx="116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Figure 9-3. Diagrammatic illustration of the multi-factorial neuroendocrine control of tonic and pulsatile prolactin release; numerous prolactin-inhibiting and -releasing factors are involved.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4828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0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Gonadal Disorders as a Cause of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b="1" dirty="0" smtClean="0"/>
              <a:t>Congenital</a:t>
            </a:r>
          </a:p>
          <a:p>
            <a:pPr lvl="1"/>
            <a:r>
              <a:rPr lang="en-US" sz="2800" dirty="0"/>
              <a:t>Gonadal dysgenesis (e.g. Turner’s syndrome 45,X)</a:t>
            </a:r>
          </a:p>
          <a:p>
            <a:pPr lvl="1"/>
            <a:r>
              <a:rPr lang="en-US" sz="2800" dirty="0"/>
              <a:t>Gonadal agenesis (46XY or 46XX</a:t>
            </a:r>
            <a:r>
              <a:rPr lang="en-US" sz="2800" dirty="0" smtClean="0"/>
              <a:t>)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3000" b="1" dirty="0" smtClean="0"/>
              <a:t>Acquired</a:t>
            </a:r>
          </a:p>
          <a:p>
            <a:pPr lvl="1"/>
            <a:r>
              <a:rPr lang="en-US" sz="2800" dirty="0" smtClean="0"/>
              <a:t>Premature ovarian insufficiency (POI)</a:t>
            </a:r>
          </a:p>
          <a:p>
            <a:pPr lvl="2"/>
            <a:r>
              <a:rPr lang="en-US" sz="2400" dirty="0" smtClean="0"/>
              <a:t>Autoimmune disorder</a:t>
            </a:r>
          </a:p>
          <a:p>
            <a:pPr lvl="2"/>
            <a:r>
              <a:rPr lang="en-US" sz="2400" dirty="0" smtClean="0"/>
              <a:t>Fragile X</a:t>
            </a:r>
          </a:p>
          <a:p>
            <a:pPr lvl="2"/>
            <a:r>
              <a:rPr lang="en-US" sz="2400" dirty="0" smtClean="0"/>
              <a:t>Physical causes</a:t>
            </a:r>
          </a:p>
          <a:p>
            <a:pPr lvl="3"/>
            <a:r>
              <a:rPr lang="en-US" sz="2400" dirty="0" smtClean="0"/>
              <a:t>Irradiation</a:t>
            </a:r>
          </a:p>
          <a:p>
            <a:pPr lvl="3"/>
            <a:r>
              <a:rPr lang="en-US" sz="2400" dirty="0" smtClean="0"/>
              <a:t>Chemotherapy</a:t>
            </a:r>
          </a:p>
          <a:p>
            <a:pPr lvl="3"/>
            <a:r>
              <a:rPr lang="en-US" sz="2400" dirty="0" smtClean="0"/>
              <a:t>Severe Endometriosis/multiple surgery/ovarian destruction</a:t>
            </a:r>
          </a:p>
          <a:p>
            <a:pPr lvl="2"/>
            <a:r>
              <a:rPr lang="en-US" sz="2400" dirty="0" smtClean="0"/>
              <a:t>Idiopathic</a:t>
            </a:r>
          </a:p>
        </p:txBody>
      </p:sp>
    </p:spTree>
    <p:extLst>
      <p:ext uri="{BB962C8B-B14F-4D97-AF65-F5344CB8AC3E}">
        <p14:creationId xmlns:p14="http://schemas.microsoft.com/office/powerpoint/2010/main" val="146834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0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Nonovarian</a:t>
            </a:r>
            <a:r>
              <a:rPr lang="en-US" dirty="0" smtClean="0"/>
              <a:t> Endocrine Causes of Amenorrhea/Chronic Anovulation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Disorders of the thyroid gland</a:t>
            </a:r>
          </a:p>
          <a:p>
            <a:pPr lvl="1"/>
            <a:r>
              <a:rPr lang="en-US" dirty="0" smtClean="0"/>
              <a:t>Hypothyroidism</a:t>
            </a:r>
          </a:p>
          <a:p>
            <a:pPr lvl="1"/>
            <a:r>
              <a:rPr lang="en-US" dirty="0" smtClean="0"/>
              <a:t>Hyperthyroidism</a:t>
            </a:r>
          </a:p>
          <a:p>
            <a:r>
              <a:rPr lang="en-US" dirty="0" smtClean="0"/>
              <a:t>Disorders of the adrenal gland</a:t>
            </a:r>
          </a:p>
          <a:p>
            <a:pPr lvl="1"/>
            <a:r>
              <a:rPr lang="en-US" dirty="0" err="1" smtClean="0"/>
              <a:t>Hypocortisolism</a:t>
            </a:r>
            <a:r>
              <a:rPr lang="en-US" dirty="0" smtClean="0"/>
              <a:t> (Addison’s Disease)</a:t>
            </a:r>
          </a:p>
          <a:p>
            <a:pPr lvl="1"/>
            <a:r>
              <a:rPr lang="en-US" dirty="0" err="1" smtClean="0"/>
              <a:t>Hypercortisolism</a:t>
            </a:r>
            <a:r>
              <a:rPr lang="en-US" dirty="0" smtClean="0"/>
              <a:t> (Cushing’s Syndrome)</a:t>
            </a:r>
          </a:p>
          <a:p>
            <a:pPr lvl="1"/>
            <a:r>
              <a:rPr lang="en-US" dirty="0" smtClean="0"/>
              <a:t>Congenital Adrenal Hyperplasia</a:t>
            </a:r>
          </a:p>
        </p:txBody>
      </p:sp>
    </p:spTree>
    <p:extLst>
      <p:ext uri="{BB962C8B-B14F-4D97-AF65-F5344CB8AC3E}">
        <p14:creationId xmlns:p14="http://schemas.microsoft.com/office/powerpoint/2010/main" val="22464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Outflow Tract Abnormalities as a Cause of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</a:t>
            </a:r>
          </a:p>
          <a:p>
            <a:pPr lvl="1"/>
            <a:r>
              <a:rPr lang="en-US" dirty="0" err="1" smtClean="0"/>
              <a:t>Mullerian</a:t>
            </a:r>
            <a:r>
              <a:rPr lang="en-US" dirty="0" smtClean="0"/>
              <a:t> abnormalities</a:t>
            </a:r>
          </a:p>
          <a:p>
            <a:pPr lvl="2"/>
            <a:r>
              <a:rPr lang="en-US" dirty="0" err="1" smtClean="0"/>
              <a:t>Mullerian</a:t>
            </a:r>
            <a:r>
              <a:rPr lang="en-US" dirty="0" smtClean="0"/>
              <a:t> Agenesis</a:t>
            </a:r>
          </a:p>
          <a:p>
            <a:pPr lvl="2"/>
            <a:r>
              <a:rPr lang="en-US" dirty="0" smtClean="0"/>
              <a:t>Transverse vaginal septu</a:t>
            </a:r>
            <a:r>
              <a:rPr lang="en-US" dirty="0"/>
              <a:t>m</a:t>
            </a:r>
            <a:endParaRPr lang="en-US" dirty="0" smtClean="0"/>
          </a:p>
          <a:p>
            <a:pPr lvl="1"/>
            <a:r>
              <a:rPr lang="en-US" dirty="0" smtClean="0"/>
              <a:t>Imperforate hymen</a:t>
            </a:r>
          </a:p>
          <a:p>
            <a:r>
              <a:rPr lang="en-US" dirty="0" smtClean="0"/>
              <a:t>Acquired</a:t>
            </a:r>
          </a:p>
          <a:p>
            <a:pPr lvl="1"/>
            <a:r>
              <a:rPr lang="en-US" dirty="0" err="1" smtClean="0"/>
              <a:t>Asherman’s</a:t>
            </a:r>
            <a:r>
              <a:rPr lang="en-US" dirty="0" smtClean="0"/>
              <a:t> Syndrome</a:t>
            </a:r>
          </a:p>
          <a:p>
            <a:pPr lvl="2"/>
            <a:r>
              <a:rPr lang="en-US" dirty="0" smtClean="0"/>
              <a:t>Intrauterine adhesions</a:t>
            </a:r>
          </a:p>
          <a:p>
            <a:pPr lvl="2"/>
            <a:r>
              <a:rPr lang="en-US" dirty="0" smtClean="0"/>
              <a:t>Caused by a </a:t>
            </a:r>
            <a:r>
              <a:rPr lang="en-US" dirty="0" err="1" smtClean="0"/>
              <a:t>peripartum</a:t>
            </a:r>
            <a:r>
              <a:rPr lang="en-US" dirty="0" smtClean="0"/>
              <a:t> D&amp;C, infection, or surgery on the uterus (myomectomy)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review and understand the endocrinology and physiology of the normal menstrual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recognize the various disorders along the hypothalamic, pituitary, ovarian and uterine axis which lead to irregular menses and secondary amenorrhea.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understand the pathophysiology and diagnostic criteria of Polycystic Ovarian Syndrome (PCOS).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be able to evaluate women with secondary amenorrhea.</a:t>
            </a:r>
          </a:p>
        </p:txBody>
      </p:sp>
    </p:spTree>
    <p:extLst>
      <p:ext uri="{BB962C8B-B14F-4D97-AF65-F5344CB8AC3E}">
        <p14:creationId xmlns:p14="http://schemas.microsoft.com/office/powerpoint/2010/main" val="11534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Polycystic Ovarian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syndrome of ovarian dysfunction, with features of </a:t>
            </a:r>
            <a:r>
              <a:rPr lang="en-US" dirty="0" err="1" smtClean="0"/>
              <a:t>hyperandrogenism</a:t>
            </a:r>
            <a:r>
              <a:rPr lang="en-US" dirty="0" smtClean="0"/>
              <a:t> and polycystic ovaries</a:t>
            </a:r>
          </a:p>
          <a:p>
            <a:r>
              <a:rPr lang="en-US" dirty="0" smtClean="0"/>
              <a:t>First described in 1935 by Stein and Leventhal</a:t>
            </a:r>
          </a:p>
          <a:p>
            <a:r>
              <a:rPr lang="en-US" dirty="0" smtClean="0"/>
              <a:t>Affects 6% of female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Polycystic Ovary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41" y="2084832"/>
            <a:ext cx="5806845" cy="45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of Symptoms with Incidence of PCO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36674" y="2247656"/>
          <a:ext cx="1051560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with PCO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Amenorrhea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Oligomenorrhea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Idiopathic hirsutism</a:t>
                      </a:r>
                      <a:r>
                        <a:rPr lang="en-US" baseline="0" dirty="0" smtClean="0"/>
                        <a:t> (normal cycles)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Endocrine</a:t>
                      </a:r>
                      <a:r>
                        <a:rPr lang="en-US" baseline="0" dirty="0" smtClean="0"/>
                        <a:t> abnormality (elevated LH:FSH ratio, elevated testosterone or androstenedione)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Anovulation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5422" y="6211669"/>
            <a:ext cx="490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+mj-lt"/>
              </a:rPr>
              <a:t>From Adams et al: Br Med J 1986;293:355-359.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8248" y="4922804"/>
            <a:ext cx="151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 = 173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0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40745" y="304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>
                <a:ln w="0"/>
                <a:solidFill>
                  <a:srgbClr val="00B050"/>
                </a:solidFill>
                <a:latin typeface="+mj-lt"/>
              </a:rPr>
              <a:t>Insulin resistance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4145" y="53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6945" y="762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8345" y="304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n w="0"/>
                <a:latin typeface="+mj-lt"/>
              </a:rPr>
              <a:t>High Insulin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59745" y="12573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n w="0"/>
                <a:latin typeface="+mj-lt"/>
              </a:rPr>
              <a:t>Binds IGF on theca cells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45745" y="2057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n w="0"/>
                <a:latin typeface="+mj-lt"/>
              </a:rPr>
              <a:t>High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n w="0"/>
                <a:latin typeface="+mj-lt"/>
              </a:rPr>
              <a:t>Andronstenedione</a:t>
            </a:r>
            <a:endParaRPr lang="en-US" sz="2800" dirty="0">
              <a:latin typeface="+mj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8345" y="281940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ln w="0"/>
                <a:latin typeface="+mj-lt"/>
              </a:rPr>
              <a:t>Estrone</a:t>
            </a:r>
            <a:r>
              <a:rPr lang="en-US" sz="2800" dirty="0">
                <a:ln w="0"/>
                <a:latin typeface="+mj-lt"/>
              </a:rPr>
              <a:t> (adipose)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55345" y="35052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solidFill>
                  <a:srgbClr val="FF0000"/>
                </a:solidFill>
                <a:latin typeface="+mj-lt"/>
              </a:rPr>
              <a:t>Elevated Testosterone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36545" y="76200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ln w="0"/>
                <a:latin typeface="+mj-lt"/>
              </a:rPr>
              <a:t>GnRH pulses</a:t>
            </a:r>
          </a:p>
          <a:p>
            <a:pPr algn="ctr">
              <a:defRPr/>
            </a:pPr>
            <a:r>
              <a:rPr lang="en-US" sz="2800" u="sng" dirty="0">
                <a:ln w="0"/>
                <a:latin typeface="+mj-lt"/>
              </a:rPr>
              <a:t>High LH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35945" y="4191000"/>
            <a:ext cx="13991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0"/>
                <a:latin typeface="+mj-lt"/>
              </a:rPr>
              <a:t>Low FSH</a:t>
            </a:r>
          </a:p>
          <a:p>
            <a:pPr>
              <a:defRPr/>
            </a:pPr>
            <a:r>
              <a:rPr lang="en-US" sz="2800" dirty="0">
                <a:ln w="0"/>
                <a:latin typeface="+mj-lt"/>
              </a:rPr>
              <a:t>High LH</a:t>
            </a:r>
          </a:p>
          <a:p>
            <a:pPr>
              <a:defRPr/>
            </a:pPr>
            <a:endParaRPr lang="en-US" sz="2800" dirty="0">
              <a:ln w="0"/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12145" y="5334000"/>
            <a:ext cx="447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0"/>
                <a:latin typeface="+mj-lt"/>
              </a:rPr>
              <a:t>Impaired follicular maturation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74745" y="5334000"/>
            <a:ext cx="202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ahoma" charset="0"/>
              </a:rPr>
              <a:t>Anovulation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650545" y="565149"/>
            <a:ext cx="1371600" cy="44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650545" y="838199"/>
            <a:ext cx="2057400" cy="442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 rot="16200000" flipH="1">
            <a:off x="7558845" y="781049"/>
            <a:ext cx="2254251" cy="1822450"/>
          </a:xfrm>
          <a:prstGeom prst="bentConnector3">
            <a:avLst>
              <a:gd name="adj1" fmla="val 1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9603545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7165145" y="1676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650545" y="1752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326945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3736145" y="25908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317545" y="2667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>
            <a:off x="8374026" y="2586832"/>
            <a:ext cx="471487" cy="19748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7546145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050345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431345" y="5105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088945" y="563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5031545" y="44958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 flipV="1">
            <a:off x="7393745" y="4419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2936045" y="6060004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j-lt"/>
              </a:rPr>
              <a:t>Treatment options</a:t>
            </a: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6250745" y="6140968"/>
            <a:ext cx="2590800" cy="4572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8629699" y="2888359"/>
            <a:ext cx="1657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Low SHBG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005690" y="4383087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Low Aromatase</a:t>
            </a:r>
          </a:p>
        </p:txBody>
      </p:sp>
    </p:spTree>
    <p:extLst>
      <p:ext uri="{BB962C8B-B14F-4D97-AF65-F5344CB8AC3E}">
        <p14:creationId xmlns:p14="http://schemas.microsoft.com/office/powerpoint/2010/main" val="426812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diagnostic criteria of PCOS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1999 Criteria </a:t>
            </a:r>
            <a:r>
              <a:rPr lang="en-US" i="1" u="sng" dirty="0" smtClean="0"/>
              <a:t>(both)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anovulation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or biochemical signs of </a:t>
            </a:r>
            <a:r>
              <a:rPr lang="en-US" dirty="0" err="1" smtClean="0"/>
              <a:t>hyperandrogenism</a:t>
            </a:r>
            <a:r>
              <a:rPr lang="en-US" dirty="0" smtClean="0"/>
              <a:t>, and exclusion of other etiologies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Revised 2003 Criteria </a:t>
            </a:r>
            <a:r>
              <a:rPr lang="en-US" i="1" u="sng" dirty="0" smtClean="0"/>
              <a:t>(two out of three)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Oligo- or anovulation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or biochemical </a:t>
            </a:r>
            <a:r>
              <a:rPr lang="en-US" dirty="0" err="1" smtClean="0"/>
              <a:t>hyperandrogenism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Polycystic ovaries and exclusion of other etiologies (congenital adrenal hyperplasia, androgen-secreting tumors, Cushing’s syndrome)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151" y="6414868"/>
            <a:ext cx="1166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Revised 2003 consensus on diagnostic criteria and long-term health risks related to polycystic ovary syndrome (PCOS). Hum </a:t>
            </a:r>
            <a:r>
              <a:rPr lang="en-US" sz="1400" dirty="0" err="1"/>
              <a:t>Reprod</a:t>
            </a:r>
            <a:r>
              <a:rPr lang="en-US" sz="1400" dirty="0"/>
              <a:t> 2004; 19:41.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16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Polycystic 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3948" cy="4351338"/>
          </a:xfrm>
        </p:spPr>
        <p:txBody>
          <a:bodyPr/>
          <a:lstStyle/>
          <a:p>
            <a:r>
              <a:rPr lang="en-US" dirty="0" smtClean="0"/>
              <a:t>Defined as the presence of 12 or more follicles in each </a:t>
            </a:r>
            <a:r>
              <a:rPr lang="en-US" dirty="0" err="1" smtClean="0"/>
              <a:t>overy</a:t>
            </a:r>
            <a:r>
              <a:rPr lang="en-US" dirty="0" smtClean="0"/>
              <a:t> measuring 2-9mm in diameter and/or ovarian volume &gt; 10ml</a:t>
            </a:r>
          </a:p>
          <a:p>
            <a:r>
              <a:rPr lang="en-US" dirty="0" smtClean="0"/>
              <a:t>Does not apply to women on OCPs</a:t>
            </a:r>
          </a:p>
          <a:p>
            <a:r>
              <a:rPr lang="en-US" dirty="0" smtClean="0"/>
              <a:t>If dominant follicle/cyst, repeat scan at next cycle</a:t>
            </a:r>
          </a:p>
          <a:p>
            <a:r>
              <a:rPr lang="en-US" dirty="0" smtClean="0"/>
              <a:t>Only one ovary needs to meet criteria</a:t>
            </a:r>
          </a:p>
        </p:txBody>
      </p:sp>
      <p:pic>
        <p:nvPicPr>
          <p:cNvPr id="4" name="Picture 4" descr="us P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7" y="1586133"/>
            <a:ext cx="4229435" cy="32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 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 necessary for diagnosis since PCOS is mainly a clinical diagnosis, but labs can be useful to r/o other disorders</a:t>
            </a:r>
          </a:p>
          <a:p>
            <a:pPr lvl="1"/>
            <a:r>
              <a:rPr lang="en-US" sz="3200" dirty="0" smtClean="0"/>
              <a:t>FSH, E2, TSH, PRL, or confirm </a:t>
            </a:r>
            <a:r>
              <a:rPr lang="en-US" sz="3200" dirty="0" err="1" smtClean="0"/>
              <a:t>hyperandrogenism</a:t>
            </a:r>
            <a:endParaRPr lang="en-US" sz="3200" dirty="0" smtClean="0"/>
          </a:p>
          <a:p>
            <a:pPr lvl="1"/>
            <a:r>
              <a:rPr lang="en-US" sz="3200" dirty="0" smtClean="0"/>
              <a:t>Testosterone, DHEA-S, 17-OH Progesterone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 Insulin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Appears in up to 50-70% of obese and non-obese PCOS women</a:t>
            </a:r>
          </a:p>
          <a:p>
            <a:r>
              <a:rPr lang="en-US" dirty="0" smtClean="0"/>
              <a:t>30% impaired GT</a:t>
            </a:r>
          </a:p>
          <a:p>
            <a:r>
              <a:rPr lang="en-US" dirty="0" smtClean="0"/>
              <a:t>5-10% D.M.</a:t>
            </a:r>
          </a:p>
          <a:p>
            <a:r>
              <a:rPr lang="en-US" dirty="0" smtClean="0"/>
              <a:t>Not necessary for diagnosis</a:t>
            </a:r>
          </a:p>
          <a:p>
            <a:r>
              <a:rPr lang="en-US" dirty="0" smtClean="0"/>
              <a:t>Obese women are at greater risk for insulin resistance and other metabolic disorders: should be screened with fasting glucose, HgbA1c, lipid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Amenorrhea: 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history</a:t>
            </a:r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Basic lab tests: BHCG, FSH, PRL, TSH</a:t>
            </a:r>
          </a:p>
          <a:p>
            <a:r>
              <a:rPr lang="en-US" dirty="0" smtClean="0"/>
              <a:t>Lab tests as indicated: androgen levels, LH, Hgba1c, estradiol, AMH</a:t>
            </a:r>
          </a:p>
          <a:p>
            <a:r>
              <a:rPr lang="en-US" dirty="0" smtClean="0"/>
              <a:t>Other tests: pelvic ultrasound, progesterone withdrawal bleed, MRI, bone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Amenorrhea: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631446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Anovulation/PCOS</a:t>
            </a:r>
          </a:p>
          <a:p>
            <a:pPr marL="457200" lvl="1" indent="0">
              <a:buNone/>
            </a:pPr>
            <a:r>
              <a:rPr lang="en-US" sz="2000" dirty="0"/>
              <a:t>Irregular menses</a:t>
            </a:r>
          </a:p>
          <a:p>
            <a:pPr marL="457200" lvl="1" indent="0">
              <a:buNone/>
            </a:pPr>
            <a:r>
              <a:rPr lang="en-US" sz="2000" dirty="0"/>
              <a:t>Elevated testosterone or hirsutism</a:t>
            </a:r>
          </a:p>
          <a:p>
            <a:pPr marL="457200" lvl="1" indent="0">
              <a:buNone/>
            </a:pPr>
            <a:r>
              <a:rPr lang="en-US" sz="2000" dirty="0"/>
              <a:t>US with PCOs</a:t>
            </a:r>
          </a:p>
          <a:p>
            <a:pPr marL="457200" lvl="1" indent="0">
              <a:buNone/>
            </a:pPr>
            <a:r>
              <a:rPr lang="en-US" sz="2000" dirty="0"/>
              <a:t>Normal PRL, TSH, FSH</a:t>
            </a:r>
          </a:p>
          <a:p>
            <a:pPr marL="457200" lvl="1" indent="0">
              <a:buNone/>
            </a:pPr>
            <a:r>
              <a:rPr lang="en-US" sz="2000" dirty="0"/>
              <a:t>Elevated </a:t>
            </a:r>
            <a:r>
              <a:rPr lang="en-US" sz="2000" dirty="0" smtClean="0"/>
              <a:t>AMH&gt;3.5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Hypothalamic amenorrhea</a:t>
            </a:r>
          </a:p>
          <a:p>
            <a:pPr marL="457200" lvl="1" indent="0">
              <a:buNone/>
            </a:pPr>
            <a:r>
              <a:rPr lang="en-US" sz="2000" dirty="0"/>
              <a:t>Low-normal levels FSH, E2</a:t>
            </a:r>
          </a:p>
          <a:p>
            <a:pPr marL="457200" lvl="1" indent="0">
              <a:buNone/>
            </a:pPr>
            <a:r>
              <a:rPr lang="en-US" sz="2000" dirty="0"/>
              <a:t>Normal </a:t>
            </a:r>
            <a:r>
              <a:rPr lang="en-US" sz="2000" dirty="0" smtClean="0"/>
              <a:t>PRL/TSH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Premature Ovarian Insufficiency</a:t>
            </a:r>
          </a:p>
          <a:p>
            <a:pPr marL="457200" lvl="1" indent="0">
              <a:buNone/>
            </a:pPr>
            <a:r>
              <a:rPr lang="en-US" sz="2000" dirty="0" smtClean="0"/>
              <a:t>FSH&gt;2.0</a:t>
            </a:r>
          </a:p>
          <a:p>
            <a:pPr marL="457200" lvl="1" indent="0">
              <a:buNone/>
            </a:pPr>
            <a:r>
              <a:rPr lang="en-US" sz="2000" dirty="0" smtClean="0"/>
              <a:t>Normal PRL, TSH</a:t>
            </a:r>
          </a:p>
          <a:p>
            <a:pPr marL="457200" lvl="1" indent="0">
              <a:buNone/>
            </a:pPr>
            <a:r>
              <a:rPr lang="en-US" sz="2000" dirty="0" smtClean="0"/>
              <a:t>AMH&lt;0.3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Hyperprolactinemia</a:t>
            </a:r>
          </a:p>
          <a:p>
            <a:pPr marL="457200" lvl="1" indent="0">
              <a:buNone/>
            </a:pPr>
            <a:r>
              <a:rPr lang="en-US" sz="2000" dirty="0" smtClean="0"/>
              <a:t>Primarily pituitary adenomas</a:t>
            </a:r>
          </a:p>
          <a:p>
            <a:pPr marL="457200" lvl="1" indent="0">
              <a:buNone/>
            </a:pPr>
            <a:r>
              <a:rPr lang="en-US" sz="2000" dirty="0" smtClean="0"/>
              <a:t>PRL&gt;30</a:t>
            </a:r>
          </a:p>
          <a:p>
            <a:pPr marL="457200" lvl="1" indent="0">
              <a:buNone/>
            </a:pPr>
            <a:r>
              <a:rPr lang="en-US" sz="2000" dirty="0" smtClean="0"/>
              <a:t>Normal FSH/TSH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 smtClean="0"/>
              <a:t>Asherman’s</a:t>
            </a:r>
            <a:r>
              <a:rPr lang="en-US" sz="2000" b="1" dirty="0" smtClean="0"/>
              <a:t> Syndrome</a:t>
            </a:r>
          </a:p>
          <a:p>
            <a:pPr marL="457200" lvl="1" indent="0">
              <a:buNone/>
            </a:pPr>
            <a:r>
              <a:rPr lang="en-US" sz="2000" dirty="0" smtClean="0"/>
              <a:t>Normal endocrine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Hypothyroidism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 smtClean="0"/>
              <a:t>Elevated TSH</a:t>
            </a:r>
          </a:p>
        </p:txBody>
      </p:sp>
    </p:spTree>
    <p:extLst>
      <p:ext uri="{BB962C8B-B14F-4D97-AF65-F5344CB8AC3E}">
        <p14:creationId xmlns:p14="http://schemas.microsoft.com/office/powerpoint/2010/main" val="232459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21347"/>
          <a:stretch>
            <a:fillRect/>
          </a:stretch>
        </p:blipFill>
        <p:spPr bwMode="auto">
          <a:xfrm>
            <a:off x="3562420" y="204177"/>
            <a:ext cx="5170870" cy="63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Pulsatile GnRH Release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0" y="1690688"/>
            <a:ext cx="5918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r="18100"/>
          <a:stretch>
            <a:fillRect/>
          </a:stretch>
        </p:blipFill>
        <p:spPr bwMode="auto">
          <a:xfrm>
            <a:off x="3781425" y="658812"/>
            <a:ext cx="4629150" cy="487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5657671"/>
            <a:ext cx="1169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Changes in the uterine lining in response to Estrogen and Progesterone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78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5622"/>
            <a:ext cx="10515600" cy="1325563"/>
          </a:xfrm>
        </p:spPr>
        <p:txBody>
          <a:bodyPr/>
          <a:lstStyle/>
          <a:p>
            <a:r>
              <a:rPr lang="en-US" dirty="0" smtClean="0"/>
              <a:t>Secondary Amenorrhea: Causes*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59594" y="6311900"/>
            <a:ext cx="289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*After pregnancy is excluded</a:t>
            </a:r>
            <a:endParaRPr lang="en-US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90848"/>
              </p:ext>
            </p:extLst>
          </p:nvPr>
        </p:nvGraphicFramePr>
        <p:xfrm>
          <a:off x="838200" y="1971185"/>
          <a:ext cx="10603914" cy="43407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01957"/>
                <a:gridCol w="5301957"/>
              </a:tblGrid>
              <a:tr h="526866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Chronic Anovulation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30-35%</a:t>
                      </a:r>
                      <a:endParaRPr lang="en-US" sz="2800" b="0" dirty="0"/>
                    </a:p>
                  </a:txBody>
                  <a:tcPr/>
                </a:tc>
              </a:tr>
              <a:tr h="81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Hypothalamic</a:t>
                      </a:r>
                      <a:r>
                        <a:rPr lang="en-US" sz="2400" baseline="0" dirty="0" smtClean="0"/>
                        <a:t> amenorrhea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and functional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20-25%</a:t>
                      </a:r>
                      <a:endParaRPr lang="en-US" sz="2800" dirty="0"/>
                    </a:p>
                  </a:txBody>
                  <a:tcPr/>
                </a:tc>
              </a:tr>
              <a:tr h="8536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Premature</a:t>
                      </a:r>
                      <a:r>
                        <a:rPr lang="en-US" sz="2400" baseline="0" dirty="0" smtClean="0"/>
                        <a:t> Ovarian Insufficiency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Including Gonadal Dysgenesis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10-12%</a:t>
                      </a:r>
                      <a:endParaRPr lang="en-US" sz="2800" dirty="0"/>
                    </a:p>
                  </a:txBody>
                  <a:tcPr/>
                </a:tc>
              </a:tr>
              <a:tr h="813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Hyperprolactinemia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Prolactin tumors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7-10%</a:t>
                      </a:r>
                      <a:endParaRPr lang="en-US" sz="2800" dirty="0"/>
                    </a:p>
                  </a:txBody>
                  <a:tcPr/>
                </a:tc>
              </a:tr>
              <a:tr h="81399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Asherman’s</a:t>
                      </a:r>
                      <a:r>
                        <a:rPr lang="en-US" sz="2400" dirty="0" smtClean="0"/>
                        <a:t> Syndrome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Uterine</a:t>
                      </a:r>
                      <a:r>
                        <a:rPr lang="en-US" baseline="0" dirty="0" smtClean="0"/>
                        <a:t> adhesions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5-10%</a:t>
                      </a:r>
                      <a:endParaRPr lang="en-US" sz="2800" dirty="0"/>
                    </a:p>
                  </a:txBody>
                  <a:tcPr/>
                </a:tc>
              </a:tr>
              <a:tr h="5087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Hypothyroidism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6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Causes of Hypothalamic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Compression or destruction of hypothalamus by tumors</a:t>
            </a:r>
          </a:p>
          <a:p>
            <a:pPr lvl="1"/>
            <a:r>
              <a:rPr lang="en-US" dirty="0" err="1"/>
              <a:t>Craniopharyngioma</a:t>
            </a:r>
            <a:endParaRPr lang="en-US" dirty="0"/>
          </a:p>
          <a:p>
            <a:pPr lvl="1"/>
            <a:r>
              <a:rPr lang="en-US" dirty="0" err="1"/>
              <a:t>Germinoma</a:t>
            </a:r>
            <a:r>
              <a:rPr lang="en-US" dirty="0"/>
              <a:t> (ectopic </a:t>
            </a:r>
            <a:r>
              <a:rPr lang="en-US" dirty="0" err="1"/>
              <a:t>pinealoma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Glioma (optic chiasm or hypothalamus)</a:t>
            </a:r>
          </a:p>
          <a:p>
            <a:pPr lvl="1"/>
            <a:r>
              <a:rPr lang="en-US" dirty="0"/>
              <a:t>Hand-Schuller-Christian disease (</a:t>
            </a:r>
            <a:r>
              <a:rPr lang="en-US" dirty="0" err="1"/>
              <a:t>hystiocytosis</a:t>
            </a:r>
            <a:r>
              <a:rPr lang="en-US" dirty="0"/>
              <a:t>, eosinophilic granuloma)</a:t>
            </a:r>
          </a:p>
          <a:p>
            <a:pPr lvl="1"/>
            <a:r>
              <a:rPr lang="en-US" dirty="0"/>
              <a:t>Midline dermoid cyst and </a:t>
            </a:r>
            <a:r>
              <a:rPr lang="en-US" dirty="0" err="1"/>
              <a:t>teratoma</a:t>
            </a:r>
            <a:endParaRPr lang="en-US" dirty="0"/>
          </a:p>
          <a:p>
            <a:pPr lvl="1"/>
            <a:r>
              <a:rPr lang="en-US" dirty="0"/>
              <a:t>Tuberculosis and sarcoidosis</a:t>
            </a:r>
          </a:p>
          <a:p>
            <a:pPr lvl="1"/>
            <a:r>
              <a:rPr lang="en-US" dirty="0"/>
              <a:t>Metastatic </a:t>
            </a:r>
            <a:r>
              <a:rPr lang="en-US" dirty="0" smtClean="0"/>
              <a:t>carcinoma</a:t>
            </a:r>
          </a:p>
          <a:p>
            <a:r>
              <a:rPr lang="en-US" dirty="0" smtClean="0"/>
              <a:t>Head trauma</a:t>
            </a:r>
          </a:p>
          <a:p>
            <a:r>
              <a:rPr lang="en-US" dirty="0" smtClean="0"/>
              <a:t>Post-</a:t>
            </a:r>
            <a:r>
              <a:rPr lang="en-US" dirty="0" err="1" smtClean="0"/>
              <a:t>irridation</a:t>
            </a:r>
            <a:endParaRPr lang="en-US" dirty="0" smtClean="0"/>
          </a:p>
          <a:p>
            <a:r>
              <a:rPr lang="en-US" dirty="0" smtClean="0"/>
              <a:t>Isolated GnRH deficiency (</a:t>
            </a:r>
            <a:r>
              <a:rPr lang="en-US" dirty="0" err="1" smtClean="0"/>
              <a:t>Kallman’s</a:t>
            </a:r>
            <a:r>
              <a:rPr lang="en-US" dirty="0" smtClean="0"/>
              <a:t> Syndrome)</a:t>
            </a:r>
          </a:p>
          <a:p>
            <a:pPr lvl="1"/>
            <a:r>
              <a:rPr lang="en-US" dirty="0" smtClean="0"/>
              <a:t>Primary amenorrhea</a:t>
            </a:r>
          </a:p>
        </p:txBody>
      </p:sp>
    </p:spTree>
    <p:extLst>
      <p:ext uri="{BB962C8B-B14F-4D97-AF65-F5344CB8AC3E}">
        <p14:creationId xmlns:p14="http://schemas.microsoft.com/office/powerpoint/2010/main" val="28607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Causes of Hypothalamic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exercise routine</a:t>
            </a:r>
          </a:p>
          <a:p>
            <a:r>
              <a:rPr lang="en-US" dirty="0" smtClean="0"/>
              <a:t>h/o Anorexia/Bulimia/Calorie counting</a:t>
            </a:r>
          </a:p>
          <a:p>
            <a:r>
              <a:rPr lang="en-US" dirty="0" smtClean="0"/>
              <a:t>Athletic Female Triad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7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6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</TotalTime>
  <Words>964</Words>
  <Application>Microsoft Macintosh PowerPoint</Application>
  <PresentationFormat>Custom</PresentationFormat>
  <Paragraphs>182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Integral</vt:lpstr>
      <vt:lpstr>Secondary Amenorrhea: Clinical Causes and Evaluation</vt:lpstr>
      <vt:lpstr>Learning Objectives</vt:lpstr>
      <vt:lpstr>PowerPoint Presentation</vt:lpstr>
      <vt:lpstr>Pulsatile GnRH Release</vt:lpstr>
      <vt:lpstr>PowerPoint Presentation</vt:lpstr>
      <vt:lpstr>Secondary Amenorrhea: Causes*</vt:lpstr>
      <vt:lpstr>Structural Causes of Hypothalamic Amenorrhea</vt:lpstr>
      <vt:lpstr>Functional Causes of Hypothalamic Amenorrhea</vt:lpstr>
      <vt:lpstr>PowerPoint Presentation</vt:lpstr>
      <vt:lpstr>Diagnosis of Anorexia Nervosa</vt:lpstr>
      <vt:lpstr>Pituitary Causes of Amenorrhea</vt:lpstr>
      <vt:lpstr>Hyperprolactinemia as a Cause of Amenorrhea</vt:lpstr>
      <vt:lpstr>PowerPoint Presentation</vt:lpstr>
      <vt:lpstr>PowerPoint Presentation</vt:lpstr>
      <vt:lpstr>Gonadal Disorders as a Cause of Amenorrhea</vt:lpstr>
      <vt:lpstr>PowerPoint Presentation</vt:lpstr>
      <vt:lpstr>PowerPoint Presentation</vt:lpstr>
      <vt:lpstr>Nonovarian Endocrine Causes of Amenorrhea/Chronic Anovulation</vt:lpstr>
      <vt:lpstr>Outflow Tract Abnormalities as a Cause of Amenorrhea</vt:lpstr>
      <vt:lpstr>Polycystic Ovarian Syndrome</vt:lpstr>
      <vt:lpstr>The Polycystic Ovary</vt:lpstr>
      <vt:lpstr>Correlation of Symptoms with Incidence of PCO</vt:lpstr>
      <vt:lpstr>PowerPoint Presentation</vt:lpstr>
      <vt:lpstr>Revised diagnostic criteria of PCOS</vt:lpstr>
      <vt:lpstr>Polycystic Ovaries</vt:lpstr>
      <vt:lpstr>PCOS Laboratory Diagnosis</vt:lpstr>
      <vt:lpstr>PCOS Insulin Resistance</vt:lpstr>
      <vt:lpstr>Amenorrhea: Clinical Evaluation</vt:lpstr>
      <vt:lpstr>Secondary Amenorrhea: Causes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Amenorrhea: Clinical Causes and Evaluation</dc:title>
  <dc:creator>Assistant, Research</dc:creator>
  <cp:lastModifiedBy>Erika Rodriguez</cp:lastModifiedBy>
  <cp:revision>3</cp:revision>
  <dcterms:created xsi:type="dcterms:W3CDTF">2018-08-07T17:13:25Z</dcterms:created>
  <dcterms:modified xsi:type="dcterms:W3CDTF">2018-11-12T19:14:12Z</dcterms:modified>
</cp:coreProperties>
</file>