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1"/>
  </p:notesMasterIdLst>
  <p:handoutMasterIdLst>
    <p:handoutMasterId r:id="rId82"/>
  </p:handoutMasterIdLst>
  <p:sldIdLst>
    <p:sldId id="256" r:id="rId2"/>
    <p:sldId id="257" r:id="rId3"/>
    <p:sldId id="260" r:id="rId4"/>
    <p:sldId id="345" r:id="rId5"/>
    <p:sldId id="347" r:id="rId6"/>
    <p:sldId id="261" r:id="rId7"/>
    <p:sldId id="269" r:id="rId8"/>
    <p:sldId id="270" r:id="rId9"/>
    <p:sldId id="271" r:id="rId10"/>
    <p:sldId id="272" r:id="rId11"/>
    <p:sldId id="366" r:id="rId12"/>
    <p:sldId id="348" r:id="rId13"/>
    <p:sldId id="279" r:id="rId14"/>
    <p:sldId id="307" r:id="rId15"/>
    <p:sldId id="362" r:id="rId16"/>
    <p:sldId id="263" r:id="rId17"/>
    <p:sldId id="286" r:id="rId18"/>
    <p:sldId id="296" r:id="rId19"/>
    <p:sldId id="288" r:id="rId20"/>
    <p:sldId id="349" r:id="rId21"/>
    <p:sldId id="276" r:id="rId22"/>
    <p:sldId id="289" r:id="rId23"/>
    <p:sldId id="290" r:id="rId24"/>
    <p:sldId id="294" r:id="rId25"/>
    <p:sldId id="298" r:id="rId26"/>
    <p:sldId id="356" r:id="rId27"/>
    <p:sldId id="357" r:id="rId28"/>
    <p:sldId id="358" r:id="rId29"/>
    <p:sldId id="367" r:id="rId30"/>
    <p:sldId id="359" r:id="rId31"/>
    <p:sldId id="361" r:id="rId32"/>
    <p:sldId id="305" r:id="rId33"/>
    <p:sldId id="351" r:id="rId34"/>
    <p:sldId id="278" r:id="rId35"/>
    <p:sldId id="310" r:id="rId36"/>
    <p:sldId id="368" r:id="rId37"/>
    <p:sldId id="352" r:id="rId38"/>
    <p:sldId id="341" r:id="rId39"/>
    <p:sldId id="371" r:id="rId40"/>
    <p:sldId id="353" r:id="rId41"/>
    <p:sldId id="317" r:id="rId42"/>
    <p:sldId id="318" r:id="rId43"/>
    <p:sldId id="284" r:id="rId44"/>
    <p:sldId id="315" r:id="rId45"/>
    <p:sldId id="365" r:id="rId46"/>
    <p:sldId id="364" r:id="rId47"/>
    <p:sldId id="313" r:id="rId48"/>
    <p:sldId id="297" r:id="rId49"/>
    <p:sldId id="363" r:id="rId50"/>
    <p:sldId id="316" r:id="rId51"/>
    <p:sldId id="337" r:id="rId52"/>
    <p:sldId id="340" r:id="rId53"/>
    <p:sldId id="320" r:id="rId54"/>
    <p:sldId id="324" r:id="rId55"/>
    <p:sldId id="326" r:id="rId56"/>
    <p:sldId id="327" r:id="rId57"/>
    <p:sldId id="282" r:id="rId58"/>
    <p:sldId id="328" r:id="rId59"/>
    <p:sldId id="329" r:id="rId60"/>
    <p:sldId id="322" r:id="rId61"/>
    <p:sldId id="299" r:id="rId62"/>
    <p:sldId id="331" r:id="rId63"/>
    <p:sldId id="301" r:id="rId64"/>
    <p:sldId id="334" r:id="rId65"/>
    <p:sldId id="335" r:id="rId66"/>
    <p:sldId id="336" r:id="rId67"/>
    <p:sldId id="303" r:id="rId68"/>
    <p:sldId id="302" r:id="rId69"/>
    <p:sldId id="304" r:id="rId70"/>
    <p:sldId id="300" r:id="rId71"/>
    <p:sldId id="319" r:id="rId72"/>
    <p:sldId id="312" r:id="rId73"/>
    <p:sldId id="323" r:id="rId74"/>
    <p:sldId id="321" r:id="rId75"/>
    <p:sldId id="311" r:id="rId76"/>
    <p:sldId id="330" r:id="rId77"/>
    <p:sldId id="338" r:id="rId78"/>
    <p:sldId id="354" r:id="rId79"/>
    <p:sldId id="355"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5" autoAdjust="0"/>
    <p:restoredTop sz="47011" autoAdjust="0"/>
  </p:normalViewPr>
  <p:slideViewPr>
    <p:cSldViewPr snapToGrid="0" snapToObjects="1">
      <p:cViewPr>
        <p:scale>
          <a:sx n="100" d="100"/>
          <a:sy n="100" d="100"/>
        </p:scale>
        <p:origin x="-600" y="-8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113" d="100"/>
          <a:sy n="113" d="100"/>
        </p:scale>
        <p:origin x="-21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04B4F4-0F71-CD4C-9314-403DDEEC0929}" type="datetimeFigureOut">
              <a:rPr lang="en-US" smtClean="0"/>
              <a:t>6/24/19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AEE4A-413B-DF40-9741-EB5ED79EAED7}" type="slidenum">
              <a:rPr lang="en-US" smtClean="0"/>
              <a:t>‹#›</a:t>
            </a:fld>
            <a:endParaRPr lang="en-US"/>
          </a:p>
        </p:txBody>
      </p:sp>
    </p:spTree>
    <p:extLst>
      <p:ext uri="{BB962C8B-B14F-4D97-AF65-F5344CB8AC3E}">
        <p14:creationId xmlns:p14="http://schemas.microsoft.com/office/powerpoint/2010/main" val="4182022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E7DCF-F81B-A748-87DB-9868892D28CB}" type="datetimeFigureOut">
              <a:rPr lang="en-US" smtClean="0"/>
              <a:pPr/>
              <a:t>6/24/19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E6E30E-9DE6-474D-AF68-70029DADE6ED}" type="slidenum">
              <a:rPr lang="en-US" smtClean="0"/>
              <a:pPr/>
              <a:t>‹#›</a:t>
            </a:fld>
            <a:endParaRPr lang="en-US"/>
          </a:p>
        </p:txBody>
      </p:sp>
    </p:spTree>
    <p:extLst>
      <p:ext uri="{BB962C8B-B14F-4D97-AF65-F5344CB8AC3E}">
        <p14:creationId xmlns:p14="http://schemas.microsoft.com/office/powerpoint/2010/main" val="26105852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114800"/>
            <a:ext cx="6856413" cy="4343400"/>
          </a:xfrm>
        </p:spPr>
        <p:txBody>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114800"/>
            <a:ext cx="6856413" cy="4343400"/>
          </a:xfrm>
        </p:spPr>
        <p:txBody>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890818"/>
            <a:ext cx="6856413" cy="4567382"/>
          </a:xfrm>
        </p:spPr>
        <p:txBody>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4727" y="4114800"/>
            <a:ext cx="6671686" cy="4343400"/>
          </a:xfr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34502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1582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2189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DE3E42-7C03-F14B-A2C8-F6B34DCE5D66}"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E3E42-7C03-F14B-A2C8-F6B34DCE5D66}"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E3E42-7C03-F14B-A2C8-F6B34DCE5D66}"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E3E42-7C03-F14B-A2C8-F6B34DCE5D66}"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E3E42-7C03-F14B-A2C8-F6B34DCE5D66}" type="datetimeFigureOut">
              <a:rPr lang="en-US" smtClean="0"/>
              <a:pPr/>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E3E42-7C03-F14B-A2C8-F6B34DCE5D66}" type="datetimeFigureOut">
              <a:rPr lang="en-US" smtClean="0"/>
              <a:pPr/>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E3E42-7C03-F14B-A2C8-F6B34DCE5D66}" type="datetimeFigureOut">
              <a:rPr lang="en-US" smtClean="0"/>
              <a:pPr/>
              <a:t>6/24/19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E3E42-7C03-F14B-A2C8-F6B34DCE5D66}" type="datetimeFigureOut">
              <a:rPr lang="en-US" smtClean="0"/>
              <a:pPr/>
              <a:t>6/24/19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E3E42-7C03-F14B-A2C8-F6B34DCE5D66}" type="datetimeFigureOut">
              <a:rPr lang="en-US" smtClean="0"/>
              <a:pPr/>
              <a:t>6/24/19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E3E42-7C03-F14B-A2C8-F6B34DCE5D66}" type="datetimeFigureOut">
              <a:rPr lang="en-US" smtClean="0"/>
              <a:pPr/>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E3E42-7C03-F14B-A2C8-F6B34DCE5D66}" type="datetimeFigureOut">
              <a:rPr lang="en-US" smtClean="0"/>
              <a:pPr/>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E6563-4C87-5141-A44B-41D6F243A5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E3E42-7C03-F14B-A2C8-F6B34DCE5D66}" type="datetimeFigureOut">
              <a:rPr lang="en-US" smtClean="0"/>
              <a:pPr/>
              <a:t>6/24/19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E6563-4C87-5141-A44B-41D6F243A5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hyperlink" Target="file://localhost/Users/kathyzeiler/Desktop/zeiler/teaching/admin%20and%20misc/170628%20GMU%20econ%20for%20judges/The+MM+Test-SD.mp4"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2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hyperlink" Target="http://www.hss.caltech.edu/~camerer/Camerer%20Feature.pd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Experimental Economics</a:t>
            </a:r>
            <a:r>
              <a:rPr lang="en-US" dirty="0" smtClean="0"/>
              <a:t/>
            </a:r>
            <a:br>
              <a:rPr lang="en-US" dirty="0" smtClean="0"/>
            </a:br>
            <a:r>
              <a:rPr lang="en-US" dirty="0" smtClean="0"/>
              <a:t>and</a:t>
            </a:r>
            <a:br>
              <a:rPr lang="en-US" dirty="0" smtClean="0"/>
            </a:br>
            <a:r>
              <a:rPr lang="en-US" dirty="0" smtClean="0">
                <a:solidFill>
                  <a:srgbClr val="0000FF"/>
                </a:solidFill>
              </a:rPr>
              <a:t>Behavioral Economics</a:t>
            </a:r>
            <a:r>
              <a:rPr lang="en-US" dirty="0" smtClean="0"/>
              <a:t/>
            </a:r>
            <a:br>
              <a:rPr lang="en-US" dirty="0" smtClean="0"/>
            </a:br>
            <a:r>
              <a:rPr lang="en-US" dirty="0" smtClean="0"/>
              <a:t/>
            </a:r>
            <a:br>
              <a:rPr lang="en-US" dirty="0" smtClean="0"/>
            </a:br>
            <a:r>
              <a:rPr lang="en-US" sz="2222" dirty="0" smtClean="0"/>
              <a:t>Kathy Zeiler</a:t>
            </a:r>
            <a:br>
              <a:rPr lang="en-US" sz="2222" dirty="0" smtClean="0"/>
            </a:br>
            <a:r>
              <a:rPr lang="en-US" sz="2222" dirty="0" smtClean="0"/>
              <a:t>Boston University School of Law</a:t>
            </a:r>
            <a:br>
              <a:rPr lang="en-US" sz="2222" dirty="0" smtClean="0"/>
            </a:br>
            <a:r>
              <a:rPr lang="en-US" sz="2222" dirty="0" smtClean="0"/>
              <a:t>June 2019</a:t>
            </a:r>
            <a:br>
              <a:rPr lang="en-US" sz="2222" dirty="0" smtClean="0"/>
            </a:br>
            <a:r>
              <a:rPr lang="en-US" sz="2222" dirty="0" smtClean="0"/>
              <a:t/>
            </a:r>
            <a:br>
              <a:rPr lang="en-US" sz="2222" dirty="0" smtClean="0"/>
            </a:br>
            <a:r>
              <a:rPr lang="en-US" sz="2000" dirty="0"/>
              <a:t>Thirty-Fourth Economics Institute for Law </a:t>
            </a:r>
            <a:r>
              <a:rPr lang="en-US" sz="2000" dirty="0" smtClean="0"/>
              <a:t>Professors</a:t>
            </a:r>
            <a:br>
              <a:rPr lang="en-US" sz="2000" dirty="0" smtClean="0"/>
            </a:br>
            <a:r>
              <a:rPr lang="en-US" sz="1800" dirty="0"/>
              <a:t>Henry G. </a:t>
            </a:r>
            <a:r>
              <a:rPr lang="en-US" sz="1800" dirty="0" err="1"/>
              <a:t>Manne</a:t>
            </a:r>
            <a:r>
              <a:rPr lang="en-US" sz="1800" dirty="0"/>
              <a:t> Program in Law &amp; Economics Studies</a:t>
            </a:r>
            <a:br>
              <a:rPr lang="en-US" sz="1800" dirty="0"/>
            </a:br>
            <a:r>
              <a:rPr lang="en-US" sz="1600" dirty="0" smtClean="0"/>
              <a:t>LAW </a:t>
            </a:r>
            <a:r>
              <a:rPr lang="en-US" sz="1600" dirty="0"/>
              <a:t>&amp; ECONOMICS CENTER, GEORGE MASON UNIVERSITY SCHOOL OF LAW </a:t>
            </a:r>
            <a:br>
              <a:rPr lang="en-US" sz="1600" dirty="0"/>
            </a:br>
            <a:r>
              <a:rPr lang="en-US" sz="1800" dirty="0"/>
              <a:t/>
            </a:r>
            <a:br>
              <a:rPr lang="en-US" sz="1800" dirty="0"/>
            </a:b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687"/>
          </a:xfrm>
        </p:spPr>
        <p:txBody>
          <a:bodyPr>
            <a:normAutofit fontScale="90000"/>
          </a:bodyPr>
          <a:lstStyle/>
          <a:p>
            <a:r>
              <a:rPr lang="en-US" dirty="0" smtClean="0"/>
              <a:t>Data from experiments</a:t>
            </a:r>
            <a:endParaRPr lang="en-US" dirty="0"/>
          </a:p>
        </p:txBody>
      </p:sp>
      <p:pic>
        <p:nvPicPr>
          <p:cNvPr id="5" name="Picture 4"/>
          <p:cNvPicPr>
            <a:picLocks noChangeAspect="1"/>
          </p:cNvPicPr>
          <p:nvPr/>
        </p:nvPicPr>
        <p:blipFill>
          <a:blip r:embed="rId3"/>
          <a:stretch>
            <a:fillRect/>
          </a:stretch>
        </p:blipFill>
        <p:spPr>
          <a:xfrm>
            <a:off x="1549400" y="1055149"/>
            <a:ext cx="6045200" cy="4724400"/>
          </a:xfrm>
          <a:prstGeom prst="rect">
            <a:avLst/>
          </a:prstGeom>
        </p:spPr>
      </p:pic>
      <p:sp>
        <p:nvSpPr>
          <p:cNvPr id="6" name="TextBox 5"/>
          <p:cNvSpPr txBox="1"/>
          <p:nvPr/>
        </p:nvSpPr>
        <p:spPr>
          <a:xfrm>
            <a:off x="457200" y="6244872"/>
            <a:ext cx="3677133" cy="369332"/>
          </a:xfrm>
          <a:prstGeom prst="rect">
            <a:avLst/>
          </a:prstGeom>
          <a:noFill/>
        </p:spPr>
        <p:txBody>
          <a:bodyPr wrap="none" rtlCol="0">
            <a:spAutoFit/>
          </a:bodyPr>
          <a:lstStyle/>
          <a:p>
            <a:r>
              <a:rPr lang="en-US" dirty="0" smtClean="0"/>
              <a:t>Ho, Camerer and </a:t>
            </a:r>
            <a:r>
              <a:rPr lang="en-US" dirty="0" err="1" smtClean="0"/>
              <a:t>Weigelt</a:t>
            </a:r>
            <a:r>
              <a:rPr lang="en-US" dirty="0" smtClean="0"/>
              <a:t> (AER, 1998)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Hierarchy Theory</a:t>
            </a:r>
            <a:br>
              <a:rPr lang="en-US" dirty="0" smtClean="0"/>
            </a:br>
            <a:r>
              <a:rPr lang="en-US" sz="3333" dirty="0" smtClean="0"/>
              <a:t>(Camerer, Ho and Chong, 2002)</a:t>
            </a:r>
            <a:endParaRPr lang="en-US" sz="3333" dirty="0"/>
          </a:p>
        </p:txBody>
      </p:sp>
      <p:sp>
        <p:nvSpPr>
          <p:cNvPr id="3" name="Content Placeholder 2"/>
          <p:cNvSpPr>
            <a:spLocks noGrp="1"/>
          </p:cNvSpPr>
          <p:nvPr>
            <p:ph idx="1"/>
          </p:nvPr>
        </p:nvSpPr>
        <p:spPr/>
        <p:txBody>
          <a:bodyPr>
            <a:normAutofit lnSpcReduction="10000"/>
          </a:bodyPr>
          <a:lstStyle/>
          <a:p>
            <a:r>
              <a:rPr lang="en-US" dirty="0" smtClean="0"/>
              <a:t>Individuals think strategically</a:t>
            </a:r>
          </a:p>
          <a:p>
            <a:r>
              <a:rPr lang="en-US" dirty="0" smtClean="0"/>
              <a:t>BUT, they make it through only one or two (or three..) steps of iterated reasoning</a:t>
            </a:r>
          </a:p>
          <a:p>
            <a:pPr lvl="1"/>
            <a:r>
              <a:rPr lang="en-US" dirty="0" smtClean="0"/>
              <a:t>i.e., individual cognition is bounded</a:t>
            </a:r>
          </a:p>
          <a:p>
            <a:r>
              <a:rPr lang="en-US" dirty="0" smtClean="0"/>
              <a:t>The winner will be the one who either:</a:t>
            </a:r>
          </a:p>
          <a:p>
            <a:pPr lvl="1"/>
            <a:r>
              <a:rPr lang="en-US" dirty="0" smtClean="0"/>
              <a:t>Iterates (luckily) the “right” number of times</a:t>
            </a:r>
          </a:p>
          <a:p>
            <a:pPr lvl="1"/>
            <a:r>
              <a:rPr lang="en-US" dirty="0" smtClean="0"/>
              <a:t>Correctly guesses the distribution of “abilities” of the group</a:t>
            </a:r>
          </a:p>
          <a:p>
            <a:r>
              <a:rPr lang="en-US" dirty="0" smtClean="0"/>
              <a:t>With repeated play, individuals learn</a:t>
            </a:r>
            <a:endParaRPr lang="en-US" dirty="0"/>
          </a:p>
        </p:txBody>
      </p:sp>
    </p:spTree>
    <p:extLst>
      <p:ext uri="{BB962C8B-B14F-4D97-AF65-F5344CB8AC3E}">
        <p14:creationId xmlns:p14="http://schemas.microsoft.com/office/powerpoint/2010/main" val="769056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500"/>
                                        <p:tgtEl>
                                          <p:spTgt spid="3">
                                            <p:txEl>
                                              <p:pRg st="1" end="1"/>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plus(in)">
                                      <p:cBhvr>
                                        <p:cTn id="15" dur="500"/>
                                        <p:tgtEl>
                                          <p:spTgt spid="3">
                                            <p:txEl>
                                              <p:pRg st="3" end="3"/>
                                            </p:txEl>
                                          </p:spTgt>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plus(in)">
                                      <p:cBhvr>
                                        <p:cTn id="18" dur="500"/>
                                        <p:tgtEl>
                                          <p:spTgt spid="3">
                                            <p:txEl>
                                              <p:pRg st="4" end="4"/>
                                            </p:txEl>
                                          </p:spTgt>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plus(i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plus(in)">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Experimental Economics</a:t>
            </a:r>
          </a:p>
          <a:p>
            <a:pPr lvl="1"/>
            <a:r>
              <a:rPr lang="en-US" dirty="0" smtClean="0"/>
              <a:t>An experiment!</a:t>
            </a:r>
          </a:p>
          <a:p>
            <a:pPr lvl="1"/>
            <a:r>
              <a:rPr lang="en-US" dirty="0" smtClean="0">
                <a:solidFill>
                  <a:srgbClr val="FF0000"/>
                </a:solidFill>
              </a:rPr>
              <a:t>Features of experiments</a:t>
            </a:r>
          </a:p>
          <a:p>
            <a:pPr lvl="1"/>
            <a:r>
              <a:rPr lang="en-US" dirty="0" smtClean="0"/>
              <a:t>From experiments to policy</a:t>
            </a:r>
          </a:p>
          <a:p>
            <a:r>
              <a:rPr lang="en-US" b="1" dirty="0" smtClean="0"/>
              <a:t>Behavioral Law &amp; Economics</a:t>
            </a:r>
          </a:p>
          <a:p>
            <a:pPr lvl="1"/>
            <a:r>
              <a:rPr lang="en-US" dirty="0" smtClean="0"/>
              <a:t>The BE school of thought v. others</a:t>
            </a:r>
          </a:p>
          <a:p>
            <a:pPr lvl="1"/>
            <a:r>
              <a:rPr lang="en-US" dirty="0"/>
              <a:t>From BE theories to policy (i.e., BLE)</a:t>
            </a:r>
          </a:p>
          <a:p>
            <a:pPr lvl="1"/>
            <a:r>
              <a:rPr lang="en-US" dirty="0" smtClean="0"/>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0642"/>
          </a:xfrm>
        </p:spPr>
        <p:txBody>
          <a:bodyPr>
            <a:normAutofit fontScale="90000"/>
          </a:bodyPr>
          <a:lstStyle/>
          <a:p>
            <a:r>
              <a:rPr lang="en-US" dirty="0" smtClean="0"/>
              <a:t>Features of (economics) experiments</a:t>
            </a:r>
            <a:endParaRPr lang="en-US" dirty="0"/>
          </a:p>
        </p:txBody>
      </p:sp>
      <p:sp>
        <p:nvSpPr>
          <p:cNvPr id="3" name="Content Placeholder 2"/>
          <p:cNvSpPr>
            <a:spLocks noGrp="1"/>
          </p:cNvSpPr>
          <p:nvPr>
            <p:ph idx="1"/>
          </p:nvPr>
        </p:nvSpPr>
        <p:spPr>
          <a:xfrm>
            <a:off x="457199" y="850698"/>
            <a:ext cx="8488373" cy="6007301"/>
          </a:xfrm>
        </p:spPr>
        <p:txBody>
          <a:bodyPr>
            <a:normAutofit fontScale="92500" lnSpcReduction="20000"/>
          </a:bodyPr>
          <a:lstStyle/>
          <a:p>
            <a:r>
              <a:rPr lang="en-US" dirty="0" smtClean="0"/>
              <a:t>Sufficient sample sizes to allow for valid inferences about population of interest</a:t>
            </a:r>
          </a:p>
          <a:p>
            <a:r>
              <a:rPr lang="en-US" dirty="0" smtClean="0"/>
              <a:t>(sometimes) Random assignment into treatment/control groups </a:t>
            </a:r>
          </a:p>
          <a:p>
            <a:pPr lvl="1"/>
            <a:r>
              <a:rPr lang="en-US" dirty="0" smtClean="0"/>
              <a:t>Controls for selection effects (e.g., Oregon Medicaid lottery); major advantage of lab over field</a:t>
            </a:r>
          </a:p>
          <a:p>
            <a:r>
              <a:rPr lang="en-US" dirty="0" smtClean="0"/>
              <a:t>Replicability—write up must include sufficient details (instructions/scripts)</a:t>
            </a:r>
          </a:p>
          <a:p>
            <a:r>
              <a:rPr lang="en-US" dirty="0" smtClean="0"/>
              <a:t>No deception</a:t>
            </a:r>
          </a:p>
          <a:p>
            <a:r>
              <a:rPr lang="en-US" dirty="0" smtClean="0"/>
              <a:t>(sometimes) One theory pitted against an alternative theory</a:t>
            </a:r>
          </a:p>
          <a:p>
            <a:pPr lvl="1"/>
            <a:r>
              <a:rPr lang="en-US" dirty="0" smtClean="0"/>
              <a:t>Divergent predictions</a:t>
            </a:r>
          </a:p>
          <a:p>
            <a:r>
              <a:rPr lang="en-US" dirty="0" smtClean="0"/>
              <a:t>Data are choices rather than subject-reported motivations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0642"/>
          </a:xfrm>
        </p:spPr>
        <p:txBody>
          <a:bodyPr>
            <a:normAutofit fontScale="90000"/>
          </a:bodyPr>
          <a:lstStyle/>
          <a:p>
            <a:r>
              <a:rPr lang="en-US" dirty="0" smtClean="0"/>
              <a:t>Features of experiments</a:t>
            </a:r>
            <a:endParaRPr lang="en-US" dirty="0"/>
          </a:p>
        </p:txBody>
      </p:sp>
      <p:sp>
        <p:nvSpPr>
          <p:cNvPr id="3" name="Content Placeholder 2"/>
          <p:cNvSpPr>
            <a:spLocks noGrp="1"/>
          </p:cNvSpPr>
          <p:nvPr>
            <p:ph idx="1"/>
          </p:nvPr>
        </p:nvSpPr>
        <p:spPr>
          <a:xfrm>
            <a:off x="457200" y="934352"/>
            <a:ext cx="8229600" cy="5923648"/>
          </a:xfrm>
        </p:spPr>
        <p:txBody>
          <a:bodyPr>
            <a:normAutofit/>
          </a:bodyPr>
          <a:lstStyle/>
          <a:p>
            <a:r>
              <a:rPr lang="en-US" dirty="0" smtClean="0">
                <a:solidFill>
                  <a:srgbClr val="0000FF"/>
                </a:solidFill>
              </a:rPr>
              <a:t>The experiment design must build in all important features of the theory</a:t>
            </a:r>
          </a:p>
          <a:p>
            <a:pPr lvl="1"/>
            <a:r>
              <a:rPr lang="en-US" dirty="0" smtClean="0"/>
              <a:t>The design should flow directly from the theory or theories being tested (“internal validity”)</a:t>
            </a:r>
          </a:p>
          <a:p>
            <a:pPr lvl="2"/>
            <a:r>
              <a:rPr lang="en-US" dirty="0" smtClean="0"/>
              <a:t>E.g., Actual stakes (v. hypothetical choices)</a:t>
            </a:r>
          </a:p>
          <a:p>
            <a:pPr lvl="2"/>
            <a:endParaRPr lang="en-US" dirty="0" smtClean="0"/>
          </a:p>
          <a:p>
            <a:pPr lvl="1"/>
            <a:r>
              <a:rPr lang="en-US" dirty="0" smtClean="0"/>
              <a:t>It need </a:t>
            </a:r>
            <a:r>
              <a:rPr lang="en-US" dirty="0" smtClean="0">
                <a:solidFill>
                  <a:srgbClr val="FF0000"/>
                </a:solidFill>
              </a:rPr>
              <a:t>NOT (and cannot) </a:t>
            </a:r>
            <a:r>
              <a:rPr lang="en-US" dirty="0" smtClean="0"/>
              <a:t>integrate all relevant features of environments to which the theory might eventually be applied through policy</a:t>
            </a:r>
          </a:p>
          <a:p>
            <a:pPr lvl="2"/>
            <a:r>
              <a:rPr lang="en-US" dirty="0" smtClean="0"/>
              <a:t>Most economics experiments are completely context-free and do not ask subjects to pretend to take on particular roles (e.g., jury member, judge)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500"/>
                                        <p:tgtEl>
                                          <p:spTgt spid="3">
                                            <p:txEl>
                                              <p:pRg st="4" end="4"/>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lide(fromBottom)">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0642"/>
          </a:xfrm>
        </p:spPr>
        <p:txBody>
          <a:bodyPr>
            <a:normAutofit fontScale="90000"/>
          </a:bodyPr>
          <a:lstStyle/>
          <a:p>
            <a:r>
              <a:rPr lang="en-US" dirty="0" smtClean="0"/>
              <a:t>Features of experiments</a:t>
            </a:r>
            <a:endParaRPr lang="en-US" dirty="0"/>
          </a:p>
        </p:txBody>
      </p:sp>
      <p:sp>
        <p:nvSpPr>
          <p:cNvPr id="3" name="Content Placeholder 2"/>
          <p:cNvSpPr>
            <a:spLocks noGrp="1"/>
          </p:cNvSpPr>
          <p:nvPr>
            <p:ph idx="1"/>
          </p:nvPr>
        </p:nvSpPr>
        <p:spPr>
          <a:xfrm>
            <a:off x="457200" y="934352"/>
            <a:ext cx="8229600" cy="5923648"/>
          </a:xfrm>
        </p:spPr>
        <p:txBody>
          <a:bodyPr>
            <a:normAutofit/>
          </a:bodyPr>
          <a:lstStyle/>
          <a:p>
            <a:endParaRPr lang="en-US" dirty="0" smtClean="0">
              <a:solidFill>
                <a:srgbClr val="008000"/>
              </a:solidFill>
            </a:endParaRPr>
          </a:p>
          <a:p>
            <a:r>
              <a:rPr lang="en-US" dirty="0" smtClean="0">
                <a:solidFill>
                  <a:srgbClr val="008000"/>
                </a:solidFill>
              </a:rPr>
              <a:t>The experiment design also attempts to rule out alternative explanations.</a:t>
            </a:r>
            <a:r>
              <a:rPr lang="en-US" dirty="0" smtClean="0"/>
              <a:t> E.g.,</a:t>
            </a:r>
          </a:p>
          <a:p>
            <a:pPr lvl="1"/>
            <a:r>
              <a:rPr lang="en-US" dirty="0" smtClean="0"/>
              <a:t>test for understanding of instructions</a:t>
            </a:r>
          </a:p>
          <a:p>
            <a:pPr lvl="1"/>
            <a:r>
              <a:rPr lang="en-US" dirty="0" smtClean="0"/>
              <a:t>ruling out wealth effects, demand effects, order effects, transaction costs, etc.</a:t>
            </a:r>
          </a:p>
          <a:p>
            <a:pPr lvl="1"/>
            <a:endParaRPr lang="en-US" dirty="0" smtClean="0"/>
          </a:p>
          <a:p>
            <a:endParaRPr lang="en-US" dirty="0"/>
          </a:p>
        </p:txBody>
      </p:sp>
    </p:spTree>
    <p:extLst>
      <p:ext uri="{BB962C8B-B14F-4D97-AF65-F5344CB8AC3E}">
        <p14:creationId xmlns:p14="http://schemas.microsoft.com/office/powerpoint/2010/main" val="1907412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25364"/>
          </a:xfrm>
        </p:spPr>
        <p:txBody>
          <a:bodyPr>
            <a:noAutofit/>
          </a:bodyPr>
          <a:lstStyle/>
          <a:p>
            <a:r>
              <a:rPr lang="en-US" sz="3000" b="1" dirty="0" smtClean="0"/>
              <a:t>Economics experiments v. psychology experiments</a:t>
            </a:r>
            <a:endParaRPr lang="en-US" sz="3000" b="1" dirty="0"/>
          </a:p>
        </p:txBody>
      </p:sp>
      <p:sp>
        <p:nvSpPr>
          <p:cNvPr id="3" name="Content Placeholder 2"/>
          <p:cNvSpPr>
            <a:spLocks noGrp="1"/>
          </p:cNvSpPr>
          <p:nvPr>
            <p:ph idx="1"/>
          </p:nvPr>
        </p:nvSpPr>
        <p:spPr>
          <a:xfrm>
            <a:off x="457200" y="1100001"/>
            <a:ext cx="8229600" cy="5612855"/>
          </a:xfrm>
        </p:spPr>
        <p:txBody>
          <a:bodyPr>
            <a:normAutofit fontScale="92500" lnSpcReduction="20000"/>
          </a:bodyPr>
          <a:lstStyle/>
          <a:p>
            <a:r>
              <a:rPr lang="en-US" dirty="0" smtClean="0">
                <a:solidFill>
                  <a:srgbClr val="FF0000"/>
                </a:solidFill>
              </a:rPr>
              <a:t>Economists </a:t>
            </a:r>
            <a:r>
              <a:rPr lang="en-US" dirty="0" smtClean="0"/>
              <a:t>tend to rely on experiments in which subjects’ choices determine how much money they earn</a:t>
            </a:r>
          </a:p>
          <a:p>
            <a:pPr lvl="1"/>
            <a:r>
              <a:rPr lang="en-US" dirty="0" smtClean="0"/>
              <a:t>Goal: to test basic principles / theories</a:t>
            </a:r>
          </a:p>
          <a:p>
            <a:pPr lvl="1"/>
            <a:r>
              <a:rPr lang="en-US" dirty="0" smtClean="0"/>
              <a:t>Non-hypothetical (i.e., </a:t>
            </a:r>
            <a:r>
              <a:rPr lang="en-US" dirty="0" smtClean="0">
                <a:solidFill>
                  <a:srgbClr val="FF0000"/>
                </a:solidFill>
              </a:rPr>
              <a:t>actual monetary payoffs</a:t>
            </a:r>
            <a:r>
              <a:rPr lang="en-US" dirty="0" smtClean="0"/>
              <a:t>) because the theories predict behavior assuming actual consequences</a:t>
            </a:r>
          </a:p>
          <a:p>
            <a:r>
              <a:rPr lang="en-US" dirty="0" smtClean="0">
                <a:solidFill>
                  <a:srgbClr val="0000FF"/>
                </a:solidFill>
              </a:rPr>
              <a:t>Psychologists </a:t>
            </a:r>
            <a:r>
              <a:rPr lang="en-US" dirty="0" smtClean="0"/>
              <a:t>often run experiments that are</a:t>
            </a:r>
          </a:p>
          <a:p>
            <a:pPr lvl="1"/>
            <a:r>
              <a:rPr lang="en-US" dirty="0" smtClean="0">
                <a:solidFill>
                  <a:srgbClr val="0000FF"/>
                </a:solidFill>
              </a:rPr>
              <a:t>hypothetical </a:t>
            </a:r>
            <a:r>
              <a:rPr lang="en-US" dirty="0" smtClean="0"/>
              <a:t>in nature</a:t>
            </a:r>
          </a:p>
          <a:p>
            <a:pPr lvl="1"/>
            <a:r>
              <a:rPr lang="en-US" dirty="0" smtClean="0"/>
              <a:t>designed to detect changes in behavior given a change in the environment (i.e., testing for effects)</a:t>
            </a:r>
          </a:p>
          <a:p>
            <a:pPr lvl="2"/>
            <a:r>
              <a:rPr lang="en-US" dirty="0" smtClean="0"/>
              <a:t>This led to list of effects, which troubled many economists given the purpose behind experiments in economics (to EXPLAIN behavior, not just observe it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6162"/>
          </a:xfrm>
        </p:spPr>
        <p:txBody>
          <a:bodyPr>
            <a:normAutofit fontScale="90000"/>
          </a:bodyPr>
          <a:lstStyle/>
          <a:p>
            <a:r>
              <a:rPr lang="en-US" dirty="0" smtClean="0">
                <a:solidFill>
                  <a:srgbClr val="FF0000"/>
                </a:solidFill>
              </a:rPr>
              <a:t>Experiments </a:t>
            </a:r>
            <a:r>
              <a:rPr lang="en-US" dirty="0" smtClean="0"/>
              <a:t>v. </a:t>
            </a:r>
            <a:r>
              <a:rPr lang="en-US" dirty="0" smtClean="0">
                <a:solidFill>
                  <a:srgbClr val="0000FF"/>
                </a:solidFill>
              </a:rPr>
              <a:t>Field Studies</a:t>
            </a:r>
            <a:endParaRPr lang="en-US" dirty="0">
              <a:solidFill>
                <a:srgbClr val="0000FF"/>
              </a:solidFill>
            </a:endParaRPr>
          </a:p>
        </p:txBody>
      </p:sp>
      <p:sp>
        <p:nvSpPr>
          <p:cNvPr id="3" name="Content Placeholder 2"/>
          <p:cNvSpPr>
            <a:spLocks noGrp="1"/>
          </p:cNvSpPr>
          <p:nvPr>
            <p:ph idx="1"/>
          </p:nvPr>
        </p:nvSpPr>
        <p:spPr>
          <a:xfrm>
            <a:off x="457199" y="1114560"/>
            <a:ext cx="8487229" cy="5369180"/>
          </a:xfrm>
        </p:spPr>
        <p:txBody>
          <a:bodyPr>
            <a:normAutofit lnSpcReduction="10000"/>
          </a:bodyPr>
          <a:lstStyle/>
          <a:p>
            <a:r>
              <a:rPr lang="en-US" dirty="0" smtClean="0"/>
              <a:t>Field studies employ data generated in environments not manipulated by the researcher</a:t>
            </a:r>
          </a:p>
          <a:p>
            <a:r>
              <a:rPr lang="en-US" dirty="0" smtClean="0"/>
              <a:t>Experiments allow more control than field studies</a:t>
            </a:r>
          </a:p>
          <a:p>
            <a:pPr lvl="1"/>
            <a:r>
              <a:rPr lang="en-US" dirty="0" smtClean="0">
                <a:solidFill>
                  <a:srgbClr val="FF0000"/>
                </a:solidFill>
              </a:rPr>
              <a:t>Lab </a:t>
            </a:r>
            <a:r>
              <a:rPr lang="en-US" dirty="0" smtClean="0"/>
              <a:t>allows random assignment to treatment and control and allows us to change just one feature of the environment and measure its impact</a:t>
            </a:r>
          </a:p>
          <a:p>
            <a:r>
              <a:rPr lang="en-US" dirty="0" smtClean="0"/>
              <a:t>Lab allows for measure of parameters of interest that are difficult or impossible to observe in the field (e.g., willingness to pay)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Frontier: field experiments</a:t>
            </a: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E.g. </a:t>
            </a:r>
            <a:r>
              <a:rPr lang="en-US" dirty="0" smtClean="0">
                <a:solidFill>
                  <a:srgbClr val="FF0000"/>
                </a:solidFill>
              </a:rPr>
              <a:t>Camerer </a:t>
            </a:r>
            <a:r>
              <a:rPr lang="en-US" dirty="0" smtClean="0"/>
              <a:t>(JPE, 1998): placed (and then canceled at the last minute) actual bets at horse race track that were sufficiently large to change the odds</a:t>
            </a:r>
          </a:p>
          <a:p>
            <a:pPr>
              <a:buNone/>
            </a:pPr>
            <a:r>
              <a:rPr lang="en-US" dirty="0" smtClean="0"/>
              <a:t> </a:t>
            </a:r>
            <a:r>
              <a:rPr lang="en-US" dirty="0" smtClean="0">
                <a:solidFill>
                  <a:srgbClr val="0000FF"/>
                </a:solidFill>
              </a:rPr>
              <a:t>Objective</a:t>
            </a:r>
            <a:r>
              <a:rPr lang="en-US" dirty="0" smtClean="0"/>
              <a:t>: to test whether individuals react to new information in markets as theory predicts </a:t>
            </a:r>
            <a:endParaRPr lang="en-US" dirty="0"/>
          </a:p>
        </p:txBody>
      </p:sp>
      <p:pic>
        <p:nvPicPr>
          <p:cNvPr id="6" name="Picture 5"/>
          <p:cNvPicPr>
            <a:picLocks noChangeAspect="1"/>
          </p:cNvPicPr>
          <p:nvPr/>
        </p:nvPicPr>
        <p:blipFill>
          <a:blip r:embed="rId3"/>
          <a:stretch>
            <a:fillRect/>
          </a:stretch>
        </p:blipFill>
        <p:spPr>
          <a:xfrm>
            <a:off x="5365750" y="1417638"/>
            <a:ext cx="1587500" cy="1816100"/>
          </a:xfrm>
          <a:prstGeom prst="rect">
            <a:avLst/>
          </a:prstGeom>
        </p:spPr>
      </p:pic>
      <p:pic>
        <p:nvPicPr>
          <p:cNvPr id="7" name="Picture 6"/>
          <p:cNvPicPr>
            <a:picLocks noChangeAspect="1"/>
          </p:cNvPicPr>
          <p:nvPr/>
        </p:nvPicPr>
        <p:blipFill>
          <a:blip r:embed="rId4"/>
          <a:stretch>
            <a:fillRect/>
          </a:stretch>
        </p:blipFill>
        <p:spPr>
          <a:xfrm>
            <a:off x="4937416" y="3587469"/>
            <a:ext cx="4031668" cy="26887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Frontier: </a:t>
            </a:r>
            <a:r>
              <a:rPr lang="en-US" dirty="0" err="1" smtClean="0"/>
              <a:t>neuroeconomics</a:t>
            </a:r>
            <a:r>
              <a:rPr lang="en-US" dirty="0" smtClean="0"/>
              <a:t/>
            </a:r>
            <a:br>
              <a:rPr lang="en-US" dirty="0" smtClean="0"/>
            </a:br>
            <a:r>
              <a:rPr lang="en-US" sz="3111" dirty="0" smtClean="0"/>
              <a:t>(McCabe, Camerer, Loewenstein, etc.)</a:t>
            </a:r>
            <a:endParaRPr lang="en-US" dirty="0"/>
          </a:p>
        </p:txBody>
      </p:sp>
      <p:pic>
        <p:nvPicPr>
          <p:cNvPr id="7" name="Picture 6"/>
          <p:cNvPicPr>
            <a:picLocks noChangeAspect="1"/>
          </p:cNvPicPr>
          <p:nvPr/>
        </p:nvPicPr>
        <p:blipFill>
          <a:blip r:embed="rId3"/>
          <a:stretch>
            <a:fillRect/>
          </a:stretch>
        </p:blipFill>
        <p:spPr>
          <a:xfrm>
            <a:off x="1254400" y="2266395"/>
            <a:ext cx="2540000" cy="2540000"/>
          </a:xfrm>
          <a:prstGeom prst="rect">
            <a:avLst/>
          </a:prstGeom>
        </p:spPr>
      </p:pic>
      <p:pic>
        <p:nvPicPr>
          <p:cNvPr id="8" name="Picture 7"/>
          <p:cNvPicPr>
            <a:picLocks noChangeAspect="1"/>
          </p:cNvPicPr>
          <p:nvPr/>
        </p:nvPicPr>
        <p:blipFill>
          <a:blip r:embed="rId4"/>
          <a:stretch>
            <a:fillRect/>
          </a:stretch>
        </p:blipFill>
        <p:spPr>
          <a:xfrm>
            <a:off x="4780962" y="2064305"/>
            <a:ext cx="2748962" cy="27420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1" y="274638"/>
            <a:ext cx="6191034" cy="734642"/>
          </a:xfrm>
        </p:spPr>
        <p:txBody>
          <a:bodyPr>
            <a:normAutofit fontScale="90000"/>
          </a:bodyPr>
          <a:lstStyle/>
          <a:p>
            <a:r>
              <a:rPr lang="en-US" dirty="0" smtClean="0"/>
              <a:t>2002 Nobel Prize in Economic Sciences</a:t>
            </a:r>
            <a:endParaRPr lang="en-US" dirty="0"/>
          </a:p>
        </p:txBody>
      </p:sp>
      <p:pic>
        <p:nvPicPr>
          <p:cNvPr id="4" name="Picture 3"/>
          <p:cNvPicPr>
            <a:picLocks noChangeAspect="1"/>
          </p:cNvPicPr>
          <p:nvPr/>
        </p:nvPicPr>
        <p:blipFill>
          <a:blip r:embed="rId3"/>
          <a:stretch>
            <a:fillRect/>
          </a:stretch>
        </p:blipFill>
        <p:spPr>
          <a:xfrm>
            <a:off x="1485900" y="1417638"/>
            <a:ext cx="2057400" cy="2882900"/>
          </a:xfrm>
          <a:prstGeom prst="rect">
            <a:avLst/>
          </a:prstGeom>
        </p:spPr>
      </p:pic>
      <p:pic>
        <p:nvPicPr>
          <p:cNvPr id="5" name="Picture 4"/>
          <p:cNvPicPr>
            <a:picLocks noChangeAspect="1"/>
          </p:cNvPicPr>
          <p:nvPr/>
        </p:nvPicPr>
        <p:blipFill>
          <a:blip r:embed="rId4"/>
          <a:stretch>
            <a:fillRect/>
          </a:stretch>
        </p:blipFill>
        <p:spPr>
          <a:xfrm>
            <a:off x="5619535" y="1385948"/>
            <a:ext cx="2057400" cy="2882900"/>
          </a:xfrm>
          <a:prstGeom prst="rect">
            <a:avLst/>
          </a:prstGeom>
        </p:spPr>
      </p:pic>
      <p:sp>
        <p:nvSpPr>
          <p:cNvPr id="6" name="Rectangle 5"/>
          <p:cNvSpPr/>
          <p:nvPr/>
        </p:nvSpPr>
        <p:spPr>
          <a:xfrm>
            <a:off x="664432" y="4581450"/>
            <a:ext cx="3792046" cy="1754327"/>
          </a:xfrm>
          <a:prstGeom prst="rect">
            <a:avLst/>
          </a:prstGeom>
        </p:spPr>
        <p:txBody>
          <a:bodyPr wrap="square">
            <a:spAutoFit/>
          </a:bodyPr>
          <a:lstStyle/>
          <a:p>
            <a:r>
              <a:rPr lang="en-US" b="1" dirty="0" smtClean="0"/>
              <a:t>Daniel Kahneman </a:t>
            </a:r>
            <a:r>
              <a:rPr lang="en-US" dirty="0" smtClean="0"/>
              <a:t>"for having </a:t>
            </a:r>
            <a:r>
              <a:rPr lang="en-US" dirty="0" smtClean="0">
                <a:solidFill>
                  <a:srgbClr val="0000FF"/>
                </a:solidFill>
              </a:rPr>
              <a:t>integrated insights from psychological research into economic science</a:t>
            </a:r>
            <a:r>
              <a:rPr lang="en-US" dirty="0" smtClean="0"/>
              <a:t>, especially concerning human judgment and decision-making under uncertainty" </a:t>
            </a:r>
            <a:endParaRPr lang="en-US" dirty="0"/>
          </a:p>
        </p:txBody>
      </p:sp>
      <p:sp>
        <p:nvSpPr>
          <p:cNvPr id="7" name="Rectangle 6"/>
          <p:cNvSpPr/>
          <p:nvPr/>
        </p:nvSpPr>
        <p:spPr>
          <a:xfrm>
            <a:off x="5302024" y="4581450"/>
            <a:ext cx="3293102" cy="1754327"/>
          </a:xfrm>
          <a:prstGeom prst="rect">
            <a:avLst/>
          </a:prstGeom>
        </p:spPr>
        <p:txBody>
          <a:bodyPr wrap="square">
            <a:spAutoFit/>
          </a:bodyPr>
          <a:lstStyle/>
          <a:p>
            <a:r>
              <a:rPr lang="en-US" b="1" dirty="0" smtClean="0"/>
              <a:t>Vernon L. Smith </a:t>
            </a:r>
            <a:r>
              <a:rPr lang="en-US" dirty="0" smtClean="0"/>
              <a:t>"for having </a:t>
            </a:r>
            <a:r>
              <a:rPr lang="en-US" dirty="0" smtClean="0">
                <a:solidFill>
                  <a:srgbClr val="FF0000"/>
                </a:solidFill>
              </a:rPr>
              <a:t>established laboratory experiments as a tool in empirical economic analysis</a:t>
            </a:r>
            <a:r>
              <a:rPr lang="en-US" dirty="0" smtClean="0"/>
              <a:t>, especially in the study of alternative market mechanisms"</a:t>
            </a:r>
            <a:endParaRPr lang="en-US" dirty="0"/>
          </a:p>
        </p:txBody>
      </p:sp>
      <p:pic>
        <p:nvPicPr>
          <p:cNvPr id="9" name="Picture 8"/>
          <p:cNvPicPr>
            <a:picLocks noChangeAspect="1"/>
          </p:cNvPicPr>
          <p:nvPr/>
        </p:nvPicPr>
        <p:blipFill>
          <a:blip r:embed="rId5"/>
          <a:stretch>
            <a:fillRect/>
          </a:stretch>
        </p:blipFill>
        <p:spPr>
          <a:xfrm>
            <a:off x="0" y="-1"/>
            <a:ext cx="1385949" cy="1385949"/>
          </a:xfrm>
          <a:prstGeom prst="rect">
            <a:avLst/>
          </a:prstGeom>
        </p:spPr>
      </p:pic>
      <p:pic>
        <p:nvPicPr>
          <p:cNvPr id="10" name="Picture 9"/>
          <p:cNvPicPr>
            <a:picLocks noChangeAspect="1"/>
          </p:cNvPicPr>
          <p:nvPr/>
        </p:nvPicPr>
        <p:blipFill>
          <a:blip r:embed="rId6"/>
          <a:stretch>
            <a:fillRect/>
          </a:stretch>
        </p:blipFill>
        <p:spPr>
          <a:xfrm>
            <a:off x="7758051" y="-1"/>
            <a:ext cx="1385949" cy="13859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Experimental Economics</a:t>
            </a:r>
          </a:p>
          <a:p>
            <a:pPr lvl="1"/>
            <a:r>
              <a:rPr lang="en-US" dirty="0" smtClean="0"/>
              <a:t>An experiment!</a:t>
            </a:r>
          </a:p>
          <a:p>
            <a:pPr lvl="1"/>
            <a:r>
              <a:rPr lang="en-US" dirty="0" smtClean="0"/>
              <a:t>Features of experiments</a:t>
            </a:r>
          </a:p>
          <a:p>
            <a:pPr lvl="1"/>
            <a:r>
              <a:rPr lang="en-US" dirty="0" smtClean="0">
                <a:solidFill>
                  <a:srgbClr val="FF0000"/>
                </a:solidFill>
              </a:rPr>
              <a:t>From experiments to policy</a:t>
            </a:r>
          </a:p>
          <a:p>
            <a:r>
              <a:rPr lang="en-US" b="1" dirty="0" smtClean="0"/>
              <a:t>Behavioral Law &amp; Economics</a:t>
            </a:r>
          </a:p>
          <a:p>
            <a:pPr lvl="1"/>
            <a:r>
              <a:rPr lang="en-US" dirty="0" smtClean="0"/>
              <a:t>The BE school of thought v. others</a:t>
            </a:r>
          </a:p>
          <a:p>
            <a:pPr lvl="1"/>
            <a:r>
              <a:rPr lang="en-US" dirty="0"/>
              <a:t>From BE theories to policy (i.e., BLE)</a:t>
            </a:r>
          </a:p>
          <a:p>
            <a:pPr lvl="1"/>
            <a:r>
              <a:rPr lang="en-US" dirty="0" smtClean="0"/>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method in policymaking?</a:t>
            </a:r>
            <a:endParaRPr lang="en-US" dirty="0"/>
          </a:p>
        </p:txBody>
      </p:sp>
      <p:sp>
        <p:nvSpPr>
          <p:cNvPr id="3" name="Content Placeholder 2"/>
          <p:cNvSpPr>
            <a:spLocks noGrp="1"/>
          </p:cNvSpPr>
          <p:nvPr>
            <p:ph idx="1"/>
          </p:nvPr>
        </p:nvSpPr>
        <p:spPr>
          <a:xfrm>
            <a:off x="457200" y="1600200"/>
            <a:ext cx="8229600" cy="5036430"/>
          </a:xfrm>
        </p:spPr>
        <p:txBody>
          <a:bodyPr>
            <a:normAutofit/>
          </a:bodyPr>
          <a:lstStyle/>
          <a:p>
            <a:r>
              <a:rPr lang="en-US" dirty="0" smtClean="0"/>
              <a:t>A </a:t>
            </a:r>
            <a:r>
              <a:rPr lang="en-US" dirty="0"/>
              <a:t>c</a:t>
            </a:r>
            <a:r>
              <a:rPr lang="en-US" dirty="0" smtClean="0"/>
              <a:t>entral function of law is to influence behavior</a:t>
            </a:r>
          </a:p>
          <a:p>
            <a:pPr lvl="1"/>
            <a:r>
              <a:rPr lang="en-US" dirty="0" smtClean="0"/>
              <a:t>To do this well, we need to be able to accurately predict how individuals will respond to changes in law (i.e., </a:t>
            </a:r>
            <a:r>
              <a:rPr lang="en-US" dirty="0" smtClean="0">
                <a:solidFill>
                  <a:srgbClr val="FF0000"/>
                </a:solidFill>
              </a:rPr>
              <a:t>we need a theory we can apply with some level of confidence</a:t>
            </a:r>
            <a:r>
              <a:rPr lang="en-US" dirty="0" smtClean="0"/>
              <a:t>)</a:t>
            </a:r>
          </a:p>
          <a:p>
            <a:r>
              <a:rPr lang="en-US" dirty="0" smtClean="0">
                <a:solidFill>
                  <a:srgbClr val="0000FF"/>
                </a:solidFill>
              </a:rPr>
              <a:t>Law and economics </a:t>
            </a:r>
            <a:r>
              <a:rPr lang="en-US" dirty="0" smtClean="0"/>
              <a:t>researchers, in part, are working to develop theories that accurately predict how policy impacts behavior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121"/>
          </a:xfrm>
        </p:spPr>
        <p:txBody>
          <a:bodyPr>
            <a:normAutofit fontScale="90000"/>
          </a:bodyPr>
          <a:lstStyle/>
          <a:p>
            <a:r>
              <a:rPr lang="en-US" dirty="0" smtClean="0"/>
              <a:t>Levels of Confidence</a:t>
            </a:r>
            <a:endParaRPr lang="en-US" dirty="0"/>
          </a:p>
        </p:txBody>
      </p:sp>
      <p:sp>
        <p:nvSpPr>
          <p:cNvPr id="3" name="Content Placeholder 2"/>
          <p:cNvSpPr>
            <a:spLocks noGrp="1"/>
          </p:cNvSpPr>
          <p:nvPr>
            <p:ph idx="1"/>
          </p:nvPr>
        </p:nvSpPr>
        <p:spPr>
          <a:xfrm>
            <a:off x="457200" y="1144863"/>
            <a:ext cx="8229600" cy="5384435"/>
          </a:xfrm>
        </p:spPr>
        <p:txBody>
          <a:bodyPr>
            <a:normAutofit fontScale="92500" lnSpcReduction="10000"/>
          </a:bodyPr>
          <a:lstStyle/>
          <a:p>
            <a:r>
              <a:rPr lang="en-US" dirty="0" smtClean="0"/>
              <a:t>Results from one experiment that support a principle provide some confidence in applying theories built on that principle</a:t>
            </a:r>
          </a:p>
          <a:p>
            <a:r>
              <a:rPr lang="en-US" dirty="0" smtClean="0"/>
              <a:t>Results from a number of experiments that support the same principle in a number of different contexts provide much more confidence</a:t>
            </a:r>
          </a:p>
          <a:p>
            <a:pPr lvl="1"/>
            <a:r>
              <a:rPr lang="en-US" dirty="0" smtClean="0"/>
              <a:t>Demonstrates</a:t>
            </a:r>
            <a:r>
              <a:rPr lang="en-US" b="1" dirty="0" smtClean="0">
                <a:solidFill>
                  <a:srgbClr val="FF0000"/>
                </a:solidFill>
              </a:rPr>
              <a:t> robustness </a:t>
            </a:r>
          </a:p>
          <a:p>
            <a:r>
              <a:rPr lang="en-US" dirty="0" smtClean="0"/>
              <a:t>If the principle stands up in both laboratory and field tests in several different contexts, we can apply theories employing the principle with relatively high confidence</a:t>
            </a:r>
          </a:p>
          <a:p>
            <a:pPr lvl="1"/>
            <a:r>
              <a:rPr lang="en-US" dirty="0" smtClean="0"/>
              <a:t>E.g., theory of supply and demand has held up well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Notes on Interpretation of Mixed Results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If it turns out that experiments testing the same theory produce </a:t>
            </a:r>
            <a:r>
              <a:rPr lang="en-US" dirty="0" smtClean="0">
                <a:solidFill>
                  <a:srgbClr val="FF0000"/>
                </a:solidFill>
              </a:rPr>
              <a:t>mixed results</a:t>
            </a:r>
            <a:r>
              <a:rPr lang="en-US" dirty="0" smtClean="0"/>
              <a:t>, we turn our attention to constructing theories to explain the variation</a:t>
            </a:r>
          </a:p>
          <a:p>
            <a:endParaRPr lang="en-US" dirty="0" smtClean="0"/>
          </a:p>
          <a:p>
            <a:r>
              <a:rPr lang="en-US" dirty="0" smtClean="0"/>
              <a:t>More generally, we should place the most confidence in theories that are able to explain the variation in results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3362"/>
          </a:xfrm>
        </p:spPr>
        <p:txBody>
          <a:bodyPr>
            <a:normAutofit fontScale="90000"/>
          </a:bodyPr>
          <a:lstStyle/>
          <a:p>
            <a:r>
              <a:rPr lang="en-US" dirty="0" smtClean="0"/>
              <a:t>E.g., Plott and Zeiler (AER, 2005)</a:t>
            </a:r>
            <a:endParaRPr lang="en-US" dirty="0"/>
          </a:p>
        </p:txBody>
      </p:sp>
      <p:sp>
        <p:nvSpPr>
          <p:cNvPr id="3" name="Content Placeholder 2"/>
          <p:cNvSpPr>
            <a:spLocks noGrp="1"/>
          </p:cNvSpPr>
          <p:nvPr>
            <p:ph idx="1"/>
          </p:nvPr>
        </p:nvSpPr>
        <p:spPr>
          <a:xfrm>
            <a:off x="257628" y="762001"/>
            <a:ext cx="8686800" cy="5413310"/>
          </a:xfrm>
        </p:spPr>
        <p:txBody>
          <a:bodyPr>
            <a:noAutofit/>
          </a:bodyPr>
          <a:lstStyle/>
          <a:p>
            <a:r>
              <a:rPr lang="en-US" sz="2400" dirty="0" smtClean="0"/>
              <a:t>In mid-2000s, </a:t>
            </a:r>
            <a:r>
              <a:rPr lang="en-US" sz="2400" dirty="0"/>
              <a:t>e</a:t>
            </a:r>
            <a:r>
              <a:rPr lang="en-US" sz="2400" dirty="0" smtClean="0"/>
              <a:t>vidence from many (but not all) experiments supported </a:t>
            </a:r>
            <a:r>
              <a:rPr lang="en-US" sz="2400" dirty="0" smtClean="0">
                <a:solidFill>
                  <a:srgbClr val="0000FF"/>
                </a:solidFill>
              </a:rPr>
              <a:t>endowment effect theory </a:t>
            </a:r>
            <a:r>
              <a:rPr lang="en-US" sz="2400" dirty="0" smtClean="0"/>
              <a:t>(e.g., WTA &gt; WTP due to loss aversion)</a:t>
            </a:r>
            <a:endParaRPr lang="en-US" sz="2400" dirty="0"/>
          </a:p>
          <a:p>
            <a:r>
              <a:rPr lang="en-US" sz="2400" dirty="0" smtClean="0"/>
              <a:t>PZ </a:t>
            </a:r>
            <a:r>
              <a:rPr lang="en-US" sz="2400" dirty="0" smtClean="0">
                <a:solidFill>
                  <a:srgbClr val="FF0000"/>
                </a:solidFill>
              </a:rPr>
              <a:t>alternative explanation</a:t>
            </a:r>
            <a:r>
              <a:rPr lang="en-US" sz="2400" dirty="0" smtClean="0"/>
              <a:t>: observed gaps due to subject misconceptions related to valuation elicitation device (BDM)</a:t>
            </a:r>
          </a:p>
          <a:p>
            <a:r>
              <a:rPr lang="en-US" sz="2400" dirty="0" smtClean="0"/>
              <a:t>We first successfully replicated KKT, 1990</a:t>
            </a:r>
          </a:p>
          <a:p>
            <a:r>
              <a:rPr lang="en-US" sz="2400" dirty="0" smtClean="0"/>
              <a:t>We then constructed a second treatment that included controls for misconceptions: explain device (training) and let subjects practice THEN measure gap</a:t>
            </a:r>
          </a:p>
          <a:p>
            <a:r>
              <a:rPr lang="en-US" sz="2400" dirty="0" smtClean="0"/>
              <a:t>Predictions</a:t>
            </a:r>
          </a:p>
          <a:p>
            <a:pPr lvl="1"/>
            <a:r>
              <a:rPr lang="en-US" sz="2400" dirty="0" smtClean="0">
                <a:solidFill>
                  <a:srgbClr val="000000"/>
                </a:solidFill>
              </a:rPr>
              <a:t>if</a:t>
            </a:r>
            <a:r>
              <a:rPr lang="en-US" sz="2400" dirty="0" smtClean="0">
                <a:solidFill>
                  <a:srgbClr val="0000FF"/>
                </a:solidFill>
              </a:rPr>
              <a:t> EET </a:t>
            </a:r>
            <a:r>
              <a:rPr lang="en-US" sz="2400" dirty="0" smtClean="0">
                <a:solidFill>
                  <a:srgbClr val="000000"/>
                </a:solidFill>
              </a:rPr>
              <a:t>is right </a:t>
            </a:r>
            <a:r>
              <a:rPr lang="en-US" sz="2400" dirty="0" smtClean="0">
                <a:sym typeface="Wingdings"/>
              </a:rPr>
              <a:t> we should observe gap ; </a:t>
            </a:r>
          </a:p>
          <a:p>
            <a:pPr lvl="1"/>
            <a:r>
              <a:rPr lang="en-US" sz="2400" dirty="0" smtClean="0">
                <a:sym typeface="Wingdings"/>
              </a:rPr>
              <a:t>if </a:t>
            </a:r>
            <a:r>
              <a:rPr lang="en-US" sz="2400" dirty="0" smtClean="0">
                <a:solidFill>
                  <a:srgbClr val="FF0000"/>
                </a:solidFill>
                <a:sym typeface="Wingdings"/>
              </a:rPr>
              <a:t>misconceptions</a:t>
            </a:r>
            <a:r>
              <a:rPr lang="en-US" sz="2400" dirty="0" smtClean="0">
                <a:sym typeface="Wingdings"/>
              </a:rPr>
              <a:t>  we should observe no gap</a:t>
            </a:r>
          </a:p>
          <a:p>
            <a:r>
              <a:rPr lang="en-US" sz="2400" dirty="0" smtClean="0">
                <a:sym typeface="Wingdings"/>
              </a:rPr>
              <a:t>Result: no gap, so data support misconceptions conjecture</a:t>
            </a:r>
          </a:p>
          <a:p>
            <a:r>
              <a:rPr lang="en-US" sz="2400" dirty="0" smtClean="0">
                <a:sym typeface="Wingdings"/>
              </a:rPr>
              <a:t>One step further: Misconceptions conjecture </a:t>
            </a:r>
            <a:r>
              <a:rPr lang="en-US" sz="2400" dirty="0" smtClean="0">
                <a:solidFill>
                  <a:srgbClr val="008000"/>
                </a:solidFill>
                <a:sym typeface="Wingdings"/>
              </a:rPr>
              <a:t>better organizes all existing experimental data </a:t>
            </a:r>
            <a:endParaRPr lang="en-US" sz="2400" dirty="0">
              <a:solidFill>
                <a:srgbClr val="008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trips(downLeft)">
                                      <p:cBhvr>
                                        <p:cTn id="25" dur="500"/>
                                        <p:tgtEl>
                                          <p:spTgt spid="3">
                                            <p:txEl>
                                              <p:pRg st="5" end="5"/>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strips(downLeft)">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trips(downLeft)">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strips(downLeft)">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experiments to policy</a:t>
            </a:r>
            <a:endParaRPr lang="en-US" dirty="0"/>
          </a:p>
        </p:txBody>
      </p:sp>
      <p:pic>
        <p:nvPicPr>
          <p:cNvPr id="3" name="Picture 2" descr="Screen Shot 2019-06-23 at 10.52.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400176"/>
            <a:ext cx="4478936" cy="3206750"/>
          </a:xfrm>
          <a:prstGeom prst="rect">
            <a:avLst/>
          </a:prstGeom>
        </p:spPr>
      </p:pic>
      <p:pic>
        <p:nvPicPr>
          <p:cNvPr id="6" name="Picture 5" descr="Screen Shot 2019-06-23 at 10.52.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 y="4533900"/>
            <a:ext cx="7670800" cy="198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4"/>
          <p:cNvSpPr>
            <a:spLocks noGrp="1"/>
          </p:cNvSpPr>
          <p:nvPr>
            <p:ph type="title"/>
          </p:nvPr>
        </p:nvSpPr>
        <p:spPr/>
        <p:txBody>
          <a:bodyPr/>
          <a:lstStyle/>
          <a:p>
            <a:r>
              <a:rPr lang="en-US">
                <a:solidFill>
                  <a:srgbClr val="FF0000"/>
                </a:solidFill>
                <a:latin typeface="Times New Roman" charset="0"/>
                <a:ea typeface="ヒラギノ明朝 ProN W3" charset="0"/>
                <a:cs typeface="ヒラギノ明朝 ProN W3" charset="0"/>
              </a:rPr>
              <a:t>Example of Misuse</a:t>
            </a:r>
            <a:endParaRPr lang="en-US">
              <a:latin typeface="Times New Roman" charset="0"/>
              <a:ea typeface="ヒラギノ明朝 ProN W3" charset="0"/>
              <a:cs typeface="ヒラギノ明朝 ProN W3" charset="0"/>
            </a:endParaRPr>
          </a:p>
        </p:txBody>
      </p:sp>
      <p:grpSp>
        <p:nvGrpSpPr>
          <p:cNvPr id="87043" name="Group 16"/>
          <p:cNvGrpSpPr>
            <a:grpSpLocks/>
          </p:cNvGrpSpPr>
          <p:nvPr/>
        </p:nvGrpSpPr>
        <p:grpSpPr bwMode="auto">
          <a:xfrm>
            <a:off x="4876800" y="2282825"/>
            <a:ext cx="1676400" cy="914400"/>
            <a:chOff x="3120" y="2976"/>
            <a:chExt cx="1056" cy="576"/>
          </a:xfrm>
        </p:grpSpPr>
        <p:sp>
          <p:nvSpPr>
            <p:cNvPr id="87057" name="Rectangle 7"/>
            <p:cNvSpPr>
              <a:spLocks noChangeArrowheads="1"/>
            </p:cNvSpPr>
            <p:nvPr/>
          </p:nvSpPr>
          <p:spPr bwMode="auto">
            <a:xfrm>
              <a:off x="312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8" name="Text Box 12"/>
            <p:cNvSpPr txBox="1">
              <a:spLocks noChangeArrowheads="1"/>
            </p:cNvSpPr>
            <p:nvPr/>
          </p:nvSpPr>
          <p:spPr bwMode="auto">
            <a:xfrm>
              <a:off x="3168" y="3041"/>
              <a:ext cx="9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000"/>
                <a:t>experiment</a:t>
              </a:r>
            </a:p>
            <a:p>
              <a:pPr algn="ctr" eaLnBrk="1" hangingPunct="1"/>
              <a:r>
                <a:rPr lang="en-US" sz="2000"/>
                <a:t>results</a:t>
              </a:r>
            </a:p>
          </p:txBody>
        </p:sp>
      </p:grpSp>
      <p:grpSp>
        <p:nvGrpSpPr>
          <p:cNvPr id="87044" name="Group 15"/>
          <p:cNvGrpSpPr>
            <a:grpSpLocks/>
          </p:cNvGrpSpPr>
          <p:nvPr/>
        </p:nvGrpSpPr>
        <p:grpSpPr bwMode="auto">
          <a:xfrm>
            <a:off x="2533650" y="2282825"/>
            <a:ext cx="1676400" cy="914400"/>
            <a:chOff x="1680" y="2976"/>
            <a:chExt cx="1056" cy="576"/>
          </a:xfrm>
        </p:grpSpPr>
        <p:sp>
          <p:nvSpPr>
            <p:cNvPr id="87055" name="Rectangle 6"/>
            <p:cNvSpPr>
              <a:spLocks noChangeArrowheads="1"/>
            </p:cNvSpPr>
            <p:nvPr/>
          </p:nvSpPr>
          <p:spPr bwMode="auto">
            <a:xfrm>
              <a:off x="168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6" name="Text Box 13"/>
            <p:cNvSpPr txBox="1">
              <a:spLocks noChangeArrowheads="1"/>
            </p:cNvSpPr>
            <p:nvPr/>
          </p:nvSpPr>
          <p:spPr bwMode="auto">
            <a:xfrm>
              <a:off x="1776" y="3120"/>
              <a:ext cx="9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predictions</a:t>
              </a:r>
            </a:p>
          </p:txBody>
        </p:sp>
      </p:grpSp>
      <p:cxnSp>
        <p:nvCxnSpPr>
          <p:cNvPr id="87045" name="AutoShape 19"/>
          <p:cNvCxnSpPr>
            <a:cxnSpLocks noChangeShapeType="1"/>
            <a:endCxn id="87055" idx="1"/>
          </p:cNvCxnSpPr>
          <p:nvPr/>
        </p:nvCxnSpPr>
        <p:spPr bwMode="auto">
          <a:xfrm>
            <a:off x="1943100" y="2740025"/>
            <a:ext cx="59055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46" name="AutoShape 21"/>
          <p:cNvCxnSpPr>
            <a:cxnSpLocks noChangeShapeType="1"/>
          </p:cNvCxnSpPr>
          <p:nvPr/>
        </p:nvCxnSpPr>
        <p:spPr bwMode="auto">
          <a:xfrm flipV="1">
            <a:off x="4191000" y="2740025"/>
            <a:ext cx="635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87047" name="Group 7"/>
          <p:cNvGrpSpPr>
            <a:grpSpLocks/>
          </p:cNvGrpSpPr>
          <p:nvPr/>
        </p:nvGrpSpPr>
        <p:grpSpPr bwMode="auto">
          <a:xfrm>
            <a:off x="7159625" y="2282825"/>
            <a:ext cx="1676400" cy="914400"/>
            <a:chOff x="4560" y="2976"/>
            <a:chExt cx="1056" cy="576"/>
          </a:xfrm>
        </p:grpSpPr>
        <p:sp>
          <p:nvSpPr>
            <p:cNvPr id="87053" name="Rectangle 8"/>
            <p:cNvSpPr>
              <a:spLocks noChangeArrowheads="1"/>
            </p:cNvSpPr>
            <p:nvPr/>
          </p:nvSpPr>
          <p:spPr bwMode="auto">
            <a:xfrm>
              <a:off x="456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4" name="Text Box 9"/>
            <p:cNvSpPr txBox="1">
              <a:spLocks noChangeArrowheads="1"/>
            </p:cNvSpPr>
            <p:nvPr/>
          </p:nvSpPr>
          <p:spPr bwMode="auto">
            <a:xfrm>
              <a:off x="4800" y="3120"/>
              <a:ext cx="5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policy</a:t>
              </a:r>
            </a:p>
          </p:txBody>
        </p:sp>
      </p:grpSp>
      <p:grpSp>
        <p:nvGrpSpPr>
          <p:cNvPr id="87048" name="Group 36"/>
          <p:cNvGrpSpPr>
            <a:grpSpLocks/>
          </p:cNvGrpSpPr>
          <p:nvPr/>
        </p:nvGrpSpPr>
        <p:grpSpPr bwMode="auto">
          <a:xfrm>
            <a:off x="301625" y="2282825"/>
            <a:ext cx="1676400" cy="914400"/>
            <a:chOff x="4560" y="3264"/>
            <a:chExt cx="1056" cy="576"/>
          </a:xfrm>
        </p:grpSpPr>
        <p:sp>
          <p:nvSpPr>
            <p:cNvPr id="87051" name="Rectangle 37"/>
            <p:cNvSpPr>
              <a:spLocks noChangeArrowheads="1"/>
            </p:cNvSpPr>
            <p:nvPr/>
          </p:nvSpPr>
          <p:spPr bwMode="auto">
            <a:xfrm>
              <a:off x="4560" y="3264"/>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2" name="Text Box 38"/>
            <p:cNvSpPr txBox="1">
              <a:spLocks noChangeArrowheads="1"/>
            </p:cNvSpPr>
            <p:nvPr/>
          </p:nvSpPr>
          <p:spPr bwMode="auto">
            <a:xfrm>
              <a:off x="4824" y="3370"/>
              <a:ext cx="5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model</a:t>
              </a:r>
            </a:p>
          </p:txBody>
        </p:sp>
      </p:grpSp>
      <p:cxnSp>
        <p:nvCxnSpPr>
          <p:cNvPr id="87049" name="AutoShape 49"/>
          <p:cNvCxnSpPr>
            <a:cxnSpLocks noChangeShapeType="1"/>
          </p:cNvCxnSpPr>
          <p:nvPr/>
        </p:nvCxnSpPr>
        <p:spPr bwMode="auto">
          <a:xfrm flipV="1">
            <a:off x="6629400" y="2740025"/>
            <a:ext cx="53022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Cloud Callout 40"/>
          <p:cNvSpPr/>
          <p:nvPr/>
        </p:nvSpPr>
        <p:spPr>
          <a:xfrm>
            <a:off x="301625" y="3733800"/>
            <a:ext cx="3355975" cy="2895600"/>
          </a:xfrm>
          <a:prstGeom prst="cloudCallout">
            <a:avLst>
              <a:gd name="adj1" fmla="val -19549"/>
              <a:gd name="adj2" fmla="val -7933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ym typeface="Times New Roman" pitchFamily="-1" charset="0"/>
              </a:rPr>
              <a:t>Individuals rationally use new information to update </a:t>
            </a:r>
            <a:r>
              <a:rPr lang="en-US" dirty="0" smtClean="0">
                <a:sym typeface="Times New Roman" pitchFamily="-1" charset="0"/>
              </a:rPr>
              <a:t> prior beliefs </a:t>
            </a:r>
            <a:endParaRPr lang="en-US" dirty="0">
              <a:sym typeface="Times New Roman" pitchFamily="-1" charset="0"/>
            </a:endParaRPr>
          </a:p>
        </p:txBody>
      </p:sp>
    </p:spTree>
    <p:extLst>
      <p:ext uri="{BB962C8B-B14F-4D97-AF65-F5344CB8AC3E}">
        <p14:creationId xmlns:p14="http://schemas.microsoft.com/office/powerpoint/2010/main" val="19583231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16"/>
          <p:cNvGrpSpPr>
            <a:grpSpLocks/>
          </p:cNvGrpSpPr>
          <p:nvPr/>
        </p:nvGrpSpPr>
        <p:grpSpPr bwMode="auto">
          <a:xfrm>
            <a:off x="4876800" y="2282825"/>
            <a:ext cx="1676400" cy="914400"/>
            <a:chOff x="3120" y="2976"/>
            <a:chExt cx="1056" cy="576"/>
          </a:xfrm>
        </p:grpSpPr>
        <p:sp>
          <p:nvSpPr>
            <p:cNvPr id="89105" name="Rectangle 7"/>
            <p:cNvSpPr>
              <a:spLocks noChangeArrowheads="1"/>
            </p:cNvSpPr>
            <p:nvPr/>
          </p:nvSpPr>
          <p:spPr bwMode="auto">
            <a:xfrm>
              <a:off x="312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6" name="Text Box 12"/>
            <p:cNvSpPr txBox="1">
              <a:spLocks noChangeArrowheads="1"/>
            </p:cNvSpPr>
            <p:nvPr/>
          </p:nvSpPr>
          <p:spPr bwMode="auto">
            <a:xfrm>
              <a:off x="3168" y="3041"/>
              <a:ext cx="9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000"/>
                <a:t>experiment</a:t>
              </a:r>
            </a:p>
            <a:p>
              <a:pPr algn="ctr" eaLnBrk="1" hangingPunct="1"/>
              <a:r>
                <a:rPr lang="en-US" sz="2000"/>
                <a:t>results</a:t>
              </a:r>
            </a:p>
          </p:txBody>
        </p:sp>
      </p:grpSp>
      <p:grpSp>
        <p:nvGrpSpPr>
          <p:cNvPr id="89091" name="Group 15"/>
          <p:cNvGrpSpPr>
            <a:grpSpLocks/>
          </p:cNvGrpSpPr>
          <p:nvPr/>
        </p:nvGrpSpPr>
        <p:grpSpPr bwMode="auto">
          <a:xfrm>
            <a:off x="2533650" y="2282825"/>
            <a:ext cx="1676400" cy="914400"/>
            <a:chOff x="1680" y="2976"/>
            <a:chExt cx="1056" cy="576"/>
          </a:xfrm>
        </p:grpSpPr>
        <p:sp>
          <p:nvSpPr>
            <p:cNvPr id="89103" name="Rectangle 6"/>
            <p:cNvSpPr>
              <a:spLocks noChangeArrowheads="1"/>
            </p:cNvSpPr>
            <p:nvPr/>
          </p:nvSpPr>
          <p:spPr bwMode="auto">
            <a:xfrm>
              <a:off x="168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4" name="Text Box 13"/>
            <p:cNvSpPr txBox="1">
              <a:spLocks noChangeArrowheads="1"/>
            </p:cNvSpPr>
            <p:nvPr/>
          </p:nvSpPr>
          <p:spPr bwMode="auto">
            <a:xfrm>
              <a:off x="1776" y="3120"/>
              <a:ext cx="9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predictions</a:t>
              </a:r>
            </a:p>
          </p:txBody>
        </p:sp>
      </p:grpSp>
      <p:cxnSp>
        <p:nvCxnSpPr>
          <p:cNvPr id="89092" name="AutoShape 19"/>
          <p:cNvCxnSpPr>
            <a:cxnSpLocks noChangeShapeType="1"/>
            <a:endCxn id="89103" idx="1"/>
          </p:cNvCxnSpPr>
          <p:nvPr/>
        </p:nvCxnSpPr>
        <p:spPr bwMode="auto">
          <a:xfrm>
            <a:off x="1943100" y="2740025"/>
            <a:ext cx="59055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9093" name="AutoShape 21"/>
          <p:cNvCxnSpPr>
            <a:cxnSpLocks noChangeShapeType="1"/>
          </p:cNvCxnSpPr>
          <p:nvPr/>
        </p:nvCxnSpPr>
        <p:spPr bwMode="auto">
          <a:xfrm flipV="1">
            <a:off x="4191000" y="2740025"/>
            <a:ext cx="635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89094" name="Group 7"/>
          <p:cNvGrpSpPr>
            <a:grpSpLocks/>
          </p:cNvGrpSpPr>
          <p:nvPr/>
        </p:nvGrpSpPr>
        <p:grpSpPr bwMode="auto">
          <a:xfrm>
            <a:off x="7159625" y="2282825"/>
            <a:ext cx="1676400" cy="914400"/>
            <a:chOff x="4560" y="2976"/>
            <a:chExt cx="1056" cy="576"/>
          </a:xfrm>
        </p:grpSpPr>
        <p:sp>
          <p:nvSpPr>
            <p:cNvPr id="89101" name="Rectangle 8"/>
            <p:cNvSpPr>
              <a:spLocks noChangeArrowheads="1"/>
            </p:cNvSpPr>
            <p:nvPr/>
          </p:nvSpPr>
          <p:spPr bwMode="auto">
            <a:xfrm>
              <a:off x="456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2" name="Text Box 9"/>
            <p:cNvSpPr txBox="1">
              <a:spLocks noChangeArrowheads="1"/>
            </p:cNvSpPr>
            <p:nvPr/>
          </p:nvSpPr>
          <p:spPr bwMode="auto">
            <a:xfrm>
              <a:off x="4800" y="3120"/>
              <a:ext cx="5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policy</a:t>
              </a:r>
            </a:p>
          </p:txBody>
        </p:sp>
      </p:grpSp>
      <p:grpSp>
        <p:nvGrpSpPr>
          <p:cNvPr id="89095" name="Group 36"/>
          <p:cNvGrpSpPr>
            <a:grpSpLocks/>
          </p:cNvGrpSpPr>
          <p:nvPr/>
        </p:nvGrpSpPr>
        <p:grpSpPr bwMode="auto">
          <a:xfrm>
            <a:off x="301625" y="2282825"/>
            <a:ext cx="1676400" cy="914400"/>
            <a:chOff x="4560" y="3264"/>
            <a:chExt cx="1056" cy="576"/>
          </a:xfrm>
        </p:grpSpPr>
        <p:sp>
          <p:nvSpPr>
            <p:cNvPr id="89099" name="Rectangle 37"/>
            <p:cNvSpPr>
              <a:spLocks noChangeArrowheads="1"/>
            </p:cNvSpPr>
            <p:nvPr/>
          </p:nvSpPr>
          <p:spPr bwMode="auto">
            <a:xfrm>
              <a:off x="4560" y="3264"/>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00" name="Text Box 38"/>
            <p:cNvSpPr txBox="1">
              <a:spLocks noChangeArrowheads="1"/>
            </p:cNvSpPr>
            <p:nvPr/>
          </p:nvSpPr>
          <p:spPr bwMode="auto">
            <a:xfrm>
              <a:off x="4824" y="3370"/>
              <a:ext cx="5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model</a:t>
              </a:r>
            </a:p>
          </p:txBody>
        </p:sp>
      </p:grpSp>
      <p:cxnSp>
        <p:nvCxnSpPr>
          <p:cNvPr id="89096" name="AutoShape 49"/>
          <p:cNvCxnSpPr>
            <a:cxnSpLocks noChangeShapeType="1"/>
          </p:cNvCxnSpPr>
          <p:nvPr/>
        </p:nvCxnSpPr>
        <p:spPr bwMode="auto">
          <a:xfrm flipV="1">
            <a:off x="6629400" y="2740025"/>
            <a:ext cx="53022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Cloud Callout 40"/>
          <p:cNvSpPr/>
          <p:nvPr/>
        </p:nvSpPr>
        <p:spPr>
          <a:xfrm>
            <a:off x="2533650" y="3810000"/>
            <a:ext cx="3355975" cy="2362200"/>
          </a:xfrm>
          <a:prstGeom prst="cloudCallout">
            <a:avLst>
              <a:gd name="adj1" fmla="val -13494"/>
              <a:gd name="adj2" fmla="val -8399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ym typeface="Times New Roman" pitchFamily="-1" charset="0"/>
              </a:rPr>
              <a:t>Forecasts should be consistent with Bayes’ Rule</a:t>
            </a:r>
          </a:p>
        </p:txBody>
      </p:sp>
      <p:sp>
        <p:nvSpPr>
          <p:cNvPr id="21" name="Title 14"/>
          <p:cNvSpPr txBox="1">
            <a:spLocks/>
          </p:cNvSpPr>
          <p:nvPr/>
        </p:nvSpPr>
        <p:spPr bwMode="auto">
          <a:xfrm>
            <a:off x="1325563" y="228600"/>
            <a:ext cx="7772400" cy="1905000"/>
          </a:xfrm>
          <a:prstGeom prst="rect">
            <a:avLst/>
          </a:prstGeom>
          <a:noFill/>
          <a:ln w="12700">
            <a:noFill/>
            <a:miter lim="800000"/>
            <a:headEnd/>
            <a:tailEnd/>
          </a:ln>
        </p:spPr>
        <p:txBody>
          <a:bodyPr lIns="50800" tIns="50800" bIns="50800" anchor="ctr">
            <a:normAutofit/>
          </a:bodyPr>
          <a:lstStyle>
            <a:lvl1pPr marL="39688" indent="-39688"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r>
              <a:rPr lang="en-US" sz="4400">
                <a:solidFill>
                  <a:srgbClr val="FF0000"/>
                </a:solidFill>
              </a:rPr>
              <a:t>Example of Misuse</a:t>
            </a:r>
            <a:endParaRPr lang="en-US" sz="4400">
              <a:solidFill>
                <a:srgbClr val="003366"/>
              </a:solidFill>
            </a:endParaRPr>
          </a:p>
        </p:txBody>
      </p:sp>
    </p:spTree>
    <p:extLst>
      <p:ext uri="{BB962C8B-B14F-4D97-AF65-F5344CB8AC3E}">
        <p14:creationId xmlns:p14="http://schemas.microsoft.com/office/powerpoint/2010/main" val="8484209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16"/>
          <p:cNvGrpSpPr>
            <a:grpSpLocks/>
          </p:cNvGrpSpPr>
          <p:nvPr/>
        </p:nvGrpSpPr>
        <p:grpSpPr bwMode="auto">
          <a:xfrm>
            <a:off x="4876800" y="2282825"/>
            <a:ext cx="1676400" cy="914400"/>
            <a:chOff x="3120" y="2976"/>
            <a:chExt cx="1056" cy="576"/>
          </a:xfrm>
        </p:grpSpPr>
        <p:sp>
          <p:nvSpPr>
            <p:cNvPr id="91153" name="Rectangle 7"/>
            <p:cNvSpPr>
              <a:spLocks noChangeArrowheads="1"/>
            </p:cNvSpPr>
            <p:nvPr/>
          </p:nvSpPr>
          <p:spPr bwMode="auto">
            <a:xfrm>
              <a:off x="312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4" name="Text Box 12"/>
            <p:cNvSpPr txBox="1">
              <a:spLocks noChangeArrowheads="1"/>
            </p:cNvSpPr>
            <p:nvPr/>
          </p:nvSpPr>
          <p:spPr bwMode="auto">
            <a:xfrm>
              <a:off x="3168" y="3041"/>
              <a:ext cx="9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000"/>
                <a:t>experiment</a:t>
              </a:r>
            </a:p>
            <a:p>
              <a:pPr algn="ctr" eaLnBrk="1" hangingPunct="1"/>
              <a:r>
                <a:rPr lang="en-US" sz="2000"/>
                <a:t>results</a:t>
              </a:r>
            </a:p>
          </p:txBody>
        </p:sp>
      </p:grpSp>
      <p:grpSp>
        <p:nvGrpSpPr>
          <p:cNvPr id="91139" name="Group 15"/>
          <p:cNvGrpSpPr>
            <a:grpSpLocks/>
          </p:cNvGrpSpPr>
          <p:nvPr/>
        </p:nvGrpSpPr>
        <p:grpSpPr bwMode="auto">
          <a:xfrm>
            <a:off x="2533650" y="2282825"/>
            <a:ext cx="1676400" cy="914400"/>
            <a:chOff x="1680" y="2976"/>
            <a:chExt cx="1056" cy="576"/>
          </a:xfrm>
        </p:grpSpPr>
        <p:sp>
          <p:nvSpPr>
            <p:cNvPr id="91151" name="Rectangle 6"/>
            <p:cNvSpPr>
              <a:spLocks noChangeArrowheads="1"/>
            </p:cNvSpPr>
            <p:nvPr/>
          </p:nvSpPr>
          <p:spPr bwMode="auto">
            <a:xfrm>
              <a:off x="168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2" name="Text Box 13"/>
            <p:cNvSpPr txBox="1">
              <a:spLocks noChangeArrowheads="1"/>
            </p:cNvSpPr>
            <p:nvPr/>
          </p:nvSpPr>
          <p:spPr bwMode="auto">
            <a:xfrm>
              <a:off x="1776" y="3120"/>
              <a:ext cx="9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predictions</a:t>
              </a:r>
            </a:p>
          </p:txBody>
        </p:sp>
      </p:grpSp>
      <p:cxnSp>
        <p:nvCxnSpPr>
          <p:cNvPr id="91140" name="AutoShape 19"/>
          <p:cNvCxnSpPr>
            <a:cxnSpLocks noChangeShapeType="1"/>
            <a:endCxn id="91151" idx="1"/>
          </p:cNvCxnSpPr>
          <p:nvPr/>
        </p:nvCxnSpPr>
        <p:spPr bwMode="auto">
          <a:xfrm>
            <a:off x="1943100" y="2740025"/>
            <a:ext cx="59055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41" name="AutoShape 21"/>
          <p:cNvCxnSpPr>
            <a:cxnSpLocks noChangeShapeType="1"/>
          </p:cNvCxnSpPr>
          <p:nvPr/>
        </p:nvCxnSpPr>
        <p:spPr bwMode="auto">
          <a:xfrm flipV="1">
            <a:off x="4191000" y="2740025"/>
            <a:ext cx="635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91142" name="Group 7"/>
          <p:cNvGrpSpPr>
            <a:grpSpLocks/>
          </p:cNvGrpSpPr>
          <p:nvPr/>
        </p:nvGrpSpPr>
        <p:grpSpPr bwMode="auto">
          <a:xfrm>
            <a:off x="7159625" y="2282825"/>
            <a:ext cx="1676400" cy="914400"/>
            <a:chOff x="4560" y="2976"/>
            <a:chExt cx="1056" cy="576"/>
          </a:xfrm>
        </p:grpSpPr>
        <p:sp>
          <p:nvSpPr>
            <p:cNvPr id="91149" name="Rectangle 8"/>
            <p:cNvSpPr>
              <a:spLocks noChangeArrowheads="1"/>
            </p:cNvSpPr>
            <p:nvPr/>
          </p:nvSpPr>
          <p:spPr bwMode="auto">
            <a:xfrm>
              <a:off x="456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0" name="Text Box 9"/>
            <p:cNvSpPr txBox="1">
              <a:spLocks noChangeArrowheads="1"/>
            </p:cNvSpPr>
            <p:nvPr/>
          </p:nvSpPr>
          <p:spPr bwMode="auto">
            <a:xfrm>
              <a:off x="4800" y="3120"/>
              <a:ext cx="5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policy</a:t>
              </a:r>
            </a:p>
          </p:txBody>
        </p:sp>
      </p:grpSp>
      <p:grpSp>
        <p:nvGrpSpPr>
          <p:cNvPr id="91143" name="Group 36"/>
          <p:cNvGrpSpPr>
            <a:grpSpLocks/>
          </p:cNvGrpSpPr>
          <p:nvPr/>
        </p:nvGrpSpPr>
        <p:grpSpPr bwMode="auto">
          <a:xfrm>
            <a:off x="301625" y="2282825"/>
            <a:ext cx="1676400" cy="914400"/>
            <a:chOff x="4560" y="3264"/>
            <a:chExt cx="1056" cy="576"/>
          </a:xfrm>
        </p:grpSpPr>
        <p:sp>
          <p:nvSpPr>
            <p:cNvPr id="91147" name="Rectangle 37"/>
            <p:cNvSpPr>
              <a:spLocks noChangeArrowheads="1"/>
            </p:cNvSpPr>
            <p:nvPr/>
          </p:nvSpPr>
          <p:spPr bwMode="auto">
            <a:xfrm>
              <a:off x="4560" y="3264"/>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8" name="Text Box 38"/>
            <p:cNvSpPr txBox="1">
              <a:spLocks noChangeArrowheads="1"/>
            </p:cNvSpPr>
            <p:nvPr/>
          </p:nvSpPr>
          <p:spPr bwMode="auto">
            <a:xfrm>
              <a:off x="4824" y="3370"/>
              <a:ext cx="5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model</a:t>
              </a:r>
            </a:p>
          </p:txBody>
        </p:sp>
      </p:grpSp>
      <p:cxnSp>
        <p:nvCxnSpPr>
          <p:cNvPr id="91144" name="AutoShape 49"/>
          <p:cNvCxnSpPr>
            <a:cxnSpLocks noChangeShapeType="1"/>
          </p:cNvCxnSpPr>
          <p:nvPr/>
        </p:nvCxnSpPr>
        <p:spPr bwMode="auto">
          <a:xfrm flipV="1">
            <a:off x="6629400" y="2740025"/>
            <a:ext cx="53022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Cloud Callout 40"/>
          <p:cNvSpPr/>
          <p:nvPr/>
        </p:nvSpPr>
        <p:spPr>
          <a:xfrm>
            <a:off x="2533650" y="3657600"/>
            <a:ext cx="3355975" cy="2590800"/>
          </a:xfrm>
          <a:prstGeom prst="cloudCallout">
            <a:avLst>
              <a:gd name="adj1" fmla="val 33071"/>
              <a:gd name="adj2" fmla="val -6896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ym typeface="Times New Roman" pitchFamily="-1" charset="0"/>
              </a:rPr>
              <a:t>Grether (</a:t>
            </a:r>
            <a:r>
              <a:rPr lang="en-US" dirty="0">
                <a:solidFill>
                  <a:schemeClr val="tx1"/>
                </a:solidFill>
                <a:sym typeface="Times New Roman" pitchFamily="-1" charset="0"/>
              </a:rPr>
              <a:t>1980!!</a:t>
            </a:r>
            <a:r>
              <a:rPr lang="en-US" dirty="0">
                <a:sym typeface="Times New Roman" pitchFamily="-1" charset="0"/>
              </a:rPr>
              <a:t>): people fail to forecast using Bayes’ Rule</a:t>
            </a:r>
          </a:p>
        </p:txBody>
      </p:sp>
      <p:sp>
        <p:nvSpPr>
          <p:cNvPr id="91146" name="Title 14"/>
          <p:cNvSpPr>
            <a:spLocks noGrp="1"/>
          </p:cNvSpPr>
          <p:nvPr>
            <p:ph type="title"/>
          </p:nvPr>
        </p:nvSpPr>
        <p:spPr/>
        <p:txBody>
          <a:bodyPr/>
          <a:lstStyle/>
          <a:p>
            <a:r>
              <a:rPr lang="en-US">
                <a:solidFill>
                  <a:srgbClr val="FF0000"/>
                </a:solidFill>
                <a:latin typeface="Times New Roman" charset="0"/>
                <a:ea typeface="ヒラギノ明朝 ProN W3" charset="0"/>
                <a:cs typeface="ヒラギノ明朝 ProN W3" charset="0"/>
              </a:rPr>
              <a:t>Example of Misuse</a:t>
            </a:r>
            <a:endParaRPr lang="en-US">
              <a:latin typeface="Times New Roman" charset="0"/>
              <a:ea typeface="ヒラギノ明朝 ProN W3" charset="0"/>
              <a:cs typeface="ヒラギノ明朝 ProN W3" charset="0"/>
            </a:endParaRPr>
          </a:p>
        </p:txBody>
      </p:sp>
    </p:spTree>
    <p:extLst>
      <p:ext uri="{BB962C8B-B14F-4D97-AF65-F5344CB8AC3E}">
        <p14:creationId xmlns:p14="http://schemas.microsoft.com/office/powerpoint/2010/main" val="35140468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16"/>
          <p:cNvGrpSpPr>
            <a:grpSpLocks/>
          </p:cNvGrpSpPr>
          <p:nvPr/>
        </p:nvGrpSpPr>
        <p:grpSpPr bwMode="auto">
          <a:xfrm>
            <a:off x="4876800" y="2282825"/>
            <a:ext cx="1676400" cy="914400"/>
            <a:chOff x="3120" y="2976"/>
            <a:chExt cx="1056" cy="576"/>
          </a:xfrm>
        </p:grpSpPr>
        <p:sp>
          <p:nvSpPr>
            <p:cNvPr id="91153" name="Rectangle 7"/>
            <p:cNvSpPr>
              <a:spLocks noChangeArrowheads="1"/>
            </p:cNvSpPr>
            <p:nvPr/>
          </p:nvSpPr>
          <p:spPr bwMode="auto">
            <a:xfrm>
              <a:off x="312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4" name="Text Box 12"/>
            <p:cNvSpPr txBox="1">
              <a:spLocks noChangeArrowheads="1"/>
            </p:cNvSpPr>
            <p:nvPr/>
          </p:nvSpPr>
          <p:spPr bwMode="auto">
            <a:xfrm>
              <a:off x="3168" y="3041"/>
              <a:ext cx="9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000"/>
                <a:t>experiment</a:t>
              </a:r>
            </a:p>
            <a:p>
              <a:pPr algn="ctr" eaLnBrk="1" hangingPunct="1"/>
              <a:r>
                <a:rPr lang="en-US" sz="2000"/>
                <a:t>results</a:t>
              </a:r>
            </a:p>
          </p:txBody>
        </p:sp>
      </p:grpSp>
      <p:grpSp>
        <p:nvGrpSpPr>
          <p:cNvPr id="91139" name="Group 15"/>
          <p:cNvGrpSpPr>
            <a:grpSpLocks/>
          </p:cNvGrpSpPr>
          <p:nvPr/>
        </p:nvGrpSpPr>
        <p:grpSpPr bwMode="auto">
          <a:xfrm>
            <a:off x="2533650" y="2282825"/>
            <a:ext cx="1676400" cy="914400"/>
            <a:chOff x="1680" y="2976"/>
            <a:chExt cx="1056" cy="576"/>
          </a:xfrm>
        </p:grpSpPr>
        <p:sp>
          <p:nvSpPr>
            <p:cNvPr id="91151" name="Rectangle 6"/>
            <p:cNvSpPr>
              <a:spLocks noChangeArrowheads="1"/>
            </p:cNvSpPr>
            <p:nvPr/>
          </p:nvSpPr>
          <p:spPr bwMode="auto">
            <a:xfrm>
              <a:off x="168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2" name="Text Box 13"/>
            <p:cNvSpPr txBox="1">
              <a:spLocks noChangeArrowheads="1"/>
            </p:cNvSpPr>
            <p:nvPr/>
          </p:nvSpPr>
          <p:spPr bwMode="auto">
            <a:xfrm>
              <a:off x="1776" y="3120"/>
              <a:ext cx="9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predictions</a:t>
              </a:r>
            </a:p>
          </p:txBody>
        </p:sp>
      </p:grpSp>
      <p:cxnSp>
        <p:nvCxnSpPr>
          <p:cNvPr id="91140" name="AutoShape 19"/>
          <p:cNvCxnSpPr>
            <a:cxnSpLocks noChangeShapeType="1"/>
            <a:endCxn id="91151" idx="1"/>
          </p:cNvCxnSpPr>
          <p:nvPr/>
        </p:nvCxnSpPr>
        <p:spPr bwMode="auto">
          <a:xfrm>
            <a:off x="1943100" y="2740025"/>
            <a:ext cx="59055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141" name="AutoShape 21"/>
          <p:cNvCxnSpPr>
            <a:cxnSpLocks noChangeShapeType="1"/>
          </p:cNvCxnSpPr>
          <p:nvPr/>
        </p:nvCxnSpPr>
        <p:spPr bwMode="auto">
          <a:xfrm flipV="1">
            <a:off x="4191000" y="2740025"/>
            <a:ext cx="635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91142" name="Group 7"/>
          <p:cNvGrpSpPr>
            <a:grpSpLocks/>
          </p:cNvGrpSpPr>
          <p:nvPr/>
        </p:nvGrpSpPr>
        <p:grpSpPr bwMode="auto">
          <a:xfrm>
            <a:off x="7159625" y="2282825"/>
            <a:ext cx="1676400" cy="914400"/>
            <a:chOff x="4560" y="2976"/>
            <a:chExt cx="1056" cy="576"/>
          </a:xfrm>
        </p:grpSpPr>
        <p:sp>
          <p:nvSpPr>
            <p:cNvPr id="91149" name="Rectangle 8"/>
            <p:cNvSpPr>
              <a:spLocks noChangeArrowheads="1"/>
            </p:cNvSpPr>
            <p:nvPr/>
          </p:nvSpPr>
          <p:spPr bwMode="auto">
            <a:xfrm>
              <a:off x="456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50" name="Text Box 9"/>
            <p:cNvSpPr txBox="1">
              <a:spLocks noChangeArrowheads="1"/>
            </p:cNvSpPr>
            <p:nvPr/>
          </p:nvSpPr>
          <p:spPr bwMode="auto">
            <a:xfrm>
              <a:off x="4800" y="3120"/>
              <a:ext cx="5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policy</a:t>
              </a:r>
            </a:p>
          </p:txBody>
        </p:sp>
      </p:grpSp>
      <p:grpSp>
        <p:nvGrpSpPr>
          <p:cNvPr id="91143" name="Group 36"/>
          <p:cNvGrpSpPr>
            <a:grpSpLocks/>
          </p:cNvGrpSpPr>
          <p:nvPr/>
        </p:nvGrpSpPr>
        <p:grpSpPr bwMode="auto">
          <a:xfrm>
            <a:off x="301625" y="2282825"/>
            <a:ext cx="1676400" cy="914400"/>
            <a:chOff x="4560" y="3264"/>
            <a:chExt cx="1056" cy="576"/>
          </a:xfrm>
        </p:grpSpPr>
        <p:sp>
          <p:nvSpPr>
            <p:cNvPr id="91147" name="Rectangle 37"/>
            <p:cNvSpPr>
              <a:spLocks noChangeArrowheads="1"/>
            </p:cNvSpPr>
            <p:nvPr/>
          </p:nvSpPr>
          <p:spPr bwMode="auto">
            <a:xfrm>
              <a:off x="4560" y="3264"/>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148" name="Text Box 38"/>
            <p:cNvSpPr txBox="1">
              <a:spLocks noChangeArrowheads="1"/>
            </p:cNvSpPr>
            <p:nvPr/>
          </p:nvSpPr>
          <p:spPr bwMode="auto">
            <a:xfrm>
              <a:off x="4824" y="3370"/>
              <a:ext cx="5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model</a:t>
              </a:r>
            </a:p>
          </p:txBody>
        </p:sp>
      </p:grpSp>
      <p:cxnSp>
        <p:nvCxnSpPr>
          <p:cNvPr id="91144" name="AutoShape 49"/>
          <p:cNvCxnSpPr>
            <a:cxnSpLocks noChangeShapeType="1"/>
          </p:cNvCxnSpPr>
          <p:nvPr/>
        </p:nvCxnSpPr>
        <p:spPr bwMode="auto">
          <a:xfrm flipV="1">
            <a:off x="6629400" y="2740025"/>
            <a:ext cx="53022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Cloud Callout 40"/>
          <p:cNvSpPr/>
          <p:nvPr/>
        </p:nvSpPr>
        <p:spPr>
          <a:xfrm>
            <a:off x="2533650" y="3657600"/>
            <a:ext cx="3355975" cy="2590800"/>
          </a:xfrm>
          <a:prstGeom prst="cloudCallout">
            <a:avLst>
              <a:gd name="adj1" fmla="val 33071"/>
              <a:gd name="adj2" fmla="val -6896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ym typeface="Times New Roman" pitchFamily="-1" charset="0"/>
              </a:rPr>
              <a:t>Grether (</a:t>
            </a:r>
            <a:r>
              <a:rPr lang="en-US" dirty="0">
                <a:solidFill>
                  <a:schemeClr val="tx1"/>
                </a:solidFill>
                <a:sym typeface="Times New Roman" pitchFamily="-1" charset="0"/>
              </a:rPr>
              <a:t>1980!!</a:t>
            </a:r>
            <a:r>
              <a:rPr lang="en-US" dirty="0">
                <a:sym typeface="Times New Roman" pitchFamily="-1" charset="0"/>
              </a:rPr>
              <a:t>): people fail to forecast using Bayes’ Rule</a:t>
            </a:r>
          </a:p>
        </p:txBody>
      </p:sp>
      <p:sp>
        <p:nvSpPr>
          <p:cNvPr id="91146" name="Title 14"/>
          <p:cNvSpPr>
            <a:spLocks noGrp="1"/>
          </p:cNvSpPr>
          <p:nvPr>
            <p:ph type="title"/>
          </p:nvPr>
        </p:nvSpPr>
        <p:spPr/>
        <p:txBody>
          <a:bodyPr/>
          <a:lstStyle/>
          <a:p>
            <a:r>
              <a:rPr lang="en-US">
                <a:solidFill>
                  <a:srgbClr val="FF0000"/>
                </a:solidFill>
                <a:latin typeface="Times New Roman" charset="0"/>
                <a:ea typeface="ヒラギノ明朝 ProN W3" charset="0"/>
                <a:cs typeface="ヒラギノ明朝 ProN W3" charset="0"/>
              </a:rPr>
              <a:t>Example of Misuse</a:t>
            </a:r>
            <a:endParaRPr lang="en-US">
              <a:latin typeface="Times New Roman" charset="0"/>
              <a:ea typeface="ヒラギノ明朝 ProN W3" charset="0"/>
              <a:cs typeface="ヒラギノ明朝 ProN W3" charset="0"/>
            </a:endParaRPr>
          </a:p>
        </p:txBody>
      </p:sp>
      <p:sp>
        <p:nvSpPr>
          <p:cNvPr id="2" name="TextBox 1"/>
          <p:cNvSpPr txBox="1"/>
          <p:nvPr/>
        </p:nvSpPr>
        <p:spPr>
          <a:xfrm>
            <a:off x="720724" y="1463676"/>
            <a:ext cx="7966075" cy="4324261"/>
          </a:xfrm>
          <a:prstGeom prst="rect">
            <a:avLst/>
          </a:prstGeom>
          <a:solidFill>
            <a:schemeClr val="bg1"/>
          </a:solidFill>
        </p:spPr>
        <p:txBody>
          <a:bodyPr wrap="square" rtlCol="0">
            <a:spAutoFit/>
          </a:bodyPr>
          <a:lstStyle/>
          <a:p>
            <a:r>
              <a:rPr lang="en-US" sz="2500" dirty="0">
                <a:solidFill>
                  <a:srgbClr val="FF0000"/>
                </a:solidFill>
              </a:rPr>
              <a:t>On a more scientific level</a:t>
            </a:r>
            <a:r>
              <a:rPr lang="en-US" sz="2500" dirty="0"/>
              <a:t>, research by psychologists and </a:t>
            </a:r>
            <a:r>
              <a:rPr lang="en-US" sz="2500" dirty="0" smtClean="0"/>
              <a:t>economists </a:t>
            </a:r>
            <a:r>
              <a:rPr lang="en-US" sz="2500" dirty="0">
                <a:solidFill>
                  <a:srgbClr val="FF0000"/>
                </a:solidFill>
              </a:rPr>
              <a:t>over the past three decades </a:t>
            </a:r>
            <a:r>
              <a:rPr lang="en-US" sz="2500" dirty="0"/>
              <a:t>has raised questions about the </a:t>
            </a:r>
            <a:r>
              <a:rPr lang="en-US" sz="2500" dirty="0" smtClean="0"/>
              <a:t>rationality </a:t>
            </a:r>
            <a:r>
              <a:rPr lang="en-US" sz="2500" dirty="0"/>
              <a:t>of many judgments and decisions that individuals make. </a:t>
            </a:r>
            <a:r>
              <a:rPr lang="en-US" sz="2500" dirty="0" smtClean="0">
                <a:solidFill>
                  <a:srgbClr val="FF0000"/>
                </a:solidFill>
              </a:rPr>
              <a:t>People </a:t>
            </a:r>
            <a:r>
              <a:rPr lang="en-US" sz="2500" dirty="0">
                <a:solidFill>
                  <a:srgbClr val="FF0000"/>
                </a:solidFill>
              </a:rPr>
              <a:t>fail to make forecasts that are consistent with </a:t>
            </a:r>
            <a:r>
              <a:rPr lang="en-US" sz="2500" dirty="0" err="1">
                <a:solidFill>
                  <a:srgbClr val="FF0000"/>
                </a:solidFill>
              </a:rPr>
              <a:t>Bayes’s</a:t>
            </a:r>
            <a:r>
              <a:rPr lang="en-US" sz="2500" dirty="0">
                <a:solidFill>
                  <a:srgbClr val="FF0000"/>
                </a:solidFill>
              </a:rPr>
              <a:t> </a:t>
            </a:r>
            <a:r>
              <a:rPr lang="en-US" sz="2500" dirty="0" smtClean="0">
                <a:solidFill>
                  <a:srgbClr val="FF0000"/>
                </a:solidFill>
              </a:rPr>
              <a:t>rule [Grether, 1980]</a:t>
            </a:r>
            <a:r>
              <a:rPr lang="en-US" sz="2500" dirty="0" smtClean="0"/>
              <a:t>, </a:t>
            </a:r>
            <a:r>
              <a:rPr lang="en-US" sz="2500" dirty="0"/>
              <a:t>use heuristics that can lead them to make systematic </a:t>
            </a:r>
            <a:r>
              <a:rPr lang="en-US" sz="2500" dirty="0" smtClean="0"/>
              <a:t>blunders</a:t>
            </a:r>
            <a:r>
              <a:rPr lang="en-US" sz="2500" dirty="0"/>
              <a:t> </a:t>
            </a:r>
            <a:r>
              <a:rPr lang="en-US" sz="2500" dirty="0" smtClean="0"/>
              <a:t>[cites] </a:t>
            </a:r>
            <a:r>
              <a:rPr lang="en-US" sz="2500" dirty="0"/>
              <a:t>exhibit preference reversals (that is, they prefer A to B </a:t>
            </a:r>
            <a:r>
              <a:rPr lang="en-US" sz="2500" i="1" dirty="0"/>
              <a:t>and </a:t>
            </a:r>
            <a:r>
              <a:rPr lang="en-US" sz="2500" dirty="0"/>
              <a:t>B to A</a:t>
            </a:r>
            <a:r>
              <a:rPr lang="en-US" sz="2500" dirty="0" smtClean="0"/>
              <a:t>)</a:t>
            </a:r>
            <a:r>
              <a:rPr lang="en-US" sz="2500" dirty="0"/>
              <a:t> </a:t>
            </a:r>
            <a:r>
              <a:rPr lang="en-US" sz="2500" dirty="0" smtClean="0"/>
              <a:t>[cites], </a:t>
            </a:r>
            <a:r>
              <a:rPr lang="en-US" sz="2500" dirty="0"/>
              <a:t>suffer </a:t>
            </a:r>
            <a:r>
              <a:rPr lang="en-US" sz="2500" dirty="0" smtClean="0"/>
              <a:t>from problems of self</a:t>
            </a:r>
            <a:r>
              <a:rPr lang="en-US" sz="2500" dirty="0"/>
              <a:t>-</a:t>
            </a:r>
            <a:r>
              <a:rPr lang="en-US" sz="2500" dirty="0" smtClean="0"/>
              <a:t>control</a:t>
            </a:r>
            <a:r>
              <a:rPr lang="en-US" sz="2500" dirty="0"/>
              <a:t> </a:t>
            </a:r>
            <a:r>
              <a:rPr lang="en-US" sz="2500" dirty="0" smtClean="0"/>
              <a:t>[cites], and make different choices depending on the framing of the problem. (Sunstein and Thaler, 2003)</a:t>
            </a:r>
            <a:endParaRPr lang="en-US" sz="2500" dirty="0"/>
          </a:p>
          <a:p>
            <a:endParaRPr lang="en-US" sz="2500" dirty="0"/>
          </a:p>
        </p:txBody>
      </p:sp>
    </p:spTree>
    <p:extLst>
      <p:ext uri="{BB962C8B-B14F-4D97-AF65-F5344CB8AC3E}">
        <p14:creationId xmlns:p14="http://schemas.microsoft.com/office/powerpoint/2010/main" val="13484417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8229600" cy="1143000"/>
          </a:xfrm>
          <a:noFill/>
          <a:ln/>
        </p:spPr>
        <p:txBody>
          <a:bodyPr/>
          <a:lstStyle/>
          <a:p>
            <a:r>
              <a:rPr lang="en-US" sz="4000"/>
              <a:t>The Science of Economics</a:t>
            </a:r>
          </a:p>
        </p:txBody>
      </p:sp>
      <p:grpSp>
        <p:nvGrpSpPr>
          <p:cNvPr id="2" name="Group 3"/>
          <p:cNvGrpSpPr>
            <a:grpSpLocks/>
          </p:cNvGrpSpPr>
          <p:nvPr/>
        </p:nvGrpSpPr>
        <p:grpSpPr bwMode="auto">
          <a:xfrm>
            <a:off x="1552575" y="2419350"/>
            <a:ext cx="2179638" cy="977900"/>
            <a:chOff x="624" y="816"/>
            <a:chExt cx="1157" cy="576"/>
          </a:xfrm>
        </p:grpSpPr>
        <p:sp>
          <p:nvSpPr>
            <p:cNvPr id="46084" name="Rectangle 4"/>
            <p:cNvSpPr>
              <a:spLocks noChangeArrowheads="1"/>
            </p:cNvSpPr>
            <p:nvPr/>
          </p:nvSpPr>
          <p:spPr bwMode="auto">
            <a:xfrm>
              <a:off x="672" y="816"/>
              <a:ext cx="1056" cy="576"/>
            </a:xfrm>
            <a:prstGeom prst="rect">
              <a:avLst/>
            </a:prstGeom>
            <a:noFill/>
            <a:ln w="12700">
              <a:solidFill>
                <a:schemeClr val="tx1"/>
              </a:solidFill>
              <a:miter lim="800000"/>
              <a:headEnd/>
              <a:tailEnd/>
            </a:ln>
            <a:effectLst/>
          </p:spPr>
          <p:txBody>
            <a:bodyPr wrap="none" anchor="ctr">
              <a:prstTxWarp prst="textNoShape">
                <a:avLst/>
              </a:prstTxWarp>
            </a:bodyPr>
            <a:lstStyle/>
            <a:p>
              <a:pPr algn="ctr"/>
              <a:endParaRPr lang="en-US">
                <a:solidFill>
                  <a:schemeClr val="folHlink"/>
                </a:solidFill>
              </a:endParaRPr>
            </a:p>
          </p:txBody>
        </p:sp>
        <p:sp>
          <p:nvSpPr>
            <p:cNvPr id="46085" name="Text Box 5"/>
            <p:cNvSpPr txBox="1">
              <a:spLocks noChangeArrowheads="1"/>
            </p:cNvSpPr>
            <p:nvPr/>
          </p:nvSpPr>
          <p:spPr bwMode="auto">
            <a:xfrm>
              <a:off x="624" y="864"/>
              <a:ext cx="1157" cy="254"/>
            </a:xfrm>
            <a:prstGeom prst="rect">
              <a:avLst/>
            </a:prstGeom>
            <a:noFill/>
            <a:ln w="12700">
              <a:noFill/>
              <a:miter lim="800000"/>
              <a:headEnd/>
              <a:tailEnd/>
            </a:ln>
            <a:effectLst/>
          </p:spPr>
          <p:txBody>
            <a:bodyPr>
              <a:prstTxWarp prst="textNoShape">
                <a:avLst/>
              </a:prstTxWarp>
              <a:spAutoFit/>
            </a:bodyPr>
            <a:lstStyle/>
            <a:p>
              <a:pPr algn="ctr">
                <a:spcBef>
                  <a:spcPct val="20000"/>
                </a:spcBef>
              </a:pPr>
              <a:r>
                <a:rPr lang="en-US" sz="2200" dirty="0">
                  <a:solidFill>
                    <a:srgbClr val="0000FF"/>
                  </a:solidFill>
                </a:rPr>
                <a:t>THEORY</a:t>
              </a:r>
            </a:p>
          </p:txBody>
        </p:sp>
      </p:grpSp>
      <p:grpSp>
        <p:nvGrpSpPr>
          <p:cNvPr id="3" name="Group 6"/>
          <p:cNvGrpSpPr>
            <a:grpSpLocks/>
          </p:cNvGrpSpPr>
          <p:nvPr/>
        </p:nvGrpSpPr>
        <p:grpSpPr bwMode="auto">
          <a:xfrm>
            <a:off x="5365750" y="2419350"/>
            <a:ext cx="2178050" cy="1147763"/>
            <a:chOff x="624" y="816"/>
            <a:chExt cx="1157" cy="676"/>
          </a:xfrm>
        </p:grpSpPr>
        <p:sp>
          <p:nvSpPr>
            <p:cNvPr id="46087" name="Rectangle 7"/>
            <p:cNvSpPr>
              <a:spLocks noChangeArrowheads="1"/>
            </p:cNvSpPr>
            <p:nvPr/>
          </p:nvSpPr>
          <p:spPr bwMode="auto">
            <a:xfrm>
              <a:off x="672" y="816"/>
              <a:ext cx="1056" cy="576"/>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46088" name="Text Box 8"/>
            <p:cNvSpPr txBox="1">
              <a:spLocks noChangeArrowheads="1"/>
            </p:cNvSpPr>
            <p:nvPr/>
          </p:nvSpPr>
          <p:spPr bwMode="auto">
            <a:xfrm>
              <a:off x="624" y="864"/>
              <a:ext cx="1157" cy="628"/>
            </a:xfrm>
            <a:prstGeom prst="rect">
              <a:avLst/>
            </a:prstGeom>
            <a:noFill/>
            <a:ln w="12700">
              <a:noFill/>
              <a:miter lim="800000"/>
              <a:headEnd/>
              <a:tailEnd/>
            </a:ln>
            <a:effectLst/>
          </p:spPr>
          <p:txBody>
            <a:bodyPr>
              <a:prstTxWarp prst="textNoShape">
                <a:avLst/>
              </a:prstTxWarp>
              <a:spAutoFit/>
            </a:bodyPr>
            <a:lstStyle/>
            <a:p>
              <a:pPr algn="ctr">
                <a:spcBef>
                  <a:spcPct val="20000"/>
                </a:spcBef>
              </a:pPr>
              <a:r>
                <a:rPr lang="en-US" sz="2000">
                  <a:solidFill>
                    <a:srgbClr val="FF0000"/>
                  </a:solidFill>
                </a:rPr>
                <a:t>EMPIRICAL TESTS</a:t>
              </a:r>
            </a:p>
            <a:p>
              <a:pPr algn="ctr">
                <a:spcBef>
                  <a:spcPct val="20000"/>
                </a:spcBef>
              </a:pPr>
              <a:endParaRPr lang="en-US" sz="2000"/>
            </a:p>
          </p:txBody>
        </p:sp>
      </p:grpSp>
      <p:sp>
        <p:nvSpPr>
          <p:cNvPr id="46089" name="AutoShape 9"/>
          <p:cNvSpPr>
            <a:spLocks noChangeArrowheads="1"/>
          </p:cNvSpPr>
          <p:nvPr/>
        </p:nvSpPr>
        <p:spPr bwMode="auto">
          <a:xfrm>
            <a:off x="2006600" y="1524000"/>
            <a:ext cx="5446713" cy="784225"/>
          </a:xfrm>
          <a:prstGeom prst="curvedDownArrow">
            <a:avLst>
              <a:gd name="adj1" fmla="val 138907"/>
              <a:gd name="adj2" fmla="val 277814"/>
              <a:gd name="adj3" fmla="val 33333"/>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46090" name="AutoShape 10"/>
          <p:cNvSpPr>
            <a:spLocks noChangeArrowheads="1"/>
          </p:cNvSpPr>
          <p:nvPr/>
        </p:nvSpPr>
        <p:spPr bwMode="auto">
          <a:xfrm rot="10800000">
            <a:off x="1371600" y="3559175"/>
            <a:ext cx="5707063" cy="784225"/>
          </a:xfrm>
          <a:prstGeom prst="curvedDownArrow">
            <a:avLst>
              <a:gd name="adj1" fmla="val 145547"/>
              <a:gd name="adj2" fmla="val 291093"/>
              <a:gd name="adj3" fmla="val 33333"/>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46091" name="Text Box 11"/>
          <p:cNvSpPr txBox="1">
            <a:spLocks noChangeArrowheads="1"/>
          </p:cNvSpPr>
          <p:nvPr/>
        </p:nvSpPr>
        <p:spPr bwMode="auto">
          <a:xfrm>
            <a:off x="119001" y="4495800"/>
            <a:ext cx="3048000" cy="178510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dirty="0"/>
              <a:t>Set of </a:t>
            </a:r>
            <a:r>
              <a:rPr lang="en-US" sz="2000" b="1" dirty="0" smtClean="0">
                <a:solidFill>
                  <a:srgbClr val="0000FF"/>
                </a:solidFill>
              </a:rPr>
              <a:t>assumptions and</a:t>
            </a:r>
            <a:r>
              <a:rPr lang="en-US" sz="2000" b="1" dirty="0" smtClean="0"/>
              <a:t> </a:t>
            </a:r>
            <a:r>
              <a:rPr lang="en-US" sz="2000" b="1" dirty="0" smtClean="0">
                <a:solidFill>
                  <a:srgbClr val="0000FF"/>
                </a:solidFill>
              </a:rPr>
              <a:t>conclusions</a:t>
            </a:r>
            <a:r>
              <a:rPr lang="en-US" sz="2000" dirty="0" smtClean="0">
                <a:solidFill>
                  <a:srgbClr val="0000FF"/>
                </a:solidFill>
              </a:rPr>
              <a:t> </a:t>
            </a:r>
            <a:r>
              <a:rPr lang="en-US" sz="2000" dirty="0"/>
              <a:t>(or predictions) derived from those assumptions</a:t>
            </a:r>
          </a:p>
          <a:p>
            <a:pPr algn="ctr">
              <a:spcBef>
                <a:spcPct val="50000"/>
              </a:spcBef>
            </a:pPr>
            <a:r>
              <a:rPr lang="en-US" sz="2000" dirty="0"/>
              <a:t>(aka </a:t>
            </a:r>
            <a:r>
              <a:rPr lang="en-US" sz="2000" b="1" dirty="0">
                <a:solidFill>
                  <a:srgbClr val="0000FF"/>
                </a:solidFill>
              </a:rPr>
              <a:t>models</a:t>
            </a:r>
            <a:r>
              <a:rPr lang="en-US" sz="2000" dirty="0"/>
              <a:t>)</a:t>
            </a:r>
          </a:p>
        </p:txBody>
      </p:sp>
      <p:sp>
        <p:nvSpPr>
          <p:cNvPr id="46092" name="Text Box 12"/>
          <p:cNvSpPr txBox="1">
            <a:spLocks noChangeArrowheads="1"/>
          </p:cNvSpPr>
          <p:nvPr/>
        </p:nvSpPr>
        <p:spPr bwMode="auto">
          <a:xfrm>
            <a:off x="5410200" y="4495800"/>
            <a:ext cx="3733800" cy="2092881"/>
          </a:xfrm>
          <a:prstGeom prst="rect">
            <a:avLst/>
          </a:prstGeom>
          <a:noFill/>
          <a:ln w="9525">
            <a:noFill/>
            <a:miter lim="800000"/>
            <a:headEnd/>
            <a:tailEnd/>
          </a:ln>
          <a:effectLst/>
        </p:spPr>
        <p:txBody>
          <a:bodyPr>
            <a:prstTxWarp prst="textNoShape">
              <a:avLst/>
            </a:prstTxWarp>
            <a:spAutoFit/>
          </a:bodyPr>
          <a:lstStyle/>
          <a:p>
            <a:pPr marL="342900" indent="-342900" algn="ctr">
              <a:spcBef>
                <a:spcPct val="50000"/>
              </a:spcBef>
            </a:pPr>
            <a:r>
              <a:rPr lang="en-US" sz="2000" dirty="0"/>
              <a:t>Statistical </a:t>
            </a:r>
            <a:r>
              <a:rPr lang="en-US" sz="2000" dirty="0" smtClean="0"/>
              <a:t>tests using </a:t>
            </a:r>
            <a:r>
              <a:rPr lang="en-US" sz="2000" b="1" dirty="0" smtClean="0">
                <a:solidFill>
                  <a:srgbClr val="FF0000"/>
                </a:solidFill>
              </a:rPr>
              <a:t>data </a:t>
            </a:r>
            <a:r>
              <a:rPr lang="en-US" sz="2000" dirty="0" smtClean="0"/>
              <a:t>from:</a:t>
            </a:r>
            <a:endParaRPr lang="en-US" sz="2000" dirty="0"/>
          </a:p>
          <a:p>
            <a:pPr marL="342900" indent="-342900" algn="ctr">
              <a:spcBef>
                <a:spcPct val="50000"/>
              </a:spcBef>
              <a:buFontTx/>
              <a:buAutoNum type="arabicParenBoth"/>
            </a:pPr>
            <a:r>
              <a:rPr lang="en-US" sz="2000" dirty="0"/>
              <a:t> </a:t>
            </a:r>
            <a:r>
              <a:rPr lang="en-US" sz="2000" dirty="0" smtClean="0"/>
              <a:t>observational studies</a:t>
            </a:r>
          </a:p>
          <a:p>
            <a:pPr marL="342900" indent="-342900" algn="ctr">
              <a:spcBef>
                <a:spcPct val="50000"/>
              </a:spcBef>
              <a:buFontTx/>
              <a:buAutoNum type="arabicParenBoth"/>
            </a:pPr>
            <a:r>
              <a:rPr lang="en-US" sz="2000" dirty="0" smtClean="0"/>
              <a:t>simulations</a:t>
            </a:r>
            <a:endParaRPr lang="en-US" sz="2000" dirty="0"/>
          </a:p>
          <a:p>
            <a:pPr marL="342900" indent="-342900" algn="ctr">
              <a:spcBef>
                <a:spcPct val="50000"/>
              </a:spcBef>
              <a:buFontTx/>
              <a:buAutoNum type="arabicParenBoth"/>
            </a:pPr>
            <a:r>
              <a:rPr lang="en-US" sz="2000" dirty="0"/>
              <a:t> </a:t>
            </a:r>
            <a:r>
              <a:rPr lang="en-US" sz="2000" b="1" dirty="0" smtClean="0">
                <a:solidFill>
                  <a:srgbClr val="FF0000"/>
                </a:solidFill>
              </a:rPr>
              <a:t>laboratory and field </a:t>
            </a:r>
            <a:r>
              <a:rPr lang="en-US" sz="2000" b="1" dirty="0">
                <a:solidFill>
                  <a:srgbClr val="FF0000"/>
                </a:solidFill>
              </a:rPr>
              <a:t>experiments</a:t>
            </a:r>
          </a:p>
        </p:txBody>
      </p:sp>
      <p:sp>
        <p:nvSpPr>
          <p:cNvPr id="16" name="Oval Callout 15"/>
          <p:cNvSpPr/>
          <p:nvPr/>
        </p:nvSpPr>
        <p:spPr>
          <a:xfrm>
            <a:off x="0" y="839177"/>
            <a:ext cx="2165870" cy="684823"/>
          </a:xfrm>
          <a:prstGeom prst="wedgeEllipseCallout">
            <a:avLst>
              <a:gd name="adj1" fmla="val 39583"/>
              <a:gd name="adj2" fmla="val 209878"/>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BEHAVIORAL ECONOMICS</a:t>
            </a:r>
            <a:endParaRPr lang="en-US" dirty="0"/>
          </a:p>
        </p:txBody>
      </p:sp>
      <p:sp>
        <p:nvSpPr>
          <p:cNvPr id="17" name="Rectangular Callout 16"/>
          <p:cNvSpPr/>
          <p:nvPr/>
        </p:nvSpPr>
        <p:spPr>
          <a:xfrm>
            <a:off x="7444029" y="839177"/>
            <a:ext cx="1699972" cy="986032"/>
          </a:xfrm>
          <a:prstGeom prst="wedgeRectCallout">
            <a:avLst>
              <a:gd name="adj1" fmla="val -58415"/>
              <a:gd name="adj2" fmla="val 12021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EXPERIMENTAL ECONOMICS</a:t>
            </a:r>
            <a:endParaRPr lang="en-US" dirty="0"/>
          </a:p>
        </p:txBody>
      </p:sp>
      <p:pic>
        <p:nvPicPr>
          <p:cNvPr id="18" name="Picture 17"/>
          <p:cNvPicPr>
            <a:picLocks noChangeAspect="1"/>
          </p:cNvPicPr>
          <p:nvPr/>
        </p:nvPicPr>
        <p:blipFill>
          <a:blip r:embed="rId3"/>
          <a:stretch>
            <a:fillRect/>
          </a:stretch>
        </p:blipFill>
        <p:spPr>
          <a:xfrm>
            <a:off x="119001" y="1825209"/>
            <a:ext cx="1080541" cy="1514091"/>
          </a:xfrm>
          <a:prstGeom prst="rect">
            <a:avLst/>
          </a:prstGeom>
        </p:spPr>
      </p:pic>
      <p:pic>
        <p:nvPicPr>
          <p:cNvPr id="19" name="Picture 18"/>
          <p:cNvPicPr>
            <a:picLocks noChangeAspect="1"/>
          </p:cNvPicPr>
          <p:nvPr/>
        </p:nvPicPr>
        <p:blipFill>
          <a:blip r:embed="rId4"/>
          <a:stretch>
            <a:fillRect/>
          </a:stretch>
        </p:blipFill>
        <p:spPr>
          <a:xfrm>
            <a:off x="8063459" y="2053022"/>
            <a:ext cx="1080541" cy="151409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900" decel="100000" fill="hold"/>
                                        <p:tgtEl>
                                          <p:spTgt spid="1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P spid="46091" grpId="0"/>
      <p:bldP spid="46092" grpId="0"/>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16"/>
          <p:cNvGrpSpPr>
            <a:grpSpLocks/>
          </p:cNvGrpSpPr>
          <p:nvPr/>
        </p:nvGrpSpPr>
        <p:grpSpPr bwMode="auto">
          <a:xfrm>
            <a:off x="4876800" y="2282825"/>
            <a:ext cx="1676400" cy="914400"/>
            <a:chOff x="3120" y="2976"/>
            <a:chExt cx="1056" cy="576"/>
          </a:xfrm>
        </p:grpSpPr>
        <p:sp>
          <p:nvSpPr>
            <p:cNvPr id="93203" name="Rectangle 7"/>
            <p:cNvSpPr>
              <a:spLocks noChangeArrowheads="1"/>
            </p:cNvSpPr>
            <p:nvPr/>
          </p:nvSpPr>
          <p:spPr bwMode="auto">
            <a:xfrm>
              <a:off x="312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04" name="Text Box 12"/>
            <p:cNvSpPr txBox="1">
              <a:spLocks noChangeArrowheads="1"/>
            </p:cNvSpPr>
            <p:nvPr/>
          </p:nvSpPr>
          <p:spPr bwMode="auto">
            <a:xfrm>
              <a:off x="3168" y="3041"/>
              <a:ext cx="9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algn="ctr" eaLnBrk="1" hangingPunct="1"/>
              <a:r>
                <a:rPr lang="en-US" sz="2000"/>
                <a:t>experiment</a:t>
              </a:r>
            </a:p>
            <a:p>
              <a:pPr algn="ctr" eaLnBrk="1" hangingPunct="1"/>
              <a:r>
                <a:rPr lang="en-US" sz="2000"/>
                <a:t>results</a:t>
              </a:r>
            </a:p>
          </p:txBody>
        </p:sp>
      </p:grpSp>
      <p:grpSp>
        <p:nvGrpSpPr>
          <p:cNvPr id="93187" name="Group 15"/>
          <p:cNvGrpSpPr>
            <a:grpSpLocks/>
          </p:cNvGrpSpPr>
          <p:nvPr/>
        </p:nvGrpSpPr>
        <p:grpSpPr bwMode="auto">
          <a:xfrm>
            <a:off x="2533650" y="2282825"/>
            <a:ext cx="1676400" cy="914400"/>
            <a:chOff x="1680" y="2976"/>
            <a:chExt cx="1056" cy="576"/>
          </a:xfrm>
        </p:grpSpPr>
        <p:sp>
          <p:nvSpPr>
            <p:cNvPr id="93201" name="Rectangle 6"/>
            <p:cNvSpPr>
              <a:spLocks noChangeArrowheads="1"/>
            </p:cNvSpPr>
            <p:nvPr/>
          </p:nvSpPr>
          <p:spPr bwMode="auto">
            <a:xfrm>
              <a:off x="168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02" name="Text Box 13"/>
            <p:cNvSpPr txBox="1">
              <a:spLocks noChangeArrowheads="1"/>
            </p:cNvSpPr>
            <p:nvPr/>
          </p:nvSpPr>
          <p:spPr bwMode="auto">
            <a:xfrm>
              <a:off x="1776" y="3120"/>
              <a:ext cx="9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predictions</a:t>
              </a:r>
            </a:p>
          </p:txBody>
        </p:sp>
      </p:grpSp>
      <p:cxnSp>
        <p:nvCxnSpPr>
          <p:cNvPr id="93188" name="AutoShape 19"/>
          <p:cNvCxnSpPr>
            <a:cxnSpLocks noChangeShapeType="1"/>
            <a:endCxn id="93201" idx="1"/>
          </p:cNvCxnSpPr>
          <p:nvPr/>
        </p:nvCxnSpPr>
        <p:spPr bwMode="auto">
          <a:xfrm>
            <a:off x="1943100" y="2740025"/>
            <a:ext cx="590550"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3189" name="AutoShape 21"/>
          <p:cNvCxnSpPr>
            <a:cxnSpLocks noChangeShapeType="1"/>
          </p:cNvCxnSpPr>
          <p:nvPr/>
        </p:nvCxnSpPr>
        <p:spPr bwMode="auto">
          <a:xfrm flipV="1">
            <a:off x="4191000" y="2740025"/>
            <a:ext cx="635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93190" name="Group 7"/>
          <p:cNvGrpSpPr>
            <a:grpSpLocks/>
          </p:cNvGrpSpPr>
          <p:nvPr/>
        </p:nvGrpSpPr>
        <p:grpSpPr bwMode="auto">
          <a:xfrm>
            <a:off x="7159625" y="2282825"/>
            <a:ext cx="1676400" cy="914400"/>
            <a:chOff x="4560" y="2976"/>
            <a:chExt cx="1056" cy="576"/>
          </a:xfrm>
        </p:grpSpPr>
        <p:sp>
          <p:nvSpPr>
            <p:cNvPr id="93199" name="Rectangle 8"/>
            <p:cNvSpPr>
              <a:spLocks noChangeArrowheads="1"/>
            </p:cNvSpPr>
            <p:nvPr/>
          </p:nvSpPr>
          <p:spPr bwMode="auto">
            <a:xfrm>
              <a:off x="4560" y="2976"/>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200" name="Text Box 9"/>
            <p:cNvSpPr txBox="1">
              <a:spLocks noChangeArrowheads="1"/>
            </p:cNvSpPr>
            <p:nvPr/>
          </p:nvSpPr>
          <p:spPr bwMode="auto">
            <a:xfrm>
              <a:off x="4800" y="3120"/>
              <a:ext cx="52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policy</a:t>
              </a:r>
            </a:p>
          </p:txBody>
        </p:sp>
      </p:grpSp>
      <p:grpSp>
        <p:nvGrpSpPr>
          <p:cNvPr id="93191" name="Group 36"/>
          <p:cNvGrpSpPr>
            <a:grpSpLocks/>
          </p:cNvGrpSpPr>
          <p:nvPr/>
        </p:nvGrpSpPr>
        <p:grpSpPr bwMode="auto">
          <a:xfrm>
            <a:off x="301625" y="2282825"/>
            <a:ext cx="1676400" cy="914400"/>
            <a:chOff x="4560" y="3264"/>
            <a:chExt cx="1056" cy="576"/>
          </a:xfrm>
        </p:grpSpPr>
        <p:sp>
          <p:nvSpPr>
            <p:cNvPr id="93197" name="Rectangle 37"/>
            <p:cNvSpPr>
              <a:spLocks noChangeArrowheads="1"/>
            </p:cNvSpPr>
            <p:nvPr/>
          </p:nvSpPr>
          <p:spPr bwMode="auto">
            <a:xfrm>
              <a:off x="4560" y="3264"/>
              <a:ext cx="1056" cy="576"/>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98" name="Text Box 38"/>
            <p:cNvSpPr txBox="1">
              <a:spLocks noChangeArrowheads="1"/>
            </p:cNvSpPr>
            <p:nvPr/>
          </p:nvSpPr>
          <p:spPr bwMode="auto">
            <a:xfrm>
              <a:off x="4824" y="3370"/>
              <a:ext cx="5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37931725" indent="-37474525"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4572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9144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1371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18288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en-US" sz="2000"/>
                <a:t>model</a:t>
              </a:r>
            </a:p>
          </p:txBody>
        </p:sp>
      </p:grpSp>
      <p:cxnSp>
        <p:nvCxnSpPr>
          <p:cNvPr id="93192" name="AutoShape 49"/>
          <p:cNvCxnSpPr>
            <a:cxnSpLocks noChangeShapeType="1"/>
          </p:cNvCxnSpPr>
          <p:nvPr/>
        </p:nvCxnSpPr>
        <p:spPr bwMode="auto">
          <a:xfrm flipV="1">
            <a:off x="6629400" y="2740025"/>
            <a:ext cx="530225" cy="15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Cloud Callout 40"/>
          <p:cNvSpPr/>
          <p:nvPr/>
        </p:nvSpPr>
        <p:spPr>
          <a:xfrm>
            <a:off x="4149725" y="3048000"/>
            <a:ext cx="3355975" cy="3352800"/>
          </a:xfrm>
          <a:prstGeom prst="cloudCallout">
            <a:avLst>
              <a:gd name="adj1" fmla="val 48145"/>
              <a:gd name="adj2" fmla="val -5041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ym typeface="Times New Roman" pitchFamily="-1" charset="0"/>
              </a:rPr>
              <a:t>Therefore, we should adopt regulations to “nudge” citizens to behave optimally</a:t>
            </a:r>
          </a:p>
        </p:txBody>
      </p:sp>
      <p:pic>
        <p:nvPicPr>
          <p:cNvPr id="9319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3657600"/>
            <a:ext cx="20002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5"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1875" y="3657600"/>
            <a:ext cx="150812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6" name="Title 14"/>
          <p:cNvSpPr>
            <a:spLocks noGrp="1"/>
          </p:cNvSpPr>
          <p:nvPr>
            <p:ph type="title"/>
          </p:nvPr>
        </p:nvSpPr>
        <p:spPr/>
        <p:txBody>
          <a:bodyPr/>
          <a:lstStyle/>
          <a:p>
            <a:r>
              <a:rPr lang="en-US">
                <a:solidFill>
                  <a:srgbClr val="FF0000"/>
                </a:solidFill>
                <a:latin typeface="Times New Roman" charset="0"/>
                <a:ea typeface="ヒラギノ明朝 ProN W3" charset="0"/>
                <a:cs typeface="ヒラギノ明朝 ProN W3" charset="0"/>
              </a:rPr>
              <a:t>Example of Misuse</a:t>
            </a:r>
            <a:endParaRPr lang="en-US">
              <a:latin typeface="Times New Roman" charset="0"/>
              <a:ea typeface="ヒラギノ明朝 ProN W3" charset="0"/>
              <a:cs typeface="ヒラギノ明朝 ProN W3" charset="0"/>
            </a:endParaRPr>
          </a:p>
        </p:txBody>
      </p:sp>
    </p:spTree>
    <p:extLst>
      <p:ext uri="{BB962C8B-B14F-4D97-AF65-F5344CB8AC3E}">
        <p14:creationId xmlns:p14="http://schemas.microsoft.com/office/powerpoint/2010/main" val="2780503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Missteps in Application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Grether (1980)</a:t>
            </a:r>
            <a:r>
              <a:rPr lang="en-US" dirty="0"/>
              <a:t>: “The </a:t>
            </a:r>
            <a:r>
              <a:rPr lang="en-US" dirty="0" smtClean="0"/>
              <a:t>psychologists</a:t>
            </a:r>
            <a:r>
              <a:rPr lang="en-US" dirty="0"/>
              <a:t>' predictions </a:t>
            </a:r>
            <a:r>
              <a:rPr lang="en-US" dirty="0" smtClean="0"/>
              <a:t>[i.e., individuals do not Bayesian update] are </a:t>
            </a:r>
            <a:r>
              <a:rPr lang="en-US" dirty="0"/>
              <a:t>confirmed for inexperienced or financially unmotivated subjects, but for others the evidence is less clear</a:t>
            </a:r>
            <a:r>
              <a:rPr lang="en-US" dirty="0" smtClean="0"/>
              <a:t>.”</a:t>
            </a:r>
          </a:p>
          <a:p>
            <a:r>
              <a:rPr lang="en-US" dirty="0" smtClean="0"/>
              <a:t>Since 1980, </a:t>
            </a:r>
            <a:r>
              <a:rPr lang="en-US" dirty="0" smtClean="0">
                <a:solidFill>
                  <a:srgbClr val="FF0000"/>
                </a:solidFill>
              </a:rPr>
              <a:t>hundreds</a:t>
            </a:r>
            <a:r>
              <a:rPr lang="en-US" dirty="0" smtClean="0"/>
              <a:t> of experiments (and field studies) have been conducted to study Bayesian updating</a:t>
            </a:r>
          </a:p>
          <a:p>
            <a:pPr lvl="1"/>
            <a:r>
              <a:rPr lang="en-US" dirty="0" smtClean="0"/>
              <a:t>Results are mixed and the theory has progressed</a:t>
            </a:r>
            <a:endParaRPr lang="en-US" dirty="0"/>
          </a:p>
        </p:txBody>
      </p:sp>
    </p:spTree>
    <p:extLst>
      <p:ext uri="{BB962C8B-B14F-4D97-AF65-F5344CB8AC3E}">
        <p14:creationId xmlns:p14="http://schemas.microsoft.com/office/powerpoint/2010/main" val="25204517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Review: notions of external and ecological validity as applied to experiment designs are misplaced</a:t>
            </a:r>
          </a:p>
          <a:p>
            <a:pPr marL="514350" indent="-514350">
              <a:buFont typeface="+mj-lt"/>
              <a:buAutoNum type="arabicPeriod"/>
            </a:pPr>
            <a:r>
              <a:rPr lang="en-US" sz="4000" dirty="0" smtClean="0"/>
              <a:t>Apply theories not results</a:t>
            </a:r>
          </a:p>
          <a:p>
            <a:pPr marL="514350" indent="-514350">
              <a:buFont typeface="+mj-lt"/>
              <a:buAutoNum type="arabicPeriod"/>
            </a:pPr>
            <a:r>
              <a:rPr lang="en-US" sz="4000" dirty="0" smtClean="0"/>
              <a:t>Be on the lookout for cherry-pickers</a:t>
            </a:r>
          </a:p>
          <a:p>
            <a:pPr marL="400050" lvl="1" indent="0">
              <a:buNone/>
            </a:pPr>
            <a:r>
              <a:rPr lang="en-US" sz="3600" dirty="0"/>
              <a:t> </a:t>
            </a:r>
            <a:r>
              <a:rPr lang="en-US" sz="3600" dirty="0" smtClean="0"/>
              <a:t>(and do not cherry pick)</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Experimental Economics</a:t>
            </a:r>
          </a:p>
          <a:p>
            <a:pPr lvl="1"/>
            <a:r>
              <a:rPr lang="en-US" dirty="0" smtClean="0"/>
              <a:t>An experiment!</a:t>
            </a:r>
          </a:p>
          <a:p>
            <a:pPr lvl="1"/>
            <a:r>
              <a:rPr lang="en-US" dirty="0" smtClean="0"/>
              <a:t>Features of experiments</a:t>
            </a:r>
          </a:p>
          <a:p>
            <a:pPr lvl="1"/>
            <a:r>
              <a:rPr lang="en-US" dirty="0" smtClean="0"/>
              <a:t>From experiments to policy</a:t>
            </a:r>
          </a:p>
          <a:p>
            <a:r>
              <a:rPr lang="en-US" b="1" dirty="0" smtClean="0"/>
              <a:t>Behavioral Law &amp; Economics</a:t>
            </a:r>
          </a:p>
          <a:p>
            <a:pPr lvl="1"/>
            <a:r>
              <a:rPr lang="en-US" dirty="0" smtClean="0">
                <a:solidFill>
                  <a:srgbClr val="FF0000"/>
                </a:solidFill>
              </a:rPr>
              <a:t>The BE school of thought v. others</a:t>
            </a:r>
          </a:p>
          <a:p>
            <a:pPr lvl="1"/>
            <a:r>
              <a:rPr lang="en-US" dirty="0"/>
              <a:t>From BE theories to policy (i.e., BLE)</a:t>
            </a:r>
          </a:p>
          <a:p>
            <a:pPr lvl="1"/>
            <a:r>
              <a:rPr lang="en-US" dirty="0" smtClean="0"/>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6335"/>
          </a:xfrm>
        </p:spPr>
        <p:txBody>
          <a:bodyPr>
            <a:noAutofit/>
          </a:bodyPr>
          <a:lstStyle/>
          <a:p>
            <a:r>
              <a:rPr lang="en-US" sz="3500" dirty="0" smtClean="0"/>
              <a:t>School of Thought: Rational Choice Theory</a:t>
            </a:r>
            <a:endParaRPr lang="en-US" sz="3500" dirty="0"/>
          </a:p>
        </p:txBody>
      </p:sp>
      <p:sp>
        <p:nvSpPr>
          <p:cNvPr id="3" name="Content Placeholder 2"/>
          <p:cNvSpPr>
            <a:spLocks noGrp="1"/>
          </p:cNvSpPr>
          <p:nvPr>
            <p:ph idx="1"/>
          </p:nvPr>
        </p:nvSpPr>
        <p:spPr>
          <a:xfrm>
            <a:off x="-413657" y="924660"/>
            <a:ext cx="8782060" cy="6187027"/>
          </a:xfrm>
        </p:spPr>
        <p:txBody>
          <a:bodyPr>
            <a:normAutofit/>
          </a:bodyPr>
          <a:lstStyle/>
          <a:p>
            <a:pPr lvl="1"/>
            <a:r>
              <a:rPr lang="en-US" dirty="0" smtClean="0"/>
              <a:t>Decisions optimize utility given rational preferences</a:t>
            </a:r>
          </a:p>
          <a:p>
            <a:pPr lvl="2"/>
            <a:r>
              <a:rPr lang="en-US" dirty="0" smtClean="0"/>
              <a:t>Preferences treated as a given (</a:t>
            </a:r>
            <a:r>
              <a:rPr lang="en-US" dirty="0" smtClean="0">
                <a:solidFill>
                  <a:srgbClr val="FF0000"/>
                </a:solidFill>
              </a:rPr>
              <a:t>exogenous</a:t>
            </a:r>
            <a:r>
              <a:rPr lang="en-US" dirty="0" smtClean="0"/>
              <a:t>)</a:t>
            </a:r>
          </a:p>
          <a:p>
            <a:pPr lvl="3"/>
            <a:r>
              <a:rPr lang="en-US" dirty="0" smtClean="0"/>
              <a:t>Preferences are rational: </a:t>
            </a:r>
            <a:r>
              <a:rPr lang="en-US" dirty="0" smtClean="0">
                <a:solidFill>
                  <a:srgbClr val="FF0000"/>
                </a:solidFill>
              </a:rPr>
              <a:t>complete, transitive and reflexive</a:t>
            </a:r>
          </a:p>
          <a:p>
            <a:pPr lvl="3"/>
            <a:r>
              <a:rPr lang="en-US" dirty="0" smtClean="0">
                <a:solidFill>
                  <a:srgbClr val="000000"/>
                </a:solidFill>
              </a:rPr>
              <a:t>Choices are </a:t>
            </a:r>
            <a:r>
              <a:rPr lang="en-US" dirty="0" smtClean="0">
                <a:solidFill>
                  <a:srgbClr val="FF0000"/>
                </a:solidFill>
              </a:rPr>
              <a:t>independent of irrelevant alternatives</a:t>
            </a:r>
          </a:p>
          <a:p>
            <a:pPr lvl="3"/>
            <a:r>
              <a:rPr lang="en-US" dirty="0" smtClean="0"/>
              <a:t>Extreme </a:t>
            </a:r>
            <a:r>
              <a:rPr lang="en-US" dirty="0"/>
              <a:t>versions of RCT assume </a:t>
            </a:r>
            <a:r>
              <a:rPr lang="en-US" dirty="0">
                <a:solidFill>
                  <a:srgbClr val="FF0000"/>
                </a:solidFill>
              </a:rPr>
              <a:t>individuals are wholly self-interested</a:t>
            </a:r>
            <a:r>
              <a:rPr lang="en-US" dirty="0"/>
              <a:t>; other versions are more </a:t>
            </a:r>
            <a:r>
              <a:rPr lang="en-US" dirty="0" smtClean="0"/>
              <a:t>general</a:t>
            </a:r>
            <a:endParaRPr lang="en-US" dirty="0" smtClean="0">
              <a:solidFill>
                <a:srgbClr val="FF0000"/>
              </a:solidFill>
            </a:endParaRPr>
          </a:p>
          <a:p>
            <a:pPr lvl="2"/>
            <a:r>
              <a:rPr lang="en-US" dirty="0" smtClean="0"/>
              <a:t>Under </a:t>
            </a:r>
            <a:r>
              <a:rPr lang="en-US" dirty="0"/>
              <a:t>conditions of </a:t>
            </a:r>
            <a:r>
              <a:rPr lang="en-US" dirty="0" smtClean="0"/>
              <a:t>uncertainty</a:t>
            </a:r>
            <a:endParaRPr lang="en-US" dirty="0"/>
          </a:p>
          <a:p>
            <a:pPr lvl="3"/>
            <a:r>
              <a:rPr lang="en-US" dirty="0" smtClean="0"/>
              <a:t>Individuals operate under assumptions of </a:t>
            </a:r>
            <a:r>
              <a:rPr lang="en-US" dirty="0" smtClean="0">
                <a:solidFill>
                  <a:srgbClr val="0000FF"/>
                </a:solidFill>
              </a:rPr>
              <a:t>expected utility theory</a:t>
            </a:r>
          </a:p>
          <a:p>
            <a:pPr lvl="3"/>
            <a:r>
              <a:rPr lang="en-US" dirty="0" smtClean="0"/>
              <a:t>Individuals are </a:t>
            </a:r>
            <a:r>
              <a:rPr lang="en-US" dirty="0" smtClean="0">
                <a:solidFill>
                  <a:srgbClr val="008000"/>
                </a:solidFill>
              </a:rPr>
              <a:t>Bayesian </a:t>
            </a:r>
            <a:r>
              <a:rPr lang="en-US" dirty="0" smtClean="0"/>
              <a:t>probability operators (any errors are random—rational expectations theory)</a:t>
            </a:r>
          </a:p>
          <a:p>
            <a:pPr lvl="2"/>
            <a:r>
              <a:rPr lang="en-US" dirty="0" smtClean="0"/>
              <a:t>Individuals have </a:t>
            </a:r>
            <a:r>
              <a:rPr lang="en-US" dirty="0" smtClean="0">
                <a:solidFill>
                  <a:srgbClr val="FF6600"/>
                </a:solidFill>
              </a:rPr>
              <a:t>consistent time preferences </a:t>
            </a:r>
          </a:p>
          <a:p>
            <a:pPr lvl="3"/>
            <a:r>
              <a:rPr lang="en-US" dirty="0" smtClean="0"/>
              <a:t>Discounted utility model (typically exponential discounting assumed)</a:t>
            </a:r>
          </a:p>
          <a:p>
            <a:pPr lvl="1"/>
            <a:r>
              <a:rPr lang="en-US" dirty="0" smtClean="0"/>
              <a:t>Revealed Preferences: choices reveal preferences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274637"/>
            <a:ext cx="8998857" cy="456243"/>
          </a:xfrm>
        </p:spPr>
        <p:txBody>
          <a:bodyPr>
            <a:noAutofit/>
          </a:bodyPr>
          <a:lstStyle/>
          <a:p>
            <a:r>
              <a:rPr lang="en-US" sz="3000" dirty="0" smtClean="0"/>
              <a:t>Schools of Thought: Behavioral Economics (</a:t>
            </a:r>
            <a:r>
              <a:rPr lang="en-US" sz="3000" b="1" dirty="0" smtClean="0">
                <a:solidFill>
                  <a:srgbClr val="FF0000"/>
                </a:solidFill>
              </a:rPr>
              <a:t>weird name</a:t>
            </a:r>
            <a:r>
              <a:rPr lang="en-US" sz="3000" dirty="0" smtClean="0"/>
              <a:t>)</a:t>
            </a:r>
            <a:endParaRPr lang="en-US" sz="3000" dirty="0"/>
          </a:p>
        </p:txBody>
      </p:sp>
      <p:sp>
        <p:nvSpPr>
          <p:cNvPr id="3" name="Content Placeholder 2"/>
          <p:cNvSpPr>
            <a:spLocks noGrp="1"/>
          </p:cNvSpPr>
          <p:nvPr>
            <p:ph idx="1"/>
          </p:nvPr>
        </p:nvSpPr>
        <p:spPr>
          <a:xfrm>
            <a:off x="-159658" y="1090714"/>
            <a:ext cx="9303658" cy="5561518"/>
          </a:xfrm>
        </p:spPr>
        <p:txBody>
          <a:bodyPr>
            <a:noAutofit/>
          </a:bodyPr>
          <a:lstStyle/>
          <a:p>
            <a:pPr lvl="1"/>
            <a:r>
              <a:rPr lang="en-US" sz="2400" dirty="0" smtClean="0"/>
              <a:t>Goal: to import insights from the field of psychology to improve economic models  (i.e., produce more accurate predictions)</a:t>
            </a:r>
          </a:p>
          <a:p>
            <a:pPr lvl="2"/>
            <a:r>
              <a:rPr lang="en-US" dirty="0" smtClean="0"/>
              <a:t>Utility might depend on </a:t>
            </a:r>
            <a:r>
              <a:rPr lang="en-US" dirty="0" smtClean="0">
                <a:solidFill>
                  <a:srgbClr val="FF6600"/>
                </a:solidFill>
              </a:rPr>
              <a:t>interpersonal comparisons</a:t>
            </a:r>
          </a:p>
          <a:p>
            <a:pPr lvl="2"/>
            <a:r>
              <a:rPr lang="en-US" dirty="0" smtClean="0"/>
              <a:t>Utility might depend on </a:t>
            </a:r>
            <a:r>
              <a:rPr lang="en-US" dirty="0" smtClean="0">
                <a:solidFill>
                  <a:srgbClr val="3366FF"/>
                </a:solidFill>
              </a:rPr>
              <a:t>where I started (or what I expected) </a:t>
            </a:r>
            <a:r>
              <a:rPr lang="en-US" dirty="0" smtClean="0"/>
              <a:t>before things changed (aka reference point dependence)</a:t>
            </a:r>
          </a:p>
          <a:p>
            <a:pPr lvl="2"/>
            <a:r>
              <a:rPr lang="en-US" dirty="0" smtClean="0"/>
              <a:t>Decisions impacted by </a:t>
            </a:r>
            <a:r>
              <a:rPr lang="en-US" dirty="0" smtClean="0">
                <a:solidFill>
                  <a:srgbClr val="FF0000"/>
                </a:solidFill>
              </a:rPr>
              <a:t>framing effects</a:t>
            </a:r>
          </a:p>
          <a:p>
            <a:pPr lvl="3"/>
            <a:r>
              <a:rPr lang="en-US" sz="2400" dirty="0" smtClean="0"/>
              <a:t>Anchoring (writing down digits from SSN can impact willingness to pay for a keyboard)</a:t>
            </a:r>
          </a:p>
          <a:p>
            <a:pPr lvl="3"/>
            <a:r>
              <a:rPr lang="en-US" sz="2400" dirty="0" smtClean="0"/>
              <a:t>Preference reversals (10% lost not same as 90% saved)</a:t>
            </a:r>
          </a:p>
          <a:p>
            <a:pPr lvl="2"/>
            <a:r>
              <a:rPr lang="en-US" dirty="0" smtClean="0"/>
              <a:t>Individuals have </a:t>
            </a:r>
            <a:r>
              <a:rPr lang="en-US" dirty="0" smtClean="0">
                <a:solidFill>
                  <a:srgbClr val="008000"/>
                </a:solidFill>
              </a:rPr>
              <a:t>time-inconsistent preferences </a:t>
            </a:r>
            <a:r>
              <a:rPr lang="en-US" dirty="0" smtClean="0"/>
              <a:t>(hyperbolic discounters)</a:t>
            </a:r>
          </a:p>
          <a:p>
            <a:pPr lvl="1"/>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274637"/>
            <a:ext cx="8998857" cy="456243"/>
          </a:xfrm>
        </p:spPr>
        <p:txBody>
          <a:bodyPr>
            <a:noAutofit/>
          </a:bodyPr>
          <a:lstStyle/>
          <a:p>
            <a:r>
              <a:rPr lang="en-US" sz="3000" dirty="0" smtClean="0"/>
              <a:t>Schools of Thought: Behavioral Economics (</a:t>
            </a:r>
            <a:r>
              <a:rPr lang="en-US" sz="3000" b="1" dirty="0" smtClean="0">
                <a:solidFill>
                  <a:srgbClr val="FF0000"/>
                </a:solidFill>
              </a:rPr>
              <a:t>weird name</a:t>
            </a:r>
            <a:r>
              <a:rPr lang="en-US" sz="3000" dirty="0" smtClean="0"/>
              <a:t>)</a:t>
            </a:r>
            <a:endParaRPr lang="en-US" sz="3000" dirty="0"/>
          </a:p>
        </p:txBody>
      </p:sp>
      <p:sp>
        <p:nvSpPr>
          <p:cNvPr id="3" name="Content Placeholder 2"/>
          <p:cNvSpPr>
            <a:spLocks noGrp="1"/>
          </p:cNvSpPr>
          <p:nvPr>
            <p:ph idx="1"/>
          </p:nvPr>
        </p:nvSpPr>
        <p:spPr>
          <a:xfrm>
            <a:off x="-159658" y="1143000"/>
            <a:ext cx="9303658" cy="5561518"/>
          </a:xfrm>
        </p:spPr>
        <p:txBody>
          <a:bodyPr>
            <a:noAutofit/>
          </a:bodyPr>
          <a:lstStyle/>
          <a:p>
            <a:pPr lvl="1"/>
            <a:r>
              <a:rPr lang="en-US" sz="3600" dirty="0" smtClean="0"/>
              <a:t>Some models assume mistakes or cognitive limitations (e.g., bounded rationality, bounded cognition)</a:t>
            </a:r>
            <a:endParaRPr lang="en-US" sz="3600" dirty="0"/>
          </a:p>
          <a:p>
            <a:pPr lvl="1"/>
            <a:r>
              <a:rPr lang="en-US" sz="3600" dirty="0" smtClean="0"/>
              <a:t> Some simply assume non-standard but </a:t>
            </a:r>
            <a:r>
              <a:rPr lang="en-US" sz="3600" dirty="0" smtClean="0">
                <a:solidFill>
                  <a:srgbClr val="008000"/>
                </a:solidFill>
              </a:rPr>
              <a:t>rational</a:t>
            </a:r>
            <a:r>
              <a:rPr lang="en-US" sz="3600" dirty="0" smtClean="0"/>
              <a:t> preferences (e.g., bounded self-interest)</a:t>
            </a:r>
          </a:p>
          <a:p>
            <a:pPr lvl="2"/>
            <a:r>
              <a:rPr lang="en-US" sz="3200" dirty="0" smtClean="0">
                <a:solidFill>
                  <a:srgbClr val="3366FF"/>
                </a:solidFill>
              </a:rPr>
              <a:t>BE ≠ irrationality</a:t>
            </a:r>
          </a:p>
          <a:p>
            <a:pPr lvl="1"/>
            <a:r>
              <a:rPr lang="en-US" sz="3600" dirty="0" smtClean="0"/>
              <a:t>No behavioral model has gained universal acceptance</a:t>
            </a:r>
          </a:p>
          <a:p>
            <a:pPr lvl="1"/>
            <a:endParaRPr lang="en-US" sz="3600" dirty="0" smtClean="0"/>
          </a:p>
        </p:txBody>
      </p:sp>
    </p:spTree>
    <p:extLst>
      <p:ext uri="{BB962C8B-B14F-4D97-AF65-F5344CB8AC3E}">
        <p14:creationId xmlns:p14="http://schemas.microsoft.com/office/powerpoint/2010/main" val="1285530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Experimental Economics</a:t>
            </a:r>
          </a:p>
          <a:p>
            <a:pPr lvl="1"/>
            <a:r>
              <a:rPr lang="en-US" dirty="0" smtClean="0"/>
              <a:t>An experiment!</a:t>
            </a:r>
          </a:p>
          <a:p>
            <a:pPr lvl="1"/>
            <a:r>
              <a:rPr lang="en-US" dirty="0" smtClean="0"/>
              <a:t>Features of experiments</a:t>
            </a:r>
          </a:p>
          <a:p>
            <a:pPr lvl="1"/>
            <a:r>
              <a:rPr lang="en-US" dirty="0" smtClean="0"/>
              <a:t>From experiments to policy</a:t>
            </a:r>
          </a:p>
          <a:p>
            <a:r>
              <a:rPr lang="en-US" b="1" dirty="0" smtClean="0"/>
              <a:t>Behavioral Law &amp; Economics</a:t>
            </a:r>
          </a:p>
          <a:p>
            <a:pPr lvl="1"/>
            <a:r>
              <a:rPr lang="en-US" dirty="0" smtClean="0"/>
              <a:t>The BE school of thought v. others</a:t>
            </a:r>
          </a:p>
          <a:p>
            <a:pPr lvl="1"/>
            <a:r>
              <a:rPr lang="en-US" dirty="0">
                <a:solidFill>
                  <a:srgbClr val="FF0000"/>
                </a:solidFill>
              </a:rPr>
              <a:t>From BE theories to policy (i.e., BLE)</a:t>
            </a:r>
          </a:p>
          <a:p>
            <a:pPr lvl="1"/>
            <a:r>
              <a:rPr lang="en-US" dirty="0" smtClean="0"/>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51900" cy="741362"/>
          </a:xfrm>
        </p:spPr>
        <p:txBody>
          <a:bodyPr>
            <a:normAutofit fontScale="90000"/>
          </a:bodyPr>
          <a:lstStyle/>
          <a:p>
            <a:r>
              <a:rPr lang="en-US" dirty="0" smtClean="0"/>
              <a:t>Broad application to law: the early days</a:t>
            </a:r>
            <a:br>
              <a:rPr lang="en-US" dirty="0" smtClean="0"/>
            </a:br>
            <a:endParaRPr lang="en-US" dirty="0"/>
          </a:p>
        </p:txBody>
      </p:sp>
      <p:sp>
        <p:nvSpPr>
          <p:cNvPr id="3" name="Content Placeholder 2"/>
          <p:cNvSpPr>
            <a:spLocks noGrp="1"/>
          </p:cNvSpPr>
          <p:nvPr>
            <p:ph idx="1"/>
          </p:nvPr>
        </p:nvSpPr>
        <p:spPr>
          <a:xfrm>
            <a:off x="457200" y="876300"/>
            <a:ext cx="8686800" cy="5842000"/>
          </a:xfrm>
        </p:spPr>
        <p:txBody>
          <a:bodyPr>
            <a:normAutofit fontScale="85000" lnSpcReduction="10000"/>
          </a:bodyPr>
          <a:lstStyle/>
          <a:p>
            <a:r>
              <a:rPr lang="en-US" dirty="0" smtClean="0">
                <a:solidFill>
                  <a:srgbClr val="FF0000"/>
                </a:solidFill>
              </a:rPr>
              <a:t>Libertarian Paternalism </a:t>
            </a:r>
            <a:r>
              <a:rPr lang="en-US" dirty="0" smtClean="0"/>
              <a:t>(Sunstein and Thaler, 2003)</a:t>
            </a:r>
          </a:p>
          <a:p>
            <a:pPr lvl="1"/>
            <a:r>
              <a:rPr lang="en-US" dirty="0" smtClean="0"/>
              <a:t>Also see Camerer et al. (2003) on </a:t>
            </a:r>
            <a:r>
              <a:rPr lang="en-US" dirty="0" smtClean="0">
                <a:solidFill>
                  <a:srgbClr val="0000FF"/>
                </a:solidFill>
              </a:rPr>
              <a:t>asymmetric paternalism</a:t>
            </a:r>
          </a:p>
          <a:p>
            <a:r>
              <a:rPr lang="en-US" dirty="0" smtClean="0"/>
              <a:t>Key idea: we should design laws that </a:t>
            </a:r>
            <a:r>
              <a:rPr lang="en-US" b="1" dirty="0" smtClean="0"/>
              <a:t>NUDGE</a:t>
            </a:r>
            <a:r>
              <a:rPr lang="en-US" dirty="0" smtClean="0"/>
              <a:t> </a:t>
            </a:r>
            <a:r>
              <a:rPr lang="en-US" dirty="0" err="1" smtClean="0"/>
              <a:t>boundedly</a:t>
            </a:r>
            <a:r>
              <a:rPr lang="en-US" dirty="0" smtClean="0"/>
              <a:t> rational with scant willpower and unstable (nonexistent?) preferences toward better outcomes without limiting the choices of the rational with strong willpower and stable preferences</a:t>
            </a:r>
          </a:p>
          <a:p>
            <a:pPr lvl="1"/>
            <a:r>
              <a:rPr lang="en-US" dirty="0" smtClean="0"/>
              <a:t>strong assumption: at least some irrationals fail to optimize (e.g., perhaps some smokers are behaving rationally, but certainly not all) </a:t>
            </a:r>
          </a:p>
          <a:p>
            <a:r>
              <a:rPr lang="en-US" dirty="0" smtClean="0"/>
              <a:t>In any event, planners must decide on choice architecture</a:t>
            </a:r>
          </a:p>
          <a:p>
            <a:pPr lvl="1"/>
            <a:r>
              <a:rPr lang="en-US" dirty="0" smtClean="0"/>
              <a:t>E.g., food placement in a cafeteria line in public schools; opt-out of savings plan rather than opt-in</a:t>
            </a:r>
          </a:p>
          <a:p>
            <a:pPr lvl="1"/>
            <a:r>
              <a:rPr lang="en-US" dirty="0" smtClean="0"/>
              <a:t>Might as well make choices that preserve the </a:t>
            </a:r>
            <a:r>
              <a:rPr lang="en-US" dirty="0" err="1" smtClean="0"/>
              <a:t>rationals</a:t>
            </a:r>
            <a:r>
              <a:rPr lang="en-US" dirty="0" smtClean="0"/>
              <a:t>’ freedom and improve the irrationals’ lives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143000"/>
          </a:xfrm>
        </p:spPr>
        <p:txBody>
          <a:bodyPr>
            <a:normAutofit/>
          </a:bodyPr>
          <a:lstStyle/>
          <a:p>
            <a:r>
              <a:rPr lang="en-US" dirty="0" smtClean="0"/>
              <a:t>(some) Critiques of Nudging</a:t>
            </a:r>
            <a:endParaRPr lang="en-US" dirty="0"/>
          </a:p>
        </p:txBody>
      </p:sp>
      <p:sp>
        <p:nvSpPr>
          <p:cNvPr id="3" name="Content Placeholder 2"/>
          <p:cNvSpPr>
            <a:spLocks noGrp="1"/>
          </p:cNvSpPr>
          <p:nvPr>
            <p:ph idx="1"/>
          </p:nvPr>
        </p:nvSpPr>
        <p:spPr>
          <a:xfrm>
            <a:off x="228600" y="782638"/>
            <a:ext cx="8686800" cy="5364162"/>
          </a:xfrm>
        </p:spPr>
        <p:txBody>
          <a:bodyPr>
            <a:noAutofit/>
          </a:bodyPr>
          <a:lstStyle/>
          <a:p>
            <a:r>
              <a:rPr lang="en-US" dirty="0" smtClean="0"/>
              <a:t>Biases might not persist under market discipline</a:t>
            </a:r>
          </a:p>
          <a:p>
            <a:r>
              <a:rPr lang="en-US" dirty="0" smtClean="0"/>
              <a:t>Application </a:t>
            </a:r>
            <a:r>
              <a:rPr lang="en-US" dirty="0"/>
              <a:t>of one bias (or mistake type) at a time is </a:t>
            </a:r>
            <a:r>
              <a:rPr lang="en-US" dirty="0" smtClean="0"/>
              <a:t>unhelpful</a:t>
            </a:r>
          </a:p>
          <a:p>
            <a:r>
              <a:rPr lang="en-US" dirty="0"/>
              <a:t>P</a:t>
            </a:r>
            <a:r>
              <a:rPr lang="en-US" dirty="0" smtClean="0"/>
              <a:t>olicy </a:t>
            </a:r>
            <a:r>
              <a:rPr lang="en-US" dirty="0"/>
              <a:t>makers are also subject to </a:t>
            </a:r>
            <a:r>
              <a:rPr lang="en-US" dirty="0" smtClean="0"/>
              <a:t>biases</a:t>
            </a:r>
            <a:endParaRPr lang="en-US" dirty="0"/>
          </a:p>
          <a:p>
            <a:r>
              <a:rPr lang="en-US" dirty="0" smtClean="0"/>
              <a:t>Policy </a:t>
            </a:r>
            <a:r>
              <a:rPr lang="en-US" dirty="0"/>
              <a:t>makers do not necessarily have our best interests in </a:t>
            </a:r>
            <a:r>
              <a:rPr lang="en-US" dirty="0" smtClean="0"/>
              <a:t>mind</a:t>
            </a:r>
          </a:p>
          <a:p>
            <a:r>
              <a:rPr lang="en-US" dirty="0" smtClean="0"/>
              <a:t>Policy makers can’t observe our preferences</a:t>
            </a:r>
          </a:p>
          <a:p>
            <a:endParaRPr lang="en-US" dirty="0" smtClean="0"/>
          </a:p>
          <a:p>
            <a:r>
              <a:rPr lang="en-US" dirty="0" smtClean="0"/>
              <a:t>Even if we can remedy all this, when </a:t>
            </a:r>
            <a:r>
              <a:rPr lang="en-US" dirty="0"/>
              <a:t>we account for </a:t>
            </a:r>
            <a:r>
              <a:rPr lang="en-US" dirty="0">
                <a:solidFill>
                  <a:srgbClr val="FF0000"/>
                </a:solidFill>
              </a:rPr>
              <a:t>libertarian considerations</a:t>
            </a:r>
            <a:r>
              <a:rPr lang="en-US" dirty="0"/>
              <a:t>, nudging might make us worse off (Wright and Ginsberg)</a:t>
            </a:r>
          </a:p>
          <a:p>
            <a:endParaRPr lang="en-US" dirty="0"/>
          </a:p>
          <a:p>
            <a:endParaRPr lang="en-US" dirty="0"/>
          </a:p>
        </p:txBody>
      </p:sp>
    </p:spTree>
    <p:extLst>
      <p:ext uri="{BB962C8B-B14F-4D97-AF65-F5344CB8AC3E}">
        <p14:creationId xmlns:p14="http://schemas.microsoft.com/office/powerpoint/2010/main" val="253523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0000"/>
                </a:solidFill>
              </a:rPr>
              <a:t>Experimental Economics</a:t>
            </a:r>
          </a:p>
          <a:p>
            <a:pPr lvl="1"/>
            <a:r>
              <a:rPr lang="en-US" dirty="0" smtClean="0"/>
              <a:t>An experiment!</a:t>
            </a:r>
          </a:p>
          <a:p>
            <a:pPr lvl="1"/>
            <a:r>
              <a:rPr lang="en-US" dirty="0" smtClean="0"/>
              <a:t>Features of experiments</a:t>
            </a:r>
          </a:p>
          <a:p>
            <a:pPr lvl="1"/>
            <a:r>
              <a:rPr lang="en-US" dirty="0" smtClean="0"/>
              <a:t>From experiments to policy</a:t>
            </a:r>
          </a:p>
          <a:p>
            <a:r>
              <a:rPr lang="en-US" b="1" dirty="0" smtClean="0">
                <a:solidFill>
                  <a:srgbClr val="3366FF"/>
                </a:solidFill>
              </a:rPr>
              <a:t>Behavioral Law &amp; Economics</a:t>
            </a:r>
          </a:p>
          <a:p>
            <a:pPr lvl="1"/>
            <a:r>
              <a:rPr lang="en-US" dirty="0" smtClean="0"/>
              <a:t>The BE school of thought v. others</a:t>
            </a:r>
          </a:p>
          <a:p>
            <a:pPr lvl="1"/>
            <a:r>
              <a:rPr lang="en-US" dirty="0"/>
              <a:t>From BE theories to policy (i.e., BLE)</a:t>
            </a:r>
          </a:p>
          <a:p>
            <a:pPr lvl="1"/>
            <a:r>
              <a:rPr lang="en-US" dirty="0" smtClean="0"/>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Experimental Economics</a:t>
            </a:r>
          </a:p>
          <a:p>
            <a:pPr lvl="1"/>
            <a:r>
              <a:rPr lang="en-US" dirty="0" smtClean="0"/>
              <a:t>An experiment!</a:t>
            </a:r>
          </a:p>
          <a:p>
            <a:pPr lvl="1"/>
            <a:r>
              <a:rPr lang="en-US" dirty="0" smtClean="0"/>
              <a:t>Features of experiments</a:t>
            </a:r>
          </a:p>
          <a:p>
            <a:pPr lvl="1"/>
            <a:r>
              <a:rPr lang="en-US" dirty="0" smtClean="0"/>
              <a:t>From experiments to policy</a:t>
            </a:r>
          </a:p>
          <a:p>
            <a:r>
              <a:rPr lang="en-US" b="1" dirty="0" smtClean="0"/>
              <a:t>Behavioral Law &amp; Economics</a:t>
            </a:r>
          </a:p>
          <a:p>
            <a:pPr lvl="1"/>
            <a:r>
              <a:rPr lang="en-US" dirty="0" smtClean="0"/>
              <a:t>The BE school of thought v. others</a:t>
            </a:r>
          </a:p>
          <a:p>
            <a:pPr lvl="1"/>
            <a:r>
              <a:rPr lang="en-US" dirty="0">
                <a:solidFill>
                  <a:srgbClr val="000000"/>
                </a:solidFill>
              </a:rPr>
              <a:t>From BE theories to policy (i.e., BLE)</a:t>
            </a:r>
          </a:p>
          <a:p>
            <a:pPr lvl="1"/>
            <a:r>
              <a:rPr lang="en-US" dirty="0" smtClean="0">
                <a:solidFill>
                  <a:srgbClr val="FF0000"/>
                </a:solidFill>
              </a:rPr>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Categories</a:t>
            </a:r>
            <a:br>
              <a:rPr lang="en-US" dirty="0" smtClean="0"/>
            </a:br>
            <a:r>
              <a:rPr lang="en-US" sz="3300" dirty="0" smtClean="0"/>
              <a:t>[see Wilkinson</a:t>
            </a:r>
            <a:r>
              <a:rPr lang="en-US" sz="3300" dirty="0"/>
              <a:t> </a:t>
            </a:r>
            <a:r>
              <a:rPr lang="en-US" sz="3300" dirty="0" smtClean="0"/>
              <a:t>&amp; </a:t>
            </a:r>
            <a:r>
              <a:rPr lang="en-US" sz="3300" dirty="0" err="1" smtClean="0"/>
              <a:t>Klaes</a:t>
            </a:r>
            <a:r>
              <a:rPr lang="en-US" sz="3300" dirty="0" smtClean="0"/>
              <a:t> (2012)]</a:t>
            </a:r>
            <a:endParaRPr lang="en-US" sz="33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Decision-making under risk and uncertainty</a:t>
            </a:r>
          </a:p>
          <a:p>
            <a:r>
              <a:rPr lang="en-US" dirty="0"/>
              <a:t>Intertemporal choice models</a:t>
            </a:r>
          </a:p>
          <a:p>
            <a:r>
              <a:rPr lang="en-US" dirty="0"/>
              <a:t>Fairness / social preferences</a:t>
            </a:r>
          </a:p>
          <a:p>
            <a:r>
              <a:rPr lang="en-US" dirty="0" smtClean="0"/>
              <a:t>Mental accounting / framing / choice bracketing</a:t>
            </a:r>
          </a:p>
          <a:p>
            <a:r>
              <a:rPr lang="en-US" dirty="0" smtClean="0"/>
              <a:t>Behavioral game theory</a:t>
            </a:r>
          </a:p>
          <a:p>
            <a:endParaRPr lang="en-US" dirty="0"/>
          </a:p>
          <a:p>
            <a:pPr marL="0" indent="0">
              <a:buNone/>
            </a:pP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b="1" dirty="0" smtClean="0">
                <a:solidFill>
                  <a:srgbClr val="FF0000"/>
                </a:solidFill>
              </a:rPr>
              <a:t>Decision-making under risk and uncertainty</a:t>
            </a:r>
          </a:p>
          <a:p>
            <a:r>
              <a:rPr lang="en-US" dirty="0"/>
              <a:t>Intertemporal choice models</a:t>
            </a:r>
          </a:p>
          <a:p>
            <a:r>
              <a:rPr lang="en-US" dirty="0"/>
              <a:t>Fairness / social preferences</a:t>
            </a:r>
          </a:p>
          <a:p>
            <a:r>
              <a:rPr lang="en-US" dirty="0" smtClean="0"/>
              <a:t>Mental accounting / framing / choice bracketing</a:t>
            </a:r>
          </a:p>
          <a:p>
            <a:r>
              <a:rPr lang="en-US" dirty="0" smtClean="0"/>
              <a:t>Behavioral game theory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898"/>
          </a:xfrm>
        </p:spPr>
        <p:txBody>
          <a:bodyPr>
            <a:normAutofit fontScale="90000"/>
          </a:bodyPr>
          <a:lstStyle/>
          <a:p>
            <a:r>
              <a:rPr lang="en-US" dirty="0" smtClean="0"/>
              <a:t>Rational Choice Theory: </a:t>
            </a:r>
            <a:br>
              <a:rPr lang="en-US" dirty="0" smtClean="0"/>
            </a:br>
            <a:r>
              <a:rPr lang="en-US" dirty="0" smtClean="0"/>
              <a:t>Choice under Uncertainty</a:t>
            </a:r>
            <a:endParaRPr lang="en-US" dirty="0"/>
          </a:p>
        </p:txBody>
      </p:sp>
      <p:sp>
        <p:nvSpPr>
          <p:cNvPr id="3" name="Content Placeholder 2"/>
          <p:cNvSpPr>
            <a:spLocks noGrp="1"/>
          </p:cNvSpPr>
          <p:nvPr>
            <p:ph idx="1"/>
          </p:nvPr>
        </p:nvSpPr>
        <p:spPr>
          <a:xfrm>
            <a:off x="143763" y="1124033"/>
            <a:ext cx="8817537" cy="922587"/>
          </a:xfrm>
        </p:spPr>
        <p:txBody>
          <a:bodyPr>
            <a:normAutofit/>
          </a:bodyPr>
          <a:lstStyle/>
          <a:p>
            <a:pPr indent="4763">
              <a:buNone/>
            </a:pPr>
            <a:r>
              <a:rPr lang="en-US" b="1" dirty="0" smtClean="0">
                <a:solidFill>
                  <a:srgbClr val="3366FF"/>
                </a:solidFill>
              </a:rPr>
              <a:t>Expected utility theory</a:t>
            </a:r>
            <a:r>
              <a:rPr lang="en-US" dirty="0" smtClean="0"/>
              <a:t> assuming risk aversion</a:t>
            </a:r>
          </a:p>
        </p:txBody>
      </p:sp>
      <p:pic>
        <p:nvPicPr>
          <p:cNvPr id="8" name="Picture 7"/>
          <p:cNvPicPr>
            <a:picLocks noChangeAspect="1"/>
          </p:cNvPicPr>
          <p:nvPr/>
        </p:nvPicPr>
        <p:blipFill>
          <a:blip r:embed="rId3"/>
          <a:stretch>
            <a:fillRect/>
          </a:stretch>
        </p:blipFill>
        <p:spPr>
          <a:xfrm>
            <a:off x="2288247" y="2044009"/>
            <a:ext cx="4572000" cy="4064000"/>
          </a:xfrm>
          <a:prstGeom prst="rect">
            <a:avLst/>
          </a:prstGeom>
        </p:spPr>
      </p:pic>
      <p:sp>
        <p:nvSpPr>
          <p:cNvPr id="9" name="Oval Callout 8"/>
          <p:cNvSpPr/>
          <p:nvPr/>
        </p:nvSpPr>
        <p:spPr>
          <a:xfrm>
            <a:off x="7032464" y="2695872"/>
            <a:ext cx="2111536" cy="3199101"/>
          </a:xfrm>
          <a:prstGeom prst="wedgeEllipseCallout">
            <a:avLst>
              <a:gd name="adj1" fmla="val -127321"/>
              <a:gd name="adj2" fmla="val 468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Expected value of the gamble (e.g., W</a:t>
            </a:r>
            <a:r>
              <a:rPr lang="en-US" baseline="-25000" dirty="0" smtClean="0"/>
              <a:t>0</a:t>
            </a:r>
            <a:r>
              <a:rPr lang="en-US" dirty="0" smtClean="0"/>
              <a:t> = 5 and W</a:t>
            </a:r>
            <a:r>
              <a:rPr lang="en-US" baseline="-25000" dirty="0" smtClean="0"/>
              <a:t>1</a:t>
            </a:r>
            <a:r>
              <a:rPr lang="en-US" dirty="0" smtClean="0"/>
              <a:t> = 25 and probability of each is 50%, then E(W) = 15 </a:t>
            </a:r>
            <a:endParaRPr lang="en-US" dirty="0"/>
          </a:p>
        </p:txBody>
      </p:sp>
      <p:cxnSp>
        <p:nvCxnSpPr>
          <p:cNvPr id="11" name="Straight Connector 10"/>
          <p:cNvCxnSpPr/>
          <p:nvPr/>
        </p:nvCxnSpPr>
        <p:spPr>
          <a:xfrm flipV="1">
            <a:off x="3701927" y="2516149"/>
            <a:ext cx="2635677" cy="181031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Oval Callout 12"/>
          <p:cNvSpPr/>
          <p:nvPr/>
        </p:nvSpPr>
        <p:spPr>
          <a:xfrm>
            <a:off x="-190500" y="3774220"/>
            <a:ext cx="2478747" cy="2333789"/>
          </a:xfrm>
          <a:prstGeom prst="wedgeEllipseCallout">
            <a:avLst>
              <a:gd name="adj1" fmla="val 46872"/>
              <a:gd name="adj2" fmla="val -644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 indifferent between the gamble and the “certainty equivalent” (say 10)</a:t>
            </a:r>
            <a:endParaRPr lang="en-US" dirty="0"/>
          </a:p>
        </p:txBody>
      </p:sp>
      <p:sp>
        <p:nvSpPr>
          <p:cNvPr id="16" name="Rectangular Callout 15"/>
          <p:cNvSpPr/>
          <p:nvPr/>
        </p:nvSpPr>
        <p:spPr>
          <a:xfrm>
            <a:off x="4325861" y="4049424"/>
            <a:ext cx="2011743" cy="456054"/>
          </a:xfrm>
          <a:prstGeom prst="wedgeRectCallout">
            <a:avLst>
              <a:gd name="adj1" fmla="val -27830"/>
              <a:gd name="adj2" fmla="val 194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RISK PREMIUM</a:t>
            </a:r>
            <a:endParaRPr lang="en-US" dirty="0"/>
          </a:p>
        </p:txBody>
      </p:sp>
      <p:sp>
        <p:nvSpPr>
          <p:cNvPr id="4" name="TextBox 3"/>
          <p:cNvSpPr txBox="1"/>
          <p:nvPr/>
        </p:nvSpPr>
        <p:spPr>
          <a:xfrm>
            <a:off x="143764" y="6165902"/>
            <a:ext cx="8817535" cy="477054"/>
          </a:xfrm>
          <a:prstGeom prst="rect">
            <a:avLst/>
          </a:prstGeom>
          <a:noFill/>
        </p:spPr>
        <p:txBody>
          <a:bodyPr wrap="square" rtlCol="0">
            <a:spAutoFit/>
          </a:bodyPr>
          <a:lstStyle/>
          <a:p>
            <a:r>
              <a:rPr lang="en-US" sz="2500" dirty="0" smtClean="0">
                <a:solidFill>
                  <a:srgbClr val="FF0000"/>
                </a:solidFill>
              </a:rPr>
              <a:t>Utility is defined over outcomes (amount of wealth I end up with).</a:t>
            </a:r>
            <a:endParaRPr lang="en-US" sz="25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accel="50000" decel="5000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50000" decel="5000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3" grpId="0" animBg="1"/>
      <p:bldP spid="16"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9852"/>
          </a:xfrm>
        </p:spPr>
        <p:txBody>
          <a:bodyPr>
            <a:normAutofit fontScale="90000"/>
          </a:bodyPr>
          <a:lstStyle/>
          <a:p>
            <a:r>
              <a:rPr lang="en-US" dirty="0" smtClean="0"/>
              <a:t>The </a:t>
            </a:r>
            <a:r>
              <a:rPr lang="en-US" dirty="0" err="1" smtClean="0"/>
              <a:t>Allias</a:t>
            </a:r>
            <a:r>
              <a:rPr lang="en-US" dirty="0" smtClean="0"/>
              <a:t> Paradox (1953)</a:t>
            </a:r>
            <a:endParaRPr lang="en-US" dirty="0"/>
          </a:p>
        </p:txBody>
      </p:sp>
      <p:pic>
        <p:nvPicPr>
          <p:cNvPr id="5" name="Picture 4"/>
          <p:cNvPicPr>
            <a:picLocks noChangeAspect="1"/>
          </p:cNvPicPr>
          <p:nvPr/>
        </p:nvPicPr>
        <p:blipFill>
          <a:blip r:embed="rId3"/>
          <a:stretch>
            <a:fillRect/>
          </a:stretch>
        </p:blipFill>
        <p:spPr>
          <a:xfrm>
            <a:off x="457200" y="930538"/>
            <a:ext cx="7988300" cy="2222500"/>
          </a:xfrm>
          <a:prstGeom prst="rect">
            <a:avLst/>
          </a:prstGeom>
        </p:spPr>
      </p:pic>
      <p:cxnSp>
        <p:nvCxnSpPr>
          <p:cNvPr id="4" name="Straight Connector 3"/>
          <p:cNvCxnSpPr>
            <a:stCxn id="5" idx="0"/>
            <a:endCxn id="5" idx="2"/>
          </p:cNvCxnSpPr>
          <p:nvPr/>
        </p:nvCxnSpPr>
        <p:spPr>
          <a:xfrm>
            <a:off x="4451350" y="930538"/>
            <a:ext cx="0" cy="2222500"/>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451350" y="930538"/>
            <a:ext cx="3994150" cy="2222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9852"/>
          </a:xfrm>
        </p:spPr>
        <p:txBody>
          <a:bodyPr>
            <a:normAutofit fontScale="90000"/>
          </a:bodyPr>
          <a:lstStyle/>
          <a:p>
            <a:r>
              <a:rPr lang="en-US" dirty="0" smtClean="0"/>
              <a:t>The </a:t>
            </a:r>
            <a:r>
              <a:rPr lang="en-US" dirty="0" err="1" smtClean="0"/>
              <a:t>Allias</a:t>
            </a:r>
            <a:r>
              <a:rPr lang="en-US" dirty="0" smtClean="0"/>
              <a:t> Paradox (1953)</a:t>
            </a:r>
            <a:endParaRPr lang="en-US" dirty="0"/>
          </a:p>
        </p:txBody>
      </p:sp>
      <p:pic>
        <p:nvPicPr>
          <p:cNvPr id="5" name="Picture 4"/>
          <p:cNvPicPr>
            <a:picLocks noChangeAspect="1"/>
          </p:cNvPicPr>
          <p:nvPr/>
        </p:nvPicPr>
        <p:blipFill>
          <a:blip r:embed="rId3"/>
          <a:stretch>
            <a:fillRect/>
          </a:stretch>
        </p:blipFill>
        <p:spPr>
          <a:xfrm>
            <a:off x="457200" y="930538"/>
            <a:ext cx="7988300" cy="2222500"/>
          </a:xfrm>
          <a:prstGeom prst="rect">
            <a:avLst/>
          </a:prstGeom>
        </p:spPr>
      </p:pic>
      <p:cxnSp>
        <p:nvCxnSpPr>
          <p:cNvPr id="4" name="Straight Connector 3"/>
          <p:cNvCxnSpPr>
            <a:stCxn id="5" idx="0"/>
            <a:endCxn id="5" idx="2"/>
          </p:cNvCxnSpPr>
          <p:nvPr/>
        </p:nvCxnSpPr>
        <p:spPr>
          <a:xfrm>
            <a:off x="4451350" y="930538"/>
            <a:ext cx="0" cy="2222500"/>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7200" y="926719"/>
            <a:ext cx="3994150" cy="2222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2663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9852"/>
          </a:xfrm>
        </p:spPr>
        <p:txBody>
          <a:bodyPr>
            <a:normAutofit fontScale="90000"/>
          </a:bodyPr>
          <a:lstStyle/>
          <a:p>
            <a:r>
              <a:rPr lang="en-US" dirty="0" smtClean="0"/>
              <a:t>The </a:t>
            </a:r>
            <a:r>
              <a:rPr lang="en-US" dirty="0" err="1" smtClean="0"/>
              <a:t>Allias</a:t>
            </a:r>
            <a:r>
              <a:rPr lang="en-US" dirty="0" smtClean="0"/>
              <a:t> Paradox (1953)</a:t>
            </a:r>
            <a:endParaRPr lang="en-US" dirty="0"/>
          </a:p>
        </p:txBody>
      </p:sp>
      <p:pic>
        <p:nvPicPr>
          <p:cNvPr id="5" name="Picture 4"/>
          <p:cNvPicPr>
            <a:picLocks noChangeAspect="1"/>
          </p:cNvPicPr>
          <p:nvPr/>
        </p:nvPicPr>
        <p:blipFill>
          <a:blip r:embed="rId3"/>
          <a:stretch>
            <a:fillRect/>
          </a:stretch>
        </p:blipFill>
        <p:spPr>
          <a:xfrm>
            <a:off x="457200" y="930538"/>
            <a:ext cx="7988300" cy="2222500"/>
          </a:xfrm>
          <a:prstGeom prst="rect">
            <a:avLst/>
          </a:prstGeom>
        </p:spPr>
      </p:pic>
      <p:pic>
        <p:nvPicPr>
          <p:cNvPr id="6" name="Picture 5"/>
          <p:cNvPicPr>
            <a:picLocks noChangeAspect="1"/>
          </p:cNvPicPr>
          <p:nvPr/>
        </p:nvPicPr>
        <p:blipFill>
          <a:blip r:embed="rId4"/>
          <a:stretch>
            <a:fillRect/>
          </a:stretch>
        </p:blipFill>
        <p:spPr>
          <a:xfrm>
            <a:off x="469900" y="3382630"/>
            <a:ext cx="7975600" cy="2197100"/>
          </a:xfrm>
          <a:prstGeom prst="rect">
            <a:avLst/>
          </a:prstGeom>
        </p:spPr>
      </p:pic>
      <p:sp>
        <p:nvSpPr>
          <p:cNvPr id="7" name="TextBox 6"/>
          <p:cNvSpPr txBox="1"/>
          <p:nvPr/>
        </p:nvSpPr>
        <p:spPr>
          <a:xfrm>
            <a:off x="264042" y="5579730"/>
            <a:ext cx="8879958" cy="1200329"/>
          </a:xfrm>
          <a:prstGeom prst="rect">
            <a:avLst/>
          </a:prstGeom>
          <a:noFill/>
        </p:spPr>
        <p:txBody>
          <a:bodyPr wrap="square" rtlCol="0">
            <a:spAutoFit/>
          </a:bodyPr>
          <a:lstStyle/>
          <a:p>
            <a:r>
              <a:rPr lang="en-US" dirty="0" smtClean="0">
                <a:solidFill>
                  <a:srgbClr val="FF0000"/>
                </a:solidFill>
              </a:rPr>
              <a:t>EUT predicts either [1A and 2A] OR [1B and 2B]</a:t>
            </a:r>
          </a:p>
          <a:p>
            <a:r>
              <a:rPr lang="en-US" dirty="0" smtClean="0">
                <a:solidFill>
                  <a:srgbClr val="FF0000"/>
                </a:solidFill>
              </a:rPr>
              <a:t>BUT, most people chose 1A and 2B</a:t>
            </a:r>
          </a:p>
          <a:p>
            <a:r>
              <a:rPr lang="en-US" dirty="0" smtClean="0">
                <a:solidFill>
                  <a:srgbClr val="FF0000"/>
                </a:solidFill>
              </a:rPr>
              <a:t>Why 1A? I now own $1M!! Giving it up in exchange for the gamble would hurt</a:t>
            </a:r>
          </a:p>
          <a:p>
            <a:r>
              <a:rPr lang="en-US" dirty="0" smtClean="0">
                <a:solidFill>
                  <a:srgbClr val="FF0000"/>
                </a:solidFill>
              </a:rPr>
              <a:t>Why 2B? I’ll very likely end up with nothing, so I might as well go for the big win</a:t>
            </a:r>
            <a:endParaRPr lang="en-US" dirty="0">
              <a:solidFill>
                <a:srgbClr val="FF0000"/>
              </a:solidFill>
            </a:endParaRPr>
          </a:p>
        </p:txBody>
      </p:sp>
      <p:sp>
        <p:nvSpPr>
          <p:cNvPr id="9" name="Frame 8"/>
          <p:cNvSpPr/>
          <p:nvPr/>
        </p:nvSpPr>
        <p:spPr>
          <a:xfrm>
            <a:off x="469900" y="4602388"/>
            <a:ext cx="4018801" cy="977341"/>
          </a:xfrm>
          <a:prstGeom prst="frame">
            <a:avLst>
              <a:gd name="adj1" fmla="val 643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p:nvSpPr>
        <p:spPr>
          <a:xfrm>
            <a:off x="4426699" y="4602389"/>
            <a:ext cx="4018801" cy="977341"/>
          </a:xfrm>
          <a:prstGeom prst="frame">
            <a:avLst>
              <a:gd name="adj1" fmla="val 643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a:stCxn id="5" idx="0"/>
            <a:endCxn id="5" idx="2"/>
          </p:cNvCxnSpPr>
          <p:nvPr/>
        </p:nvCxnSpPr>
        <p:spPr>
          <a:xfrm>
            <a:off x="4451350" y="930538"/>
            <a:ext cx="0" cy="2222500"/>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605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lide(fromBottom)">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p:cTn id="25"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p:cTn id="33" dur="500" fill="hold"/>
                                        <p:tgtEl>
                                          <p:spTgt spid="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p:cTn id="41" dur="500" fill="hold"/>
                                        <p:tgtEl>
                                          <p:spTgt spid="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p:cTn id="49" dur="500" fill="hold"/>
                                        <p:tgtEl>
                                          <p:spTgt spid="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3206"/>
          </a:xfrm>
        </p:spPr>
        <p:txBody>
          <a:bodyPr>
            <a:normAutofit fontScale="90000"/>
          </a:bodyPr>
          <a:lstStyle/>
          <a:p>
            <a:r>
              <a:rPr lang="en-US" dirty="0" smtClean="0"/>
              <a:t>Choice under Uncertainty</a:t>
            </a:r>
            <a:endParaRPr lang="en-US" dirty="0"/>
          </a:p>
        </p:txBody>
      </p:sp>
      <p:sp>
        <p:nvSpPr>
          <p:cNvPr id="3" name="Content Placeholder 2"/>
          <p:cNvSpPr>
            <a:spLocks noGrp="1"/>
          </p:cNvSpPr>
          <p:nvPr>
            <p:ph idx="1"/>
          </p:nvPr>
        </p:nvSpPr>
        <p:spPr>
          <a:xfrm>
            <a:off x="150881" y="691617"/>
            <a:ext cx="3860031" cy="6166384"/>
          </a:xfrm>
        </p:spPr>
        <p:txBody>
          <a:bodyPr>
            <a:normAutofit lnSpcReduction="10000"/>
          </a:bodyPr>
          <a:lstStyle/>
          <a:p>
            <a:r>
              <a:rPr lang="en-US" dirty="0" smtClean="0"/>
              <a:t>BE: </a:t>
            </a:r>
            <a:r>
              <a:rPr lang="en-US" b="1" dirty="0" smtClean="0">
                <a:solidFill>
                  <a:srgbClr val="3366FF"/>
                </a:solidFill>
              </a:rPr>
              <a:t>Prospect theory</a:t>
            </a:r>
            <a:r>
              <a:rPr lang="en-US" dirty="0" smtClean="0"/>
              <a:t> (Kahneman and Tversky, 1979)</a:t>
            </a:r>
          </a:p>
          <a:p>
            <a:pPr lvl="1"/>
            <a:r>
              <a:rPr lang="en-US" dirty="0" smtClean="0"/>
              <a:t>Starting point matters (</a:t>
            </a:r>
            <a:r>
              <a:rPr lang="en-US" dirty="0" smtClean="0">
                <a:solidFill>
                  <a:srgbClr val="FF0000"/>
                </a:solidFill>
              </a:rPr>
              <a:t>reference point</a:t>
            </a:r>
            <a:r>
              <a:rPr lang="en-US" dirty="0" smtClean="0"/>
              <a:t>)</a:t>
            </a:r>
          </a:p>
          <a:p>
            <a:pPr lvl="1"/>
            <a:r>
              <a:rPr lang="en-US" dirty="0" smtClean="0"/>
              <a:t>Risk averse in gains/risk seeking in losses (</a:t>
            </a:r>
            <a:r>
              <a:rPr lang="en-US" dirty="0" smtClean="0">
                <a:solidFill>
                  <a:srgbClr val="FF0000"/>
                </a:solidFill>
              </a:rPr>
              <a:t>loss aversion)</a:t>
            </a:r>
            <a:endParaRPr lang="en-US" dirty="0" smtClean="0"/>
          </a:p>
          <a:p>
            <a:pPr lvl="1"/>
            <a:r>
              <a:rPr lang="en-US" dirty="0" smtClean="0">
                <a:solidFill>
                  <a:srgbClr val="FF0000"/>
                </a:solidFill>
              </a:rPr>
              <a:t>Overweight </a:t>
            </a:r>
            <a:r>
              <a:rPr lang="en-US" dirty="0" smtClean="0"/>
              <a:t>small probability events / </a:t>
            </a:r>
            <a:r>
              <a:rPr lang="en-US" dirty="0" smtClean="0">
                <a:solidFill>
                  <a:srgbClr val="FF0000"/>
                </a:solidFill>
              </a:rPr>
              <a:t>underweight </a:t>
            </a:r>
            <a:r>
              <a:rPr lang="en-US" dirty="0" smtClean="0"/>
              <a:t>large probability events</a:t>
            </a:r>
          </a:p>
        </p:txBody>
      </p:sp>
      <p:pic>
        <p:nvPicPr>
          <p:cNvPr id="5" name="Picture 4"/>
          <p:cNvPicPr>
            <a:picLocks noChangeAspect="1"/>
          </p:cNvPicPr>
          <p:nvPr/>
        </p:nvPicPr>
        <p:blipFill>
          <a:blip r:embed="rId3"/>
          <a:stretch>
            <a:fillRect/>
          </a:stretch>
        </p:blipFill>
        <p:spPr>
          <a:xfrm>
            <a:off x="4271546" y="1473200"/>
            <a:ext cx="4415254" cy="3225800"/>
          </a:xfrm>
          <a:prstGeom prst="rect">
            <a:avLst/>
          </a:prstGeom>
        </p:spPr>
      </p:pic>
      <p:sp>
        <p:nvSpPr>
          <p:cNvPr id="6" name="TextBox 5"/>
          <p:cNvSpPr txBox="1"/>
          <p:nvPr/>
        </p:nvSpPr>
        <p:spPr>
          <a:xfrm>
            <a:off x="5168900" y="4447401"/>
            <a:ext cx="863600" cy="276999"/>
          </a:xfrm>
          <a:prstGeom prst="rect">
            <a:avLst/>
          </a:prstGeom>
          <a:solidFill>
            <a:schemeClr val="bg1"/>
          </a:solidFill>
        </p:spPr>
        <p:txBody>
          <a:bodyPr wrap="square" rtlCol="0">
            <a:spAutoFit/>
          </a:bodyPr>
          <a:lstStyle/>
          <a:p>
            <a:r>
              <a:rPr lang="en-US" sz="1200" dirty="0" smtClean="0">
                <a:solidFill>
                  <a:srgbClr val="FF0000"/>
                </a:solidFill>
              </a:rPr>
              <a:t>-$100</a:t>
            </a:r>
            <a:endParaRPr lang="en-US" sz="1200" dirty="0">
              <a:solidFill>
                <a:srgbClr val="FF0000"/>
              </a:solidFill>
            </a:endParaRPr>
          </a:p>
        </p:txBody>
      </p:sp>
      <p:sp>
        <p:nvSpPr>
          <p:cNvPr id="4" name="TextBox 3"/>
          <p:cNvSpPr txBox="1"/>
          <p:nvPr/>
        </p:nvSpPr>
        <p:spPr>
          <a:xfrm>
            <a:off x="6921500" y="2740025"/>
            <a:ext cx="730250" cy="369332"/>
          </a:xfrm>
          <a:prstGeom prst="rect">
            <a:avLst/>
          </a:prstGeom>
          <a:noFill/>
        </p:spPr>
        <p:txBody>
          <a:bodyPr wrap="square" rtlCol="0">
            <a:spAutoFit/>
          </a:bodyPr>
          <a:lstStyle/>
          <a:p>
            <a:r>
              <a:rPr lang="en-US" dirty="0" smtClean="0"/>
              <a:t>x</a:t>
            </a:r>
            <a:endParaRPr lang="en-US" dirty="0"/>
          </a:p>
        </p:txBody>
      </p:sp>
      <p:sp>
        <p:nvSpPr>
          <p:cNvPr id="7" name="TextBox 6"/>
          <p:cNvSpPr txBox="1"/>
          <p:nvPr/>
        </p:nvSpPr>
        <p:spPr>
          <a:xfrm>
            <a:off x="5629275" y="2740025"/>
            <a:ext cx="730250" cy="369332"/>
          </a:xfrm>
          <a:prstGeom prst="rect">
            <a:avLst/>
          </a:prstGeom>
          <a:noFill/>
        </p:spPr>
        <p:txBody>
          <a:bodyPr wrap="square" rtlCol="0">
            <a:spAutoFit/>
          </a:bodyPr>
          <a:lstStyle/>
          <a:p>
            <a:r>
              <a:rPr lang="en-US" dirty="0" smtClean="0"/>
              <a:t>- 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t>Applying Prospect Theory to </a:t>
            </a:r>
            <a:r>
              <a:rPr lang="en-US" sz="3000" dirty="0" smtClean="0">
                <a:solidFill>
                  <a:srgbClr val="FF0000"/>
                </a:solidFill>
              </a:rPr>
              <a:t>Riskless Choice: </a:t>
            </a:r>
            <a:br>
              <a:rPr lang="en-US" sz="3000" dirty="0" smtClean="0">
                <a:solidFill>
                  <a:srgbClr val="FF0000"/>
                </a:solidFill>
              </a:rPr>
            </a:br>
            <a:r>
              <a:rPr lang="en-US" sz="3000" dirty="0" smtClean="0">
                <a:solidFill>
                  <a:srgbClr val="FF0000"/>
                </a:solidFill>
              </a:rPr>
              <a:t>The Endowment Effect</a:t>
            </a:r>
            <a:br>
              <a:rPr lang="en-US" sz="3000" dirty="0" smtClean="0">
                <a:solidFill>
                  <a:srgbClr val="FF0000"/>
                </a:solidFill>
              </a:rPr>
            </a:br>
            <a:r>
              <a:rPr lang="en-US" sz="2200" dirty="0" smtClean="0"/>
              <a:t>Tversky and Kahneman (1991)</a:t>
            </a:r>
            <a:br>
              <a:rPr lang="en-US" sz="2200" dirty="0" smtClean="0"/>
            </a:br>
            <a:endParaRPr lang="en-US" sz="2200" dirty="0"/>
          </a:p>
        </p:txBody>
      </p:sp>
      <p:pic>
        <p:nvPicPr>
          <p:cNvPr id="16" name="Picture 15"/>
          <p:cNvPicPr>
            <a:picLocks noChangeAspect="1"/>
          </p:cNvPicPr>
          <p:nvPr/>
        </p:nvPicPr>
        <p:blipFill>
          <a:blip r:embed="rId3"/>
          <a:stretch>
            <a:fillRect/>
          </a:stretch>
        </p:blipFill>
        <p:spPr>
          <a:xfrm>
            <a:off x="1345187" y="1335970"/>
            <a:ext cx="6654800" cy="4965700"/>
          </a:xfrm>
          <a:prstGeom prst="rect">
            <a:avLst/>
          </a:prstGeom>
        </p:spPr>
      </p:pic>
      <p:sp>
        <p:nvSpPr>
          <p:cNvPr id="17" name="TextBox 16"/>
          <p:cNvSpPr txBox="1"/>
          <p:nvPr/>
        </p:nvSpPr>
        <p:spPr>
          <a:xfrm>
            <a:off x="4362969" y="5708977"/>
            <a:ext cx="339480" cy="276999"/>
          </a:xfrm>
          <a:prstGeom prst="rect">
            <a:avLst/>
          </a:prstGeom>
          <a:solidFill>
            <a:schemeClr val="bg1"/>
          </a:solidFill>
        </p:spPr>
        <p:txBody>
          <a:bodyPr wrap="square" rtlCol="0">
            <a:spAutoFit/>
          </a:bodyPr>
          <a:lstStyle/>
          <a:p>
            <a:r>
              <a:rPr lang="en-US" sz="1200" dirty="0" smtClean="0"/>
              <a:t>-1</a:t>
            </a:r>
          </a:p>
        </p:txBody>
      </p:sp>
      <p:sp>
        <p:nvSpPr>
          <p:cNvPr id="3" name="TextBox 2"/>
          <p:cNvSpPr txBox="1"/>
          <p:nvPr/>
        </p:nvSpPr>
        <p:spPr>
          <a:xfrm>
            <a:off x="6781800" y="1767364"/>
            <a:ext cx="4318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816100" y="4395232"/>
            <a:ext cx="431800"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997700" y="4365030"/>
            <a:ext cx="431800"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032000" y="1767364"/>
            <a:ext cx="431800"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794375" y="2671207"/>
            <a:ext cx="1635125"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2032000" y="4764564"/>
            <a:ext cx="180975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219"/>
          </a:xfrm>
        </p:spPr>
        <p:txBody>
          <a:bodyPr>
            <a:normAutofit fontScale="90000"/>
          </a:bodyPr>
          <a:lstStyle/>
          <a:p>
            <a:r>
              <a:rPr lang="en-US" dirty="0" smtClean="0"/>
              <a:t>Is Loss Aversion Irrational?</a:t>
            </a:r>
            <a:r>
              <a:rPr lang="en-US" dirty="0"/>
              <a:t>?</a:t>
            </a:r>
          </a:p>
        </p:txBody>
      </p:sp>
      <p:sp>
        <p:nvSpPr>
          <p:cNvPr id="3" name="Content Placeholder 2"/>
          <p:cNvSpPr>
            <a:spLocks noGrp="1"/>
          </p:cNvSpPr>
          <p:nvPr>
            <p:ph idx="1"/>
          </p:nvPr>
        </p:nvSpPr>
        <p:spPr>
          <a:xfrm>
            <a:off x="457200" y="1161144"/>
            <a:ext cx="8229600" cy="5696856"/>
          </a:xfrm>
        </p:spPr>
        <p:txBody>
          <a:bodyPr>
            <a:normAutofit/>
          </a:bodyPr>
          <a:lstStyle/>
          <a:p>
            <a:r>
              <a:rPr lang="en-US" dirty="0" smtClean="0"/>
              <a:t>Some argue it is (e.g., Dan Ariely, Predictably Irrational)</a:t>
            </a:r>
          </a:p>
          <a:p>
            <a:r>
              <a:rPr lang="en-US" dirty="0" smtClean="0"/>
              <a:t>But, Tversky and Kahneman are agnostic on this point</a:t>
            </a:r>
          </a:p>
          <a:p>
            <a:pPr lvl="1"/>
            <a:r>
              <a:rPr lang="en-US" dirty="0"/>
              <a:t>“A bias in favor of the status quo can be justified if the disadvantages of any change will be experienced more keenly than its advantages.</a:t>
            </a:r>
            <a:r>
              <a:rPr lang="en-US" dirty="0" smtClean="0"/>
              <a:t>”</a:t>
            </a:r>
            <a:endParaRPr lang="en-US" sz="2400" dirty="0"/>
          </a:p>
          <a:p>
            <a:pPr lvl="1"/>
            <a:r>
              <a:rPr lang="en-US" dirty="0" smtClean="0"/>
              <a:t>In </a:t>
            </a:r>
            <a:r>
              <a:rPr lang="en-US" dirty="0"/>
              <a:t>other words, if one is loss averse, it’s rational to </a:t>
            </a:r>
            <a:r>
              <a:rPr lang="en-US" dirty="0" smtClean="0"/>
              <a:t>prefer </a:t>
            </a:r>
            <a:r>
              <a:rPr lang="en-US" dirty="0"/>
              <a:t>the status </a:t>
            </a:r>
            <a:r>
              <a:rPr lang="en-US" dirty="0" smtClean="0"/>
              <a:t>quo (all else equal)</a:t>
            </a:r>
            <a:endParaRPr lang="en-US" sz="2800" dirty="0"/>
          </a:p>
          <a:p>
            <a:pPr lvl="1"/>
            <a:endParaRPr lang="en-US" dirty="0" smtClean="0"/>
          </a:p>
        </p:txBody>
      </p:sp>
    </p:spTree>
    <p:extLst>
      <p:ext uri="{BB962C8B-B14F-4D97-AF65-F5344CB8AC3E}">
        <p14:creationId xmlns:p14="http://schemas.microsoft.com/office/powerpoint/2010/main" val="27967164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3" name="Content Placeholder 2"/>
          <p:cNvSpPr>
            <a:spLocks noGrp="1"/>
          </p:cNvSpPr>
          <p:nvPr>
            <p:ph idx="1"/>
          </p:nvPr>
        </p:nvSpPr>
        <p:spPr/>
        <p:txBody>
          <a:bodyPr>
            <a:normAutofit lnSpcReduction="10000"/>
          </a:bodyPr>
          <a:lstStyle/>
          <a:p>
            <a:r>
              <a:rPr lang="en-US" b="1" dirty="0" smtClean="0"/>
              <a:t>Experimental Economics</a:t>
            </a:r>
          </a:p>
          <a:p>
            <a:pPr lvl="1"/>
            <a:r>
              <a:rPr lang="en-US" dirty="0" smtClean="0">
                <a:solidFill>
                  <a:srgbClr val="FF0000"/>
                </a:solidFill>
              </a:rPr>
              <a:t>An experiment!</a:t>
            </a:r>
          </a:p>
          <a:p>
            <a:pPr lvl="1"/>
            <a:r>
              <a:rPr lang="en-US" dirty="0" smtClean="0"/>
              <a:t>Features of experiments</a:t>
            </a:r>
          </a:p>
          <a:p>
            <a:pPr lvl="1"/>
            <a:r>
              <a:rPr lang="en-US" dirty="0" smtClean="0"/>
              <a:t>From experiments to policy</a:t>
            </a:r>
          </a:p>
          <a:p>
            <a:r>
              <a:rPr lang="en-US" b="1" dirty="0" smtClean="0"/>
              <a:t>Behavioral Law &amp; Economics</a:t>
            </a:r>
          </a:p>
          <a:p>
            <a:pPr lvl="1"/>
            <a:r>
              <a:rPr lang="en-US" dirty="0" smtClean="0"/>
              <a:t>The BE school of thought v. others</a:t>
            </a:r>
          </a:p>
          <a:p>
            <a:pPr lvl="1"/>
            <a:r>
              <a:rPr lang="en-US" dirty="0"/>
              <a:t>From BE theories to policy (i.e., BLE)</a:t>
            </a:r>
          </a:p>
          <a:p>
            <a:pPr lvl="1"/>
            <a:r>
              <a:rPr lang="en-US" dirty="0" smtClean="0"/>
              <a:t>Examples of theories (preferences v. biases/errors)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2762"/>
          </a:xfrm>
        </p:spPr>
        <p:txBody>
          <a:bodyPr>
            <a:normAutofit fontScale="90000"/>
          </a:bodyPr>
          <a:lstStyle/>
          <a:p>
            <a:r>
              <a:rPr lang="en-US" dirty="0" smtClean="0"/>
              <a:t>Implications for Law (Kelman, 1979)</a:t>
            </a:r>
            <a:endParaRPr lang="en-US" dirty="0"/>
          </a:p>
        </p:txBody>
      </p:sp>
      <p:sp>
        <p:nvSpPr>
          <p:cNvPr id="3" name="Content Placeholder 2"/>
          <p:cNvSpPr>
            <a:spLocks noGrp="1"/>
          </p:cNvSpPr>
          <p:nvPr>
            <p:ph idx="1"/>
          </p:nvPr>
        </p:nvSpPr>
        <p:spPr>
          <a:xfrm>
            <a:off x="457200" y="1117600"/>
            <a:ext cx="8229600" cy="5740400"/>
          </a:xfrm>
        </p:spPr>
        <p:txBody>
          <a:bodyPr>
            <a:normAutofit fontScale="77500" lnSpcReduction="20000"/>
          </a:bodyPr>
          <a:lstStyle/>
          <a:p>
            <a:r>
              <a:rPr lang="en-US" b="1" dirty="0" smtClean="0">
                <a:solidFill>
                  <a:srgbClr val="FF0000"/>
                </a:solidFill>
              </a:rPr>
              <a:t>Coase Theorem (1960)</a:t>
            </a:r>
            <a:r>
              <a:rPr lang="en-US" dirty="0" smtClean="0"/>
              <a:t>: If transaction costs are zero, then outcomes are independent of initial allocation</a:t>
            </a:r>
          </a:p>
          <a:p>
            <a:pPr lvl="1"/>
            <a:r>
              <a:rPr lang="en-US" dirty="0" smtClean="0"/>
              <a:t>Parties will bargain to efficient outcome and good/right will end up in hands of the party with the highest value</a:t>
            </a:r>
          </a:p>
          <a:p>
            <a:pPr lvl="1"/>
            <a:r>
              <a:rPr lang="en-US" dirty="0" smtClean="0"/>
              <a:t> allocation of legal rights is irrelevant to the outcome</a:t>
            </a:r>
          </a:p>
          <a:p>
            <a:r>
              <a:rPr lang="en-US" dirty="0" smtClean="0"/>
              <a:t>BUT, if reservation values depend on entitlement status, </a:t>
            </a:r>
            <a:r>
              <a:rPr lang="en-US" b="1" dirty="0" smtClean="0">
                <a:solidFill>
                  <a:srgbClr val="008000"/>
                </a:solidFill>
              </a:rPr>
              <a:t>then initial allocation will impact outcome</a:t>
            </a:r>
          </a:p>
          <a:p>
            <a:r>
              <a:rPr lang="en-US" dirty="0" smtClean="0"/>
              <a:t>E.g., </a:t>
            </a:r>
          </a:p>
          <a:p>
            <a:pPr lvl="1"/>
            <a:r>
              <a:rPr lang="en-US" dirty="0" smtClean="0"/>
              <a:t>A reservation value = $10 if entitled, $5 otherwise</a:t>
            </a:r>
          </a:p>
          <a:p>
            <a:pPr lvl="1"/>
            <a:r>
              <a:rPr lang="en-US" dirty="0" smtClean="0"/>
              <a:t>B reservation value = $15 if entitled, $7 otherwise</a:t>
            </a:r>
          </a:p>
          <a:p>
            <a:pPr lvl="1"/>
            <a:r>
              <a:rPr lang="en-US" dirty="0" smtClean="0"/>
              <a:t>If A is entitled, then A will not trade; if B is entitled, B will not trade</a:t>
            </a:r>
          </a:p>
          <a:p>
            <a:r>
              <a:rPr lang="en-US" dirty="0" smtClean="0"/>
              <a:t>Hard to know whether allocation is </a:t>
            </a:r>
            <a:r>
              <a:rPr lang="en-US" b="1" dirty="0" smtClean="0">
                <a:solidFill>
                  <a:srgbClr val="0000FF"/>
                </a:solidFill>
              </a:rPr>
              <a:t>efficient</a:t>
            </a:r>
            <a:r>
              <a:rPr lang="en-US" dirty="0" smtClean="0"/>
              <a:t>; hard to know what efficiency means</a:t>
            </a:r>
          </a:p>
          <a:p>
            <a:pPr lvl="1"/>
            <a:r>
              <a:rPr lang="en-US" dirty="0" smtClean="0"/>
              <a:t>Reservation values of those entitled might be thought of as functions of both consumption value and compensation required to suffer loss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ssolv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Implication</a:t>
            </a:r>
            <a:endParaRPr lang="en-US" dirty="0"/>
          </a:p>
        </p:txBody>
      </p:sp>
      <p:sp>
        <p:nvSpPr>
          <p:cNvPr id="3" name="Content Placeholder 2"/>
          <p:cNvSpPr>
            <a:spLocks noGrp="1"/>
          </p:cNvSpPr>
          <p:nvPr>
            <p:ph idx="1"/>
          </p:nvPr>
        </p:nvSpPr>
        <p:spPr>
          <a:xfrm>
            <a:off x="457200" y="1417638"/>
            <a:ext cx="8229600" cy="5166824"/>
          </a:xfrm>
        </p:spPr>
        <p:txBody>
          <a:bodyPr>
            <a:normAutofit lnSpcReduction="10000"/>
          </a:bodyPr>
          <a:lstStyle/>
          <a:p>
            <a:r>
              <a:rPr lang="en-US" dirty="0" smtClean="0"/>
              <a:t>Loss aversion implies that contract default rules will be sticky (Korobkin, 1998)</a:t>
            </a:r>
          </a:p>
          <a:p>
            <a:r>
              <a:rPr lang="en-US" dirty="0"/>
              <a:t>[</a:t>
            </a:r>
            <a:r>
              <a:rPr lang="en-US" dirty="0" smtClean="0"/>
              <a:t>but note all sorts of problems with experiment</a:t>
            </a:r>
          </a:p>
          <a:p>
            <a:pPr lvl="1"/>
            <a:r>
              <a:rPr lang="en-US" dirty="0" smtClean="0"/>
              <a:t>hypothetical negotiations in highly contextual setting</a:t>
            </a:r>
          </a:p>
          <a:p>
            <a:pPr lvl="1"/>
            <a:r>
              <a:rPr lang="en-US" dirty="0" smtClean="0"/>
              <a:t>how does something like this get published??</a:t>
            </a:r>
          </a:p>
          <a:p>
            <a:pPr lvl="2"/>
            <a:r>
              <a:rPr lang="en-US" dirty="0"/>
              <a:t>I</a:t>
            </a:r>
            <a:r>
              <a:rPr lang="en-US" dirty="0" smtClean="0"/>
              <a:t>t’s published in the Vanderbilt Law Review (not peer-reviewed; editors not experts in the field)</a:t>
            </a:r>
            <a:endParaRPr lang="en-US" dirty="0"/>
          </a:p>
          <a:p>
            <a:pPr lvl="2"/>
            <a:r>
              <a:rPr lang="en-US" dirty="0" smtClean="0"/>
              <a:t>Main point: Don’t put equal weight on everything you read]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Uncertainty </a:t>
            </a:r>
            <a:br>
              <a:rPr lang="en-US" dirty="0" smtClean="0"/>
            </a:br>
            <a:r>
              <a:rPr lang="en-US" sz="3300" dirty="0" smtClean="0"/>
              <a:t>Evidence of Misjudgments of Probabilities</a:t>
            </a:r>
            <a:endParaRPr lang="en-US" sz="3300" dirty="0"/>
          </a:p>
        </p:txBody>
      </p:sp>
      <p:sp>
        <p:nvSpPr>
          <p:cNvPr id="3" name="Content Placeholder 2"/>
          <p:cNvSpPr>
            <a:spLocks noGrp="1"/>
          </p:cNvSpPr>
          <p:nvPr>
            <p:ph idx="1"/>
          </p:nvPr>
        </p:nvSpPr>
        <p:spPr>
          <a:xfrm>
            <a:off x="457200" y="1600200"/>
            <a:ext cx="8686800" cy="5257800"/>
          </a:xfrm>
        </p:spPr>
        <p:txBody>
          <a:bodyPr>
            <a:normAutofit fontScale="85000" lnSpcReduction="20000"/>
          </a:bodyPr>
          <a:lstStyle/>
          <a:p>
            <a:r>
              <a:rPr lang="en-US" dirty="0" smtClean="0">
                <a:solidFill>
                  <a:srgbClr val="FF0000"/>
                </a:solidFill>
              </a:rPr>
              <a:t>Self-serving bias</a:t>
            </a:r>
            <a:r>
              <a:rPr lang="en-US" dirty="0" smtClean="0"/>
              <a:t>: information about uncertain events is interpreted in a way that serves one’s own interests</a:t>
            </a:r>
          </a:p>
          <a:p>
            <a:pPr lvl="1"/>
            <a:r>
              <a:rPr lang="en-US" dirty="0" smtClean="0"/>
              <a:t>SJ: </a:t>
            </a:r>
            <a:r>
              <a:rPr lang="en-US" dirty="0" smtClean="0">
                <a:solidFill>
                  <a:srgbClr val="FF0000"/>
                </a:solidFill>
              </a:rPr>
              <a:t>discovery </a:t>
            </a:r>
            <a:r>
              <a:rPr lang="en-US" dirty="0" smtClean="0"/>
              <a:t>might cause divergence of beliefs and lower likelihood of settlement</a:t>
            </a:r>
          </a:p>
          <a:p>
            <a:r>
              <a:rPr lang="en-US" dirty="0" smtClean="0">
                <a:solidFill>
                  <a:srgbClr val="008000"/>
                </a:solidFill>
              </a:rPr>
              <a:t>Hindsight bias</a:t>
            </a:r>
            <a:r>
              <a:rPr lang="en-US" dirty="0" smtClean="0"/>
              <a:t>: individuals attach excessively high ex ante probability to an outcome if the outcome occurs (SJ: might explain </a:t>
            </a:r>
            <a:r>
              <a:rPr lang="en-US" dirty="0" smtClean="0">
                <a:solidFill>
                  <a:srgbClr val="008000"/>
                </a:solidFill>
              </a:rPr>
              <a:t>bus judgment rule</a:t>
            </a:r>
            <a:r>
              <a:rPr lang="en-US" dirty="0" smtClean="0"/>
              <a:t>)</a:t>
            </a:r>
          </a:p>
          <a:p>
            <a:pPr lvl="1"/>
            <a:r>
              <a:rPr lang="en-US" dirty="0" smtClean="0">
                <a:solidFill>
                  <a:srgbClr val="008000"/>
                </a:solidFill>
              </a:rPr>
              <a:t>Negligence determinations</a:t>
            </a:r>
            <a:r>
              <a:rPr lang="en-US" dirty="0" smtClean="0"/>
              <a:t>: juries asked to evaluate ex ante risk perceptions of a reasonable person</a:t>
            </a:r>
          </a:p>
          <a:p>
            <a:pPr lvl="1"/>
            <a:r>
              <a:rPr lang="en-US" dirty="0" smtClean="0"/>
              <a:t>BUT, they necessarily evaluate after an injury has occurred</a:t>
            </a:r>
          </a:p>
          <a:p>
            <a:pPr lvl="1"/>
            <a:r>
              <a:rPr lang="en-US" dirty="0" smtClean="0"/>
              <a:t>The negligence rule might lead to inefficient levels of care (or unfair punishment if injurers don’t anticipate)</a:t>
            </a:r>
          </a:p>
          <a:p>
            <a:r>
              <a:rPr lang="en-US" dirty="0" smtClean="0"/>
              <a:t>SJ: Can we use law to “</a:t>
            </a:r>
            <a:r>
              <a:rPr lang="en-US" dirty="0" err="1" smtClean="0"/>
              <a:t>debias</a:t>
            </a:r>
            <a:r>
              <a:rPr lang="en-US" dirty="0" smtClean="0"/>
              <a:t>” individuals to avoid undesirable outcomes?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Decision-making under risk and uncertainty</a:t>
            </a:r>
          </a:p>
          <a:p>
            <a:r>
              <a:rPr lang="en-US" b="1" dirty="0">
                <a:solidFill>
                  <a:srgbClr val="FF0000"/>
                </a:solidFill>
              </a:rPr>
              <a:t>Intertemporal choice models</a:t>
            </a:r>
          </a:p>
          <a:p>
            <a:r>
              <a:rPr lang="en-US" dirty="0"/>
              <a:t>Fairness / social preferences</a:t>
            </a:r>
          </a:p>
          <a:p>
            <a:r>
              <a:rPr lang="en-US" dirty="0" smtClean="0"/>
              <a:t>Mental accounting / framing / choice bracketing</a:t>
            </a:r>
          </a:p>
          <a:p>
            <a:r>
              <a:rPr lang="en-US" dirty="0" smtClean="0"/>
              <a:t>Behavioral game theory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577"/>
          </a:xfrm>
        </p:spPr>
        <p:txBody>
          <a:bodyPr>
            <a:normAutofit fontScale="90000"/>
          </a:bodyPr>
          <a:lstStyle/>
          <a:p>
            <a:r>
              <a:rPr lang="en-US" dirty="0" smtClean="0"/>
              <a:t>Intertemporal Choice</a:t>
            </a:r>
            <a:endParaRPr lang="en-US" dirty="0"/>
          </a:p>
        </p:txBody>
      </p:sp>
      <p:sp>
        <p:nvSpPr>
          <p:cNvPr id="3" name="Content Placeholder 2"/>
          <p:cNvSpPr>
            <a:spLocks noGrp="1"/>
          </p:cNvSpPr>
          <p:nvPr>
            <p:ph idx="1"/>
          </p:nvPr>
        </p:nvSpPr>
        <p:spPr>
          <a:xfrm>
            <a:off x="457200" y="994833"/>
            <a:ext cx="8686800" cy="5131331"/>
          </a:xfrm>
        </p:spPr>
        <p:txBody>
          <a:bodyPr>
            <a:normAutofit/>
          </a:bodyPr>
          <a:lstStyle/>
          <a:p>
            <a:r>
              <a:rPr lang="en-US" sz="2800" dirty="0" smtClean="0"/>
              <a:t>Decisions involving trade-offs between costs and benefits occurring in different time periods</a:t>
            </a:r>
          </a:p>
          <a:p>
            <a:r>
              <a:rPr lang="en-US" sz="2800" dirty="0" smtClean="0"/>
              <a:t>Rational Choice Theory: discounted utility model (Samuelson, 1937)</a:t>
            </a:r>
          </a:p>
          <a:p>
            <a:pPr lvl="1"/>
            <a:r>
              <a:rPr lang="en-US" sz="2400" dirty="0" smtClean="0"/>
              <a:t>constant discount rate over time</a:t>
            </a:r>
          </a:p>
        </p:txBody>
      </p:sp>
      <p:grpSp>
        <p:nvGrpSpPr>
          <p:cNvPr id="4" name="Group 3"/>
          <p:cNvGrpSpPr/>
          <p:nvPr/>
        </p:nvGrpSpPr>
        <p:grpSpPr>
          <a:xfrm>
            <a:off x="838836" y="3319662"/>
            <a:ext cx="5339134" cy="3169006"/>
            <a:chOff x="457200" y="1780964"/>
            <a:chExt cx="7554494" cy="4593006"/>
          </a:xfrm>
        </p:grpSpPr>
        <p:sp>
          <p:nvSpPr>
            <p:cNvPr id="5" name="TextBox 4"/>
            <p:cNvSpPr txBox="1"/>
            <p:nvPr/>
          </p:nvSpPr>
          <p:spPr>
            <a:xfrm>
              <a:off x="4488701" y="1780964"/>
              <a:ext cx="2250638" cy="570529"/>
            </a:xfrm>
            <a:prstGeom prst="rect">
              <a:avLst/>
            </a:prstGeom>
            <a:solidFill>
              <a:schemeClr val="bg1"/>
            </a:solidFill>
          </p:spPr>
          <p:txBody>
            <a:bodyPr wrap="square" rtlCol="0">
              <a:spAutoFit/>
            </a:bodyPr>
            <a:lstStyle/>
            <a:p>
              <a:endParaRPr lang="en-US" dirty="0"/>
            </a:p>
          </p:txBody>
        </p:sp>
        <p:sp>
          <p:nvSpPr>
            <p:cNvPr id="6" name="TextBox 5"/>
            <p:cNvSpPr txBox="1"/>
            <p:nvPr/>
          </p:nvSpPr>
          <p:spPr>
            <a:xfrm rot="3654675" flipV="1">
              <a:off x="2185158" y="3886365"/>
              <a:ext cx="1662534" cy="299673"/>
            </a:xfrm>
            <a:prstGeom prst="rect">
              <a:avLst/>
            </a:prstGeom>
            <a:solidFill>
              <a:schemeClr val="bg1"/>
            </a:solid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1962150" y="2351493"/>
              <a:ext cx="5219700" cy="3403600"/>
            </a:xfrm>
            <a:prstGeom prst="rect">
              <a:avLst/>
            </a:prstGeom>
          </p:spPr>
        </p:pic>
        <p:sp>
          <p:nvSpPr>
            <p:cNvPr id="8" name="Freeform 7"/>
            <p:cNvSpPr/>
            <p:nvPr/>
          </p:nvSpPr>
          <p:spPr>
            <a:xfrm>
              <a:off x="2062036" y="2477242"/>
              <a:ext cx="4136647" cy="3101792"/>
            </a:xfrm>
            <a:custGeom>
              <a:avLst/>
              <a:gdLst>
                <a:gd name="connsiteX0" fmla="*/ 0 w 4136647"/>
                <a:gd name="connsiteY0" fmla="*/ 0 h 3101792"/>
                <a:gd name="connsiteX1" fmla="*/ 113161 w 4136647"/>
                <a:gd name="connsiteY1" fmla="*/ 1584429 h 3101792"/>
                <a:gd name="connsiteX2" fmla="*/ 414922 w 4136647"/>
                <a:gd name="connsiteY2" fmla="*/ 2439518 h 3101792"/>
                <a:gd name="connsiteX3" fmla="*/ 917858 w 4136647"/>
                <a:gd name="connsiteY3" fmla="*/ 2791613 h 3101792"/>
                <a:gd name="connsiteX4" fmla="*/ 1596821 w 4136647"/>
                <a:gd name="connsiteY4" fmla="*/ 2955086 h 3101792"/>
                <a:gd name="connsiteX5" fmla="*/ 2363798 w 4136647"/>
                <a:gd name="connsiteY5" fmla="*/ 3043110 h 3101792"/>
                <a:gd name="connsiteX6" fmla="*/ 3432537 w 4136647"/>
                <a:gd name="connsiteY6" fmla="*/ 3093409 h 3101792"/>
                <a:gd name="connsiteX7" fmla="*/ 4111500 w 4136647"/>
                <a:gd name="connsiteY7" fmla="*/ 3093409 h 3101792"/>
                <a:gd name="connsiteX8" fmla="*/ 4136647 w 4136647"/>
                <a:gd name="connsiteY8" fmla="*/ 3093409 h 31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6647" h="3101792">
                  <a:moveTo>
                    <a:pt x="0" y="0"/>
                  </a:moveTo>
                  <a:cubicBezTo>
                    <a:pt x="22003" y="588921"/>
                    <a:pt x="44007" y="1177843"/>
                    <a:pt x="113161" y="1584429"/>
                  </a:cubicBezTo>
                  <a:cubicBezTo>
                    <a:pt x="182315" y="1991015"/>
                    <a:pt x="280806" y="2238321"/>
                    <a:pt x="414922" y="2439518"/>
                  </a:cubicBezTo>
                  <a:cubicBezTo>
                    <a:pt x="549038" y="2640715"/>
                    <a:pt x="720875" y="2705685"/>
                    <a:pt x="917858" y="2791613"/>
                  </a:cubicBezTo>
                  <a:cubicBezTo>
                    <a:pt x="1114841" y="2877541"/>
                    <a:pt x="1355831" y="2913170"/>
                    <a:pt x="1596821" y="2955086"/>
                  </a:cubicBezTo>
                  <a:cubicBezTo>
                    <a:pt x="1837811" y="2997002"/>
                    <a:pt x="2057845" y="3020056"/>
                    <a:pt x="2363798" y="3043110"/>
                  </a:cubicBezTo>
                  <a:cubicBezTo>
                    <a:pt x="2669751" y="3066164"/>
                    <a:pt x="3141253" y="3085026"/>
                    <a:pt x="3432537" y="3093409"/>
                  </a:cubicBezTo>
                  <a:cubicBezTo>
                    <a:pt x="3723821" y="3101792"/>
                    <a:pt x="4111500" y="3093409"/>
                    <a:pt x="4111500" y="3093409"/>
                  </a:cubicBezTo>
                  <a:lnTo>
                    <a:pt x="4136647" y="3093409"/>
                  </a:lnTo>
                </a:path>
              </a:pathLst>
            </a:custGeom>
            <a:noFill/>
            <a:ln w="698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796334" y="5532927"/>
              <a:ext cx="490362" cy="50299"/>
            </a:xfrm>
            <a:custGeom>
              <a:avLst/>
              <a:gdLst>
                <a:gd name="connsiteX0" fmla="*/ 0 w 490362"/>
                <a:gd name="connsiteY0" fmla="*/ 0 h 50299"/>
                <a:gd name="connsiteX1" fmla="*/ 490362 w 490362"/>
                <a:gd name="connsiteY1" fmla="*/ 50299 h 50299"/>
                <a:gd name="connsiteX2" fmla="*/ 490362 w 490362"/>
                <a:gd name="connsiteY2" fmla="*/ 50299 h 50299"/>
              </a:gdLst>
              <a:ahLst/>
              <a:cxnLst>
                <a:cxn ang="0">
                  <a:pos x="connsiteX0" y="connsiteY0"/>
                </a:cxn>
                <a:cxn ang="0">
                  <a:pos x="connsiteX1" y="connsiteY1"/>
                </a:cxn>
                <a:cxn ang="0">
                  <a:pos x="connsiteX2" y="connsiteY2"/>
                </a:cxn>
              </a:cxnLst>
              <a:rect l="l" t="t" r="r" b="b"/>
              <a:pathLst>
                <a:path w="490362" h="50299">
                  <a:moveTo>
                    <a:pt x="0" y="0"/>
                  </a:moveTo>
                  <a:lnTo>
                    <a:pt x="490362" y="50299"/>
                  </a:lnTo>
                  <a:lnTo>
                    <a:pt x="490362" y="50299"/>
                  </a:lnTo>
                </a:path>
              </a:pathLst>
            </a:cu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198684" y="5838678"/>
              <a:ext cx="1813010" cy="535292"/>
            </a:xfrm>
            <a:prstGeom prst="rect">
              <a:avLst/>
            </a:prstGeom>
            <a:noFill/>
          </p:spPr>
          <p:txBody>
            <a:bodyPr wrap="square" rtlCol="0">
              <a:spAutoFit/>
            </a:bodyPr>
            <a:lstStyle/>
            <a:p>
              <a:r>
                <a:rPr lang="en-US" dirty="0" smtClean="0"/>
                <a:t>Time </a:t>
              </a:r>
              <a:r>
                <a:rPr lang="en-US" dirty="0" err="1" smtClean="0">
                  <a:sym typeface="Wingdings"/>
                </a:rPr>
                <a:t></a:t>
              </a:r>
              <a:endParaRPr lang="en-US" dirty="0"/>
            </a:p>
          </p:txBody>
        </p:sp>
        <p:sp>
          <p:nvSpPr>
            <p:cNvPr id="11" name="TextBox 10"/>
            <p:cNvSpPr txBox="1"/>
            <p:nvPr/>
          </p:nvSpPr>
          <p:spPr>
            <a:xfrm>
              <a:off x="457200" y="2477242"/>
              <a:ext cx="1295060" cy="936761"/>
            </a:xfrm>
            <a:prstGeom prst="rect">
              <a:avLst/>
            </a:prstGeom>
            <a:noFill/>
          </p:spPr>
          <p:txBody>
            <a:bodyPr wrap="square" rtlCol="0">
              <a:spAutoFit/>
            </a:bodyPr>
            <a:lstStyle/>
            <a:p>
              <a:r>
                <a:rPr lang="en-US" dirty="0" smtClean="0"/>
                <a:t>Present value</a:t>
              </a:r>
              <a:endParaRPr lang="en-US" dirty="0"/>
            </a:p>
          </p:txBody>
        </p:sp>
        <p:sp>
          <p:nvSpPr>
            <p:cNvPr id="12" name="TextBox 11"/>
            <p:cNvSpPr txBox="1"/>
            <p:nvPr/>
          </p:nvSpPr>
          <p:spPr>
            <a:xfrm>
              <a:off x="1465498" y="5760549"/>
              <a:ext cx="1193076" cy="535292"/>
            </a:xfrm>
            <a:prstGeom prst="rect">
              <a:avLst/>
            </a:prstGeom>
            <a:noFill/>
          </p:spPr>
          <p:txBody>
            <a:bodyPr wrap="square" rtlCol="0">
              <a:spAutoFit/>
            </a:bodyPr>
            <a:lstStyle/>
            <a:p>
              <a:r>
                <a:rPr lang="en-US" dirty="0" smtClean="0"/>
                <a:t>today</a:t>
              </a:r>
              <a:endParaRPr lang="en-US" dirty="0"/>
            </a:p>
          </p:txBody>
        </p:sp>
      </p:grpSp>
      <p:sp>
        <p:nvSpPr>
          <p:cNvPr id="13" name="TextBox 12"/>
          <p:cNvSpPr txBox="1"/>
          <p:nvPr/>
        </p:nvSpPr>
        <p:spPr>
          <a:xfrm>
            <a:off x="7077206" y="2936602"/>
            <a:ext cx="1939794" cy="4324261"/>
          </a:xfrm>
          <a:prstGeom prst="rect">
            <a:avLst/>
          </a:prstGeom>
          <a:noFill/>
        </p:spPr>
        <p:txBody>
          <a:bodyPr wrap="square" rtlCol="0">
            <a:spAutoFit/>
          </a:bodyPr>
          <a:lstStyle/>
          <a:p>
            <a:r>
              <a:rPr lang="en-US" sz="2500" dirty="0">
                <a:solidFill>
                  <a:srgbClr val="FF0000"/>
                </a:solidFill>
              </a:rPr>
              <a:t>if I prefer $110 </a:t>
            </a:r>
            <a:r>
              <a:rPr lang="en-US" sz="2500" dirty="0" smtClean="0">
                <a:solidFill>
                  <a:srgbClr val="FF0000"/>
                </a:solidFill>
              </a:rPr>
              <a:t>in one month to </a:t>
            </a:r>
            <a:r>
              <a:rPr lang="en-US" sz="2500" dirty="0">
                <a:solidFill>
                  <a:srgbClr val="FF0000"/>
                </a:solidFill>
              </a:rPr>
              <a:t>$100 today, I will prefer $110 in 1 year and 1 </a:t>
            </a:r>
            <a:r>
              <a:rPr lang="en-US" sz="2500" dirty="0" smtClean="0">
                <a:solidFill>
                  <a:srgbClr val="FF0000"/>
                </a:solidFill>
              </a:rPr>
              <a:t>month to </a:t>
            </a:r>
            <a:r>
              <a:rPr lang="en-US" sz="2500" dirty="0">
                <a:solidFill>
                  <a:srgbClr val="FF0000"/>
                </a:solidFill>
              </a:rPr>
              <a:t>$100 in 1 </a:t>
            </a:r>
            <a:r>
              <a:rPr lang="en-US" sz="2500" dirty="0" smtClean="0">
                <a:solidFill>
                  <a:srgbClr val="FF0000"/>
                </a:solidFill>
              </a:rPr>
              <a:t>year</a:t>
            </a:r>
            <a:endParaRPr lang="en-US" sz="2500" dirty="0">
              <a:solidFill>
                <a:srgbClr val="FF0000"/>
              </a:solidFill>
            </a:endParaRPr>
          </a:p>
          <a:p>
            <a:endParaRPr lang="en-US" sz="25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577"/>
          </a:xfrm>
        </p:spPr>
        <p:txBody>
          <a:bodyPr>
            <a:normAutofit fontScale="90000"/>
          </a:bodyPr>
          <a:lstStyle/>
          <a:p>
            <a:r>
              <a:rPr lang="en-US" dirty="0" smtClean="0"/>
              <a:t>Intertemporal Choice</a:t>
            </a:r>
            <a:endParaRPr lang="en-US" dirty="0"/>
          </a:p>
        </p:txBody>
      </p:sp>
      <p:sp>
        <p:nvSpPr>
          <p:cNvPr id="3" name="Content Placeholder 2"/>
          <p:cNvSpPr>
            <a:spLocks noGrp="1"/>
          </p:cNvSpPr>
          <p:nvPr>
            <p:ph idx="1"/>
          </p:nvPr>
        </p:nvSpPr>
        <p:spPr>
          <a:xfrm>
            <a:off x="457200" y="1207183"/>
            <a:ext cx="8686800" cy="5319155"/>
          </a:xfrm>
        </p:spPr>
        <p:txBody>
          <a:bodyPr>
            <a:normAutofit/>
          </a:bodyPr>
          <a:lstStyle/>
          <a:p>
            <a:r>
              <a:rPr lang="en-US" dirty="0" smtClean="0">
                <a:solidFill>
                  <a:srgbClr val="FF0000"/>
                </a:solidFill>
              </a:rPr>
              <a:t>Contradictory observation: preference reversal	</a:t>
            </a:r>
          </a:p>
          <a:p>
            <a:pPr lvl="1"/>
            <a:r>
              <a:rPr lang="en-US" dirty="0" smtClean="0"/>
              <a:t>I prefer $100 today over $110 in a month</a:t>
            </a:r>
          </a:p>
          <a:p>
            <a:pPr lvl="1"/>
            <a:r>
              <a:rPr lang="en-US" dirty="0" smtClean="0"/>
              <a:t>However, I prefer $110 in a year and one month from now over $100 in one year</a:t>
            </a:r>
          </a:p>
          <a:p>
            <a:r>
              <a:rPr lang="en-US" dirty="0" smtClean="0"/>
              <a:t>This observation and others have sparked the development of alternative models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Hyperbolic Discounting Model </a:t>
            </a:r>
            <a:br>
              <a:rPr lang="en-US" dirty="0" smtClean="0"/>
            </a:br>
            <a:r>
              <a:rPr lang="en-US" dirty="0" smtClean="0"/>
              <a:t>(</a:t>
            </a:r>
            <a:r>
              <a:rPr lang="en-US" dirty="0" smtClean="0">
                <a:solidFill>
                  <a:srgbClr val="FF0000"/>
                </a:solidFill>
              </a:rPr>
              <a:t>time inconsistent </a:t>
            </a:r>
            <a:r>
              <a:rPr lang="en-US" dirty="0" smtClean="0"/>
              <a:t>preferences)</a:t>
            </a:r>
            <a:endParaRPr lang="en-US" dirty="0"/>
          </a:p>
        </p:txBody>
      </p:sp>
      <p:pic>
        <p:nvPicPr>
          <p:cNvPr id="4" name="Picture 3"/>
          <p:cNvPicPr>
            <a:picLocks noChangeAspect="1"/>
          </p:cNvPicPr>
          <p:nvPr/>
        </p:nvPicPr>
        <p:blipFill>
          <a:blip r:embed="rId3"/>
          <a:stretch>
            <a:fillRect/>
          </a:stretch>
        </p:blipFill>
        <p:spPr>
          <a:xfrm>
            <a:off x="1962150" y="1727200"/>
            <a:ext cx="5219700" cy="3403600"/>
          </a:xfrm>
          <a:prstGeom prst="rect">
            <a:avLst/>
          </a:prstGeom>
        </p:spPr>
      </p:pic>
      <p:sp>
        <p:nvSpPr>
          <p:cNvPr id="5" name="TextBox 4"/>
          <p:cNvSpPr txBox="1"/>
          <p:nvPr/>
        </p:nvSpPr>
        <p:spPr>
          <a:xfrm>
            <a:off x="457200" y="1830911"/>
            <a:ext cx="1295060" cy="646331"/>
          </a:xfrm>
          <a:prstGeom prst="rect">
            <a:avLst/>
          </a:prstGeom>
          <a:noFill/>
        </p:spPr>
        <p:txBody>
          <a:bodyPr wrap="square" rtlCol="0">
            <a:spAutoFit/>
          </a:bodyPr>
          <a:lstStyle/>
          <a:p>
            <a:r>
              <a:rPr lang="en-US" dirty="0" smtClean="0"/>
              <a:t>Present value</a:t>
            </a:r>
            <a:endParaRPr lang="en-US" dirty="0"/>
          </a:p>
        </p:txBody>
      </p:sp>
      <p:sp>
        <p:nvSpPr>
          <p:cNvPr id="6" name="TextBox 5"/>
          <p:cNvSpPr txBox="1"/>
          <p:nvPr/>
        </p:nvSpPr>
        <p:spPr>
          <a:xfrm>
            <a:off x="1962150" y="5108762"/>
            <a:ext cx="729957" cy="369332"/>
          </a:xfrm>
          <a:prstGeom prst="rect">
            <a:avLst/>
          </a:prstGeom>
          <a:noFill/>
        </p:spPr>
        <p:txBody>
          <a:bodyPr wrap="square" rtlCol="0">
            <a:spAutoFit/>
          </a:bodyPr>
          <a:lstStyle/>
          <a:p>
            <a:r>
              <a:rPr lang="en-US" dirty="0" smtClean="0"/>
              <a:t>0</a:t>
            </a:r>
            <a:endParaRPr lang="en-US" dirty="0"/>
          </a:p>
        </p:txBody>
      </p:sp>
      <p:sp>
        <p:nvSpPr>
          <p:cNvPr id="7" name="TextBox 6"/>
          <p:cNvSpPr txBox="1"/>
          <p:nvPr/>
        </p:nvSpPr>
        <p:spPr>
          <a:xfrm>
            <a:off x="6275344" y="5293428"/>
            <a:ext cx="1813011" cy="369332"/>
          </a:xfrm>
          <a:prstGeom prst="rect">
            <a:avLst/>
          </a:prstGeom>
          <a:noFill/>
        </p:spPr>
        <p:txBody>
          <a:bodyPr wrap="square" rtlCol="0">
            <a:spAutoFit/>
          </a:bodyPr>
          <a:lstStyle/>
          <a:p>
            <a:r>
              <a:rPr lang="en-US" dirty="0" smtClean="0"/>
              <a:t>Time </a:t>
            </a:r>
            <a:r>
              <a:rPr lang="en-US" dirty="0" err="1" smtClean="0">
                <a:sym typeface="Wingdings"/>
              </a:rPr>
              <a:t></a:t>
            </a:r>
            <a:endParaRPr lang="en-US" dirty="0"/>
          </a:p>
        </p:txBody>
      </p:sp>
      <p:sp>
        <p:nvSpPr>
          <p:cNvPr id="8" name="Rectangular Callout 7"/>
          <p:cNvSpPr/>
          <p:nvPr/>
        </p:nvSpPr>
        <p:spPr>
          <a:xfrm>
            <a:off x="6176589" y="2063969"/>
            <a:ext cx="2010522" cy="413273"/>
          </a:xfrm>
          <a:prstGeom prst="wedgeRectCallout">
            <a:avLst>
              <a:gd name="adj1" fmla="val -202067"/>
              <a:gd name="adj2" fmla="val 274559"/>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rPr>
              <a:t>exponential </a:t>
            </a:r>
            <a:endParaRPr lang="en-US" sz="2000" dirty="0">
              <a:solidFill>
                <a:schemeClr val="bg1"/>
              </a:solidFill>
            </a:endParaRPr>
          </a:p>
        </p:txBody>
      </p:sp>
      <p:sp>
        <p:nvSpPr>
          <p:cNvPr id="9" name="Rectangular Callout 8"/>
          <p:cNvSpPr/>
          <p:nvPr/>
        </p:nvSpPr>
        <p:spPr>
          <a:xfrm>
            <a:off x="457200" y="5897597"/>
            <a:ext cx="3101070" cy="402395"/>
          </a:xfrm>
          <a:prstGeom prst="wedgeRectCallout">
            <a:avLst>
              <a:gd name="adj1" fmla="val 35525"/>
              <a:gd name="adj2" fmla="val -300000"/>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hyperbolic</a:t>
            </a:r>
            <a:endParaRPr lang="en-US" sz="2000" dirty="0">
              <a:solidFill>
                <a:srgbClr val="FFFFFF"/>
              </a:solidFill>
            </a:endParaRPr>
          </a:p>
        </p:txBody>
      </p:sp>
      <p:sp>
        <p:nvSpPr>
          <p:cNvPr id="3" name="TextBox 2"/>
          <p:cNvSpPr txBox="1"/>
          <p:nvPr/>
        </p:nvSpPr>
        <p:spPr>
          <a:xfrm>
            <a:off x="3938953" y="5628225"/>
            <a:ext cx="5205047" cy="1246495"/>
          </a:xfrm>
          <a:prstGeom prst="rect">
            <a:avLst/>
          </a:prstGeom>
          <a:noFill/>
        </p:spPr>
        <p:txBody>
          <a:bodyPr wrap="square" rtlCol="0">
            <a:spAutoFit/>
          </a:bodyPr>
          <a:lstStyle/>
          <a:p>
            <a:r>
              <a:rPr lang="en-US" sz="2500" b="1" dirty="0" smtClean="0"/>
              <a:t>Are hyperbolic discounters irrational?</a:t>
            </a:r>
          </a:p>
          <a:p>
            <a:endParaRPr lang="en-US" sz="2500" b="1" dirty="0"/>
          </a:p>
          <a:p>
            <a:r>
              <a:rPr lang="en-US" sz="2500" b="1" dirty="0" smtClean="0"/>
              <a:t>How to measure patience levels??</a:t>
            </a:r>
            <a:endParaRPr lang="en-US" sz="25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89976" cy="1143000"/>
          </a:xfrm>
        </p:spPr>
        <p:txBody>
          <a:bodyPr>
            <a:normAutofit fontScale="90000"/>
          </a:bodyPr>
          <a:lstStyle/>
          <a:p>
            <a:r>
              <a:rPr lang="en-US" dirty="0" smtClean="0"/>
              <a:t>Example of experiment</a:t>
            </a:r>
            <a:br>
              <a:rPr lang="en-US" dirty="0" smtClean="0"/>
            </a:br>
            <a:r>
              <a:rPr lang="en-US" dirty="0" smtClean="0"/>
              <a:t>(</a:t>
            </a:r>
            <a:r>
              <a:rPr lang="en-US" dirty="0" err="1" smtClean="0"/>
              <a:t>Mischel</a:t>
            </a:r>
            <a:r>
              <a:rPr lang="en-US" dirty="0" smtClean="0"/>
              <a:t>, 1972)</a:t>
            </a:r>
            <a:endParaRPr lang="en-US" dirty="0"/>
          </a:p>
        </p:txBody>
      </p:sp>
      <p:pic>
        <p:nvPicPr>
          <p:cNvPr id="5" name="Picture 4">
            <a:hlinkClick r:id="rId3" action="ppaction://hlinkfile"/>
          </p:cNvPr>
          <p:cNvPicPr>
            <a:picLocks noChangeAspect="1"/>
          </p:cNvPicPr>
          <p:nvPr/>
        </p:nvPicPr>
        <p:blipFill>
          <a:blip r:embed="rId4"/>
          <a:stretch>
            <a:fillRect/>
          </a:stretch>
        </p:blipFill>
        <p:spPr>
          <a:xfrm>
            <a:off x="3352800" y="1981200"/>
            <a:ext cx="2464343" cy="2315633"/>
          </a:xfrm>
          <a:prstGeom prst="rect">
            <a:avLst/>
          </a:prstGeom>
        </p:spPr>
      </p:pic>
      <p:sp>
        <p:nvSpPr>
          <p:cNvPr id="3" name="TextBox 2"/>
          <p:cNvSpPr txBox="1"/>
          <p:nvPr/>
        </p:nvSpPr>
        <p:spPr>
          <a:xfrm>
            <a:off x="211666" y="4296833"/>
            <a:ext cx="8932334" cy="2862323"/>
          </a:xfrm>
          <a:prstGeom prst="rect">
            <a:avLst/>
          </a:prstGeom>
          <a:noFill/>
        </p:spPr>
        <p:txBody>
          <a:bodyPr wrap="square" rtlCol="0">
            <a:spAutoFit/>
          </a:bodyPr>
          <a:lstStyle/>
          <a:p>
            <a:r>
              <a:rPr lang="en-US" dirty="0"/>
              <a:t>Over 600 kids of different ages took part in the experiment.</a:t>
            </a:r>
          </a:p>
          <a:p>
            <a:endParaRPr lang="en-US" dirty="0"/>
          </a:p>
          <a:p>
            <a:r>
              <a:rPr lang="en-US" dirty="0"/>
              <a:t>Small number ate immediately. 1/3 delayed long enough to get second marshmallow (told that they would get second marshmallow in 15 minutes)</a:t>
            </a:r>
          </a:p>
          <a:p>
            <a:endParaRPr lang="en-US" dirty="0"/>
          </a:p>
          <a:p>
            <a:r>
              <a:rPr lang="en-US" dirty="0"/>
              <a:t>Older kids able to resist longer than younger kids.</a:t>
            </a:r>
          </a:p>
          <a:p>
            <a:endParaRPr lang="en-US" dirty="0"/>
          </a:p>
          <a:p>
            <a:r>
              <a:rPr lang="en-US" dirty="0"/>
              <a:t>Ability to delay gratification has been correlated with higher SAT scores and other measures of success later in life.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lstStyle/>
          <a:p>
            <a:r>
              <a:rPr lang="en-US" dirty="0" smtClean="0"/>
              <a:t>Model Assumptions Vary</a:t>
            </a:r>
            <a:endParaRPr lang="en-US" dirty="0"/>
          </a:p>
        </p:txBody>
      </p:sp>
      <p:sp>
        <p:nvSpPr>
          <p:cNvPr id="3" name="Content Placeholder 2"/>
          <p:cNvSpPr>
            <a:spLocks noGrp="1"/>
          </p:cNvSpPr>
          <p:nvPr>
            <p:ph idx="1"/>
          </p:nvPr>
        </p:nvSpPr>
        <p:spPr>
          <a:xfrm>
            <a:off x="457200" y="1079500"/>
            <a:ext cx="8229600" cy="5778500"/>
          </a:xfrm>
        </p:spPr>
        <p:txBody>
          <a:bodyPr>
            <a:normAutofit fontScale="85000" lnSpcReduction="10000"/>
          </a:bodyPr>
          <a:lstStyle/>
          <a:p>
            <a:r>
              <a:rPr lang="en-US" dirty="0" smtClean="0"/>
              <a:t>Individuals are aware that preferences change over time (“sophisticates”)</a:t>
            </a:r>
          </a:p>
          <a:p>
            <a:pPr lvl="2"/>
            <a:r>
              <a:rPr lang="en-US" dirty="0" smtClean="0"/>
              <a:t>Able to take advantage of commitment devices (e.g., tying oneself to the mast)</a:t>
            </a:r>
          </a:p>
          <a:p>
            <a:pPr lvl="2"/>
            <a:r>
              <a:rPr lang="en-US" dirty="0" smtClean="0"/>
              <a:t>NOTE: These models assume that </a:t>
            </a:r>
            <a:r>
              <a:rPr lang="en-US" dirty="0" smtClean="0">
                <a:solidFill>
                  <a:srgbClr val="FF0000"/>
                </a:solidFill>
              </a:rPr>
              <a:t>giving in to temptation is suboptimal (“bounded willpower”) – but normative evaluation of individual preferences is not straightforward (see e.g., Mitchell)</a:t>
            </a:r>
          </a:p>
          <a:p>
            <a:r>
              <a:rPr lang="en-US" dirty="0" smtClean="0"/>
              <a:t>or Individuals are unaware (“naïve”)</a:t>
            </a:r>
          </a:p>
          <a:p>
            <a:r>
              <a:rPr lang="en-US" dirty="0" smtClean="0"/>
              <a:t>or Individuals are partially self-aware (O’Donoghue and Rabin, 2001)</a:t>
            </a:r>
          </a:p>
          <a:p>
            <a:pPr lvl="2"/>
            <a:r>
              <a:rPr lang="en-US" dirty="0" smtClean="0"/>
              <a:t>Aware of self-control problems, but underestimate the magnitude of the problem</a:t>
            </a:r>
          </a:p>
          <a:p>
            <a:r>
              <a:rPr lang="en-US" dirty="0" smtClean="0"/>
              <a:t>Many other models that employ different assumptions have been proposed (e.g., habit-formation models, myopia, models of multiple selves)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down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trips(downLeft)">
                                      <p:cBhvr>
                                        <p:cTn id="12" dur="500"/>
                                        <p:tgtEl>
                                          <p:spTgt spid="3">
                                            <p:txEl>
                                              <p:pRg st="4" end="4"/>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strips(downLeft)">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96862"/>
          </a:xfrm>
        </p:spPr>
        <p:txBody>
          <a:bodyPr>
            <a:normAutofit fontScale="90000"/>
          </a:bodyPr>
          <a:lstStyle/>
          <a:p>
            <a:r>
              <a:rPr lang="en-US" dirty="0" smtClean="0"/>
              <a:t>Legal Applications</a:t>
            </a:r>
            <a:endParaRPr lang="en-US" dirty="0"/>
          </a:p>
        </p:txBody>
      </p:sp>
      <p:sp>
        <p:nvSpPr>
          <p:cNvPr id="3" name="Content Placeholder 2"/>
          <p:cNvSpPr>
            <a:spLocks noGrp="1"/>
          </p:cNvSpPr>
          <p:nvPr>
            <p:ph idx="1"/>
          </p:nvPr>
        </p:nvSpPr>
        <p:spPr>
          <a:xfrm>
            <a:off x="457200" y="774700"/>
            <a:ext cx="8229600" cy="5824693"/>
          </a:xfrm>
        </p:spPr>
        <p:txBody>
          <a:bodyPr>
            <a:normAutofit fontScale="92500" lnSpcReduction="10000"/>
          </a:bodyPr>
          <a:lstStyle/>
          <a:p>
            <a:r>
              <a:rPr lang="en-US" dirty="0" smtClean="0"/>
              <a:t>Experiments often reveal heterogeneity across subjects</a:t>
            </a:r>
          </a:p>
          <a:p>
            <a:pPr lvl="1"/>
            <a:r>
              <a:rPr lang="en-US" dirty="0" smtClean="0"/>
              <a:t>One-size-fits-all type policies might not be optimal</a:t>
            </a:r>
          </a:p>
          <a:p>
            <a:pPr lvl="1"/>
            <a:r>
              <a:rPr lang="en-US" dirty="0" smtClean="0"/>
              <a:t>Room for asymmetric paternalism?</a:t>
            </a:r>
          </a:p>
          <a:p>
            <a:r>
              <a:rPr lang="en-US" dirty="0" smtClean="0"/>
              <a:t>Policies that encourage saving</a:t>
            </a:r>
          </a:p>
          <a:p>
            <a:pPr lvl="1"/>
            <a:r>
              <a:rPr lang="en-US" dirty="0" smtClean="0"/>
              <a:t>Opt-out v. out-in to employer retirement plans</a:t>
            </a:r>
          </a:p>
          <a:p>
            <a:pPr lvl="1"/>
            <a:r>
              <a:rPr lang="en-US" dirty="0" smtClean="0"/>
              <a:t>Tax-free growth and penalty for early withdrawal</a:t>
            </a:r>
          </a:p>
          <a:p>
            <a:r>
              <a:rPr lang="en-US" dirty="0" smtClean="0"/>
              <a:t>Sunstein/Jolls: maybe we should forbid renegotiation of contracts so they can be used as commitment devices?</a:t>
            </a:r>
          </a:p>
          <a:p>
            <a:r>
              <a:rPr lang="en-US" dirty="0" smtClean="0"/>
              <a:t>Sunstein/Thaler: cooling off periods; opt-out for organ donation (“libertarian benevolence”)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ox(in)">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ox(in)">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9462"/>
          </a:xfrm>
        </p:spPr>
        <p:txBody>
          <a:bodyPr>
            <a:normAutofit fontScale="90000"/>
          </a:bodyPr>
          <a:lstStyle/>
          <a:p>
            <a:r>
              <a:rPr lang="en-US" dirty="0" smtClean="0"/>
              <a:t>An experiment!</a:t>
            </a:r>
            <a:endParaRPr lang="en-US" dirty="0"/>
          </a:p>
        </p:txBody>
      </p:sp>
      <p:sp>
        <p:nvSpPr>
          <p:cNvPr id="3" name="Content Placeholder 2"/>
          <p:cNvSpPr>
            <a:spLocks noGrp="1"/>
          </p:cNvSpPr>
          <p:nvPr>
            <p:ph idx="1"/>
          </p:nvPr>
        </p:nvSpPr>
        <p:spPr>
          <a:xfrm>
            <a:off x="457200" y="920421"/>
            <a:ext cx="8229600" cy="5627374"/>
          </a:xfrm>
        </p:spPr>
        <p:txBody>
          <a:bodyPr>
            <a:normAutofit fontScale="92500" lnSpcReduction="20000"/>
          </a:bodyPr>
          <a:lstStyle/>
          <a:p>
            <a:r>
              <a:rPr lang="en-US" dirty="0" smtClean="0"/>
              <a:t>Please refrain from talking to the other participants during the experiment and do not disclose your choice to others </a:t>
            </a:r>
          </a:p>
          <a:p>
            <a:r>
              <a:rPr lang="en-US" dirty="0" smtClean="0"/>
              <a:t>Everyone in the room will choose a whole number between 0 and 100 (inclusive)</a:t>
            </a:r>
          </a:p>
          <a:p>
            <a:r>
              <a:rPr lang="en-US" dirty="0" smtClean="0"/>
              <a:t>The winner of the game will be the person who picks the number that’s </a:t>
            </a:r>
            <a:r>
              <a:rPr lang="en-US" dirty="0" smtClean="0">
                <a:solidFill>
                  <a:srgbClr val="FF0000"/>
                </a:solidFill>
              </a:rPr>
              <a:t>closest to 2/3 of the average </a:t>
            </a:r>
            <a:r>
              <a:rPr lang="en-US" dirty="0" smtClean="0"/>
              <a:t>of the all the numbers chosen </a:t>
            </a:r>
          </a:p>
          <a:p>
            <a:r>
              <a:rPr lang="en-US" dirty="0" smtClean="0"/>
              <a:t>The winner will receive $20 cash! (ties split $20)</a:t>
            </a:r>
          </a:p>
          <a:p>
            <a:r>
              <a:rPr lang="en-US" dirty="0" smtClean="0"/>
              <a:t>Write down</a:t>
            </a:r>
          </a:p>
          <a:p>
            <a:pPr lvl="1"/>
            <a:r>
              <a:rPr lang="en-US" dirty="0" smtClean="0"/>
              <a:t>guess</a:t>
            </a:r>
          </a:p>
          <a:p>
            <a:pPr lvl="1"/>
            <a:r>
              <a:rPr lang="en-US" dirty="0" smtClean="0"/>
              <a:t>name</a:t>
            </a:r>
          </a:p>
          <a:p>
            <a:pPr lvl="1"/>
            <a:r>
              <a:rPr lang="en-US" dirty="0" smtClean="0"/>
              <a:t>Y if you’ve played this game before; N if not</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Decision-making under risk and uncertainty</a:t>
            </a:r>
          </a:p>
          <a:p>
            <a:r>
              <a:rPr lang="en-US" dirty="0"/>
              <a:t>Intertemporal choice models</a:t>
            </a:r>
          </a:p>
          <a:p>
            <a:r>
              <a:rPr lang="en-US" b="1" dirty="0">
                <a:solidFill>
                  <a:srgbClr val="FF0000"/>
                </a:solidFill>
              </a:rPr>
              <a:t>Fairness / social preferences</a:t>
            </a:r>
          </a:p>
          <a:p>
            <a:r>
              <a:rPr lang="en-US" dirty="0" smtClean="0"/>
              <a:t>Mental accounting / framing / choice bracketing</a:t>
            </a:r>
          </a:p>
          <a:p>
            <a:r>
              <a:rPr lang="en-US" dirty="0" smtClean="0"/>
              <a:t>Behavioral game theory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Preferences over fairness/equality</a:t>
            </a:r>
            <a:br>
              <a:rPr lang="en-US" dirty="0" smtClean="0"/>
            </a:br>
            <a:r>
              <a:rPr lang="en-US" dirty="0" smtClean="0"/>
              <a:t>(</a:t>
            </a:r>
            <a:r>
              <a:rPr lang="en-US" b="1" dirty="0" smtClean="0">
                <a:solidFill>
                  <a:srgbClr val="FF0000"/>
                </a:solidFill>
              </a:rPr>
              <a:t>“bounded self-interest”</a:t>
            </a:r>
            <a:r>
              <a:rPr lang="en-US" dirty="0" smtClean="0"/>
              <a:t>)</a:t>
            </a:r>
            <a:endParaRPr lang="en-US" dirty="0"/>
          </a:p>
        </p:txBody>
      </p:sp>
      <p:sp>
        <p:nvSpPr>
          <p:cNvPr id="3" name="Content Placeholder 2"/>
          <p:cNvSpPr>
            <a:spLocks noGrp="1"/>
          </p:cNvSpPr>
          <p:nvPr>
            <p:ph idx="1"/>
          </p:nvPr>
        </p:nvSpPr>
        <p:spPr>
          <a:xfrm>
            <a:off x="457200" y="1600200"/>
            <a:ext cx="8229600" cy="4967717"/>
          </a:xfrm>
        </p:spPr>
        <p:txBody>
          <a:bodyPr>
            <a:normAutofit/>
          </a:bodyPr>
          <a:lstStyle/>
          <a:p>
            <a:r>
              <a:rPr lang="en-US" dirty="0" smtClean="0"/>
              <a:t>Some claim that one of the basic tenants of </a:t>
            </a:r>
            <a:r>
              <a:rPr lang="en-US" dirty="0" smtClean="0">
                <a:solidFill>
                  <a:srgbClr val="0000FF"/>
                </a:solidFill>
              </a:rPr>
              <a:t>RCT </a:t>
            </a:r>
            <a:r>
              <a:rPr lang="en-US" dirty="0" smtClean="0"/>
              <a:t>is </a:t>
            </a:r>
            <a:r>
              <a:rPr lang="en-US" dirty="0" smtClean="0">
                <a:solidFill>
                  <a:srgbClr val="0000FF"/>
                </a:solidFill>
              </a:rPr>
              <a:t>absolute self-interest</a:t>
            </a:r>
          </a:p>
          <a:p>
            <a:pPr lvl="1"/>
            <a:r>
              <a:rPr lang="en-US" dirty="0" smtClean="0"/>
              <a:t>Recall, though, that RCT takes preferences as given and assumes individuals make choices to maximize happiness given preferences over whatever makes them happy</a:t>
            </a:r>
          </a:p>
          <a:p>
            <a:pPr lvl="1"/>
            <a:r>
              <a:rPr lang="en-US" dirty="0" smtClean="0"/>
              <a:t>In any case, many economists have been studying fairness/altruism/spite, what we might think of as </a:t>
            </a:r>
            <a:r>
              <a:rPr lang="en-US" dirty="0" smtClean="0">
                <a:solidFill>
                  <a:srgbClr val="FF0000"/>
                </a:solidFill>
              </a:rPr>
              <a:t>non-standard preferences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Evidence</a:t>
            </a:r>
            <a:endParaRPr lang="en-US" dirty="0"/>
          </a:p>
        </p:txBody>
      </p:sp>
      <p:sp>
        <p:nvSpPr>
          <p:cNvPr id="3" name="Content Placeholder 2"/>
          <p:cNvSpPr>
            <a:spLocks noGrp="1"/>
          </p:cNvSpPr>
          <p:nvPr>
            <p:ph idx="1"/>
          </p:nvPr>
        </p:nvSpPr>
        <p:spPr>
          <a:xfrm>
            <a:off x="457200" y="1092200"/>
            <a:ext cx="8229600" cy="5033963"/>
          </a:xfrm>
        </p:spPr>
        <p:txBody>
          <a:bodyPr>
            <a:normAutofit fontScale="85000" lnSpcReduction="20000"/>
          </a:bodyPr>
          <a:lstStyle/>
          <a:p>
            <a:r>
              <a:rPr lang="en-US" dirty="0" smtClean="0"/>
              <a:t>From the field</a:t>
            </a:r>
          </a:p>
          <a:p>
            <a:pPr lvl="1"/>
            <a:r>
              <a:rPr lang="en-US" dirty="0" smtClean="0"/>
              <a:t>We tip waiters when we’re traveling	</a:t>
            </a:r>
          </a:p>
          <a:p>
            <a:pPr lvl="1"/>
            <a:r>
              <a:rPr lang="en-US" dirty="0" smtClean="0"/>
              <a:t>We give to charity</a:t>
            </a:r>
          </a:p>
          <a:p>
            <a:pPr lvl="1"/>
            <a:r>
              <a:rPr lang="en-US" dirty="0" smtClean="0"/>
              <a:t>Some donate money to National Public Radio</a:t>
            </a:r>
          </a:p>
          <a:p>
            <a:pPr lvl="1"/>
            <a:r>
              <a:rPr lang="en-US" dirty="0" smtClean="0"/>
              <a:t>Some of us fill out our tax returns honestly</a:t>
            </a:r>
          </a:p>
          <a:p>
            <a:pPr lvl="1"/>
            <a:r>
              <a:rPr lang="en-US" dirty="0" smtClean="0"/>
              <a:t>Farmers leave produce for sale unattended (but attach the cash box to the table)</a:t>
            </a:r>
          </a:p>
          <a:p>
            <a:r>
              <a:rPr lang="en-US" dirty="0" smtClean="0"/>
              <a:t>From the lab</a:t>
            </a:r>
          </a:p>
          <a:p>
            <a:pPr lvl="1"/>
            <a:r>
              <a:rPr lang="en-US" dirty="0" smtClean="0"/>
              <a:t>Some make generous offers in ultimatum/dictator games</a:t>
            </a:r>
          </a:p>
          <a:p>
            <a:pPr lvl="1"/>
            <a:r>
              <a:rPr lang="en-US" dirty="0" smtClean="0"/>
              <a:t>Some reject positive but ungenerous offers in ultimatum games  (spite?)</a:t>
            </a:r>
          </a:p>
          <a:p>
            <a:pPr lvl="1"/>
            <a:r>
              <a:rPr lang="en-US" dirty="0" smtClean="0"/>
              <a:t>Positive contributions in public goods games (at least in early rounds)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
                                        <p:tgtEl>
                                          <p:spTgt spid="3">
                                            <p:txEl>
                                              <p:pRg st="2" end="2"/>
                                            </p:txEl>
                                          </p:spTgt>
                                        </p:tgtEl>
                                      </p:cBhvr>
                                    </p:animEffect>
                                    <p:anim calcmode="lin" valueType="num">
                                      <p:cBhvr>
                                        <p:cTn id="8"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
                                        <p:tgtEl>
                                          <p:spTgt spid="3">
                                            <p:txEl>
                                              <p:pRg st="3" end="3"/>
                                            </p:txEl>
                                          </p:spTgt>
                                        </p:tgtEl>
                                      </p:cBhvr>
                                    </p:animEffect>
                                    <p:anim calcmode="lin" valueType="num">
                                      <p:cBhvr>
                                        <p:cTn id="17"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
                                        <p:tgtEl>
                                          <p:spTgt spid="3">
                                            <p:txEl>
                                              <p:pRg st="5" end="5"/>
                                            </p:txEl>
                                          </p:spTgt>
                                        </p:tgtEl>
                                      </p:cBhvr>
                                    </p:animEffect>
                                    <p:anim calcmode="lin" valueType="num">
                                      <p:cBhvr>
                                        <p:cTn id="35"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
                                        <p:tgtEl>
                                          <p:spTgt spid="3">
                                            <p:txEl>
                                              <p:pRg st="6" end="6"/>
                                            </p:txEl>
                                          </p:spTgt>
                                        </p:tgtEl>
                                      </p:cBhvr>
                                    </p:animEffect>
                                    <p:anim calcmode="lin" valueType="num">
                                      <p:cBhvr>
                                        <p:cTn id="44"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
                                        <p:tgtEl>
                                          <p:spTgt spid="3">
                                            <p:txEl>
                                              <p:pRg st="7" end="7"/>
                                            </p:txEl>
                                          </p:spTgt>
                                        </p:tgtEl>
                                      </p:cBhvr>
                                    </p:animEffect>
                                    <p:anim calcmode="lin" valueType="num">
                                      <p:cBhvr>
                                        <p:cTn id="53"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
                                        <p:tgtEl>
                                          <p:spTgt spid="3">
                                            <p:txEl>
                                              <p:pRg st="8" end="8"/>
                                            </p:txEl>
                                          </p:spTgt>
                                        </p:tgtEl>
                                      </p:cBhvr>
                                    </p:animEffect>
                                    <p:anim calcmode="lin" valueType="num">
                                      <p:cBhvr>
                                        <p:cTn id="62"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
                                        <p:tgtEl>
                                          <p:spTgt spid="3">
                                            <p:txEl>
                                              <p:pRg st="9" end="9"/>
                                            </p:txEl>
                                          </p:spTgt>
                                        </p:tgtEl>
                                      </p:cBhvr>
                                    </p:animEffect>
                                    <p:anim calcmode="lin" valueType="num">
                                      <p:cBhvr>
                                        <p:cTn id="71"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Games in the Lab</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Berg, </a:t>
            </a:r>
            <a:r>
              <a:rPr lang="en-US" dirty="0" err="1" smtClean="0"/>
              <a:t>Dickhaut</a:t>
            </a:r>
            <a:r>
              <a:rPr lang="en-US" dirty="0" smtClean="0"/>
              <a:t>, and McCabe (1995)</a:t>
            </a:r>
          </a:p>
          <a:p>
            <a:pPr lvl="1"/>
            <a:r>
              <a:rPr lang="en-US" dirty="0" smtClean="0"/>
              <a:t>Design: </a:t>
            </a:r>
          </a:p>
          <a:p>
            <a:pPr lvl="2"/>
            <a:r>
              <a:rPr lang="en-US" dirty="0" smtClean="0"/>
              <a:t>player X endowed with $10 and decides how much to give to player Y</a:t>
            </a:r>
          </a:p>
          <a:p>
            <a:pPr lvl="2"/>
            <a:r>
              <a:rPr lang="en-US" dirty="0" smtClean="0"/>
              <a:t>Entire amount handed over to Y triples</a:t>
            </a:r>
          </a:p>
          <a:p>
            <a:pPr lvl="2"/>
            <a:r>
              <a:rPr lang="en-US" dirty="0" smtClean="0"/>
              <a:t>Y decides how much to give back to X (embedded dictator game)</a:t>
            </a:r>
          </a:p>
          <a:p>
            <a:pPr lvl="1"/>
            <a:r>
              <a:rPr lang="en-US" dirty="0" smtClean="0"/>
              <a:t>Theory: a strong version of RCT (pure self-interest) predicts?</a:t>
            </a:r>
          </a:p>
          <a:p>
            <a:pPr lvl="2"/>
            <a:r>
              <a:rPr lang="en-US" dirty="0" smtClean="0"/>
              <a:t>X will give $0 b/c X expects Y to return $0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148843"/>
            <a:ext cx="8282494" cy="7006843"/>
          </a:xfrm>
          <a:prstGeom prst="rect">
            <a:avLst/>
          </a:prstGeom>
        </p:spPr>
      </p:pic>
      <p:sp>
        <p:nvSpPr>
          <p:cNvPr id="2" name="Title 1"/>
          <p:cNvSpPr>
            <a:spLocks noGrp="1"/>
          </p:cNvSpPr>
          <p:nvPr>
            <p:ph type="title"/>
          </p:nvPr>
        </p:nvSpPr>
        <p:spPr>
          <a:xfrm>
            <a:off x="7627815" y="4094060"/>
            <a:ext cx="1262185" cy="1376710"/>
          </a:xfrm>
        </p:spPr>
        <p:txBody>
          <a:bodyPr>
            <a:noAutofit/>
          </a:bodyPr>
          <a:lstStyle/>
          <a:p>
            <a:r>
              <a:rPr lang="en-US" sz="2000" dirty="0" smtClean="0"/>
              <a:t>Berg, </a:t>
            </a:r>
            <a:r>
              <a:rPr lang="en-US" sz="2000" dirty="0" err="1" smtClean="0"/>
              <a:t>Dickhaut</a:t>
            </a:r>
            <a:r>
              <a:rPr lang="en-US" sz="2000" dirty="0" smtClean="0"/>
              <a:t>, and McCabe, 1995</a:t>
            </a:r>
            <a:br>
              <a:rPr lang="en-US" sz="2000" dirty="0" smtClean="0"/>
            </a:b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1293"/>
          </a:xfrm>
        </p:spPr>
        <p:txBody>
          <a:bodyPr>
            <a:normAutofit fontScale="90000"/>
          </a:bodyPr>
          <a:lstStyle/>
          <a:p>
            <a:r>
              <a:rPr lang="en-US" dirty="0" err="1" smtClean="0"/>
              <a:t>Bohnet</a:t>
            </a:r>
            <a:r>
              <a:rPr lang="en-US" dirty="0" smtClean="0"/>
              <a:t>, Frey &amp; Huck (2001)</a:t>
            </a:r>
          </a:p>
        </p:txBody>
      </p:sp>
      <p:sp>
        <p:nvSpPr>
          <p:cNvPr id="3" name="Content Placeholder 2"/>
          <p:cNvSpPr>
            <a:spLocks noGrp="1"/>
          </p:cNvSpPr>
          <p:nvPr>
            <p:ph idx="1"/>
          </p:nvPr>
        </p:nvSpPr>
        <p:spPr>
          <a:xfrm>
            <a:off x="457200" y="1321711"/>
            <a:ext cx="8686800" cy="5214555"/>
          </a:xfrm>
        </p:spPr>
        <p:txBody>
          <a:bodyPr>
            <a:normAutofit fontScale="85000" lnSpcReduction="20000"/>
          </a:bodyPr>
          <a:lstStyle/>
          <a:p>
            <a:r>
              <a:rPr lang="en-US" dirty="0" smtClean="0"/>
              <a:t>Inquiry: Do contract breach remedies crowd out trust?</a:t>
            </a:r>
          </a:p>
          <a:p>
            <a:r>
              <a:rPr lang="en-US" dirty="0" smtClean="0"/>
              <a:t>Design</a:t>
            </a:r>
          </a:p>
          <a:p>
            <a:pPr lvl="1"/>
            <a:r>
              <a:rPr lang="en-US" dirty="0" smtClean="0"/>
              <a:t>similar trust game </a:t>
            </a:r>
            <a:r>
              <a:rPr lang="en-US" dirty="0" smtClean="0">
                <a:solidFill>
                  <a:srgbClr val="FF0000"/>
                </a:solidFill>
              </a:rPr>
              <a:t>but</a:t>
            </a:r>
            <a:r>
              <a:rPr lang="en-US" dirty="0" smtClean="0"/>
              <a:t> X has opportunity to sue Y for breach if she does not return agreed upon amount</a:t>
            </a:r>
          </a:p>
          <a:p>
            <a:pPr lvl="1"/>
            <a:r>
              <a:rPr lang="en-US" dirty="0" smtClean="0"/>
              <a:t>treatments varied with respect to likelihood that X will recover </a:t>
            </a:r>
          </a:p>
          <a:p>
            <a:pPr lvl="1"/>
            <a:r>
              <a:rPr lang="en-US" dirty="0" smtClean="0"/>
              <a:t>repeated play (one treatment with random matching each round; </a:t>
            </a:r>
            <a:r>
              <a:rPr lang="en-US" dirty="0" smtClean="0">
                <a:solidFill>
                  <a:srgbClr val="0000FF"/>
                </a:solidFill>
              </a:rPr>
              <a:t>aggregate behavior reported to subjects between rounds</a:t>
            </a:r>
            <a:r>
              <a:rPr lang="en-US" dirty="0" smtClean="0"/>
              <a:t>)</a:t>
            </a:r>
          </a:p>
          <a:p>
            <a:r>
              <a:rPr lang="en-US" dirty="0" smtClean="0"/>
              <a:t>Predictions </a:t>
            </a:r>
            <a:endParaRPr lang="en-US" dirty="0"/>
          </a:p>
          <a:p>
            <a:pPr lvl="1"/>
            <a:r>
              <a:rPr lang="en-US" dirty="0" smtClean="0"/>
              <a:t>Low likelihood of enforcement </a:t>
            </a:r>
            <a:r>
              <a:rPr lang="en-US" dirty="0" smtClean="0">
                <a:sym typeface="Wingdings"/>
              </a:rPr>
              <a:t> trustworthiness crowded in (</a:t>
            </a:r>
            <a:r>
              <a:rPr lang="en-US" dirty="0" smtClean="0">
                <a:solidFill>
                  <a:srgbClr val="0000FF"/>
                </a:solidFill>
                <a:sym typeface="Wingdings"/>
              </a:rPr>
              <a:t>except in last round where we expect end game effects</a:t>
            </a:r>
            <a:r>
              <a:rPr lang="en-US" dirty="0" smtClean="0">
                <a:sym typeface="Wingdings"/>
              </a:rPr>
              <a:t>)</a:t>
            </a:r>
          </a:p>
          <a:p>
            <a:pPr lvl="1"/>
            <a:r>
              <a:rPr lang="en-US" dirty="0" smtClean="0">
                <a:sym typeface="Wingdings"/>
              </a:rPr>
              <a:t>Medium (entering contract always better than outside option even with contract breach)  trustworthiness crowded out</a:t>
            </a:r>
          </a:p>
          <a:p>
            <a:pPr lvl="1"/>
            <a:r>
              <a:rPr lang="en-US" dirty="0" smtClean="0">
                <a:sym typeface="Wingdings"/>
              </a:rPr>
              <a:t>High  crowding neutral (parties rely on enforcement)</a:t>
            </a: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Horizontal)">
                                      <p:cBhvr>
                                        <p:cTn id="7" dur="500"/>
                                        <p:tgtEl>
                                          <p:spTgt spid="3">
                                            <p:txEl>
                                              <p:pRg st="1" end="1"/>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Horizontal)">
                                      <p:cBhvr>
                                        <p:cTn id="10" dur="500"/>
                                        <p:tgtEl>
                                          <p:spTgt spid="3">
                                            <p:txEl>
                                              <p:pRg st="2" end="2"/>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Horizontal)">
                                      <p:cBhvr>
                                        <p:cTn id="13" dur="500"/>
                                        <p:tgtEl>
                                          <p:spTgt spid="3">
                                            <p:txEl>
                                              <p:pRg st="3" end="3"/>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Horizontal)">
                                      <p:cBhvr>
                                        <p:cTn id="21" dur="500"/>
                                        <p:tgtEl>
                                          <p:spTgt spid="3">
                                            <p:txEl>
                                              <p:pRg st="5" end="5"/>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Horizontal)">
                                      <p:cBhvr>
                                        <p:cTn id="24" dur="500"/>
                                        <p:tgtEl>
                                          <p:spTgt spid="3">
                                            <p:txEl>
                                              <p:pRg st="6" end="6"/>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Horizontal)">
                                      <p:cBhvr>
                                        <p:cTn id="27" dur="500"/>
                                        <p:tgtEl>
                                          <p:spTgt spid="3">
                                            <p:txEl>
                                              <p:pRg st="7" end="7"/>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1293"/>
          </a:xfrm>
        </p:spPr>
        <p:txBody>
          <a:bodyPr>
            <a:normAutofit fontScale="90000"/>
          </a:bodyPr>
          <a:lstStyle/>
          <a:p>
            <a:r>
              <a:rPr lang="en-US" dirty="0" err="1" smtClean="0"/>
              <a:t>Bohnet</a:t>
            </a:r>
            <a:r>
              <a:rPr lang="en-US" dirty="0" smtClean="0"/>
              <a:t>, Frey &amp; Huck (2001)</a:t>
            </a:r>
          </a:p>
        </p:txBody>
      </p:sp>
      <p:sp>
        <p:nvSpPr>
          <p:cNvPr id="3" name="Content Placeholder 2"/>
          <p:cNvSpPr>
            <a:spLocks noGrp="1"/>
          </p:cNvSpPr>
          <p:nvPr>
            <p:ph idx="1"/>
          </p:nvPr>
        </p:nvSpPr>
        <p:spPr>
          <a:xfrm>
            <a:off x="457200" y="945932"/>
            <a:ext cx="8686800" cy="5180232"/>
          </a:xfrm>
        </p:spPr>
        <p:txBody>
          <a:bodyPr>
            <a:normAutofit fontScale="92500" lnSpcReduction="10000"/>
          </a:bodyPr>
          <a:lstStyle/>
          <a:p>
            <a:r>
              <a:rPr lang="en-US" dirty="0" smtClean="0"/>
              <a:t>Inquiry: Do breach remedies crowd out trust?</a:t>
            </a:r>
          </a:p>
          <a:p>
            <a:r>
              <a:rPr lang="en-US" dirty="0" smtClean="0"/>
              <a:t>Design</a:t>
            </a:r>
          </a:p>
          <a:p>
            <a:pPr lvl="1"/>
            <a:r>
              <a:rPr lang="en-US" dirty="0" smtClean="0"/>
              <a:t>same trust game but X has opportunity to sue Y for breach</a:t>
            </a:r>
          </a:p>
          <a:p>
            <a:pPr lvl="1"/>
            <a:r>
              <a:rPr lang="en-US" dirty="0" smtClean="0"/>
              <a:t>repeated play (one treatment with random matching each round; aggregate behavior reported to subjects between rounds</a:t>
            </a:r>
          </a:p>
          <a:p>
            <a:r>
              <a:rPr lang="en-US" dirty="0" smtClean="0"/>
              <a:t>Results</a:t>
            </a:r>
          </a:p>
          <a:p>
            <a:r>
              <a:rPr lang="en-US" dirty="0" smtClean="0"/>
              <a:t>Possible implication: utility derived not from good feelings about being fair but from reputation gained from behaving fairly</a:t>
            </a:r>
          </a:p>
          <a:p>
            <a:endParaRPr lang="en-US" dirty="0" smtClean="0"/>
          </a:p>
        </p:txBody>
      </p:sp>
      <p:pic>
        <p:nvPicPr>
          <p:cNvPr id="4" name="Picture 3"/>
          <p:cNvPicPr>
            <a:picLocks noChangeAspect="1"/>
          </p:cNvPicPr>
          <p:nvPr/>
        </p:nvPicPr>
        <p:blipFill>
          <a:blip r:embed="rId3"/>
          <a:srcRect b="16438"/>
          <a:stretch>
            <a:fillRect/>
          </a:stretch>
        </p:blipFill>
        <p:spPr>
          <a:xfrm>
            <a:off x="457200" y="945932"/>
            <a:ext cx="8637474" cy="5009486"/>
          </a:xfrm>
          <a:prstGeom prst="rect">
            <a:avLst/>
          </a:prstGeom>
        </p:spPr>
      </p:pic>
      <p:sp>
        <p:nvSpPr>
          <p:cNvPr id="5" name="TextBox 4"/>
          <p:cNvSpPr txBox="1"/>
          <p:nvPr/>
        </p:nvSpPr>
        <p:spPr>
          <a:xfrm>
            <a:off x="2344463" y="3208864"/>
            <a:ext cx="1711632" cy="369332"/>
          </a:xfrm>
          <a:prstGeom prst="rect">
            <a:avLst/>
          </a:prstGeom>
          <a:noFill/>
        </p:spPr>
        <p:txBody>
          <a:bodyPr wrap="square" rtlCol="0">
            <a:spAutoFit/>
          </a:bodyPr>
          <a:lstStyle/>
          <a:p>
            <a:r>
              <a:rPr lang="en-US" b="1" dirty="0" smtClean="0"/>
              <a:t>INTERMEDIATE</a:t>
            </a:r>
            <a:endParaRPr lang="en-US" b="1" dirty="0"/>
          </a:p>
        </p:txBody>
      </p:sp>
      <p:sp>
        <p:nvSpPr>
          <p:cNvPr id="9" name="TextBox 8"/>
          <p:cNvSpPr txBox="1"/>
          <p:nvPr/>
        </p:nvSpPr>
        <p:spPr>
          <a:xfrm>
            <a:off x="3047010" y="4172463"/>
            <a:ext cx="829359" cy="369332"/>
          </a:xfrm>
          <a:prstGeom prst="rect">
            <a:avLst/>
          </a:prstGeom>
          <a:solidFill>
            <a:schemeClr val="bg1"/>
          </a:solidFill>
        </p:spPr>
        <p:txBody>
          <a:bodyPr wrap="square" rtlCol="0">
            <a:spAutoFit/>
          </a:bodyPr>
          <a:lstStyle/>
          <a:p>
            <a:r>
              <a:rPr lang="en-US" b="1" dirty="0" smtClean="0"/>
              <a:t>WEAK</a:t>
            </a:r>
            <a:endParaRPr lang="en-US" b="1" dirty="0"/>
          </a:p>
        </p:txBody>
      </p:sp>
      <p:sp>
        <p:nvSpPr>
          <p:cNvPr id="10" name="TextBox 9"/>
          <p:cNvSpPr txBox="1"/>
          <p:nvPr/>
        </p:nvSpPr>
        <p:spPr>
          <a:xfrm>
            <a:off x="2344463" y="1381831"/>
            <a:ext cx="1396439" cy="369332"/>
          </a:xfrm>
          <a:prstGeom prst="rect">
            <a:avLst/>
          </a:prstGeom>
          <a:solidFill>
            <a:schemeClr val="bg1"/>
          </a:solidFill>
        </p:spPr>
        <p:txBody>
          <a:bodyPr wrap="square" rtlCol="0">
            <a:spAutoFit/>
          </a:bodyPr>
          <a:lstStyle/>
          <a:p>
            <a:r>
              <a:rPr lang="en-US" b="1" dirty="0" smtClean="0"/>
              <a:t>STRONG</a:t>
            </a:r>
            <a:endParaRPr lang="en-US" b="1" dirty="0"/>
          </a:p>
        </p:txBody>
      </p:sp>
      <p:cxnSp>
        <p:nvCxnSpPr>
          <p:cNvPr id="7" name="Straight Connector 6"/>
          <p:cNvCxnSpPr/>
          <p:nvPr/>
        </p:nvCxnSpPr>
        <p:spPr>
          <a:xfrm>
            <a:off x="4673600" y="1381831"/>
            <a:ext cx="0" cy="3159964"/>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35321" y="1566497"/>
            <a:ext cx="1459746" cy="369332"/>
          </a:xfrm>
          <a:prstGeom prst="rect">
            <a:avLst/>
          </a:prstGeom>
          <a:solidFill>
            <a:schemeClr val="bg1"/>
          </a:solidFill>
        </p:spPr>
        <p:txBody>
          <a:bodyPr wrap="square" rtlCol="0">
            <a:spAutoFit/>
          </a:bodyPr>
          <a:lstStyle/>
          <a:p>
            <a:r>
              <a:rPr lang="en-US" b="1" dirty="0" smtClean="0"/>
              <a:t>ALL WEAK</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55"/>
          </a:xfrm>
        </p:spPr>
        <p:txBody>
          <a:bodyPr>
            <a:normAutofit fontScale="90000"/>
          </a:bodyPr>
          <a:lstStyle/>
          <a:p>
            <a:r>
              <a:rPr lang="en-US" dirty="0" smtClean="0"/>
              <a:t>Variation on Trust Game</a:t>
            </a:r>
            <a:endParaRPr lang="en-US" dirty="0"/>
          </a:p>
        </p:txBody>
      </p:sp>
      <p:sp>
        <p:nvSpPr>
          <p:cNvPr id="3" name="Content Placeholder 2"/>
          <p:cNvSpPr>
            <a:spLocks noGrp="1"/>
          </p:cNvSpPr>
          <p:nvPr>
            <p:ph idx="1"/>
          </p:nvPr>
        </p:nvSpPr>
        <p:spPr>
          <a:xfrm>
            <a:off x="457200" y="997762"/>
            <a:ext cx="8229600" cy="5128401"/>
          </a:xfrm>
        </p:spPr>
        <p:txBody>
          <a:bodyPr>
            <a:normAutofit lnSpcReduction="10000"/>
          </a:bodyPr>
          <a:lstStyle/>
          <a:p>
            <a:r>
              <a:rPr lang="en-US" dirty="0" smtClean="0"/>
              <a:t>Fehr, Klein and Schmidt (2007) on principle/agent relationships</a:t>
            </a:r>
          </a:p>
          <a:p>
            <a:pPr lvl="1"/>
            <a:r>
              <a:rPr lang="en-US" dirty="0" smtClean="0"/>
              <a:t>First treatment: One-shot game, principle chooses between</a:t>
            </a:r>
          </a:p>
          <a:p>
            <a:pPr lvl="2"/>
            <a:r>
              <a:rPr lang="en-US" dirty="0" smtClean="0"/>
              <a:t>Costly investment in verification procedure</a:t>
            </a:r>
          </a:p>
          <a:p>
            <a:pPr lvl="2"/>
            <a:r>
              <a:rPr lang="en-US" dirty="0" smtClean="0"/>
              <a:t>Trust contract—high wage ex ante</a:t>
            </a:r>
          </a:p>
          <a:p>
            <a:pPr lvl="1"/>
            <a:r>
              <a:rPr lang="en-US" dirty="0" smtClean="0"/>
              <a:t>Like previous study, but person facing risk decides whether to use enforcement mechanism prior to contracting stage</a:t>
            </a:r>
          </a:p>
          <a:p>
            <a:pPr lvl="1"/>
            <a:r>
              <a:rPr lang="en-US" dirty="0" smtClean="0"/>
              <a:t>Result: Ps strongly preferred costly verification</a:t>
            </a:r>
          </a:p>
          <a:p>
            <a:pPr lvl="1"/>
            <a:r>
              <a:rPr lang="en-US" dirty="0" smtClean="0"/>
              <a:t>Conclusion: no trust if risk is high</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on Trust Game</a:t>
            </a:r>
            <a:endParaRPr lang="en-US" dirty="0"/>
          </a:p>
        </p:txBody>
      </p:sp>
      <p:sp>
        <p:nvSpPr>
          <p:cNvPr id="3" name="Content Placeholder 2"/>
          <p:cNvSpPr>
            <a:spLocks noGrp="1"/>
          </p:cNvSpPr>
          <p:nvPr>
            <p:ph idx="1"/>
          </p:nvPr>
        </p:nvSpPr>
        <p:spPr/>
        <p:txBody>
          <a:bodyPr/>
          <a:lstStyle/>
          <a:p>
            <a:r>
              <a:rPr lang="en-US" dirty="0" smtClean="0"/>
              <a:t>Fehr, Klein and Schmidt (2007), cont.</a:t>
            </a:r>
          </a:p>
          <a:p>
            <a:pPr lvl="1"/>
            <a:r>
              <a:rPr lang="en-US" dirty="0" smtClean="0"/>
              <a:t>Second treatment: principle chooses between</a:t>
            </a:r>
          </a:p>
          <a:p>
            <a:pPr lvl="2"/>
            <a:r>
              <a:rPr lang="en-US" dirty="0" smtClean="0"/>
              <a:t>Costly investment in verification procedure</a:t>
            </a:r>
          </a:p>
          <a:p>
            <a:pPr lvl="2"/>
            <a:r>
              <a:rPr lang="en-US" dirty="0" smtClean="0">
                <a:solidFill>
                  <a:srgbClr val="FF0000"/>
                </a:solidFill>
              </a:rPr>
              <a:t>Unconditional bonus payment</a:t>
            </a:r>
          </a:p>
          <a:p>
            <a:pPr lvl="3"/>
            <a:r>
              <a:rPr lang="en-US" dirty="0" smtClean="0"/>
              <a:t>I’m paying you a bonus to work hard, but you get the bonus whether you work hard or not</a:t>
            </a:r>
          </a:p>
          <a:p>
            <a:pPr lvl="3"/>
            <a:r>
              <a:rPr lang="en-US" dirty="0" smtClean="0"/>
              <a:t>the efficient choice if sufficient trust/trustworthiness</a:t>
            </a:r>
          </a:p>
          <a:p>
            <a:pPr lvl="1"/>
            <a:r>
              <a:rPr lang="en-US" dirty="0" smtClean="0"/>
              <a:t>Result: even with anonymity and one-shot game, bonus payment earned P more than verification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2" end="2"/>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3" end="3"/>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4" end="4"/>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Conflict Disclosure on Trust</a:t>
            </a:r>
            <a:endParaRPr lang="en-US" dirty="0"/>
          </a:p>
        </p:txBody>
      </p:sp>
      <p:sp>
        <p:nvSpPr>
          <p:cNvPr id="3" name="Content Placeholder 2"/>
          <p:cNvSpPr>
            <a:spLocks noGrp="1"/>
          </p:cNvSpPr>
          <p:nvPr>
            <p:ph idx="1"/>
          </p:nvPr>
        </p:nvSpPr>
        <p:spPr/>
        <p:txBody>
          <a:bodyPr/>
          <a:lstStyle/>
          <a:p>
            <a:r>
              <a:rPr lang="en-US" dirty="0" smtClean="0"/>
              <a:t>Cain, Lowenstein and Moore (2005)</a:t>
            </a:r>
          </a:p>
          <a:p>
            <a:pPr lvl="1"/>
            <a:r>
              <a:rPr lang="en-US" dirty="0" smtClean="0"/>
              <a:t>Theory tested: law crowds out other-regarding behavior by removing guilt</a:t>
            </a:r>
          </a:p>
          <a:p>
            <a:pPr lvl="1"/>
            <a:r>
              <a:rPr lang="en-US" dirty="0" smtClean="0"/>
              <a:t>Design: advisor and investor incentives conflicted; requirement to disclose conflicting incentives manipulated across treatments</a:t>
            </a:r>
          </a:p>
          <a:p>
            <a:pPr lvl="1"/>
            <a:r>
              <a:rPr lang="en-US" dirty="0" smtClean="0"/>
              <a:t>Result: forced disclosure led to more distorted advice; investors fared worse in disclosure regime </a:t>
            </a:r>
          </a:p>
          <a:p>
            <a:pPr lvl="1"/>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a:t>
            </a:r>
            <a:endParaRPr lang="en-US" dirty="0"/>
          </a:p>
        </p:txBody>
      </p:sp>
      <p:sp>
        <p:nvSpPr>
          <p:cNvPr id="3" name="Content Placeholder 2"/>
          <p:cNvSpPr>
            <a:spLocks noGrp="1"/>
          </p:cNvSpPr>
          <p:nvPr>
            <p:ph idx="1"/>
          </p:nvPr>
        </p:nvSpPr>
        <p:spPr/>
        <p:txBody>
          <a:bodyPr>
            <a:normAutofit lnSpcReduction="10000"/>
          </a:bodyPr>
          <a:lstStyle/>
          <a:p>
            <a:r>
              <a:rPr lang="en-US" dirty="0" smtClean="0"/>
              <a:t>To test the principle of </a:t>
            </a:r>
            <a:r>
              <a:rPr lang="en-US" dirty="0" smtClean="0">
                <a:solidFill>
                  <a:srgbClr val="FF0000"/>
                </a:solidFill>
              </a:rPr>
              <a:t>iterated dominance </a:t>
            </a:r>
            <a:r>
              <a:rPr lang="en-US" dirty="0" smtClean="0"/>
              <a:t>from game theory</a:t>
            </a:r>
          </a:p>
          <a:p>
            <a:pPr lvl="1"/>
            <a:r>
              <a:rPr lang="en-US" dirty="0" smtClean="0"/>
              <a:t>Applications in location strategies, investment decisions…</a:t>
            </a:r>
          </a:p>
          <a:p>
            <a:pPr lvl="1"/>
            <a:endParaRPr lang="en-US" dirty="0" smtClean="0"/>
          </a:p>
          <a:p>
            <a:r>
              <a:rPr lang="en-US" dirty="0" smtClean="0"/>
              <a:t>If individual decision-making incorporates this principle, all players in the game should guess </a:t>
            </a:r>
            <a:r>
              <a:rPr lang="en-US" dirty="0" smtClean="0">
                <a:solidFill>
                  <a:srgbClr val="0000FF"/>
                </a:solidFill>
              </a:rPr>
              <a:t>ZERO</a:t>
            </a:r>
            <a:r>
              <a:rPr lang="en-US" dirty="0" smtClean="0"/>
              <a:t>!</a:t>
            </a:r>
          </a:p>
          <a:p>
            <a:pPr lvl="1"/>
            <a:r>
              <a:rPr lang="en-US" dirty="0" smtClean="0"/>
              <a:t>Why???...</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Fairness/equality: relevance for law?</a:t>
            </a:r>
            <a:endParaRPr lang="en-US" dirty="0"/>
          </a:p>
        </p:txBody>
      </p:sp>
      <p:sp>
        <p:nvSpPr>
          <p:cNvPr id="3" name="Content Placeholder 2"/>
          <p:cNvSpPr>
            <a:spLocks noGrp="1"/>
          </p:cNvSpPr>
          <p:nvPr>
            <p:ph idx="1"/>
          </p:nvPr>
        </p:nvSpPr>
        <p:spPr>
          <a:xfrm>
            <a:off x="457200" y="1257300"/>
            <a:ext cx="8229600" cy="5397500"/>
          </a:xfrm>
        </p:spPr>
        <p:txBody>
          <a:bodyPr>
            <a:normAutofit fontScale="85000" lnSpcReduction="20000"/>
          </a:bodyPr>
          <a:lstStyle/>
          <a:p>
            <a:r>
              <a:rPr lang="en-US" dirty="0" smtClean="0"/>
              <a:t>Arlen/Tally: if “policy-makers wish to auger at least certain types of (efficient) altruistic behavior though their choice of </a:t>
            </a:r>
            <a:r>
              <a:rPr lang="en-US" dirty="0" smtClean="0">
                <a:solidFill>
                  <a:srgbClr val="FF0000"/>
                </a:solidFill>
              </a:rPr>
              <a:t>legal institutions</a:t>
            </a:r>
            <a:r>
              <a:rPr lang="en-US" dirty="0" smtClean="0"/>
              <a:t>….[and] expressed altruism is endogenous to its contextual environment, then lawmakers would want to know which institutions tend to be substitutes for such altruistic behavior, and which appear to be complements.”</a:t>
            </a:r>
          </a:p>
          <a:p>
            <a:r>
              <a:rPr lang="en-US" dirty="0" smtClean="0"/>
              <a:t>Kaplow/Shavell (2001): “[</a:t>
            </a:r>
            <a:r>
              <a:rPr lang="en-US" dirty="0" err="1" smtClean="0"/>
              <a:t>P]olicy</a:t>
            </a:r>
            <a:r>
              <a:rPr lang="en-US" dirty="0" smtClean="0"/>
              <a:t> evaluation that gives any weight to principles independently of their effect on individuals’ utilities will sometimes lead to choices under which everyone is worse off.” </a:t>
            </a:r>
          </a:p>
          <a:p>
            <a:pPr lvl="1"/>
            <a:r>
              <a:rPr lang="en-US" dirty="0" smtClean="0"/>
              <a:t>Ex. </a:t>
            </a:r>
            <a:r>
              <a:rPr lang="en-US" dirty="0" smtClean="0">
                <a:solidFill>
                  <a:srgbClr val="008000"/>
                </a:solidFill>
              </a:rPr>
              <a:t>Price gouging laws </a:t>
            </a:r>
            <a:r>
              <a:rPr lang="en-US" dirty="0" smtClean="0"/>
              <a:t>maximize social welfare only if the aggregate utility we get from fairness of the rule outweighs the expected cost of failing to get the good into the hands of the person who values it the most</a:t>
            </a:r>
            <a:br>
              <a:rPr lang="en-US" dirty="0" smtClean="0"/>
            </a:br>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Decision-making under risk and uncertainty</a:t>
            </a:r>
          </a:p>
          <a:p>
            <a:r>
              <a:rPr lang="en-US" dirty="0"/>
              <a:t>Intertemporal choice models</a:t>
            </a:r>
          </a:p>
          <a:p>
            <a:r>
              <a:rPr lang="en-US" dirty="0"/>
              <a:t>Fairness / social preferences</a:t>
            </a:r>
          </a:p>
          <a:p>
            <a:r>
              <a:rPr lang="en-US" b="1" dirty="0" smtClean="0">
                <a:solidFill>
                  <a:srgbClr val="FF0000"/>
                </a:solidFill>
              </a:rPr>
              <a:t>Mental accounting / framing / choice bracketing</a:t>
            </a:r>
          </a:p>
          <a:p>
            <a:r>
              <a:rPr lang="en-US" dirty="0" smtClean="0"/>
              <a:t>Behavioral game theory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Thaler, 1985</a:t>
            </a:r>
            <a:endParaRPr lang="en-US" dirty="0"/>
          </a:p>
        </p:txBody>
      </p:sp>
      <p:sp>
        <p:nvSpPr>
          <p:cNvPr id="3" name="Content Placeholder 2"/>
          <p:cNvSpPr>
            <a:spLocks noGrp="1"/>
          </p:cNvSpPr>
          <p:nvPr>
            <p:ph idx="1"/>
          </p:nvPr>
        </p:nvSpPr>
        <p:spPr>
          <a:xfrm>
            <a:off x="213748" y="1600200"/>
            <a:ext cx="8930252" cy="5257800"/>
          </a:xfrm>
        </p:spPr>
        <p:txBody>
          <a:bodyPr>
            <a:normAutofit fontScale="70000" lnSpcReduction="20000"/>
          </a:bodyPr>
          <a:lstStyle/>
          <a:p>
            <a:r>
              <a:rPr lang="en-US" b="1" dirty="0" smtClean="0">
                <a:solidFill>
                  <a:srgbClr val="FF0000"/>
                </a:solidFill>
              </a:rPr>
              <a:t>Mental accounting</a:t>
            </a:r>
            <a:r>
              <a:rPr lang="en-US" dirty="0" smtClean="0"/>
              <a:t>: “the set of cognitive operations used by individuals and households to code, categorize and evaluate financial activities”</a:t>
            </a:r>
          </a:p>
          <a:p>
            <a:r>
              <a:rPr lang="en-US" b="1" dirty="0" smtClean="0">
                <a:solidFill>
                  <a:srgbClr val="0000FF"/>
                </a:solidFill>
              </a:rPr>
              <a:t>Framing </a:t>
            </a:r>
            <a:r>
              <a:rPr lang="en-US" dirty="0" smtClean="0"/>
              <a:t>examples</a:t>
            </a:r>
          </a:p>
          <a:p>
            <a:pPr lvl="1"/>
            <a:r>
              <a:rPr lang="en-US" dirty="0" smtClean="0"/>
              <a:t>an individual is more likely to buy a shirt marked down to $30 from $50 than he is if it was originally priced at $30 (“silver lining effect”)</a:t>
            </a:r>
          </a:p>
          <a:p>
            <a:pPr lvl="2"/>
            <a:r>
              <a:rPr lang="en-US" dirty="0" smtClean="0"/>
              <a:t>Violates the assumption that utilities depend only on outcomes</a:t>
            </a:r>
          </a:p>
          <a:p>
            <a:pPr lvl="1"/>
            <a:r>
              <a:rPr lang="en-US" dirty="0" smtClean="0"/>
              <a:t>Christmas club savings accounts that earn no interest</a:t>
            </a:r>
          </a:p>
          <a:p>
            <a:pPr lvl="2"/>
            <a:r>
              <a:rPr lang="en-US" dirty="0" smtClean="0"/>
              <a:t>Violates the fungibility assumption</a:t>
            </a:r>
          </a:p>
          <a:p>
            <a:pPr lvl="2"/>
            <a:r>
              <a:rPr lang="en-US" dirty="0" smtClean="0"/>
              <a:t>Expected utility maximizers don’t suffer from lack of self-control</a:t>
            </a:r>
          </a:p>
          <a:p>
            <a:r>
              <a:rPr lang="en-US" b="1" dirty="0" smtClean="0">
                <a:solidFill>
                  <a:srgbClr val="008000"/>
                </a:solidFill>
              </a:rPr>
              <a:t>Choice bracketing</a:t>
            </a:r>
          </a:p>
          <a:p>
            <a:pPr lvl="1"/>
            <a:r>
              <a:rPr lang="en-US" dirty="0" smtClean="0"/>
              <a:t>Individuals segregate or aggregate choices over time periods</a:t>
            </a:r>
          </a:p>
          <a:p>
            <a:pPr lvl="1"/>
            <a:r>
              <a:rPr lang="en-US" dirty="0" smtClean="0"/>
              <a:t>E.g., sunk costs</a:t>
            </a:r>
          </a:p>
          <a:p>
            <a:pPr lvl="2"/>
            <a:r>
              <a:rPr lang="en-US" dirty="0" smtClean="0"/>
              <a:t>period 1: I purchase a ski lift ticket</a:t>
            </a:r>
          </a:p>
          <a:p>
            <a:pPr lvl="2"/>
            <a:r>
              <a:rPr lang="en-US" dirty="0" smtClean="0"/>
              <a:t>Period 2: decide whether to ski in blizzard</a:t>
            </a:r>
          </a:p>
          <a:p>
            <a:pPr lvl="1"/>
            <a:r>
              <a:rPr lang="en-US" dirty="0" smtClean="0"/>
              <a:t>EUT predicts choice in period 2 does not depend on choice in period 1</a:t>
            </a:r>
          </a:p>
          <a:p>
            <a:pPr lvl="1"/>
            <a:r>
              <a:rPr lang="en-US" dirty="0" smtClean="0"/>
              <a:t>Data: individuals are much more likely to ski in period 2 if they bought a lift ticket in period 1</a:t>
            </a:r>
          </a:p>
          <a:p>
            <a:pPr lvl="1"/>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dissolve">
                                      <p:cBhvr>
                                        <p:cTn id="39" dur="500"/>
                                        <p:tgtEl>
                                          <p:spTgt spid="3">
                                            <p:txEl>
                                              <p:pRg st="11" end="1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dissolve">
                                      <p:cBhvr>
                                        <p:cTn id="42" dur="500"/>
                                        <p:tgtEl>
                                          <p:spTgt spid="3">
                                            <p:txEl>
                                              <p:pRg st="12" end="12"/>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dissolve">
                                      <p:cBhvr>
                                        <p:cTn id="4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8176"/>
          </a:xfrm>
        </p:spPr>
        <p:txBody>
          <a:bodyPr>
            <a:normAutofit fontScale="90000"/>
          </a:bodyPr>
          <a:lstStyle/>
          <a:p>
            <a:r>
              <a:rPr lang="en-US" dirty="0" smtClean="0"/>
              <a:t>Evidence from the field</a:t>
            </a:r>
            <a:endParaRPr lang="en-US" dirty="0"/>
          </a:p>
        </p:txBody>
      </p:sp>
      <p:sp>
        <p:nvSpPr>
          <p:cNvPr id="3" name="Content Placeholder 2"/>
          <p:cNvSpPr>
            <a:spLocks noGrp="1"/>
          </p:cNvSpPr>
          <p:nvPr>
            <p:ph idx="1"/>
          </p:nvPr>
        </p:nvSpPr>
        <p:spPr>
          <a:xfrm>
            <a:off x="457200" y="1068862"/>
            <a:ext cx="8532776" cy="5545502"/>
          </a:xfrm>
        </p:spPr>
        <p:txBody>
          <a:bodyPr>
            <a:normAutofit fontScale="92500" lnSpcReduction="20000"/>
          </a:bodyPr>
          <a:lstStyle/>
          <a:p>
            <a:r>
              <a:rPr lang="en-US" dirty="0" smtClean="0"/>
              <a:t>Camerer et. al (1997)</a:t>
            </a:r>
          </a:p>
          <a:p>
            <a:pPr lvl="1"/>
            <a:r>
              <a:rPr lang="en-US" dirty="0" smtClean="0"/>
              <a:t>EUT predicts upward sloping supply curve</a:t>
            </a:r>
          </a:p>
          <a:p>
            <a:pPr lvl="2"/>
            <a:r>
              <a:rPr lang="en-US" dirty="0" smtClean="0"/>
              <a:t>EUT predicts that cab drivers will work longer hours as hourly rate increases (i.e., longer hours on busy days)</a:t>
            </a:r>
          </a:p>
          <a:p>
            <a:pPr lvl="1"/>
            <a:r>
              <a:rPr lang="en-US" dirty="0" smtClean="0"/>
              <a:t>Observation: Cab drivers work less on busy days!</a:t>
            </a:r>
          </a:p>
          <a:p>
            <a:pPr lvl="1"/>
            <a:r>
              <a:rPr lang="en-US" dirty="0" smtClean="0"/>
              <a:t>Alternative theory: cab drivers aim for daily income target (once they earn the target income, they go home)</a:t>
            </a:r>
          </a:p>
          <a:p>
            <a:pPr lvl="2"/>
            <a:r>
              <a:rPr lang="en-US" dirty="0" smtClean="0"/>
              <a:t>Narrow time </a:t>
            </a:r>
            <a:r>
              <a:rPr lang="en-US" dirty="0" smtClean="0">
                <a:solidFill>
                  <a:srgbClr val="008000"/>
                </a:solidFill>
              </a:rPr>
              <a:t>bracket </a:t>
            </a:r>
            <a:r>
              <a:rPr lang="en-US" dirty="0" smtClean="0"/>
              <a:t>(one day)</a:t>
            </a:r>
          </a:p>
          <a:p>
            <a:pPr lvl="2"/>
            <a:r>
              <a:rPr lang="en-US" dirty="0" smtClean="0"/>
              <a:t>Daily income target serves as useful </a:t>
            </a:r>
            <a:r>
              <a:rPr lang="en-US" dirty="0" smtClean="0">
                <a:solidFill>
                  <a:srgbClr val="008000"/>
                </a:solidFill>
              </a:rPr>
              <a:t>heuristic </a:t>
            </a:r>
            <a:r>
              <a:rPr lang="en-US" dirty="0" smtClean="0"/>
              <a:t>(don’t have to compare marginal utility of work time with marginal utility of leisure over long period)</a:t>
            </a:r>
          </a:p>
          <a:p>
            <a:pPr lvl="2"/>
            <a:r>
              <a:rPr lang="en-US" dirty="0" smtClean="0"/>
              <a:t>Daily income target as useful </a:t>
            </a:r>
            <a:r>
              <a:rPr lang="en-US" dirty="0" smtClean="0">
                <a:solidFill>
                  <a:srgbClr val="008000"/>
                </a:solidFill>
              </a:rPr>
              <a:t>self-control device</a:t>
            </a:r>
          </a:p>
          <a:p>
            <a:pPr lvl="1"/>
            <a:r>
              <a:rPr lang="en-US" dirty="0" smtClean="0"/>
              <a:t>More experienced drivers closer to EUT prediction!</a:t>
            </a:r>
          </a:p>
          <a:p>
            <a:pPr lvl="2"/>
            <a:r>
              <a:rPr lang="en-US" dirty="0" smtClean="0"/>
              <a:t>Learn to optimize through experience</a:t>
            </a:r>
          </a:p>
          <a:p>
            <a:pPr lvl="2"/>
            <a:r>
              <a:rPr lang="en-US" dirty="0" smtClean="0"/>
              <a:t>Non-optimizing target earners are weeded out by market competition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dissolv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Decision-making under risk and uncertainty</a:t>
            </a:r>
          </a:p>
          <a:p>
            <a:r>
              <a:rPr lang="en-US" dirty="0"/>
              <a:t>Intertemporal choice models</a:t>
            </a:r>
          </a:p>
          <a:p>
            <a:r>
              <a:rPr lang="en-US" dirty="0"/>
              <a:t>Fairness / social preferences</a:t>
            </a:r>
          </a:p>
          <a:p>
            <a:r>
              <a:rPr lang="en-US" dirty="0" smtClean="0"/>
              <a:t>Mental accounting / framing / choice bracketing</a:t>
            </a:r>
          </a:p>
          <a:p>
            <a:r>
              <a:rPr lang="en-US" b="1" dirty="0" smtClean="0">
                <a:solidFill>
                  <a:srgbClr val="FF0000"/>
                </a:solidFill>
              </a:rPr>
              <a:t>Behavioral game theory</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Theory Assumptions</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Game theory: model of interdependent decision-making. Decision makers</a:t>
            </a:r>
          </a:p>
          <a:p>
            <a:pPr lvl="1"/>
            <a:r>
              <a:rPr lang="en-US" dirty="0" smtClean="0"/>
              <a:t>consider actions/reactions of others</a:t>
            </a:r>
          </a:p>
          <a:p>
            <a:pPr lvl="1"/>
            <a:r>
              <a:rPr lang="en-US" dirty="0" smtClean="0"/>
              <a:t>assume others will act rationally</a:t>
            </a:r>
          </a:p>
          <a:p>
            <a:r>
              <a:rPr lang="en-US" dirty="0" smtClean="0"/>
              <a:t>Herbert Simon (1956) introduced the term </a:t>
            </a:r>
            <a:r>
              <a:rPr lang="en-US" b="1" dirty="0" smtClean="0">
                <a:solidFill>
                  <a:srgbClr val="FF0000"/>
                </a:solidFill>
              </a:rPr>
              <a:t>“bounded rationality”</a:t>
            </a:r>
          </a:p>
          <a:p>
            <a:pPr lvl="1"/>
            <a:r>
              <a:rPr lang="en-US" dirty="0" smtClean="0"/>
              <a:t>Individuals have limited cognitive abilities when it comes to acquiring and processing information</a:t>
            </a:r>
          </a:p>
          <a:p>
            <a:r>
              <a:rPr lang="en-US" dirty="0" smtClean="0"/>
              <a:t>Recall our experiment results</a:t>
            </a:r>
          </a:p>
          <a:p>
            <a:pPr lvl="1"/>
            <a:r>
              <a:rPr lang="en-US" dirty="0" smtClean="0"/>
              <a:t>Is it that most people are not capable of iterating beyond a couple steps,</a:t>
            </a:r>
          </a:p>
          <a:p>
            <a:pPr lvl="1"/>
            <a:r>
              <a:rPr lang="en-US" dirty="0" smtClean="0"/>
              <a:t>OR do they believe that other people are incapable of doing so??</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5" end="5"/>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6" end="6"/>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 Hierarchy Theory</a:t>
            </a:r>
            <a:br>
              <a:rPr lang="en-US" dirty="0" smtClean="0"/>
            </a:br>
            <a:r>
              <a:rPr lang="en-US" sz="3333" dirty="0" smtClean="0"/>
              <a:t>(Camerer, Ho and Chong, 2002)</a:t>
            </a:r>
            <a:endParaRPr lang="en-US" sz="3333" dirty="0"/>
          </a:p>
        </p:txBody>
      </p:sp>
      <p:sp>
        <p:nvSpPr>
          <p:cNvPr id="3" name="Content Placeholder 2"/>
          <p:cNvSpPr>
            <a:spLocks noGrp="1"/>
          </p:cNvSpPr>
          <p:nvPr>
            <p:ph idx="1"/>
          </p:nvPr>
        </p:nvSpPr>
        <p:spPr/>
        <p:txBody>
          <a:bodyPr/>
          <a:lstStyle/>
          <a:p>
            <a:r>
              <a:rPr lang="en-US" dirty="0" smtClean="0"/>
              <a:t>Individuals think strategically</a:t>
            </a:r>
          </a:p>
          <a:p>
            <a:r>
              <a:rPr lang="en-US" dirty="0" smtClean="0"/>
              <a:t>BUT, they make it through only one or two (or three..) steps of iterated reasoning</a:t>
            </a:r>
          </a:p>
          <a:p>
            <a:r>
              <a:rPr lang="en-US" dirty="0" smtClean="0"/>
              <a:t>The winner will be the one who either:</a:t>
            </a:r>
          </a:p>
          <a:p>
            <a:pPr lvl="1"/>
            <a:r>
              <a:rPr lang="en-US" dirty="0" smtClean="0"/>
              <a:t>Iterates (luckily) the “right” number of times</a:t>
            </a:r>
          </a:p>
          <a:p>
            <a:pPr lvl="1"/>
            <a:r>
              <a:rPr lang="en-US" dirty="0" smtClean="0"/>
              <a:t>Correctly guesses the distribution of abilities of the group</a:t>
            </a:r>
          </a:p>
          <a:p>
            <a:r>
              <a:rPr lang="en-US" dirty="0" smtClean="0"/>
              <a:t>With repeated play, individuals learn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500"/>
                                        <p:tgtEl>
                                          <p:spTgt spid="3">
                                            <p:txEl>
                                              <p:pRg st="2" end="2"/>
                                            </p:txEl>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plus(in)">
                                      <p:cBhvr>
                                        <p:cTn id="10" dur="500"/>
                                        <p:tgtEl>
                                          <p:spTgt spid="3">
                                            <p:txEl>
                                              <p:pRg st="3" end="3"/>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plus(in)">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plus(in)">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take-</a:t>
            </a:r>
            <a:r>
              <a:rPr lang="en-US" dirty="0" err="1" smtClean="0"/>
              <a:t>aways</a:t>
            </a:r>
            <a:endParaRPr lang="en-US" dirty="0"/>
          </a:p>
        </p:txBody>
      </p:sp>
      <p:sp>
        <p:nvSpPr>
          <p:cNvPr id="3" name="Content Placeholder 2"/>
          <p:cNvSpPr>
            <a:spLocks noGrp="1"/>
          </p:cNvSpPr>
          <p:nvPr>
            <p:ph idx="1"/>
          </p:nvPr>
        </p:nvSpPr>
        <p:spPr>
          <a:xfrm>
            <a:off x="457200" y="1536700"/>
            <a:ext cx="8686800" cy="5003800"/>
          </a:xfrm>
        </p:spPr>
        <p:txBody>
          <a:bodyPr>
            <a:normAutofit fontScale="92500" lnSpcReduction="20000"/>
          </a:bodyPr>
          <a:lstStyle/>
          <a:p>
            <a:r>
              <a:rPr lang="en-US" dirty="0" smtClean="0"/>
              <a:t>BE has made important contributions that have the potential to increase accuracy of economic models</a:t>
            </a:r>
          </a:p>
          <a:p>
            <a:pPr lvl="1"/>
            <a:r>
              <a:rPr lang="en-US" dirty="0" smtClean="0"/>
              <a:t>BUT, much more work to be done</a:t>
            </a:r>
          </a:p>
          <a:p>
            <a:pPr lvl="1"/>
            <a:r>
              <a:rPr lang="en-US" dirty="0" smtClean="0"/>
              <a:t>Experiments should be carefully evaluated</a:t>
            </a:r>
          </a:p>
          <a:p>
            <a:pPr lvl="2"/>
            <a:r>
              <a:rPr lang="en-US" dirty="0" smtClean="0"/>
              <a:t>Do they incorporate all necessary features of the theory? (e.g., non-hypothetical)</a:t>
            </a:r>
          </a:p>
          <a:p>
            <a:pPr lvl="2"/>
            <a:r>
              <a:rPr lang="en-US" dirty="0" smtClean="0"/>
              <a:t>Do they control for alternative explanations?</a:t>
            </a:r>
          </a:p>
          <a:p>
            <a:pPr lvl="2"/>
            <a:r>
              <a:rPr lang="en-US" dirty="0" smtClean="0"/>
              <a:t>Do subjects understand tasks?</a:t>
            </a:r>
          </a:p>
          <a:p>
            <a:pPr lvl="2"/>
            <a:r>
              <a:rPr lang="en-US" dirty="0" smtClean="0"/>
              <a:t>Do results suggest heterogeneity despite conclusions based on aggregate behavior?</a:t>
            </a:r>
          </a:p>
          <a:p>
            <a:pPr lvl="2"/>
            <a:r>
              <a:rPr lang="en-US" dirty="0" smtClean="0"/>
              <a:t>Do the results replicate?</a:t>
            </a:r>
          </a:p>
          <a:p>
            <a:r>
              <a:rPr lang="en-US" dirty="0" smtClean="0"/>
              <a:t>Some have suggested a need for more general theories (e.g., Fudenberg, 2006; Schwartz, 2015)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3095"/>
          </a:xfrm>
        </p:spPr>
        <p:txBody>
          <a:bodyPr>
            <a:normAutofit fontScale="90000"/>
          </a:bodyPr>
          <a:lstStyle/>
          <a:p>
            <a:r>
              <a:rPr lang="en-US" dirty="0" smtClean="0"/>
              <a:t>Additional Reading List</a:t>
            </a:r>
            <a:endParaRPr lang="en-US" dirty="0"/>
          </a:p>
        </p:txBody>
      </p:sp>
      <p:sp>
        <p:nvSpPr>
          <p:cNvPr id="3" name="Content Placeholder 2"/>
          <p:cNvSpPr>
            <a:spLocks noGrp="1"/>
          </p:cNvSpPr>
          <p:nvPr>
            <p:ph idx="1"/>
          </p:nvPr>
        </p:nvSpPr>
        <p:spPr>
          <a:xfrm>
            <a:off x="457200" y="941240"/>
            <a:ext cx="8229600" cy="5184924"/>
          </a:xfrm>
        </p:spPr>
        <p:txBody>
          <a:bodyPr>
            <a:normAutofit/>
          </a:bodyPr>
          <a:lstStyle/>
          <a:p>
            <a:r>
              <a:rPr lang="en-US" sz="1600" dirty="0" smtClean="0"/>
              <a:t>Experimental Economics</a:t>
            </a:r>
          </a:p>
          <a:p>
            <a:pPr lvl="1"/>
            <a:r>
              <a:rPr lang="en-US" sz="1600" dirty="0" err="1" smtClean="0"/>
              <a:t>Camerer</a:t>
            </a:r>
            <a:r>
              <a:rPr lang="en-US" sz="1600" dirty="0" smtClean="0"/>
              <a:t>, C. "</a:t>
            </a:r>
            <a:r>
              <a:rPr lang="en-US" sz="1600" dirty="0" err="1" smtClean="0"/>
              <a:t>Neuroeconomics</a:t>
            </a:r>
            <a:r>
              <a:rPr lang="en-US" sz="1600" dirty="0" smtClean="0"/>
              <a:t>: opening the gray box,” Neuron 60 (2008): 416–9.</a:t>
            </a:r>
          </a:p>
          <a:p>
            <a:pPr lvl="1"/>
            <a:r>
              <a:rPr lang="en-US" sz="1600" dirty="0" smtClean="0"/>
              <a:t>Camerer, C. “Taxi Drivers and Beauty Contests,” Engineering &amp; Science (1997)</a:t>
            </a:r>
            <a:r>
              <a:rPr lang="en-US" sz="1600" dirty="0"/>
              <a:t>:</a:t>
            </a:r>
            <a:r>
              <a:rPr lang="en-US" sz="1600" dirty="0" smtClean="0"/>
              <a:t> 10-19 (</a:t>
            </a:r>
            <a:r>
              <a:rPr lang="en-US" sz="1600" dirty="0" smtClean="0">
                <a:hlinkClick r:id="rId3"/>
              </a:rPr>
              <a:t>http://www.hss.caltech.edu/~camerer/Camerer%20Feature.pdf</a:t>
            </a:r>
            <a:r>
              <a:rPr lang="en-US" sz="1600" dirty="0" smtClean="0"/>
              <a:t>).</a:t>
            </a:r>
          </a:p>
          <a:p>
            <a:pPr lvl="1"/>
            <a:r>
              <a:rPr lang="en-US" sz="1600" dirty="0" smtClean="0"/>
              <a:t>Chorvat, Terrance, Kevin McCabe &amp; Vernon Smith. “Lessons from Neuroeconomics for the Law,” The Law and Economics of Irrationality, Francesco Parisi and Vernon Smith (eds.), Stanford University Press, 2005.</a:t>
            </a:r>
          </a:p>
          <a:p>
            <a:pPr lvl="1"/>
            <a:r>
              <a:rPr lang="en-US" sz="1600" dirty="0" err="1" smtClean="0"/>
              <a:t>Croson</a:t>
            </a:r>
            <a:r>
              <a:rPr lang="en-US" sz="1600" dirty="0" smtClean="0"/>
              <a:t>, Rachel, “The Method of Experimental Economics,” International Negotiation 10 (2005): 131-148.</a:t>
            </a:r>
          </a:p>
          <a:p>
            <a:pPr lvl="1"/>
            <a:r>
              <a:rPr lang="en-US" sz="1600" dirty="0" err="1" smtClean="0"/>
              <a:t>Croson</a:t>
            </a:r>
            <a:r>
              <a:rPr lang="en-US" sz="1600" dirty="0" smtClean="0"/>
              <a:t>, Rachel, “Why and How To Experiment: Methodologies from Experimental Economics,” University of Illinois Law Review 2002 (2002): 921-945.</a:t>
            </a:r>
          </a:p>
          <a:p>
            <a:pPr lvl="1"/>
            <a:r>
              <a:rPr lang="en-US" sz="1600" dirty="0" smtClean="0"/>
              <a:t>Harrison, Glenn W. &amp; John A. List, “Field Experiments,” Journal of Economic Literature  42 (2004): 1009-1055.</a:t>
            </a:r>
          </a:p>
          <a:p>
            <a:pPr lvl="1"/>
            <a:r>
              <a:rPr lang="en-US" sz="1600" dirty="0" smtClean="0"/>
              <a:t>Klass, Gregory &amp; Kathryn Zeiler, “Against </a:t>
            </a:r>
            <a:r>
              <a:rPr lang="en-US" sz="1600" dirty="0"/>
              <a:t>Endowment Theory: Experimental Economics and Legal Scholarship</a:t>
            </a:r>
            <a:r>
              <a:rPr lang="en-US" sz="1600" dirty="0" smtClean="0"/>
              <a:t>,” UCLA </a:t>
            </a:r>
            <a:r>
              <a:rPr lang="en-US" sz="1600" dirty="0"/>
              <a:t>Law Review </a:t>
            </a:r>
            <a:r>
              <a:rPr lang="en-US" sz="1600" dirty="0" smtClean="0"/>
              <a:t>61(2013):2.</a:t>
            </a:r>
          </a:p>
          <a:p>
            <a:pPr lvl="1"/>
            <a:r>
              <a:rPr lang="en-US" sz="1600" dirty="0" smtClean="0"/>
              <a:t>Roth, A.E. "Introduction to Experimental Economics," Handbook of Experimental Economics, John Kagel &amp; Alvin E. Roth (eds.), Princeton: Princeton University Press, 1995, 3-109. </a:t>
            </a:r>
          </a:p>
          <a:p>
            <a:pPr lvl="1"/>
            <a:endParaRPr lang="en-US" sz="1400" dirty="0" smtClean="0"/>
          </a:p>
          <a:p>
            <a:pPr lvl="1"/>
            <a:endParaRPr lang="en-US" sz="1200" dirty="0" smtClean="0"/>
          </a:p>
        </p:txBody>
      </p:sp>
    </p:spTree>
    <p:extLst>
      <p:ext uri="{BB962C8B-B14F-4D97-AF65-F5344CB8AC3E}">
        <p14:creationId xmlns:p14="http://schemas.microsoft.com/office/powerpoint/2010/main" val="154230357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3095"/>
          </a:xfrm>
        </p:spPr>
        <p:txBody>
          <a:bodyPr>
            <a:normAutofit fontScale="90000"/>
          </a:bodyPr>
          <a:lstStyle/>
          <a:p>
            <a:r>
              <a:rPr lang="en-US" dirty="0" smtClean="0"/>
              <a:t>Additional Reading List</a:t>
            </a:r>
            <a:endParaRPr lang="en-US" dirty="0"/>
          </a:p>
        </p:txBody>
      </p:sp>
      <p:sp>
        <p:nvSpPr>
          <p:cNvPr id="3" name="Content Placeholder 2"/>
          <p:cNvSpPr>
            <a:spLocks noGrp="1"/>
          </p:cNvSpPr>
          <p:nvPr>
            <p:ph idx="1"/>
          </p:nvPr>
        </p:nvSpPr>
        <p:spPr>
          <a:xfrm>
            <a:off x="457200" y="941240"/>
            <a:ext cx="8229600" cy="5184924"/>
          </a:xfrm>
        </p:spPr>
        <p:txBody>
          <a:bodyPr>
            <a:normAutofit fontScale="92500" lnSpcReduction="10000"/>
          </a:bodyPr>
          <a:lstStyle/>
          <a:p>
            <a:r>
              <a:rPr lang="en-US" sz="1600" dirty="0" smtClean="0"/>
              <a:t>Behavioral Economics</a:t>
            </a:r>
          </a:p>
          <a:p>
            <a:pPr lvl="1"/>
            <a:r>
              <a:rPr lang="en-US" sz="1400" dirty="0" smtClean="0"/>
              <a:t>Allais, M. "Le </a:t>
            </a:r>
            <a:r>
              <a:rPr lang="en-US" sz="1400" dirty="0" err="1" smtClean="0"/>
              <a:t>comportement</a:t>
            </a:r>
            <a:r>
              <a:rPr lang="en-US" sz="1400" dirty="0" smtClean="0"/>
              <a:t> de </a:t>
            </a:r>
            <a:r>
              <a:rPr lang="en-US" sz="1400" dirty="0" err="1" smtClean="0"/>
              <a:t>l’homme</a:t>
            </a:r>
            <a:r>
              <a:rPr lang="en-US" sz="1400" dirty="0" smtClean="0"/>
              <a:t> </a:t>
            </a:r>
            <a:r>
              <a:rPr lang="en-US" sz="1400" dirty="0" err="1" smtClean="0"/>
              <a:t>rationnel</a:t>
            </a:r>
            <a:r>
              <a:rPr lang="en-US" sz="1400" dirty="0" smtClean="0"/>
              <a:t> </a:t>
            </a:r>
            <a:r>
              <a:rPr lang="en-US" sz="1400" dirty="0" err="1" smtClean="0"/>
              <a:t>devant</a:t>
            </a:r>
            <a:r>
              <a:rPr lang="en-US" sz="1400" dirty="0" smtClean="0"/>
              <a:t> le </a:t>
            </a:r>
            <a:r>
              <a:rPr lang="en-US" sz="1400" dirty="0" err="1" smtClean="0"/>
              <a:t>risque</a:t>
            </a:r>
            <a:r>
              <a:rPr lang="en-US" sz="1400" dirty="0" smtClean="0"/>
              <a:t>: critique des </a:t>
            </a:r>
            <a:r>
              <a:rPr lang="en-US" sz="1400" dirty="0" err="1" smtClean="0"/>
              <a:t>postulats</a:t>
            </a:r>
            <a:r>
              <a:rPr lang="en-US" sz="1400" dirty="0" smtClean="0"/>
              <a:t> et </a:t>
            </a:r>
            <a:r>
              <a:rPr lang="en-US" sz="1400" dirty="0" err="1" smtClean="0"/>
              <a:t>axiomes</a:t>
            </a:r>
            <a:r>
              <a:rPr lang="en-US" sz="1400" dirty="0" smtClean="0"/>
              <a:t> de </a:t>
            </a:r>
            <a:r>
              <a:rPr lang="en-US" sz="1400" dirty="0" err="1" smtClean="0"/>
              <a:t>l’école</a:t>
            </a:r>
            <a:r>
              <a:rPr lang="en-US" sz="1400" dirty="0" smtClean="0"/>
              <a:t> </a:t>
            </a:r>
            <a:r>
              <a:rPr lang="en-US" sz="1400" dirty="0" err="1" smtClean="0"/>
              <a:t>Américaine</a:t>
            </a:r>
            <a:r>
              <a:rPr lang="en-US" sz="1400" dirty="0" smtClean="0"/>
              <a:t>,” </a:t>
            </a:r>
            <a:r>
              <a:rPr lang="en-US" sz="1400" dirty="0" err="1" smtClean="0"/>
              <a:t>Econometrica</a:t>
            </a:r>
            <a:r>
              <a:rPr lang="en-US" sz="1400" dirty="0" smtClean="0"/>
              <a:t> 21:4 (1953): 503–546.</a:t>
            </a:r>
          </a:p>
          <a:p>
            <a:pPr lvl="1"/>
            <a:r>
              <a:rPr lang="en-US" sz="1400" dirty="0" err="1" smtClean="0"/>
              <a:t>Coase</a:t>
            </a:r>
            <a:r>
              <a:rPr lang="en-US" sz="1400" dirty="0" smtClean="0"/>
              <a:t>, “The Problem of Social Cost,” (1960).</a:t>
            </a:r>
          </a:p>
          <a:p>
            <a:pPr lvl="1"/>
            <a:r>
              <a:rPr lang="en-US" sz="1400" dirty="0" smtClean="0"/>
              <a:t>Fudenberg, Drew, “Advancing Beyond ‘Advances in Behavioral Economics,’” Journal of Economic Literature 44:3 (2006):694-711.</a:t>
            </a:r>
          </a:p>
          <a:p>
            <a:pPr lvl="1"/>
            <a:r>
              <a:rPr lang="en-US" sz="1400" dirty="0" smtClean="0"/>
              <a:t>Kahneman, Daniel &amp; Amos Tversky, “Prospect Theory: An Analysis of Decision Under Risk,” Econometrica (1979): 263-292.</a:t>
            </a:r>
          </a:p>
          <a:p>
            <a:pPr lvl="1"/>
            <a:r>
              <a:rPr lang="en-US" sz="1400" dirty="0" smtClean="0"/>
              <a:t>Kelman, Mark, “Consumption Theory, Production Theory, and Ideology in the </a:t>
            </a:r>
            <a:r>
              <a:rPr lang="en-US" sz="1400" dirty="0" err="1" smtClean="0"/>
              <a:t>Coase</a:t>
            </a:r>
            <a:r>
              <a:rPr lang="en-US" sz="1400" dirty="0" smtClean="0"/>
              <a:t> Theorem,” 52 Southern California Law Review 669 (1979): 669-698.</a:t>
            </a:r>
          </a:p>
          <a:p>
            <a:pPr lvl="1"/>
            <a:r>
              <a:rPr lang="en-US" sz="1400" dirty="0" smtClean="0"/>
              <a:t>Mischel, Walter, </a:t>
            </a:r>
            <a:r>
              <a:rPr lang="en-US" sz="1400" dirty="0" err="1" smtClean="0"/>
              <a:t>Ebbe</a:t>
            </a:r>
            <a:r>
              <a:rPr lang="en-US" sz="1400" dirty="0" smtClean="0"/>
              <a:t> B. </a:t>
            </a:r>
            <a:r>
              <a:rPr lang="en-US" sz="1400" dirty="0" err="1" smtClean="0"/>
              <a:t>Ebbesen</a:t>
            </a:r>
            <a:r>
              <a:rPr lang="en-US" sz="1400" dirty="0" smtClean="0"/>
              <a:t> &amp; </a:t>
            </a:r>
            <a:r>
              <a:rPr lang="en-US" sz="1400" dirty="0" err="1" smtClean="0"/>
              <a:t>Antonette</a:t>
            </a:r>
            <a:r>
              <a:rPr lang="en-US" sz="1400" dirty="0" smtClean="0"/>
              <a:t> </a:t>
            </a:r>
            <a:r>
              <a:rPr lang="en-US" sz="1400" dirty="0" err="1" smtClean="0"/>
              <a:t>Raskoff</a:t>
            </a:r>
            <a:r>
              <a:rPr lang="en-US" sz="1400" dirty="0" smtClean="0"/>
              <a:t> Zeiss, "Cognitive and </a:t>
            </a:r>
            <a:r>
              <a:rPr lang="en-US" sz="1400" dirty="0" err="1" smtClean="0"/>
              <a:t>Attentional</a:t>
            </a:r>
            <a:r>
              <a:rPr lang="en-US" sz="1400" dirty="0" smtClean="0"/>
              <a:t> Mechanisms in Delay of Gratification.” Journal of Personality and Social Psychology 21:2 (1972): 204–218.</a:t>
            </a:r>
          </a:p>
          <a:p>
            <a:pPr lvl="1"/>
            <a:r>
              <a:rPr lang="en-US" sz="1400" dirty="0" smtClean="0"/>
              <a:t>Schwartz. Alan, “Regulating for Rationality.” Stanford Law Review 67 (2015) :1373.</a:t>
            </a:r>
          </a:p>
          <a:p>
            <a:pPr lvl="1"/>
            <a:r>
              <a:rPr lang="en-US" sz="1400" dirty="0" smtClean="0"/>
              <a:t>Simon, Herbert, “Rational Choice and the Structure of the Environment,” Psychological Review 63 (1956): 129-38.</a:t>
            </a:r>
          </a:p>
          <a:p>
            <a:pPr lvl="1"/>
            <a:r>
              <a:rPr lang="en-US" sz="1400" dirty="0" smtClean="0"/>
              <a:t>Thaler, Richard, “Mental Accounting and Consumer Choice,” Marketing Science 4:3 (1985): 199-214.</a:t>
            </a:r>
          </a:p>
          <a:p>
            <a:pPr lvl="1"/>
            <a:r>
              <a:rPr lang="en-US" sz="1400" dirty="0" smtClean="0"/>
              <a:t>Thaler, Richard, “Mental Accounting Matters,” Journal of Behavioral Decision Making 12:3 (1999): 183-206.</a:t>
            </a:r>
          </a:p>
          <a:p>
            <a:pPr lvl="1"/>
            <a:r>
              <a:rPr lang="en-US" sz="1400" dirty="0" smtClean="0"/>
              <a:t>Thaler, Richard, “Toward a Positive Theory of Consumer Choice,” Journal of Economic Behavior &amp;Organization 1:39 (1980): 39-60.</a:t>
            </a:r>
          </a:p>
          <a:p>
            <a:pPr lvl="1"/>
            <a:r>
              <a:rPr lang="en-US" sz="1400" dirty="0" smtClean="0"/>
              <a:t>Tversky, Amos &amp; Daniel Kahneman, “Loss Aversion in Riskless Choice: A Reference-Dependent Model,” The Quarterly Journal of Economics 106</a:t>
            </a:r>
            <a:r>
              <a:rPr lang="en-US" sz="1400" dirty="0"/>
              <a:t> </a:t>
            </a:r>
            <a:r>
              <a:rPr lang="en-US" sz="1400" dirty="0" smtClean="0"/>
              <a:t>(1991): 1039-1061.</a:t>
            </a:r>
          </a:p>
          <a:p>
            <a:pPr lvl="1"/>
            <a:r>
              <a:rPr lang="en-US" sz="1400" dirty="0" smtClean="0"/>
              <a:t>Wilkinson, Nick &amp; Matthias </a:t>
            </a:r>
            <a:r>
              <a:rPr lang="en-US" sz="1400" dirty="0" err="1" smtClean="0"/>
              <a:t>Klaes</a:t>
            </a:r>
            <a:r>
              <a:rPr lang="en-US" sz="1400" dirty="0" smtClean="0"/>
              <a:t>, An Introduction to Behavioral Economics</a:t>
            </a:r>
            <a:r>
              <a:rPr lang="en-US" sz="1400" dirty="0"/>
              <a:t>.</a:t>
            </a:r>
            <a:r>
              <a:rPr lang="en-US" sz="1400" dirty="0" smtClean="0"/>
              <a:t> (Palgrave MacMillan, 2</a:t>
            </a:r>
            <a:r>
              <a:rPr lang="en-US" sz="1400" baseline="30000" dirty="0" smtClean="0"/>
              <a:t>nd</a:t>
            </a:r>
            <a:r>
              <a:rPr lang="en-US" sz="1400" dirty="0" smtClean="0"/>
              <a:t> ed., 2012).</a:t>
            </a:r>
          </a:p>
          <a:p>
            <a:pPr lvl="1"/>
            <a:r>
              <a:rPr lang="en-US" sz="1400" dirty="0" smtClean="0"/>
              <a:t>White, Mark, The Manipulation of Choice: Ethics and Libertarian Paternalism (Palgrave </a:t>
            </a:r>
            <a:r>
              <a:rPr lang="en-US" sz="1400" dirty="0" err="1" smtClean="0"/>
              <a:t>MacMillian</a:t>
            </a:r>
            <a:r>
              <a:rPr lang="en-US" sz="1400" dirty="0" smtClean="0"/>
              <a:t>, 2013)</a:t>
            </a:r>
          </a:p>
          <a:p>
            <a:pPr lvl="1"/>
            <a:r>
              <a:rPr lang="en-US" sz="1400" dirty="0" smtClean="0"/>
              <a:t>Zeiler, Kathryn, “Mistaken About Mistakes,” European Journal of Law &amp; Economics (forthcoming). </a:t>
            </a:r>
          </a:p>
          <a:p>
            <a:pPr lvl="1"/>
            <a:endParaRPr lang="en-US" sz="1400" dirty="0" smtClean="0"/>
          </a:p>
          <a:p>
            <a:pPr lvl="1"/>
            <a:endParaRPr lang="en-US" sz="1400" dirty="0" smtClean="0"/>
          </a:p>
          <a:p>
            <a:pPr lvl="1"/>
            <a:endParaRPr lang="en-US" sz="1200" dirty="0" smtClean="0"/>
          </a:p>
        </p:txBody>
      </p:sp>
    </p:spTree>
    <p:extLst>
      <p:ext uri="{BB962C8B-B14F-4D97-AF65-F5344CB8AC3E}">
        <p14:creationId xmlns:p14="http://schemas.microsoft.com/office/powerpoint/2010/main" val="30499231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Iterated Dominance Prediction</a:t>
            </a:r>
            <a:endParaRPr lang="en-US" dirty="0"/>
          </a:p>
        </p:txBody>
      </p:sp>
      <p:sp>
        <p:nvSpPr>
          <p:cNvPr id="3" name="Content Placeholder 2"/>
          <p:cNvSpPr>
            <a:spLocks noGrp="1"/>
          </p:cNvSpPr>
          <p:nvPr>
            <p:ph idx="1"/>
          </p:nvPr>
        </p:nvSpPr>
        <p:spPr/>
        <p:txBody>
          <a:bodyPr>
            <a:normAutofit lnSpcReduction="10000"/>
          </a:bodyPr>
          <a:lstStyle/>
          <a:p>
            <a:r>
              <a:rPr lang="en-US" dirty="0" smtClean="0"/>
              <a:t>If everyone chooses randomly, 2/3 of average is roughly 33, so </a:t>
            </a:r>
            <a:r>
              <a:rPr lang="en-US" dirty="0" smtClean="0">
                <a:solidFill>
                  <a:srgbClr val="0000FF"/>
                </a:solidFill>
              </a:rPr>
              <a:t>34-100 are dominated </a:t>
            </a:r>
            <a:r>
              <a:rPr lang="en-US" dirty="0" smtClean="0"/>
              <a:t>and no one will choose them</a:t>
            </a:r>
          </a:p>
          <a:p>
            <a:r>
              <a:rPr lang="en-US" dirty="0" smtClean="0"/>
              <a:t>Everyone will surmise that no one will choose 34-100. If everyone chooses 33, 2/3 of the average will be roughly 22, so </a:t>
            </a:r>
            <a:r>
              <a:rPr lang="en-US" dirty="0" smtClean="0">
                <a:solidFill>
                  <a:srgbClr val="0000FF"/>
                </a:solidFill>
              </a:rPr>
              <a:t>23-33 are dominated</a:t>
            </a:r>
            <a:r>
              <a:rPr lang="en-US" dirty="0" smtClean="0"/>
              <a:t> and no one will choose them</a:t>
            </a:r>
          </a:p>
          <a:p>
            <a:r>
              <a:rPr lang="en-US" dirty="0" smtClean="0"/>
              <a:t>Iterate until we end up with a predicted guess of </a:t>
            </a:r>
            <a:r>
              <a:rPr lang="en-US" dirty="0" smtClean="0">
                <a:solidFill>
                  <a:srgbClr val="FF6600"/>
                </a:solidFill>
              </a:rPr>
              <a:t>zero for everyone</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687"/>
          </a:xfrm>
        </p:spPr>
        <p:txBody>
          <a:bodyPr>
            <a:normAutofit fontScale="90000"/>
          </a:bodyPr>
          <a:lstStyle/>
          <a:p>
            <a:r>
              <a:rPr lang="en-US" dirty="0" smtClean="0"/>
              <a:t>Data from experiments</a:t>
            </a:r>
            <a:endParaRPr lang="en-US" dirty="0"/>
          </a:p>
        </p:txBody>
      </p:sp>
      <p:pic>
        <p:nvPicPr>
          <p:cNvPr id="4" name="Picture 3"/>
          <p:cNvPicPr>
            <a:picLocks noChangeAspect="1"/>
          </p:cNvPicPr>
          <p:nvPr/>
        </p:nvPicPr>
        <p:blipFill>
          <a:blip r:embed="rId3"/>
          <a:stretch>
            <a:fillRect/>
          </a:stretch>
        </p:blipFill>
        <p:spPr>
          <a:xfrm>
            <a:off x="247650" y="2349500"/>
            <a:ext cx="8648700" cy="2159000"/>
          </a:xfrm>
          <a:prstGeom prst="rect">
            <a:avLst/>
          </a:prstGeom>
        </p:spPr>
      </p:pic>
      <p:sp>
        <p:nvSpPr>
          <p:cNvPr id="6" name="TextBox 5"/>
          <p:cNvSpPr txBox="1"/>
          <p:nvPr/>
        </p:nvSpPr>
        <p:spPr>
          <a:xfrm>
            <a:off x="1048691" y="5918648"/>
            <a:ext cx="4193238" cy="369332"/>
          </a:xfrm>
          <a:prstGeom prst="rect">
            <a:avLst/>
          </a:prstGeom>
          <a:noFill/>
        </p:spPr>
        <p:txBody>
          <a:bodyPr wrap="none" rtlCol="0">
            <a:spAutoFit/>
          </a:bodyPr>
          <a:lstStyle/>
          <a:p>
            <a:r>
              <a:rPr lang="en-US" dirty="0" smtClean="0"/>
              <a:t>Hahn, </a:t>
            </a:r>
            <a:r>
              <a:rPr lang="en-US" dirty="0" err="1" smtClean="0"/>
              <a:t>Lum</a:t>
            </a:r>
            <a:r>
              <a:rPr lang="en-US" dirty="0" smtClean="0"/>
              <a:t> and </a:t>
            </a:r>
            <a:r>
              <a:rPr lang="en-US" dirty="0" err="1" smtClean="0"/>
              <a:t>Mela</a:t>
            </a:r>
            <a:r>
              <a:rPr lang="en-US" dirty="0" smtClean="0"/>
              <a:t> (working paper, 2010)</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35361</TotalTime>
  <Words>9380</Words>
  <Application>Microsoft Macintosh PowerPoint</Application>
  <PresentationFormat>On-screen Show (4:3)</PresentationFormat>
  <Paragraphs>901</Paragraphs>
  <Slides>79</Slides>
  <Notes>79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    Experimental Economics and Behavioral Economics  Kathy Zeiler Boston University School of Law June 2019  Thirty-Fourth Economics Institute for Law Professors Henry G. Manne Program in Law &amp; Economics Studies LAW &amp; ECONOMICS CENTER, GEORGE MASON UNIVERSITY SCHOOL OF LAW   </vt:lpstr>
      <vt:lpstr>2002 Nobel Prize in Economic Sciences</vt:lpstr>
      <vt:lpstr>The Science of Economics</vt:lpstr>
      <vt:lpstr>Where are we going?</vt:lpstr>
      <vt:lpstr>Where are we going?</vt:lpstr>
      <vt:lpstr>An experiment!</vt:lpstr>
      <vt:lpstr>Purpose??</vt:lpstr>
      <vt:lpstr>Iterated Dominance Prediction</vt:lpstr>
      <vt:lpstr>Data from experiments</vt:lpstr>
      <vt:lpstr>Data from experiments</vt:lpstr>
      <vt:lpstr>Cognitive Hierarchy Theory (Camerer, Ho and Chong, 2002)</vt:lpstr>
      <vt:lpstr>Where are we going?</vt:lpstr>
      <vt:lpstr>Features of (economics) experiments</vt:lpstr>
      <vt:lpstr>Features of experiments</vt:lpstr>
      <vt:lpstr>Features of experiments</vt:lpstr>
      <vt:lpstr>Economics experiments v. psychology experiments</vt:lpstr>
      <vt:lpstr>Experiments v. Field Studies</vt:lpstr>
      <vt:lpstr>Frontier: field experiments</vt:lpstr>
      <vt:lpstr>Frontier: neuroeconomics (McCabe, Camerer, Loewenstein, etc.)</vt:lpstr>
      <vt:lpstr>Where are we going?</vt:lpstr>
      <vt:lpstr>Role of method in policymaking?</vt:lpstr>
      <vt:lpstr>Levels of Confidence</vt:lpstr>
      <vt:lpstr>Notes on Interpretation of Mixed Results</vt:lpstr>
      <vt:lpstr>E.g., Plott and Zeiler (AER, 2005)</vt:lpstr>
      <vt:lpstr>From experiments to policy</vt:lpstr>
      <vt:lpstr>Example of Misuse</vt:lpstr>
      <vt:lpstr>PowerPoint Presentation</vt:lpstr>
      <vt:lpstr>Example of Misuse</vt:lpstr>
      <vt:lpstr>Example of Misuse</vt:lpstr>
      <vt:lpstr>Example of Misuse</vt:lpstr>
      <vt:lpstr>Missteps in Application</vt:lpstr>
      <vt:lpstr>Cautions</vt:lpstr>
      <vt:lpstr>Where are we going?</vt:lpstr>
      <vt:lpstr>School of Thought: Rational Choice Theory</vt:lpstr>
      <vt:lpstr>Schools of Thought: Behavioral Economics (weird name)</vt:lpstr>
      <vt:lpstr>Schools of Thought: Behavioral Economics (weird name)</vt:lpstr>
      <vt:lpstr>Where are we going?</vt:lpstr>
      <vt:lpstr>Broad application to law: the early days </vt:lpstr>
      <vt:lpstr>(some) Critiques of Nudging</vt:lpstr>
      <vt:lpstr>Where are we going?</vt:lpstr>
      <vt:lpstr>Major Categories [see Wilkinson &amp; Klaes (2012)]</vt:lpstr>
      <vt:lpstr>Major Categories</vt:lpstr>
      <vt:lpstr>Rational Choice Theory:  Choice under Uncertainty</vt:lpstr>
      <vt:lpstr>The Allias Paradox (1953)</vt:lpstr>
      <vt:lpstr>The Allias Paradox (1953)</vt:lpstr>
      <vt:lpstr>The Allias Paradox (1953)</vt:lpstr>
      <vt:lpstr>Choice under Uncertainty</vt:lpstr>
      <vt:lpstr>Applying Prospect Theory to Riskless Choice:  The Endowment Effect Tversky and Kahneman (1991) </vt:lpstr>
      <vt:lpstr>Is Loss Aversion Irrational??</vt:lpstr>
      <vt:lpstr>Implications for Law (Kelman, 1979)</vt:lpstr>
      <vt:lpstr>Additional Implication</vt:lpstr>
      <vt:lpstr>Back to Uncertainty  Evidence of Misjudgments of Probabilities</vt:lpstr>
      <vt:lpstr>Major Categories</vt:lpstr>
      <vt:lpstr>Intertemporal Choice</vt:lpstr>
      <vt:lpstr>Intertemporal Choice</vt:lpstr>
      <vt:lpstr>Hyperbolic Discounting Model  (time inconsistent preferences)</vt:lpstr>
      <vt:lpstr>Example of experiment (Mischel, 1972)</vt:lpstr>
      <vt:lpstr>Model Assumptions Vary</vt:lpstr>
      <vt:lpstr>Legal Applications</vt:lpstr>
      <vt:lpstr>Major Categories</vt:lpstr>
      <vt:lpstr>Preferences over fairness/equality (“bounded self-interest”)</vt:lpstr>
      <vt:lpstr>Evidence</vt:lpstr>
      <vt:lpstr>Trust Games in the Lab</vt:lpstr>
      <vt:lpstr>Berg, Dickhaut, and McCabe, 1995 </vt:lpstr>
      <vt:lpstr>Bohnet, Frey &amp; Huck (2001)</vt:lpstr>
      <vt:lpstr>Bohnet, Frey &amp; Huck (2001)</vt:lpstr>
      <vt:lpstr>Variation on Trust Game</vt:lpstr>
      <vt:lpstr>Variation on Trust Game</vt:lpstr>
      <vt:lpstr>Impact of Conflict Disclosure on Trust</vt:lpstr>
      <vt:lpstr>Fairness/equality: relevance for law?</vt:lpstr>
      <vt:lpstr>Major Categories</vt:lpstr>
      <vt:lpstr>Thaler, 1985</vt:lpstr>
      <vt:lpstr>Evidence from the field</vt:lpstr>
      <vt:lpstr>Major Categories</vt:lpstr>
      <vt:lpstr>Game Theory Assumptions</vt:lpstr>
      <vt:lpstr>Cognitive Hierarchy Theory (Camerer, Ho and Chong, 2002)</vt:lpstr>
      <vt:lpstr>Important take-aways</vt:lpstr>
      <vt:lpstr>Additional Reading List</vt:lpstr>
      <vt:lpstr>Additional Reading List</vt:lpstr>
    </vt:vector>
  </TitlesOfParts>
  <Company>Geogetown University Law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Kathryn Zeiler</dc:creator>
  <cp:lastModifiedBy>Kathryn Zeiler</cp:lastModifiedBy>
  <cp:revision>514</cp:revision>
  <cp:lastPrinted>2014-06-18T14:26:19Z</cp:lastPrinted>
  <dcterms:created xsi:type="dcterms:W3CDTF">2012-07-26T18:09:37Z</dcterms:created>
  <dcterms:modified xsi:type="dcterms:W3CDTF">2019-06-24T12:37:07Z</dcterms:modified>
</cp:coreProperties>
</file>