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3" r:id="rId2"/>
  </p:sldMasterIdLst>
  <p:notesMasterIdLst>
    <p:notesMasterId r:id="rId20"/>
  </p:notesMasterIdLst>
  <p:handoutMasterIdLst>
    <p:handoutMasterId r:id="rId21"/>
  </p:handoutMasterIdLst>
  <p:sldIdLst>
    <p:sldId id="707" r:id="rId3"/>
    <p:sldId id="890" r:id="rId4"/>
    <p:sldId id="965" r:id="rId5"/>
    <p:sldId id="966" r:id="rId6"/>
    <p:sldId id="983" r:id="rId7"/>
    <p:sldId id="978" r:id="rId8"/>
    <p:sldId id="962" r:id="rId9"/>
    <p:sldId id="974" r:id="rId10"/>
    <p:sldId id="975" r:id="rId11"/>
    <p:sldId id="950" r:id="rId12"/>
    <p:sldId id="977" r:id="rId13"/>
    <p:sldId id="979" r:id="rId14"/>
    <p:sldId id="980" r:id="rId15"/>
    <p:sldId id="981" r:id="rId16"/>
    <p:sldId id="973" r:id="rId17"/>
    <p:sldId id="982" r:id="rId18"/>
    <p:sldId id="908" r:id="rId19"/>
  </p:sldIdLst>
  <p:sldSz cx="9144000" cy="6858000" type="screen4x3"/>
  <p:notesSz cx="7102475" cy="10234613"/>
  <p:defaultTextStyle>
    <a:defPPr>
      <a:defRPr lang="ja-JP"/>
    </a:defPPr>
    <a:lvl1pPr algn="l" rtl="0" fontAlgn="base">
      <a:spcBef>
        <a:spcPct val="0"/>
      </a:spcBef>
      <a:spcAft>
        <a:spcPct val="0"/>
      </a:spcAft>
      <a:defRPr kumimoji="1" sz="2400" kern="1200">
        <a:solidFill>
          <a:schemeClr val="bg1"/>
        </a:solidFill>
        <a:latin typeface="Comic Sans MS" pitchFamily="66" charset="0"/>
        <a:ea typeface="ＭＳ Ｐゴシック" charset="-128"/>
        <a:cs typeface="+mn-cs"/>
      </a:defRPr>
    </a:lvl1pPr>
    <a:lvl2pPr marL="457200" algn="l" rtl="0" fontAlgn="base">
      <a:spcBef>
        <a:spcPct val="0"/>
      </a:spcBef>
      <a:spcAft>
        <a:spcPct val="0"/>
      </a:spcAft>
      <a:defRPr kumimoji="1" sz="2400" kern="1200">
        <a:solidFill>
          <a:schemeClr val="bg1"/>
        </a:solidFill>
        <a:latin typeface="Comic Sans MS" pitchFamily="66" charset="0"/>
        <a:ea typeface="ＭＳ Ｐゴシック" charset="-128"/>
        <a:cs typeface="+mn-cs"/>
      </a:defRPr>
    </a:lvl2pPr>
    <a:lvl3pPr marL="914400" algn="l" rtl="0" fontAlgn="base">
      <a:spcBef>
        <a:spcPct val="0"/>
      </a:spcBef>
      <a:spcAft>
        <a:spcPct val="0"/>
      </a:spcAft>
      <a:defRPr kumimoji="1" sz="2400" kern="1200">
        <a:solidFill>
          <a:schemeClr val="bg1"/>
        </a:solidFill>
        <a:latin typeface="Comic Sans MS" pitchFamily="66" charset="0"/>
        <a:ea typeface="ＭＳ Ｐゴシック" charset="-128"/>
        <a:cs typeface="+mn-cs"/>
      </a:defRPr>
    </a:lvl3pPr>
    <a:lvl4pPr marL="1371600" algn="l" rtl="0" fontAlgn="base">
      <a:spcBef>
        <a:spcPct val="0"/>
      </a:spcBef>
      <a:spcAft>
        <a:spcPct val="0"/>
      </a:spcAft>
      <a:defRPr kumimoji="1" sz="2400" kern="1200">
        <a:solidFill>
          <a:schemeClr val="bg1"/>
        </a:solidFill>
        <a:latin typeface="Comic Sans MS" pitchFamily="66" charset="0"/>
        <a:ea typeface="ＭＳ Ｐゴシック" charset="-128"/>
        <a:cs typeface="+mn-cs"/>
      </a:defRPr>
    </a:lvl4pPr>
    <a:lvl5pPr marL="1828800" algn="l" rtl="0" fontAlgn="base">
      <a:spcBef>
        <a:spcPct val="0"/>
      </a:spcBef>
      <a:spcAft>
        <a:spcPct val="0"/>
      </a:spcAft>
      <a:defRPr kumimoji="1" sz="2400" kern="1200">
        <a:solidFill>
          <a:schemeClr val="bg1"/>
        </a:solidFill>
        <a:latin typeface="Comic Sans MS" pitchFamily="66" charset="0"/>
        <a:ea typeface="ＭＳ Ｐゴシック" charset="-128"/>
        <a:cs typeface="+mn-cs"/>
      </a:defRPr>
    </a:lvl5pPr>
    <a:lvl6pPr marL="2286000" algn="l" defTabSz="914400" rtl="0" eaLnBrk="1" latinLnBrk="0" hangingPunct="1">
      <a:defRPr kumimoji="1" sz="2400" kern="1200">
        <a:solidFill>
          <a:schemeClr val="bg1"/>
        </a:solidFill>
        <a:latin typeface="Comic Sans MS" pitchFamily="66" charset="0"/>
        <a:ea typeface="ＭＳ Ｐゴシック" charset="-128"/>
        <a:cs typeface="+mn-cs"/>
      </a:defRPr>
    </a:lvl6pPr>
    <a:lvl7pPr marL="2743200" algn="l" defTabSz="914400" rtl="0" eaLnBrk="1" latinLnBrk="0" hangingPunct="1">
      <a:defRPr kumimoji="1" sz="2400" kern="1200">
        <a:solidFill>
          <a:schemeClr val="bg1"/>
        </a:solidFill>
        <a:latin typeface="Comic Sans MS" pitchFamily="66" charset="0"/>
        <a:ea typeface="ＭＳ Ｐゴシック" charset="-128"/>
        <a:cs typeface="+mn-cs"/>
      </a:defRPr>
    </a:lvl7pPr>
    <a:lvl8pPr marL="3200400" algn="l" defTabSz="914400" rtl="0" eaLnBrk="1" latinLnBrk="0" hangingPunct="1">
      <a:defRPr kumimoji="1" sz="2400" kern="1200">
        <a:solidFill>
          <a:schemeClr val="bg1"/>
        </a:solidFill>
        <a:latin typeface="Comic Sans MS" pitchFamily="66" charset="0"/>
        <a:ea typeface="ＭＳ Ｐゴシック" charset="-128"/>
        <a:cs typeface="+mn-cs"/>
      </a:defRPr>
    </a:lvl8pPr>
    <a:lvl9pPr marL="3657600" algn="l" defTabSz="914400" rtl="0" eaLnBrk="1" latinLnBrk="0" hangingPunct="1">
      <a:defRPr kumimoji="1" sz="2400" kern="1200">
        <a:solidFill>
          <a:schemeClr val="bg1"/>
        </a:solidFill>
        <a:latin typeface="Comic Sans MS" pitchFamily="66"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B9"/>
    <a:srgbClr val="FF6D6D"/>
    <a:srgbClr val="00FF00"/>
    <a:srgbClr val="0000A9"/>
    <a:srgbClr val="0000BA"/>
    <a:srgbClr val="0000CF"/>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3" autoAdjust="0"/>
    <p:restoredTop sz="86486" autoAdjust="0"/>
  </p:normalViewPr>
  <p:slideViewPr>
    <p:cSldViewPr snapToObjects="1">
      <p:cViewPr>
        <p:scale>
          <a:sx n="90" d="100"/>
          <a:sy n="90" d="100"/>
        </p:scale>
        <p:origin x="-582" y="-36"/>
      </p:cViewPr>
      <p:guideLst>
        <p:guide orient="horz" pos="2160"/>
        <p:guide pos="2880"/>
      </p:guideLst>
    </p:cSldViewPr>
  </p:slideViewPr>
  <p:outlineViewPr>
    <p:cViewPr>
      <p:scale>
        <a:sx n="33" d="100"/>
        <a:sy n="33" d="100"/>
      </p:scale>
      <p:origin x="0" y="42"/>
    </p:cViewPr>
  </p:outlineViewPr>
  <p:notesTextViewPr>
    <p:cViewPr>
      <p:scale>
        <a:sx n="100" d="100"/>
        <a:sy n="100" d="100"/>
      </p:scale>
      <p:origin x="0" y="0"/>
    </p:cViewPr>
  </p:notesTextViewPr>
  <p:sorterViewPr>
    <p:cViewPr>
      <p:scale>
        <a:sx n="66" d="100"/>
        <a:sy n="66" d="100"/>
      </p:scale>
      <p:origin x="0" y="156"/>
    </p:cViewPr>
  </p:sorterViewPr>
  <p:notesViewPr>
    <p:cSldViewPr snapToObjects="1">
      <p:cViewPr varScale="1">
        <p:scale>
          <a:sx n="57" d="100"/>
          <a:sy n="57" d="100"/>
        </p:scale>
        <p:origin x="-2550" y="-102"/>
      </p:cViewPr>
      <p:guideLst>
        <p:guide orient="horz" pos="3222"/>
        <p:guide pos="2236"/>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hdr" sz="quarter"/>
          </p:nvPr>
        </p:nvSpPr>
        <p:spPr bwMode="auto">
          <a:xfrm>
            <a:off x="0" y="2"/>
            <a:ext cx="3077740" cy="511731"/>
          </a:xfrm>
          <a:prstGeom prst="rect">
            <a:avLst/>
          </a:prstGeom>
          <a:noFill/>
          <a:ln w="9525">
            <a:noFill/>
            <a:miter lim="800000"/>
            <a:headEnd/>
            <a:tailEnd/>
          </a:ln>
          <a:effectLst/>
        </p:spPr>
        <p:txBody>
          <a:bodyPr vert="horz" wrap="square" lIns="99031" tIns="49514" rIns="99031" bIns="49514" numCol="1" anchor="t" anchorCtr="0" compatLnSpc="1">
            <a:prstTxWarp prst="textNoShape">
              <a:avLst/>
            </a:prstTxWarp>
          </a:bodyPr>
          <a:lstStyle>
            <a:lvl1pPr defTabSz="991112">
              <a:defRPr sz="1400">
                <a:solidFill>
                  <a:schemeClr val="tx1"/>
                </a:solidFill>
                <a:latin typeface="Arial" charset="0"/>
                <a:ea typeface="ＭＳ Ｐゴシック" pitchFamily="50" charset="-128"/>
              </a:defRPr>
            </a:lvl1pPr>
          </a:lstStyle>
          <a:p>
            <a:pPr>
              <a:defRPr/>
            </a:pPr>
            <a:endParaRPr lang="en-US" altLang="ja-JP"/>
          </a:p>
        </p:txBody>
      </p:sp>
      <p:sp>
        <p:nvSpPr>
          <p:cNvPr id="268291" name="Rectangle 3"/>
          <p:cNvSpPr>
            <a:spLocks noGrp="1" noChangeArrowheads="1"/>
          </p:cNvSpPr>
          <p:nvPr>
            <p:ph type="dt" sz="quarter" idx="1"/>
          </p:nvPr>
        </p:nvSpPr>
        <p:spPr bwMode="auto">
          <a:xfrm>
            <a:off x="4023093" y="2"/>
            <a:ext cx="3077740" cy="511731"/>
          </a:xfrm>
          <a:prstGeom prst="rect">
            <a:avLst/>
          </a:prstGeom>
          <a:noFill/>
          <a:ln w="9525">
            <a:noFill/>
            <a:miter lim="800000"/>
            <a:headEnd/>
            <a:tailEnd/>
          </a:ln>
          <a:effectLst/>
        </p:spPr>
        <p:txBody>
          <a:bodyPr vert="horz" wrap="square" lIns="99031" tIns="49514" rIns="99031" bIns="49514" numCol="1" anchor="t" anchorCtr="0" compatLnSpc="1">
            <a:prstTxWarp prst="textNoShape">
              <a:avLst/>
            </a:prstTxWarp>
          </a:bodyPr>
          <a:lstStyle>
            <a:lvl1pPr algn="r" defTabSz="991112">
              <a:defRPr sz="1400">
                <a:solidFill>
                  <a:schemeClr val="tx1"/>
                </a:solidFill>
                <a:latin typeface="Arial" charset="0"/>
                <a:ea typeface="ＭＳ Ｐゴシック" pitchFamily="50" charset="-128"/>
              </a:defRPr>
            </a:lvl1pPr>
          </a:lstStyle>
          <a:p>
            <a:pPr>
              <a:defRPr/>
            </a:pPr>
            <a:endParaRPr lang="en-US" altLang="ja-JP"/>
          </a:p>
        </p:txBody>
      </p:sp>
      <p:sp>
        <p:nvSpPr>
          <p:cNvPr id="268292" name="Rectangle 4"/>
          <p:cNvSpPr>
            <a:spLocks noGrp="1" noChangeArrowheads="1"/>
          </p:cNvSpPr>
          <p:nvPr>
            <p:ph type="ftr" sz="quarter" idx="2"/>
          </p:nvPr>
        </p:nvSpPr>
        <p:spPr bwMode="auto">
          <a:xfrm>
            <a:off x="0" y="9721238"/>
            <a:ext cx="3077740" cy="511731"/>
          </a:xfrm>
          <a:prstGeom prst="rect">
            <a:avLst/>
          </a:prstGeom>
          <a:noFill/>
          <a:ln w="9525">
            <a:noFill/>
            <a:miter lim="800000"/>
            <a:headEnd/>
            <a:tailEnd/>
          </a:ln>
          <a:effectLst/>
        </p:spPr>
        <p:txBody>
          <a:bodyPr vert="horz" wrap="square" lIns="99031" tIns="49514" rIns="99031" bIns="49514" numCol="1" anchor="b" anchorCtr="0" compatLnSpc="1">
            <a:prstTxWarp prst="textNoShape">
              <a:avLst/>
            </a:prstTxWarp>
          </a:bodyPr>
          <a:lstStyle>
            <a:lvl1pPr defTabSz="991112">
              <a:defRPr sz="1400">
                <a:solidFill>
                  <a:schemeClr val="tx1"/>
                </a:solidFill>
                <a:latin typeface="Arial" charset="0"/>
                <a:ea typeface="ＭＳ Ｐゴシック" pitchFamily="50" charset="-128"/>
              </a:defRPr>
            </a:lvl1pPr>
          </a:lstStyle>
          <a:p>
            <a:pPr>
              <a:defRPr/>
            </a:pPr>
            <a:endParaRPr lang="en-US" altLang="ja-JP"/>
          </a:p>
        </p:txBody>
      </p:sp>
      <p:sp>
        <p:nvSpPr>
          <p:cNvPr id="268293" name="Rectangle 5"/>
          <p:cNvSpPr>
            <a:spLocks noGrp="1" noChangeArrowheads="1"/>
          </p:cNvSpPr>
          <p:nvPr>
            <p:ph type="sldNum" sz="quarter" idx="3"/>
          </p:nvPr>
        </p:nvSpPr>
        <p:spPr bwMode="auto">
          <a:xfrm>
            <a:off x="4023093" y="9721238"/>
            <a:ext cx="3077740" cy="511731"/>
          </a:xfrm>
          <a:prstGeom prst="rect">
            <a:avLst/>
          </a:prstGeom>
          <a:noFill/>
          <a:ln w="9525">
            <a:noFill/>
            <a:miter lim="800000"/>
            <a:headEnd/>
            <a:tailEnd/>
          </a:ln>
          <a:effectLst/>
        </p:spPr>
        <p:txBody>
          <a:bodyPr vert="horz" wrap="square" lIns="99031" tIns="49514" rIns="99031" bIns="49514" numCol="1" anchor="b" anchorCtr="0" compatLnSpc="1">
            <a:prstTxWarp prst="textNoShape">
              <a:avLst/>
            </a:prstTxWarp>
          </a:bodyPr>
          <a:lstStyle>
            <a:lvl1pPr algn="r" defTabSz="991112">
              <a:defRPr sz="1400">
                <a:solidFill>
                  <a:schemeClr val="tx1"/>
                </a:solidFill>
                <a:latin typeface="Arial" charset="0"/>
                <a:ea typeface="ＭＳ Ｐゴシック" pitchFamily="50" charset="-128"/>
              </a:defRPr>
            </a:lvl1pPr>
          </a:lstStyle>
          <a:p>
            <a:pPr>
              <a:defRPr/>
            </a:pPr>
            <a:fld id="{83BF8EC9-E8A0-4DE5-847F-10676054EC1B}" type="slidenum">
              <a:rPr lang="en-US" altLang="ja-JP"/>
              <a:pPr>
                <a:defRPr/>
              </a:pPr>
              <a:t>‹#›</a:t>
            </a:fld>
            <a:endParaRPr lang="en-US" altLang="ja-JP"/>
          </a:p>
        </p:txBody>
      </p:sp>
    </p:spTree>
    <p:extLst>
      <p:ext uri="{BB962C8B-B14F-4D97-AF65-F5344CB8AC3E}">
        <p14:creationId xmlns:p14="http://schemas.microsoft.com/office/powerpoint/2010/main" val="3316976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2258" name="Rectangle 2"/>
          <p:cNvSpPr>
            <a:spLocks noGrp="1" noChangeArrowheads="1"/>
          </p:cNvSpPr>
          <p:nvPr>
            <p:ph type="hdr" sz="quarter"/>
          </p:nvPr>
        </p:nvSpPr>
        <p:spPr bwMode="auto">
          <a:xfrm>
            <a:off x="0" y="2"/>
            <a:ext cx="3077740" cy="5117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defTabSz="914874">
              <a:defRPr sz="1200">
                <a:solidFill>
                  <a:schemeClr val="tx1"/>
                </a:solidFill>
                <a:latin typeface="Arial" charset="0"/>
                <a:ea typeface="ＭＳ Ｐゴシック" pitchFamily="50" charset="-128"/>
              </a:defRPr>
            </a:lvl1pPr>
          </a:lstStyle>
          <a:p>
            <a:pPr>
              <a:defRPr/>
            </a:pPr>
            <a:endParaRPr lang="en-US" altLang="ja-JP"/>
          </a:p>
        </p:txBody>
      </p:sp>
      <p:sp>
        <p:nvSpPr>
          <p:cNvPr id="352259" name="Rectangle 3"/>
          <p:cNvSpPr>
            <a:spLocks noGrp="1" noChangeArrowheads="1"/>
          </p:cNvSpPr>
          <p:nvPr>
            <p:ph type="dt" idx="1"/>
          </p:nvPr>
        </p:nvSpPr>
        <p:spPr bwMode="auto">
          <a:xfrm>
            <a:off x="4023093" y="2"/>
            <a:ext cx="3077740" cy="5117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defTabSz="914874">
              <a:defRPr sz="1200">
                <a:solidFill>
                  <a:schemeClr val="tx1"/>
                </a:solidFill>
                <a:latin typeface="Arial" charset="0"/>
                <a:ea typeface="ＭＳ Ｐゴシック" pitchFamily="50" charset="-128"/>
              </a:defRPr>
            </a:lvl1pPr>
          </a:lstStyle>
          <a:p>
            <a:pPr>
              <a:defRPr/>
            </a:pPr>
            <a:endParaRPr lang="en-US" altLang="ja-JP"/>
          </a:p>
        </p:txBody>
      </p:sp>
      <p:sp>
        <p:nvSpPr>
          <p:cNvPr id="37892" name="Rectangle 4"/>
          <p:cNvSpPr>
            <a:spLocks noGrp="1" noRot="1" noChangeAspect="1" noChangeArrowheads="1" noTextEdit="1"/>
          </p:cNvSpPr>
          <p:nvPr>
            <p:ph type="sldImg" idx="2"/>
          </p:nvPr>
        </p:nvSpPr>
        <p:spPr bwMode="auto">
          <a:xfrm>
            <a:off x="993775" y="768350"/>
            <a:ext cx="5114925" cy="3835400"/>
          </a:xfrm>
          <a:prstGeom prst="rect">
            <a:avLst/>
          </a:prstGeom>
          <a:noFill/>
          <a:ln w="9525">
            <a:solidFill>
              <a:srgbClr val="000000"/>
            </a:solidFill>
            <a:miter lim="800000"/>
            <a:headEnd/>
            <a:tailEnd/>
          </a:ln>
        </p:spPr>
      </p:sp>
      <p:sp>
        <p:nvSpPr>
          <p:cNvPr id="352261" name="Rectangle 5"/>
          <p:cNvSpPr>
            <a:spLocks noGrp="1" noChangeArrowheads="1"/>
          </p:cNvSpPr>
          <p:nvPr>
            <p:ph type="body" sz="quarter" idx="3"/>
          </p:nvPr>
        </p:nvSpPr>
        <p:spPr bwMode="auto">
          <a:xfrm>
            <a:off x="710248" y="4860619"/>
            <a:ext cx="5681980" cy="4605576"/>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52262" name="Rectangle 6"/>
          <p:cNvSpPr>
            <a:spLocks noGrp="1" noChangeArrowheads="1"/>
          </p:cNvSpPr>
          <p:nvPr>
            <p:ph type="ftr" sz="quarter" idx="4"/>
          </p:nvPr>
        </p:nvSpPr>
        <p:spPr bwMode="auto">
          <a:xfrm>
            <a:off x="0" y="9721238"/>
            <a:ext cx="3077740" cy="5117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defTabSz="914874">
              <a:defRPr sz="1200">
                <a:solidFill>
                  <a:schemeClr val="tx1"/>
                </a:solidFill>
                <a:latin typeface="Arial" charset="0"/>
                <a:ea typeface="ＭＳ Ｐゴシック" pitchFamily="50" charset="-128"/>
              </a:defRPr>
            </a:lvl1pPr>
          </a:lstStyle>
          <a:p>
            <a:pPr>
              <a:defRPr/>
            </a:pPr>
            <a:endParaRPr lang="en-US" altLang="ja-JP"/>
          </a:p>
        </p:txBody>
      </p:sp>
      <p:sp>
        <p:nvSpPr>
          <p:cNvPr id="352263" name="Rectangle 7"/>
          <p:cNvSpPr>
            <a:spLocks noGrp="1" noChangeArrowheads="1"/>
          </p:cNvSpPr>
          <p:nvPr>
            <p:ph type="sldNum" sz="quarter" idx="5"/>
          </p:nvPr>
        </p:nvSpPr>
        <p:spPr bwMode="auto">
          <a:xfrm>
            <a:off x="4023093" y="9721238"/>
            <a:ext cx="3077740" cy="5117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defTabSz="914874">
              <a:defRPr sz="1200">
                <a:solidFill>
                  <a:schemeClr val="tx1"/>
                </a:solidFill>
                <a:latin typeface="Arial" charset="0"/>
                <a:ea typeface="ＭＳ Ｐゴシック" pitchFamily="50" charset="-128"/>
              </a:defRPr>
            </a:lvl1pPr>
          </a:lstStyle>
          <a:p>
            <a:pPr>
              <a:defRPr/>
            </a:pPr>
            <a:fld id="{7013F933-E19F-497B-A1E4-16F3384F2D92}" type="slidenum">
              <a:rPr lang="en-US" altLang="ja-JP"/>
              <a:pPr>
                <a:defRPr/>
              </a:pPr>
              <a:t>‹#›</a:t>
            </a:fld>
            <a:endParaRPr lang="en-US" altLang="ja-JP"/>
          </a:p>
        </p:txBody>
      </p:sp>
    </p:spTree>
    <p:extLst>
      <p:ext uri="{BB962C8B-B14F-4D97-AF65-F5344CB8AC3E}">
        <p14:creationId xmlns:p14="http://schemas.microsoft.com/office/powerpoint/2010/main" val="1687127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r>
              <a:rPr lang="en-US" altLang="ja-JP" smtClean="0">
                <a:ea typeface="ＭＳ Ｐ明朝" charset="-128"/>
              </a:rPr>
              <a:t>First of all, let me thank the  committee members for giving me such exciting opportunity.</a:t>
            </a:r>
          </a:p>
          <a:p>
            <a:r>
              <a:rPr lang="en-US" altLang="ja-JP" smtClean="0">
                <a:ea typeface="ＭＳ Ｐ明朝" charset="-128"/>
              </a:rPr>
              <a:t>Let me talk briefly about my research interest and future plan in the next half an hour.</a:t>
            </a:r>
            <a:endParaRPr lang="ja-JP" altLang="en-US" smtClean="0">
              <a:ea typeface="ＭＳ Ｐ明朝" charset="-128"/>
            </a:endParaRPr>
          </a:p>
        </p:txBody>
      </p:sp>
      <p:sp>
        <p:nvSpPr>
          <p:cNvPr id="38916" name="スライド番号プレースホルダ 3"/>
          <p:cNvSpPr>
            <a:spLocks noGrp="1"/>
          </p:cNvSpPr>
          <p:nvPr>
            <p:ph type="sldNum" sz="quarter" idx="5"/>
          </p:nvPr>
        </p:nvSpPr>
        <p:spPr>
          <a:noFill/>
        </p:spPr>
        <p:txBody>
          <a:bodyPr/>
          <a:lstStyle/>
          <a:p>
            <a:pPr defTabSz="914411"/>
            <a:fld id="{EAB81FF9-23A9-4BF1-9D9D-BBC4FCACB864}" type="slidenum">
              <a:rPr lang="en-US" altLang="ja-JP" smtClean="0">
                <a:ea typeface="ＭＳ Ｐゴシック" charset="-128"/>
              </a:rPr>
              <a:pPr defTabSz="914411"/>
              <a:t>1</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p:spPr>
        <p:txBody>
          <a:bodyPr/>
          <a:lstStyle/>
          <a:p>
            <a:r>
              <a:rPr lang="en-US" altLang="ja-JP" smtClean="0">
                <a:ea typeface="ＭＳ Ｐ明朝" charset="-128"/>
              </a:rPr>
              <a:t>To appeal my keyword, let me first talk about the concept of electronic phase and why electronic matter interesting.</a:t>
            </a:r>
          </a:p>
          <a:p>
            <a:r>
              <a:rPr lang="en-US" altLang="ja-JP" smtClean="0">
                <a:ea typeface="ＭＳ Ｐ明朝" charset="-128"/>
              </a:rPr>
              <a:t>Then to help you capturing the concept,</a:t>
            </a:r>
          </a:p>
          <a:p>
            <a:r>
              <a:rPr lang="en-US" altLang="ja-JP" smtClean="0">
                <a:ea typeface="ＭＳ Ｐ明朝" charset="-128"/>
              </a:rPr>
              <a:t>I would like to talk about three recent works on the discovery of exotic electron matter.</a:t>
            </a:r>
          </a:p>
          <a:p>
            <a:r>
              <a:rPr lang="en-US" altLang="ja-JP" smtClean="0">
                <a:ea typeface="ＭＳ Ｐ明朝" charset="-128"/>
              </a:rPr>
              <a:t>Electron super-solid like phase in high-Tc cuprates</a:t>
            </a:r>
          </a:p>
          <a:p>
            <a:r>
              <a:rPr lang="en-US" altLang="ja-JP" smtClean="0">
                <a:ea typeface="ＭＳ Ｐ明朝" charset="-128"/>
              </a:rPr>
              <a:t>qunatum spin liquid</a:t>
            </a:r>
          </a:p>
          <a:p>
            <a:r>
              <a:rPr lang="en-US" altLang="ja-JP" smtClean="0">
                <a:ea typeface="ＭＳ Ｐ明朝" charset="-128"/>
              </a:rPr>
              <a:t>spin orbital electron soild</a:t>
            </a:r>
          </a:p>
          <a:p>
            <a:r>
              <a:rPr lang="en-US" altLang="ja-JP" smtClean="0">
                <a:ea typeface="ＭＳ Ｐ明朝" charset="-128"/>
              </a:rPr>
              <a:t>Based on those, I would like to propose department of quantum materials in Stuttgart.</a:t>
            </a:r>
            <a:endParaRPr lang="ja-JP" altLang="en-US" smtClean="0">
              <a:ea typeface="ＭＳ Ｐ明朝" charset="-128"/>
            </a:endParaRPr>
          </a:p>
        </p:txBody>
      </p:sp>
      <p:sp>
        <p:nvSpPr>
          <p:cNvPr id="39940" name="スライド番号プレースホルダ 3"/>
          <p:cNvSpPr>
            <a:spLocks noGrp="1"/>
          </p:cNvSpPr>
          <p:nvPr>
            <p:ph type="sldNum" sz="quarter" idx="5"/>
          </p:nvPr>
        </p:nvSpPr>
        <p:spPr>
          <a:noFill/>
        </p:spPr>
        <p:txBody>
          <a:bodyPr/>
          <a:lstStyle/>
          <a:p>
            <a:pPr defTabSz="914411"/>
            <a:fld id="{2BF4A235-AEF7-4481-95B6-D2BD682B6AD3}" type="slidenum">
              <a:rPr lang="en-US" altLang="ja-JP" smtClean="0">
                <a:ea typeface="ＭＳ Ｐゴシック" charset="-128"/>
              </a:rPr>
              <a:pPr defTabSz="914411"/>
              <a:t>2</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a:ln/>
        </p:spPr>
      </p:sp>
      <p:sp>
        <p:nvSpPr>
          <p:cNvPr id="44035" name="ノート プレースホルダ 2"/>
          <p:cNvSpPr>
            <a:spLocks noGrp="1"/>
          </p:cNvSpPr>
          <p:nvPr>
            <p:ph type="body" idx="1"/>
          </p:nvPr>
        </p:nvSpPr>
        <p:spPr>
          <a:noFill/>
          <a:ln/>
        </p:spPr>
        <p:txBody>
          <a:bodyPr/>
          <a:lstStyle/>
          <a:p>
            <a:pPr>
              <a:spcBef>
                <a:spcPct val="0"/>
              </a:spcBef>
            </a:pPr>
            <a:r>
              <a:rPr lang="en-US" altLang="ja-JP" smtClean="0">
                <a:ea typeface="ＭＳ Ｐ明朝" charset="-128"/>
              </a:rPr>
              <a:t>Not only solid, liquid and gas state of electrons, in transition metal oxides, we have superfluid state, which is nothing but superconductivity and very likeky liquid crystal state. In addition, each electron has charge and spin degrees of freedom plus choice of orbitals. This multiple degrees of freedom gives rise to even richer variety of exotic phases, for example,</a:t>
            </a:r>
          </a:p>
          <a:p>
            <a:pPr>
              <a:spcBef>
                <a:spcPct val="0"/>
              </a:spcBef>
            </a:pPr>
            <a:r>
              <a:rPr lang="en-US" altLang="ja-JP" smtClean="0">
                <a:ea typeface="ＭＳ Ｐ明朝" charset="-128"/>
              </a:rPr>
              <a:t>we can have situation where charge forms a solid, namely insulator, but spin remains liquid as we discuss lator. Analogously, we can have an orbital liquid.  </a:t>
            </a:r>
          </a:p>
        </p:txBody>
      </p:sp>
      <p:sp>
        <p:nvSpPr>
          <p:cNvPr id="44036" name="スライド番号プレースホルダ 3"/>
          <p:cNvSpPr>
            <a:spLocks noGrp="1"/>
          </p:cNvSpPr>
          <p:nvPr>
            <p:ph type="sldNum" sz="quarter" idx="5"/>
          </p:nvPr>
        </p:nvSpPr>
        <p:spPr>
          <a:noFill/>
        </p:spPr>
        <p:txBody>
          <a:bodyPr/>
          <a:lstStyle/>
          <a:p>
            <a:pPr defTabSz="914411"/>
            <a:fld id="{6B81279C-7788-4472-A087-E00C6871B70C}" type="slidenum">
              <a:rPr lang="ja-JP" altLang="en-US" smtClean="0">
                <a:ea typeface="ＭＳ Ｐゴシック" charset="-128"/>
              </a:rPr>
              <a:pPr defTabSz="914411"/>
              <a:t>3</a:t>
            </a:fld>
            <a:endParaRPr lang="ja-JP" alt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p:spPr>
        <p:txBody>
          <a:bodyPr/>
          <a:lstStyle/>
          <a:p>
            <a:r>
              <a:rPr lang="en-US" altLang="ja-JP" smtClean="0">
                <a:ea typeface="ＭＳ Ｐ明朝" charset="-128"/>
              </a:rPr>
              <a:t>Very recently, we found nano-scale phase separation between the parent Mott insulator and the nano-stripe.</a:t>
            </a:r>
          </a:p>
          <a:p>
            <a:r>
              <a:rPr lang="en-US" altLang="ja-JP" smtClean="0">
                <a:ea typeface="ＭＳ Ｐ明朝" charset="-128"/>
              </a:rPr>
              <a:t> This is STM imagefor a non superconducting sample, closer to the parent insulator than the sample in the previous viewgraph..</a:t>
            </a:r>
          </a:p>
          <a:p>
            <a:r>
              <a:rPr lang="en-US" altLang="ja-JP" smtClean="0">
                <a:ea typeface="ＭＳ Ｐ明朝" charset="-128"/>
              </a:rPr>
              <a:t>We clearly see two fold symmetric nano stripe domains are floating on top of four fold symmetric insulating background.</a:t>
            </a:r>
          </a:p>
          <a:p>
            <a:r>
              <a:rPr lang="en-US" altLang="ja-JP" smtClean="0">
                <a:ea typeface="ＭＳ Ｐ明朝" charset="-128"/>
              </a:rPr>
              <a:t>Surprisingly, in nano stripe region, we still see signature of superconducting gap.</a:t>
            </a:r>
          </a:p>
          <a:p>
            <a:r>
              <a:rPr lang="en-US" altLang="ja-JP" smtClean="0">
                <a:ea typeface="ＭＳ Ｐ明朝" charset="-128"/>
              </a:rPr>
              <a:t>When those domains are connected, bulk superconductivity very likely emerges.</a:t>
            </a:r>
          </a:p>
          <a:p>
            <a:r>
              <a:rPr lang="en-US" altLang="ja-JP" smtClean="0">
                <a:ea typeface="ＭＳ Ｐ明朝" charset="-128"/>
              </a:rPr>
              <a:t>In this sense, this is a real space observation of insulator to superconductor transition.</a:t>
            </a:r>
          </a:p>
          <a:p>
            <a:r>
              <a:rPr lang="en-US" altLang="ja-JP" smtClean="0">
                <a:ea typeface="ＭＳ Ｐ明朝" charset="-128"/>
              </a:rPr>
              <a:t>The fact that we are able to see clear phase separation like oil and Vinegar suggests that the nano stripe is a well defined phase.</a:t>
            </a:r>
          </a:p>
          <a:p>
            <a:endParaRPr lang="en-US" altLang="ja-JP" smtClean="0">
              <a:ea typeface="ＭＳ Ｐ明朝" charset="-128"/>
            </a:endParaRPr>
          </a:p>
          <a:p>
            <a:endParaRPr lang="en-US" altLang="ja-JP" smtClean="0">
              <a:ea typeface="ＭＳ Ｐ明朝" charset="-128"/>
            </a:endParaRPr>
          </a:p>
          <a:p>
            <a:r>
              <a:rPr lang="en-US" altLang="ja-JP" smtClean="0">
                <a:ea typeface="ＭＳ Ｐ明朝" charset="-128"/>
              </a:rPr>
              <a:t>  </a:t>
            </a:r>
            <a:endParaRPr lang="ja-JP" altLang="en-US" smtClean="0">
              <a:ea typeface="ＭＳ Ｐ明朝" charset="-128"/>
            </a:endParaRPr>
          </a:p>
        </p:txBody>
      </p:sp>
      <p:sp>
        <p:nvSpPr>
          <p:cNvPr id="49156" name="スライド番号プレースホルダ 3"/>
          <p:cNvSpPr>
            <a:spLocks noGrp="1"/>
          </p:cNvSpPr>
          <p:nvPr>
            <p:ph type="sldNum" sz="quarter" idx="5"/>
          </p:nvPr>
        </p:nvSpPr>
        <p:spPr>
          <a:noFill/>
        </p:spPr>
        <p:txBody>
          <a:bodyPr/>
          <a:lstStyle/>
          <a:p>
            <a:pPr defTabSz="914411"/>
            <a:fld id="{9139AF7B-3D43-4451-BD82-50AAE7E8FCC5}" type="slidenum">
              <a:rPr lang="en-US" altLang="ja-JP" smtClean="0">
                <a:ea typeface="ＭＳ Ｐゴシック" charset="-128"/>
              </a:rPr>
              <a:pPr defTabSz="914411"/>
              <a:t>4</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a:ln/>
        </p:spPr>
      </p:sp>
      <p:sp>
        <p:nvSpPr>
          <p:cNvPr id="91139" name="ノート プレースホルダ 2"/>
          <p:cNvSpPr>
            <a:spLocks noGrp="1"/>
          </p:cNvSpPr>
          <p:nvPr>
            <p:ph type="body" idx="1"/>
          </p:nvPr>
        </p:nvSpPr>
        <p:spPr>
          <a:noFill/>
          <a:ln/>
        </p:spPr>
        <p:txBody>
          <a:bodyPr/>
          <a:lstStyle/>
          <a:p>
            <a:pPr>
              <a:spcBef>
                <a:spcPct val="0"/>
              </a:spcBef>
            </a:pPr>
            <a:endParaRPr lang="ja-JP" altLang="en-US" smtClean="0">
              <a:latin typeface="Arial" pitchFamily="34" charset="0"/>
            </a:endParaRPr>
          </a:p>
        </p:txBody>
      </p:sp>
      <p:sp>
        <p:nvSpPr>
          <p:cNvPr id="91140" name="スライド番号プレースホルダ 3"/>
          <p:cNvSpPr>
            <a:spLocks noGrp="1"/>
          </p:cNvSpPr>
          <p:nvPr>
            <p:ph type="sldNum" sz="quarter" idx="5"/>
          </p:nvPr>
        </p:nvSpPr>
        <p:spPr>
          <a:noFill/>
        </p:spPr>
        <p:txBody>
          <a:bodyPr/>
          <a:lstStyle/>
          <a:p>
            <a:pPr defTabSz="908993"/>
            <a:fld id="{84C8A57D-BE9E-49F4-B5EC-4B6F025A20C2}" type="slidenum">
              <a:rPr lang="ja-JP" altLang="en-US" smtClean="0">
                <a:latin typeface="Arial" pitchFamily="34" charset="0"/>
              </a:rPr>
              <a:pPr defTabSz="908993"/>
              <a:t>5</a:t>
            </a:fld>
            <a:endParaRPr lang="ja-JP"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014413" y="784225"/>
            <a:ext cx="5119687" cy="3840163"/>
          </a:xfrm>
          <a:ln/>
        </p:spPr>
      </p:sp>
      <p:sp>
        <p:nvSpPr>
          <p:cNvPr id="57347" name="Rectangle 3"/>
          <p:cNvSpPr>
            <a:spLocks noGrp="1" noChangeArrowheads="1"/>
          </p:cNvSpPr>
          <p:nvPr>
            <p:ph type="body" idx="1"/>
          </p:nvPr>
        </p:nvSpPr>
        <p:spPr>
          <a:xfrm>
            <a:off x="953573" y="4858974"/>
            <a:ext cx="5243008" cy="4628611"/>
          </a:xfrm>
          <a:noFill/>
          <a:ln/>
        </p:spPr>
        <p:txBody>
          <a:bodyPr/>
          <a:lstStyle/>
          <a:p>
            <a:endParaRPr lang="ja-JP" altLang="en-US"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a:ln/>
        </p:spPr>
      </p:sp>
      <p:sp>
        <p:nvSpPr>
          <p:cNvPr id="50179" name="ノート プレースホルダ 2"/>
          <p:cNvSpPr>
            <a:spLocks noGrp="1"/>
          </p:cNvSpPr>
          <p:nvPr>
            <p:ph type="body" idx="1"/>
          </p:nvPr>
        </p:nvSpPr>
        <p:spPr>
          <a:noFill/>
          <a:ln/>
        </p:spPr>
        <p:txBody>
          <a:bodyPr/>
          <a:lstStyle/>
          <a:p>
            <a:pPr>
              <a:spcBef>
                <a:spcPct val="0"/>
              </a:spcBef>
            </a:pPr>
            <a:endParaRPr lang="ja-JP" altLang="en-US" smtClean="0">
              <a:ea typeface="ＭＳ Ｐ明朝" charset="-128"/>
            </a:endParaRPr>
          </a:p>
        </p:txBody>
      </p:sp>
      <p:sp>
        <p:nvSpPr>
          <p:cNvPr id="50180" name="スライド番号プレースホルダ 3"/>
          <p:cNvSpPr>
            <a:spLocks noGrp="1"/>
          </p:cNvSpPr>
          <p:nvPr>
            <p:ph type="sldNum" sz="quarter" idx="5"/>
          </p:nvPr>
        </p:nvSpPr>
        <p:spPr>
          <a:noFill/>
        </p:spPr>
        <p:txBody>
          <a:bodyPr/>
          <a:lstStyle/>
          <a:p>
            <a:pPr defTabSz="914411"/>
            <a:fld id="{182AF71B-B42D-449D-9DEC-6A513E9236E8}" type="slidenum">
              <a:rPr lang="ja-JP" altLang="en-US" smtClean="0">
                <a:ea typeface="ＭＳ Ｐゴシック" charset="-128"/>
              </a:rPr>
              <a:pPr defTabSz="914411"/>
              <a:t>7</a:t>
            </a:fld>
            <a:endParaRPr lang="ja-JP" altLang="en-US"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xfrm>
            <a:off x="992188" y="765175"/>
            <a:ext cx="5119687" cy="3840163"/>
          </a:xfrm>
          <a:ln/>
        </p:spPr>
      </p:sp>
      <p:sp>
        <p:nvSpPr>
          <p:cNvPr id="51203" name="ノート プレースホルダ 2"/>
          <p:cNvSpPr>
            <a:spLocks noGrp="1"/>
          </p:cNvSpPr>
          <p:nvPr>
            <p:ph type="body" idx="1"/>
          </p:nvPr>
        </p:nvSpPr>
        <p:spPr>
          <a:xfrm>
            <a:off x="710248" y="4860012"/>
            <a:ext cx="5681980" cy="460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3" tIns="49516" rIns="99033" bIns="49516"/>
          <a:lstStyle/>
          <a:p>
            <a:pPr>
              <a:spcBef>
                <a:spcPct val="0"/>
              </a:spcBef>
            </a:pPr>
            <a:endParaRPr lang="ja-JP" altLang="en-US" smtClean="0"/>
          </a:p>
        </p:txBody>
      </p:sp>
      <p:sp>
        <p:nvSpPr>
          <p:cNvPr id="51204" name="スライド番号プレースホルダ 3"/>
          <p:cNvSpPr txBox="1">
            <a:spLocks noGrp="1"/>
          </p:cNvSpPr>
          <p:nvPr/>
        </p:nvSpPr>
        <p:spPr bwMode="auto">
          <a:xfrm>
            <a:off x="4023093" y="9721658"/>
            <a:ext cx="3077740" cy="51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3" tIns="49516" rIns="99033" bIns="49516" anchor="b"/>
          <a:lstStyle>
            <a:lvl1pPr defTabSz="957263" eaLnBrk="0" hangingPunct="0">
              <a:defRPr kumimoji="1" sz="2400">
                <a:solidFill>
                  <a:schemeClr val="bg1"/>
                </a:solidFill>
                <a:latin typeface="Comic Sans MS" pitchFamily="66" charset="0"/>
                <a:ea typeface="ＭＳ Ｐゴシック" charset="-128"/>
              </a:defRPr>
            </a:lvl1pPr>
            <a:lvl2pPr marL="742950" indent="-285750" defTabSz="957263" eaLnBrk="0" hangingPunct="0">
              <a:defRPr kumimoji="1" sz="2400">
                <a:solidFill>
                  <a:schemeClr val="bg1"/>
                </a:solidFill>
                <a:latin typeface="Comic Sans MS" pitchFamily="66" charset="0"/>
                <a:ea typeface="ＭＳ Ｐゴシック" charset="-128"/>
              </a:defRPr>
            </a:lvl2pPr>
            <a:lvl3pPr marL="1143000" indent="-228600" defTabSz="957263" eaLnBrk="0" hangingPunct="0">
              <a:defRPr kumimoji="1" sz="2400">
                <a:solidFill>
                  <a:schemeClr val="bg1"/>
                </a:solidFill>
                <a:latin typeface="Comic Sans MS" pitchFamily="66" charset="0"/>
                <a:ea typeface="ＭＳ Ｐゴシック" charset="-128"/>
              </a:defRPr>
            </a:lvl3pPr>
            <a:lvl4pPr marL="1600200" indent="-228600" defTabSz="957263" eaLnBrk="0" hangingPunct="0">
              <a:defRPr kumimoji="1" sz="2400">
                <a:solidFill>
                  <a:schemeClr val="bg1"/>
                </a:solidFill>
                <a:latin typeface="Comic Sans MS" pitchFamily="66" charset="0"/>
                <a:ea typeface="ＭＳ Ｐゴシック" charset="-128"/>
              </a:defRPr>
            </a:lvl4pPr>
            <a:lvl5pPr marL="2057400" indent="-228600" defTabSz="957263" eaLnBrk="0" hangingPunct="0">
              <a:defRPr kumimoji="1" sz="2400">
                <a:solidFill>
                  <a:schemeClr val="bg1"/>
                </a:solidFill>
                <a:latin typeface="Comic Sans MS" pitchFamily="66" charset="0"/>
                <a:ea typeface="ＭＳ Ｐゴシック" charset="-128"/>
              </a:defRPr>
            </a:lvl5pPr>
            <a:lvl6pPr marL="2514600" indent="-228600" defTabSz="957263"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defTabSz="957263"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defTabSz="957263"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defTabSz="957263"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algn="r" eaLnBrk="1" hangingPunct="1"/>
            <a:fld id="{B7906662-12A2-47C6-841A-37DD7014BD0D}" type="slidenum">
              <a:rPr lang="ja-JP" altLang="en-US" sz="1400">
                <a:solidFill>
                  <a:srgbClr val="000000"/>
                </a:solidFill>
                <a:latin typeface="Calibri" pitchFamily="34" charset="0"/>
              </a:rPr>
              <a:pPr algn="r" eaLnBrk="1" hangingPunct="1"/>
              <a:t>9</a:t>
            </a:fld>
            <a:endParaRPr lang="en-US" altLang="ja-JP" sz="14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a:ln/>
        </p:spPr>
      </p:sp>
      <p:sp>
        <p:nvSpPr>
          <p:cNvPr id="655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t>I have been emphasizing complexity of electronic matter. </a:t>
            </a:r>
          </a:p>
          <a:p>
            <a:r>
              <a:rPr lang="en-US" altLang="ja-JP" smtClean="0"/>
              <a:t>Because of </a:t>
            </a:r>
            <a:r>
              <a:rPr lang="ja-JP" altLang="en-US" smtClean="0"/>
              <a:t> </a:t>
            </a:r>
            <a:r>
              <a:rPr lang="en-US" altLang="ja-JP" smtClean="0"/>
              <a:t>multiple degrees of freedom, electronic matter is often highly entropic.</a:t>
            </a:r>
          </a:p>
          <a:p>
            <a:r>
              <a:rPr lang="en-US" altLang="ja-JP" smtClean="0"/>
              <a:t>In fact, here is a comparison of enthalpy change associated with liquid-solid transition of water and correlated electrons. As you can see, electronic matters are equally enthropic to water.</a:t>
            </a:r>
          </a:p>
          <a:p>
            <a:endParaRPr lang="en-US" altLang="ja-JP" smtClean="0"/>
          </a:p>
          <a:p>
            <a:r>
              <a:rPr lang="en-US" altLang="ja-JP" smtClean="0"/>
              <a:t>In fact, if we can demosntarte to maitain white at 11 deg, using electronic ice pack.</a:t>
            </a:r>
          </a:p>
          <a:p>
            <a:endParaRPr lang="en-US" altLang="ja-JP" smtClean="0"/>
          </a:p>
          <a:p>
            <a:r>
              <a:rPr lang="en-US" altLang="ja-JP" smtClean="0"/>
              <a:t>If we carry those electronic entropy by passing current, we can do thermoelectric conversion.</a:t>
            </a:r>
          </a:p>
          <a:p>
            <a:r>
              <a:rPr lang="en-US" altLang="ja-JP" smtClean="0"/>
              <a:t>Indeed, thermoelectric power, seebeck coefficient, is nothing but entropy per electron.</a:t>
            </a:r>
          </a:p>
          <a:p>
            <a:r>
              <a:rPr lang="en-US" altLang="ja-JP" smtClean="0"/>
              <a:t>based on this concept, we would like to develop novel thermoelectrics.   </a:t>
            </a:r>
            <a:endParaRPr lang="ja-JP" altLang="en-US" smtClean="0"/>
          </a:p>
        </p:txBody>
      </p:sp>
      <p:sp>
        <p:nvSpPr>
          <p:cNvPr id="655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603" eaLnBrk="0" hangingPunct="0">
              <a:defRPr kumimoji="1" sz="2500">
                <a:solidFill>
                  <a:schemeClr val="bg1"/>
                </a:solidFill>
                <a:latin typeface="Comic Sans MS" pitchFamily="66" charset="0"/>
                <a:ea typeface="ＭＳ Ｐゴシック" charset="-128"/>
              </a:defRPr>
            </a:lvl1pPr>
            <a:lvl2pPr marL="772371" indent="-297066" defTabSz="917603" eaLnBrk="0" hangingPunct="0">
              <a:defRPr kumimoji="1" sz="2500">
                <a:solidFill>
                  <a:schemeClr val="bg1"/>
                </a:solidFill>
                <a:latin typeface="Comic Sans MS" pitchFamily="66" charset="0"/>
                <a:ea typeface="ＭＳ Ｐゴシック" charset="-128"/>
              </a:defRPr>
            </a:lvl2pPr>
            <a:lvl3pPr marL="1188263" indent="-237653" defTabSz="917603" eaLnBrk="0" hangingPunct="0">
              <a:defRPr kumimoji="1" sz="2500">
                <a:solidFill>
                  <a:schemeClr val="bg1"/>
                </a:solidFill>
                <a:latin typeface="Comic Sans MS" pitchFamily="66" charset="0"/>
                <a:ea typeface="ＭＳ Ｐゴシック" charset="-128"/>
              </a:defRPr>
            </a:lvl3pPr>
            <a:lvl4pPr marL="1663568" indent="-237653" defTabSz="917603" eaLnBrk="0" hangingPunct="0">
              <a:defRPr kumimoji="1" sz="2500">
                <a:solidFill>
                  <a:schemeClr val="bg1"/>
                </a:solidFill>
                <a:latin typeface="Comic Sans MS" pitchFamily="66" charset="0"/>
                <a:ea typeface="ＭＳ Ｐゴシック" charset="-128"/>
              </a:defRPr>
            </a:lvl4pPr>
            <a:lvl5pPr marL="2138873" indent="-237653" defTabSz="917603" eaLnBrk="0" hangingPunct="0">
              <a:defRPr kumimoji="1" sz="2500">
                <a:solidFill>
                  <a:schemeClr val="bg1"/>
                </a:solidFill>
                <a:latin typeface="Comic Sans MS" pitchFamily="66" charset="0"/>
                <a:ea typeface="ＭＳ Ｐゴシック" charset="-128"/>
              </a:defRPr>
            </a:lvl5pPr>
            <a:lvl6pPr marL="2614178" indent="-237653" defTabSz="917603" eaLnBrk="0" fontAlgn="base" hangingPunct="0">
              <a:spcBef>
                <a:spcPct val="0"/>
              </a:spcBef>
              <a:spcAft>
                <a:spcPct val="0"/>
              </a:spcAft>
              <a:defRPr kumimoji="1" sz="2500">
                <a:solidFill>
                  <a:schemeClr val="bg1"/>
                </a:solidFill>
                <a:latin typeface="Comic Sans MS" pitchFamily="66" charset="0"/>
                <a:ea typeface="ＭＳ Ｐゴシック" charset="-128"/>
              </a:defRPr>
            </a:lvl6pPr>
            <a:lvl7pPr marL="3089483" indent="-237653" defTabSz="917603" eaLnBrk="0" fontAlgn="base" hangingPunct="0">
              <a:spcBef>
                <a:spcPct val="0"/>
              </a:spcBef>
              <a:spcAft>
                <a:spcPct val="0"/>
              </a:spcAft>
              <a:defRPr kumimoji="1" sz="2500">
                <a:solidFill>
                  <a:schemeClr val="bg1"/>
                </a:solidFill>
                <a:latin typeface="Comic Sans MS" pitchFamily="66" charset="0"/>
                <a:ea typeface="ＭＳ Ｐゴシック" charset="-128"/>
              </a:defRPr>
            </a:lvl7pPr>
            <a:lvl8pPr marL="3564788" indent="-237653" defTabSz="917603" eaLnBrk="0" fontAlgn="base" hangingPunct="0">
              <a:spcBef>
                <a:spcPct val="0"/>
              </a:spcBef>
              <a:spcAft>
                <a:spcPct val="0"/>
              </a:spcAft>
              <a:defRPr kumimoji="1" sz="2500">
                <a:solidFill>
                  <a:schemeClr val="bg1"/>
                </a:solidFill>
                <a:latin typeface="Comic Sans MS" pitchFamily="66" charset="0"/>
                <a:ea typeface="ＭＳ Ｐゴシック" charset="-128"/>
              </a:defRPr>
            </a:lvl8pPr>
            <a:lvl9pPr marL="4040094" indent="-237653" defTabSz="917603" eaLnBrk="0" fontAlgn="base" hangingPunct="0">
              <a:spcBef>
                <a:spcPct val="0"/>
              </a:spcBef>
              <a:spcAft>
                <a:spcPct val="0"/>
              </a:spcAft>
              <a:defRPr kumimoji="1" sz="2500">
                <a:solidFill>
                  <a:schemeClr val="bg1"/>
                </a:solidFill>
                <a:latin typeface="Comic Sans MS" pitchFamily="66" charset="0"/>
                <a:ea typeface="ＭＳ Ｐゴシック" charset="-128"/>
              </a:defRPr>
            </a:lvl9pPr>
          </a:lstStyle>
          <a:p>
            <a:pPr eaLnBrk="1" hangingPunct="1"/>
            <a:fld id="{E98EDB9B-A711-48C0-832B-593171A1A90F}" type="slidenum">
              <a:rPr lang="en-US" altLang="ja-JP" sz="1200">
                <a:solidFill>
                  <a:schemeClr val="tx1"/>
                </a:solidFill>
                <a:latin typeface="Arial" charset="0"/>
              </a:rPr>
              <a:pPr eaLnBrk="1" hangingPunct="1"/>
              <a:t>11</a:t>
            </a:fld>
            <a:endParaRPr lang="en-US" altLang="ja-JP"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D0A5A4-4F01-4D28-98FC-4442ED8509E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92404D-661F-48B9-A3E9-991E894BE8D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21CC0FE-5D08-480C-96BA-47CC4B555B62}"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8B128A3-2415-440B-9324-50A1B5D7DC46}"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D65C6F-7257-45AD-A2C7-524C8B147191}"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334F00-7A58-4BB7-B769-14572A17F72F}"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BDB72FA-82A0-423E-869D-59DCC5549BBA}"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87EEFAF-1716-4B08-B19A-D184024F4D11}"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707AE59-C072-4658-B337-19ECB7BD9045}"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75BDD7A-6EF9-44DA-ABCE-9F270C29702B}"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48B2AAC-B0EB-4847-AE52-F0228F5B52A6}"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20B8685-63D0-4E4B-AE3A-2E3457C34B5C}"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EA6AA81-551F-4899-B34C-483019CDE498}"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12281A-3EF7-4C14-8A3F-94B17D5168CC}"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325C6EE-9C59-4CE8-9D52-FAB451500A9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16BB71C-378F-4D36-AA15-1553304EA83F}"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E4C366-B71C-486A-B0E8-58374EA88D33}"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B8FB7B2-ED64-4A96-A423-3C6C3F40A4CF}"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7D4BD56-EEE7-4651-9BB0-C1372B34DE7B}"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D8473C1-9C3A-440B-B332-33CC6A9102C9}"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BE8632D-1A3E-433F-B5F3-69BB4B17C62E}"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DB0C2A9-E285-424B-B013-90D340AAB0B3}"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accent2"/>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ＭＳ Ｐゴシック" pitchFamily="50" charset="-128"/>
              </a:defRPr>
            </a:lvl1pPr>
          </a:lstStyle>
          <a:p>
            <a:pPr>
              <a:defRPr/>
            </a:pPr>
            <a:fld id="{599543F4-2739-4131-ACBF-178B8451212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accent2"/>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ＭＳ Ｐゴシック" pitchFamily="50" charset="-128"/>
              </a:defRPr>
            </a:lvl1pPr>
          </a:lstStyle>
          <a:p>
            <a:pPr>
              <a:defRPr/>
            </a:pPr>
            <a:fld id="{F74C3343-D653-41F4-8614-B6D394391A5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2.bin"/><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3.jpeg"/><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emf"/><Relationship Id="rId4" Type="http://schemas.openxmlformats.org/officeDocument/2006/relationships/image" Target="../media/image6.png"/><Relationship Id="rId9"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5.w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1908175" y="3260725"/>
            <a:ext cx="4048125" cy="3121025"/>
            <a:chOff x="337" y="1701"/>
            <a:chExt cx="2370" cy="1919"/>
          </a:xfrm>
        </p:grpSpPr>
        <p:pic>
          <p:nvPicPr>
            <p:cNvPr id="9230" name="Picture 4" descr="Na4Ir3O8 P4132-11"/>
            <p:cNvPicPr>
              <a:picLocks noChangeAspect="1" noChangeArrowheads="1"/>
            </p:cNvPicPr>
            <p:nvPr/>
          </p:nvPicPr>
          <p:blipFill>
            <a:blip r:embed="rId3" cstate="print"/>
            <a:srcRect/>
            <a:stretch>
              <a:fillRect/>
            </a:stretch>
          </p:blipFill>
          <p:spPr bwMode="auto">
            <a:xfrm>
              <a:off x="337" y="1701"/>
              <a:ext cx="2370" cy="1919"/>
            </a:xfrm>
            <a:prstGeom prst="rect">
              <a:avLst/>
            </a:prstGeom>
            <a:noFill/>
            <a:ln w="9525">
              <a:noFill/>
              <a:miter lim="800000"/>
              <a:headEnd/>
              <a:tailEnd/>
            </a:ln>
          </p:spPr>
        </p:pic>
        <p:sp>
          <p:nvSpPr>
            <p:cNvPr id="9231" name="Freeform 5"/>
            <p:cNvSpPr>
              <a:spLocks/>
            </p:cNvSpPr>
            <p:nvPr/>
          </p:nvSpPr>
          <p:spPr bwMode="auto">
            <a:xfrm>
              <a:off x="1392" y="2325"/>
              <a:ext cx="128" cy="204"/>
            </a:xfrm>
            <a:custGeom>
              <a:avLst/>
              <a:gdLst>
                <a:gd name="T0" fmla="*/ 0 w 128"/>
                <a:gd name="T1" fmla="*/ 0 h 204"/>
                <a:gd name="T2" fmla="*/ 118 w 128"/>
                <a:gd name="T3" fmla="*/ 74 h 204"/>
                <a:gd name="T4" fmla="*/ 128 w 128"/>
                <a:gd name="T5" fmla="*/ 204 h 204"/>
                <a:gd name="T6" fmla="*/ 0 w 128"/>
                <a:gd name="T7" fmla="*/ 0 h 204"/>
                <a:gd name="T8" fmla="*/ 0 60000 65536"/>
                <a:gd name="T9" fmla="*/ 0 60000 65536"/>
                <a:gd name="T10" fmla="*/ 0 60000 65536"/>
                <a:gd name="T11" fmla="*/ 0 60000 65536"/>
                <a:gd name="T12" fmla="*/ 0 w 128"/>
                <a:gd name="T13" fmla="*/ 0 h 204"/>
                <a:gd name="T14" fmla="*/ 128 w 128"/>
                <a:gd name="T15" fmla="*/ 204 h 204"/>
              </a:gdLst>
              <a:ahLst/>
              <a:cxnLst>
                <a:cxn ang="T8">
                  <a:pos x="T0" y="T1"/>
                </a:cxn>
                <a:cxn ang="T9">
                  <a:pos x="T2" y="T3"/>
                </a:cxn>
                <a:cxn ang="T10">
                  <a:pos x="T4" y="T5"/>
                </a:cxn>
                <a:cxn ang="T11">
                  <a:pos x="T6" y="T7"/>
                </a:cxn>
              </a:cxnLst>
              <a:rect l="T12" t="T13" r="T14" b="T15"/>
              <a:pathLst>
                <a:path w="128" h="204">
                  <a:moveTo>
                    <a:pt x="0" y="0"/>
                  </a:moveTo>
                  <a:lnTo>
                    <a:pt x="118" y="74"/>
                  </a:lnTo>
                  <a:lnTo>
                    <a:pt x="128" y="204"/>
                  </a:lnTo>
                  <a:lnTo>
                    <a:pt x="0" y="0"/>
                  </a:lnTo>
                  <a:close/>
                </a:path>
              </a:pathLst>
            </a:custGeom>
            <a:solidFill>
              <a:srgbClr val="FF99FF">
                <a:alpha val="50195"/>
              </a:srgbClr>
            </a:solidFill>
            <a:ln w="9525">
              <a:solidFill>
                <a:srgbClr val="FF00FF"/>
              </a:solidFill>
              <a:round/>
              <a:headEnd/>
              <a:tailEnd/>
            </a:ln>
          </p:spPr>
          <p:txBody>
            <a:bodyPr/>
            <a:lstStyle/>
            <a:p>
              <a:endParaRPr lang="ja-JP" altLang="en-US"/>
            </a:p>
          </p:txBody>
        </p:sp>
        <p:sp>
          <p:nvSpPr>
            <p:cNvPr id="9232" name="Freeform 6"/>
            <p:cNvSpPr>
              <a:spLocks/>
            </p:cNvSpPr>
            <p:nvPr/>
          </p:nvSpPr>
          <p:spPr bwMode="auto">
            <a:xfrm>
              <a:off x="1632" y="2705"/>
              <a:ext cx="224" cy="64"/>
            </a:xfrm>
            <a:custGeom>
              <a:avLst/>
              <a:gdLst>
                <a:gd name="T0" fmla="*/ 0 w 224"/>
                <a:gd name="T1" fmla="*/ 4 h 64"/>
                <a:gd name="T2" fmla="*/ 224 w 224"/>
                <a:gd name="T3" fmla="*/ 0 h 64"/>
                <a:gd name="T4" fmla="*/ 116 w 224"/>
                <a:gd name="T5" fmla="*/ 64 h 64"/>
                <a:gd name="T6" fmla="*/ 0 w 224"/>
                <a:gd name="T7" fmla="*/ 4 h 64"/>
                <a:gd name="T8" fmla="*/ 0 60000 65536"/>
                <a:gd name="T9" fmla="*/ 0 60000 65536"/>
                <a:gd name="T10" fmla="*/ 0 60000 65536"/>
                <a:gd name="T11" fmla="*/ 0 60000 65536"/>
                <a:gd name="T12" fmla="*/ 0 w 224"/>
                <a:gd name="T13" fmla="*/ 0 h 64"/>
                <a:gd name="T14" fmla="*/ 224 w 224"/>
                <a:gd name="T15" fmla="*/ 64 h 64"/>
              </a:gdLst>
              <a:ahLst/>
              <a:cxnLst>
                <a:cxn ang="T8">
                  <a:pos x="T0" y="T1"/>
                </a:cxn>
                <a:cxn ang="T9">
                  <a:pos x="T2" y="T3"/>
                </a:cxn>
                <a:cxn ang="T10">
                  <a:pos x="T4" y="T5"/>
                </a:cxn>
                <a:cxn ang="T11">
                  <a:pos x="T6" y="T7"/>
                </a:cxn>
              </a:cxnLst>
              <a:rect l="T12" t="T13" r="T14" b="T15"/>
              <a:pathLst>
                <a:path w="224" h="64">
                  <a:moveTo>
                    <a:pt x="0" y="4"/>
                  </a:moveTo>
                  <a:lnTo>
                    <a:pt x="224" y="0"/>
                  </a:lnTo>
                  <a:lnTo>
                    <a:pt x="116" y="64"/>
                  </a:lnTo>
                  <a:lnTo>
                    <a:pt x="0" y="4"/>
                  </a:lnTo>
                  <a:close/>
                </a:path>
              </a:pathLst>
            </a:custGeom>
            <a:solidFill>
              <a:srgbClr val="FF99FF">
                <a:alpha val="50195"/>
              </a:srgbClr>
            </a:solidFill>
            <a:ln w="9525">
              <a:solidFill>
                <a:srgbClr val="FF00FF"/>
              </a:solidFill>
              <a:round/>
              <a:headEnd/>
              <a:tailEnd/>
            </a:ln>
          </p:spPr>
          <p:txBody>
            <a:bodyPr/>
            <a:lstStyle/>
            <a:p>
              <a:endParaRPr lang="ja-JP" altLang="en-US"/>
            </a:p>
          </p:txBody>
        </p:sp>
        <p:sp>
          <p:nvSpPr>
            <p:cNvPr id="9233" name="Freeform 7"/>
            <p:cNvSpPr>
              <a:spLocks/>
            </p:cNvSpPr>
            <p:nvPr/>
          </p:nvSpPr>
          <p:spPr bwMode="auto">
            <a:xfrm>
              <a:off x="1304" y="2715"/>
              <a:ext cx="108" cy="192"/>
            </a:xfrm>
            <a:custGeom>
              <a:avLst/>
              <a:gdLst>
                <a:gd name="T0" fmla="*/ 0 w 108"/>
                <a:gd name="T1" fmla="*/ 192 h 192"/>
                <a:gd name="T2" fmla="*/ 0 w 108"/>
                <a:gd name="T3" fmla="*/ 78 h 192"/>
                <a:gd name="T4" fmla="*/ 108 w 108"/>
                <a:gd name="T5" fmla="*/ 0 h 192"/>
                <a:gd name="T6" fmla="*/ 0 w 108"/>
                <a:gd name="T7" fmla="*/ 192 h 192"/>
                <a:gd name="T8" fmla="*/ 0 60000 65536"/>
                <a:gd name="T9" fmla="*/ 0 60000 65536"/>
                <a:gd name="T10" fmla="*/ 0 60000 65536"/>
                <a:gd name="T11" fmla="*/ 0 60000 65536"/>
                <a:gd name="T12" fmla="*/ 0 w 108"/>
                <a:gd name="T13" fmla="*/ 0 h 192"/>
                <a:gd name="T14" fmla="*/ 108 w 108"/>
                <a:gd name="T15" fmla="*/ 192 h 192"/>
              </a:gdLst>
              <a:ahLst/>
              <a:cxnLst>
                <a:cxn ang="T8">
                  <a:pos x="T0" y="T1"/>
                </a:cxn>
                <a:cxn ang="T9">
                  <a:pos x="T2" y="T3"/>
                </a:cxn>
                <a:cxn ang="T10">
                  <a:pos x="T4" y="T5"/>
                </a:cxn>
                <a:cxn ang="T11">
                  <a:pos x="T6" y="T7"/>
                </a:cxn>
              </a:cxnLst>
              <a:rect l="T12" t="T13" r="T14" b="T15"/>
              <a:pathLst>
                <a:path w="108" h="192">
                  <a:moveTo>
                    <a:pt x="0" y="192"/>
                  </a:moveTo>
                  <a:lnTo>
                    <a:pt x="0" y="78"/>
                  </a:lnTo>
                  <a:lnTo>
                    <a:pt x="108" y="0"/>
                  </a:lnTo>
                  <a:lnTo>
                    <a:pt x="0" y="192"/>
                  </a:lnTo>
                  <a:close/>
                </a:path>
              </a:pathLst>
            </a:custGeom>
            <a:solidFill>
              <a:srgbClr val="FF99FF">
                <a:alpha val="50195"/>
              </a:srgbClr>
            </a:solidFill>
            <a:ln w="9525">
              <a:solidFill>
                <a:srgbClr val="FF00FF"/>
              </a:solidFill>
              <a:round/>
              <a:headEnd/>
              <a:tailEnd/>
            </a:ln>
          </p:spPr>
          <p:txBody>
            <a:bodyPr/>
            <a:lstStyle/>
            <a:p>
              <a:endParaRPr lang="ja-JP" altLang="en-US"/>
            </a:p>
          </p:txBody>
        </p:sp>
        <p:sp>
          <p:nvSpPr>
            <p:cNvPr id="9234" name="Freeform 8"/>
            <p:cNvSpPr>
              <a:spLocks/>
            </p:cNvSpPr>
            <p:nvPr/>
          </p:nvSpPr>
          <p:spPr bwMode="auto">
            <a:xfrm>
              <a:off x="1416" y="2531"/>
              <a:ext cx="216" cy="184"/>
            </a:xfrm>
            <a:custGeom>
              <a:avLst/>
              <a:gdLst>
                <a:gd name="T0" fmla="*/ 104 w 216"/>
                <a:gd name="T1" fmla="*/ 0 h 184"/>
                <a:gd name="T2" fmla="*/ 216 w 216"/>
                <a:gd name="T3" fmla="*/ 182 h 184"/>
                <a:gd name="T4" fmla="*/ 0 w 216"/>
                <a:gd name="T5" fmla="*/ 184 h 184"/>
                <a:gd name="T6" fmla="*/ 104 w 216"/>
                <a:gd name="T7" fmla="*/ 0 h 184"/>
                <a:gd name="T8" fmla="*/ 0 60000 65536"/>
                <a:gd name="T9" fmla="*/ 0 60000 65536"/>
                <a:gd name="T10" fmla="*/ 0 60000 65536"/>
                <a:gd name="T11" fmla="*/ 0 60000 65536"/>
                <a:gd name="T12" fmla="*/ 0 w 216"/>
                <a:gd name="T13" fmla="*/ 0 h 184"/>
                <a:gd name="T14" fmla="*/ 216 w 216"/>
                <a:gd name="T15" fmla="*/ 184 h 184"/>
              </a:gdLst>
              <a:ahLst/>
              <a:cxnLst>
                <a:cxn ang="T8">
                  <a:pos x="T0" y="T1"/>
                </a:cxn>
                <a:cxn ang="T9">
                  <a:pos x="T2" y="T3"/>
                </a:cxn>
                <a:cxn ang="T10">
                  <a:pos x="T4" y="T5"/>
                </a:cxn>
                <a:cxn ang="T11">
                  <a:pos x="T6" y="T7"/>
                </a:cxn>
              </a:cxnLst>
              <a:rect l="T12" t="T13" r="T14" b="T15"/>
              <a:pathLst>
                <a:path w="216" h="184">
                  <a:moveTo>
                    <a:pt x="104" y="0"/>
                  </a:moveTo>
                  <a:lnTo>
                    <a:pt x="216" y="182"/>
                  </a:lnTo>
                  <a:lnTo>
                    <a:pt x="0" y="184"/>
                  </a:lnTo>
                  <a:lnTo>
                    <a:pt x="104" y="0"/>
                  </a:lnTo>
                  <a:close/>
                </a:path>
              </a:pathLst>
            </a:custGeom>
            <a:solidFill>
              <a:srgbClr val="FF99FF">
                <a:alpha val="50195"/>
              </a:srgbClr>
            </a:solidFill>
            <a:ln w="9525">
              <a:noFill/>
              <a:round/>
              <a:headEnd/>
              <a:tailEnd/>
            </a:ln>
          </p:spPr>
          <p:txBody>
            <a:bodyPr/>
            <a:lstStyle/>
            <a:p>
              <a:endParaRPr lang="ja-JP" altLang="en-US"/>
            </a:p>
          </p:txBody>
        </p:sp>
        <p:sp>
          <p:nvSpPr>
            <p:cNvPr id="9235" name="Line 9"/>
            <p:cNvSpPr>
              <a:spLocks noChangeShapeType="1"/>
            </p:cNvSpPr>
            <p:nvPr/>
          </p:nvSpPr>
          <p:spPr bwMode="auto">
            <a:xfrm>
              <a:off x="1394" y="2327"/>
              <a:ext cx="240" cy="384"/>
            </a:xfrm>
            <a:prstGeom prst="line">
              <a:avLst/>
            </a:prstGeom>
            <a:noFill/>
            <a:ln w="38100">
              <a:solidFill>
                <a:srgbClr val="FF00FF"/>
              </a:solidFill>
              <a:round/>
              <a:headEnd/>
              <a:tailEnd/>
            </a:ln>
          </p:spPr>
          <p:txBody>
            <a:bodyPr/>
            <a:lstStyle/>
            <a:p>
              <a:endParaRPr lang="ja-JP" altLang="en-US"/>
            </a:p>
          </p:txBody>
        </p:sp>
        <p:sp>
          <p:nvSpPr>
            <p:cNvPr id="9236" name="Line 10"/>
            <p:cNvSpPr>
              <a:spLocks noChangeShapeType="1"/>
            </p:cNvSpPr>
            <p:nvPr/>
          </p:nvSpPr>
          <p:spPr bwMode="auto">
            <a:xfrm flipV="1">
              <a:off x="1406" y="2705"/>
              <a:ext cx="460" cy="8"/>
            </a:xfrm>
            <a:prstGeom prst="line">
              <a:avLst/>
            </a:prstGeom>
            <a:noFill/>
            <a:ln w="38100">
              <a:solidFill>
                <a:srgbClr val="FF00FF"/>
              </a:solidFill>
              <a:round/>
              <a:headEnd/>
              <a:tailEnd/>
            </a:ln>
          </p:spPr>
          <p:txBody>
            <a:bodyPr/>
            <a:lstStyle/>
            <a:p>
              <a:endParaRPr lang="ja-JP" altLang="en-US"/>
            </a:p>
          </p:txBody>
        </p:sp>
        <p:sp>
          <p:nvSpPr>
            <p:cNvPr id="9237" name="Line 11"/>
            <p:cNvSpPr>
              <a:spLocks noChangeShapeType="1"/>
            </p:cNvSpPr>
            <p:nvPr/>
          </p:nvSpPr>
          <p:spPr bwMode="auto">
            <a:xfrm flipH="1">
              <a:off x="1304" y="2519"/>
              <a:ext cx="218" cy="396"/>
            </a:xfrm>
            <a:prstGeom prst="line">
              <a:avLst/>
            </a:prstGeom>
            <a:noFill/>
            <a:ln w="38100">
              <a:solidFill>
                <a:srgbClr val="FF00FF"/>
              </a:solidFill>
              <a:round/>
              <a:headEnd/>
              <a:tailEnd/>
            </a:ln>
          </p:spPr>
          <p:txBody>
            <a:bodyPr/>
            <a:lstStyle/>
            <a:p>
              <a:endParaRPr lang="ja-JP" altLang="en-US"/>
            </a:p>
          </p:txBody>
        </p:sp>
      </p:grpSp>
      <p:pic>
        <p:nvPicPr>
          <p:cNvPr id="9219" name="Picture 24" descr="graphene"/>
          <p:cNvPicPr>
            <a:picLocks noChangeAspect="1" noChangeArrowheads="1"/>
          </p:cNvPicPr>
          <p:nvPr/>
        </p:nvPicPr>
        <p:blipFill>
          <a:blip r:embed="rId4" cstate="print"/>
          <a:srcRect t="636"/>
          <a:stretch>
            <a:fillRect/>
          </a:stretch>
        </p:blipFill>
        <p:spPr bwMode="auto">
          <a:xfrm>
            <a:off x="365125" y="3902075"/>
            <a:ext cx="2681288" cy="2665413"/>
          </a:xfrm>
          <a:prstGeom prst="rect">
            <a:avLst/>
          </a:prstGeom>
          <a:noFill/>
          <a:ln w="9525">
            <a:noFill/>
            <a:miter lim="800000"/>
            <a:headEnd/>
            <a:tailEnd/>
          </a:ln>
        </p:spPr>
      </p:pic>
      <p:pic>
        <p:nvPicPr>
          <p:cNvPr id="9220" name="Picture 25"/>
          <p:cNvPicPr>
            <a:picLocks noChangeAspect="1" noChangeArrowheads="1"/>
          </p:cNvPicPr>
          <p:nvPr/>
        </p:nvPicPr>
        <p:blipFill>
          <a:blip r:embed="rId5" cstate="print"/>
          <a:srcRect/>
          <a:stretch>
            <a:fillRect/>
          </a:stretch>
        </p:blipFill>
        <p:spPr bwMode="auto">
          <a:xfrm>
            <a:off x="5508625" y="3284538"/>
            <a:ext cx="3384550" cy="3384550"/>
          </a:xfrm>
          <a:prstGeom prst="rect">
            <a:avLst/>
          </a:prstGeom>
          <a:noFill/>
          <a:ln w="9525">
            <a:noFill/>
            <a:miter lim="800000"/>
            <a:headEnd/>
            <a:tailEnd/>
          </a:ln>
        </p:spPr>
      </p:pic>
      <p:sp>
        <p:nvSpPr>
          <p:cNvPr id="9221" name="Rectangle 26"/>
          <p:cNvSpPr>
            <a:spLocks noChangeArrowheads="1"/>
          </p:cNvSpPr>
          <p:nvPr/>
        </p:nvSpPr>
        <p:spPr bwMode="auto">
          <a:xfrm rot="10800000">
            <a:off x="11113" y="0"/>
            <a:ext cx="9169400" cy="6858000"/>
          </a:xfrm>
          <a:prstGeom prst="rect">
            <a:avLst/>
          </a:prstGeom>
          <a:gradFill rotWithShape="1">
            <a:gsLst>
              <a:gs pos="0">
                <a:srgbClr val="333399">
                  <a:alpha val="70000"/>
                </a:srgbClr>
              </a:gs>
              <a:gs pos="100000">
                <a:schemeClr val="tx2">
                  <a:alpha val="79999"/>
                </a:schemeClr>
              </a:gs>
            </a:gsLst>
            <a:lin ang="5400000" scaled="1"/>
          </a:gradFill>
          <a:ln w="9525" algn="ctr">
            <a:noFill/>
            <a:miter lim="800000"/>
            <a:headEnd/>
            <a:tailEnd/>
          </a:ln>
        </p:spPr>
        <p:txBody>
          <a:bodyPr wrap="none" anchor="ctr"/>
          <a:lstStyle/>
          <a:p>
            <a:pPr algn="ctr"/>
            <a:endParaRPr lang="ja-JP" altLang="en-US"/>
          </a:p>
        </p:txBody>
      </p:sp>
      <p:sp>
        <p:nvSpPr>
          <p:cNvPr id="42018" name="Text Box 34"/>
          <p:cNvSpPr txBox="1">
            <a:spLocks noChangeArrowheads="1"/>
          </p:cNvSpPr>
          <p:nvPr/>
        </p:nvSpPr>
        <p:spPr bwMode="auto">
          <a:xfrm>
            <a:off x="819150" y="406400"/>
            <a:ext cx="8280400" cy="107721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r>
              <a:rPr lang="en-US" altLang="ja-JP" sz="3200" b="1" dirty="0" smtClean="0">
                <a:solidFill>
                  <a:srgbClr val="FFFF00"/>
                </a:solidFill>
              </a:rPr>
              <a:t>Phase Change Functions in Correlated Transition Metal Oxides</a:t>
            </a:r>
            <a:endParaRPr lang="ja-JP" altLang="ja-JP" sz="3200" dirty="0">
              <a:solidFill>
                <a:srgbClr val="FFFF00"/>
              </a:solidFill>
            </a:endParaRPr>
          </a:p>
        </p:txBody>
      </p:sp>
      <p:sp>
        <p:nvSpPr>
          <p:cNvPr id="42019" name="Text Box 35"/>
          <p:cNvSpPr txBox="1">
            <a:spLocks noChangeArrowheads="1"/>
          </p:cNvSpPr>
          <p:nvPr/>
        </p:nvSpPr>
        <p:spPr bwMode="auto">
          <a:xfrm>
            <a:off x="3624263" y="2741613"/>
            <a:ext cx="2100262" cy="8318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b="1" dirty="0"/>
              <a:t>Hide Takagi </a:t>
            </a:r>
          </a:p>
          <a:p>
            <a:pPr>
              <a:defRPr/>
            </a:pPr>
            <a:r>
              <a:rPr lang="ja-JP" altLang="en-US" b="1" dirty="0"/>
              <a:t>　　</a:t>
            </a:r>
            <a:endParaRPr lang="en-US" altLang="ja-JP" b="1" dirty="0"/>
          </a:p>
        </p:txBody>
      </p:sp>
      <p:sp>
        <p:nvSpPr>
          <p:cNvPr id="42021" name="Rectangle 37"/>
          <p:cNvSpPr>
            <a:spLocks noChangeArrowheads="1"/>
          </p:cNvSpPr>
          <p:nvPr/>
        </p:nvSpPr>
        <p:spPr bwMode="auto">
          <a:xfrm>
            <a:off x="923925" y="3890963"/>
            <a:ext cx="6838732" cy="461665"/>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spcBef>
                <a:spcPct val="25000"/>
              </a:spcBef>
              <a:defRPr/>
            </a:pPr>
            <a:r>
              <a:rPr lang="en-US" altLang="ja-JP" dirty="0" smtClean="0"/>
              <a:t>Max Planck Institute for Solid State Research</a:t>
            </a:r>
            <a:endParaRPr lang="en-US" altLang="ja-JP" dirty="0"/>
          </a:p>
        </p:txBody>
      </p:sp>
      <p:sp>
        <p:nvSpPr>
          <p:cNvPr id="42022" name="Rectangle 38"/>
          <p:cNvSpPr>
            <a:spLocks noChangeArrowheads="1"/>
          </p:cNvSpPr>
          <p:nvPr/>
        </p:nvSpPr>
        <p:spPr bwMode="auto">
          <a:xfrm>
            <a:off x="882650" y="3357563"/>
            <a:ext cx="6465231" cy="461665"/>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spcBef>
                <a:spcPct val="25000"/>
              </a:spcBef>
              <a:defRPr/>
            </a:pPr>
            <a:r>
              <a:rPr lang="en-US" altLang="ja-JP" dirty="0"/>
              <a:t>Department of Physics, University of Tokyo</a:t>
            </a:r>
          </a:p>
        </p:txBody>
      </p:sp>
      <p:sp>
        <p:nvSpPr>
          <p:cNvPr id="9228" name="AutoShape 17"/>
          <p:cNvSpPr>
            <a:spLocks noChangeArrowheads="1"/>
          </p:cNvSpPr>
          <p:nvPr/>
        </p:nvSpPr>
        <p:spPr bwMode="auto">
          <a:xfrm>
            <a:off x="-33338" y="1628750"/>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9229" name="正方形/長方形 44"/>
          <p:cNvSpPr>
            <a:spLocks noChangeArrowheads="1"/>
          </p:cNvSpPr>
          <p:nvPr/>
        </p:nvSpPr>
        <p:spPr bwMode="auto">
          <a:xfrm>
            <a:off x="5678259" y="21021"/>
            <a:ext cx="2779928" cy="307777"/>
          </a:xfrm>
          <a:prstGeom prst="rect">
            <a:avLst/>
          </a:prstGeom>
          <a:noFill/>
          <a:ln w="9525">
            <a:noFill/>
            <a:miter lim="800000"/>
            <a:headEnd/>
            <a:tailEnd/>
          </a:ln>
        </p:spPr>
        <p:txBody>
          <a:bodyPr wrap="none">
            <a:spAutoFit/>
          </a:bodyPr>
          <a:lstStyle/>
          <a:p>
            <a:r>
              <a:rPr lang="en-US" altLang="ja-JP" sz="1400" b="1" dirty="0" smtClean="0"/>
              <a:t>ICAM Boston, Sep. 27, 2013</a:t>
            </a:r>
            <a:endParaRPr lang="ja-JP" alt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0"/>
          <p:cNvGraphicFramePr>
            <a:graphicFrameLocks noGrp="1"/>
          </p:cNvGraphicFramePr>
          <p:nvPr>
            <p:extLst>
              <p:ext uri="{D42A27DB-BD31-4B8C-83A1-F6EECF244321}">
                <p14:modId xmlns:p14="http://schemas.microsoft.com/office/powerpoint/2010/main" val="729204931"/>
              </p:ext>
            </p:extLst>
          </p:nvPr>
        </p:nvGraphicFramePr>
        <p:xfrm>
          <a:off x="1835619" y="2636890"/>
          <a:ext cx="5256731" cy="2655815"/>
        </p:xfrm>
        <a:graphic>
          <a:graphicData uri="http://schemas.openxmlformats.org/drawingml/2006/table">
            <a:tbl>
              <a:tblPr/>
              <a:tblGrid>
                <a:gridCol w="1049825"/>
                <a:gridCol w="1053628"/>
                <a:gridCol w="1049825"/>
                <a:gridCol w="1053628"/>
                <a:gridCol w="1049825"/>
              </a:tblGrid>
              <a:tr h="589919">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FFFFFF"/>
                          </a:solidFill>
                          <a:effectLst/>
                          <a:latin typeface="Arial" pitchFamily="34" charset="0"/>
                          <a:ea typeface="ＭＳ Ｐゴシック" pitchFamily="50" charset="-128"/>
                        </a:rPr>
                        <a:t>ΔH (J/g)</a:t>
                      </a:r>
                      <a:endParaRPr kumimoji="1" lang="ja-JP" altLang="en-US" sz="1400" b="1" i="0" u="none" strike="noStrike" cap="none" normalizeH="0" baseline="0" dirty="0" smtClean="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FFFFFF"/>
                          </a:solidFill>
                          <a:effectLst/>
                          <a:latin typeface="Arial" pitchFamily="34" charset="0"/>
                          <a:ea typeface="ＭＳ Ｐゴシック" pitchFamily="50" charset="-128"/>
                        </a:rPr>
                        <a:t>Density (g/cc)</a:t>
                      </a:r>
                      <a:endParaRPr kumimoji="1" lang="ja-JP" altLang="en-US" sz="1400" b="1" i="0" u="none" strike="noStrike" cap="none" normalizeH="0" baseline="0" dirty="0" smtClean="0">
                        <a:ln>
                          <a:noFill/>
                        </a:ln>
                        <a:solidFill>
                          <a:srgbClr val="FFFFFF"/>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0000"/>
                          </a:solidFill>
                          <a:effectLst/>
                          <a:latin typeface="Arial" pitchFamily="34" charset="0"/>
                          <a:ea typeface="ＭＳ Ｐゴシック" pitchFamily="50" charset="-128"/>
                        </a:rPr>
                        <a:t>ΔH (J/cc)</a:t>
                      </a:r>
                      <a:endParaRPr kumimoji="1" lang="ja-JP" altLang="en-US" sz="1400" b="1"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0000"/>
                          </a:solidFill>
                          <a:effectLst/>
                          <a:latin typeface="Arial" pitchFamily="34" charset="0"/>
                          <a:ea typeface="ＭＳ Ｐゴシック" pitchFamily="50" charset="-128"/>
                        </a:rPr>
                        <a:t>T</a:t>
                      </a:r>
                      <a:r>
                        <a:rPr kumimoji="1" lang="en-US" altLang="ja-JP" sz="1400" b="1" i="0" u="none" strike="noStrike" cap="none" normalizeH="0" baseline="-25000" smtClean="0">
                          <a:ln>
                            <a:noFill/>
                          </a:ln>
                          <a:solidFill>
                            <a:srgbClr val="FF0000"/>
                          </a:solidFill>
                          <a:effectLst/>
                          <a:latin typeface="Arial" pitchFamily="34" charset="0"/>
                          <a:ea typeface="ＭＳ Ｐゴシック" pitchFamily="50" charset="-128"/>
                        </a:rPr>
                        <a:t>c</a:t>
                      </a:r>
                      <a:r>
                        <a:rPr kumimoji="1" lang="en-US" altLang="ja-JP" sz="1400" b="1" i="0" u="none" strike="noStrike" cap="none" normalizeH="0" baseline="0" smtClean="0">
                          <a:ln>
                            <a:noFill/>
                          </a:ln>
                          <a:solidFill>
                            <a:srgbClr val="FF0000"/>
                          </a:solidFill>
                          <a:effectLst/>
                          <a:latin typeface="Arial" pitchFamily="34" charset="0"/>
                          <a:ea typeface="ＭＳ Ｐゴシック" pitchFamily="50" charset="-128"/>
                        </a:rPr>
                        <a:t> (</a:t>
                      </a:r>
                      <a:r>
                        <a:rPr kumimoji="1" lang="ja-JP" altLang="en-US" sz="1400" b="1" i="0" u="none" strike="noStrike" cap="none" normalizeH="0" baseline="0" smtClean="0">
                          <a:ln>
                            <a:noFill/>
                          </a:ln>
                          <a:solidFill>
                            <a:srgbClr val="FF0000"/>
                          </a:solidFill>
                          <a:effectLst/>
                          <a:latin typeface="Arial" pitchFamily="34" charset="0"/>
                          <a:ea typeface="ＭＳ Ｐゴシック" pitchFamily="50" charset="-128"/>
                        </a:rPr>
                        <a:t>℃</a:t>
                      </a:r>
                      <a:r>
                        <a:rPr kumimoji="1" lang="en-US" altLang="ja-JP" sz="1400" b="1" i="0" u="none" strike="noStrike" cap="none" normalizeH="0" baseline="0" smtClean="0">
                          <a:ln>
                            <a:noFill/>
                          </a:ln>
                          <a:solidFill>
                            <a:srgbClr val="FF0000"/>
                          </a:solidFill>
                          <a:effectLst/>
                          <a:latin typeface="Arial" pitchFamily="34" charset="0"/>
                          <a:ea typeface="ＭＳ Ｐゴシック" pitchFamily="50" charset="-128"/>
                        </a:rPr>
                        <a:t>)</a:t>
                      </a:r>
                      <a:endParaRPr kumimoji="1" lang="ja-JP" altLang="en-US" sz="1400" b="1" i="0" u="none" strike="noStrike" cap="none" normalizeH="0" baseline="-2500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4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H</a:t>
                      </a:r>
                      <a:r>
                        <a:rPr kumimoji="1" lang="en-US" altLang="ja-JP" sz="1400" b="0" i="0" u="none" strike="noStrike" cap="none" normalizeH="0" baseline="-25000" smtClean="0">
                          <a:ln>
                            <a:noFill/>
                          </a:ln>
                          <a:solidFill>
                            <a:srgbClr val="000000"/>
                          </a:solidFill>
                          <a:effectLst/>
                          <a:latin typeface="Arial" pitchFamily="34" charset="0"/>
                          <a:ea typeface="ＭＳ Ｐゴシック" pitchFamily="50" charset="-128"/>
                        </a:rPr>
                        <a:t>2</a:t>
                      </a: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pitchFamily="34" charset="0"/>
                          <a:ea typeface="ＭＳ Ｐゴシック" pitchFamily="50" charset="-128"/>
                        </a:rPr>
                        <a:t>334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0.917</a:t>
                      </a:r>
                      <a:endParaRPr kumimoji="1" lang="ja-JP" altLang="en-US" sz="1400" b="0" i="0" u="none" strike="noStrike" cap="none" normalizeH="0" baseline="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306</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0</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4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VO</a:t>
                      </a:r>
                      <a:r>
                        <a:rPr kumimoji="1" lang="en-US" altLang="ja-JP" sz="1400" b="0" i="0" u="none" strike="noStrike" cap="none" normalizeH="0" baseline="-25000" smtClean="0">
                          <a:ln>
                            <a:noFill/>
                          </a:ln>
                          <a:solidFill>
                            <a:srgbClr val="000000"/>
                          </a:solidFill>
                          <a:effectLst/>
                          <a:latin typeface="Arial" pitchFamily="34" charset="0"/>
                          <a:ea typeface="ＭＳ Ｐゴシック" pitchFamily="50" charset="-128"/>
                        </a:rPr>
                        <a:t>2</a:t>
                      </a: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_W</a:t>
                      </a:r>
                      <a:endParaRPr kumimoji="1" lang="ja-JP" altLang="en-US" sz="1400" b="0" i="0" u="none" strike="noStrike" cap="none" normalizeH="0" baseline="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31.3</a:t>
                      </a:r>
                      <a:endParaRPr kumimoji="1" lang="ja-JP" altLang="en-US" sz="1400" b="0" i="0" u="none" strike="noStrike" cap="none" normalizeH="0" baseline="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pitchFamily="34" charset="0"/>
                          <a:ea typeface="ＭＳ Ｐゴシック" pitchFamily="50" charset="-128"/>
                        </a:rPr>
                        <a:t>4.65</a:t>
                      </a:r>
                      <a:endParaRPr kumimoji="1" lang="ja-JP" altLang="en-US" sz="1400" b="0" i="0" u="none" strike="noStrike" cap="none" normalizeH="0" baseline="0" dirty="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146</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11</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44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pitchFamily="34" charset="0"/>
                          <a:ea typeface="ＭＳ Ｐゴシック" pitchFamily="50" charset="-128"/>
                        </a:rPr>
                        <a:t>LiMn</a:t>
                      </a:r>
                      <a:r>
                        <a:rPr kumimoji="1" lang="en-US" altLang="ja-JP" sz="1400" b="0" i="0" u="none" strike="noStrike" cap="none" normalizeH="0" baseline="-25000" dirty="0" smtClean="0">
                          <a:ln>
                            <a:noFill/>
                          </a:ln>
                          <a:solidFill>
                            <a:srgbClr val="000000"/>
                          </a:solidFill>
                          <a:effectLst/>
                          <a:latin typeface="Arial" pitchFamily="34" charset="0"/>
                          <a:ea typeface="ＭＳ Ｐゴシック" pitchFamily="50" charset="-128"/>
                        </a:rPr>
                        <a:t>2</a:t>
                      </a:r>
                      <a:r>
                        <a:rPr kumimoji="1" lang="en-US" altLang="ja-JP" sz="1400" b="0" i="0" u="none" strike="noStrike" cap="none" normalizeH="0" baseline="0" dirty="0" smtClean="0">
                          <a:ln>
                            <a:noFill/>
                          </a:ln>
                          <a:solidFill>
                            <a:srgbClr val="000000"/>
                          </a:solidFill>
                          <a:effectLst/>
                          <a:latin typeface="Arial" pitchFamily="34" charset="0"/>
                          <a:ea typeface="ＭＳ Ｐゴシック" pitchFamily="50" charset="-128"/>
                        </a:rPr>
                        <a:t>O</a:t>
                      </a:r>
                      <a:r>
                        <a:rPr kumimoji="1" lang="en-US" altLang="ja-JP" sz="1400" b="0" i="0" u="none" strike="noStrike" cap="none" normalizeH="0" baseline="-25000" dirty="0" smtClean="0">
                          <a:ln>
                            <a:noFill/>
                          </a:ln>
                          <a:solidFill>
                            <a:srgbClr val="000000"/>
                          </a:solidFill>
                          <a:effectLst/>
                          <a:latin typeface="Arial" pitchFamily="34" charset="0"/>
                          <a:ea typeface="ＭＳ Ｐゴシック" pitchFamily="50" charset="-128"/>
                        </a:rPr>
                        <a:t>4</a:t>
                      </a:r>
                      <a:endParaRPr kumimoji="1" lang="ja-JP" altLang="en-US" sz="1400" b="0" i="0" u="none" strike="noStrike" cap="none" normalizeH="0" baseline="-25000" dirty="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8.7</a:t>
                      </a:r>
                      <a:endParaRPr kumimoji="1" lang="ja-JP" altLang="en-US" sz="1400" b="0" i="0" u="none" strike="noStrike" cap="none" normalizeH="0" baseline="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4.28</a:t>
                      </a:r>
                      <a:endParaRPr kumimoji="1" lang="ja-JP" altLang="en-US" sz="1400" b="0" i="0" u="none" strike="noStrike" cap="none" normalizeH="0" baseline="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37.2</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21</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4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LiVS</a:t>
                      </a:r>
                      <a:r>
                        <a:rPr kumimoji="1" lang="en-US" altLang="ja-JP" sz="1400" b="0" i="0" u="none" strike="noStrike" cap="none" normalizeH="0" baseline="-25000" smtClean="0">
                          <a:ln>
                            <a:noFill/>
                          </a:ln>
                          <a:solidFill>
                            <a:srgbClr val="000000"/>
                          </a:solidFill>
                          <a:effectLst/>
                          <a:latin typeface="Arial" pitchFamily="34" charset="0"/>
                          <a:ea typeface="ＭＳ Ｐゴシック" pitchFamily="50" charset="-128"/>
                        </a:rPr>
                        <a:t>2</a:t>
                      </a:r>
                      <a:endParaRPr kumimoji="1" lang="ja-JP" altLang="en-US" sz="1400" b="0" i="0" u="none" strike="noStrike" cap="none" normalizeH="0" baseline="-2500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17.5</a:t>
                      </a:r>
                      <a:endParaRPr kumimoji="1" lang="ja-JP" altLang="en-US" sz="1400" b="0" i="0" u="none" strike="noStrike" cap="none" normalizeH="0" baseline="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3.33</a:t>
                      </a:r>
                      <a:endParaRPr kumimoji="1" lang="ja-JP" altLang="en-US" sz="1400" b="0" i="0" u="none" strike="noStrike" cap="none" normalizeH="0" baseline="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58.3</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40</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44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LiVO</a:t>
                      </a:r>
                      <a:r>
                        <a:rPr kumimoji="1" lang="en-US" altLang="ja-JP" sz="1400" b="0" i="0" u="none" strike="noStrike" cap="none" normalizeH="0" baseline="-25000" dirty="0" smtClean="0">
                          <a:ln>
                            <a:noFill/>
                          </a:ln>
                          <a:solidFill>
                            <a:schemeClr val="tx1"/>
                          </a:solidFill>
                          <a:effectLst/>
                          <a:latin typeface="Arial" pitchFamily="34" charset="0"/>
                          <a:ea typeface="ＭＳ Ｐゴシック" pitchFamily="50" charset="-128"/>
                        </a:rPr>
                        <a:t>2</a:t>
                      </a:r>
                      <a:endParaRPr kumimoji="1" lang="ja-JP" altLang="en-US" sz="1400" b="0" i="0" u="none" strike="noStrike" cap="none" normalizeH="0" baseline="-2500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75</a:t>
                      </a:r>
                      <a:endParaRPr kumimoji="1" lang="ja-JP" altLang="en-US" sz="14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Ｐゴシック" pitchFamily="50" charset="-128"/>
                        </a:rPr>
                        <a:t>4.35</a:t>
                      </a:r>
                      <a:endParaRPr kumimoji="1" lang="ja-JP" altLang="en-US" sz="14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pitchFamily="34" charset="0"/>
                          <a:ea typeface="ＭＳ Ｐゴシック" pitchFamily="50" charset="-128"/>
                        </a:rPr>
                        <a:t>326</a:t>
                      </a:r>
                      <a:endParaRPr kumimoji="1" lang="ja-JP" altLang="en-US" sz="1400" b="0" i="0" u="none" strike="noStrike" cap="none" normalizeH="0" baseline="0" dirty="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pitchFamily="34" charset="0"/>
                          <a:ea typeface="ＭＳ Ｐゴシック" pitchFamily="50" charset="-128"/>
                        </a:rPr>
                        <a:t>206</a:t>
                      </a:r>
                      <a:endParaRPr kumimoji="1" lang="ja-JP" altLang="en-US" sz="1400" b="0" i="0" u="none" strike="noStrike" cap="none" normalizeH="0" baseline="0" dirty="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443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pitchFamily="34" charset="0"/>
                          <a:ea typeface="ＭＳ Ｐゴシック" pitchFamily="50" charset="-128"/>
                        </a:rPr>
                        <a:t>NaNiO</a:t>
                      </a:r>
                      <a:r>
                        <a:rPr kumimoji="1" lang="en-US" altLang="ja-JP" sz="1400" b="0" i="0" u="none" strike="noStrike" cap="none" normalizeH="0" baseline="-25000" dirty="0" smtClean="0">
                          <a:ln>
                            <a:noFill/>
                          </a:ln>
                          <a:solidFill>
                            <a:srgbClr val="000000"/>
                          </a:solidFill>
                          <a:effectLst/>
                          <a:latin typeface="Arial" pitchFamily="34" charset="0"/>
                          <a:ea typeface="ＭＳ Ｐゴシック" pitchFamily="50" charset="-128"/>
                        </a:rPr>
                        <a:t>2</a:t>
                      </a:r>
                      <a:endParaRPr kumimoji="1" lang="ja-JP" altLang="en-US" sz="1400" b="0" i="0" u="none" strike="noStrike" cap="none" normalizeH="0" baseline="-25000" dirty="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pitchFamily="34" charset="0"/>
                          <a:ea typeface="ＭＳ Ｐゴシック" pitchFamily="50" charset="-128"/>
                        </a:rPr>
                        <a:t>22.5</a:t>
                      </a:r>
                      <a:endParaRPr kumimoji="1" lang="ja-JP" altLang="en-US" sz="1400" b="0" i="0" u="none" strike="noStrike" cap="none" normalizeH="0" baseline="0" dirty="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pitchFamily="34" charset="0"/>
                          <a:ea typeface="ＭＳ Ｐゴシック" pitchFamily="50" charset="-128"/>
                        </a:rPr>
                        <a:t>4.77</a:t>
                      </a:r>
                      <a:endParaRPr kumimoji="1" lang="ja-JP" altLang="en-US" sz="1400" b="0" i="0" u="none" strike="noStrike" cap="none" normalizeH="0" baseline="0" smtClean="0">
                        <a:ln>
                          <a:noFill/>
                        </a:ln>
                        <a:solidFill>
                          <a:srgbClr val="00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FF0000"/>
                          </a:solidFill>
                          <a:effectLst/>
                          <a:latin typeface="Arial" pitchFamily="34" charset="0"/>
                          <a:ea typeface="ＭＳ Ｐゴシック" pitchFamily="50" charset="-128"/>
                        </a:rPr>
                        <a:t>107</a:t>
                      </a:r>
                      <a:endParaRPr kumimoji="1" lang="ja-JP" altLang="en-US" sz="1400" b="0" i="0" u="none" strike="noStrike" cap="none" normalizeH="0" baseline="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FF0000"/>
                          </a:solidFill>
                          <a:effectLst/>
                          <a:latin typeface="Arial" pitchFamily="34" charset="0"/>
                          <a:ea typeface="ＭＳ Ｐゴシック" pitchFamily="50" charset="-128"/>
                        </a:rPr>
                        <a:t>213</a:t>
                      </a:r>
                      <a:endParaRPr kumimoji="1" lang="ja-JP" altLang="en-US" sz="1400" b="0" i="0" u="none" strike="noStrike" cap="none" normalizeH="0" baseline="0" dirty="0" smtClean="0">
                        <a:ln>
                          <a:noFill/>
                        </a:ln>
                        <a:solidFill>
                          <a:srgbClr val="FF0000"/>
                        </a:solidFill>
                        <a:effectLst/>
                        <a:latin typeface="Arial"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8757" name="AutoShape 17"/>
          <p:cNvSpPr>
            <a:spLocks noChangeArrowheads="1"/>
          </p:cNvSpPr>
          <p:nvPr/>
        </p:nvSpPr>
        <p:spPr bwMode="auto">
          <a:xfrm>
            <a:off x="-144463" y="981075"/>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4" name="Text Box 101"/>
          <p:cNvSpPr txBox="1">
            <a:spLocks noChangeArrowheads="1"/>
          </p:cNvSpPr>
          <p:nvPr/>
        </p:nvSpPr>
        <p:spPr bwMode="auto">
          <a:xfrm>
            <a:off x="1588795" y="332570"/>
            <a:ext cx="5575565" cy="5847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3200" b="1" dirty="0" smtClean="0">
                <a:solidFill>
                  <a:srgbClr val="FFFF00"/>
                </a:solidFill>
              </a:rPr>
              <a:t>Design(?) of Electronic Ice</a:t>
            </a:r>
            <a:endParaRPr lang="en-US" altLang="ja-JP" sz="3200" b="1" dirty="0">
              <a:solidFill>
                <a:srgbClr val="FFFF00"/>
              </a:solidFill>
            </a:endParaRPr>
          </a:p>
        </p:txBody>
      </p:sp>
      <p:sp>
        <p:nvSpPr>
          <p:cNvPr id="28759" name="テキスト ボックス 4"/>
          <p:cNvSpPr txBox="1">
            <a:spLocks noChangeArrowheads="1"/>
          </p:cNvSpPr>
          <p:nvPr/>
        </p:nvSpPr>
        <p:spPr bwMode="auto">
          <a:xfrm>
            <a:off x="2123660" y="2204830"/>
            <a:ext cx="5561138" cy="400110"/>
          </a:xfrm>
          <a:prstGeom prst="rect">
            <a:avLst/>
          </a:prstGeom>
          <a:noFill/>
          <a:ln w="9525">
            <a:noFill/>
            <a:miter lim="800000"/>
            <a:headEnd/>
            <a:tailEnd/>
          </a:ln>
        </p:spPr>
        <p:txBody>
          <a:bodyPr wrap="none">
            <a:spAutoFit/>
          </a:bodyPr>
          <a:lstStyle/>
          <a:p>
            <a:r>
              <a:rPr lang="en-US" altLang="ja-JP" sz="2000" dirty="0" smtClean="0"/>
              <a:t>Materials with spin </a:t>
            </a:r>
            <a:r>
              <a:rPr lang="en-US" altLang="ja-JP" sz="2000" dirty="0"/>
              <a:t>singlet &amp; orbital ordering</a:t>
            </a:r>
            <a:endParaRPr lang="ja-JP" altLang="en-US" sz="2000" dirty="0"/>
          </a:p>
        </p:txBody>
      </p:sp>
      <p:sp>
        <p:nvSpPr>
          <p:cNvPr id="6" name="Rectangle 61"/>
          <p:cNvSpPr>
            <a:spLocks noChangeArrowheads="1"/>
          </p:cNvSpPr>
          <p:nvPr/>
        </p:nvSpPr>
        <p:spPr bwMode="auto">
          <a:xfrm>
            <a:off x="87377" y="-27480"/>
            <a:ext cx="3044423" cy="307777"/>
          </a:xfrm>
          <a:prstGeom prst="rect">
            <a:avLst/>
          </a:prstGeom>
          <a:noFill/>
          <a:ln w="9525">
            <a:noFill/>
            <a:miter lim="800000"/>
            <a:headEnd/>
            <a:tailEnd/>
          </a:ln>
        </p:spPr>
        <p:txBody>
          <a:bodyPr wrap="none">
            <a:spAutoFit/>
          </a:bodyPr>
          <a:lstStyle/>
          <a:p>
            <a:r>
              <a:rPr lang="en-US" altLang="ja-JP" sz="1400" b="1" dirty="0" smtClean="0"/>
              <a:t>entropic electronic phase change</a:t>
            </a:r>
            <a:endParaRPr lang="ja-JP" altLang="en-US" sz="1400" b="1" dirty="0"/>
          </a:p>
        </p:txBody>
      </p:sp>
      <p:sp>
        <p:nvSpPr>
          <p:cNvPr id="5" name="正方形/長方形 4"/>
          <p:cNvSpPr/>
          <p:nvPr/>
        </p:nvSpPr>
        <p:spPr>
          <a:xfrm>
            <a:off x="1121220" y="1124680"/>
            <a:ext cx="7699370" cy="923330"/>
          </a:xfrm>
          <a:prstGeom prst="rect">
            <a:avLst/>
          </a:prstGeom>
        </p:spPr>
        <p:txBody>
          <a:bodyPr wrap="square">
            <a:spAutoFit/>
          </a:bodyPr>
          <a:lstStyle/>
          <a:p>
            <a:pPr lvl="0"/>
            <a:r>
              <a:rPr lang="en-US" altLang="ja-JP" sz="1800" dirty="0">
                <a:solidFill>
                  <a:srgbClr val="FFFFFF"/>
                </a:solidFill>
              </a:rPr>
              <a:t>Contrast of entropy between high- and low- T phases</a:t>
            </a:r>
          </a:p>
          <a:p>
            <a:pPr lvl="0"/>
            <a:endParaRPr lang="en-US" altLang="ja-JP" sz="1800" dirty="0">
              <a:solidFill>
                <a:srgbClr val="FFFFFF"/>
              </a:solidFill>
            </a:endParaRPr>
          </a:p>
          <a:p>
            <a:pPr lvl="0"/>
            <a:r>
              <a:rPr lang="en-US" altLang="ja-JP" sz="1800" dirty="0" smtClean="0">
                <a:solidFill>
                  <a:srgbClr val="FFFFFF"/>
                </a:solidFill>
              </a:rPr>
              <a:t>low-T</a:t>
            </a:r>
            <a:r>
              <a:rPr lang="en-US" altLang="ja-JP" sz="1800" dirty="0">
                <a:solidFill>
                  <a:srgbClr val="FFFFFF"/>
                </a:solidFill>
              </a:rPr>
              <a:t>:  insulator, </a:t>
            </a:r>
            <a:r>
              <a:rPr lang="en-US" altLang="ja-JP" sz="1800" i="1" dirty="0">
                <a:solidFill>
                  <a:srgbClr val="FFFFFF"/>
                </a:solidFill>
              </a:rPr>
              <a:t>low</a:t>
            </a:r>
            <a:r>
              <a:rPr lang="en-US" altLang="ja-JP" sz="1800" dirty="0">
                <a:solidFill>
                  <a:srgbClr val="FFFFFF"/>
                </a:solidFill>
              </a:rPr>
              <a:t> entropy solid without spin &amp; orbital entropy</a:t>
            </a:r>
          </a:p>
        </p:txBody>
      </p:sp>
      <p:sp>
        <p:nvSpPr>
          <p:cNvPr id="8" name="テキスト ボックス 7"/>
          <p:cNvSpPr txBox="1"/>
          <p:nvPr/>
        </p:nvSpPr>
        <p:spPr>
          <a:xfrm>
            <a:off x="688170" y="5529627"/>
            <a:ext cx="8432117" cy="830997"/>
          </a:xfrm>
          <a:prstGeom prst="rect">
            <a:avLst/>
          </a:prstGeom>
          <a:noFill/>
        </p:spPr>
        <p:txBody>
          <a:bodyPr wrap="none" rtlCol="0">
            <a:spAutoFit/>
          </a:bodyPr>
          <a:lstStyle/>
          <a:p>
            <a:r>
              <a:rPr kumimoji="1" lang="en-US" altLang="ja-JP" dirty="0" smtClean="0">
                <a:solidFill>
                  <a:srgbClr val="FFFF00"/>
                </a:solidFill>
              </a:rPr>
              <a:t>Optimization: How </a:t>
            </a:r>
            <a:r>
              <a:rPr kumimoji="1" lang="en-US" altLang="ja-JP" dirty="0" smtClean="0">
                <a:solidFill>
                  <a:srgbClr val="FFFF00"/>
                </a:solidFill>
              </a:rPr>
              <a:t>to realize high-T, large entropy liquid?</a:t>
            </a:r>
          </a:p>
          <a:p>
            <a:r>
              <a:rPr lang="en-US" altLang="ja-JP" dirty="0">
                <a:solidFill>
                  <a:srgbClr val="FFFF00"/>
                </a:solidFill>
              </a:rPr>
              <a:t> </a:t>
            </a:r>
            <a:r>
              <a:rPr lang="en-US" altLang="ja-JP" dirty="0" smtClean="0">
                <a:solidFill>
                  <a:srgbClr val="FFFF00"/>
                </a:solidFill>
              </a:rPr>
              <a:t>   </a:t>
            </a:r>
            <a:r>
              <a:rPr lang="en-US" altLang="ja-JP" dirty="0" smtClean="0">
                <a:solidFill>
                  <a:srgbClr val="FFFF00"/>
                </a:solidFill>
              </a:rPr>
              <a:t>      using </a:t>
            </a:r>
            <a:r>
              <a:rPr lang="en-US" altLang="ja-JP" dirty="0" smtClean="0">
                <a:solidFill>
                  <a:srgbClr val="FFFF00"/>
                </a:solidFill>
              </a:rPr>
              <a:t>spin/orbital</a:t>
            </a:r>
            <a:endParaRPr kumimoji="1" lang="ja-JP" altLang="en-US" dirty="0">
              <a:solidFill>
                <a:srgbClr val="FFFF00"/>
              </a:solidFill>
            </a:endParaRPr>
          </a:p>
        </p:txBody>
      </p:sp>
      <p:sp>
        <p:nvSpPr>
          <p:cNvPr id="3" name="テキスト ボックス 2"/>
          <p:cNvSpPr txBox="1"/>
          <p:nvPr/>
        </p:nvSpPr>
        <p:spPr>
          <a:xfrm>
            <a:off x="7380390" y="4653006"/>
            <a:ext cx="1101584" cy="338554"/>
          </a:xfrm>
          <a:prstGeom prst="rect">
            <a:avLst/>
          </a:prstGeom>
          <a:noFill/>
        </p:spPr>
        <p:txBody>
          <a:bodyPr wrap="none" rtlCol="0">
            <a:spAutoFit/>
          </a:bodyPr>
          <a:lstStyle/>
          <a:p>
            <a:r>
              <a:rPr kumimoji="1" lang="en-US" altLang="ja-JP" sz="1600" dirty="0" smtClean="0"/>
              <a:t>200</a:t>
            </a:r>
            <a:r>
              <a:rPr kumimoji="1" lang="ja-JP" altLang="en-US" sz="1600" dirty="0" smtClean="0"/>
              <a:t>℃ </a:t>
            </a:r>
            <a:r>
              <a:rPr kumimoji="1" lang="en-US" altLang="ja-JP" sz="1600" dirty="0" smtClean="0"/>
              <a:t>ice</a:t>
            </a:r>
            <a:endParaRPr kumimoji="1" lang="ja-JP"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17"/>
          <p:cNvSpPr>
            <a:spLocks noChangeArrowheads="1"/>
          </p:cNvSpPr>
          <p:nvPr/>
        </p:nvSpPr>
        <p:spPr bwMode="auto">
          <a:xfrm>
            <a:off x="0" y="944562"/>
            <a:ext cx="9180513"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a:spcBef>
                <a:spcPct val="50000"/>
              </a:spcBef>
            </a:pPr>
            <a:endParaRPr lang="en-US" altLang="ja-JP" sz="2800" b="1" baseline="-25000">
              <a:solidFill>
                <a:srgbClr val="FFFF00"/>
              </a:solidFill>
            </a:endParaRPr>
          </a:p>
          <a:p>
            <a:pPr>
              <a:spcBef>
                <a:spcPct val="50000"/>
              </a:spcBef>
            </a:pPr>
            <a:endParaRPr lang="en-US" altLang="ja-JP" sz="2800" b="1" baseline="-25000">
              <a:solidFill>
                <a:srgbClr val="FFFF00"/>
              </a:solidFill>
            </a:endParaRPr>
          </a:p>
        </p:txBody>
      </p:sp>
      <p:grpSp>
        <p:nvGrpSpPr>
          <p:cNvPr id="2" name="グループ化 15"/>
          <p:cNvGrpSpPr>
            <a:grpSpLocks/>
          </p:cNvGrpSpPr>
          <p:nvPr/>
        </p:nvGrpSpPr>
        <p:grpSpPr bwMode="auto">
          <a:xfrm>
            <a:off x="406400" y="1273606"/>
            <a:ext cx="8367712" cy="3307554"/>
            <a:chOff x="274637" y="3579882"/>
            <a:chExt cx="8367713" cy="3308281"/>
          </a:xfrm>
        </p:grpSpPr>
        <p:pic>
          <p:nvPicPr>
            <p:cNvPr id="36936" name="Picture 3" descr="熱電発電の仕組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7" y="4501847"/>
              <a:ext cx="3803651" cy="202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7" name="Picture 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3933825"/>
              <a:ext cx="3641725" cy="295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938" name="正方形/長方形 18"/>
            <p:cNvSpPr>
              <a:spLocks noChangeArrowheads="1"/>
            </p:cNvSpPr>
            <p:nvPr/>
          </p:nvSpPr>
          <p:spPr bwMode="auto">
            <a:xfrm>
              <a:off x="274637" y="3579882"/>
              <a:ext cx="47259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2000" dirty="0">
                  <a:solidFill>
                    <a:srgbClr val="FFFF00"/>
                  </a:solidFill>
                </a:rPr>
                <a:t>Thermoelectric power </a:t>
              </a:r>
            </a:p>
            <a:p>
              <a:pPr eaLnBrk="1" hangingPunct="1"/>
              <a:r>
                <a:rPr lang="en-US" altLang="ja-JP" sz="2000" dirty="0">
                  <a:solidFill>
                    <a:srgbClr val="FFFF00"/>
                  </a:solidFill>
                </a:rPr>
                <a:t>      S = </a:t>
              </a:r>
              <a:r>
                <a:rPr lang="en-US" altLang="ja-JP" sz="2000" dirty="0">
                  <a:solidFill>
                    <a:srgbClr val="FFFF00"/>
                  </a:solidFill>
                  <a:latin typeface="Symbol" pitchFamily="18" charset="2"/>
                </a:rPr>
                <a:t>D</a:t>
              </a:r>
              <a:r>
                <a:rPr lang="en-US" altLang="ja-JP" sz="2000" dirty="0">
                  <a:solidFill>
                    <a:srgbClr val="FFFF00"/>
                  </a:solidFill>
                </a:rPr>
                <a:t>V/</a:t>
              </a:r>
              <a:r>
                <a:rPr lang="en-US" altLang="ja-JP" sz="2000" dirty="0">
                  <a:solidFill>
                    <a:srgbClr val="FFFF00"/>
                  </a:solidFill>
                  <a:latin typeface="Symbol" pitchFamily="18" charset="2"/>
                </a:rPr>
                <a:t>D</a:t>
              </a:r>
              <a:r>
                <a:rPr lang="en-US" altLang="ja-JP" sz="2000" dirty="0">
                  <a:solidFill>
                    <a:srgbClr val="FFFF00"/>
                  </a:solidFill>
                </a:rPr>
                <a:t>T  =  entropy / charge e</a:t>
              </a:r>
            </a:p>
          </p:txBody>
        </p:sp>
      </p:grpSp>
      <p:sp>
        <p:nvSpPr>
          <p:cNvPr id="19" name="テキスト ボックス 18"/>
          <p:cNvSpPr txBox="1">
            <a:spLocks noChangeArrowheads="1"/>
          </p:cNvSpPr>
          <p:nvPr/>
        </p:nvSpPr>
        <p:spPr bwMode="auto">
          <a:xfrm>
            <a:off x="4067931" y="5013220"/>
            <a:ext cx="4992302" cy="646331"/>
          </a:xfrm>
          <a:prstGeom prst="rect">
            <a:avLst/>
          </a:prstGeom>
          <a:noFill/>
          <a:ln w="9525">
            <a:noFill/>
            <a:miter lim="800000"/>
            <a:headEnd/>
            <a:tailEnd/>
          </a:ln>
        </p:spPr>
        <p:txBody>
          <a:bodyPr wrap="square">
            <a:spAutoFit/>
          </a:bodyPr>
          <a:lstStyle/>
          <a:p>
            <a:r>
              <a:rPr lang="en-US" altLang="ja-JP" sz="1800" dirty="0"/>
              <a:t>Entropic </a:t>
            </a:r>
            <a:r>
              <a:rPr lang="en-US" altLang="ja-JP" sz="1800" dirty="0" smtClean="0"/>
              <a:t>electron liquid </a:t>
            </a:r>
            <a:r>
              <a:rPr lang="en-US" altLang="ja-JP" sz="1800" dirty="0">
                <a:solidFill>
                  <a:srgbClr val="FFFF00"/>
                </a:solidFill>
              </a:rPr>
              <a:t>NaCo</a:t>
            </a:r>
            <a:r>
              <a:rPr lang="en-US" altLang="ja-JP" sz="1800" baseline="-25000" dirty="0">
                <a:solidFill>
                  <a:srgbClr val="FFFF00"/>
                </a:solidFill>
              </a:rPr>
              <a:t>2</a:t>
            </a:r>
            <a:r>
              <a:rPr lang="en-US" altLang="ja-JP" sz="1800" dirty="0">
                <a:solidFill>
                  <a:srgbClr val="FFFF00"/>
                </a:solidFill>
              </a:rPr>
              <a:t>O</a:t>
            </a:r>
            <a:r>
              <a:rPr lang="en-US" altLang="ja-JP" sz="1800" baseline="-25000" dirty="0">
                <a:solidFill>
                  <a:srgbClr val="FFFF00"/>
                </a:solidFill>
              </a:rPr>
              <a:t>4</a:t>
            </a:r>
          </a:p>
          <a:p>
            <a:r>
              <a:rPr lang="en-US" altLang="ja-JP" sz="1800" baseline="-25000" dirty="0"/>
              <a:t> </a:t>
            </a:r>
            <a:r>
              <a:rPr lang="en-US" altLang="ja-JP" sz="1800" dirty="0"/>
              <a:t> </a:t>
            </a:r>
            <a:r>
              <a:rPr lang="en-US" altLang="ja-JP" sz="1800" dirty="0" smtClean="0"/>
              <a:t>  spin/orbital entropy important</a:t>
            </a:r>
            <a:endParaRPr lang="ja-JP" altLang="en-US" sz="1800" dirty="0"/>
          </a:p>
        </p:txBody>
      </p:sp>
      <p:sp>
        <p:nvSpPr>
          <p:cNvPr id="20" name="Rectangle 4"/>
          <p:cNvSpPr>
            <a:spLocks/>
          </p:cNvSpPr>
          <p:nvPr/>
        </p:nvSpPr>
        <p:spPr bwMode="auto">
          <a:xfrm>
            <a:off x="4902630" y="4766999"/>
            <a:ext cx="4179028" cy="246221"/>
          </a:xfrm>
          <a:prstGeom prst="rect">
            <a:avLst/>
          </a:prstGeom>
          <a:noFill/>
          <a:ln w="9525">
            <a:noFill/>
            <a:miter lim="800000"/>
            <a:headEnd/>
            <a:tailEnd/>
          </a:ln>
        </p:spPr>
        <p:txBody>
          <a:bodyPr wrap="none" lIns="0" tIns="0" rIns="0" bIns="0" anchor="ctr">
            <a:spAutoFit/>
          </a:bodyPr>
          <a:lstStyle/>
          <a:p>
            <a:pPr algn="ctr" defTabSz="822325"/>
            <a:r>
              <a:rPr kumimoji="0" lang="en-US" altLang="ja-JP" sz="1600" dirty="0">
                <a:sym typeface="Gill Sans" charset="0"/>
              </a:rPr>
              <a:t>I. </a:t>
            </a:r>
            <a:r>
              <a:rPr kumimoji="0" lang="en-US" altLang="ja-JP" sz="1600" dirty="0" err="1">
                <a:sym typeface="Gill Sans" charset="0"/>
              </a:rPr>
              <a:t>Terasaki</a:t>
            </a:r>
            <a:r>
              <a:rPr kumimoji="0" lang="en-US" altLang="ja-JP" sz="1600" dirty="0">
                <a:sym typeface="Gill Sans" charset="0"/>
              </a:rPr>
              <a:t>, Phys. Rev. B </a:t>
            </a:r>
            <a:r>
              <a:rPr kumimoji="0" lang="en-US" altLang="ja-JP" sz="1600" u="sng" dirty="0">
                <a:sym typeface="Gill Sans" charset="0"/>
              </a:rPr>
              <a:t>56</a:t>
            </a:r>
            <a:r>
              <a:rPr kumimoji="0" lang="en-US" altLang="ja-JP" sz="1600" dirty="0">
                <a:sym typeface="Gill Sans" charset="0"/>
              </a:rPr>
              <a:t>, R12685 (1997).</a:t>
            </a:r>
          </a:p>
        </p:txBody>
      </p:sp>
      <p:sp>
        <p:nvSpPr>
          <p:cNvPr id="22" name="テキスト ボックス 21"/>
          <p:cNvSpPr txBox="1">
            <a:spLocks noChangeArrowheads="1"/>
          </p:cNvSpPr>
          <p:nvPr/>
        </p:nvSpPr>
        <p:spPr bwMode="auto">
          <a:xfrm>
            <a:off x="4716020" y="5877340"/>
            <a:ext cx="4392610" cy="584775"/>
          </a:xfrm>
          <a:prstGeom prst="rect">
            <a:avLst/>
          </a:prstGeom>
          <a:noFill/>
          <a:ln w="9525">
            <a:noFill/>
            <a:miter lim="800000"/>
            <a:headEnd/>
            <a:tailEnd/>
          </a:ln>
        </p:spPr>
        <p:txBody>
          <a:bodyPr wrap="square">
            <a:spAutoFit/>
          </a:bodyPr>
          <a:lstStyle/>
          <a:p>
            <a:r>
              <a:rPr lang="en-US" altLang="ja-JP" sz="1600" dirty="0" smtClean="0"/>
              <a:t>Similar situation in LiRh</a:t>
            </a:r>
            <a:r>
              <a:rPr lang="en-US" altLang="ja-JP" sz="1600" baseline="-25000" dirty="0" smtClean="0"/>
              <a:t>2</a:t>
            </a:r>
            <a:r>
              <a:rPr lang="en-US" altLang="ja-JP" sz="1600" dirty="0" smtClean="0"/>
              <a:t>O</a:t>
            </a:r>
            <a:r>
              <a:rPr lang="en-US" altLang="ja-JP" sz="1600" baseline="-25000" dirty="0" smtClean="0"/>
              <a:t>4</a:t>
            </a:r>
            <a:r>
              <a:rPr lang="en-US" altLang="ja-JP" sz="1600" dirty="0" smtClean="0"/>
              <a:t> Okamoto</a:t>
            </a:r>
            <a:r>
              <a:rPr lang="en-US" altLang="ja-JP" sz="1600" dirty="0"/>
              <a:t>, </a:t>
            </a:r>
            <a:r>
              <a:rPr lang="en-US" altLang="ja-JP" sz="1600" dirty="0" smtClean="0"/>
              <a:t>Takagi </a:t>
            </a:r>
            <a:r>
              <a:rPr lang="en-US" altLang="ja-JP" sz="1600" dirty="0"/>
              <a:t>PRL(09)</a:t>
            </a:r>
            <a:endParaRPr lang="ja-JP" altLang="en-US" sz="1600" dirty="0"/>
          </a:p>
        </p:txBody>
      </p:sp>
      <p:sp>
        <p:nvSpPr>
          <p:cNvPr id="23" name="テキスト ボックス 11"/>
          <p:cNvSpPr txBox="1">
            <a:spLocks noChangeArrowheads="1"/>
          </p:cNvSpPr>
          <p:nvPr/>
        </p:nvSpPr>
        <p:spPr bwMode="auto">
          <a:xfrm>
            <a:off x="928688" y="242583"/>
            <a:ext cx="7342075" cy="954107"/>
          </a:xfrm>
          <a:prstGeom prst="rect">
            <a:avLst/>
          </a:prstGeom>
          <a:noFill/>
          <a:ln w="9525">
            <a:noFill/>
            <a:miter lim="800000"/>
            <a:headEnd/>
            <a:tailEnd/>
          </a:ln>
        </p:spPr>
        <p:txBody>
          <a:bodyPr wrap="none">
            <a:spAutoFit/>
          </a:bodyPr>
          <a:lstStyle/>
          <a:p>
            <a:r>
              <a:rPr lang="en-US" altLang="ja-JP" sz="2800" b="1" dirty="0" smtClean="0">
                <a:solidFill>
                  <a:srgbClr val="FFFF00"/>
                </a:solidFill>
              </a:rPr>
              <a:t>   </a:t>
            </a:r>
            <a:r>
              <a:rPr lang="en-US" altLang="ja-JP" sz="2800" b="1" dirty="0">
                <a:solidFill>
                  <a:srgbClr val="FFFF00"/>
                </a:solidFill>
              </a:rPr>
              <a:t>E</a:t>
            </a:r>
            <a:r>
              <a:rPr lang="en-US" altLang="ja-JP" sz="2800" b="1" dirty="0" smtClean="0">
                <a:solidFill>
                  <a:srgbClr val="FFFF00"/>
                </a:solidFill>
              </a:rPr>
              <a:t>ntropic </a:t>
            </a:r>
            <a:r>
              <a:rPr lang="en-US" altLang="ja-JP" sz="2800" b="1" dirty="0">
                <a:solidFill>
                  <a:srgbClr val="FFFF00"/>
                </a:solidFill>
              </a:rPr>
              <a:t>electrons </a:t>
            </a:r>
            <a:r>
              <a:rPr lang="en-US" altLang="ja-JP" sz="2800" b="1" dirty="0" smtClean="0">
                <a:solidFill>
                  <a:srgbClr val="FFFF00"/>
                </a:solidFill>
              </a:rPr>
              <a:t>for </a:t>
            </a:r>
            <a:r>
              <a:rPr lang="en-US" altLang="ja-JP" sz="2800" b="1" dirty="0" err="1">
                <a:solidFill>
                  <a:srgbClr val="FFFF00"/>
                </a:solidFill>
              </a:rPr>
              <a:t>thermoelectrics</a:t>
            </a:r>
            <a:endParaRPr lang="en-US" altLang="ja-JP" sz="2800" b="1" dirty="0">
              <a:solidFill>
                <a:srgbClr val="FFFF00"/>
              </a:solidFill>
            </a:endParaRPr>
          </a:p>
          <a:p>
            <a:r>
              <a:rPr lang="en-US" altLang="ja-JP" sz="2800" b="1" dirty="0" smtClean="0">
                <a:solidFill>
                  <a:srgbClr val="FFFF00"/>
                </a:solidFill>
              </a:rPr>
              <a:t>      </a:t>
            </a:r>
            <a:endParaRPr lang="ja-JP" altLang="en-US" sz="2800" b="1" dirty="0">
              <a:solidFill>
                <a:srgbClr val="FFFF00"/>
              </a:solidFill>
            </a:endParaRPr>
          </a:p>
        </p:txBody>
      </p:sp>
      <p:sp>
        <p:nvSpPr>
          <p:cNvPr id="24" name="Rectangle 61"/>
          <p:cNvSpPr>
            <a:spLocks noChangeArrowheads="1"/>
          </p:cNvSpPr>
          <p:nvPr/>
        </p:nvSpPr>
        <p:spPr bwMode="auto">
          <a:xfrm>
            <a:off x="87377" y="-27480"/>
            <a:ext cx="3044423" cy="307777"/>
          </a:xfrm>
          <a:prstGeom prst="rect">
            <a:avLst/>
          </a:prstGeom>
          <a:noFill/>
          <a:ln w="9525">
            <a:noFill/>
            <a:miter lim="800000"/>
            <a:headEnd/>
            <a:tailEnd/>
          </a:ln>
        </p:spPr>
        <p:txBody>
          <a:bodyPr wrap="none">
            <a:spAutoFit/>
          </a:bodyPr>
          <a:lstStyle/>
          <a:p>
            <a:r>
              <a:rPr lang="en-US" altLang="ja-JP" sz="1400" b="1" dirty="0" smtClean="0"/>
              <a:t>entropic electronic phase change</a:t>
            </a:r>
            <a:endParaRPr lang="ja-JP" altLang="en-US" sz="1400" b="1" dirty="0"/>
          </a:p>
        </p:txBody>
      </p:sp>
      <p:sp>
        <p:nvSpPr>
          <p:cNvPr id="25" name="テキスト ボックス 24"/>
          <p:cNvSpPr txBox="1"/>
          <p:nvPr/>
        </p:nvSpPr>
        <p:spPr>
          <a:xfrm>
            <a:off x="230074" y="4792836"/>
            <a:ext cx="4125896" cy="830997"/>
          </a:xfrm>
          <a:prstGeom prst="rect">
            <a:avLst/>
          </a:prstGeom>
          <a:noFill/>
        </p:spPr>
        <p:txBody>
          <a:bodyPr wrap="square" rtlCol="0">
            <a:spAutoFit/>
          </a:bodyPr>
          <a:lstStyle/>
          <a:p>
            <a:r>
              <a:rPr kumimoji="1" lang="en-US" altLang="ja-JP" dirty="0" smtClean="0">
                <a:solidFill>
                  <a:srgbClr val="FFFF00"/>
                </a:solidFill>
              </a:rPr>
              <a:t>How to realize high-T, large entropy liquid?</a:t>
            </a:r>
            <a:endParaRPr kumimoji="1" lang="ja-JP" altLang="en-US" dirty="0">
              <a:solidFill>
                <a:srgbClr val="FFFF00"/>
              </a:solidFill>
            </a:endParaRPr>
          </a:p>
        </p:txBody>
      </p:sp>
      <p:sp>
        <p:nvSpPr>
          <p:cNvPr id="3" name="テキスト ボックス 2"/>
          <p:cNvSpPr txBox="1"/>
          <p:nvPr/>
        </p:nvSpPr>
        <p:spPr>
          <a:xfrm>
            <a:off x="4923244" y="1131607"/>
            <a:ext cx="3969356" cy="400110"/>
          </a:xfrm>
          <a:prstGeom prst="rect">
            <a:avLst/>
          </a:prstGeom>
          <a:noFill/>
        </p:spPr>
        <p:txBody>
          <a:bodyPr wrap="none" rtlCol="0">
            <a:spAutoFit/>
          </a:bodyPr>
          <a:lstStyle/>
          <a:p>
            <a:r>
              <a:rPr kumimoji="1" lang="en-US" altLang="ja-JP" sz="2000" dirty="0" smtClean="0"/>
              <a:t>NaCo</a:t>
            </a:r>
            <a:r>
              <a:rPr kumimoji="1" lang="en-US" altLang="ja-JP" sz="2000" baseline="-25000" dirty="0" smtClean="0"/>
              <a:t>2</a:t>
            </a:r>
            <a:r>
              <a:rPr kumimoji="1" lang="en-US" altLang="ja-JP" sz="2000" dirty="0" smtClean="0"/>
              <a:t>O</a:t>
            </a:r>
            <a:r>
              <a:rPr kumimoji="1" lang="en-US" altLang="ja-JP" sz="2000" baseline="-25000" dirty="0" smtClean="0"/>
              <a:t>4</a:t>
            </a:r>
            <a:r>
              <a:rPr kumimoji="1" lang="en-US" altLang="ja-JP" sz="2000" dirty="0" smtClean="0"/>
              <a:t>:SCES </a:t>
            </a:r>
            <a:r>
              <a:rPr kumimoji="1" lang="en-US" altLang="ja-JP" sz="2000" dirty="0" err="1" smtClean="0"/>
              <a:t>thermoelectrics</a:t>
            </a:r>
            <a:endParaRPr kumimoji="1" lang="ja-JP" altLang="en-US" sz="2000" dirty="0"/>
          </a:p>
        </p:txBody>
      </p:sp>
    </p:spTree>
    <p:extLst>
      <p:ext uri="{BB962C8B-B14F-4D97-AF65-F5344CB8AC3E}">
        <p14:creationId xmlns:p14="http://schemas.microsoft.com/office/powerpoint/2010/main" val="1534857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AutoShape 4"/>
          <p:cNvSpPr>
            <a:spLocks noChangeArrowheads="1"/>
          </p:cNvSpPr>
          <p:nvPr/>
        </p:nvSpPr>
        <p:spPr bwMode="auto">
          <a:xfrm>
            <a:off x="374650" y="476590"/>
            <a:ext cx="8642350" cy="73025"/>
          </a:xfrm>
          <a:prstGeom prst="roundRect">
            <a:avLst>
              <a:gd name="adj" fmla="val 16667"/>
            </a:avLst>
          </a:prstGeom>
          <a:gradFill rotWithShape="1">
            <a:gsLst>
              <a:gs pos="0">
                <a:srgbClr val="0099FF">
                  <a:gamma/>
                  <a:shade val="46275"/>
                  <a:invGamma/>
                  <a:alpha val="0"/>
                </a:srgbClr>
              </a:gs>
              <a:gs pos="100000">
                <a:srgbClr val="0099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en-US" altLang="ja-JP" sz="3200" b="1" dirty="0">
              <a:solidFill>
                <a:srgbClr val="FFFF00"/>
              </a:solidFill>
            </a:endParaRPr>
          </a:p>
          <a:p>
            <a:pPr>
              <a:spcBef>
                <a:spcPct val="50000"/>
              </a:spcBef>
            </a:pPr>
            <a:endParaRPr lang="en-US" altLang="ja-JP" sz="3200" b="1" dirty="0">
              <a:solidFill>
                <a:srgbClr val="FFFF00"/>
              </a:solidFill>
            </a:endParaRPr>
          </a:p>
        </p:txBody>
      </p:sp>
      <p:sp>
        <p:nvSpPr>
          <p:cNvPr id="323589" name="Text Box 5"/>
          <p:cNvSpPr txBox="1">
            <a:spLocks noChangeArrowheads="1"/>
          </p:cNvSpPr>
          <p:nvPr/>
        </p:nvSpPr>
        <p:spPr bwMode="auto">
          <a:xfrm>
            <a:off x="741363" y="0"/>
            <a:ext cx="668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800" b="1" dirty="0" smtClean="0">
                <a:solidFill>
                  <a:srgbClr val="FFFF00"/>
                </a:solidFill>
              </a:rPr>
              <a:t>Finding highly entropic electron liquid</a:t>
            </a:r>
            <a:endParaRPr lang="en-US" altLang="ja-JP" sz="2800" b="1" dirty="0">
              <a:solidFill>
                <a:srgbClr val="FFFF00"/>
              </a:solidFill>
            </a:endParaRPr>
          </a:p>
        </p:txBody>
      </p:sp>
      <p:pic>
        <p:nvPicPr>
          <p:cNvPr id="3235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93" y="888185"/>
            <a:ext cx="2149475"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3598" name="Text Box 14"/>
          <p:cNvSpPr txBox="1">
            <a:spLocks noChangeArrowheads="1"/>
          </p:cNvSpPr>
          <p:nvPr/>
        </p:nvSpPr>
        <p:spPr bwMode="auto">
          <a:xfrm>
            <a:off x="3606800" y="836640"/>
            <a:ext cx="3948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b="1" dirty="0"/>
              <a:t>S=</a:t>
            </a:r>
            <a:r>
              <a:rPr lang="en-US" altLang="ja-JP" sz="1800" b="1" dirty="0" err="1"/>
              <a:t>k</a:t>
            </a:r>
            <a:r>
              <a:rPr lang="en-US" altLang="ja-JP" sz="1800" b="1" baseline="-25000" dirty="0" err="1"/>
              <a:t>B</a:t>
            </a:r>
            <a:r>
              <a:rPr lang="en-US" altLang="ja-JP" sz="1800" b="1" dirty="0"/>
              <a:t>/e </a:t>
            </a:r>
            <a:r>
              <a:rPr lang="en-US" altLang="ja-JP" sz="1800" b="1" dirty="0" err="1"/>
              <a:t>ln</a:t>
            </a:r>
            <a:r>
              <a:rPr lang="en-US" altLang="ja-JP" sz="1800" b="1" dirty="0"/>
              <a:t> x/(1-x)  </a:t>
            </a:r>
            <a:r>
              <a:rPr lang="en-US" altLang="ja-JP" sz="1800" b="1" dirty="0" err="1"/>
              <a:t>Heikes</a:t>
            </a:r>
            <a:r>
              <a:rPr lang="en-US" altLang="ja-JP" sz="1800" b="1" dirty="0"/>
              <a:t> </a:t>
            </a:r>
            <a:r>
              <a:rPr lang="en-US" altLang="ja-JP" sz="1800" b="1" dirty="0" err="1"/>
              <a:t>fomula</a:t>
            </a:r>
            <a:endParaRPr lang="en-US" altLang="ja-JP" sz="1800" b="1" dirty="0"/>
          </a:p>
        </p:txBody>
      </p:sp>
      <p:sp>
        <p:nvSpPr>
          <p:cNvPr id="323599" name="Text Box 15"/>
          <p:cNvSpPr txBox="1">
            <a:spLocks noChangeArrowheads="1"/>
          </p:cNvSpPr>
          <p:nvPr/>
        </p:nvSpPr>
        <p:spPr bwMode="auto">
          <a:xfrm>
            <a:off x="3923910" y="548600"/>
            <a:ext cx="23358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a:t>Configuration </a:t>
            </a:r>
            <a:r>
              <a:rPr lang="en-US" altLang="ja-JP" sz="1600" dirty="0" smtClean="0"/>
              <a:t>entropy </a:t>
            </a:r>
            <a:endParaRPr lang="en-US" altLang="ja-JP" sz="1600" dirty="0"/>
          </a:p>
        </p:txBody>
      </p:sp>
      <p:sp>
        <p:nvSpPr>
          <p:cNvPr id="323606" name="Rectangle 22"/>
          <p:cNvSpPr>
            <a:spLocks/>
          </p:cNvSpPr>
          <p:nvPr/>
        </p:nvSpPr>
        <p:spPr bwMode="auto">
          <a:xfrm>
            <a:off x="4111180" y="1772770"/>
            <a:ext cx="4997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kumimoji="0" lang="en-US" altLang="ja-JP" sz="1400" dirty="0" err="1">
                <a:sym typeface="Gill Sans" charset="0"/>
              </a:rPr>
              <a:t>Koshibae</a:t>
            </a:r>
            <a:r>
              <a:rPr kumimoji="0" lang="en-US" altLang="ja-JP" sz="1400" dirty="0">
                <a:sym typeface="Gill Sans" charset="0"/>
              </a:rPr>
              <a:t>, Phys. Rev. </a:t>
            </a:r>
            <a:r>
              <a:rPr kumimoji="0" lang="en-US" altLang="ja-JP" sz="1400" dirty="0" err="1">
                <a:sym typeface="Gill Sans" charset="0"/>
              </a:rPr>
              <a:t>Lett</a:t>
            </a:r>
            <a:r>
              <a:rPr kumimoji="0" lang="en-US" altLang="ja-JP" sz="1400" dirty="0">
                <a:sym typeface="Gill Sans" charset="0"/>
              </a:rPr>
              <a:t>. 87 (2001) 236603.</a:t>
            </a:r>
          </a:p>
        </p:txBody>
      </p:sp>
      <p:sp>
        <p:nvSpPr>
          <p:cNvPr id="323610" name="Line 26"/>
          <p:cNvSpPr>
            <a:spLocks noChangeShapeType="1"/>
          </p:cNvSpPr>
          <p:nvPr/>
        </p:nvSpPr>
        <p:spPr bwMode="auto">
          <a:xfrm>
            <a:off x="3420230" y="2589855"/>
            <a:ext cx="642938"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323611" name="Line 27"/>
          <p:cNvSpPr>
            <a:spLocks noChangeShapeType="1"/>
          </p:cNvSpPr>
          <p:nvPr/>
        </p:nvSpPr>
        <p:spPr bwMode="auto">
          <a:xfrm>
            <a:off x="3420230" y="2759717"/>
            <a:ext cx="642938"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323612" name="Line 28"/>
          <p:cNvSpPr>
            <a:spLocks noChangeShapeType="1"/>
          </p:cNvSpPr>
          <p:nvPr/>
        </p:nvSpPr>
        <p:spPr bwMode="auto">
          <a:xfrm>
            <a:off x="3424993" y="2945455"/>
            <a:ext cx="642937"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323613" name="Line 29"/>
          <p:cNvSpPr>
            <a:spLocks noChangeShapeType="1"/>
          </p:cNvSpPr>
          <p:nvPr/>
        </p:nvSpPr>
        <p:spPr bwMode="auto">
          <a:xfrm flipV="1">
            <a:off x="3491668" y="2720030"/>
            <a:ext cx="1587" cy="40481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323614" name="Line 30"/>
          <p:cNvSpPr>
            <a:spLocks noChangeShapeType="1"/>
          </p:cNvSpPr>
          <p:nvPr/>
        </p:nvSpPr>
        <p:spPr bwMode="auto">
          <a:xfrm flipV="1">
            <a:off x="3599618" y="2564455"/>
            <a:ext cx="1587" cy="40481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323615" name="Line 31"/>
          <p:cNvSpPr>
            <a:spLocks noChangeShapeType="1"/>
          </p:cNvSpPr>
          <p:nvPr/>
        </p:nvSpPr>
        <p:spPr bwMode="auto">
          <a:xfrm flipV="1">
            <a:off x="3707568" y="2369192"/>
            <a:ext cx="1587" cy="403225"/>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323616" name="Line 32"/>
          <p:cNvSpPr>
            <a:spLocks noChangeShapeType="1"/>
          </p:cNvSpPr>
          <p:nvPr/>
        </p:nvSpPr>
        <p:spPr bwMode="auto">
          <a:xfrm flipV="1">
            <a:off x="3815518" y="2745430"/>
            <a:ext cx="1587" cy="404812"/>
          </a:xfrm>
          <a:prstGeom prst="line">
            <a:avLst/>
          </a:prstGeom>
          <a:noFill/>
          <a:ln w="28575">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323617" name="Line 33"/>
          <p:cNvSpPr>
            <a:spLocks noChangeShapeType="1"/>
          </p:cNvSpPr>
          <p:nvPr/>
        </p:nvSpPr>
        <p:spPr bwMode="auto">
          <a:xfrm flipV="1">
            <a:off x="3923468" y="2593030"/>
            <a:ext cx="1587" cy="404812"/>
          </a:xfrm>
          <a:prstGeom prst="line">
            <a:avLst/>
          </a:prstGeom>
          <a:noFill/>
          <a:ln w="28575">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323618" name="Oval 34"/>
          <p:cNvSpPr>
            <a:spLocks noChangeArrowheads="1"/>
          </p:cNvSpPr>
          <p:nvPr/>
        </p:nvSpPr>
        <p:spPr bwMode="auto">
          <a:xfrm>
            <a:off x="3815518" y="2325417"/>
            <a:ext cx="250825" cy="519351"/>
          </a:xfrm>
          <a:prstGeom prst="ellipse">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800"/>
          </a:p>
        </p:txBody>
      </p:sp>
      <p:sp>
        <p:nvSpPr>
          <p:cNvPr id="323620" name="Text Box 36"/>
          <p:cNvSpPr txBox="1">
            <a:spLocks noChangeArrowheads="1"/>
          </p:cNvSpPr>
          <p:nvPr/>
        </p:nvSpPr>
        <p:spPr bwMode="auto">
          <a:xfrm>
            <a:off x="2749874" y="1834335"/>
            <a:ext cx="10518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t>Co4+ t</a:t>
            </a:r>
            <a:r>
              <a:rPr lang="en-US" altLang="ja-JP" sz="1800" baseline="-25000" dirty="0"/>
              <a:t>2g</a:t>
            </a:r>
          </a:p>
        </p:txBody>
      </p:sp>
      <p:sp>
        <p:nvSpPr>
          <p:cNvPr id="323621" name="Line 37"/>
          <p:cNvSpPr>
            <a:spLocks noChangeShapeType="1"/>
          </p:cNvSpPr>
          <p:nvPr/>
        </p:nvSpPr>
        <p:spPr bwMode="auto">
          <a:xfrm>
            <a:off x="1713668" y="2301060"/>
            <a:ext cx="1778000" cy="84918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ja-JP" altLang="en-US" sz="1800"/>
          </a:p>
        </p:txBody>
      </p:sp>
      <p:sp>
        <p:nvSpPr>
          <p:cNvPr id="323622" name="Line 38"/>
          <p:cNvSpPr>
            <a:spLocks noChangeShapeType="1"/>
          </p:cNvSpPr>
          <p:nvPr/>
        </p:nvSpPr>
        <p:spPr bwMode="auto">
          <a:xfrm flipV="1">
            <a:off x="1835620" y="2175404"/>
            <a:ext cx="1728240" cy="3870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ja-JP" altLang="en-US" sz="1800"/>
          </a:p>
        </p:txBody>
      </p:sp>
      <p:sp>
        <p:nvSpPr>
          <p:cNvPr id="323624" name="Text Box 40"/>
          <p:cNvSpPr txBox="1">
            <a:spLocks noChangeArrowheads="1"/>
          </p:cNvSpPr>
          <p:nvPr/>
        </p:nvSpPr>
        <p:spPr bwMode="auto">
          <a:xfrm>
            <a:off x="3563860" y="1556740"/>
            <a:ext cx="48301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a:t>Orbital 3 x spin 2 = 6 </a:t>
            </a:r>
            <a:r>
              <a:rPr lang="en-US" altLang="ja-JP" sz="1600" dirty="0" smtClean="0"/>
              <a:t> +</a:t>
            </a:r>
            <a:r>
              <a:rPr lang="en-US" altLang="ja-JP" sz="1600" dirty="0" smtClean="0">
                <a:latin typeface="Symbol" panose="05050102010706020507" pitchFamily="18" charset="2"/>
              </a:rPr>
              <a:t>D</a:t>
            </a:r>
            <a:r>
              <a:rPr lang="en-US" altLang="ja-JP" sz="1600" dirty="0" smtClean="0"/>
              <a:t>S=K</a:t>
            </a:r>
            <a:r>
              <a:rPr lang="en-US" altLang="ja-JP" sz="1600" baseline="-25000" dirty="0" smtClean="0"/>
              <a:t>B</a:t>
            </a:r>
            <a:r>
              <a:rPr lang="en-US" altLang="ja-JP" sz="1600" dirty="0" smtClean="0"/>
              <a:t>/e </a:t>
            </a:r>
            <a:r>
              <a:rPr lang="en-US" altLang="ja-JP" sz="1600" dirty="0" err="1"/>
              <a:t>ln</a:t>
            </a:r>
            <a:r>
              <a:rPr lang="en-US" altLang="ja-JP" sz="1600" dirty="0"/>
              <a:t> </a:t>
            </a:r>
            <a:r>
              <a:rPr lang="en-US" altLang="ja-JP" sz="1600" dirty="0" smtClean="0"/>
              <a:t>6 ~ 150 </a:t>
            </a:r>
            <a:r>
              <a:rPr lang="en-US" altLang="ja-JP" sz="1600" dirty="0" smtClean="0">
                <a:latin typeface="Symbol" panose="05050102010706020507" pitchFamily="18" charset="2"/>
              </a:rPr>
              <a:t>m</a:t>
            </a:r>
            <a:r>
              <a:rPr lang="en-US" altLang="ja-JP" sz="1600" dirty="0" smtClean="0"/>
              <a:t>V/K</a:t>
            </a:r>
            <a:endParaRPr lang="en-US" altLang="ja-JP" sz="1600" dirty="0"/>
          </a:p>
          <a:p>
            <a:endParaRPr lang="en-US" altLang="ja-JP" sz="1600" dirty="0"/>
          </a:p>
        </p:txBody>
      </p:sp>
      <p:sp>
        <p:nvSpPr>
          <p:cNvPr id="323626" name="Text Box 42"/>
          <p:cNvSpPr txBox="1">
            <a:spLocks noChangeArrowheads="1"/>
          </p:cNvSpPr>
          <p:nvPr/>
        </p:nvSpPr>
        <p:spPr bwMode="auto">
          <a:xfrm>
            <a:off x="3812238" y="1196690"/>
            <a:ext cx="32944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smtClean="0"/>
              <a:t>Enhancement due to orbital/spin</a:t>
            </a:r>
            <a:endParaRPr lang="en-US" altLang="ja-JP" sz="1600" dirty="0"/>
          </a:p>
        </p:txBody>
      </p:sp>
      <p:sp>
        <p:nvSpPr>
          <p:cNvPr id="323627" name="Text Box 43"/>
          <p:cNvSpPr txBox="1">
            <a:spLocks noChangeArrowheads="1"/>
          </p:cNvSpPr>
          <p:nvPr/>
        </p:nvSpPr>
        <p:spPr bwMode="auto">
          <a:xfrm>
            <a:off x="53589" y="539318"/>
            <a:ext cx="34820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solidFill>
                  <a:srgbClr val="FFFF00"/>
                </a:solidFill>
              </a:rPr>
              <a:t>Chemist friendly approach  </a:t>
            </a:r>
            <a:endParaRPr lang="en-US" altLang="ja-JP" sz="2000" dirty="0">
              <a:solidFill>
                <a:srgbClr val="FFFF00"/>
              </a:solidFill>
            </a:endParaRPr>
          </a:p>
        </p:txBody>
      </p:sp>
      <p:sp>
        <p:nvSpPr>
          <p:cNvPr id="2" name="円/楕円 1"/>
          <p:cNvSpPr/>
          <p:nvPr/>
        </p:nvSpPr>
        <p:spPr bwMode="auto">
          <a:xfrm>
            <a:off x="1697351" y="2214112"/>
            <a:ext cx="138269" cy="161647"/>
          </a:xfrm>
          <a:prstGeom prst="ellipse">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bg1"/>
              </a:solidFill>
              <a:effectLst/>
              <a:latin typeface="Comic Sans MS" pitchFamily="66" charset="0"/>
              <a:ea typeface="ＭＳ Ｐゴシック" pitchFamily="50" charset="-128"/>
            </a:endParaRPr>
          </a:p>
        </p:txBody>
      </p:sp>
      <p:sp>
        <p:nvSpPr>
          <p:cNvPr id="33" name="円/楕円 32"/>
          <p:cNvSpPr/>
          <p:nvPr/>
        </p:nvSpPr>
        <p:spPr bwMode="auto">
          <a:xfrm>
            <a:off x="755470" y="2214112"/>
            <a:ext cx="138269" cy="161647"/>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bg1"/>
              </a:solidFill>
              <a:effectLst/>
              <a:latin typeface="Comic Sans MS" pitchFamily="66" charset="0"/>
              <a:ea typeface="ＭＳ Ｐゴシック" pitchFamily="50" charset="-128"/>
            </a:endParaRPr>
          </a:p>
        </p:txBody>
      </p:sp>
      <p:sp>
        <p:nvSpPr>
          <p:cNvPr id="34" name="円/楕円 33"/>
          <p:cNvSpPr/>
          <p:nvPr/>
        </p:nvSpPr>
        <p:spPr bwMode="auto">
          <a:xfrm>
            <a:off x="1763610" y="1349992"/>
            <a:ext cx="138269" cy="161647"/>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bg1"/>
              </a:solidFill>
              <a:effectLst/>
              <a:latin typeface="Comic Sans MS" pitchFamily="66" charset="0"/>
              <a:ea typeface="ＭＳ Ｐゴシック" pitchFamily="50" charset="-128"/>
            </a:endParaRPr>
          </a:p>
        </p:txBody>
      </p:sp>
      <p:sp>
        <p:nvSpPr>
          <p:cNvPr id="35" name="円/楕円 34"/>
          <p:cNvSpPr/>
          <p:nvPr/>
        </p:nvSpPr>
        <p:spPr bwMode="auto">
          <a:xfrm>
            <a:off x="611450" y="1782052"/>
            <a:ext cx="138269" cy="161647"/>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bg1"/>
              </a:solidFill>
              <a:effectLst/>
              <a:latin typeface="Comic Sans MS" pitchFamily="66" charset="0"/>
              <a:ea typeface="ＭＳ Ｐゴシック" pitchFamily="50" charset="-128"/>
            </a:endParaRPr>
          </a:p>
        </p:txBody>
      </p:sp>
      <p:sp>
        <p:nvSpPr>
          <p:cNvPr id="36" name="円/楕円 35"/>
          <p:cNvSpPr/>
          <p:nvPr/>
        </p:nvSpPr>
        <p:spPr bwMode="auto">
          <a:xfrm>
            <a:off x="1043510" y="989942"/>
            <a:ext cx="138269" cy="161647"/>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bg1"/>
              </a:solidFill>
              <a:effectLst/>
              <a:latin typeface="Comic Sans MS" pitchFamily="66" charset="0"/>
              <a:ea typeface="ＭＳ Ｐゴシック" pitchFamily="50" charset="-128"/>
            </a:endParaRPr>
          </a:p>
        </p:txBody>
      </p:sp>
      <p:sp>
        <p:nvSpPr>
          <p:cNvPr id="37" name="Text Box 43"/>
          <p:cNvSpPr txBox="1">
            <a:spLocks noChangeArrowheads="1"/>
          </p:cNvSpPr>
          <p:nvPr/>
        </p:nvSpPr>
        <p:spPr bwMode="auto">
          <a:xfrm>
            <a:off x="205989" y="3429000"/>
            <a:ext cx="244810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000" dirty="0" smtClean="0">
                <a:solidFill>
                  <a:srgbClr val="FFFF00"/>
                </a:solidFill>
              </a:rPr>
              <a:t>Digital </a:t>
            </a:r>
            <a:r>
              <a:rPr lang="en-US" altLang="ja-JP" sz="2000" dirty="0" smtClean="0">
                <a:solidFill>
                  <a:srgbClr val="FFFF00"/>
                </a:solidFill>
              </a:rPr>
              <a:t>approach</a:t>
            </a:r>
          </a:p>
          <a:p>
            <a:endParaRPr lang="en-US" altLang="ja-JP" sz="1800" dirty="0" smtClean="0">
              <a:solidFill>
                <a:srgbClr val="FFFF00"/>
              </a:solidFill>
            </a:endParaRPr>
          </a:p>
          <a:p>
            <a:r>
              <a:rPr lang="en-US" altLang="ja-JP" sz="1800" dirty="0" smtClean="0"/>
              <a:t>Agreement with exp.</a:t>
            </a:r>
          </a:p>
          <a:p>
            <a:r>
              <a:rPr lang="en-US" altLang="ja-JP" sz="1800" dirty="0"/>
              <a:t>e</a:t>
            </a:r>
            <a:r>
              <a:rPr lang="en-US" altLang="ja-JP" sz="1800" dirty="0" smtClean="0"/>
              <a:t>ven though SCES</a:t>
            </a:r>
            <a:endParaRPr lang="en-US" altLang="ja-JP" sz="1800" dirty="0"/>
          </a:p>
          <a:p>
            <a:r>
              <a:rPr lang="en-US" altLang="ja-JP" sz="1800" dirty="0" smtClean="0"/>
              <a:t>Flat band (localized) </a:t>
            </a:r>
          </a:p>
          <a:p>
            <a:r>
              <a:rPr lang="en-US" altLang="ja-JP" sz="1800" dirty="0" smtClean="0"/>
              <a:t>important  </a:t>
            </a:r>
            <a:endParaRPr lang="en-US" altLang="ja-JP" sz="1800" dirty="0"/>
          </a:p>
        </p:txBody>
      </p:sp>
      <p:sp>
        <p:nvSpPr>
          <p:cNvPr id="3" name="テキスト ボックス 2"/>
          <p:cNvSpPr txBox="1"/>
          <p:nvPr/>
        </p:nvSpPr>
        <p:spPr>
          <a:xfrm>
            <a:off x="4370106" y="2276840"/>
            <a:ext cx="4552849" cy="923330"/>
          </a:xfrm>
          <a:prstGeom prst="rect">
            <a:avLst/>
          </a:prstGeom>
          <a:noFill/>
        </p:spPr>
        <p:txBody>
          <a:bodyPr wrap="none" rtlCol="0">
            <a:spAutoFit/>
          </a:bodyPr>
          <a:lstStyle/>
          <a:p>
            <a:r>
              <a:rPr lang="en-US" altLang="ja-JP" sz="1800" dirty="0" smtClean="0"/>
              <a:t>Localized picture OK for metal? </a:t>
            </a:r>
            <a:r>
              <a:rPr lang="ja-JP" altLang="en-US" sz="1800" dirty="0" smtClean="0"/>
              <a:t>  </a:t>
            </a:r>
            <a:endParaRPr lang="en-US" altLang="ja-JP" sz="1800" dirty="0" smtClean="0"/>
          </a:p>
          <a:p>
            <a:r>
              <a:rPr kumimoji="1" lang="en-US" altLang="ja-JP" sz="1800" dirty="0" smtClean="0"/>
              <a:t>It works when a large S is realized.</a:t>
            </a:r>
          </a:p>
          <a:p>
            <a:r>
              <a:rPr lang="en-US" altLang="ja-JP" sz="1800" i="1" dirty="0" smtClean="0"/>
              <a:t>the other way around not always true….  </a:t>
            </a:r>
            <a:endParaRPr kumimoji="1" lang="ja-JP" altLang="en-US" sz="1800" i="1" dirty="0"/>
          </a:p>
        </p:txBody>
      </p:sp>
      <p:pic>
        <p:nvPicPr>
          <p:cNvPr id="39" name="Picture 11" descr="Fig2-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30" y="4187994"/>
            <a:ext cx="2500837" cy="2121406"/>
          </a:xfrm>
          <a:prstGeom prst="rect">
            <a:avLst/>
          </a:prstGeom>
          <a:noFill/>
          <a:extLst>
            <a:ext uri="{909E8E84-426E-40DD-AFC4-6F175D3DCCD1}">
              <a14:hiddenFill xmlns:a14="http://schemas.microsoft.com/office/drawing/2010/main">
                <a:solidFill>
                  <a:srgbClr val="FFFFFF"/>
                </a:solidFill>
              </a14:hiddenFill>
            </a:ext>
          </a:extLst>
        </p:spPr>
      </p:pic>
      <p:sp>
        <p:nvSpPr>
          <p:cNvPr id="40" name="Oval 24"/>
          <p:cNvSpPr>
            <a:spLocks noChangeArrowheads="1"/>
          </p:cNvSpPr>
          <p:nvPr/>
        </p:nvSpPr>
        <p:spPr bwMode="auto">
          <a:xfrm>
            <a:off x="3275820" y="4070316"/>
            <a:ext cx="2808357" cy="726874"/>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テキスト ボックス 3"/>
          <p:cNvSpPr txBox="1"/>
          <p:nvPr/>
        </p:nvSpPr>
        <p:spPr>
          <a:xfrm>
            <a:off x="38209" y="5733320"/>
            <a:ext cx="1675459" cy="584775"/>
          </a:xfrm>
          <a:prstGeom prst="rect">
            <a:avLst/>
          </a:prstGeom>
          <a:noFill/>
        </p:spPr>
        <p:txBody>
          <a:bodyPr wrap="none" rtlCol="0">
            <a:spAutoFit/>
          </a:bodyPr>
          <a:lstStyle/>
          <a:p>
            <a:r>
              <a:rPr kumimoji="1" lang="en-US" altLang="ja-JP" sz="1600" dirty="0" smtClean="0"/>
              <a:t> </a:t>
            </a:r>
            <a:r>
              <a:rPr kumimoji="1" lang="en-US" altLang="ja-JP" sz="1600" dirty="0" err="1" smtClean="0"/>
              <a:t>Arita</a:t>
            </a:r>
            <a:r>
              <a:rPr kumimoji="1" lang="en-US" altLang="ja-JP" sz="1600" dirty="0" smtClean="0"/>
              <a:t> &amp; Kuroki</a:t>
            </a:r>
            <a:r>
              <a:rPr kumimoji="1" lang="en-US" altLang="ja-JP" sz="1600" dirty="0" smtClean="0"/>
              <a:t>,</a:t>
            </a:r>
          </a:p>
          <a:p>
            <a:r>
              <a:rPr lang="en-US" altLang="ja-JP" sz="1600" dirty="0" smtClean="0"/>
              <a:t>NaCo2O4</a:t>
            </a:r>
            <a:endParaRPr kumimoji="1" lang="en-US" altLang="ja-JP" sz="1600" dirty="0" smtClean="0"/>
          </a:p>
        </p:txBody>
      </p:sp>
      <p:pic>
        <p:nvPicPr>
          <p:cNvPr id="42" name="Picture 7" descr="seebeck-nco2Dthp-T03-nde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20" y="5029226"/>
            <a:ext cx="2587644" cy="182877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940190" y="3868097"/>
            <a:ext cx="3108899" cy="2585323"/>
          </a:xfrm>
          <a:prstGeom prst="rect">
            <a:avLst/>
          </a:prstGeom>
          <a:noFill/>
        </p:spPr>
        <p:txBody>
          <a:bodyPr wrap="square" rtlCol="0">
            <a:spAutoFit/>
          </a:bodyPr>
          <a:lstStyle/>
          <a:p>
            <a:r>
              <a:rPr kumimoji="1" lang="en-US" altLang="ja-JP" sz="1800" dirty="0" smtClean="0">
                <a:solidFill>
                  <a:srgbClr val="FFFF00"/>
                </a:solidFill>
              </a:rPr>
              <a:t>How the band picture is connected to high-T limit picture?</a:t>
            </a:r>
          </a:p>
          <a:p>
            <a:endParaRPr lang="en-US" altLang="ja-JP" sz="1800" dirty="0">
              <a:solidFill>
                <a:srgbClr val="FFFF00"/>
              </a:solidFill>
            </a:endParaRPr>
          </a:p>
          <a:p>
            <a:r>
              <a:rPr lang="en-US" altLang="ja-JP" sz="1800" dirty="0" smtClean="0">
                <a:solidFill>
                  <a:srgbClr val="FFFF00"/>
                </a:solidFill>
              </a:rPr>
              <a:t>Should perform 100 </a:t>
            </a:r>
            <a:r>
              <a:rPr lang="en-US" altLang="ja-JP" sz="1800" dirty="0" err="1" smtClean="0">
                <a:solidFill>
                  <a:srgbClr val="FFFF00"/>
                </a:solidFill>
              </a:rPr>
              <a:t>calcs</a:t>
            </a:r>
            <a:endParaRPr lang="en-US" altLang="ja-JP" sz="1800" dirty="0" smtClean="0">
              <a:solidFill>
                <a:srgbClr val="FFFF00"/>
              </a:solidFill>
            </a:endParaRPr>
          </a:p>
          <a:p>
            <a:r>
              <a:rPr lang="en-US" altLang="ja-JP" sz="1800" dirty="0" smtClean="0">
                <a:solidFill>
                  <a:srgbClr val="FFFF00"/>
                </a:solidFill>
              </a:rPr>
              <a:t>while we make 1 compound!</a:t>
            </a:r>
          </a:p>
          <a:p>
            <a:endParaRPr lang="en-US" altLang="ja-JP" sz="1800" dirty="0">
              <a:solidFill>
                <a:srgbClr val="FFFF00"/>
              </a:solidFill>
            </a:endParaRPr>
          </a:p>
          <a:p>
            <a:r>
              <a:rPr lang="en-US" altLang="ja-JP" sz="1800" dirty="0" smtClean="0">
                <a:solidFill>
                  <a:srgbClr val="FFFF00"/>
                </a:solidFill>
              </a:rPr>
              <a:t>Which compound to calculate? </a:t>
            </a:r>
            <a:endParaRPr kumimoji="1" lang="ja-JP" altLang="en-US" sz="1800" dirty="0">
              <a:solidFill>
                <a:srgbClr val="FFFF00"/>
              </a:solidFill>
            </a:endParaRPr>
          </a:p>
        </p:txBody>
      </p:sp>
    </p:spTree>
    <p:extLst>
      <p:ext uri="{BB962C8B-B14F-4D97-AF65-F5344CB8AC3E}">
        <p14:creationId xmlns:p14="http://schemas.microsoft.com/office/powerpoint/2010/main" val="102576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2"/>
          <p:cNvSpPr>
            <a:spLocks noChangeArrowheads="1"/>
          </p:cNvSpPr>
          <p:nvPr/>
        </p:nvSpPr>
        <p:spPr bwMode="auto">
          <a:xfrm>
            <a:off x="5811838" y="1124680"/>
            <a:ext cx="2289175" cy="1867386"/>
          </a:xfrm>
          <a:prstGeom prst="rect">
            <a:avLst/>
          </a:prstGeom>
          <a:solidFill>
            <a:srgbClr val="CCFFFF">
              <a:alpha val="50195"/>
            </a:srgbClr>
          </a:solidFill>
          <a:ln w="9525">
            <a:noFill/>
            <a:miter lim="800000"/>
            <a:headEnd/>
            <a:tailEnd/>
          </a:ln>
        </p:spPr>
        <p:txBody>
          <a:bodyPr wrap="none" anchor="ctr"/>
          <a:lstStyle/>
          <a:p>
            <a:endParaRPr lang="ja-JP" altLang="en-US"/>
          </a:p>
        </p:txBody>
      </p:sp>
      <p:sp>
        <p:nvSpPr>
          <p:cNvPr id="7172" name="Rectangle 39"/>
          <p:cNvSpPr>
            <a:spLocks noChangeArrowheads="1"/>
          </p:cNvSpPr>
          <p:nvPr/>
        </p:nvSpPr>
        <p:spPr bwMode="auto">
          <a:xfrm>
            <a:off x="5811838" y="2285845"/>
            <a:ext cx="2286000" cy="323850"/>
          </a:xfrm>
          <a:prstGeom prst="rect">
            <a:avLst/>
          </a:prstGeom>
          <a:solidFill>
            <a:srgbClr val="FFCCCC">
              <a:alpha val="50195"/>
            </a:srgbClr>
          </a:solidFill>
          <a:ln w="9525">
            <a:noFill/>
            <a:miter lim="800000"/>
            <a:headEnd/>
            <a:tailEnd/>
          </a:ln>
        </p:spPr>
        <p:txBody>
          <a:bodyPr wrap="none" anchor="ctr"/>
          <a:lstStyle/>
          <a:p>
            <a:endParaRPr lang="ja-JP" altLang="en-US"/>
          </a:p>
        </p:txBody>
      </p:sp>
      <p:graphicFrame>
        <p:nvGraphicFramePr>
          <p:cNvPr id="7170" name="Object 2"/>
          <p:cNvGraphicFramePr>
            <a:graphicFrameLocks noChangeAspect="1"/>
          </p:cNvGraphicFramePr>
          <p:nvPr>
            <p:extLst>
              <p:ext uri="{D42A27DB-BD31-4B8C-83A1-F6EECF244321}">
                <p14:modId xmlns:p14="http://schemas.microsoft.com/office/powerpoint/2010/main" val="1429027514"/>
              </p:ext>
            </p:extLst>
          </p:nvPr>
        </p:nvGraphicFramePr>
        <p:xfrm>
          <a:off x="5794375" y="1124680"/>
          <a:ext cx="2295525" cy="1879600"/>
        </p:xfrm>
        <a:graphic>
          <a:graphicData uri="http://schemas.openxmlformats.org/presentationml/2006/ole">
            <mc:AlternateContent xmlns:mc="http://schemas.openxmlformats.org/markup-compatibility/2006">
              <mc:Choice xmlns:v="urn:schemas-microsoft-com:vml" Requires="v">
                <p:oleObj spid="_x0000_s10258" name="Worksheet" r:id="rId3" imgW="1800000" imgH="1473840" progId="Excel.Sheet.8">
                  <p:embed/>
                </p:oleObj>
              </mc:Choice>
              <mc:Fallback>
                <p:oleObj name="Worksheet" r:id="rId3" imgW="1800000" imgH="147384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5" y="1124680"/>
                        <a:ext cx="2295525" cy="1879600"/>
                      </a:xfrm>
                      <a:prstGeom prst="rect">
                        <a:avLst/>
                      </a:prstGeom>
                      <a:noFill/>
                      <a:ln>
                        <a:noFill/>
                      </a:ln>
                      <a:effectLst/>
                      <a:extLst/>
                    </p:spPr>
                  </p:pic>
                </p:oleObj>
              </mc:Fallback>
            </mc:AlternateContent>
          </a:graphicData>
        </a:graphic>
      </p:graphicFrame>
      <p:sp>
        <p:nvSpPr>
          <p:cNvPr id="7173" name="AutoShape 2"/>
          <p:cNvSpPr>
            <a:spLocks noChangeArrowheads="1"/>
          </p:cNvSpPr>
          <p:nvPr/>
        </p:nvSpPr>
        <p:spPr bwMode="auto">
          <a:xfrm>
            <a:off x="1543050" y="981075"/>
            <a:ext cx="1828800" cy="152400"/>
          </a:xfrm>
          <a:prstGeom prst="parallelogram">
            <a:avLst>
              <a:gd name="adj" fmla="val 300000"/>
            </a:avLst>
          </a:prstGeom>
          <a:solidFill>
            <a:srgbClr val="C0C0C0"/>
          </a:solidFill>
          <a:ln w="9525">
            <a:solidFill>
              <a:schemeClr val="tx1"/>
            </a:solidFill>
            <a:miter lim="800000"/>
            <a:headEnd/>
            <a:tailEnd/>
          </a:ln>
        </p:spPr>
        <p:txBody>
          <a:bodyPr wrap="none" anchor="ctr"/>
          <a:lstStyle/>
          <a:p>
            <a:endParaRPr lang="ja-JP" altLang="en-US"/>
          </a:p>
        </p:txBody>
      </p:sp>
      <p:sp>
        <p:nvSpPr>
          <p:cNvPr id="7174" name="Rectangle 3"/>
          <p:cNvSpPr>
            <a:spLocks noChangeArrowheads="1"/>
          </p:cNvSpPr>
          <p:nvPr/>
        </p:nvSpPr>
        <p:spPr bwMode="auto">
          <a:xfrm>
            <a:off x="1543050" y="1133475"/>
            <a:ext cx="1371600" cy="152400"/>
          </a:xfrm>
          <a:prstGeom prst="rect">
            <a:avLst/>
          </a:prstGeom>
          <a:solidFill>
            <a:srgbClr val="C0C0C0"/>
          </a:solidFill>
          <a:ln w="9525">
            <a:solidFill>
              <a:schemeClr val="tx1"/>
            </a:solidFill>
            <a:miter lim="800000"/>
            <a:headEnd/>
            <a:tailEnd/>
          </a:ln>
        </p:spPr>
        <p:txBody>
          <a:bodyPr wrap="none" anchor="ctr"/>
          <a:lstStyle/>
          <a:p>
            <a:endParaRPr lang="ja-JP" altLang="en-US"/>
          </a:p>
        </p:txBody>
      </p:sp>
      <p:sp>
        <p:nvSpPr>
          <p:cNvPr id="7175" name="Line 4"/>
          <p:cNvSpPr>
            <a:spLocks noChangeShapeType="1"/>
          </p:cNvSpPr>
          <p:nvPr/>
        </p:nvSpPr>
        <p:spPr bwMode="auto">
          <a:xfrm flipV="1">
            <a:off x="2914650" y="1133475"/>
            <a:ext cx="457200" cy="152400"/>
          </a:xfrm>
          <a:prstGeom prst="line">
            <a:avLst/>
          </a:prstGeom>
          <a:noFill/>
          <a:ln w="9525">
            <a:solidFill>
              <a:schemeClr val="tx1"/>
            </a:solidFill>
            <a:round/>
            <a:headEnd/>
            <a:tailEnd/>
          </a:ln>
        </p:spPr>
        <p:txBody>
          <a:bodyPr wrap="none" anchor="ctr"/>
          <a:lstStyle/>
          <a:p>
            <a:endParaRPr lang="ja-JP" altLang="en-US"/>
          </a:p>
        </p:txBody>
      </p:sp>
      <p:sp>
        <p:nvSpPr>
          <p:cNvPr id="7176" name="Line 5"/>
          <p:cNvSpPr>
            <a:spLocks noChangeShapeType="1"/>
          </p:cNvSpPr>
          <p:nvPr/>
        </p:nvSpPr>
        <p:spPr bwMode="auto">
          <a:xfrm flipV="1">
            <a:off x="3371850" y="981075"/>
            <a:ext cx="0" cy="152400"/>
          </a:xfrm>
          <a:prstGeom prst="line">
            <a:avLst/>
          </a:prstGeom>
          <a:noFill/>
          <a:ln w="9525">
            <a:solidFill>
              <a:schemeClr val="tx1"/>
            </a:solidFill>
            <a:round/>
            <a:headEnd/>
            <a:tailEnd/>
          </a:ln>
        </p:spPr>
        <p:txBody>
          <a:bodyPr wrap="none" anchor="ctr"/>
          <a:lstStyle/>
          <a:p>
            <a:endParaRPr lang="ja-JP" altLang="en-US"/>
          </a:p>
        </p:txBody>
      </p:sp>
      <p:sp>
        <p:nvSpPr>
          <p:cNvPr id="7177" name="Rectangle 7"/>
          <p:cNvSpPr>
            <a:spLocks noChangeArrowheads="1"/>
          </p:cNvSpPr>
          <p:nvPr/>
        </p:nvSpPr>
        <p:spPr bwMode="auto">
          <a:xfrm>
            <a:off x="1462088" y="1852613"/>
            <a:ext cx="1828800" cy="152400"/>
          </a:xfrm>
          <a:prstGeom prst="rect">
            <a:avLst/>
          </a:prstGeom>
          <a:solidFill>
            <a:srgbClr val="C0C0C0"/>
          </a:solidFill>
          <a:ln w="9525">
            <a:solidFill>
              <a:schemeClr val="tx1"/>
            </a:solidFill>
            <a:miter lim="800000"/>
            <a:headEnd/>
            <a:tailEnd/>
          </a:ln>
        </p:spPr>
        <p:txBody>
          <a:bodyPr wrap="none" anchor="ctr"/>
          <a:lstStyle/>
          <a:p>
            <a:endParaRPr lang="ja-JP" altLang="en-US"/>
          </a:p>
        </p:txBody>
      </p:sp>
      <p:sp>
        <p:nvSpPr>
          <p:cNvPr id="7178" name="Line 8"/>
          <p:cNvSpPr>
            <a:spLocks noChangeShapeType="1"/>
          </p:cNvSpPr>
          <p:nvPr/>
        </p:nvSpPr>
        <p:spPr bwMode="auto">
          <a:xfrm flipV="1">
            <a:off x="3290888" y="1852613"/>
            <a:ext cx="457200" cy="152400"/>
          </a:xfrm>
          <a:prstGeom prst="line">
            <a:avLst/>
          </a:prstGeom>
          <a:noFill/>
          <a:ln w="9525">
            <a:solidFill>
              <a:schemeClr val="tx1"/>
            </a:solidFill>
            <a:round/>
            <a:headEnd/>
            <a:tailEnd/>
          </a:ln>
        </p:spPr>
        <p:txBody>
          <a:bodyPr wrap="none" anchor="ctr"/>
          <a:lstStyle/>
          <a:p>
            <a:endParaRPr lang="ja-JP" altLang="en-US"/>
          </a:p>
        </p:txBody>
      </p:sp>
      <p:sp>
        <p:nvSpPr>
          <p:cNvPr id="7179" name="Line 9"/>
          <p:cNvSpPr>
            <a:spLocks noChangeShapeType="1"/>
          </p:cNvSpPr>
          <p:nvPr/>
        </p:nvSpPr>
        <p:spPr bwMode="auto">
          <a:xfrm flipV="1">
            <a:off x="3748088" y="1700213"/>
            <a:ext cx="1587" cy="152400"/>
          </a:xfrm>
          <a:prstGeom prst="line">
            <a:avLst/>
          </a:prstGeom>
          <a:noFill/>
          <a:ln w="9525">
            <a:solidFill>
              <a:schemeClr val="tx1"/>
            </a:solidFill>
            <a:round/>
            <a:headEnd/>
            <a:tailEnd/>
          </a:ln>
        </p:spPr>
        <p:txBody>
          <a:bodyPr wrap="none" anchor="ctr"/>
          <a:lstStyle/>
          <a:p>
            <a:endParaRPr lang="ja-JP" altLang="en-US"/>
          </a:p>
        </p:txBody>
      </p:sp>
      <p:sp>
        <p:nvSpPr>
          <p:cNvPr id="7180" name="AutoShape 14"/>
          <p:cNvSpPr>
            <a:spLocks noChangeArrowheads="1"/>
          </p:cNvSpPr>
          <p:nvPr/>
        </p:nvSpPr>
        <p:spPr bwMode="auto">
          <a:xfrm>
            <a:off x="1462088" y="1700213"/>
            <a:ext cx="2292350" cy="152400"/>
          </a:xfrm>
          <a:prstGeom prst="parallelogram">
            <a:avLst>
              <a:gd name="adj" fmla="val 320123"/>
            </a:avLst>
          </a:prstGeom>
          <a:solidFill>
            <a:srgbClr val="C0C0C0"/>
          </a:solidFill>
          <a:ln w="9525">
            <a:solidFill>
              <a:schemeClr val="tx1"/>
            </a:solidFill>
            <a:miter lim="800000"/>
            <a:headEnd/>
            <a:tailEnd/>
          </a:ln>
        </p:spPr>
        <p:txBody>
          <a:bodyPr wrap="none" anchor="ctr"/>
          <a:lstStyle/>
          <a:p>
            <a:endParaRPr lang="ja-JP" altLang="en-US"/>
          </a:p>
        </p:txBody>
      </p:sp>
      <p:sp>
        <p:nvSpPr>
          <p:cNvPr id="7181" name="Line 15"/>
          <p:cNvSpPr>
            <a:spLocks noChangeShapeType="1"/>
          </p:cNvSpPr>
          <p:nvPr/>
        </p:nvSpPr>
        <p:spPr bwMode="auto">
          <a:xfrm flipV="1">
            <a:off x="1543050" y="1285875"/>
            <a:ext cx="1588" cy="304800"/>
          </a:xfrm>
          <a:prstGeom prst="line">
            <a:avLst/>
          </a:prstGeom>
          <a:noFill/>
          <a:ln w="6350">
            <a:solidFill>
              <a:schemeClr val="bg1"/>
            </a:solidFill>
            <a:round/>
            <a:headEnd/>
            <a:tailEnd/>
          </a:ln>
        </p:spPr>
        <p:txBody>
          <a:bodyPr wrap="none" anchor="ctr"/>
          <a:lstStyle/>
          <a:p>
            <a:endParaRPr lang="ja-JP" altLang="en-US"/>
          </a:p>
        </p:txBody>
      </p:sp>
      <p:sp>
        <p:nvSpPr>
          <p:cNvPr id="7182" name="Line 16"/>
          <p:cNvSpPr>
            <a:spLocks noChangeShapeType="1"/>
          </p:cNvSpPr>
          <p:nvPr/>
        </p:nvSpPr>
        <p:spPr bwMode="auto">
          <a:xfrm flipV="1">
            <a:off x="2914650" y="1285875"/>
            <a:ext cx="1588" cy="304800"/>
          </a:xfrm>
          <a:prstGeom prst="line">
            <a:avLst/>
          </a:prstGeom>
          <a:noFill/>
          <a:ln w="6350">
            <a:solidFill>
              <a:schemeClr val="bg1"/>
            </a:solidFill>
            <a:round/>
            <a:headEnd/>
            <a:tailEnd/>
          </a:ln>
        </p:spPr>
        <p:txBody>
          <a:bodyPr wrap="none" anchor="ctr"/>
          <a:lstStyle/>
          <a:p>
            <a:endParaRPr lang="ja-JP" altLang="en-US"/>
          </a:p>
        </p:txBody>
      </p:sp>
      <p:sp>
        <p:nvSpPr>
          <p:cNvPr id="7183" name="Line 17"/>
          <p:cNvSpPr>
            <a:spLocks noChangeShapeType="1"/>
          </p:cNvSpPr>
          <p:nvPr/>
        </p:nvSpPr>
        <p:spPr bwMode="auto">
          <a:xfrm flipV="1">
            <a:off x="1462088" y="2005013"/>
            <a:ext cx="1587" cy="304800"/>
          </a:xfrm>
          <a:prstGeom prst="line">
            <a:avLst/>
          </a:prstGeom>
          <a:noFill/>
          <a:ln w="6350">
            <a:solidFill>
              <a:schemeClr val="bg1"/>
            </a:solidFill>
            <a:round/>
            <a:headEnd/>
            <a:tailEnd/>
          </a:ln>
        </p:spPr>
        <p:txBody>
          <a:bodyPr wrap="none" anchor="ctr"/>
          <a:lstStyle/>
          <a:p>
            <a:endParaRPr lang="ja-JP" altLang="en-US"/>
          </a:p>
        </p:txBody>
      </p:sp>
      <p:sp>
        <p:nvSpPr>
          <p:cNvPr id="7184" name="Line 18"/>
          <p:cNvSpPr>
            <a:spLocks noChangeShapeType="1"/>
          </p:cNvSpPr>
          <p:nvPr/>
        </p:nvSpPr>
        <p:spPr bwMode="auto">
          <a:xfrm flipV="1">
            <a:off x="3290888" y="2005013"/>
            <a:ext cx="1587" cy="304800"/>
          </a:xfrm>
          <a:prstGeom prst="line">
            <a:avLst/>
          </a:prstGeom>
          <a:noFill/>
          <a:ln w="6350">
            <a:solidFill>
              <a:schemeClr val="bg1"/>
            </a:solidFill>
            <a:round/>
            <a:headEnd/>
            <a:tailEnd/>
          </a:ln>
        </p:spPr>
        <p:txBody>
          <a:bodyPr wrap="none" anchor="ctr"/>
          <a:lstStyle/>
          <a:p>
            <a:endParaRPr lang="ja-JP" altLang="en-US"/>
          </a:p>
        </p:txBody>
      </p:sp>
      <p:sp>
        <p:nvSpPr>
          <p:cNvPr id="7185" name="Line 19"/>
          <p:cNvSpPr>
            <a:spLocks noChangeShapeType="1"/>
          </p:cNvSpPr>
          <p:nvPr/>
        </p:nvSpPr>
        <p:spPr bwMode="auto">
          <a:xfrm flipV="1">
            <a:off x="1543050" y="1514475"/>
            <a:ext cx="1371600" cy="0"/>
          </a:xfrm>
          <a:prstGeom prst="line">
            <a:avLst/>
          </a:prstGeom>
          <a:noFill/>
          <a:ln w="6350">
            <a:solidFill>
              <a:schemeClr val="bg1"/>
            </a:solidFill>
            <a:round/>
            <a:headEnd type="triangle" w="sm" len="sm"/>
            <a:tailEnd type="triangle" w="sm" len="sm"/>
          </a:ln>
        </p:spPr>
        <p:txBody>
          <a:bodyPr wrap="none" anchor="ctr"/>
          <a:lstStyle/>
          <a:p>
            <a:endParaRPr lang="ja-JP" altLang="en-US"/>
          </a:p>
        </p:txBody>
      </p:sp>
      <p:sp>
        <p:nvSpPr>
          <p:cNvPr id="7186" name="Line 20"/>
          <p:cNvSpPr>
            <a:spLocks noChangeShapeType="1"/>
          </p:cNvSpPr>
          <p:nvPr/>
        </p:nvSpPr>
        <p:spPr bwMode="auto">
          <a:xfrm flipV="1">
            <a:off x="1462088" y="2233613"/>
            <a:ext cx="1828800" cy="0"/>
          </a:xfrm>
          <a:prstGeom prst="line">
            <a:avLst/>
          </a:prstGeom>
          <a:noFill/>
          <a:ln w="6350">
            <a:solidFill>
              <a:schemeClr val="bg1"/>
            </a:solidFill>
            <a:round/>
            <a:headEnd type="triangle" w="sm" len="sm"/>
            <a:tailEnd type="triangle" w="sm" len="sm"/>
          </a:ln>
        </p:spPr>
        <p:txBody>
          <a:bodyPr wrap="none" anchor="ctr"/>
          <a:lstStyle/>
          <a:p>
            <a:endParaRPr lang="ja-JP" altLang="en-US"/>
          </a:p>
        </p:txBody>
      </p:sp>
      <p:sp>
        <p:nvSpPr>
          <p:cNvPr id="7187" name="Text Box 21"/>
          <p:cNvSpPr txBox="1">
            <a:spLocks noChangeArrowheads="1"/>
          </p:cNvSpPr>
          <p:nvPr/>
        </p:nvSpPr>
        <p:spPr bwMode="auto">
          <a:xfrm>
            <a:off x="476250" y="981075"/>
            <a:ext cx="609600" cy="368300"/>
          </a:xfrm>
          <a:prstGeom prst="rect">
            <a:avLst/>
          </a:prstGeom>
          <a:noFill/>
          <a:ln w="9525">
            <a:noFill/>
            <a:miter lim="800000"/>
            <a:headEnd/>
            <a:tailEnd/>
          </a:ln>
        </p:spPr>
        <p:txBody>
          <a:bodyPr>
            <a:spAutoFit/>
          </a:bodyPr>
          <a:lstStyle/>
          <a:p>
            <a:r>
              <a:rPr lang="en-US" altLang="ja-JP" sz="1800" i="1"/>
              <a:t>T</a:t>
            </a:r>
            <a:endParaRPr lang="en-US" altLang="ja-JP" sz="1800"/>
          </a:p>
        </p:txBody>
      </p:sp>
      <p:sp>
        <p:nvSpPr>
          <p:cNvPr id="7188" name="Text Box 22"/>
          <p:cNvSpPr txBox="1">
            <a:spLocks noChangeArrowheads="1"/>
          </p:cNvSpPr>
          <p:nvPr/>
        </p:nvSpPr>
        <p:spPr bwMode="auto">
          <a:xfrm>
            <a:off x="395288" y="1776413"/>
            <a:ext cx="919162" cy="369887"/>
          </a:xfrm>
          <a:prstGeom prst="rect">
            <a:avLst/>
          </a:prstGeom>
          <a:noFill/>
          <a:ln w="9525">
            <a:noFill/>
            <a:miter lim="800000"/>
            <a:headEnd/>
            <a:tailEnd/>
          </a:ln>
        </p:spPr>
        <p:txBody>
          <a:bodyPr>
            <a:spAutoFit/>
          </a:bodyPr>
          <a:lstStyle/>
          <a:p>
            <a:r>
              <a:rPr lang="en-US" altLang="ja-JP" sz="1800" i="1"/>
              <a:t>T</a:t>
            </a:r>
            <a:r>
              <a:rPr lang="en-US" altLang="ja-JP" sz="1800"/>
              <a:t>+Δ</a:t>
            </a:r>
            <a:r>
              <a:rPr lang="en-US" altLang="ja-JP" sz="1800" i="1"/>
              <a:t>T</a:t>
            </a:r>
            <a:endParaRPr lang="en-US" altLang="ja-JP" sz="1800"/>
          </a:p>
        </p:txBody>
      </p:sp>
      <p:sp>
        <p:nvSpPr>
          <p:cNvPr id="7189" name="Text Box 23"/>
          <p:cNvSpPr txBox="1">
            <a:spLocks noChangeArrowheads="1"/>
          </p:cNvSpPr>
          <p:nvPr/>
        </p:nvSpPr>
        <p:spPr bwMode="auto">
          <a:xfrm>
            <a:off x="2000250" y="1268413"/>
            <a:ext cx="457200" cy="336550"/>
          </a:xfrm>
          <a:prstGeom prst="rect">
            <a:avLst/>
          </a:prstGeom>
          <a:noFill/>
          <a:ln w="9525">
            <a:noFill/>
            <a:miter lim="800000"/>
            <a:headEnd/>
            <a:tailEnd/>
          </a:ln>
        </p:spPr>
        <p:txBody>
          <a:bodyPr>
            <a:spAutoFit/>
          </a:bodyPr>
          <a:lstStyle/>
          <a:p>
            <a:r>
              <a:rPr lang="en-US" altLang="ja-JP" sz="1600" i="1"/>
              <a:t>L</a:t>
            </a:r>
            <a:r>
              <a:rPr lang="en-US" altLang="ja-JP" sz="1600" baseline="-25000"/>
              <a:t>0</a:t>
            </a:r>
            <a:endParaRPr lang="en-US" altLang="ja-JP"/>
          </a:p>
        </p:txBody>
      </p:sp>
      <p:sp>
        <p:nvSpPr>
          <p:cNvPr id="7190" name="Text Box 24"/>
          <p:cNvSpPr txBox="1">
            <a:spLocks noChangeArrowheads="1"/>
          </p:cNvSpPr>
          <p:nvPr/>
        </p:nvSpPr>
        <p:spPr bwMode="auto">
          <a:xfrm>
            <a:off x="1766888" y="1989138"/>
            <a:ext cx="1295400" cy="336550"/>
          </a:xfrm>
          <a:prstGeom prst="rect">
            <a:avLst/>
          </a:prstGeom>
          <a:noFill/>
          <a:ln w="9525">
            <a:noFill/>
            <a:miter lim="800000"/>
            <a:headEnd/>
            <a:tailEnd/>
          </a:ln>
        </p:spPr>
        <p:txBody>
          <a:bodyPr>
            <a:spAutoFit/>
          </a:bodyPr>
          <a:lstStyle/>
          <a:p>
            <a:r>
              <a:rPr lang="en-US" altLang="ja-JP" sz="1600" i="1"/>
              <a:t>L(T)=L</a:t>
            </a:r>
            <a:r>
              <a:rPr lang="en-US" altLang="ja-JP" sz="1600" baseline="-25000"/>
              <a:t>0</a:t>
            </a:r>
            <a:r>
              <a:rPr lang="en-US" altLang="ja-JP" sz="1600"/>
              <a:t>+Δ</a:t>
            </a:r>
            <a:r>
              <a:rPr lang="en-US" altLang="ja-JP" sz="1600" i="1"/>
              <a:t>L</a:t>
            </a:r>
            <a:endParaRPr lang="en-US" altLang="ja-JP"/>
          </a:p>
        </p:txBody>
      </p:sp>
      <p:sp>
        <p:nvSpPr>
          <p:cNvPr id="7191" name="AutoShape 25"/>
          <p:cNvSpPr>
            <a:spLocks noChangeArrowheads="1"/>
          </p:cNvSpPr>
          <p:nvPr/>
        </p:nvSpPr>
        <p:spPr bwMode="auto">
          <a:xfrm>
            <a:off x="4132263" y="1360488"/>
            <a:ext cx="304800" cy="153987"/>
          </a:xfrm>
          <a:prstGeom prst="rightArrow">
            <a:avLst>
              <a:gd name="adj1" fmla="val 50000"/>
              <a:gd name="adj2" fmla="val 49485"/>
            </a:avLst>
          </a:prstGeom>
          <a:solidFill>
            <a:schemeClr val="accent1"/>
          </a:solidFill>
          <a:ln w="9525">
            <a:solidFill>
              <a:schemeClr val="tx1"/>
            </a:solidFill>
            <a:miter lim="800000"/>
            <a:headEnd/>
            <a:tailEnd/>
          </a:ln>
        </p:spPr>
        <p:txBody>
          <a:bodyPr wrap="none" anchor="ctr"/>
          <a:lstStyle/>
          <a:p>
            <a:endParaRPr lang="ja-JP" altLang="en-US"/>
          </a:p>
        </p:txBody>
      </p:sp>
      <p:sp>
        <p:nvSpPr>
          <p:cNvPr id="7192" name="Text Box 26"/>
          <p:cNvSpPr txBox="1">
            <a:spLocks noChangeArrowheads="1"/>
          </p:cNvSpPr>
          <p:nvPr/>
        </p:nvSpPr>
        <p:spPr bwMode="auto">
          <a:xfrm>
            <a:off x="5257800" y="692620"/>
            <a:ext cx="2895600" cy="400050"/>
          </a:xfrm>
          <a:prstGeom prst="rect">
            <a:avLst/>
          </a:prstGeom>
          <a:noFill/>
          <a:ln w="9525">
            <a:noFill/>
            <a:miter lim="800000"/>
            <a:headEnd/>
            <a:tailEnd/>
          </a:ln>
        </p:spPr>
        <p:txBody>
          <a:bodyPr>
            <a:spAutoFit/>
          </a:bodyPr>
          <a:lstStyle/>
          <a:p>
            <a:r>
              <a:rPr lang="ja-JP" altLang="en-US" sz="2000" dirty="0"/>
              <a:t>　</a:t>
            </a:r>
            <a:r>
              <a:rPr lang="en-US" altLang="ja-JP" sz="2000" dirty="0">
                <a:latin typeface="Symbol" pitchFamily="18" charset="2"/>
                <a:cs typeface="Angsana New" pitchFamily="18" charset="-34"/>
              </a:rPr>
              <a:t>a</a:t>
            </a:r>
            <a:r>
              <a:rPr lang="en-US" altLang="ja-JP" sz="2000" dirty="0"/>
              <a:t>(</a:t>
            </a:r>
            <a:r>
              <a:rPr lang="en-US" altLang="ja-JP" sz="2000" i="1" dirty="0"/>
              <a:t>T </a:t>
            </a:r>
            <a:r>
              <a:rPr lang="en-US" altLang="ja-JP" sz="2000" dirty="0"/>
              <a:t>) = [</a:t>
            </a:r>
            <a:r>
              <a:rPr lang="en-US" altLang="ja-JP" sz="2000" i="1" dirty="0"/>
              <a:t> </a:t>
            </a:r>
            <a:r>
              <a:rPr lang="en-US" altLang="ja-JP" sz="2000" i="1" dirty="0" err="1"/>
              <a:t>dL</a:t>
            </a:r>
            <a:r>
              <a:rPr lang="en-US" altLang="ja-JP" sz="2000" i="1" dirty="0"/>
              <a:t> / </a:t>
            </a:r>
            <a:r>
              <a:rPr lang="en-US" altLang="ja-JP" sz="2000" i="1" dirty="0" err="1"/>
              <a:t>dT</a:t>
            </a:r>
            <a:r>
              <a:rPr lang="en-US" altLang="ja-JP" sz="2000" i="1" dirty="0"/>
              <a:t> </a:t>
            </a:r>
            <a:r>
              <a:rPr lang="en-US" altLang="ja-JP" sz="2000" dirty="0"/>
              <a:t>] /</a:t>
            </a:r>
            <a:r>
              <a:rPr lang="en-US" altLang="ja-JP" sz="2000" i="1" dirty="0"/>
              <a:t>L</a:t>
            </a:r>
            <a:endParaRPr lang="en-US" altLang="ja-JP" sz="2000" baseline="-25000" dirty="0"/>
          </a:p>
        </p:txBody>
      </p:sp>
      <p:sp>
        <p:nvSpPr>
          <p:cNvPr id="7193" name="Text Box 28"/>
          <p:cNvSpPr txBox="1">
            <a:spLocks noChangeArrowheads="1"/>
          </p:cNvSpPr>
          <p:nvPr/>
        </p:nvSpPr>
        <p:spPr bwMode="auto">
          <a:xfrm>
            <a:off x="323850" y="1285875"/>
            <a:ext cx="990600" cy="336550"/>
          </a:xfrm>
          <a:prstGeom prst="rect">
            <a:avLst/>
          </a:prstGeom>
          <a:noFill/>
          <a:ln w="9525">
            <a:noFill/>
            <a:miter lim="800000"/>
            <a:headEnd/>
            <a:tailEnd/>
          </a:ln>
        </p:spPr>
        <p:txBody>
          <a:bodyPr>
            <a:spAutoFit/>
          </a:bodyPr>
          <a:lstStyle/>
          <a:p>
            <a:r>
              <a:rPr lang="en-US" altLang="ja-JP" sz="1600">
                <a:latin typeface="ＭＳ Ｐゴシック" pitchFamily="50" charset="-128"/>
              </a:rPr>
              <a:t>(ex. 0℃)</a:t>
            </a:r>
            <a:endParaRPr lang="en-US" altLang="ja-JP"/>
          </a:p>
        </p:txBody>
      </p:sp>
      <p:sp>
        <p:nvSpPr>
          <p:cNvPr id="7194" name="AutoShape 17"/>
          <p:cNvSpPr>
            <a:spLocks noChangeArrowheads="1"/>
          </p:cNvSpPr>
          <p:nvPr/>
        </p:nvSpPr>
        <p:spPr bwMode="auto">
          <a:xfrm>
            <a:off x="133350" y="642938"/>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b="1" baseline="-25000">
              <a:solidFill>
                <a:srgbClr val="FFFF00"/>
              </a:solidFill>
            </a:endParaRPr>
          </a:p>
          <a:p>
            <a:pPr eaLnBrk="0" hangingPunct="0">
              <a:spcBef>
                <a:spcPct val="50000"/>
              </a:spcBef>
            </a:pPr>
            <a:endParaRPr lang="en-US" altLang="ja-JP" b="1" baseline="-25000">
              <a:solidFill>
                <a:srgbClr val="FFFF00"/>
              </a:solidFill>
            </a:endParaRPr>
          </a:p>
        </p:txBody>
      </p:sp>
      <p:sp>
        <p:nvSpPr>
          <p:cNvPr id="2076" name="Text Box 15"/>
          <p:cNvSpPr txBox="1">
            <a:spLocks noChangeArrowheads="1"/>
          </p:cNvSpPr>
          <p:nvPr/>
        </p:nvSpPr>
        <p:spPr bwMode="auto">
          <a:xfrm>
            <a:off x="606425" y="2420860"/>
            <a:ext cx="4879975" cy="707886"/>
          </a:xfrm>
          <a:prstGeom prst="rect">
            <a:avLst/>
          </a:prstGeom>
          <a:noFill/>
          <a:ln w="9525">
            <a:noFill/>
            <a:miter lim="800000"/>
            <a:headEnd/>
            <a:tailEnd/>
          </a:ln>
        </p:spPr>
        <p:txBody>
          <a:bodyPr>
            <a:spAutoFit/>
          </a:bodyPr>
          <a:lstStyle/>
          <a:p>
            <a:r>
              <a:rPr lang="en-US" altLang="ja-JP" sz="2000" dirty="0">
                <a:solidFill>
                  <a:srgbClr val="FFFF00"/>
                </a:solidFill>
              </a:rPr>
              <a:t>Some materials contract on </a:t>
            </a:r>
            <a:r>
              <a:rPr lang="en-US" altLang="ja-JP" sz="2000" dirty="0" smtClean="0">
                <a:solidFill>
                  <a:srgbClr val="FFFF00"/>
                </a:solidFill>
              </a:rPr>
              <a:t>heating</a:t>
            </a:r>
          </a:p>
          <a:p>
            <a:r>
              <a:rPr lang="en-US" altLang="ja-JP" sz="2000" dirty="0" smtClean="0">
                <a:solidFill>
                  <a:srgbClr val="FFFF00"/>
                </a:solidFill>
              </a:rPr>
              <a:t>Negative Thermal Expansion (NTE)</a:t>
            </a:r>
            <a:endParaRPr lang="en-US" altLang="ja-JP" sz="2000" dirty="0">
              <a:solidFill>
                <a:srgbClr val="FFFF00"/>
              </a:solidFill>
            </a:endParaRPr>
          </a:p>
        </p:txBody>
      </p:sp>
      <p:sp>
        <p:nvSpPr>
          <p:cNvPr id="2083" name="正方形/長方形 43"/>
          <p:cNvSpPr>
            <a:spLocks noChangeArrowheads="1"/>
          </p:cNvSpPr>
          <p:nvPr/>
        </p:nvSpPr>
        <p:spPr bwMode="auto">
          <a:xfrm>
            <a:off x="713014" y="3212970"/>
            <a:ext cx="8229600" cy="584775"/>
          </a:xfrm>
          <a:prstGeom prst="rect">
            <a:avLst/>
          </a:prstGeom>
          <a:noFill/>
          <a:ln w="9525">
            <a:noFill/>
            <a:miter lim="800000"/>
            <a:headEnd/>
            <a:tailEnd/>
          </a:ln>
        </p:spPr>
        <p:txBody>
          <a:bodyPr>
            <a:spAutoFit/>
          </a:bodyPr>
          <a:lstStyle/>
          <a:p>
            <a:r>
              <a:rPr lang="en-US" altLang="ja-JP" sz="1600" dirty="0">
                <a:solidFill>
                  <a:srgbClr val="FFFFFF"/>
                </a:solidFill>
              </a:rPr>
              <a:t>quite useful to control or reduce “positive thermal” expansion</a:t>
            </a:r>
            <a:r>
              <a:rPr lang="en-US" altLang="ja-JP" sz="1600" dirty="0" smtClean="0">
                <a:solidFill>
                  <a:srgbClr val="FFFFFF"/>
                </a:solidFill>
              </a:rPr>
              <a:t>.</a:t>
            </a:r>
          </a:p>
          <a:p>
            <a:r>
              <a:rPr lang="en-US" altLang="ja-JP" sz="1600" dirty="0">
                <a:solidFill>
                  <a:srgbClr val="FFFFFF"/>
                </a:solidFill>
              </a:rPr>
              <a:t> </a:t>
            </a:r>
            <a:r>
              <a:rPr lang="en-US" altLang="ja-JP" sz="1600" dirty="0" smtClean="0">
                <a:solidFill>
                  <a:srgbClr val="FFFFFF"/>
                </a:solidFill>
              </a:rPr>
              <a:t>    mirror, stepper, resonator ,,,,,,</a:t>
            </a:r>
            <a:endParaRPr lang="en-US" altLang="ja-JP" sz="1600" dirty="0">
              <a:solidFill>
                <a:srgbClr val="FFFFFF"/>
              </a:solidFill>
            </a:endParaRPr>
          </a:p>
        </p:txBody>
      </p:sp>
      <p:pic>
        <p:nvPicPr>
          <p:cNvPr id="37" name="Picture 2"/>
          <p:cNvPicPr>
            <a:picLocks noChangeAspect="1" noChangeArrowheads="1"/>
          </p:cNvPicPr>
          <p:nvPr/>
        </p:nvPicPr>
        <p:blipFill>
          <a:blip r:embed="rId5" cstate="print"/>
          <a:srcRect t="6154" r="39192" b="14180"/>
          <a:stretch>
            <a:fillRect/>
          </a:stretch>
        </p:blipFill>
        <p:spPr bwMode="auto">
          <a:xfrm>
            <a:off x="740459" y="4089783"/>
            <a:ext cx="3975561" cy="2579667"/>
          </a:xfrm>
          <a:prstGeom prst="rect">
            <a:avLst/>
          </a:prstGeom>
          <a:noFill/>
          <a:ln w="9525">
            <a:noFill/>
            <a:miter lim="800000"/>
            <a:headEnd/>
            <a:tailEnd/>
          </a:ln>
        </p:spPr>
      </p:pic>
      <p:sp>
        <p:nvSpPr>
          <p:cNvPr id="38" name="Text Box 16"/>
          <p:cNvSpPr txBox="1">
            <a:spLocks noChangeArrowheads="1"/>
          </p:cNvSpPr>
          <p:nvPr/>
        </p:nvSpPr>
        <p:spPr bwMode="auto">
          <a:xfrm>
            <a:off x="179388" y="119063"/>
            <a:ext cx="9001125" cy="523875"/>
          </a:xfrm>
          <a:prstGeom prst="rect">
            <a:avLst/>
          </a:prstGeom>
          <a:noFill/>
          <a:ln w="9525">
            <a:noFill/>
            <a:miter lim="800000"/>
            <a:headEnd/>
            <a:tailEnd/>
          </a:ln>
        </p:spPr>
        <p:txBody>
          <a:bodyPr>
            <a:spAutoFit/>
          </a:bodyPr>
          <a:lstStyle/>
          <a:p>
            <a:r>
              <a:rPr lang="en-US" altLang="ja-JP" sz="2800" b="1" dirty="0">
                <a:solidFill>
                  <a:srgbClr val="FFFF00"/>
                </a:solidFill>
              </a:rPr>
              <a:t>Strain functions out of electronic phase change</a:t>
            </a:r>
          </a:p>
        </p:txBody>
      </p:sp>
      <p:sp>
        <p:nvSpPr>
          <p:cNvPr id="39" name="AutoShape 17"/>
          <p:cNvSpPr>
            <a:spLocks noChangeArrowheads="1"/>
          </p:cNvSpPr>
          <p:nvPr/>
        </p:nvSpPr>
        <p:spPr bwMode="auto">
          <a:xfrm>
            <a:off x="0" y="692150"/>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40" name="Rectangle 61"/>
          <p:cNvSpPr>
            <a:spLocks noChangeArrowheads="1"/>
          </p:cNvSpPr>
          <p:nvPr/>
        </p:nvSpPr>
        <p:spPr bwMode="auto">
          <a:xfrm>
            <a:off x="87377" y="-27480"/>
            <a:ext cx="4137671" cy="307777"/>
          </a:xfrm>
          <a:prstGeom prst="rect">
            <a:avLst/>
          </a:prstGeom>
          <a:noFill/>
          <a:ln w="9525">
            <a:noFill/>
            <a:miter lim="800000"/>
            <a:headEnd/>
            <a:tailEnd/>
          </a:ln>
        </p:spPr>
        <p:txBody>
          <a:bodyPr wrap="none">
            <a:spAutoFit/>
          </a:bodyPr>
          <a:lstStyle/>
          <a:p>
            <a:r>
              <a:rPr lang="en-US" altLang="ja-JP" sz="1400" b="1" dirty="0" smtClean="0"/>
              <a:t> electronic phase change coupled with lattice</a:t>
            </a:r>
            <a:endParaRPr lang="ja-JP" altLang="en-US" sz="1400" b="1" dirty="0"/>
          </a:p>
        </p:txBody>
      </p:sp>
      <p:sp>
        <p:nvSpPr>
          <p:cNvPr id="41" name="テキスト ボックス 6"/>
          <p:cNvSpPr txBox="1">
            <a:spLocks noChangeArrowheads="1"/>
          </p:cNvSpPr>
          <p:nvPr/>
        </p:nvSpPr>
        <p:spPr bwMode="auto">
          <a:xfrm>
            <a:off x="4716745" y="4533296"/>
            <a:ext cx="4229043" cy="1015663"/>
          </a:xfrm>
          <a:prstGeom prst="rect">
            <a:avLst/>
          </a:prstGeom>
          <a:noFill/>
          <a:ln w="9525">
            <a:noFill/>
            <a:miter lim="800000"/>
            <a:headEnd/>
            <a:tailEnd/>
          </a:ln>
        </p:spPr>
        <p:txBody>
          <a:bodyPr wrap="none">
            <a:spAutoFit/>
          </a:bodyPr>
          <a:lstStyle/>
          <a:p>
            <a:r>
              <a:rPr lang="en-US" altLang="ja-JP" sz="2000" dirty="0"/>
              <a:t>Phase change couples with lattice!</a:t>
            </a:r>
          </a:p>
          <a:p>
            <a:endParaRPr lang="en-US" altLang="ja-JP" sz="2000" dirty="0"/>
          </a:p>
          <a:p>
            <a:r>
              <a:rPr lang="en-US" altLang="ja-JP" sz="2000" dirty="0"/>
              <a:t>large magneto volume </a:t>
            </a:r>
            <a:r>
              <a:rPr lang="en-US" altLang="ja-JP" sz="2000" dirty="0" smtClean="0"/>
              <a:t>effect</a:t>
            </a:r>
            <a:endParaRPr lang="en-US" altLang="ja-JP" sz="2000" dirty="0"/>
          </a:p>
        </p:txBody>
      </p:sp>
    </p:spTree>
    <p:extLst>
      <p:ext uri="{BB962C8B-B14F-4D97-AF65-F5344CB8AC3E}">
        <p14:creationId xmlns:p14="http://schemas.microsoft.com/office/powerpoint/2010/main" val="1526853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0"/>
          <p:cNvSpPr txBox="1">
            <a:spLocks noChangeArrowheads="1"/>
          </p:cNvSpPr>
          <p:nvPr/>
        </p:nvSpPr>
        <p:spPr bwMode="auto">
          <a:xfrm>
            <a:off x="179388" y="692150"/>
            <a:ext cx="6026150" cy="400110"/>
          </a:xfrm>
          <a:prstGeom prst="rect">
            <a:avLst/>
          </a:prstGeom>
          <a:noFill/>
          <a:ln w="9525">
            <a:noFill/>
            <a:miter lim="800000"/>
            <a:headEnd/>
            <a:tailEnd/>
          </a:ln>
        </p:spPr>
        <p:txBody>
          <a:bodyPr>
            <a:spAutoFit/>
          </a:bodyPr>
          <a:lstStyle/>
          <a:p>
            <a:r>
              <a:rPr lang="en-US" altLang="ja-JP" sz="2000" dirty="0"/>
              <a:t>Magnetically frustrated </a:t>
            </a:r>
            <a:r>
              <a:rPr lang="en-US" altLang="ja-JP" sz="2000" dirty="0" smtClean="0"/>
              <a:t>anti-</a:t>
            </a:r>
            <a:r>
              <a:rPr lang="en-US" altLang="ja-JP" sz="2000" dirty="0" err="1" smtClean="0"/>
              <a:t>perovskite</a:t>
            </a:r>
            <a:endParaRPr lang="en-US" altLang="ja-JP" sz="2000" i="1" dirty="0"/>
          </a:p>
        </p:txBody>
      </p:sp>
      <p:sp>
        <p:nvSpPr>
          <p:cNvPr id="63491" name="Text Box 21"/>
          <p:cNvSpPr txBox="1">
            <a:spLocks noChangeArrowheads="1"/>
          </p:cNvSpPr>
          <p:nvPr/>
        </p:nvSpPr>
        <p:spPr bwMode="auto">
          <a:xfrm>
            <a:off x="466725" y="169863"/>
            <a:ext cx="8618538" cy="522287"/>
          </a:xfrm>
          <a:prstGeom prst="rect">
            <a:avLst/>
          </a:prstGeom>
          <a:noFill/>
          <a:ln w="9525">
            <a:noFill/>
            <a:miter lim="800000"/>
            <a:headEnd/>
            <a:tailEnd/>
          </a:ln>
        </p:spPr>
        <p:txBody>
          <a:bodyPr>
            <a:spAutoFit/>
          </a:bodyPr>
          <a:lstStyle/>
          <a:p>
            <a:r>
              <a:rPr lang="en-US" altLang="ja-JP" sz="2800">
                <a:solidFill>
                  <a:srgbClr val="FFFF00"/>
                </a:solidFill>
              </a:rPr>
              <a:t>Large “negative” Magneto-volume Effect in Mn</a:t>
            </a:r>
            <a:r>
              <a:rPr lang="en-US" altLang="ja-JP" sz="2800" baseline="-25000">
                <a:solidFill>
                  <a:srgbClr val="FFFF00"/>
                </a:solidFill>
              </a:rPr>
              <a:t>3</a:t>
            </a:r>
            <a:r>
              <a:rPr lang="en-US" altLang="ja-JP" sz="2800">
                <a:solidFill>
                  <a:srgbClr val="FFFF00"/>
                </a:solidFill>
              </a:rPr>
              <a:t>XN</a:t>
            </a:r>
            <a:endParaRPr lang="en-US" altLang="ja-JP">
              <a:solidFill>
                <a:srgbClr val="FFFF00"/>
              </a:solidFill>
            </a:endParaRPr>
          </a:p>
        </p:txBody>
      </p:sp>
      <p:sp>
        <p:nvSpPr>
          <p:cNvPr id="63492" name="Text Box 30"/>
          <p:cNvSpPr txBox="1">
            <a:spLocks noChangeArrowheads="1"/>
          </p:cNvSpPr>
          <p:nvPr/>
        </p:nvSpPr>
        <p:spPr bwMode="auto">
          <a:xfrm>
            <a:off x="5343525" y="758432"/>
            <a:ext cx="3352800" cy="307975"/>
          </a:xfrm>
          <a:prstGeom prst="rect">
            <a:avLst/>
          </a:prstGeom>
          <a:noFill/>
          <a:ln w="9525">
            <a:noFill/>
            <a:miter lim="800000"/>
            <a:headEnd/>
            <a:tailEnd/>
          </a:ln>
        </p:spPr>
        <p:txBody>
          <a:bodyPr>
            <a:spAutoFit/>
          </a:bodyPr>
          <a:lstStyle/>
          <a:p>
            <a:r>
              <a:rPr lang="en-US" altLang="ja-JP" sz="1400" dirty="0">
                <a:latin typeface="ＭＳ Ｐゴシック" pitchFamily="50" charset="-128"/>
              </a:rPr>
              <a:t>J. P. </a:t>
            </a:r>
            <a:r>
              <a:rPr lang="en-US" altLang="ja-JP" sz="1400" dirty="0" err="1">
                <a:latin typeface="ＭＳ Ｐゴシック" pitchFamily="50" charset="-128"/>
              </a:rPr>
              <a:t>Bouchaud</a:t>
            </a:r>
            <a:r>
              <a:rPr lang="en-US" altLang="ja-JP" sz="1400" dirty="0">
                <a:latin typeface="ＭＳ Ｐゴシック" pitchFamily="50" charset="-128"/>
              </a:rPr>
              <a:t>, </a:t>
            </a:r>
            <a:r>
              <a:rPr lang="en-US" altLang="ja-JP" sz="1400" dirty="0" err="1">
                <a:latin typeface="ＭＳ Ｐゴシック" pitchFamily="50" charset="-128"/>
              </a:rPr>
              <a:t>Anm</a:t>
            </a:r>
            <a:r>
              <a:rPr lang="en-US" altLang="ja-JP" sz="1400" dirty="0">
                <a:latin typeface="ＭＳ Ｐゴシック" pitchFamily="50" charset="-128"/>
              </a:rPr>
              <a:t>. </a:t>
            </a:r>
            <a:r>
              <a:rPr lang="en-US" altLang="ja-JP" sz="1400" dirty="0" err="1">
                <a:latin typeface="ＭＳ Ｐゴシック" pitchFamily="50" charset="-128"/>
              </a:rPr>
              <a:t>Chim</a:t>
            </a:r>
            <a:r>
              <a:rPr lang="en-US" altLang="ja-JP" sz="1400" dirty="0">
                <a:latin typeface="ＭＳ Ｐゴシック" pitchFamily="50" charset="-128"/>
              </a:rPr>
              <a:t>. 3 (1968) 81.</a:t>
            </a:r>
          </a:p>
        </p:txBody>
      </p:sp>
      <p:sp>
        <p:nvSpPr>
          <p:cNvPr id="63493" name="Oval 32"/>
          <p:cNvSpPr>
            <a:spLocks noChangeArrowheads="1"/>
          </p:cNvSpPr>
          <p:nvPr/>
        </p:nvSpPr>
        <p:spPr bwMode="auto">
          <a:xfrm rot="-6600000">
            <a:off x="6656387" y="1627188"/>
            <a:ext cx="212725" cy="228600"/>
          </a:xfrm>
          <a:prstGeom prst="ellipse">
            <a:avLst/>
          </a:prstGeom>
          <a:noFill/>
          <a:ln w="9525">
            <a:noFill/>
            <a:round/>
            <a:headEnd/>
            <a:tailEnd/>
          </a:ln>
        </p:spPr>
        <p:txBody>
          <a:bodyPr/>
          <a:lstStyle/>
          <a:p>
            <a:endParaRPr lang="ja-JP" altLang="en-US"/>
          </a:p>
        </p:txBody>
      </p:sp>
      <p:sp>
        <p:nvSpPr>
          <p:cNvPr id="63494" name="Text Box 4"/>
          <p:cNvSpPr txBox="1">
            <a:spLocks noChangeArrowheads="1"/>
          </p:cNvSpPr>
          <p:nvPr/>
        </p:nvSpPr>
        <p:spPr bwMode="auto">
          <a:xfrm>
            <a:off x="395420" y="1052670"/>
            <a:ext cx="4424362" cy="452561"/>
          </a:xfrm>
          <a:prstGeom prst="rect">
            <a:avLst/>
          </a:prstGeom>
          <a:noFill/>
          <a:ln w="9525">
            <a:noFill/>
            <a:miter lim="800000"/>
            <a:headEnd/>
            <a:tailEnd/>
          </a:ln>
        </p:spPr>
        <p:txBody>
          <a:bodyPr lIns="143384" tIns="71692" rIns="143384" bIns="71692" anchor="ctr">
            <a:spAutoFit/>
          </a:bodyPr>
          <a:lstStyle/>
          <a:p>
            <a:pPr defTabSz="1435100"/>
            <a:r>
              <a:rPr lang="en-US" altLang="ja-JP" sz="2000" dirty="0"/>
              <a:t>Mn</a:t>
            </a:r>
            <a:r>
              <a:rPr lang="en-US" altLang="ja-JP" sz="2000" baseline="-25000" dirty="0"/>
              <a:t>3</a:t>
            </a:r>
            <a:r>
              <a:rPr lang="en-US" altLang="ja-JP" sz="2000" dirty="0"/>
              <a:t>XN (X: Zn, </a:t>
            </a:r>
            <a:r>
              <a:rPr lang="en-US" altLang="ja-JP" sz="2000" dirty="0" err="1"/>
              <a:t>Ga</a:t>
            </a:r>
            <a:r>
              <a:rPr lang="en-US" altLang="ja-JP" sz="2000" dirty="0"/>
              <a:t>, Ag, </a:t>
            </a:r>
            <a:r>
              <a:rPr lang="en-US" altLang="ja-JP" sz="2000" dirty="0" err="1"/>
              <a:t>etc</a:t>
            </a:r>
            <a:r>
              <a:rPr lang="en-US" altLang="ja-JP" sz="2000" dirty="0"/>
              <a:t>)</a:t>
            </a:r>
            <a:endParaRPr lang="en-US" altLang="ja-JP" sz="2000" dirty="0">
              <a:ea typeface="ＭＳ 明朝" pitchFamily="17" charset="-128"/>
            </a:endParaRPr>
          </a:p>
        </p:txBody>
      </p:sp>
      <p:sp>
        <p:nvSpPr>
          <p:cNvPr id="63495" name="AutoShape 17"/>
          <p:cNvSpPr>
            <a:spLocks noChangeArrowheads="1"/>
          </p:cNvSpPr>
          <p:nvPr/>
        </p:nvSpPr>
        <p:spPr bwMode="auto">
          <a:xfrm>
            <a:off x="0" y="679450"/>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b="1" baseline="-25000">
              <a:solidFill>
                <a:srgbClr val="FFFF00"/>
              </a:solidFill>
            </a:endParaRPr>
          </a:p>
          <a:p>
            <a:pPr eaLnBrk="0" hangingPunct="0">
              <a:spcBef>
                <a:spcPct val="50000"/>
              </a:spcBef>
            </a:pPr>
            <a:endParaRPr lang="en-US" altLang="ja-JP" b="1" baseline="-25000">
              <a:solidFill>
                <a:srgbClr val="FFFF00"/>
              </a:solidFill>
            </a:endParaRPr>
          </a:p>
        </p:txBody>
      </p:sp>
      <p:pic>
        <p:nvPicPr>
          <p:cNvPr id="63497" name="Picture 2"/>
          <p:cNvPicPr>
            <a:picLocks noChangeAspect="1" noChangeArrowheads="1"/>
          </p:cNvPicPr>
          <p:nvPr/>
        </p:nvPicPr>
        <p:blipFill>
          <a:blip r:embed="rId3" cstate="print"/>
          <a:srcRect/>
          <a:stretch>
            <a:fillRect/>
          </a:stretch>
        </p:blipFill>
        <p:spPr bwMode="auto">
          <a:xfrm>
            <a:off x="611450" y="1514407"/>
            <a:ext cx="3076337" cy="4114601"/>
          </a:xfrm>
          <a:prstGeom prst="rect">
            <a:avLst/>
          </a:prstGeom>
          <a:noFill/>
          <a:ln w="9525" algn="ctr">
            <a:noFill/>
            <a:miter lim="800000"/>
            <a:headEnd/>
            <a:tailEnd/>
          </a:ln>
        </p:spPr>
      </p:pic>
      <p:pic>
        <p:nvPicPr>
          <p:cNvPr id="32778" name="Picture 3"/>
          <p:cNvPicPr>
            <a:picLocks noChangeAspect="1" noChangeArrowheads="1"/>
          </p:cNvPicPr>
          <p:nvPr/>
        </p:nvPicPr>
        <p:blipFill>
          <a:blip r:embed="rId4" cstate="print"/>
          <a:srcRect l="64198"/>
          <a:stretch>
            <a:fillRect/>
          </a:stretch>
        </p:blipFill>
        <p:spPr bwMode="auto">
          <a:xfrm>
            <a:off x="3779890" y="1811609"/>
            <a:ext cx="1591980" cy="1767321"/>
          </a:xfrm>
          <a:prstGeom prst="rect">
            <a:avLst/>
          </a:prstGeom>
          <a:noFill/>
          <a:ln w="9525" algn="ctr">
            <a:noFill/>
            <a:miter lim="800000"/>
            <a:headEnd/>
            <a:tailEnd/>
          </a:ln>
        </p:spPr>
      </p:pic>
      <p:sp>
        <p:nvSpPr>
          <p:cNvPr id="32779" name="テキスト ボックス 25"/>
          <p:cNvSpPr txBox="1">
            <a:spLocks noChangeArrowheads="1"/>
          </p:cNvSpPr>
          <p:nvPr/>
        </p:nvSpPr>
        <p:spPr bwMode="auto">
          <a:xfrm>
            <a:off x="5580140" y="1916790"/>
            <a:ext cx="3093328" cy="1323439"/>
          </a:xfrm>
          <a:prstGeom prst="rect">
            <a:avLst/>
          </a:prstGeom>
          <a:noFill/>
          <a:ln w="9525">
            <a:noFill/>
            <a:miter lim="800000"/>
            <a:headEnd/>
            <a:tailEnd/>
          </a:ln>
        </p:spPr>
        <p:txBody>
          <a:bodyPr wrap="square">
            <a:spAutoFit/>
          </a:bodyPr>
          <a:lstStyle/>
          <a:p>
            <a:r>
              <a:rPr lang="en-US" altLang="ja-JP" sz="2000" dirty="0" smtClean="0"/>
              <a:t>“only” wit non-collinear magnetic </a:t>
            </a:r>
            <a:r>
              <a:rPr lang="en-US" altLang="ja-JP" sz="2000" dirty="0"/>
              <a:t>order </a:t>
            </a:r>
          </a:p>
          <a:p>
            <a:endParaRPr lang="en-US" altLang="ja-JP" sz="2000" dirty="0"/>
          </a:p>
          <a:p>
            <a:r>
              <a:rPr lang="en-US" altLang="ja-JP" sz="2000" dirty="0"/>
              <a:t>“frustration” matters</a:t>
            </a:r>
            <a:endParaRPr lang="ja-JP" altLang="en-US" sz="2000" dirty="0"/>
          </a:p>
        </p:txBody>
      </p:sp>
      <p:sp>
        <p:nvSpPr>
          <p:cNvPr id="63500" name="Rectangle 61"/>
          <p:cNvSpPr>
            <a:spLocks noChangeArrowheads="1"/>
          </p:cNvSpPr>
          <p:nvPr/>
        </p:nvSpPr>
        <p:spPr bwMode="auto">
          <a:xfrm>
            <a:off x="87313" y="-26988"/>
            <a:ext cx="4137025" cy="307976"/>
          </a:xfrm>
          <a:prstGeom prst="rect">
            <a:avLst/>
          </a:prstGeom>
          <a:noFill/>
          <a:ln w="9525">
            <a:noFill/>
            <a:miter lim="800000"/>
            <a:headEnd/>
            <a:tailEnd/>
          </a:ln>
        </p:spPr>
        <p:txBody>
          <a:bodyPr wrap="none">
            <a:spAutoFit/>
          </a:bodyPr>
          <a:lstStyle/>
          <a:p>
            <a:r>
              <a:rPr lang="en-US" altLang="ja-JP" sz="1400" b="1"/>
              <a:t> electronic phase change coupled with lattice</a:t>
            </a:r>
            <a:endParaRPr lang="ja-JP" altLang="en-US" sz="1400" b="1"/>
          </a:p>
        </p:txBody>
      </p:sp>
      <p:sp>
        <p:nvSpPr>
          <p:cNvPr id="2" name="テキスト ボックス 1"/>
          <p:cNvSpPr txBox="1">
            <a:spLocks noChangeArrowheads="1"/>
          </p:cNvSpPr>
          <p:nvPr/>
        </p:nvSpPr>
        <p:spPr bwMode="auto">
          <a:xfrm>
            <a:off x="395419" y="5661310"/>
            <a:ext cx="4194837" cy="923330"/>
          </a:xfrm>
          <a:prstGeom prst="rect">
            <a:avLst/>
          </a:prstGeom>
          <a:noFill/>
          <a:ln w="9525">
            <a:noFill/>
            <a:miter lim="800000"/>
            <a:headEnd/>
            <a:tailEnd/>
          </a:ln>
        </p:spPr>
        <p:txBody>
          <a:bodyPr wrap="square">
            <a:spAutoFit/>
          </a:bodyPr>
          <a:lstStyle/>
          <a:p>
            <a:r>
              <a:rPr lang="en-US" altLang="ja-JP" sz="1800" dirty="0">
                <a:latin typeface="ＭＳ Ｐゴシック" pitchFamily="50" charset="-128"/>
              </a:rPr>
              <a:t>Δ</a:t>
            </a:r>
            <a:r>
              <a:rPr lang="en-US" altLang="ja-JP" sz="1800" i="1" dirty="0"/>
              <a:t>L</a:t>
            </a:r>
            <a:r>
              <a:rPr lang="en-US" altLang="ja-JP" sz="1800" dirty="0"/>
              <a:t>/</a:t>
            </a:r>
            <a:r>
              <a:rPr lang="en-US" altLang="ja-JP" sz="1800" i="1" dirty="0"/>
              <a:t>L </a:t>
            </a:r>
            <a:r>
              <a:rPr lang="ja-JP" altLang="en-US" sz="1800" dirty="0"/>
              <a:t>～ </a:t>
            </a:r>
            <a:r>
              <a:rPr lang="en-US" altLang="ja-JP" sz="1800" dirty="0"/>
              <a:t>4×10 </a:t>
            </a:r>
            <a:r>
              <a:rPr lang="en-US" altLang="ja-JP" sz="1800" baseline="30000" dirty="0"/>
              <a:t>-3 </a:t>
            </a:r>
            <a:r>
              <a:rPr lang="en-US" altLang="ja-JP" sz="1800" dirty="0" smtClean="0"/>
              <a:t> at </a:t>
            </a:r>
            <a:r>
              <a:rPr lang="en-US" altLang="ja-JP" sz="1800" dirty="0" err="1" smtClean="0"/>
              <a:t>T</a:t>
            </a:r>
            <a:r>
              <a:rPr lang="en-US" altLang="ja-JP" sz="1800" baseline="-25000" dirty="0" err="1" smtClean="0"/>
              <a:t>mag</a:t>
            </a:r>
            <a:endParaRPr lang="en-US" altLang="ja-JP" sz="1800" baseline="-25000" dirty="0" smtClean="0"/>
          </a:p>
          <a:p>
            <a:r>
              <a:rPr lang="en-US" altLang="ja-JP" sz="1800" dirty="0" smtClean="0"/>
              <a:t>Discontinuous expansion </a:t>
            </a:r>
            <a:r>
              <a:rPr lang="en-US" altLang="ja-JP" sz="1800" dirty="0"/>
              <a:t>on cooling</a:t>
            </a:r>
          </a:p>
          <a:p>
            <a:r>
              <a:rPr lang="en-US" altLang="ja-JP" sz="1800" dirty="0"/>
              <a:t>to help spins to </a:t>
            </a:r>
            <a:r>
              <a:rPr lang="en-US" altLang="ja-JP" sz="1800" dirty="0" smtClean="0"/>
              <a:t>order</a:t>
            </a:r>
          </a:p>
        </p:txBody>
      </p:sp>
      <p:graphicFrame>
        <p:nvGraphicFramePr>
          <p:cNvPr id="14" name="Object 42"/>
          <p:cNvGraphicFramePr>
            <a:graphicFrameLocks noChangeAspect="1"/>
          </p:cNvGraphicFramePr>
          <p:nvPr>
            <p:extLst>
              <p:ext uri="{D42A27DB-BD31-4B8C-83A1-F6EECF244321}">
                <p14:modId xmlns:p14="http://schemas.microsoft.com/office/powerpoint/2010/main" val="4261546629"/>
              </p:ext>
            </p:extLst>
          </p:nvPr>
        </p:nvGraphicFramePr>
        <p:xfrm>
          <a:off x="5940425" y="4397442"/>
          <a:ext cx="2159000" cy="2124075"/>
        </p:xfrm>
        <a:graphic>
          <a:graphicData uri="http://schemas.openxmlformats.org/presentationml/2006/ole">
            <mc:AlternateContent xmlns:mc="http://schemas.openxmlformats.org/markup-compatibility/2006">
              <mc:Choice xmlns:v="urn:schemas-microsoft-com:vml" Requires="v">
                <p:oleObj spid="_x0000_s11282" name="Sma4Win" r:id="rId5" imgW="5904000" imgH="5803200" progId="">
                  <p:embed/>
                </p:oleObj>
              </mc:Choice>
              <mc:Fallback>
                <p:oleObj name="Sma4Win" r:id="rId5" imgW="5904000" imgH="5803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4397442"/>
                        <a:ext cx="2159000" cy="2124075"/>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63500" dir="3187806" algn="ctr" rotWithShape="0">
                                <a:srgbClr val="808080"/>
                              </a:outerShdw>
                            </a:effectLst>
                          </a14:hiddenEffects>
                        </a:ext>
                      </a:extLst>
                    </p:spPr>
                  </p:pic>
                </p:oleObj>
              </mc:Fallback>
            </mc:AlternateContent>
          </a:graphicData>
        </a:graphic>
      </p:graphicFrame>
      <p:sp>
        <p:nvSpPr>
          <p:cNvPr id="15" name="右矢印 8"/>
          <p:cNvSpPr>
            <a:spLocks noChangeArrowheads="1"/>
          </p:cNvSpPr>
          <p:nvPr/>
        </p:nvSpPr>
        <p:spPr bwMode="auto">
          <a:xfrm>
            <a:off x="4722246" y="4591579"/>
            <a:ext cx="504825" cy="431800"/>
          </a:xfrm>
          <a:prstGeom prst="rightArrow">
            <a:avLst>
              <a:gd name="adj1" fmla="val 50000"/>
              <a:gd name="adj2" fmla="val 50104"/>
            </a:avLst>
          </a:prstGeom>
          <a:solidFill>
            <a:schemeClr val="accent1"/>
          </a:solidFill>
          <a:ln w="9525" algn="ctr">
            <a:noFill/>
            <a:round/>
            <a:headEnd/>
            <a:tailEnd/>
          </a:ln>
        </p:spPr>
        <p:txBody>
          <a:bodyPr/>
          <a:lstStyle/>
          <a:p>
            <a:endParaRPr lang="ja-JP" altLang="en-US"/>
          </a:p>
        </p:txBody>
      </p:sp>
      <p:sp>
        <p:nvSpPr>
          <p:cNvPr id="16" name="テキスト ボックス 9"/>
          <p:cNvSpPr txBox="1">
            <a:spLocks noChangeArrowheads="1"/>
          </p:cNvSpPr>
          <p:nvPr/>
        </p:nvSpPr>
        <p:spPr bwMode="auto">
          <a:xfrm>
            <a:off x="4519385" y="5085552"/>
            <a:ext cx="1476375" cy="646331"/>
          </a:xfrm>
          <a:prstGeom prst="rect">
            <a:avLst/>
          </a:prstGeom>
          <a:noFill/>
          <a:ln w="9525">
            <a:noFill/>
            <a:miter lim="800000"/>
            <a:headEnd/>
            <a:tailEnd/>
          </a:ln>
        </p:spPr>
        <p:txBody>
          <a:bodyPr>
            <a:spAutoFit/>
          </a:bodyPr>
          <a:lstStyle/>
          <a:p>
            <a:r>
              <a:rPr lang="en-US" altLang="ja-JP" sz="1800" dirty="0" err="1" smtClean="0"/>
              <a:t>nano</a:t>
            </a:r>
            <a:r>
              <a:rPr lang="en-US" altLang="ja-JP" sz="1800" dirty="0" smtClean="0"/>
              <a:t>-disorder</a:t>
            </a:r>
            <a:endParaRPr lang="en-US" altLang="ja-JP" sz="1800" dirty="0"/>
          </a:p>
        </p:txBody>
      </p:sp>
      <p:sp>
        <p:nvSpPr>
          <p:cNvPr id="17" name="テキスト ボックス 8"/>
          <p:cNvSpPr txBox="1">
            <a:spLocks noChangeArrowheads="1"/>
          </p:cNvSpPr>
          <p:nvPr/>
        </p:nvSpPr>
        <p:spPr bwMode="auto">
          <a:xfrm>
            <a:off x="7019925" y="5985238"/>
            <a:ext cx="674688" cy="307975"/>
          </a:xfrm>
          <a:prstGeom prst="rect">
            <a:avLst/>
          </a:prstGeom>
          <a:noFill/>
          <a:ln w="9525">
            <a:noFill/>
            <a:miter lim="800000"/>
            <a:headEnd/>
            <a:tailEnd/>
          </a:ln>
        </p:spPr>
        <p:txBody>
          <a:bodyPr wrap="none">
            <a:spAutoFit/>
          </a:bodyPr>
          <a:lstStyle/>
          <a:p>
            <a:r>
              <a:rPr lang="en-US" altLang="ja-JP" sz="1400" dirty="0">
                <a:solidFill>
                  <a:schemeClr val="tx1"/>
                </a:solidFill>
              </a:rPr>
              <a:t>300 K</a:t>
            </a:r>
            <a:endParaRPr lang="ja-JP" altLang="en-US" sz="1400" dirty="0">
              <a:solidFill>
                <a:schemeClr val="tx1"/>
              </a:solidFill>
            </a:endParaRPr>
          </a:p>
        </p:txBody>
      </p:sp>
      <p:cxnSp>
        <p:nvCxnSpPr>
          <p:cNvPr id="18" name="直線矢印コネクタ 10"/>
          <p:cNvCxnSpPr>
            <a:cxnSpLocks noChangeShapeType="1"/>
          </p:cNvCxnSpPr>
          <p:nvPr/>
        </p:nvCxnSpPr>
        <p:spPr bwMode="auto">
          <a:xfrm flipV="1">
            <a:off x="7019925" y="5697900"/>
            <a:ext cx="0" cy="192088"/>
          </a:xfrm>
          <a:prstGeom prst="straightConnector1">
            <a:avLst/>
          </a:prstGeom>
          <a:noFill/>
          <a:ln w="9525" algn="ctr">
            <a:noFill/>
            <a:round/>
            <a:headEnd/>
            <a:tailEnd type="arrow" w="med" len="med"/>
          </a:ln>
        </p:spPr>
      </p:cxnSp>
      <p:cxnSp>
        <p:nvCxnSpPr>
          <p:cNvPr id="19" name="直線矢印コネクタ 18"/>
          <p:cNvCxnSpPr/>
          <p:nvPr/>
        </p:nvCxnSpPr>
        <p:spPr bwMode="auto">
          <a:xfrm flipV="1">
            <a:off x="7235825" y="5517290"/>
            <a:ext cx="0" cy="265113"/>
          </a:xfrm>
          <a:prstGeom prst="straightConnector1">
            <a:avLst/>
          </a:prstGeom>
          <a:solidFill>
            <a:schemeClr val="accent1"/>
          </a:solidFill>
          <a:ln w="9525" cap="flat" cmpd="sng" algn="ctr">
            <a:solidFill>
              <a:schemeClr val="accent4"/>
            </a:solidFill>
            <a:prstDash val="solid"/>
            <a:round/>
            <a:headEnd type="none" w="med" len="med"/>
            <a:tailEnd type="arrow"/>
          </a:ln>
          <a:effectLst/>
        </p:spPr>
      </p:cxnSp>
      <p:sp>
        <p:nvSpPr>
          <p:cNvPr id="3" name="テキスト ボックス 2"/>
          <p:cNvSpPr txBox="1"/>
          <p:nvPr/>
        </p:nvSpPr>
        <p:spPr>
          <a:xfrm>
            <a:off x="5490998" y="3861060"/>
            <a:ext cx="3490058" cy="461665"/>
          </a:xfrm>
          <a:prstGeom prst="rect">
            <a:avLst/>
          </a:prstGeom>
          <a:noFill/>
        </p:spPr>
        <p:txBody>
          <a:bodyPr wrap="none" rtlCol="0">
            <a:spAutoFit/>
          </a:bodyPr>
          <a:lstStyle/>
          <a:p>
            <a:r>
              <a:rPr kumimoji="1" lang="en-US" altLang="ja-JP" dirty="0" smtClean="0">
                <a:solidFill>
                  <a:srgbClr val="FFFF00"/>
                </a:solidFill>
              </a:rPr>
              <a:t>Magnet-volume relaxer</a:t>
            </a:r>
            <a:endParaRPr kumimoji="1" lang="ja-JP" altLang="en-US" dirty="0">
              <a:solidFill>
                <a:srgbClr val="FFFF00"/>
              </a:solidFill>
            </a:endParaRPr>
          </a:p>
        </p:txBody>
      </p:sp>
      <p:pic>
        <p:nvPicPr>
          <p:cNvPr id="21" name="Picture 8"/>
          <p:cNvPicPr>
            <a:picLocks noChangeAspect="1" noChangeArrowheads="1"/>
          </p:cNvPicPr>
          <p:nvPr/>
        </p:nvPicPr>
        <p:blipFill>
          <a:blip r:embed="rId7" cstate="print"/>
          <a:srcRect/>
          <a:stretch>
            <a:fillRect/>
          </a:stretch>
        </p:blipFill>
        <p:spPr bwMode="auto">
          <a:xfrm>
            <a:off x="5148130" y="764630"/>
            <a:ext cx="3600450" cy="3001962"/>
          </a:xfrm>
          <a:prstGeom prst="rect">
            <a:avLst/>
          </a:prstGeom>
          <a:noFill/>
          <a:ln w="9525" algn="ctr">
            <a:noFill/>
            <a:miter lim="800000"/>
            <a:headEnd/>
            <a:tailEnd/>
          </a:ln>
        </p:spPr>
      </p:pic>
      <p:sp>
        <p:nvSpPr>
          <p:cNvPr id="4" name="テキスト ボックス 3"/>
          <p:cNvSpPr txBox="1"/>
          <p:nvPr/>
        </p:nvSpPr>
        <p:spPr>
          <a:xfrm>
            <a:off x="5176295" y="852615"/>
            <a:ext cx="3512500" cy="707886"/>
          </a:xfrm>
          <a:prstGeom prst="rect">
            <a:avLst/>
          </a:prstGeom>
          <a:noFill/>
        </p:spPr>
        <p:txBody>
          <a:bodyPr wrap="none" rtlCol="0">
            <a:spAutoFit/>
          </a:bodyPr>
          <a:lstStyle/>
          <a:p>
            <a:r>
              <a:rPr lang="en-US" altLang="ja-JP" sz="2000" dirty="0" smtClean="0">
                <a:solidFill>
                  <a:schemeClr val="tx1"/>
                </a:solidFill>
              </a:rPr>
              <a:t>In most cases, however, </a:t>
            </a:r>
          </a:p>
          <a:p>
            <a:r>
              <a:rPr lang="en-US" altLang="ja-JP" sz="2000" dirty="0" smtClean="0">
                <a:solidFill>
                  <a:schemeClr val="tx1"/>
                </a:solidFill>
              </a:rPr>
              <a:t>no </a:t>
            </a:r>
            <a:r>
              <a:rPr lang="en-US" altLang="ja-JP" sz="2000" dirty="0" err="1" smtClean="0">
                <a:solidFill>
                  <a:schemeClr val="tx1"/>
                </a:solidFill>
              </a:rPr>
              <a:t>broadoning</a:t>
            </a:r>
            <a:r>
              <a:rPr lang="en-US" altLang="ja-JP" sz="2000" dirty="0">
                <a:solidFill>
                  <a:schemeClr val="tx1"/>
                </a:solidFill>
              </a:rPr>
              <a:t> </a:t>
            </a:r>
            <a:r>
              <a:rPr lang="en-US" altLang="ja-JP" sz="2000" dirty="0" smtClean="0">
                <a:solidFill>
                  <a:schemeClr val="tx1"/>
                </a:solidFill>
              </a:rPr>
              <a:t>d</a:t>
            </a:r>
            <a:r>
              <a:rPr kumimoji="1" lang="en-US" altLang="ja-JP" sz="2000" dirty="0" smtClean="0">
                <a:solidFill>
                  <a:schemeClr val="tx1"/>
                </a:solidFill>
              </a:rPr>
              <a:t>ue to doping</a:t>
            </a:r>
            <a:endParaRPr kumimoji="1" lang="ja-JP" altLang="en-US" sz="2000" dirty="0">
              <a:solidFill>
                <a:schemeClr val="tx1"/>
              </a:solidFill>
            </a:endParaRPr>
          </a:p>
        </p:txBody>
      </p:sp>
    </p:spTree>
    <p:extLst>
      <p:ext uri="{BB962C8B-B14F-4D97-AF65-F5344CB8AC3E}">
        <p14:creationId xmlns:p14="http://schemas.microsoft.com/office/powerpoint/2010/main" val="276720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xit" presetSubtype="0" fill="hold" nodeType="withEffect">
                                  <p:stCondLst>
                                    <p:cond delay="0"/>
                                  </p:stCondLst>
                                  <p:childTnLst>
                                    <p:animEffect transition="out" filter="fade">
                                      <p:cBhvr>
                                        <p:cTn id="32" dur="500"/>
                                        <p:tgtEl>
                                          <p:spTgt spid="32778"/>
                                        </p:tgtEl>
                                      </p:cBhvr>
                                    </p:animEffect>
                                    <p:set>
                                      <p:cBhvr>
                                        <p:cTn id="33" dur="1" fill="hold">
                                          <p:stCondLst>
                                            <p:cond delay="499"/>
                                          </p:stCondLst>
                                        </p:cTn>
                                        <p:tgtEl>
                                          <p:spTgt spid="32778"/>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2779"/>
                                        </p:tgtEl>
                                      </p:cBhvr>
                                    </p:animEffect>
                                    <p:set>
                                      <p:cBhvr>
                                        <p:cTn id="36" dur="1" fill="hold">
                                          <p:stCondLst>
                                            <p:cond delay="499"/>
                                          </p:stCondLst>
                                        </p:cTn>
                                        <p:tgtEl>
                                          <p:spTgt spid="3277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15" grpId="0" animBg="1"/>
      <p:bldP spid="16" grpId="0"/>
      <p:bldP spid="17"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6"/>
          <p:cNvGraphicFramePr>
            <a:graphicFrameLocks noChangeAspect="1"/>
          </p:cNvGraphicFramePr>
          <p:nvPr>
            <p:extLst>
              <p:ext uri="{D42A27DB-BD31-4B8C-83A1-F6EECF244321}">
                <p14:modId xmlns:p14="http://schemas.microsoft.com/office/powerpoint/2010/main" val="598628307"/>
              </p:ext>
            </p:extLst>
          </p:nvPr>
        </p:nvGraphicFramePr>
        <p:xfrm>
          <a:off x="179390" y="1329222"/>
          <a:ext cx="5112710" cy="3303521"/>
        </p:xfrm>
        <a:graphic>
          <a:graphicData uri="http://schemas.openxmlformats.org/presentationml/2006/ole">
            <mc:AlternateContent xmlns:mc="http://schemas.openxmlformats.org/markup-compatibility/2006">
              <mc:Choice xmlns:v="urn:schemas-microsoft-com:vml" Requires="v">
                <p:oleObj spid="_x0000_s7196" name="Sma4Win" r:id="rId3" imgW="5337000" imgH="3450960" progId="">
                  <p:embed/>
                </p:oleObj>
              </mc:Choice>
              <mc:Fallback>
                <p:oleObj name="Sma4Win" r:id="rId3" imgW="5337000" imgH="34509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90" y="1329222"/>
                        <a:ext cx="5112710" cy="3303521"/>
                      </a:xfrm>
                      <a:prstGeom prst="rect">
                        <a:avLst/>
                      </a:prstGeom>
                      <a:solidFill>
                        <a:schemeClr val="accent1"/>
                      </a:solidFill>
                      <a:ln>
                        <a:noFill/>
                      </a:ln>
                      <a:effectLst/>
                    </p:spPr>
                  </p:pic>
                </p:oleObj>
              </mc:Fallback>
            </mc:AlternateContent>
          </a:graphicData>
        </a:graphic>
      </p:graphicFrame>
      <p:sp>
        <p:nvSpPr>
          <p:cNvPr id="32772" name="Text Box 15"/>
          <p:cNvSpPr txBox="1">
            <a:spLocks noChangeArrowheads="1"/>
          </p:cNvSpPr>
          <p:nvPr/>
        </p:nvSpPr>
        <p:spPr bwMode="auto">
          <a:xfrm>
            <a:off x="615157" y="5445280"/>
            <a:ext cx="4244883" cy="45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3384" tIns="71692" rIns="143384" bIns="71692" anchor="ctr">
            <a:spAutoFit/>
          </a:bodyPr>
          <a:lstStyle>
            <a:lvl1pPr defTabSz="1435100" eaLnBrk="0" hangingPunct="0">
              <a:defRPr kumimoji="1" sz="2400">
                <a:solidFill>
                  <a:schemeClr val="bg1"/>
                </a:solidFill>
                <a:latin typeface="Comic Sans MS" pitchFamily="66" charset="0"/>
                <a:ea typeface="ＭＳ Ｐゴシック" charset="-128"/>
              </a:defRPr>
            </a:lvl1pPr>
            <a:lvl2pPr marL="742950" indent="-285750" defTabSz="1435100" eaLnBrk="0" hangingPunct="0">
              <a:defRPr kumimoji="1" sz="2400">
                <a:solidFill>
                  <a:schemeClr val="bg1"/>
                </a:solidFill>
                <a:latin typeface="Comic Sans MS" pitchFamily="66" charset="0"/>
                <a:ea typeface="ＭＳ Ｐゴシック" charset="-128"/>
              </a:defRPr>
            </a:lvl2pPr>
            <a:lvl3pPr marL="1143000" indent="-228600" defTabSz="1435100" eaLnBrk="0" hangingPunct="0">
              <a:defRPr kumimoji="1" sz="2400">
                <a:solidFill>
                  <a:schemeClr val="bg1"/>
                </a:solidFill>
                <a:latin typeface="Comic Sans MS" pitchFamily="66" charset="0"/>
                <a:ea typeface="ＭＳ Ｐゴシック" charset="-128"/>
              </a:defRPr>
            </a:lvl3pPr>
            <a:lvl4pPr marL="1600200" indent="-228600" defTabSz="1435100" eaLnBrk="0" hangingPunct="0">
              <a:defRPr kumimoji="1" sz="2400">
                <a:solidFill>
                  <a:schemeClr val="bg1"/>
                </a:solidFill>
                <a:latin typeface="Comic Sans MS" pitchFamily="66" charset="0"/>
                <a:ea typeface="ＭＳ Ｐゴシック" charset="-128"/>
              </a:defRPr>
            </a:lvl4pPr>
            <a:lvl5pPr marL="2057400" indent="-228600" defTabSz="1435100" eaLnBrk="0" hangingPunct="0">
              <a:defRPr kumimoji="1" sz="2400">
                <a:solidFill>
                  <a:schemeClr val="bg1"/>
                </a:solidFill>
                <a:latin typeface="Comic Sans MS" pitchFamily="66" charset="0"/>
                <a:ea typeface="ＭＳ Ｐゴシック" charset="-128"/>
              </a:defRPr>
            </a:lvl5pPr>
            <a:lvl6pPr marL="25146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marL="342900" indent="-342900" eaLnBrk="1" hangingPunct="1">
              <a:buFontTx/>
              <a:buChar char="-"/>
            </a:pPr>
            <a:r>
              <a:rPr lang="en-US" altLang="ja-JP" sz="2000" dirty="0" smtClean="0">
                <a:solidFill>
                  <a:srgbClr val="FFFFFF"/>
                </a:solidFill>
              </a:rPr>
              <a:t>NTE α= - 20μ/K over a wide T   </a:t>
            </a:r>
            <a:endParaRPr lang="en-US" altLang="ja-JP" sz="2000" dirty="0">
              <a:solidFill>
                <a:srgbClr val="FFFFFF"/>
              </a:solidFill>
            </a:endParaRPr>
          </a:p>
        </p:txBody>
      </p:sp>
      <p:sp>
        <p:nvSpPr>
          <p:cNvPr id="32773" name="Text Box 16"/>
          <p:cNvSpPr txBox="1">
            <a:spLocks noChangeArrowheads="1"/>
          </p:cNvSpPr>
          <p:nvPr/>
        </p:nvSpPr>
        <p:spPr bwMode="auto">
          <a:xfrm>
            <a:off x="643510" y="6053133"/>
            <a:ext cx="4118990" cy="7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3384" tIns="71692" rIns="143384" bIns="71692" anchor="ctr">
            <a:spAutoFit/>
          </a:bodyPr>
          <a:lstStyle>
            <a:lvl1pPr defTabSz="1435100" eaLnBrk="0" hangingPunct="0">
              <a:defRPr kumimoji="1" sz="2400">
                <a:solidFill>
                  <a:schemeClr val="bg1"/>
                </a:solidFill>
                <a:latin typeface="Comic Sans MS" pitchFamily="66" charset="0"/>
                <a:ea typeface="ＭＳ Ｐゴシック" charset="-128"/>
              </a:defRPr>
            </a:lvl1pPr>
            <a:lvl2pPr marL="742950" indent="-285750" defTabSz="1435100" eaLnBrk="0" hangingPunct="0">
              <a:defRPr kumimoji="1" sz="2400">
                <a:solidFill>
                  <a:schemeClr val="bg1"/>
                </a:solidFill>
                <a:latin typeface="Comic Sans MS" pitchFamily="66" charset="0"/>
                <a:ea typeface="ＭＳ Ｐゴシック" charset="-128"/>
              </a:defRPr>
            </a:lvl2pPr>
            <a:lvl3pPr marL="1143000" indent="-228600" defTabSz="1435100" eaLnBrk="0" hangingPunct="0">
              <a:defRPr kumimoji="1" sz="2400">
                <a:solidFill>
                  <a:schemeClr val="bg1"/>
                </a:solidFill>
                <a:latin typeface="Comic Sans MS" pitchFamily="66" charset="0"/>
                <a:ea typeface="ＭＳ Ｐゴシック" charset="-128"/>
              </a:defRPr>
            </a:lvl3pPr>
            <a:lvl4pPr marL="1600200" indent="-228600" defTabSz="1435100" eaLnBrk="0" hangingPunct="0">
              <a:defRPr kumimoji="1" sz="2400">
                <a:solidFill>
                  <a:schemeClr val="bg1"/>
                </a:solidFill>
                <a:latin typeface="Comic Sans MS" pitchFamily="66" charset="0"/>
                <a:ea typeface="ＭＳ Ｐゴシック" charset="-128"/>
              </a:defRPr>
            </a:lvl4pPr>
            <a:lvl5pPr marL="2057400" indent="-228600" defTabSz="1435100" eaLnBrk="0" hangingPunct="0">
              <a:defRPr kumimoji="1" sz="2400">
                <a:solidFill>
                  <a:schemeClr val="bg1"/>
                </a:solidFill>
                <a:latin typeface="Comic Sans MS" pitchFamily="66" charset="0"/>
                <a:ea typeface="ＭＳ Ｐゴシック" charset="-128"/>
              </a:defRPr>
            </a:lvl5pPr>
            <a:lvl6pPr marL="25146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marL="342900" indent="-342900" eaLnBrk="1" hangingPunct="1">
              <a:buFontTx/>
              <a:buChar char="-"/>
            </a:pPr>
            <a:r>
              <a:rPr lang="en-US" altLang="ja-JP" sz="2000" dirty="0" smtClean="0">
                <a:solidFill>
                  <a:srgbClr val="FFFFFF"/>
                </a:solidFill>
              </a:rPr>
              <a:t>Isotropic </a:t>
            </a:r>
            <a:r>
              <a:rPr lang="en-US" altLang="ja-JP" sz="2000" dirty="0">
                <a:solidFill>
                  <a:srgbClr val="FFFFFF"/>
                </a:solidFill>
              </a:rPr>
              <a:t>and non-hysteretic </a:t>
            </a:r>
            <a:endParaRPr lang="en-US" altLang="ja-JP" sz="2000" dirty="0" smtClean="0">
              <a:solidFill>
                <a:srgbClr val="FFFFFF"/>
              </a:solidFill>
            </a:endParaRPr>
          </a:p>
          <a:p>
            <a:pPr eaLnBrk="1" hangingPunct="1"/>
            <a:r>
              <a:rPr lang="en-US" altLang="ja-JP" sz="2000" dirty="0">
                <a:solidFill>
                  <a:srgbClr val="FFFFFF"/>
                </a:solidFill>
              </a:rPr>
              <a:t> </a:t>
            </a:r>
          </a:p>
        </p:txBody>
      </p:sp>
      <p:sp>
        <p:nvSpPr>
          <p:cNvPr id="6154" name="Text Box 19"/>
          <p:cNvSpPr txBox="1">
            <a:spLocks noChangeArrowheads="1"/>
          </p:cNvSpPr>
          <p:nvPr/>
        </p:nvSpPr>
        <p:spPr bwMode="auto">
          <a:xfrm>
            <a:off x="381000" y="228600"/>
            <a:ext cx="8763000" cy="523220"/>
          </a:xfrm>
          <a:prstGeom prst="rect">
            <a:avLst/>
          </a:prstGeom>
          <a:noFill/>
          <a:ln w="9525">
            <a:noFill/>
            <a:miter lim="800000"/>
            <a:headEnd/>
            <a:tailEnd/>
          </a:ln>
          <a:effectLst/>
        </p:spPr>
        <p:txBody>
          <a:bodyPr>
            <a:spAutoFit/>
          </a:bodyPr>
          <a:lstStyle/>
          <a:p>
            <a:pPr>
              <a:defRPr/>
            </a:pPr>
            <a:r>
              <a:rPr lang="en-US" altLang="ja-JP" sz="2800" dirty="0">
                <a:solidFill>
                  <a:srgbClr val="FFFF00"/>
                </a:solidFill>
                <a:effectLst>
                  <a:outerShdw blurRad="38100" dist="38100" dir="2700000" algn="tl">
                    <a:srgbClr val="000000">
                      <a:alpha val="43137"/>
                    </a:srgbClr>
                  </a:outerShdw>
                </a:effectLst>
                <a:ea typeface="ＭＳ Ｐゴシック" pitchFamily="50" charset="-128"/>
              </a:rPr>
              <a:t>Negative Thermal Expansion </a:t>
            </a:r>
            <a:r>
              <a:rPr lang="en-US" altLang="ja-JP" sz="2800" dirty="0" smtClean="0">
                <a:solidFill>
                  <a:srgbClr val="FFFF00"/>
                </a:solidFill>
                <a:effectLst>
                  <a:outerShdw blurRad="38100" dist="38100" dir="2700000" algn="tl">
                    <a:srgbClr val="000000">
                      <a:alpha val="43137"/>
                    </a:srgbClr>
                  </a:outerShdw>
                </a:effectLst>
                <a:ea typeface="ＭＳ Ｐゴシック" pitchFamily="50" charset="-128"/>
              </a:rPr>
              <a:t>with </a:t>
            </a:r>
            <a:r>
              <a:rPr lang="en-US" altLang="ja-JP" sz="2800" dirty="0" err="1">
                <a:solidFill>
                  <a:srgbClr val="FFFF00"/>
                </a:solidFill>
                <a:effectLst>
                  <a:outerShdw blurRad="38100" dist="38100" dir="2700000" algn="tl">
                    <a:srgbClr val="000000">
                      <a:alpha val="43137"/>
                    </a:srgbClr>
                  </a:outerShdw>
                </a:effectLst>
                <a:ea typeface="ＭＳ Ｐゴシック" pitchFamily="50" charset="-128"/>
              </a:rPr>
              <a:t>Ge</a:t>
            </a:r>
            <a:r>
              <a:rPr lang="en-US" altLang="ja-JP" sz="2800" dirty="0">
                <a:solidFill>
                  <a:srgbClr val="FFFF00"/>
                </a:solidFill>
                <a:effectLst>
                  <a:outerShdw blurRad="38100" dist="38100" dir="2700000" algn="tl">
                    <a:srgbClr val="000000">
                      <a:alpha val="43137"/>
                    </a:srgbClr>
                  </a:outerShdw>
                </a:effectLst>
                <a:ea typeface="ＭＳ Ｐゴシック" pitchFamily="50" charset="-128"/>
              </a:rPr>
              <a:t>-Doped </a:t>
            </a:r>
            <a:r>
              <a:rPr lang="en-US" altLang="ja-JP" sz="2800" dirty="0" smtClean="0">
                <a:solidFill>
                  <a:srgbClr val="FFFF00"/>
                </a:solidFill>
                <a:effectLst>
                  <a:outerShdw blurRad="38100" dist="38100" dir="2700000" algn="tl">
                    <a:srgbClr val="000000">
                      <a:alpha val="43137"/>
                    </a:srgbClr>
                  </a:outerShdw>
                </a:effectLst>
                <a:ea typeface="ＭＳ Ｐゴシック" pitchFamily="50" charset="-128"/>
              </a:rPr>
              <a:t>Mn</a:t>
            </a:r>
            <a:r>
              <a:rPr lang="en-US" altLang="ja-JP" sz="2800" baseline="-25000" dirty="0" smtClean="0">
                <a:solidFill>
                  <a:srgbClr val="FFFF00"/>
                </a:solidFill>
                <a:effectLst>
                  <a:outerShdw blurRad="38100" dist="38100" dir="2700000" algn="tl">
                    <a:srgbClr val="000000">
                      <a:alpha val="43137"/>
                    </a:srgbClr>
                  </a:outerShdw>
                </a:effectLst>
                <a:ea typeface="ＭＳ Ｐゴシック" pitchFamily="50" charset="-128"/>
              </a:rPr>
              <a:t>3</a:t>
            </a:r>
            <a:r>
              <a:rPr lang="en-US" altLang="ja-JP" sz="2800" dirty="0" smtClean="0">
                <a:solidFill>
                  <a:srgbClr val="FFFF00"/>
                </a:solidFill>
                <a:effectLst>
                  <a:outerShdw blurRad="38100" dist="38100" dir="2700000" algn="tl">
                    <a:srgbClr val="000000">
                      <a:alpha val="43137"/>
                    </a:srgbClr>
                  </a:outerShdw>
                </a:effectLst>
                <a:ea typeface="ＭＳ Ｐゴシック" pitchFamily="50" charset="-128"/>
              </a:rPr>
              <a:t>XN</a:t>
            </a:r>
            <a:endParaRPr lang="en-US" altLang="ja-JP" sz="2800" dirty="0">
              <a:solidFill>
                <a:srgbClr val="FFFF00"/>
              </a:solidFill>
              <a:effectLst>
                <a:outerShdw blurRad="38100" dist="38100" dir="2700000" algn="tl">
                  <a:srgbClr val="000000">
                    <a:alpha val="43137"/>
                  </a:srgbClr>
                </a:outerShdw>
              </a:effectLst>
              <a:ea typeface="ＭＳ Ｐゴシック" pitchFamily="50" charset="-128"/>
            </a:endParaRPr>
          </a:p>
        </p:txBody>
      </p:sp>
      <p:sp>
        <p:nvSpPr>
          <p:cNvPr id="32775" name="Text Box 20"/>
          <p:cNvSpPr txBox="1">
            <a:spLocks noChangeArrowheads="1"/>
          </p:cNvSpPr>
          <p:nvPr/>
        </p:nvSpPr>
        <p:spPr bwMode="auto">
          <a:xfrm>
            <a:off x="2771775" y="764630"/>
            <a:ext cx="617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400" dirty="0">
                <a:solidFill>
                  <a:srgbClr val="FFFFFF"/>
                </a:solidFill>
              </a:rPr>
              <a:t>K. </a:t>
            </a:r>
            <a:r>
              <a:rPr lang="en-US" altLang="ja-JP" sz="1400" dirty="0" err="1">
                <a:solidFill>
                  <a:srgbClr val="FFFFFF"/>
                </a:solidFill>
              </a:rPr>
              <a:t>Takenaka</a:t>
            </a:r>
            <a:r>
              <a:rPr lang="en-US" altLang="ja-JP" sz="1400" dirty="0">
                <a:solidFill>
                  <a:srgbClr val="FFFFFF"/>
                </a:solidFill>
              </a:rPr>
              <a:t> and H. Takagi, Appl. Phys. </a:t>
            </a:r>
            <a:r>
              <a:rPr lang="en-US" altLang="ja-JP" sz="1400" dirty="0" err="1">
                <a:solidFill>
                  <a:srgbClr val="FFFFFF"/>
                </a:solidFill>
              </a:rPr>
              <a:t>Lett</a:t>
            </a:r>
            <a:r>
              <a:rPr lang="en-US" altLang="ja-JP" sz="1400" dirty="0">
                <a:solidFill>
                  <a:srgbClr val="FFFFFF"/>
                </a:solidFill>
              </a:rPr>
              <a:t>. 87 (2005) 261902</a:t>
            </a:r>
          </a:p>
        </p:txBody>
      </p:sp>
      <p:sp>
        <p:nvSpPr>
          <p:cNvPr id="32776" name="AutoShape 17"/>
          <p:cNvSpPr>
            <a:spLocks noChangeArrowheads="1"/>
          </p:cNvSpPr>
          <p:nvPr/>
        </p:nvSpPr>
        <p:spPr bwMode="auto">
          <a:xfrm>
            <a:off x="-36640" y="692620"/>
            <a:ext cx="9180512"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a:spcBef>
                <a:spcPct val="50000"/>
              </a:spcBef>
            </a:pPr>
            <a:endParaRPr lang="en-US" altLang="ja-JP" b="1" baseline="-25000">
              <a:solidFill>
                <a:srgbClr val="FFFF00"/>
              </a:solidFill>
            </a:endParaRPr>
          </a:p>
          <a:p>
            <a:pPr>
              <a:spcBef>
                <a:spcPct val="50000"/>
              </a:spcBef>
            </a:pPr>
            <a:endParaRPr lang="en-US" altLang="ja-JP" b="1" baseline="-25000">
              <a:solidFill>
                <a:srgbClr val="FFFF00"/>
              </a:solidFill>
            </a:endParaRPr>
          </a:p>
        </p:txBody>
      </p:sp>
      <p:sp>
        <p:nvSpPr>
          <p:cNvPr id="32777" name="Rectangle 61"/>
          <p:cNvSpPr>
            <a:spLocks noChangeArrowheads="1"/>
          </p:cNvSpPr>
          <p:nvPr/>
        </p:nvSpPr>
        <p:spPr bwMode="auto">
          <a:xfrm>
            <a:off x="87313" y="-26988"/>
            <a:ext cx="76274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400" b="1" dirty="0">
                <a:solidFill>
                  <a:srgbClr val="FFFFFF"/>
                </a:solidFill>
              </a:rPr>
              <a:t> electronic phase change coupled with </a:t>
            </a:r>
            <a:r>
              <a:rPr lang="en-US" altLang="ja-JP" sz="1400" b="1" dirty="0" smtClean="0">
                <a:solidFill>
                  <a:srgbClr val="FFFFFF"/>
                </a:solidFill>
              </a:rPr>
              <a:t>lattice – after the </a:t>
            </a:r>
            <a:r>
              <a:rPr lang="en-US" altLang="ja-JP" sz="1400" b="1" dirty="0" err="1" smtClean="0">
                <a:solidFill>
                  <a:srgbClr val="FFFFFF"/>
                </a:solidFill>
              </a:rPr>
              <a:t>strggle</a:t>
            </a:r>
            <a:r>
              <a:rPr lang="en-US" altLang="ja-JP" sz="1400" b="1" dirty="0" smtClean="0">
                <a:solidFill>
                  <a:srgbClr val="FFFFFF"/>
                </a:solidFill>
              </a:rPr>
              <a:t> with periodic table</a:t>
            </a:r>
            <a:endParaRPr lang="ja-JP" altLang="en-US" sz="1400" b="1" dirty="0">
              <a:solidFill>
                <a:srgbClr val="FFFFFF"/>
              </a:solidFill>
            </a:endParaRPr>
          </a:p>
        </p:txBody>
      </p:sp>
      <p:sp>
        <p:nvSpPr>
          <p:cNvPr id="32780" name="正方形/長方形 19"/>
          <p:cNvSpPr>
            <a:spLocks noChangeArrowheads="1"/>
          </p:cNvSpPr>
          <p:nvPr/>
        </p:nvSpPr>
        <p:spPr bwMode="auto">
          <a:xfrm>
            <a:off x="2915770" y="1052670"/>
            <a:ext cx="55451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400" dirty="0">
                <a:solidFill>
                  <a:srgbClr val="FFFFFF"/>
                </a:solidFill>
              </a:rPr>
              <a:t> Appl. Phys. 109 (2011) 07309.  Adv. Mater. 13 (2012) 01300</a:t>
            </a:r>
            <a:endParaRPr lang="ja-JP" altLang="en-US" sz="1400" dirty="0">
              <a:solidFill>
                <a:srgbClr val="FFFFFF"/>
              </a:solidFill>
            </a:endParaRPr>
          </a:p>
        </p:txBody>
      </p:sp>
      <p:sp>
        <p:nvSpPr>
          <p:cNvPr id="14" name="テキスト ボックス 6"/>
          <p:cNvSpPr txBox="1">
            <a:spLocks noChangeArrowheads="1"/>
          </p:cNvSpPr>
          <p:nvPr/>
        </p:nvSpPr>
        <p:spPr bwMode="auto">
          <a:xfrm>
            <a:off x="5868103" y="5013220"/>
            <a:ext cx="3240527" cy="1384995"/>
          </a:xfrm>
          <a:prstGeom prst="rect">
            <a:avLst/>
          </a:prstGeom>
          <a:noFill/>
          <a:ln w="9525">
            <a:noFill/>
            <a:miter lim="800000"/>
            <a:headEnd/>
            <a:tailEnd/>
          </a:ln>
        </p:spPr>
        <p:txBody>
          <a:bodyPr wrap="square">
            <a:spAutoFit/>
          </a:bodyPr>
          <a:lstStyle/>
          <a:p>
            <a:r>
              <a:rPr lang="en-US" altLang="ja-JP" sz="1400" dirty="0"/>
              <a:t>【Patents】</a:t>
            </a:r>
          </a:p>
          <a:p>
            <a:r>
              <a:rPr lang="en-US" altLang="ja-JP" sz="1400" dirty="0"/>
              <a:t>WO2006/011590 A1</a:t>
            </a:r>
          </a:p>
          <a:p>
            <a:r>
              <a:rPr lang="ja-JP" altLang="en-US" sz="1400" dirty="0"/>
              <a:t>　　</a:t>
            </a:r>
            <a:r>
              <a:rPr lang="en-US" altLang="ja-JP" sz="1400" dirty="0"/>
              <a:t>US Patent No. 7632480</a:t>
            </a:r>
          </a:p>
          <a:p>
            <a:r>
              <a:rPr lang="ja-JP" altLang="en-US" sz="1400" dirty="0"/>
              <a:t>　　</a:t>
            </a:r>
            <a:r>
              <a:rPr lang="en-US" altLang="ja-JP" sz="1400" dirty="0"/>
              <a:t>CN Patent No. 200580030788.X</a:t>
            </a:r>
          </a:p>
          <a:p>
            <a:r>
              <a:rPr lang="en-US" altLang="ja-JP" sz="1400" dirty="0"/>
              <a:t>WO2008/081647 A1</a:t>
            </a:r>
          </a:p>
          <a:p>
            <a:r>
              <a:rPr lang="en-US" altLang="ja-JP" sz="1400" dirty="0"/>
              <a:t>WO2008/111285 A1</a:t>
            </a:r>
          </a:p>
        </p:txBody>
      </p:sp>
      <p:pic>
        <p:nvPicPr>
          <p:cNvPr id="15" name="Picture 2" descr="PICT0278"/>
          <p:cNvPicPr>
            <a:picLocks noChangeAspect="1" noChangeArrowheads="1"/>
          </p:cNvPicPr>
          <p:nvPr/>
        </p:nvPicPr>
        <p:blipFill>
          <a:blip r:embed="rId5" cstate="print"/>
          <a:srcRect l="12701" t="8493" r="11092" b="13205"/>
          <a:stretch>
            <a:fillRect/>
          </a:stretch>
        </p:blipFill>
        <p:spPr bwMode="auto">
          <a:xfrm>
            <a:off x="6084210" y="1700760"/>
            <a:ext cx="2376698" cy="1831173"/>
          </a:xfrm>
          <a:prstGeom prst="rect">
            <a:avLst/>
          </a:prstGeom>
          <a:noFill/>
          <a:ln w="9525">
            <a:noFill/>
            <a:miter lim="800000"/>
            <a:headEnd/>
            <a:tailEnd/>
          </a:ln>
        </p:spPr>
      </p:pic>
      <p:sp>
        <p:nvSpPr>
          <p:cNvPr id="2" name="正方形/長方形 1"/>
          <p:cNvSpPr/>
          <p:nvPr/>
        </p:nvSpPr>
        <p:spPr>
          <a:xfrm>
            <a:off x="5796170" y="3573020"/>
            <a:ext cx="3240450" cy="830997"/>
          </a:xfrm>
          <a:prstGeom prst="rect">
            <a:avLst/>
          </a:prstGeom>
        </p:spPr>
        <p:txBody>
          <a:bodyPr wrap="square">
            <a:spAutoFit/>
          </a:bodyPr>
          <a:lstStyle/>
          <a:p>
            <a:r>
              <a:rPr lang="en-US" altLang="ja-JP" sz="1600" dirty="0"/>
              <a:t>Test manufacture made from </a:t>
            </a:r>
            <a:r>
              <a:rPr lang="en-US" altLang="ja-JP" sz="1600" dirty="0" err="1"/>
              <a:t>polyamideimide</a:t>
            </a:r>
            <a:r>
              <a:rPr lang="en-US" altLang="ja-JP" sz="1600" dirty="0"/>
              <a:t> / NTE </a:t>
            </a:r>
            <a:r>
              <a:rPr lang="en-US" altLang="ja-JP" sz="1600" dirty="0" err="1" smtClean="0"/>
              <a:t>MnN</a:t>
            </a:r>
            <a:r>
              <a:rPr lang="en-US" altLang="ja-JP" sz="1600" dirty="0" smtClean="0"/>
              <a:t> </a:t>
            </a:r>
            <a:r>
              <a:rPr lang="en-US" altLang="ja-JP" sz="1600" dirty="0"/>
              <a:t>composite</a:t>
            </a:r>
            <a:endParaRPr lang="ja-JP" altLang="en-US" sz="1600" dirty="0"/>
          </a:p>
        </p:txBody>
      </p:sp>
      <p:sp>
        <p:nvSpPr>
          <p:cNvPr id="18" name="Text Box 15"/>
          <p:cNvSpPr txBox="1">
            <a:spLocks noChangeArrowheads="1"/>
          </p:cNvSpPr>
          <p:nvPr/>
        </p:nvSpPr>
        <p:spPr bwMode="auto">
          <a:xfrm>
            <a:off x="598021" y="4776664"/>
            <a:ext cx="5090318" cy="45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3384" tIns="71692" rIns="143384" bIns="71692" anchor="ctr">
            <a:spAutoFit/>
          </a:bodyPr>
          <a:lstStyle>
            <a:lvl1pPr defTabSz="1435100" eaLnBrk="0" hangingPunct="0">
              <a:defRPr kumimoji="1" sz="2400">
                <a:solidFill>
                  <a:schemeClr val="bg1"/>
                </a:solidFill>
                <a:latin typeface="Comic Sans MS" pitchFamily="66" charset="0"/>
                <a:ea typeface="ＭＳ Ｐゴシック" charset="-128"/>
              </a:defRPr>
            </a:lvl1pPr>
            <a:lvl2pPr marL="742950" indent="-285750" defTabSz="1435100" eaLnBrk="0" hangingPunct="0">
              <a:defRPr kumimoji="1" sz="2400">
                <a:solidFill>
                  <a:schemeClr val="bg1"/>
                </a:solidFill>
                <a:latin typeface="Comic Sans MS" pitchFamily="66" charset="0"/>
                <a:ea typeface="ＭＳ Ｐゴシック" charset="-128"/>
              </a:defRPr>
            </a:lvl2pPr>
            <a:lvl3pPr marL="1143000" indent="-228600" defTabSz="1435100" eaLnBrk="0" hangingPunct="0">
              <a:defRPr kumimoji="1" sz="2400">
                <a:solidFill>
                  <a:schemeClr val="bg1"/>
                </a:solidFill>
                <a:latin typeface="Comic Sans MS" pitchFamily="66" charset="0"/>
                <a:ea typeface="ＭＳ Ｐゴシック" charset="-128"/>
              </a:defRPr>
            </a:lvl3pPr>
            <a:lvl4pPr marL="1600200" indent="-228600" defTabSz="1435100" eaLnBrk="0" hangingPunct="0">
              <a:defRPr kumimoji="1" sz="2400">
                <a:solidFill>
                  <a:schemeClr val="bg1"/>
                </a:solidFill>
                <a:latin typeface="Comic Sans MS" pitchFamily="66" charset="0"/>
                <a:ea typeface="ＭＳ Ｐゴシック" charset="-128"/>
              </a:defRPr>
            </a:lvl4pPr>
            <a:lvl5pPr marL="2057400" indent="-228600" defTabSz="1435100" eaLnBrk="0" hangingPunct="0">
              <a:defRPr kumimoji="1" sz="2400">
                <a:solidFill>
                  <a:schemeClr val="bg1"/>
                </a:solidFill>
                <a:latin typeface="Comic Sans MS" pitchFamily="66" charset="0"/>
                <a:ea typeface="ＭＳ Ｐゴシック" charset="-128"/>
              </a:defRPr>
            </a:lvl5pPr>
            <a:lvl6pPr marL="25146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defTabSz="14351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marL="342900" indent="-342900" eaLnBrk="1" hangingPunct="1">
              <a:buFontTx/>
              <a:buChar char="-"/>
            </a:pPr>
            <a:r>
              <a:rPr lang="en-US" altLang="ja-JP" sz="2000" dirty="0" smtClean="0">
                <a:solidFill>
                  <a:srgbClr val="FFFFFF"/>
                </a:solidFill>
              </a:rPr>
              <a:t>Only </a:t>
            </a:r>
            <a:r>
              <a:rPr lang="en-US" altLang="ja-JP" sz="2000" dirty="0" err="1" smtClean="0">
                <a:solidFill>
                  <a:srgbClr val="FFFFFF"/>
                </a:solidFill>
              </a:rPr>
              <a:t>Ge</a:t>
            </a:r>
            <a:r>
              <a:rPr lang="en-US" altLang="ja-JP" sz="2000" dirty="0" smtClean="0">
                <a:solidFill>
                  <a:srgbClr val="FFFFFF"/>
                </a:solidFill>
              </a:rPr>
              <a:t> &amp; </a:t>
            </a:r>
            <a:r>
              <a:rPr lang="en-US" altLang="ja-JP" sz="2000" dirty="0" err="1" smtClean="0">
                <a:solidFill>
                  <a:srgbClr val="FFFFFF"/>
                </a:solidFill>
              </a:rPr>
              <a:t>Sn</a:t>
            </a:r>
            <a:r>
              <a:rPr lang="en-US" altLang="ja-JP" sz="2000" dirty="0" smtClean="0">
                <a:solidFill>
                  <a:srgbClr val="FFFFFF"/>
                </a:solidFill>
              </a:rPr>
              <a:t> promote volume relaxer   </a:t>
            </a:r>
            <a:endParaRPr lang="en-US" altLang="ja-JP" sz="2000" dirty="0">
              <a:solidFill>
                <a:srgbClr val="FFFFFF"/>
              </a:solidFill>
            </a:endParaRPr>
          </a:p>
        </p:txBody>
      </p:sp>
    </p:spTree>
    <p:extLst>
      <p:ext uri="{BB962C8B-B14F-4D97-AF65-F5344CB8AC3E}">
        <p14:creationId xmlns:p14="http://schemas.microsoft.com/office/powerpoint/2010/main" val="1804599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7"/>
          <p:cNvSpPr>
            <a:spLocks noChangeArrowheads="1"/>
          </p:cNvSpPr>
          <p:nvPr/>
        </p:nvSpPr>
        <p:spPr bwMode="auto">
          <a:xfrm>
            <a:off x="-36640" y="692620"/>
            <a:ext cx="9180512"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a:spcBef>
                <a:spcPct val="50000"/>
              </a:spcBef>
            </a:pPr>
            <a:endParaRPr lang="en-US" altLang="ja-JP" b="1" baseline="-25000">
              <a:solidFill>
                <a:srgbClr val="FFFF00"/>
              </a:solidFill>
            </a:endParaRPr>
          </a:p>
          <a:p>
            <a:pPr>
              <a:spcBef>
                <a:spcPct val="50000"/>
              </a:spcBef>
            </a:pPr>
            <a:endParaRPr lang="en-US" altLang="ja-JP" b="1" baseline="-25000">
              <a:solidFill>
                <a:srgbClr val="FFFF00"/>
              </a:solidFill>
            </a:endParaRPr>
          </a:p>
        </p:txBody>
      </p:sp>
      <p:sp>
        <p:nvSpPr>
          <p:cNvPr id="3" name="テキスト ボックス 2"/>
          <p:cNvSpPr txBox="1"/>
          <p:nvPr/>
        </p:nvSpPr>
        <p:spPr>
          <a:xfrm>
            <a:off x="2483710" y="116540"/>
            <a:ext cx="3502882" cy="461665"/>
          </a:xfrm>
          <a:prstGeom prst="rect">
            <a:avLst/>
          </a:prstGeom>
          <a:noFill/>
        </p:spPr>
        <p:txBody>
          <a:bodyPr wrap="none" rtlCol="0">
            <a:spAutoFit/>
          </a:bodyPr>
          <a:lstStyle/>
          <a:p>
            <a:r>
              <a:rPr kumimoji="1" lang="en-US" altLang="ja-JP" dirty="0" smtClean="0">
                <a:solidFill>
                  <a:srgbClr val="FFFF00"/>
                </a:solidFill>
              </a:rPr>
              <a:t>Need for digital design</a:t>
            </a:r>
            <a:endParaRPr kumimoji="1" lang="ja-JP" altLang="en-US" dirty="0">
              <a:solidFill>
                <a:srgbClr val="FFFF00"/>
              </a:solidFill>
            </a:endParaRPr>
          </a:p>
        </p:txBody>
      </p:sp>
      <p:sp>
        <p:nvSpPr>
          <p:cNvPr id="4" name="テキスト ボックス 3"/>
          <p:cNvSpPr txBox="1"/>
          <p:nvPr/>
        </p:nvSpPr>
        <p:spPr>
          <a:xfrm>
            <a:off x="279503" y="3934123"/>
            <a:ext cx="8789586" cy="2923877"/>
          </a:xfrm>
          <a:prstGeom prst="rect">
            <a:avLst/>
          </a:prstGeom>
          <a:noFill/>
        </p:spPr>
        <p:txBody>
          <a:bodyPr wrap="none" rtlCol="0">
            <a:spAutoFit/>
          </a:bodyPr>
          <a:lstStyle/>
          <a:p>
            <a:pPr marL="342900" indent="-342900">
              <a:buFontTx/>
              <a:buChar char="-"/>
            </a:pPr>
            <a:r>
              <a:rPr lang="en-US" altLang="ja-JP" dirty="0" smtClean="0"/>
              <a:t>Dopant effect?</a:t>
            </a:r>
          </a:p>
          <a:p>
            <a:pPr marL="342900" indent="-342900">
              <a:buFontTx/>
              <a:buChar char="-"/>
            </a:pPr>
            <a:endParaRPr lang="en-US" altLang="ja-JP" sz="2000" dirty="0" smtClean="0"/>
          </a:p>
          <a:p>
            <a:r>
              <a:rPr lang="en-US" altLang="ja-JP" sz="2000" dirty="0" smtClean="0"/>
              <a:t>         </a:t>
            </a:r>
            <a:r>
              <a:rPr lang="en-US" altLang="ja-JP" sz="2000" dirty="0"/>
              <a:t>E</a:t>
            </a:r>
            <a:r>
              <a:rPr kumimoji="1" lang="en-US" altLang="ja-JP" sz="2000" dirty="0" smtClean="0"/>
              <a:t>vidences for significant local disorder induced by </a:t>
            </a:r>
            <a:r>
              <a:rPr kumimoji="1" lang="en-US" altLang="ja-JP" sz="2000" dirty="0" err="1" smtClean="0"/>
              <a:t>Ge</a:t>
            </a:r>
            <a:r>
              <a:rPr kumimoji="1" lang="en-US" altLang="ja-JP" sz="2000" dirty="0" smtClean="0"/>
              <a:t> &amp; </a:t>
            </a:r>
            <a:r>
              <a:rPr kumimoji="1" lang="en-US" altLang="ja-JP" sz="2000" dirty="0" err="1" smtClean="0"/>
              <a:t>Sn</a:t>
            </a:r>
            <a:r>
              <a:rPr lang="en-US" altLang="ja-JP" sz="2000" dirty="0"/>
              <a:t> </a:t>
            </a:r>
            <a:r>
              <a:rPr lang="en-US" altLang="ja-JP" sz="2000" dirty="0" smtClean="0"/>
              <a:t> </a:t>
            </a:r>
            <a:r>
              <a:rPr kumimoji="1" lang="en-US" altLang="ja-JP" sz="2000" dirty="0" smtClean="0"/>
              <a:t>Why?</a:t>
            </a:r>
          </a:p>
          <a:p>
            <a:endParaRPr lang="en-US" altLang="ja-JP" sz="2000" dirty="0"/>
          </a:p>
          <a:p>
            <a:r>
              <a:rPr kumimoji="1" lang="en-US" altLang="ja-JP" sz="2000" dirty="0" smtClean="0"/>
              <a:t>        Can we screen the effective dopant by calculation? </a:t>
            </a:r>
          </a:p>
          <a:p>
            <a:r>
              <a:rPr lang="en-US" altLang="ja-JP" sz="2000" dirty="0"/>
              <a:t> </a:t>
            </a:r>
            <a:r>
              <a:rPr lang="en-US" altLang="ja-JP" sz="2000" dirty="0" smtClean="0"/>
              <a:t>                       </a:t>
            </a:r>
            <a:r>
              <a:rPr kumimoji="1" lang="en-US" altLang="ja-JP" sz="2000" dirty="0" smtClean="0"/>
              <a:t> We spent months to find </a:t>
            </a:r>
            <a:r>
              <a:rPr kumimoji="1" lang="en-US" altLang="ja-JP" sz="2000" dirty="0" err="1" smtClean="0"/>
              <a:t>Ge</a:t>
            </a:r>
            <a:r>
              <a:rPr kumimoji="1" lang="en-US" altLang="ja-JP" sz="2000" dirty="0" smtClean="0"/>
              <a:t> and </a:t>
            </a:r>
            <a:r>
              <a:rPr kumimoji="1" lang="en-US" altLang="ja-JP" sz="2000" dirty="0" err="1" smtClean="0"/>
              <a:t>Sn</a:t>
            </a:r>
            <a:endParaRPr kumimoji="1" lang="en-US" altLang="ja-JP" sz="2000" dirty="0" smtClean="0"/>
          </a:p>
          <a:p>
            <a:r>
              <a:rPr lang="en-US" altLang="ja-JP" sz="2000" dirty="0"/>
              <a:t> </a:t>
            </a:r>
            <a:r>
              <a:rPr lang="en-US" altLang="ja-JP" sz="2000" dirty="0" smtClean="0"/>
              <a:t>                         local environment by super cell approach?</a:t>
            </a:r>
          </a:p>
          <a:p>
            <a:endParaRPr lang="en-US" altLang="ja-JP" sz="2000" dirty="0" smtClean="0"/>
          </a:p>
          <a:p>
            <a:r>
              <a:rPr lang="en-US" altLang="ja-JP" sz="2000" dirty="0"/>
              <a:t> </a:t>
            </a:r>
            <a:r>
              <a:rPr lang="en-US" altLang="ja-JP" sz="2000" dirty="0" smtClean="0"/>
              <a:t>        Generally, dopant plays critical role in functional materials</a:t>
            </a:r>
            <a:r>
              <a:rPr kumimoji="1" lang="en-US" altLang="ja-JP" sz="2000" dirty="0" smtClean="0"/>
              <a:t> </a:t>
            </a:r>
            <a:endParaRPr kumimoji="1" lang="ja-JP" altLang="en-US" sz="2000" dirty="0"/>
          </a:p>
        </p:txBody>
      </p:sp>
      <p:sp>
        <p:nvSpPr>
          <p:cNvPr id="5" name="テキスト ボックス 4"/>
          <p:cNvSpPr txBox="1"/>
          <p:nvPr/>
        </p:nvSpPr>
        <p:spPr>
          <a:xfrm>
            <a:off x="611792" y="980660"/>
            <a:ext cx="7920758" cy="3108543"/>
          </a:xfrm>
          <a:prstGeom prst="rect">
            <a:avLst/>
          </a:prstGeom>
          <a:noFill/>
        </p:spPr>
        <p:txBody>
          <a:bodyPr wrap="none" rtlCol="0">
            <a:spAutoFit/>
          </a:bodyPr>
          <a:lstStyle/>
          <a:p>
            <a:pPr marL="342900" indent="-342900">
              <a:buFontTx/>
              <a:buChar char="-"/>
            </a:pPr>
            <a:r>
              <a:rPr lang="en-US" altLang="ja-JP" dirty="0"/>
              <a:t>M</a:t>
            </a:r>
            <a:r>
              <a:rPr kumimoji="1" lang="en-US" altLang="ja-JP" dirty="0" smtClean="0"/>
              <a:t>agneto-elastic coupling predictable?</a:t>
            </a:r>
          </a:p>
          <a:p>
            <a:endParaRPr kumimoji="1" lang="en-US" altLang="ja-JP" dirty="0" smtClean="0"/>
          </a:p>
          <a:p>
            <a:r>
              <a:rPr lang="en-US" altLang="ja-JP" dirty="0"/>
              <a:t> </a:t>
            </a:r>
            <a:r>
              <a:rPr lang="en-US" altLang="ja-JP" dirty="0" smtClean="0"/>
              <a:t>    </a:t>
            </a:r>
            <a:r>
              <a:rPr lang="en-US" altLang="ja-JP" sz="2000" dirty="0" smtClean="0"/>
              <a:t>Why large magneto-volume effect for non-</a:t>
            </a:r>
            <a:r>
              <a:rPr lang="en-US" altLang="ja-JP" sz="2000" dirty="0" err="1" smtClean="0"/>
              <a:t>colinear</a:t>
            </a:r>
            <a:r>
              <a:rPr lang="en-US" altLang="ja-JP" sz="2000" dirty="0" smtClean="0"/>
              <a:t> spins?</a:t>
            </a:r>
          </a:p>
          <a:p>
            <a:endParaRPr lang="en-US" altLang="ja-JP" sz="2000" dirty="0" smtClean="0"/>
          </a:p>
          <a:p>
            <a:r>
              <a:rPr kumimoji="1" lang="en-US" altLang="ja-JP" sz="2000" dirty="0"/>
              <a:t> </a:t>
            </a:r>
            <a:r>
              <a:rPr kumimoji="1" lang="en-US" altLang="ja-JP" sz="2000" dirty="0" smtClean="0"/>
              <a:t>    Can we do mining  using first principle cal</a:t>
            </a:r>
            <a:r>
              <a:rPr lang="en-US" altLang="ja-JP" sz="2000" dirty="0" smtClean="0"/>
              <a:t>culations?</a:t>
            </a:r>
          </a:p>
          <a:p>
            <a:r>
              <a:rPr lang="en-US" altLang="ja-JP" sz="2000" dirty="0" smtClean="0"/>
              <a:t>        thousands of magnets known but strain functions not known</a:t>
            </a:r>
          </a:p>
          <a:p>
            <a:r>
              <a:rPr lang="en-US" altLang="ja-JP" sz="2000" dirty="0"/>
              <a:t> </a:t>
            </a:r>
            <a:r>
              <a:rPr lang="en-US" altLang="ja-JP" sz="2000" dirty="0" smtClean="0"/>
              <a:t>     </a:t>
            </a:r>
          </a:p>
          <a:p>
            <a:r>
              <a:rPr lang="en-US" altLang="ja-JP" sz="2000" dirty="0"/>
              <a:t> </a:t>
            </a:r>
            <a:r>
              <a:rPr lang="en-US" altLang="ja-JP" sz="2000" dirty="0" smtClean="0"/>
              <a:t>     Calculation must be much faster than synthesis!</a:t>
            </a:r>
          </a:p>
          <a:p>
            <a:r>
              <a:rPr kumimoji="1" lang="en-US" altLang="ja-JP" dirty="0"/>
              <a:t> </a:t>
            </a:r>
            <a:r>
              <a:rPr kumimoji="1" lang="en-US" altLang="ja-JP" dirty="0" smtClean="0"/>
              <a:t>   </a:t>
            </a:r>
            <a:endParaRPr kumimoji="1" lang="ja-JP" altLang="en-US" dirty="0"/>
          </a:p>
        </p:txBody>
      </p:sp>
    </p:spTree>
    <p:extLst>
      <p:ext uri="{BB962C8B-B14F-4D97-AF65-F5344CB8AC3E}">
        <p14:creationId xmlns:p14="http://schemas.microsoft.com/office/powerpoint/2010/main" val="1611675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17"/>
          <p:cNvSpPr>
            <a:spLocks noChangeArrowheads="1"/>
          </p:cNvSpPr>
          <p:nvPr/>
        </p:nvSpPr>
        <p:spPr bwMode="auto">
          <a:xfrm>
            <a:off x="0" y="692150"/>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35843" name="テキスト ボックス 5"/>
          <p:cNvSpPr txBox="1">
            <a:spLocks noChangeArrowheads="1"/>
          </p:cNvSpPr>
          <p:nvPr/>
        </p:nvSpPr>
        <p:spPr bwMode="auto">
          <a:xfrm>
            <a:off x="2411413" y="0"/>
            <a:ext cx="2195512" cy="646113"/>
          </a:xfrm>
          <a:prstGeom prst="rect">
            <a:avLst/>
          </a:prstGeom>
          <a:noFill/>
          <a:ln w="9525">
            <a:noFill/>
            <a:miter lim="800000"/>
            <a:headEnd/>
            <a:tailEnd/>
          </a:ln>
        </p:spPr>
        <p:txBody>
          <a:bodyPr wrap="none">
            <a:spAutoFit/>
          </a:bodyPr>
          <a:lstStyle/>
          <a:p>
            <a:r>
              <a:rPr lang="en-US" altLang="ja-JP" sz="3600" b="1">
                <a:solidFill>
                  <a:srgbClr val="FFFF00"/>
                </a:solidFill>
              </a:rPr>
              <a:t>Summary</a:t>
            </a:r>
            <a:endParaRPr lang="ja-JP" altLang="en-US" sz="3600" b="1">
              <a:solidFill>
                <a:srgbClr val="FFFF00"/>
              </a:solidFill>
            </a:endParaRPr>
          </a:p>
        </p:txBody>
      </p:sp>
      <p:sp>
        <p:nvSpPr>
          <p:cNvPr id="35844" name="テキスト ボックス 6"/>
          <p:cNvSpPr txBox="1">
            <a:spLocks noChangeArrowheads="1"/>
          </p:cNvSpPr>
          <p:nvPr/>
        </p:nvSpPr>
        <p:spPr bwMode="auto">
          <a:xfrm>
            <a:off x="827480" y="709576"/>
            <a:ext cx="7994496" cy="3354765"/>
          </a:xfrm>
          <a:prstGeom prst="rect">
            <a:avLst/>
          </a:prstGeom>
          <a:noFill/>
          <a:ln w="9525">
            <a:noFill/>
            <a:miter lim="800000"/>
            <a:headEnd/>
            <a:tailEnd/>
          </a:ln>
        </p:spPr>
        <p:txBody>
          <a:bodyPr wrap="none">
            <a:spAutoFit/>
          </a:bodyPr>
          <a:lstStyle/>
          <a:p>
            <a:pPr>
              <a:buFontTx/>
              <a:buChar char="-"/>
            </a:pPr>
            <a:r>
              <a:rPr lang="en-US" altLang="ja-JP" dirty="0" smtClean="0"/>
              <a:t>Phase change concept in correlated electron systems </a:t>
            </a:r>
          </a:p>
          <a:p>
            <a:r>
              <a:rPr lang="en-US" altLang="ja-JP" sz="2000" dirty="0" smtClean="0"/>
              <a:t>brings a variety of functions</a:t>
            </a:r>
          </a:p>
          <a:p>
            <a:endParaRPr lang="en-US" altLang="ja-JP" sz="2000" dirty="0" smtClean="0"/>
          </a:p>
          <a:p>
            <a:r>
              <a:rPr lang="en-US" altLang="ja-JP" sz="2000" dirty="0" smtClean="0"/>
              <a:t>not only memory &amp; sensor</a:t>
            </a:r>
          </a:p>
          <a:p>
            <a:endParaRPr lang="en-US" altLang="ja-JP" sz="2000" dirty="0" smtClean="0"/>
          </a:p>
          <a:p>
            <a:r>
              <a:rPr lang="en-US" altLang="ja-JP" sz="2000" dirty="0" smtClean="0"/>
              <a:t>but also</a:t>
            </a:r>
          </a:p>
          <a:p>
            <a:r>
              <a:rPr lang="en-US" altLang="ja-JP" sz="2000" dirty="0" smtClean="0"/>
              <a:t>ice pack, thermoelectric, negative thermal expansion</a:t>
            </a:r>
          </a:p>
          <a:p>
            <a:endParaRPr lang="en-US" altLang="ja-JP" dirty="0"/>
          </a:p>
          <a:p>
            <a:r>
              <a:rPr lang="en-US" altLang="ja-JP" dirty="0" smtClean="0"/>
              <a:t>-Digital design works better (?)</a:t>
            </a:r>
          </a:p>
          <a:p>
            <a:endParaRPr lang="ja-JP" altLang="en-US" sz="2000" dirty="0"/>
          </a:p>
        </p:txBody>
      </p:sp>
      <p:pic>
        <p:nvPicPr>
          <p:cNvPr id="35845" name="Picture 2"/>
          <p:cNvPicPr>
            <a:picLocks noChangeAspect="1" noChangeArrowheads="1"/>
          </p:cNvPicPr>
          <p:nvPr/>
        </p:nvPicPr>
        <p:blipFill>
          <a:blip r:embed="rId2" cstate="print"/>
          <a:srcRect t="6154" r="39192" b="14180"/>
          <a:stretch>
            <a:fillRect/>
          </a:stretch>
        </p:blipFill>
        <p:spPr bwMode="auto">
          <a:xfrm>
            <a:off x="1541463" y="3789050"/>
            <a:ext cx="4542747" cy="2949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7"/>
          <p:cNvSpPr>
            <a:spLocks noChangeArrowheads="1"/>
          </p:cNvSpPr>
          <p:nvPr/>
        </p:nvSpPr>
        <p:spPr bwMode="auto">
          <a:xfrm>
            <a:off x="-36513" y="1062038"/>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10243" name="テキスト ボックス 2"/>
          <p:cNvSpPr txBox="1">
            <a:spLocks noChangeArrowheads="1"/>
          </p:cNvSpPr>
          <p:nvPr/>
        </p:nvSpPr>
        <p:spPr bwMode="auto">
          <a:xfrm>
            <a:off x="1474788" y="476250"/>
            <a:ext cx="6569427" cy="584775"/>
          </a:xfrm>
          <a:prstGeom prst="rect">
            <a:avLst/>
          </a:prstGeom>
          <a:noFill/>
          <a:ln w="9525">
            <a:noFill/>
            <a:miter lim="800000"/>
            <a:headEnd/>
            <a:tailEnd/>
          </a:ln>
        </p:spPr>
        <p:txBody>
          <a:bodyPr wrap="none">
            <a:spAutoFit/>
          </a:bodyPr>
          <a:lstStyle/>
          <a:p>
            <a:r>
              <a:rPr lang="en-US" altLang="ja-JP" sz="3200" dirty="0" smtClean="0">
                <a:solidFill>
                  <a:srgbClr val="FFFF00"/>
                </a:solidFill>
              </a:rPr>
              <a:t>Design of phase change functions</a:t>
            </a:r>
            <a:endParaRPr lang="ja-JP" altLang="en-US" sz="3200" dirty="0">
              <a:solidFill>
                <a:srgbClr val="FFFF00"/>
              </a:solidFill>
            </a:endParaRPr>
          </a:p>
        </p:txBody>
      </p:sp>
      <p:sp>
        <p:nvSpPr>
          <p:cNvPr id="10244" name="テキスト ボックス 3"/>
          <p:cNvSpPr txBox="1">
            <a:spLocks noChangeArrowheads="1"/>
          </p:cNvSpPr>
          <p:nvPr/>
        </p:nvSpPr>
        <p:spPr bwMode="auto">
          <a:xfrm>
            <a:off x="531813" y="1772770"/>
            <a:ext cx="6354625" cy="400110"/>
          </a:xfrm>
          <a:prstGeom prst="rect">
            <a:avLst/>
          </a:prstGeom>
          <a:noFill/>
          <a:ln w="9525">
            <a:noFill/>
            <a:miter lim="800000"/>
            <a:headEnd/>
            <a:tailEnd/>
          </a:ln>
        </p:spPr>
        <p:txBody>
          <a:bodyPr wrap="none">
            <a:spAutoFit/>
          </a:bodyPr>
          <a:lstStyle/>
          <a:p>
            <a:pPr marL="457200" indent="-457200">
              <a:buFontTx/>
              <a:buAutoNum type="arabicPeriod"/>
            </a:pPr>
            <a:r>
              <a:rPr lang="en-US" altLang="ja-JP" sz="2000" dirty="0"/>
              <a:t>  </a:t>
            </a:r>
            <a:r>
              <a:rPr lang="en-US" altLang="ja-JP" sz="2000" dirty="0" smtClean="0"/>
              <a:t>Introduction: Concept </a:t>
            </a:r>
            <a:r>
              <a:rPr lang="en-US" altLang="ja-JP" sz="2000" dirty="0"/>
              <a:t>of electronic phase       </a:t>
            </a:r>
          </a:p>
        </p:txBody>
      </p:sp>
      <p:sp>
        <p:nvSpPr>
          <p:cNvPr id="10245" name="テキスト ボックス 4"/>
          <p:cNvSpPr txBox="1">
            <a:spLocks noChangeArrowheads="1"/>
          </p:cNvSpPr>
          <p:nvPr/>
        </p:nvSpPr>
        <p:spPr bwMode="auto">
          <a:xfrm>
            <a:off x="1510507" y="2234733"/>
            <a:ext cx="5379999" cy="400110"/>
          </a:xfrm>
          <a:prstGeom prst="rect">
            <a:avLst/>
          </a:prstGeom>
          <a:noFill/>
          <a:ln w="9525">
            <a:noFill/>
            <a:miter lim="800000"/>
            <a:headEnd/>
            <a:tailEnd/>
          </a:ln>
        </p:spPr>
        <p:txBody>
          <a:bodyPr wrap="none">
            <a:spAutoFit/>
          </a:bodyPr>
          <a:lstStyle/>
          <a:p>
            <a:pPr marL="457200" indent="-457200"/>
            <a:r>
              <a:rPr lang="en-US" altLang="ja-JP" sz="2000" dirty="0"/>
              <a:t> &amp;    phase change functions for electronics</a:t>
            </a:r>
            <a:endParaRPr lang="ja-JP" altLang="en-US" sz="2000" dirty="0"/>
          </a:p>
        </p:txBody>
      </p:sp>
      <p:sp>
        <p:nvSpPr>
          <p:cNvPr id="10246" name="テキスト ボックス 4"/>
          <p:cNvSpPr txBox="1">
            <a:spLocks noChangeArrowheads="1"/>
          </p:cNvSpPr>
          <p:nvPr/>
        </p:nvSpPr>
        <p:spPr bwMode="auto">
          <a:xfrm>
            <a:off x="561875" y="3779182"/>
            <a:ext cx="8077852" cy="400110"/>
          </a:xfrm>
          <a:prstGeom prst="rect">
            <a:avLst/>
          </a:prstGeom>
          <a:noFill/>
          <a:ln w="9525">
            <a:noFill/>
            <a:miter lim="800000"/>
            <a:headEnd/>
            <a:tailEnd/>
          </a:ln>
        </p:spPr>
        <p:txBody>
          <a:bodyPr wrap="none">
            <a:spAutoFit/>
          </a:bodyPr>
          <a:lstStyle/>
          <a:p>
            <a:pPr marL="457200" indent="-457200"/>
            <a:r>
              <a:rPr lang="en-US" altLang="ja-JP" sz="2000" dirty="0"/>
              <a:t>2.</a:t>
            </a:r>
            <a:r>
              <a:rPr lang="ja-JP" altLang="en-US" sz="2000" dirty="0"/>
              <a:t>　</a:t>
            </a:r>
            <a:r>
              <a:rPr lang="en-US" altLang="ja-JP" sz="2000" dirty="0" smtClean="0"/>
              <a:t>Electronic ice pack using large entropy of correlated electrons</a:t>
            </a:r>
            <a:endParaRPr lang="en-US" altLang="ja-JP" sz="2000" dirty="0"/>
          </a:p>
        </p:txBody>
      </p:sp>
      <p:sp>
        <p:nvSpPr>
          <p:cNvPr id="10247" name="テキスト ボックス 4"/>
          <p:cNvSpPr txBox="1">
            <a:spLocks noChangeArrowheads="1"/>
          </p:cNvSpPr>
          <p:nvPr/>
        </p:nvSpPr>
        <p:spPr bwMode="auto">
          <a:xfrm>
            <a:off x="561875" y="4869200"/>
            <a:ext cx="6899646" cy="707886"/>
          </a:xfrm>
          <a:prstGeom prst="rect">
            <a:avLst/>
          </a:prstGeom>
          <a:noFill/>
          <a:ln w="9525">
            <a:noFill/>
            <a:miter lim="800000"/>
            <a:headEnd/>
            <a:tailEnd/>
          </a:ln>
        </p:spPr>
        <p:txBody>
          <a:bodyPr wrap="none">
            <a:spAutoFit/>
          </a:bodyPr>
          <a:lstStyle/>
          <a:p>
            <a:pPr marL="457200" indent="-457200"/>
            <a:r>
              <a:rPr lang="en-US" altLang="ja-JP" sz="2000" dirty="0"/>
              <a:t>3</a:t>
            </a:r>
            <a:r>
              <a:rPr lang="en-US" altLang="ja-JP" sz="2000" dirty="0" smtClean="0"/>
              <a:t>.</a:t>
            </a:r>
            <a:r>
              <a:rPr lang="en-US" altLang="ja-JP" sz="2000" dirty="0"/>
              <a:t> </a:t>
            </a:r>
            <a:r>
              <a:rPr lang="en-US" altLang="ja-JP" sz="2000" dirty="0" smtClean="0"/>
              <a:t> </a:t>
            </a:r>
            <a:r>
              <a:rPr lang="en-US" altLang="ja-JP" sz="2000" dirty="0"/>
              <a:t>Negative thermal expansion</a:t>
            </a:r>
          </a:p>
          <a:p>
            <a:pPr marL="457200" indent="-457200"/>
            <a:r>
              <a:rPr lang="en-US" altLang="ja-JP" sz="2000" dirty="0"/>
              <a:t>            utilizing magneto-volume effect at phase change</a:t>
            </a:r>
            <a:endParaRPr lang="ja-JP" altLang="en-US" sz="2000" dirty="0"/>
          </a:p>
        </p:txBody>
      </p:sp>
      <p:sp>
        <p:nvSpPr>
          <p:cNvPr id="10248" name="テキスト ボックス 10"/>
          <p:cNvSpPr txBox="1">
            <a:spLocks noChangeArrowheads="1"/>
          </p:cNvSpPr>
          <p:nvPr/>
        </p:nvSpPr>
        <p:spPr bwMode="auto">
          <a:xfrm>
            <a:off x="5659438" y="4287013"/>
            <a:ext cx="2978701" cy="400110"/>
          </a:xfrm>
          <a:prstGeom prst="rect">
            <a:avLst/>
          </a:prstGeom>
          <a:noFill/>
          <a:ln w="9525">
            <a:noFill/>
            <a:miter lim="800000"/>
            <a:headEnd/>
            <a:tailEnd/>
          </a:ln>
        </p:spPr>
        <p:txBody>
          <a:bodyPr wrap="none">
            <a:spAutoFit/>
          </a:bodyPr>
          <a:lstStyle/>
          <a:p>
            <a:r>
              <a:rPr lang="en-US" altLang="ja-JP" sz="2000" dirty="0"/>
              <a:t>with </a:t>
            </a:r>
            <a:r>
              <a:rPr lang="en-US" altLang="ja-JP" sz="2000" dirty="0" err="1"/>
              <a:t>S.Niitaka</a:t>
            </a:r>
            <a:r>
              <a:rPr lang="en-US" altLang="ja-JP" sz="2000" dirty="0"/>
              <a:t> (RIKEN)</a:t>
            </a:r>
            <a:endParaRPr lang="ja-JP" altLang="en-US" sz="2000" dirty="0"/>
          </a:p>
        </p:txBody>
      </p:sp>
      <p:sp>
        <p:nvSpPr>
          <p:cNvPr id="10249" name="テキスト ボックス 11"/>
          <p:cNvSpPr txBox="1">
            <a:spLocks noChangeArrowheads="1"/>
          </p:cNvSpPr>
          <p:nvPr/>
        </p:nvSpPr>
        <p:spPr bwMode="auto">
          <a:xfrm>
            <a:off x="4723826" y="5638455"/>
            <a:ext cx="4325223" cy="400110"/>
          </a:xfrm>
          <a:prstGeom prst="rect">
            <a:avLst/>
          </a:prstGeom>
          <a:noFill/>
          <a:ln w="9525">
            <a:noFill/>
            <a:miter lim="800000"/>
            <a:headEnd/>
            <a:tailEnd/>
          </a:ln>
        </p:spPr>
        <p:txBody>
          <a:bodyPr wrap="none">
            <a:spAutoFit/>
          </a:bodyPr>
          <a:lstStyle/>
          <a:p>
            <a:r>
              <a:rPr lang="en-US" altLang="ja-JP" sz="2000" dirty="0"/>
              <a:t>with </a:t>
            </a:r>
            <a:r>
              <a:rPr lang="en-US" altLang="ja-JP" sz="2000" dirty="0" err="1"/>
              <a:t>K.Takenaka</a:t>
            </a:r>
            <a:r>
              <a:rPr lang="en-US" altLang="ja-JP" sz="2000" dirty="0"/>
              <a:t>(Nagoya &amp; RIKEN)</a:t>
            </a:r>
            <a:endParaRPr lang="ja-JP" altLang="en-US" sz="2000" dirty="0"/>
          </a:p>
        </p:txBody>
      </p:sp>
      <p:sp>
        <p:nvSpPr>
          <p:cNvPr id="10" name="テキスト ボックス 9"/>
          <p:cNvSpPr txBox="1"/>
          <p:nvPr/>
        </p:nvSpPr>
        <p:spPr>
          <a:xfrm>
            <a:off x="1821279" y="2996940"/>
            <a:ext cx="4729180" cy="400110"/>
          </a:xfrm>
          <a:prstGeom prst="rect">
            <a:avLst/>
          </a:prstGeom>
          <a:noFill/>
        </p:spPr>
        <p:txBody>
          <a:bodyPr wrap="none" rtlCol="0">
            <a:spAutoFit/>
          </a:bodyPr>
          <a:lstStyle/>
          <a:p>
            <a:r>
              <a:rPr lang="en-US" altLang="ja-JP" sz="2000" dirty="0" smtClean="0"/>
              <a:t>electronic phase change can do more…</a:t>
            </a:r>
            <a:endParaRPr kumimoji="1" lang="ja-JP" altLang="en-US" sz="2000" dirty="0"/>
          </a:p>
        </p:txBody>
      </p:sp>
      <p:sp>
        <p:nvSpPr>
          <p:cNvPr id="2" name="テキスト ボックス 1"/>
          <p:cNvSpPr txBox="1"/>
          <p:nvPr/>
        </p:nvSpPr>
        <p:spPr>
          <a:xfrm>
            <a:off x="3779890" y="1140655"/>
            <a:ext cx="3036409" cy="400110"/>
          </a:xfrm>
          <a:prstGeom prst="rect">
            <a:avLst/>
          </a:prstGeom>
          <a:noFill/>
        </p:spPr>
        <p:txBody>
          <a:bodyPr wrap="none" rtlCol="0">
            <a:spAutoFit/>
          </a:bodyPr>
          <a:lstStyle/>
          <a:p>
            <a:r>
              <a:rPr kumimoji="1" lang="en-US" altLang="ja-JP" sz="2000" dirty="0" smtClean="0"/>
              <a:t>Struggle to be useful…..</a:t>
            </a:r>
            <a:endParaRPr kumimoji="1" lang="ja-JP" altLang="en-US" sz="2000" dirty="0"/>
          </a:p>
        </p:txBody>
      </p:sp>
      <p:sp>
        <p:nvSpPr>
          <p:cNvPr id="3" name="テキスト ボックス 2"/>
          <p:cNvSpPr txBox="1"/>
          <p:nvPr/>
        </p:nvSpPr>
        <p:spPr>
          <a:xfrm>
            <a:off x="2339690" y="6237390"/>
            <a:ext cx="1808508" cy="400110"/>
          </a:xfrm>
          <a:prstGeom prst="rect">
            <a:avLst/>
          </a:prstGeom>
          <a:noFill/>
        </p:spPr>
        <p:txBody>
          <a:bodyPr wrap="none" rtlCol="0">
            <a:spAutoFit/>
          </a:bodyPr>
          <a:lstStyle/>
          <a:p>
            <a:r>
              <a:rPr kumimoji="1" lang="en-US" altLang="ja-JP" sz="2000" dirty="0" smtClean="0"/>
              <a:t>Digital design</a:t>
            </a:r>
            <a:endParaRPr kumimoji="1" lang="ja-JP"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2000"/>
                                        <p:tgtEl>
                                          <p:spTgt spid="102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fade">
                                      <p:cBhvr>
                                        <p:cTn id="15" dur="2000"/>
                                        <p:tgtEl>
                                          <p:spTgt spid="102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47"/>
                                        </p:tgtEl>
                                        <p:attrNameLst>
                                          <p:attrName>style.visibility</p:attrName>
                                        </p:attrNameLst>
                                      </p:cBhvr>
                                      <p:to>
                                        <p:strVal val="visible"/>
                                      </p:to>
                                    </p:set>
                                    <p:animEffect transition="in" filter="fade">
                                      <p:cBhvr>
                                        <p:cTn id="20" dur="2000"/>
                                        <p:tgtEl>
                                          <p:spTgt spid="1024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49"/>
                                        </p:tgtEl>
                                        <p:attrNameLst>
                                          <p:attrName>style.visibility</p:attrName>
                                        </p:attrNameLst>
                                      </p:cBhvr>
                                      <p:to>
                                        <p:strVal val="visible"/>
                                      </p:to>
                                    </p:set>
                                    <p:animEffect transition="in" filter="fade">
                                      <p:cBhvr>
                                        <p:cTn id="23" dur="2000"/>
                                        <p:tgtEl>
                                          <p:spTgt spid="102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P spid="10248" grpId="0"/>
      <p:bldP spid="10249" grpId="0"/>
      <p:bldP spid="1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t="6154" r="39192" b="14180"/>
          <a:stretch>
            <a:fillRect/>
          </a:stretch>
        </p:blipFill>
        <p:spPr bwMode="auto">
          <a:xfrm>
            <a:off x="900113" y="1268413"/>
            <a:ext cx="5600700" cy="3636962"/>
          </a:xfrm>
          <a:prstGeom prst="rect">
            <a:avLst/>
          </a:prstGeom>
          <a:noFill/>
          <a:ln w="9525">
            <a:noFill/>
            <a:miter lim="800000"/>
            <a:headEnd/>
            <a:tailEnd/>
          </a:ln>
        </p:spPr>
      </p:pic>
      <p:sp>
        <p:nvSpPr>
          <p:cNvPr id="15363" name="Text Box 16"/>
          <p:cNvSpPr txBox="1">
            <a:spLocks noChangeArrowheads="1"/>
          </p:cNvSpPr>
          <p:nvPr/>
        </p:nvSpPr>
        <p:spPr bwMode="auto">
          <a:xfrm>
            <a:off x="179388" y="169863"/>
            <a:ext cx="9180512" cy="830262"/>
          </a:xfrm>
          <a:prstGeom prst="rect">
            <a:avLst/>
          </a:prstGeom>
          <a:noFill/>
          <a:ln w="9525">
            <a:noFill/>
            <a:miter lim="800000"/>
            <a:headEnd/>
            <a:tailEnd/>
          </a:ln>
        </p:spPr>
        <p:txBody>
          <a:bodyPr>
            <a:spAutoFit/>
          </a:bodyPr>
          <a:lstStyle/>
          <a:p>
            <a:r>
              <a:rPr lang="en-US" altLang="ja-JP" b="1">
                <a:solidFill>
                  <a:srgbClr val="FFFF00"/>
                </a:solidFill>
              </a:rPr>
              <a:t>“Electronic matters” in TMO: a rich variety of phases associated with multiple degrees of freedom</a:t>
            </a:r>
            <a:endParaRPr lang="ja-JP" altLang="en-US" b="1">
              <a:solidFill>
                <a:srgbClr val="FFFF00"/>
              </a:solidFill>
            </a:endParaRPr>
          </a:p>
        </p:txBody>
      </p:sp>
      <p:sp>
        <p:nvSpPr>
          <p:cNvPr id="15364" name="AutoShape 17"/>
          <p:cNvSpPr>
            <a:spLocks noChangeArrowheads="1"/>
          </p:cNvSpPr>
          <p:nvPr/>
        </p:nvSpPr>
        <p:spPr bwMode="auto">
          <a:xfrm>
            <a:off x="0" y="1268413"/>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15365" name="テキスト ボックス 4"/>
          <p:cNvSpPr txBox="1">
            <a:spLocks noChangeArrowheads="1"/>
          </p:cNvSpPr>
          <p:nvPr/>
        </p:nvSpPr>
        <p:spPr bwMode="auto">
          <a:xfrm>
            <a:off x="7235825" y="1393825"/>
            <a:ext cx="1879600" cy="739775"/>
          </a:xfrm>
          <a:prstGeom prst="rect">
            <a:avLst/>
          </a:prstGeom>
          <a:noFill/>
          <a:ln w="9525">
            <a:noFill/>
            <a:miter lim="800000"/>
            <a:headEnd/>
            <a:tailEnd/>
          </a:ln>
        </p:spPr>
        <p:txBody>
          <a:bodyPr>
            <a:spAutoFit/>
          </a:bodyPr>
          <a:lstStyle/>
          <a:p>
            <a:r>
              <a:rPr lang="en-US" altLang="ja-JP" sz="1400">
                <a:solidFill>
                  <a:srgbClr val="FFFFFF"/>
                </a:solidFill>
              </a:rPr>
              <a:t>H.Takagi &amp; H.Y.Hwang</a:t>
            </a:r>
            <a:r>
              <a:rPr lang="ja-JP" altLang="en-US" sz="1400">
                <a:solidFill>
                  <a:srgbClr val="FFFFFF"/>
                </a:solidFill>
              </a:rPr>
              <a:t>　</a:t>
            </a:r>
            <a:r>
              <a:rPr lang="en-US" altLang="ja-JP" sz="1400">
                <a:solidFill>
                  <a:srgbClr val="FFFFFF"/>
                </a:solidFill>
              </a:rPr>
              <a:t>Science  327 (2010) 1601</a:t>
            </a:r>
            <a:endParaRPr lang="ja-JP" altLang="en-US" sz="1400">
              <a:solidFill>
                <a:srgbClr val="FFFFFF"/>
              </a:solidFill>
            </a:endParaRPr>
          </a:p>
        </p:txBody>
      </p:sp>
      <p:sp>
        <p:nvSpPr>
          <p:cNvPr id="15366" name="テキスト ボックス 6"/>
          <p:cNvSpPr txBox="1">
            <a:spLocks noChangeArrowheads="1"/>
          </p:cNvSpPr>
          <p:nvPr/>
        </p:nvSpPr>
        <p:spPr bwMode="auto">
          <a:xfrm>
            <a:off x="2214563" y="6286500"/>
            <a:ext cx="184150" cy="830263"/>
          </a:xfrm>
          <a:prstGeom prst="rect">
            <a:avLst/>
          </a:prstGeom>
          <a:noFill/>
          <a:ln w="9525">
            <a:noFill/>
            <a:miter lim="800000"/>
            <a:headEnd/>
            <a:tailEnd/>
          </a:ln>
        </p:spPr>
        <p:txBody>
          <a:bodyPr wrap="none">
            <a:spAutoFit/>
          </a:bodyPr>
          <a:lstStyle/>
          <a:p>
            <a:endParaRPr lang="en-US" altLang="ja-JP"/>
          </a:p>
          <a:p>
            <a:endParaRPr lang="ja-JP" altLang="en-US"/>
          </a:p>
        </p:txBody>
      </p:sp>
      <p:sp>
        <p:nvSpPr>
          <p:cNvPr id="15367" name="正方形/長方形 7"/>
          <p:cNvSpPr>
            <a:spLocks noChangeArrowheads="1"/>
          </p:cNvSpPr>
          <p:nvPr/>
        </p:nvSpPr>
        <p:spPr bwMode="auto">
          <a:xfrm>
            <a:off x="0" y="0"/>
            <a:ext cx="2689225" cy="307975"/>
          </a:xfrm>
          <a:prstGeom prst="rect">
            <a:avLst/>
          </a:prstGeom>
          <a:noFill/>
          <a:ln w="9525">
            <a:noFill/>
            <a:miter lim="800000"/>
            <a:headEnd/>
            <a:tailEnd/>
          </a:ln>
        </p:spPr>
        <p:txBody>
          <a:bodyPr wrap="none">
            <a:spAutoFit/>
          </a:bodyPr>
          <a:lstStyle/>
          <a:p>
            <a:r>
              <a:rPr lang="en-US" altLang="ja-JP" sz="1400" b="1"/>
              <a:t>concept of electronic phase</a:t>
            </a:r>
            <a:endParaRPr lang="ja-JP" altLang="en-US" sz="1400" b="1"/>
          </a:p>
        </p:txBody>
      </p:sp>
      <p:sp>
        <p:nvSpPr>
          <p:cNvPr id="10" name="テキスト ボックス 9"/>
          <p:cNvSpPr txBox="1">
            <a:spLocks noChangeArrowheads="1"/>
          </p:cNvSpPr>
          <p:nvPr/>
        </p:nvSpPr>
        <p:spPr bwMode="auto">
          <a:xfrm>
            <a:off x="3059113" y="4941888"/>
            <a:ext cx="4775200" cy="706437"/>
          </a:xfrm>
          <a:prstGeom prst="rect">
            <a:avLst/>
          </a:prstGeom>
          <a:noFill/>
          <a:ln w="9525">
            <a:noFill/>
            <a:miter lim="800000"/>
            <a:headEnd/>
            <a:tailEnd/>
          </a:ln>
        </p:spPr>
        <p:txBody>
          <a:bodyPr wrap="none">
            <a:spAutoFit/>
          </a:bodyPr>
          <a:lstStyle/>
          <a:p>
            <a:r>
              <a:rPr lang="en-US" altLang="ja-JP" sz="2000" dirty="0"/>
              <a:t>charge/spin/</a:t>
            </a:r>
            <a:r>
              <a:rPr lang="en-US" altLang="ja-JP" sz="2000" dirty="0" err="1"/>
              <a:t>orital</a:t>
            </a:r>
            <a:r>
              <a:rPr lang="en-US" altLang="ja-JP" sz="2000" dirty="0"/>
              <a:t> almost independent</a:t>
            </a:r>
          </a:p>
          <a:p>
            <a:r>
              <a:rPr lang="en-US" altLang="ja-JP" sz="2000" dirty="0" err="1"/>
              <a:t>charge:solid</a:t>
            </a:r>
            <a:r>
              <a:rPr lang="en-US" altLang="ja-JP" sz="2000" dirty="0"/>
              <a:t>/</a:t>
            </a:r>
            <a:r>
              <a:rPr lang="en-US" altLang="ja-JP" sz="2000" dirty="0" err="1"/>
              <a:t>spin:liquid</a:t>
            </a:r>
            <a:endParaRPr lang="ja-JP" altLang="en-US" sz="2000" dirty="0"/>
          </a:p>
        </p:txBody>
      </p:sp>
      <p:cxnSp>
        <p:nvCxnSpPr>
          <p:cNvPr id="12" name="直線矢印コネクタ 11"/>
          <p:cNvCxnSpPr>
            <a:cxnSpLocks noChangeShapeType="1"/>
          </p:cNvCxnSpPr>
          <p:nvPr/>
        </p:nvCxnSpPr>
        <p:spPr bwMode="auto">
          <a:xfrm flipV="1">
            <a:off x="4356100" y="4652963"/>
            <a:ext cx="41275" cy="342900"/>
          </a:xfrm>
          <a:prstGeom prst="straightConnector1">
            <a:avLst/>
          </a:prstGeom>
          <a:noFill/>
          <a:ln w="38100" algn="ctr">
            <a:solidFill>
              <a:srgbClr val="002060"/>
            </a:solidFill>
            <a:round/>
            <a:headEnd/>
            <a:tailEnd type="arrow" w="med" len="med"/>
          </a:ln>
        </p:spPr>
      </p:cxnSp>
      <p:sp>
        <p:nvSpPr>
          <p:cNvPr id="15370" name="テキスト ボックス 10"/>
          <p:cNvSpPr txBox="1">
            <a:spLocks noChangeArrowheads="1"/>
          </p:cNvSpPr>
          <p:nvPr/>
        </p:nvSpPr>
        <p:spPr bwMode="auto">
          <a:xfrm>
            <a:off x="1547813" y="5734050"/>
            <a:ext cx="7029450" cy="1014413"/>
          </a:xfrm>
          <a:prstGeom prst="rect">
            <a:avLst/>
          </a:prstGeom>
          <a:noFill/>
          <a:ln w="9525">
            <a:noFill/>
            <a:miter lim="800000"/>
            <a:headEnd/>
            <a:tailEnd/>
          </a:ln>
        </p:spPr>
        <p:txBody>
          <a:bodyPr wrap="none">
            <a:spAutoFit/>
          </a:bodyPr>
          <a:lstStyle/>
          <a:p>
            <a:r>
              <a:rPr lang="en-US" altLang="ja-JP" sz="2000" dirty="0"/>
              <a:t>coupling of spin-charge-orbital  </a:t>
            </a:r>
          </a:p>
          <a:p>
            <a:r>
              <a:rPr lang="en-US" altLang="ja-JP" sz="2000" dirty="0"/>
              <a:t>        even more complicated</a:t>
            </a:r>
          </a:p>
          <a:p>
            <a:r>
              <a:rPr lang="en-US" altLang="ja-JP" sz="2000" dirty="0"/>
              <a:t>                  self organized pattern of charge/spin/</a:t>
            </a:r>
            <a:r>
              <a:rPr lang="en-US" altLang="ja-JP" sz="2000" dirty="0" err="1"/>
              <a:t>orital</a:t>
            </a:r>
            <a:r>
              <a:rPr lang="en-US" altLang="ja-JP" sz="2000" dirty="0"/>
              <a:t>  </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3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07071905"/>
          <p:cNvPicPr>
            <a:picLocks noChangeAspect="1" noChangeArrowheads="1"/>
          </p:cNvPicPr>
          <p:nvPr/>
        </p:nvPicPr>
        <p:blipFill>
          <a:blip r:embed="rId4" cstate="print"/>
          <a:srcRect/>
          <a:stretch>
            <a:fillRect/>
          </a:stretch>
        </p:blipFill>
        <p:spPr bwMode="auto">
          <a:xfrm>
            <a:off x="587189" y="1941998"/>
            <a:ext cx="1991072" cy="1991072"/>
          </a:xfrm>
          <a:prstGeom prst="rect">
            <a:avLst/>
          </a:prstGeom>
          <a:noFill/>
          <a:ln w="9525">
            <a:noFill/>
            <a:miter lim="800000"/>
            <a:headEnd/>
            <a:tailEnd/>
          </a:ln>
        </p:spPr>
      </p:pic>
      <p:sp>
        <p:nvSpPr>
          <p:cNvPr id="22532" name="Rectangle 3"/>
          <p:cNvSpPr>
            <a:spLocks noGrp="1" noChangeArrowheads="1"/>
          </p:cNvSpPr>
          <p:nvPr>
            <p:ph type="title"/>
          </p:nvPr>
        </p:nvSpPr>
        <p:spPr>
          <a:xfrm>
            <a:off x="-180975" y="70450"/>
            <a:ext cx="9337675" cy="838200"/>
          </a:xfrm>
        </p:spPr>
        <p:txBody>
          <a:bodyPr/>
          <a:lstStyle/>
          <a:p>
            <a:r>
              <a:rPr lang="en-US" altLang="ja-JP" sz="2400" b="1" dirty="0" smtClean="0">
                <a:solidFill>
                  <a:srgbClr val="FFFF00"/>
                </a:solidFill>
                <a:latin typeface="Comic Sans MS" panose="030F0702030302020204" pitchFamily="66" charset="0"/>
              </a:rPr>
              <a:t>Exploration of novel electronic matter</a:t>
            </a:r>
            <a:br>
              <a:rPr lang="en-US" altLang="ja-JP" sz="2400" b="1" dirty="0" smtClean="0">
                <a:solidFill>
                  <a:srgbClr val="FFFF00"/>
                </a:solidFill>
                <a:latin typeface="Comic Sans MS" panose="030F0702030302020204" pitchFamily="66" charset="0"/>
              </a:rPr>
            </a:br>
            <a:r>
              <a:rPr lang="en-US" altLang="ja-JP" sz="2400" b="1" dirty="0" smtClean="0">
                <a:solidFill>
                  <a:srgbClr val="FFFF00"/>
                </a:solidFill>
                <a:latin typeface="Comic Sans MS" panose="030F0702030302020204" pitchFamily="66" charset="0"/>
              </a:rPr>
              <a:t> – goal as a basic science</a:t>
            </a:r>
            <a:endParaRPr lang="ja-JP" altLang="en-US" sz="2400" b="1" dirty="0" smtClean="0">
              <a:solidFill>
                <a:srgbClr val="FFFF00"/>
              </a:solidFill>
              <a:latin typeface="Comic Sans MS" panose="030F0702030302020204" pitchFamily="66" charset="0"/>
            </a:endParaRPr>
          </a:p>
        </p:txBody>
      </p:sp>
      <p:sp>
        <p:nvSpPr>
          <p:cNvPr id="22534" name="Line 5"/>
          <p:cNvSpPr>
            <a:spLocks noChangeShapeType="1"/>
          </p:cNvSpPr>
          <p:nvPr/>
        </p:nvSpPr>
        <p:spPr bwMode="auto">
          <a:xfrm>
            <a:off x="2843760" y="1883941"/>
            <a:ext cx="0" cy="1991072"/>
          </a:xfrm>
          <a:prstGeom prst="line">
            <a:avLst/>
          </a:prstGeom>
          <a:noFill/>
          <a:ln w="28575">
            <a:solidFill>
              <a:schemeClr val="bg1"/>
            </a:solidFill>
            <a:round/>
            <a:headEnd type="stealth" w="med" len="lg"/>
            <a:tailEnd type="stealth" w="med" len="lg"/>
          </a:ln>
        </p:spPr>
        <p:txBody>
          <a:bodyPr/>
          <a:lstStyle/>
          <a:p>
            <a:endParaRPr lang="ja-JP" altLang="en-US"/>
          </a:p>
        </p:txBody>
      </p:sp>
      <p:sp>
        <p:nvSpPr>
          <p:cNvPr id="22535" name="Text Box 6"/>
          <p:cNvSpPr txBox="1">
            <a:spLocks noChangeArrowheads="1"/>
          </p:cNvSpPr>
          <p:nvPr/>
        </p:nvSpPr>
        <p:spPr bwMode="auto">
          <a:xfrm rot="5400000">
            <a:off x="2919075" y="3104102"/>
            <a:ext cx="762000" cy="336550"/>
          </a:xfrm>
          <a:prstGeom prst="rect">
            <a:avLst/>
          </a:prstGeom>
          <a:noFill/>
          <a:ln w="9525">
            <a:noFill/>
            <a:miter lim="800000"/>
            <a:headEnd/>
            <a:tailEnd/>
          </a:ln>
        </p:spPr>
        <p:txBody>
          <a:bodyPr>
            <a:spAutoFit/>
          </a:bodyPr>
          <a:lstStyle/>
          <a:p>
            <a:pPr algn="ctr"/>
            <a:r>
              <a:rPr lang="en-US" altLang="ja-JP" sz="1600" dirty="0"/>
              <a:t>20 nm</a:t>
            </a:r>
          </a:p>
        </p:txBody>
      </p:sp>
      <p:sp>
        <p:nvSpPr>
          <p:cNvPr id="22536" name="Text Box 7"/>
          <p:cNvSpPr txBox="1">
            <a:spLocks noChangeArrowheads="1"/>
          </p:cNvSpPr>
          <p:nvPr/>
        </p:nvSpPr>
        <p:spPr bwMode="auto">
          <a:xfrm>
            <a:off x="102523" y="3911272"/>
            <a:ext cx="4248150" cy="1015663"/>
          </a:xfrm>
          <a:prstGeom prst="rect">
            <a:avLst/>
          </a:prstGeom>
          <a:noFill/>
          <a:ln w="9525">
            <a:noFill/>
            <a:miter lim="800000"/>
            <a:headEnd/>
            <a:tailEnd/>
          </a:ln>
        </p:spPr>
        <p:txBody>
          <a:bodyPr>
            <a:spAutoFit/>
          </a:bodyPr>
          <a:lstStyle/>
          <a:p>
            <a:pPr algn="ctr"/>
            <a:r>
              <a:rPr lang="en-US" altLang="ja-JP" sz="2000" dirty="0" smtClean="0"/>
              <a:t>Nano-stripe formation + </a:t>
            </a:r>
            <a:r>
              <a:rPr lang="en-US" altLang="ja-JP" sz="2000" dirty="0" err="1" smtClean="0"/>
              <a:t>nano</a:t>
            </a:r>
            <a:r>
              <a:rPr lang="en-US" altLang="ja-JP" sz="2000" dirty="0" smtClean="0"/>
              <a:t> phase separation</a:t>
            </a:r>
          </a:p>
          <a:p>
            <a:pPr algn="ctr"/>
            <a:r>
              <a:rPr lang="en-US" altLang="ja-JP" sz="2000" dirty="0" smtClean="0"/>
              <a:t>In Ca</a:t>
            </a:r>
            <a:r>
              <a:rPr lang="en-US" altLang="ja-JP" sz="2000" baseline="-25000" dirty="0" smtClean="0"/>
              <a:t>2-x</a:t>
            </a:r>
            <a:r>
              <a:rPr lang="en-US" altLang="ja-JP" sz="2000" dirty="0" smtClean="0"/>
              <a:t>Na</a:t>
            </a:r>
            <a:r>
              <a:rPr lang="en-US" altLang="ja-JP" sz="2000" baseline="-25000" dirty="0" smtClean="0"/>
              <a:t>x</a:t>
            </a:r>
            <a:r>
              <a:rPr lang="en-US" altLang="ja-JP" sz="2000" dirty="0" smtClean="0"/>
              <a:t>CuO</a:t>
            </a:r>
            <a:r>
              <a:rPr lang="en-US" altLang="ja-JP" sz="2000" baseline="-25000" dirty="0" smtClean="0"/>
              <a:t>2</a:t>
            </a:r>
            <a:r>
              <a:rPr lang="en-US" altLang="ja-JP" sz="2000" dirty="0" smtClean="0"/>
              <a:t>Cl</a:t>
            </a:r>
            <a:r>
              <a:rPr lang="en-US" altLang="ja-JP" sz="2000" baseline="-25000" dirty="0" smtClean="0"/>
              <a:t>2</a:t>
            </a:r>
            <a:endParaRPr lang="en-US" altLang="ja-JP" sz="2000" dirty="0"/>
          </a:p>
        </p:txBody>
      </p:sp>
      <p:sp>
        <p:nvSpPr>
          <p:cNvPr id="22542" name="AutoShape 15"/>
          <p:cNvSpPr>
            <a:spLocks noChangeArrowheads="1"/>
          </p:cNvSpPr>
          <p:nvPr/>
        </p:nvSpPr>
        <p:spPr bwMode="auto">
          <a:xfrm>
            <a:off x="501650" y="763615"/>
            <a:ext cx="8642350"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ja-JP" altLang="en-US" sz="2800" b="1" baseline="-25000">
              <a:solidFill>
                <a:srgbClr val="FFFF00"/>
              </a:solidFill>
            </a:endParaRPr>
          </a:p>
        </p:txBody>
      </p:sp>
      <p:pic>
        <p:nvPicPr>
          <p:cNvPr id="22543" name="Picture 19" descr="phase-diagram"/>
          <p:cNvPicPr>
            <a:picLocks noChangeAspect="1" noChangeArrowheads="1"/>
          </p:cNvPicPr>
          <p:nvPr/>
        </p:nvPicPr>
        <p:blipFill>
          <a:blip r:embed="rId5" cstate="print"/>
          <a:srcRect/>
          <a:stretch>
            <a:fillRect/>
          </a:stretch>
        </p:blipFill>
        <p:spPr bwMode="auto">
          <a:xfrm>
            <a:off x="102523" y="836640"/>
            <a:ext cx="1829014" cy="1126968"/>
          </a:xfrm>
          <a:prstGeom prst="rect">
            <a:avLst/>
          </a:prstGeom>
          <a:noFill/>
          <a:ln w="9525">
            <a:noFill/>
            <a:miter lim="800000"/>
            <a:headEnd/>
            <a:tailEnd/>
          </a:ln>
        </p:spPr>
      </p:pic>
      <p:sp>
        <p:nvSpPr>
          <p:cNvPr id="22544" name="Oval 20"/>
          <p:cNvSpPr>
            <a:spLocks noChangeArrowheads="1"/>
          </p:cNvSpPr>
          <p:nvPr/>
        </p:nvSpPr>
        <p:spPr bwMode="auto">
          <a:xfrm>
            <a:off x="467430" y="1052670"/>
            <a:ext cx="390525" cy="649287"/>
          </a:xfrm>
          <a:prstGeom prst="ellipse">
            <a:avLst/>
          </a:prstGeom>
          <a:noFill/>
          <a:ln w="9525" algn="ctr">
            <a:solidFill>
              <a:schemeClr val="bg1"/>
            </a:solidFill>
            <a:round/>
            <a:headEnd/>
            <a:tailEnd/>
          </a:ln>
        </p:spPr>
        <p:txBody>
          <a:bodyPr anchor="ctr">
            <a:spAutoFit/>
          </a:bodyPr>
          <a:lstStyle/>
          <a:p>
            <a:endParaRPr lang="ja-JP" altLang="en-US"/>
          </a:p>
        </p:txBody>
      </p:sp>
      <p:sp>
        <p:nvSpPr>
          <p:cNvPr id="22545" name="Text Box 21"/>
          <p:cNvSpPr txBox="1">
            <a:spLocks noChangeArrowheads="1"/>
          </p:cNvSpPr>
          <p:nvPr/>
        </p:nvSpPr>
        <p:spPr bwMode="auto">
          <a:xfrm>
            <a:off x="126756" y="4945496"/>
            <a:ext cx="3507692" cy="307777"/>
          </a:xfrm>
          <a:prstGeom prst="rect">
            <a:avLst/>
          </a:prstGeom>
          <a:noFill/>
          <a:ln w="9525">
            <a:noFill/>
            <a:miter lim="800000"/>
            <a:headEnd/>
            <a:tailEnd/>
          </a:ln>
        </p:spPr>
        <p:txBody>
          <a:bodyPr wrap="none">
            <a:spAutoFit/>
          </a:bodyPr>
          <a:lstStyle/>
          <a:p>
            <a:r>
              <a:rPr lang="en-US" altLang="ja-JP" sz="1400" dirty="0" err="1"/>
              <a:t>Y.Kohsaka</a:t>
            </a:r>
            <a:r>
              <a:rPr lang="en-US" altLang="ja-JP" sz="1400" dirty="0"/>
              <a:t> &amp; </a:t>
            </a:r>
            <a:r>
              <a:rPr lang="en-US" altLang="ja-JP" sz="1400" dirty="0" smtClean="0"/>
              <a:t>Takagi, </a:t>
            </a:r>
            <a:r>
              <a:rPr lang="en-US" altLang="ja-JP" sz="1400" dirty="0"/>
              <a:t>Nature </a:t>
            </a:r>
            <a:r>
              <a:rPr lang="en-US" altLang="ja-JP" sz="1400" dirty="0" err="1" smtClean="0"/>
              <a:t>Phys</a:t>
            </a:r>
            <a:r>
              <a:rPr lang="en-US" altLang="ja-JP" sz="1400" dirty="0"/>
              <a:t> </a:t>
            </a:r>
            <a:r>
              <a:rPr lang="en-US" altLang="ja-JP" sz="1400" dirty="0" smtClean="0"/>
              <a:t>(2012</a:t>
            </a:r>
            <a:r>
              <a:rPr lang="en-US" altLang="ja-JP" sz="1400" dirty="0"/>
              <a:t>)</a:t>
            </a:r>
          </a:p>
        </p:txBody>
      </p:sp>
      <p:sp>
        <p:nvSpPr>
          <p:cNvPr id="22548" name="正方形/長方形 7"/>
          <p:cNvSpPr>
            <a:spLocks noChangeArrowheads="1"/>
          </p:cNvSpPr>
          <p:nvPr/>
        </p:nvSpPr>
        <p:spPr bwMode="auto">
          <a:xfrm>
            <a:off x="0" y="0"/>
            <a:ext cx="2689225" cy="307975"/>
          </a:xfrm>
          <a:prstGeom prst="rect">
            <a:avLst/>
          </a:prstGeom>
          <a:noFill/>
          <a:ln w="9525">
            <a:noFill/>
            <a:miter lim="800000"/>
            <a:headEnd/>
            <a:tailEnd/>
          </a:ln>
        </p:spPr>
        <p:txBody>
          <a:bodyPr wrap="none">
            <a:spAutoFit/>
          </a:bodyPr>
          <a:lstStyle/>
          <a:p>
            <a:r>
              <a:rPr lang="en-US" altLang="ja-JP" sz="1400" b="1" dirty="0"/>
              <a:t>concept of electronic phase</a:t>
            </a:r>
            <a:endParaRPr lang="ja-JP" altLang="en-US" sz="1400" b="1" dirty="0"/>
          </a:p>
        </p:txBody>
      </p:sp>
      <p:pic>
        <p:nvPicPr>
          <p:cNvPr id="25" name="Picture 3"/>
          <p:cNvPicPr>
            <a:picLocks noChangeAspect="1" noChangeArrowheads="1"/>
          </p:cNvPicPr>
          <p:nvPr/>
        </p:nvPicPr>
        <p:blipFill>
          <a:blip r:embed="rId6">
            <a:extLst>
              <a:ext uri="{28A0092B-C50C-407E-A947-70E740481C1C}">
                <a14:useLocalDpi xmlns:a14="http://schemas.microsoft.com/office/drawing/2010/main" val="0"/>
              </a:ext>
            </a:extLst>
          </a:blip>
          <a:srcRect t="55328" r="30025" b="4648"/>
          <a:stretch>
            <a:fillRect/>
          </a:stretch>
        </p:blipFill>
        <p:spPr bwMode="auto">
          <a:xfrm>
            <a:off x="3419840" y="1274818"/>
            <a:ext cx="3048728" cy="785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4"/>
          <p:cNvGrpSpPr>
            <a:grpSpLocks/>
          </p:cNvGrpSpPr>
          <p:nvPr/>
        </p:nvGrpSpPr>
        <p:grpSpPr bwMode="auto">
          <a:xfrm>
            <a:off x="6016449" y="1204262"/>
            <a:ext cx="2408783" cy="2008708"/>
            <a:chOff x="337" y="1701"/>
            <a:chExt cx="2370" cy="1919"/>
          </a:xfrm>
        </p:grpSpPr>
        <p:pic>
          <p:nvPicPr>
            <p:cNvPr id="28" name="Picture 5" descr="Na4Ir3O8 P4132-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 y="1701"/>
              <a:ext cx="2370"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6"/>
            <p:cNvSpPr>
              <a:spLocks/>
            </p:cNvSpPr>
            <p:nvPr/>
          </p:nvSpPr>
          <p:spPr bwMode="auto">
            <a:xfrm>
              <a:off x="1392" y="2325"/>
              <a:ext cx="128" cy="204"/>
            </a:xfrm>
            <a:custGeom>
              <a:avLst/>
              <a:gdLst>
                <a:gd name="T0" fmla="*/ 0 w 128"/>
                <a:gd name="T1" fmla="*/ 0 h 204"/>
                <a:gd name="T2" fmla="*/ 118 w 128"/>
                <a:gd name="T3" fmla="*/ 74 h 204"/>
                <a:gd name="T4" fmla="*/ 128 w 128"/>
                <a:gd name="T5" fmla="*/ 204 h 204"/>
                <a:gd name="T6" fmla="*/ 0 w 128"/>
                <a:gd name="T7" fmla="*/ 0 h 204"/>
                <a:gd name="T8" fmla="*/ 0 60000 65536"/>
                <a:gd name="T9" fmla="*/ 0 60000 65536"/>
                <a:gd name="T10" fmla="*/ 0 60000 65536"/>
                <a:gd name="T11" fmla="*/ 0 60000 65536"/>
                <a:gd name="T12" fmla="*/ 0 w 128"/>
                <a:gd name="T13" fmla="*/ 0 h 204"/>
                <a:gd name="T14" fmla="*/ 128 w 128"/>
                <a:gd name="T15" fmla="*/ 204 h 204"/>
              </a:gdLst>
              <a:ahLst/>
              <a:cxnLst>
                <a:cxn ang="T8">
                  <a:pos x="T0" y="T1"/>
                </a:cxn>
                <a:cxn ang="T9">
                  <a:pos x="T2" y="T3"/>
                </a:cxn>
                <a:cxn ang="T10">
                  <a:pos x="T4" y="T5"/>
                </a:cxn>
                <a:cxn ang="T11">
                  <a:pos x="T6" y="T7"/>
                </a:cxn>
              </a:cxnLst>
              <a:rect l="T12" t="T13" r="T14" b="T15"/>
              <a:pathLst>
                <a:path w="128" h="204">
                  <a:moveTo>
                    <a:pt x="0" y="0"/>
                  </a:moveTo>
                  <a:lnTo>
                    <a:pt x="118" y="74"/>
                  </a:lnTo>
                  <a:lnTo>
                    <a:pt x="128" y="204"/>
                  </a:lnTo>
                  <a:lnTo>
                    <a:pt x="0" y="0"/>
                  </a:lnTo>
                  <a:close/>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 name="Freeform 7"/>
            <p:cNvSpPr>
              <a:spLocks/>
            </p:cNvSpPr>
            <p:nvPr/>
          </p:nvSpPr>
          <p:spPr bwMode="auto">
            <a:xfrm>
              <a:off x="1632" y="2705"/>
              <a:ext cx="224" cy="64"/>
            </a:xfrm>
            <a:custGeom>
              <a:avLst/>
              <a:gdLst>
                <a:gd name="T0" fmla="*/ 0 w 224"/>
                <a:gd name="T1" fmla="*/ 4 h 64"/>
                <a:gd name="T2" fmla="*/ 224 w 224"/>
                <a:gd name="T3" fmla="*/ 0 h 64"/>
                <a:gd name="T4" fmla="*/ 116 w 224"/>
                <a:gd name="T5" fmla="*/ 64 h 64"/>
                <a:gd name="T6" fmla="*/ 0 w 224"/>
                <a:gd name="T7" fmla="*/ 4 h 64"/>
                <a:gd name="T8" fmla="*/ 0 60000 65536"/>
                <a:gd name="T9" fmla="*/ 0 60000 65536"/>
                <a:gd name="T10" fmla="*/ 0 60000 65536"/>
                <a:gd name="T11" fmla="*/ 0 60000 65536"/>
                <a:gd name="T12" fmla="*/ 0 w 224"/>
                <a:gd name="T13" fmla="*/ 0 h 64"/>
                <a:gd name="T14" fmla="*/ 224 w 224"/>
                <a:gd name="T15" fmla="*/ 64 h 64"/>
              </a:gdLst>
              <a:ahLst/>
              <a:cxnLst>
                <a:cxn ang="T8">
                  <a:pos x="T0" y="T1"/>
                </a:cxn>
                <a:cxn ang="T9">
                  <a:pos x="T2" y="T3"/>
                </a:cxn>
                <a:cxn ang="T10">
                  <a:pos x="T4" y="T5"/>
                </a:cxn>
                <a:cxn ang="T11">
                  <a:pos x="T6" y="T7"/>
                </a:cxn>
              </a:cxnLst>
              <a:rect l="T12" t="T13" r="T14" b="T15"/>
              <a:pathLst>
                <a:path w="224" h="64">
                  <a:moveTo>
                    <a:pt x="0" y="4"/>
                  </a:moveTo>
                  <a:lnTo>
                    <a:pt x="224" y="0"/>
                  </a:lnTo>
                  <a:lnTo>
                    <a:pt x="116" y="64"/>
                  </a:lnTo>
                  <a:lnTo>
                    <a:pt x="0" y="4"/>
                  </a:lnTo>
                  <a:close/>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 name="Freeform 8"/>
            <p:cNvSpPr>
              <a:spLocks/>
            </p:cNvSpPr>
            <p:nvPr/>
          </p:nvSpPr>
          <p:spPr bwMode="auto">
            <a:xfrm>
              <a:off x="1304" y="2715"/>
              <a:ext cx="108" cy="192"/>
            </a:xfrm>
            <a:custGeom>
              <a:avLst/>
              <a:gdLst>
                <a:gd name="T0" fmla="*/ 0 w 108"/>
                <a:gd name="T1" fmla="*/ 192 h 192"/>
                <a:gd name="T2" fmla="*/ 0 w 108"/>
                <a:gd name="T3" fmla="*/ 78 h 192"/>
                <a:gd name="T4" fmla="*/ 108 w 108"/>
                <a:gd name="T5" fmla="*/ 0 h 192"/>
                <a:gd name="T6" fmla="*/ 0 w 108"/>
                <a:gd name="T7" fmla="*/ 192 h 192"/>
                <a:gd name="T8" fmla="*/ 0 60000 65536"/>
                <a:gd name="T9" fmla="*/ 0 60000 65536"/>
                <a:gd name="T10" fmla="*/ 0 60000 65536"/>
                <a:gd name="T11" fmla="*/ 0 60000 65536"/>
                <a:gd name="T12" fmla="*/ 0 w 108"/>
                <a:gd name="T13" fmla="*/ 0 h 192"/>
                <a:gd name="T14" fmla="*/ 108 w 108"/>
                <a:gd name="T15" fmla="*/ 192 h 192"/>
              </a:gdLst>
              <a:ahLst/>
              <a:cxnLst>
                <a:cxn ang="T8">
                  <a:pos x="T0" y="T1"/>
                </a:cxn>
                <a:cxn ang="T9">
                  <a:pos x="T2" y="T3"/>
                </a:cxn>
                <a:cxn ang="T10">
                  <a:pos x="T4" y="T5"/>
                </a:cxn>
                <a:cxn ang="T11">
                  <a:pos x="T6" y="T7"/>
                </a:cxn>
              </a:cxnLst>
              <a:rect l="T12" t="T13" r="T14" b="T15"/>
              <a:pathLst>
                <a:path w="108" h="192">
                  <a:moveTo>
                    <a:pt x="0" y="192"/>
                  </a:moveTo>
                  <a:lnTo>
                    <a:pt x="0" y="78"/>
                  </a:lnTo>
                  <a:lnTo>
                    <a:pt x="108" y="0"/>
                  </a:lnTo>
                  <a:lnTo>
                    <a:pt x="0" y="192"/>
                  </a:lnTo>
                  <a:close/>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 name="Freeform 9"/>
            <p:cNvSpPr>
              <a:spLocks/>
            </p:cNvSpPr>
            <p:nvPr/>
          </p:nvSpPr>
          <p:spPr bwMode="auto">
            <a:xfrm>
              <a:off x="1416" y="2531"/>
              <a:ext cx="216" cy="184"/>
            </a:xfrm>
            <a:custGeom>
              <a:avLst/>
              <a:gdLst>
                <a:gd name="T0" fmla="*/ 104 w 216"/>
                <a:gd name="T1" fmla="*/ 0 h 184"/>
                <a:gd name="T2" fmla="*/ 216 w 216"/>
                <a:gd name="T3" fmla="*/ 182 h 184"/>
                <a:gd name="T4" fmla="*/ 0 w 216"/>
                <a:gd name="T5" fmla="*/ 184 h 184"/>
                <a:gd name="T6" fmla="*/ 104 w 216"/>
                <a:gd name="T7" fmla="*/ 0 h 184"/>
                <a:gd name="T8" fmla="*/ 0 60000 65536"/>
                <a:gd name="T9" fmla="*/ 0 60000 65536"/>
                <a:gd name="T10" fmla="*/ 0 60000 65536"/>
                <a:gd name="T11" fmla="*/ 0 60000 65536"/>
                <a:gd name="T12" fmla="*/ 0 w 216"/>
                <a:gd name="T13" fmla="*/ 0 h 184"/>
                <a:gd name="T14" fmla="*/ 216 w 216"/>
                <a:gd name="T15" fmla="*/ 184 h 184"/>
              </a:gdLst>
              <a:ahLst/>
              <a:cxnLst>
                <a:cxn ang="T8">
                  <a:pos x="T0" y="T1"/>
                </a:cxn>
                <a:cxn ang="T9">
                  <a:pos x="T2" y="T3"/>
                </a:cxn>
                <a:cxn ang="T10">
                  <a:pos x="T4" y="T5"/>
                </a:cxn>
                <a:cxn ang="T11">
                  <a:pos x="T6" y="T7"/>
                </a:cxn>
              </a:cxnLst>
              <a:rect l="T12" t="T13" r="T14" b="T15"/>
              <a:pathLst>
                <a:path w="216" h="184">
                  <a:moveTo>
                    <a:pt x="104" y="0"/>
                  </a:moveTo>
                  <a:lnTo>
                    <a:pt x="216" y="182"/>
                  </a:lnTo>
                  <a:lnTo>
                    <a:pt x="0" y="184"/>
                  </a:lnTo>
                  <a:lnTo>
                    <a:pt x="104"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Line 10"/>
            <p:cNvSpPr>
              <a:spLocks noChangeShapeType="1"/>
            </p:cNvSpPr>
            <p:nvPr/>
          </p:nvSpPr>
          <p:spPr bwMode="auto">
            <a:xfrm>
              <a:off x="1394" y="2327"/>
              <a:ext cx="240" cy="384"/>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11"/>
            <p:cNvSpPr>
              <a:spLocks noChangeShapeType="1"/>
            </p:cNvSpPr>
            <p:nvPr/>
          </p:nvSpPr>
          <p:spPr bwMode="auto">
            <a:xfrm flipV="1">
              <a:off x="1406" y="2705"/>
              <a:ext cx="460" cy="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 name="Line 12"/>
            <p:cNvSpPr>
              <a:spLocks noChangeShapeType="1"/>
            </p:cNvSpPr>
            <p:nvPr/>
          </p:nvSpPr>
          <p:spPr bwMode="auto">
            <a:xfrm flipH="1">
              <a:off x="1304" y="2519"/>
              <a:ext cx="218" cy="396"/>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6" name="Text Box 8"/>
          <p:cNvSpPr txBox="1">
            <a:spLocks noChangeArrowheads="1"/>
          </p:cNvSpPr>
          <p:nvPr/>
        </p:nvSpPr>
        <p:spPr bwMode="auto">
          <a:xfrm>
            <a:off x="4067930" y="6334125"/>
            <a:ext cx="4618037" cy="523875"/>
          </a:xfrm>
          <a:prstGeom prst="rect">
            <a:avLst/>
          </a:prstGeom>
          <a:noFill/>
          <a:ln w="9525">
            <a:noFill/>
            <a:miter lim="800000"/>
            <a:headEnd/>
            <a:tailEnd/>
          </a:ln>
        </p:spPr>
        <p:txBody>
          <a:bodyPr wrap="none">
            <a:spAutoFit/>
          </a:bodyPr>
          <a:lstStyle/>
          <a:p>
            <a:pPr>
              <a:defRPr/>
            </a:pPr>
            <a:r>
              <a:rPr lang="en-US" altLang="ja-JP" sz="1400" dirty="0">
                <a:solidFill>
                  <a:srgbClr val="FFFFFF"/>
                </a:solidFill>
                <a:ea typeface="+mn-ea"/>
              </a:rPr>
              <a:t>Kim, </a:t>
            </a:r>
            <a:r>
              <a:rPr lang="en-US" altLang="ja-JP" sz="1400" dirty="0" err="1">
                <a:solidFill>
                  <a:srgbClr val="FFFFFF"/>
                </a:solidFill>
                <a:ea typeface="+mn-ea"/>
              </a:rPr>
              <a:t>Ohsumi</a:t>
            </a:r>
            <a:r>
              <a:rPr lang="en-US" altLang="ja-JP" sz="1400" dirty="0">
                <a:solidFill>
                  <a:srgbClr val="FFFFFF"/>
                </a:solidFill>
                <a:ea typeface="+mn-ea"/>
              </a:rPr>
              <a:t>, </a:t>
            </a:r>
            <a:r>
              <a:rPr lang="en-US" altLang="ja-JP" sz="1400" dirty="0" err="1">
                <a:solidFill>
                  <a:srgbClr val="FFFFFF"/>
                </a:solidFill>
                <a:ea typeface="+mn-ea"/>
              </a:rPr>
              <a:t>Arima</a:t>
            </a:r>
            <a:r>
              <a:rPr lang="en-US" altLang="ja-JP" sz="1400" dirty="0">
                <a:solidFill>
                  <a:srgbClr val="FFFFFF"/>
                </a:solidFill>
                <a:ea typeface="+mn-ea"/>
              </a:rPr>
              <a:t> &amp; Takagi, Science 323, 1329 (09)</a:t>
            </a:r>
          </a:p>
          <a:p>
            <a:pPr>
              <a:defRPr/>
            </a:pPr>
            <a:r>
              <a:rPr lang="en-US" altLang="ja-JP" sz="1400" dirty="0">
                <a:solidFill>
                  <a:srgbClr val="FFFFFF"/>
                </a:solidFill>
                <a:ea typeface="+mn-ea"/>
              </a:rPr>
              <a:t>Fujiyama, </a:t>
            </a:r>
            <a:r>
              <a:rPr lang="en-US" altLang="ja-JP" sz="1400" dirty="0" err="1">
                <a:solidFill>
                  <a:srgbClr val="FFFFFF"/>
                </a:solidFill>
                <a:ea typeface="+mn-ea"/>
              </a:rPr>
              <a:t>Ohsumi</a:t>
            </a:r>
            <a:r>
              <a:rPr lang="en-US" altLang="ja-JP" sz="1400" dirty="0">
                <a:solidFill>
                  <a:srgbClr val="FFFFFF"/>
                </a:solidFill>
                <a:ea typeface="+mn-ea"/>
              </a:rPr>
              <a:t>, </a:t>
            </a:r>
            <a:r>
              <a:rPr lang="en-US" altLang="ja-JP" sz="1400" dirty="0" err="1">
                <a:solidFill>
                  <a:srgbClr val="FFFFFF"/>
                </a:solidFill>
                <a:ea typeface="+mn-ea"/>
              </a:rPr>
              <a:t>Arima</a:t>
            </a:r>
            <a:r>
              <a:rPr lang="en-US" altLang="ja-JP" sz="1400" dirty="0">
                <a:solidFill>
                  <a:srgbClr val="FFFFFF"/>
                </a:solidFill>
                <a:ea typeface="+mn-ea"/>
              </a:rPr>
              <a:t> &amp; Takagi, PRL (12)</a:t>
            </a:r>
          </a:p>
        </p:txBody>
      </p:sp>
      <p:pic>
        <p:nvPicPr>
          <p:cNvPr id="3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3469" y="4326634"/>
            <a:ext cx="3109324" cy="172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38" name="直線コネクタ 37"/>
          <p:cNvCxnSpPr/>
          <p:nvPr/>
        </p:nvCxnSpPr>
        <p:spPr>
          <a:xfrm>
            <a:off x="7241157" y="5590132"/>
            <a:ext cx="504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7241157" y="5626645"/>
            <a:ext cx="504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241157" y="5661570"/>
            <a:ext cx="5032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7745982" y="5158332"/>
            <a:ext cx="233363"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45982" y="5661570"/>
            <a:ext cx="360363"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8069832" y="5158332"/>
            <a:ext cx="395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8106345" y="5806032"/>
            <a:ext cx="3952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8128570" y="5842545"/>
            <a:ext cx="395287"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8501632" y="4942432"/>
            <a:ext cx="534988" cy="338138"/>
          </a:xfrm>
          <a:prstGeom prst="rect">
            <a:avLst/>
          </a:prstGeom>
          <a:noFill/>
        </p:spPr>
        <p:txBody>
          <a:bodyPr wrap="none">
            <a:spAutoFit/>
          </a:bodyPr>
          <a:lstStyle/>
          <a:p>
            <a:pPr>
              <a:defRPr/>
            </a:pPr>
            <a:r>
              <a:rPr lang="en-US" altLang="ja-JP" sz="1600" i="1" dirty="0">
                <a:ea typeface="+mn-ea"/>
              </a:rPr>
              <a:t>J</a:t>
            </a:r>
            <a:r>
              <a:rPr lang="en-US" altLang="ja-JP" sz="1600" baseline="-25000" dirty="0">
                <a:ea typeface="+mn-ea"/>
              </a:rPr>
              <a:t>1/2</a:t>
            </a:r>
            <a:endParaRPr lang="ja-JP" altLang="en-US" sz="1600" baseline="-25000" dirty="0">
              <a:ea typeface="+mn-ea"/>
            </a:endParaRPr>
          </a:p>
        </p:txBody>
      </p:sp>
      <p:sp>
        <p:nvSpPr>
          <p:cNvPr id="47" name="テキスト ボックス 46"/>
          <p:cNvSpPr txBox="1"/>
          <p:nvPr/>
        </p:nvSpPr>
        <p:spPr>
          <a:xfrm>
            <a:off x="8468295" y="5755232"/>
            <a:ext cx="558800" cy="338138"/>
          </a:xfrm>
          <a:prstGeom prst="rect">
            <a:avLst/>
          </a:prstGeom>
          <a:noFill/>
        </p:spPr>
        <p:txBody>
          <a:bodyPr wrap="none">
            <a:spAutoFit/>
          </a:bodyPr>
          <a:lstStyle/>
          <a:p>
            <a:pPr>
              <a:defRPr/>
            </a:pPr>
            <a:r>
              <a:rPr lang="en-US" altLang="ja-JP" sz="1600" i="1" dirty="0">
                <a:ea typeface="+mn-ea"/>
              </a:rPr>
              <a:t>J</a:t>
            </a:r>
            <a:r>
              <a:rPr lang="en-US" altLang="ja-JP" sz="1600" baseline="-25000" dirty="0">
                <a:ea typeface="+mn-ea"/>
              </a:rPr>
              <a:t>3/2</a:t>
            </a:r>
            <a:endParaRPr lang="ja-JP" altLang="en-US" sz="1600" baseline="-25000" dirty="0">
              <a:ea typeface="+mn-ea"/>
            </a:endParaRPr>
          </a:p>
        </p:txBody>
      </p:sp>
      <p:sp>
        <p:nvSpPr>
          <p:cNvPr id="48" name="テキスト ボックス 47"/>
          <p:cNvSpPr txBox="1"/>
          <p:nvPr/>
        </p:nvSpPr>
        <p:spPr>
          <a:xfrm>
            <a:off x="7049070" y="5712370"/>
            <a:ext cx="976312" cy="338137"/>
          </a:xfrm>
          <a:prstGeom prst="rect">
            <a:avLst/>
          </a:prstGeom>
          <a:noFill/>
        </p:spPr>
        <p:txBody>
          <a:bodyPr wrap="none">
            <a:spAutoFit/>
          </a:bodyPr>
          <a:lstStyle/>
          <a:p>
            <a:pPr>
              <a:defRPr/>
            </a:pPr>
            <a:r>
              <a:rPr lang="en-US" altLang="ja-JP" sz="1600" i="1" dirty="0" err="1">
                <a:ea typeface="+mn-ea"/>
              </a:rPr>
              <a:t>xy,yz,zx</a:t>
            </a:r>
            <a:endParaRPr lang="ja-JP" altLang="en-US" sz="1600" i="1" dirty="0">
              <a:ea typeface="+mn-ea"/>
            </a:endParaRPr>
          </a:p>
        </p:txBody>
      </p:sp>
      <p:cxnSp>
        <p:nvCxnSpPr>
          <p:cNvPr id="49" name="直線矢印コネクタ 48"/>
          <p:cNvCxnSpPr/>
          <p:nvPr/>
        </p:nvCxnSpPr>
        <p:spPr>
          <a:xfrm flipV="1">
            <a:off x="7301482" y="5482182"/>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7503095" y="5474245"/>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8458770" y="5690145"/>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7399907" y="5458370"/>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8360345" y="5020220"/>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8309545" y="5682207"/>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7598345" y="5520282"/>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685657" y="5540920"/>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8374632" y="5720307"/>
            <a:ext cx="0" cy="2159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8193657" y="5733007"/>
            <a:ext cx="0" cy="2174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9" name="上下矢印 58"/>
          <p:cNvSpPr/>
          <p:nvPr/>
        </p:nvSpPr>
        <p:spPr>
          <a:xfrm>
            <a:off x="8541320" y="5352007"/>
            <a:ext cx="73025" cy="3095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Comic Sans MS" pitchFamily="66" charset="0"/>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785346371"/>
              </p:ext>
            </p:extLst>
          </p:nvPr>
        </p:nvGraphicFramePr>
        <p:xfrm>
          <a:off x="5580140" y="3720482"/>
          <a:ext cx="3148332" cy="514893"/>
        </p:xfrm>
        <a:graphic>
          <a:graphicData uri="http://schemas.openxmlformats.org/presentationml/2006/ole">
            <mc:AlternateContent xmlns:mc="http://schemas.openxmlformats.org/markup-compatibility/2006">
              <mc:Choice xmlns:v="urn:schemas-microsoft-com:vml" Requires="v">
                <p:oleObj spid="_x0000_s8214" name="数式" r:id="rId9" imgW="5026680" imgH="698040" progId="Equation.3">
                  <p:embed/>
                </p:oleObj>
              </mc:Choice>
              <mc:Fallback>
                <p:oleObj name="数式" r:id="rId9" imgW="5026680" imgH="69804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140" y="3720482"/>
                        <a:ext cx="3148332" cy="514893"/>
                      </a:xfrm>
                      <a:prstGeom prst="rect">
                        <a:avLst/>
                      </a:prstGeom>
                      <a:noFill/>
                      <a:ln w="9525">
                        <a:solidFill>
                          <a:schemeClr val="bg1"/>
                        </a:solidFill>
                        <a:miter lim="800000"/>
                        <a:headEnd/>
                        <a:tailEnd/>
                      </a:ln>
                    </p:spPr>
                  </p:pic>
                </p:oleObj>
              </mc:Fallback>
            </mc:AlternateContent>
          </a:graphicData>
        </a:graphic>
      </p:graphicFrame>
      <p:sp>
        <p:nvSpPr>
          <p:cNvPr id="3" name="テキスト ボックス 2"/>
          <p:cNvSpPr txBox="1"/>
          <p:nvPr/>
        </p:nvSpPr>
        <p:spPr>
          <a:xfrm>
            <a:off x="4418255" y="3229412"/>
            <a:ext cx="4350871" cy="400110"/>
          </a:xfrm>
          <a:prstGeom prst="rect">
            <a:avLst/>
          </a:prstGeom>
          <a:noFill/>
        </p:spPr>
        <p:txBody>
          <a:bodyPr wrap="none" rtlCol="0">
            <a:spAutoFit/>
          </a:bodyPr>
          <a:lstStyle/>
          <a:p>
            <a:r>
              <a:rPr kumimoji="1" lang="en-US" altLang="ja-JP" sz="2000" dirty="0" smtClean="0"/>
              <a:t>Spin-orbital Mott state in Sr</a:t>
            </a:r>
            <a:r>
              <a:rPr kumimoji="1" lang="en-US" altLang="ja-JP" sz="2000" baseline="-25000" dirty="0" smtClean="0"/>
              <a:t>2</a:t>
            </a:r>
            <a:r>
              <a:rPr kumimoji="1" lang="en-US" altLang="ja-JP" sz="2000" dirty="0" smtClean="0"/>
              <a:t>IrO</a:t>
            </a:r>
            <a:r>
              <a:rPr kumimoji="1" lang="en-US" altLang="ja-JP" sz="2000" baseline="-25000" dirty="0" smtClean="0"/>
              <a:t>4</a:t>
            </a:r>
            <a:endParaRPr kumimoji="1" lang="ja-JP" altLang="en-US" sz="2000" baseline="-25000" dirty="0"/>
          </a:p>
        </p:txBody>
      </p:sp>
      <p:sp>
        <p:nvSpPr>
          <p:cNvPr id="4" name="テキスト ボックス 3"/>
          <p:cNvSpPr txBox="1"/>
          <p:nvPr/>
        </p:nvSpPr>
        <p:spPr>
          <a:xfrm>
            <a:off x="3583280" y="868590"/>
            <a:ext cx="4867038" cy="400110"/>
          </a:xfrm>
          <a:prstGeom prst="rect">
            <a:avLst/>
          </a:prstGeom>
          <a:noFill/>
        </p:spPr>
        <p:txBody>
          <a:bodyPr wrap="none" rtlCol="0">
            <a:spAutoFit/>
          </a:bodyPr>
          <a:lstStyle/>
          <a:p>
            <a:r>
              <a:rPr kumimoji="1" lang="en-US" altLang="ja-JP" sz="2000" dirty="0" smtClean="0"/>
              <a:t>Quantum spin liquid state in Na</a:t>
            </a:r>
            <a:r>
              <a:rPr kumimoji="1" lang="en-US" altLang="ja-JP" sz="2000" baseline="-25000" dirty="0" smtClean="0"/>
              <a:t>4</a:t>
            </a:r>
            <a:r>
              <a:rPr kumimoji="1" lang="en-US" altLang="ja-JP" sz="2000" dirty="0" smtClean="0"/>
              <a:t>Ir</a:t>
            </a:r>
            <a:r>
              <a:rPr kumimoji="1" lang="en-US" altLang="ja-JP" sz="2000" baseline="-25000" dirty="0" smtClean="0"/>
              <a:t>3</a:t>
            </a:r>
            <a:r>
              <a:rPr kumimoji="1" lang="en-US" altLang="ja-JP" sz="2000" dirty="0" smtClean="0"/>
              <a:t>O</a:t>
            </a:r>
            <a:r>
              <a:rPr kumimoji="1" lang="en-US" altLang="ja-JP" sz="2000" baseline="-25000" dirty="0" smtClean="0"/>
              <a:t>8</a:t>
            </a:r>
            <a:endParaRPr kumimoji="1" lang="ja-JP" altLang="en-US" sz="2000" baseline="-25000" dirty="0"/>
          </a:p>
        </p:txBody>
      </p:sp>
      <p:sp>
        <p:nvSpPr>
          <p:cNvPr id="61" name="Text Box 41"/>
          <p:cNvSpPr txBox="1">
            <a:spLocks noChangeArrowheads="1"/>
          </p:cNvSpPr>
          <p:nvPr/>
        </p:nvSpPr>
        <p:spPr bwMode="auto">
          <a:xfrm>
            <a:off x="3389486" y="2189357"/>
            <a:ext cx="2627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baseline="30000"/>
              <a:t>Okamoto, Takagi PRL (07)</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t="6154" r="39192" b="14180"/>
          <a:stretch>
            <a:fillRect/>
          </a:stretch>
        </p:blipFill>
        <p:spPr bwMode="auto">
          <a:xfrm>
            <a:off x="1699788" y="716236"/>
            <a:ext cx="5511731" cy="3576884"/>
          </a:xfrm>
          <a:prstGeom prst="rect">
            <a:avLst/>
          </a:prstGeom>
          <a:noFill/>
          <a:ln w="9525">
            <a:noFill/>
            <a:miter lim="800000"/>
            <a:headEnd/>
            <a:tailEnd/>
          </a:ln>
        </p:spPr>
      </p:pic>
      <p:sp>
        <p:nvSpPr>
          <p:cNvPr id="49155" name="Text Box 16"/>
          <p:cNvSpPr txBox="1">
            <a:spLocks noChangeArrowheads="1"/>
          </p:cNvSpPr>
          <p:nvPr/>
        </p:nvSpPr>
        <p:spPr bwMode="auto">
          <a:xfrm>
            <a:off x="61031" y="156092"/>
            <a:ext cx="9145269" cy="523220"/>
          </a:xfrm>
          <a:prstGeom prst="rect">
            <a:avLst/>
          </a:prstGeom>
          <a:noFill/>
          <a:ln w="9525">
            <a:noFill/>
            <a:miter lim="800000"/>
            <a:headEnd/>
            <a:tailEnd/>
          </a:ln>
        </p:spPr>
        <p:txBody>
          <a:bodyPr wrap="square">
            <a:spAutoFit/>
          </a:bodyPr>
          <a:lstStyle/>
          <a:p>
            <a:r>
              <a:rPr lang="en-US" altLang="ja-JP" sz="2800" b="1" dirty="0" smtClean="0">
                <a:solidFill>
                  <a:srgbClr val="FFFF00"/>
                </a:solidFill>
              </a:rPr>
              <a:t>Functions produced by electronic phase concept</a:t>
            </a:r>
            <a:endParaRPr lang="ja-JP" altLang="en-US" sz="2800" b="1" dirty="0">
              <a:solidFill>
                <a:srgbClr val="FFFF00"/>
              </a:solidFill>
            </a:endParaRPr>
          </a:p>
        </p:txBody>
      </p:sp>
      <p:sp>
        <p:nvSpPr>
          <p:cNvPr id="49156" name="AutoShape 17"/>
          <p:cNvSpPr>
            <a:spLocks noChangeArrowheads="1"/>
          </p:cNvSpPr>
          <p:nvPr/>
        </p:nvSpPr>
        <p:spPr bwMode="auto">
          <a:xfrm>
            <a:off x="-35461" y="548600"/>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49158" name="テキスト ボックス 6"/>
          <p:cNvSpPr txBox="1">
            <a:spLocks noChangeArrowheads="1"/>
          </p:cNvSpPr>
          <p:nvPr/>
        </p:nvSpPr>
        <p:spPr bwMode="auto">
          <a:xfrm>
            <a:off x="2214563" y="6286500"/>
            <a:ext cx="184150" cy="830263"/>
          </a:xfrm>
          <a:prstGeom prst="rect">
            <a:avLst/>
          </a:prstGeom>
          <a:noFill/>
          <a:ln w="9525">
            <a:noFill/>
            <a:miter lim="800000"/>
            <a:headEnd/>
            <a:tailEnd/>
          </a:ln>
        </p:spPr>
        <p:txBody>
          <a:bodyPr wrap="none">
            <a:spAutoFit/>
          </a:bodyPr>
          <a:lstStyle/>
          <a:p>
            <a:endParaRPr lang="en-US" altLang="ja-JP"/>
          </a:p>
          <a:p>
            <a:endParaRPr lang="ja-JP" altLang="en-US"/>
          </a:p>
        </p:txBody>
      </p:sp>
      <p:sp>
        <p:nvSpPr>
          <p:cNvPr id="49159" name="正方形/長方形 36"/>
          <p:cNvSpPr>
            <a:spLocks noChangeArrowheads="1"/>
          </p:cNvSpPr>
          <p:nvPr/>
        </p:nvSpPr>
        <p:spPr bwMode="auto">
          <a:xfrm>
            <a:off x="0" y="0"/>
            <a:ext cx="2113079" cy="307777"/>
          </a:xfrm>
          <a:prstGeom prst="rect">
            <a:avLst/>
          </a:prstGeom>
          <a:noFill/>
          <a:ln w="9525">
            <a:noFill/>
            <a:miter lim="800000"/>
            <a:headEnd/>
            <a:tailEnd/>
          </a:ln>
        </p:spPr>
        <p:txBody>
          <a:bodyPr wrap="none">
            <a:spAutoFit/>
          </a:bodyPr>
          <a:lstStyle/>
          <a:p>
            <a:r>
              <a:rPr lang="en-US" altLang="ja-JP" sz="1400" b="1" dirty="0" smtClean="0"/>
              <a:t>Phase change function</a:t>
            </a:r>
            <a:endParaRPr lang="ja-JP" altLang="en-US" sz="1400" b="1" dirty="0"/>
          </a:p>
        </p:txBody>
      </p:sp>
      <p:sp>
        <p:nvSpPr>
          <p:cNvPr id="8" name="テキスト ボックス 4"/>
          <p:cNvSpPr txBox="1">
            <a:spLocks noChangeArrowheads="1"/>
          </p:cNvSpPr>
          <p:nvPr/>
        </p:nvSpPr>
        <p:spPr bwMode="auto">
          <a:xfrm>
            <a:off x="323410" y="4433136"/>
            <a:ext cx="8882890" cy="2308324"/>
          </a:xfrm>
          <a:prstGeom prst="rect">
            <a:avLst/>
          </a:prstGeom>
          <a:noFill/>
          <a:ln w="9525">
            <a:noFill/>
            <a:miter lim="800000"/>
            <a:headEnd/>
            <a:tailEnd/>
          </a:ln>
        </p:spPr>
        <p:txBody>
          <a:bodyPr wrap="square">
            <a:spAutoFit/>
          </a:bodyPr>
          <a:lstStyle/>
          <a:p>
            <a:r>
              <a:rPr lang="en-US" altLang="ja-JP" sz="1800" dirty="0" smtClean="0">
                <a:solidFill>
                  <a:srgbClr val="FFFFFF"/>
                </a:solidFill>
              </a:rPr>
              <a:t>Critical phase </a:t>
            </a:r>
            <a:r>
              <a:rPr lang="en-US" altLang="ja-JP" sz="1800" dirty="0">
                <a:solidFill>
                  <a:srgbClr val="FFFFFF"/>
                </a:solidFill>
              </a:rPr>
              <a:t>competition between more than two </a:t>
            </a:r>
            <a:r>
              <a:rPr lang="en-US" altLang="ja-JP" sz="1800" dirty="0" smtClean="0">
                <a:solidFill>
                  <a:srgbClr val="FFFFFF"/>
                </a:solidFill>
              </a:rPr>
              <a:t>phases</a:t>
            </a:r>
          </a:p>
          <a:p>
            <a:endParaRPr lang="en-US" altLang="ja-JP" sz="1800" dirty="0">
              <a:solidFill>
                <a:srgbClr val="FFFFFF"/>
              </a:solidFill>
            </a:endParaRPr>
          </a:p>
          <a:p>
            <a:r>
              <a:rPr lang="en-US" altLang="ja-JP" sz="1800" dirty="0" smtClean="0">
                <a:solidFill>
                  <a:srgbClr val="FFFFFF"/>
                </a:solidFill>
              </a:rPr>
              <a:t>Phase change </a:t>
            </a:r>
            <a:r>
              <a:rPr lang="en-US" altLang="ja-JP" sz="1800" dirty="0" smtClean="0">
                <a:solidFill>
                  <a:srgbClr val="FFFFFF"/>
                </a:solidFill>
              </a:rPr>
              <a:t>may </a:t>
            </a:r>
            <a:r>
              <a:rPr lang="en-US" altLang="ja-JP" sz="1800" dirty="0" smtClean="0">
                <a:solidFill>
                  <a:srgbClr val="FFFFFF"/>
                </a:solidFill>
              </a:rPr>
              <a:t>occur </a:t>
            </a:r>
            <a:r>
              <a:rPr lang="en-US" altLang="ja-JP" sz="1800" dirty="0" smtClean="0">
                <a:solidFill>
                  <a:srgbClr val="FFFFFF"/>
                </a:solidFill>
              </a:rPr>
              <a:t>with small change of control parameters (E, B, P, T)  </a:t>
            </a:r>
          </a:p>
          <a:p>
            <a:r>
              <a:rPr lang="en-US" altLang="ja-JP" sz="1800" dirty="0">
                <a:solidFill>
                  <a:srgbClr val="FFFFFF"/>
                </a:solidFill>
              </a:rPr>
              <a:t> </a:t>
            </a:r>
            <a:r>
              <a:rPr lang="en-US" altLang="ja-JP" sz="1800" dirty="0" smtClean="0">
                <a:solidFill>
                  <a:srgbClr val="FFFFFF"/>
                </a:solidFill>
              </a:rPr>
              <a:t>      </a:t>
            </a:r>
            <a:r>
              <a:rPr lang="en-US" altLang="ja-JP" sz="1800" dirty="0" smtClean="0">
                <a:solidFill>
                  <a:srgbClr val="FFFFFF"/>
                </a:solidFill>
              </a:rPr>
              <a:t>               -&gt; </a:t>
            </a:r>
            <a:r>
              <a:rPr lang="en-US" altLang="ja-JP" sz="1800" i="1" dirty="0" smtClean="0">
                <a:solidFill>
                  <a:srgbClr val="FFFFFF"/>
                </a:solidFill>
              </a:rPr>
              <a:t>at the heart of phase change functions</a:t>
            </a:r>
            <a:endParaRPr lang="en-US" altLang="ja-JP" sz="1800" i="1" dirty="0">
              <a:solidFill>
                <a:srgbClr val="FFFFFF"/>
              </a:solidFill>
            </a:endParaRPr>
          </a:p>
          <a:p>
            <a:endParaRPr lang="en-US" altLang="ja-JP" sz="1800" dirty="0" smtClean="0">
              <a:solidFill>
                <a:srgbClr val="FFFFFF"/>
              </a:solidFill>
            </a:endParaRPr>
          </a:p>
          <a:p>
            <a:r>
              <a:rPr lang="en-US" altLang="ja-JP" sz="1800" dirty="0" smtClean="0">
                <a:solidFill>
                  <a:srgbClr val="FFFFFF"/>
                </a:solidFill>
              </a:rPr>
              <a:t>- Gigantic response to external field associated with phase change:    sensor</a:t>
            </a:r>
            <a:endParaRPr lang="ja-JP" altLang="en-US" sz="1800" dirty="0" smtClean="0">
              <a:solidFill>
                <a:srgbClr val="FFFFFF"/>
              </a:solidFill>
            </a:endParaRPr>
          </a:p>
          <a:p>
            <a:endParaRPr lang="en-US" altLang="ja-JP" sz="1800" dirty="0" smtClean="0">
              <a:solidFill>
                <a:srgbClr val="FFFFFF"/>
              </a:solidFill>
            </a:endParaRPr>
          </a:p>
          <a:p>
            <a:r>
              <a:rPr lang="en-US" altLang="ja-JP" sz="1800" dirty="0" smtClean="0">
                <a:solidFill>
                  <a:srgbClr val="FFFFFF"/>
                </a:solidFill>
              </a:rPr>
              <a:t>- </a:t>
            </a:r>
            <a:r>
              <a:rPr lang="en-US" altLang="ja-JP" sz="1800" dirty="0">
                <a:solidFill>
                  <a:srgbClr val="FFFFFF"/>
                </a:solidFill>
              </a:rPr>
              <a:t>Phase change </a:t>
            </a:r>
            <a:r>
              <a:rPr lang="en-US" altLang="ja-JP" sz="1800" dirty="0" smtClean="0">
                <a:solidFill>
                  <a:srgbClr val="FFFFFF"/>
                </a:solidFill>
              </a:rPr>
              <a:t>:   memory</a:t>
            </a:r>
            <a:endParaRPr lang="en-US" altLang="ja-JP" sz="1800" dirty="0" smtClean="0">
              <a:solidFill>
                <a:srgbClr val="FFFFFF"/>
              </a:solidFill>
            </a:endParaRPr>
          </a:p>
        </p:txBody>
      </p:sp>
      <p:grpSp>
        <p:nvGrpSpPr>
          <p:cNvPr id="2" name="グループ化 1"/>
          <p:cNvGrpSpPr/>
          <p:nvPr/>
        </p:nvGrpSpPr>
        <p:grpSpPr>
          <a:xfrm>
            <a:off x="0" y="764630"/>
            <a:ext cx="9144000" cy="3584575"/>
            <a:chOff x="0" y="765175"/>
            <a:chExt cx="9144000" cy="3584575"/>
          </a:xfrm>
        </p:grpSpPr>
        <p:pic>
          <p:nvPicPr>
            <p:cNvPr id="9" name="Picture 3"/>
            <p:cNvPicPr>
              <a:picLocks noChangeAspect="1" noChangeArrowheads="1"/>
            </p:cNvPicPr>
            <p:nvPr/>
          </p:nvPicPr>
          <p:blipFill>
            <a:blip r:embed="rId4" cstate="print"/>
            <a:srcRect/>
            <a:stretch>
              <a:fillRect/>
            </a:stretch>
          </p:blipFill>
          <p:spPr bwMode="auto">
            <a:xfrm>
              <a:off x="6191250" y="1844675"/>
              <a:ext cx="2952750" cy="2505075"/>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a:stretch>
              <a:fillRect/>
            </a:stretch>
          </p:blipFill>
          <p:spPr bwMode="auto">
            <a:xfrm>
              <a:off x="0" y="1844780"/>
              <a:ext cx="2671763" cy="2208213"/>
            </a:xfrm>
            <a:prstGeom prst="rect">
              <a:avLst/>
            </a:prstGeom>
            <a:noFill/>
            <a:ln w="9525">
              <a:noFill/>
              <a:miter lim="800000"/>
              <a:headEnd/>
              <a:tailEnd/>
            </a:ln>
          </p:spPr>
        </p:pic>
        <p:pic>
          <p:nvPicPr>
            <p:cNvPr id="11" name="Picture 5"/>
            <p:cNvPicPr>
              <a:picLocks noChangeAspect="1" noChangeArrowheads="1"/>
            </p:cNvPicPr>
            <p:nvPr/>
          </p:nvPicPr>
          <p:blipFill>
            <a:blip r:embed="rId6" cstate="print"/>
            <a:srcRect/>
            <a:stretch>
              <a:fillRect/>
            </a:stretch>
          </p:blipFill>
          <p:spPr bwMode="auto">
            <a:xfrm>
              <a:off x="2916238" y="1773238"/>
              <a:ext cx="3125787" cy="2343150"/>
            </a:xfrm>
            <a:prstGeom prst="rect">
              <a:avLst/>
            </a:prstGeom>
            <a:noFill/>
            <a:ln w="9525">
              <a:noFill/>
              <a:miter lim="800000"/>
              <a:headEnd/>
              <a:tailEnd/>
            </a:ln>
          </p:spPr>
        </p:pic>
        <p:sp>
          <p:nvSpPr>
            <p:cNvPr id="12" name="Text Box 9"/>
            <p:cNvSpPr txBox="1">
              <a:spLocks noChangeArrowheads="1"/>
            </p:cNvSpPr>
            <p:nvPr/>
          </p:nvSpPr>
          <p:spPr bwMode="auto">
            <a:xfrm>
              <a:off x="684213" y="1412875"/>
              <a:ext cx="1114425" cy="366713"/>
            </a:xfrm>
            <a:prstGeom prst="rect">
              <a:avLst/>
            </a:prstGeom>
            <a:noFill/>
            <a:ln w="9525">
              <a:noFill/>
              <a:miter lim="800000"/>
              <a:headEnd/>
              <a:tailEnd/>
            </a:ln>
          </p:spPr>
          <p:txBody>
            <a:bodyPr wrap="none">
              <a:spAutoFit/>
            </a:bodyPr>
            <a:lstStyle/>
            <a:p>
              <a:r>
                <a:rPr lang="en-US" altLang="ja-JP" sz="1800">
                  <a:solidFill>
                    <a:srgbClr val="FFFFFF"/>
                  </a:solidFill>
                </a:rPr>
                <a:t>cuprates</a:t>
              </a:r>
            </a:p>
          </p:txBody>
        </p:sp>
        <p:sp>
          <p:nvSpPr>
            <p:cNvPr id="13" name="Text Box 10"/>
            <p:cNvSpPr txBox="1">
              <a:spLocks noChangeArrowheads="1"/>
            </p:cNvSpPr>
            <p:nvPr/>
          </p:nvSpPr>
          <p:spPr bwMode="auto">
            <a:xfrm>
              <a:off x="3717925" y="1412875"/>
              <a:ext cx="1358900" cy="366713"/>
            </a:xfrm>
            <a:prstGeom prst="rect">
              <a:avLst/>
            </a:prstGeom>
            <a:noFill/>
            <a:ln w="9525">
              <a:noFill/>
              <a:miter lim="800000"/>
              <a:headEnd/>
              <a:tailEnd/>
            </a:ln>
          </p:spPr>
          <p:txBody>
            <a:bodyPr wrap="none">
              <a:spAutoFit/>
            </a:bodyPr>
            <a:lstStyle/>
            <a:p>
              <a:r>
                <a:rPr lang="en-US" altLang="ja-JP" sz="1800">
                  <a:solidFill>
                    <a:srgbClr val="FFFFFF"/>
                  </a:solidFill>
                </a:rPr>
                <a:t>ruthenates</a:t>
              </a:r>
            </a:p>
          </p:txBody>
        </p:sp>
        <p:sp>
          <p:nvSpPr>
            <p:cNvPr id="14" name="Text Box 11"/>
            <p:cNvSpPr txBox="1">
              <a:spLocks noChangeArrowheads="1"/>
            </p:cNvSpPr>
            <p:nvPr/>
          </p:nvSpPr>
          <p:spPr bwMode="auto">
            <a:xfrm>
              <a:off x="6937375" y="1484313"/>
              <a:ext cx="1306513" cy="366712"/>
            </a:xfrm>
            <a:prstGeom prst="rect">
              <a:avLst/>
            </a:prstGeom>
            <a:noFill/>
            <a:ln w="9525">
              <a:noFill/>
              <a:miter lim="800000"/>
              <a:headEnd/>
              <a:tailEnd/>
            </a:ln>
          </p:spPr>
          <p:txBody>
            <a:bodyPr wrap="none">
              <a:spAutoFit/>
            </a:bodyPr>
            <a:lstStyle/>
            <a:p>
              <a:r>
                <a:rPr lang="en-US" altLang="ja-JP" sz="1800">
                  <a:solidFill>
                    <a:srgbClr val="FFFFFF"/>
                  </a:solidFill>
                </a:rPr>
                <a:t>cobaltates</a:t>
              </a:r>
            </a:p>
          </p:txBody>
        </p:sp>
        <p:sp>
          <p:nvSpPr>
            <p:cNvPr id="15" name="Text Box 13"/>
            <p:cNvSpPr txBox="1">
              <a:spLocks noChangeArrowheads="1"/>
            </p:cNvSpPr>
            <p:nvPr/>
          </p:nvSpPr>
          <p:spPr bwMode="auto">
            <a:xfrm>
              <a:off x="1116013" y="765175"/>
              <a:ext cx="7704137" cy="708025"/>
            </a:xfrm>
            <a:prstGeom prst="rect">
              <a:avLst/>
            </a:prstGeom>
            <a:noFill/>
            <a:ln w="9525">
              <a:noFill/>
              <a:miter lim="800000"/>
              <a:headEnd/>
              <a:tailEnd/>
            </a:ln>
          </p:spPr>
          <p:txBody>
            <a:bodyPr>
              <a:spAutoFit/>
            </a:bodyPr>
            <a:lstStyle/>
            <a:p>
              <a:r>
                <a:rPr lang="en-US" altLang="ja-JP" sz="2000" dirty="0">
                  <a:solidFill>
                    <a:srgbClr val="FFFFFF"/>
                  </a:solidFill>
                </a:rPr>
                <a:t>      Rich electronic phases    solid1 solid 2 , liquid 1  liquid 2 …….</a:t>
              </a:r>
            </a:p>
            <a:p>
              <a:r>
                <a:rPr lang="en-US" altLang="ja-JP" sz="2000" dirty="0">
                  <a:solidFill>
                    <a:srgbClr val="FFFFFF"/>
                  </a:solidFill>
                </a:rPr>
                <a:t>                   competing with each other</a:t>
              </a:r>
              <a:endParaRPr lang="ja-JP" altLang="en-US" sz="2000" dirty="0">
                <a:solidFill>
                  <a:srgbClr val="FFFFFF"/>
                </a:solidFill>
              </a:endParaRPr>
            </a:p>
          </p:txBody>
        </p:sp>
      </p:grpSp>
    </p:spTree>
    <p:extLst>
      <p:ext uri="{BB962C8B-B14F-4D97-AF65-F5344CB8AC3E}">
        <p14:creationId xmlns:p14="http://schemas.microsoft.com/office/powerpoint/2010/main" val="25375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500"/>
                                        <p:tgtEl>
                                          <p:spTgt spid="49154"/>
                                        </p:tgtEl>
                                      </p:cBhvr>
                                    </p:animEffect>
                                    <p:set>
                                      <p:cBhvr>
                                        <p:cTn id="10" dur="1" fill="hold">
                                          <p:stCondLst>
                                            <p:cond delay="499"/>
                                          </p:stCondLst>
                                        </p:cTn>
                                        <p:tgtEl>
                                          <p:spTgt spid="49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5004060" y="332570"/>
            <a:ext cx="2664370" cy="3238430"/>
          </a:xfrm>
          <a:prstGeom prst="rect">
            <a:avLst/>
          </a:prstGeom>
          <a:noFill/>
          <a:ln w="9525">
            <a:noFill/>
            <a:miter lim="800000"/>
            <a:headEnd/>
            <a:tailEnd/>
          </a:ln>
        </p:spPr>
      </p:pic>
      <p:pic>
        <p:nvPicPr>
          <p:cNvPr id="30723" name="Picture 4"/>
          <p:cNvPicPr>
            <a:picLocks noChangeAspect="1" noChangeArrowheads="1"/>
          </p:cNvPicPr>
          <p:nvPr/>
        </p:nvPicPr>
        <p:blipFill>
          <a:blip r:embed="rId4" cstate="print"/>
          <a:srcRect/>
          <a:stretch>
            <a:fillRect/>
          </a:stretch>
        </p:blipFill>
        <p:spPr bwMode="auto">
          <a:xfrm>
            <a:off x="1979640" y="548600"/>
            <a:ext cx="2952409" cy="3792537"/>
          </a:xfrm>
          <a:prstGeom prst="rect">
            <a:avLst/>
          </a:prstGeom>
          <a:noFill/>
          <a:ln w="9525">
            <a:noFill/>
            <a:miter lim="800000"/>
            <a:headEnd/>
            <a:tailEnd/>
          </a:ln>
        </p:spPr>
      </p:pic>
      <p:sp>
        <p:nvSpPr>
          <p:cNvPr id="30724" name="Line 5"/>
          <p:cNvSpPr>
            <a:spLocks noChangeShapeType="1"/>
          </p:cNvSpPr>
          <p:nvPr/>
        </p:nvSpPr>
        <p:spPr bwMode="auto">
          <a:xfrm flipH="1">
            <a:off x="2844058" y="1628751"/>
            <a:ext cx="3168142" cy="1202896"/>
          </a:xfrm>
          <a:prstGeom prst="line">
            <a:avLst/>
          </a:prstGeom>
          <a:noFill/>
          <a:ln w="9525">
            <a:solidFill>
              <a:srgbClr val="FFFF00"/>
            </a:solidFill>
            <a:round/>
            <a:headEnd/>
            <a:tailEnd type="triangle" w="med" len="med"/>
          </a:ln>
        </p:spPr>
        <p:txBody>
          <a:bodyPr wrap="none" anchor="ctr"/>
          <a:lstStyle/>
          <a:p>
            <a:endParaRPr lang="ja-JP" altLang="en-US"/>
          </a:p>
        </p:txBody>
      </p:sp>
      <p:sp>
        <p:nvSpPr>
          <p:cNvPr id="30725" name="Line 6"/>
          <p:cNvSpPr>
            <a:spLocks noChangeShapeType="1"/>
          </p:cNvSpPr>
          <p:nvPr/>
        </p:nvSpPr>
        <p:spPr bwMode="auto">
          <a:xfrm flipH="1">
            <a:off x="5940189" y="1628750"/>
            <a:ext cx="0" cy="1224170"/>
          </a:xfrm>
          <a:prstGeom prst="line">
            <a:avLst/>
          </a:prstGeom>
          <a:noFill/>
          <a:ln w="9525">
            <a:solidFill>
              <a:schemeClr val="bg1"/>
            </a:solidFill>
            <a:round/>
            <a:headEnd/>
            <a:tailEnd type="triangle" w="med" len="med"/>
          </a:ln>
        </p:spPr>
        <p:txBody>
          <a:bodyPr wrap="none" anchor="ctr"/>
          <a:lstStyle/>
          <a:p>
            <a:endParaRPr lang="ja-JP" altLang="en-US"/>
          </a:p>
        </p:txBody>
      </p:sp>
      <p:sp>
        <p:nvSpPr>
          <p:cNvPr id="30726" name="Text Box 7"/>
          <p:cNvSpPr txBox="1">
            <a:spLocks noChangeArrowheads="1"/>
          </p:cNvSpPr>
          <p:nvPr/>
        </p:nvSpPr>
        <p:spPr bwMode="auto">
          <a:xfrm>
            <a:off x="107380" y="3356990"/>
            <a:ext cx="2448340" cy="646331"/>
          </a:xfrm>
          <a:prstGeom prst="rect">
            <a:avLst/>
          </a:prstGeom>
          <a:noFill/>
          <a:ln w="9525">
            <a:noFill/>
            <a:miter lim="800000"/>
            <a:headEnd/>
            <a:tailEnd/>
          </a:ln>
        </p:spPr>
        <p:txBody>
          <a:bodyPr wrap="square">
            <a:spAutoFit/>
          </a:bodyPr>
          <a:lstStyle/>
          <a:p>
            <a:r>
              <a:rPr lang="en-US" altLang="ja-JP" sz="1600" dirty="0"/>
              <a:t>0 ≤ y ≤ 0.2, CO/OOI</a:t>
            </a:r>
          </a:p>
          <a:p>
            <a:r>
              <a:rPr lang="en-US" altLang="ja-JP" sz="2000" dirty="0"/>
              <a:t>“electron crystal”</a:t>
            </a:r>
          </a:p>
        </p:txBody>
      </p:sp>
      <p:sp>
        <p:nvSpPr>
          <p:cNvPr id="30727" name="Text Box 8"/>
          <p:cNvSpPr txBox="1">
            <a:spLocks noChangeArrowheads="1"/>
          </p:cNvSpPr>
          <p:nvPr/>
        </p:nvSpPr>
        <p:spPr bwMode="auto">
          <a:xfrm>
            <a:off x="4513093" y="3356990"/>
            <a:ext cx="3299357" cy="646331"/>
          </a:xfrm>
          <a:prstGeom prst="rect">
            <a:avLst/>
          </a:prstGeom>
          <a:noFill/>
          <a:ln w="9525">
            <a:noFill/>
            <a:miter lim="800000"/>
            <a:headEnd/>
            <a:tailEnd/>
          </a:ln>
        </p:spPr>
        <p:txBody>
          <a:bodyPr wrap="square">
            <a:spAutoFit/>
          </a:bodyPr>
          <a:lstStyle/>
          <a:p>
            <a:r>
              <a:rPr lang="en-US" altLang="ja-JP" sz="1600" dirty="0" smtClean="0"/>
              <a:t>0.25 </a:t>
            </a:r>
            <a:r>
              <a:rPr lang="en-US" altLang="ja-JP" sz="1600" dirty="0"/>
              <a:t>≤ y, </a:t>
            </a:r>
            <a:r>
              <a:rPr lang="en-US" altLang="ja-JP" sz="1600" dirty="0" err="1" smtClean="0"/>
              <a:t>Feromagnetic</a:t>
            </a:r>
            <a:r>
              <a:rPr lang="en-US" altLang="ja-JP" sz="1600" dirty="0" smtClean="0"/>
              <a:t>  </a:t>
            </a:r>
            <a:r>
              <a:rPr lang="en-US" altLang="ja-JP" sz="1600" dirty="0"/>
              <a:t>Metal</a:t>
            </a:r>
          </a:p>
          <a:p>
            <a:r>
              <a:rPr lang="en-US" altLang="ja-JP" sz="1600" dirty="0"/>
              <a:t> </a:t>
            </a:r>
            <a:r>
              <a:rPr lang="en-US" altLang="ja-JP" sz="2000" dirty="0"/>
              <a:t>  </a:t>
            </a:r>
            <a:r>
              <a:rPr lang="en-US" altLang="ja-JP" sz="1800" dirty="0"/>
              <a:t>“electron liquid”</a:t>
            </a:r>
          </a:p>
        </p:txBody>
      </p:sp>
      <p:sp>
        <p:nvSpPr>
          <p:cNvPr id="30728" name="Text Box 9"/>
          <p:cNvSpPr txBox="1">
            <a:spLocks noChangeArrowheads="1"/>
          </p:cNvSpPr>
          <p:nvPr/>
        </p:nvSpPr>
        <p:spPr bwMode="auto">
          <a:xfrm>
            <a:off x="-36640" y="246063"/>
            <a:ext cx="9190336" cy="461665"/>
          </a:xfrm>
          <a:prstGeom prst="rect">
            <a:avLst/>
          </a:prstGeom>
          <a:noFill/>
          <a:ln w="9525">
            <a:noFill/>
            <a:miter lim="800000"/>
            <a:headEnd/>
            <a:tailEnd/>
          </a:ln>
        </p:spPr>
        <p:txBody>
          <a:bodyPr wrap="none">
            <a:spAutoFit/>
          </a:bodyPr>
          <a:lstStyle/>
          <a:p>
            <a:pPr algn="ctr"/>
            <a:r>
              <a:rPr lang="ja-JP" altLang="en-US" i="1" dirty="0">
                <a:solidFill>
                  <a:srgbClr val="FFFF00"/>
                </a:solidFill>
                <a:ea typeface="Osaka" charset="-128"/>
              </a:rPr>
              <a:t> </a:t>
            </a:r>
            <a:r>
              <a:rPr lang="en-US" altLang="ja-JP" b="1" dirty="0" smtClean="0">
                <a:solidFill>
                  <a:srgbClr val="FFFF00"/>
                </a:solidFill>
                <a:ea typeface="Osaka" charset="-128"/>
              </a:rPr>
              <a:t>Phase change sensor &amp; memory: </a:t>
            </a:r>
            <a:r>
              <a:rPr lang="en-US" altLang="ja-JP" sz="2000" b="1" dirty="0" smtClean="0">
                <a:solidFill>
                  <a:srgbClr val="FFFF00"/>
                </a:solidFill>
                <a:ea typeface="Osaka" charset="-128"/>
              </a:rPr>
              <a:t>controlling solid-liquid transition</a:t>
            </a:r>
            <a:endParaRPr lang="en-US" altLang="ja-JP" sz="2000" b="1" dirty="0">
              <a:solidFill>
                <a:srgbClr val="FFFF00"/>
              </a:solidFill>
              <a:ea typeface="ＭＳ Ｐ明朝" charset="-128"/>
            </a:endParaRPr>
          </a:p>
        </p:txBody>
      </p:sp>
      <p:sp>
        <p:nvSpPr>
          <p:cNvPr id="30732" name="Rectangle 13"/>
          <p:cNvSpPr>
            <a:spLocks noChangeArrowheads="1"/>
          </p:cNvSpPr>
          <p:nvPr/>
        </p:nvSpPr>
        <p:spPr bwMode="auto">
          <a:xfrm>
            <a:off x="37475" y="694379"/>
            <a:ext cx="5254625" cy="646331"/>
          </a:xfrm>
          <a:prstGeom prst="rect">
            <a:avLst/>
          </a:prstGeom>
          <a:noFill/>
          <a:ln w="9525">
            <a:noFill/>
            <a:miter lim="800000"/>
            <a:headEnd/>
            <a:tailEnd/>
          </a:ln>
        </p:spPr>
        <p:txBody>
          <a:bodyPr>
            <a:spAutoFit/>
          </a:bodyPr>
          <a:lstStyle/>
          <a:p>
            <a:r>
              <a:rPr lang="en-US" altLang="ja-JP" sz="1800" b="1" u="sng" dirty="0" smtClean="0"/>
              <a:t>B </a:t>
            </a:r>
            <a:r>
              <a:rPr lang="en-US" altLang="ja-JP" sz="1800" b="1" u="sng" dirty="0" err="1" smtClean="0"/>
              <a:t>indeced</a:t>
            </a:r>
            <a:r>
              <a:rPr lang="en-US" altLang="ja-JP" sz="1800" b="1" u="sng" dirty="0" smtClean="0"/>
              <a:t> M-I</a:t>
            </a:r>
          </a:p>
          <a:p>
            <a:r>
              <a:rPr lang="en-US" altLang="ja-JP" sz="1800" b="1" u="sng" dirty="0" smtClean="0"/>
              <a:t> </a:t>
            </a:r>
            <a:r>
              <a:rPr lang="en-US" altLang="ja-JP" sz="1800" b="1" u="sng" dirty="0"/>
              <a:t>-&gt; sensor</a:t>
            </a:r>
          </a:p>
        </p:txBody>
      </p:sp>
      <p:sp>
        <p:nvSpPr>
          <p:cNvPr id="30734" name="Text Box 17"/>
          <p:cNvSpPr txBox="1">
            <a:spLocks noChangeArrowheads="1"/>
          </p:cNvSpPr>
          <p:nvPr/>
        </p:nvSpPr>
        <p:spPr bwMode="auto">
          <a:xfrm>
            <a:off x="2123527" y="692620"/>
            <a:ext cx="4176713" cy="400110"/>
          </a:xfrm>
          <a:prstGeom prst="rect">
            <a:avLst/>
          </a:prstGeom>
          <a:noFill/>
          <a:ln w="9525">
            <a:noFill/>
            <a:miter lim="800000"/>
            <a:headEnd/>
            <a:tailEnd/>
          </a:ln>
        </p:spPr>
        <p:txBody>
          <a:bodyPr>
            <a:spAutoFit/>
          </a:bodyPr>
          <a:lstStyle/>
          <a:p>
            <a:pPr>
              <a:spcBef>
                <a:spcPct val="50000"/>
              </a:spcBef>
            </a:pPr>
            <a:r>
              <a:rPr lang="en-US" altLang="ja-JP" sz="2000" dirty="0"/>
              <a:t>Pr</a:t>
            </a:r>
            <a:r>
              <a:rPr lang="en-US" altLang="ja-JP" sz="2000" baseline="-25000" dirty="0"/>
              <a:t>0.55</a:t>
            </a:r>
            <a:r>
              <a:rPr lang="en-US" altLang="ja-JP" sz="2000" dirty="0"/>
              <a:t>(Ca</a:t>
            </a:r>
            <a:r>
              <a:rPr lang="en-US" altLang="ja-JP" sz="2000" baseline="-25000" dirty="0"/>
              <a:t>1-y</a:t>
            </a:r>
            <a:r>
              <a:rPr lang="en-US" altLang="ja-JP" sz="2000" dirty="0"/>
              <a:t>Sr</a:t>
            </a:r>
            <a:r>
              <a:rPr lang="en-US" altLang="ja-JP" sz="2000" baseline="-25000" dirty="0"/>
              <a:t>y</a:t>
            </a:r>
            <a:r>
              <a:rPr lang="en-US" altLang="ja-JP" sz="2000" dirty="0"/>
              <a:t>)</a:t>
            </a:r>
            <a:r>
              <a:rPr lang="en-US" altLang="ja-JP" sz="2000" baseline="-25000" dirty="0"/>
              <a:t>0.45</a:t>
            </a:r>
            <a:r>
              <a:rPr lang="en-US" altLang="ja-JP" sz="2000" dirty="0"/>
              <a:t>MnO</a:t>
            </a:r>
            <a:r>
              <a:rPr lang="en-US" altLang="ja-JP" sz="2000" baseline="-25000" dirty="0"/>
              <a:t>3</a:t>
            </a:r>
          </a:p>
        </p:txBody>
      </p:sp>
      <p:sp>
        <p:nvSpPr>
          <p:cNvPr id="30735" name="Text Box 18"/>
          <p:cNvSpPr txBox="1">
            <a:spLocks noChangeArrowheads="1"/>
          </p:cNvSpPr>
          <p:nvPr/>
        </p:nvSpPr>
        <p:spPr bwMode="auto">
          <a:xfrm>
            <a:off x="7596421" y="1268700"/>
            <a:ext cx="1368189" cy="954107"/>
          </a:xfrm>
          <a:prstGeom prst="rect">
            <a:avLst/>
          </a:prstGeom>
          <a:noFill/>
          <a:ln w="9525">
            <a:noFill/>
            <a:miter lim="800000"/>
            <a:headEnd/>
            <a:tailEnd/>
          </a:ln>
        </p:spPr>
        <p:txBody>
          <a:bodyPr wrap="square">
            <a:spAutoFit/>
          </a:bodyPr>
          <a:lstStyle/>
          <a:p>
            <a:pPr>
              <a:spcBef>
                <a:spcPct val="50000"/>
              </a:spcBef>
            </a:pPr>
            <a:r>
              <a:rPr lang="en-US" altLang="ja-JP" sz="1600" dirty="0" err="1" smtClean="0"/>
              <a:t>Tomioka-Tokura</a:t>
            </a:r>
            <a:endParaRPr lang="en-US" altLang="ja-JP" sz="1600" dirty="0" smtClean="0"/>
          </a:p>
          <a:p>
            <a:pPr>
              <a:spcBef>
                <a:spcPct val="50000"/>
              </a:spcBef>
            </a:pPr>
            <a:r>
              <a:rPr lang="en-US" altLang="ja-JP" sz="1600" dirty="0" smtClean="0"/>
              <a:t>PRB(02)</a:t>
            </a:r>
          </a:p>
        </p:txBody>
      </p:sp>
      <p:sp>
        <p:nvSpPr>
          <p:cNvPr id="30736" name="AutoShape 17"/>
          <p:cNvSpPr>
            <a:spLocks noChangeArrowheads="1"/>
          </p:cNvSpPr>
          <p:nvPr/>
        </p:nvSpPr>
        <p:spPr bwMode="auto">
          <a:xfrm>
            <a:off x="0" y="692150"/>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18" name="正方形/長方形 36"/>
          <p:cNvSpPr>
            <a:spLocks noChangeArrowheads="1"/>
          </p:cNvSpPr>
          <p:nvPr/>
        </p:nvSpPr>
        <p:spPr bwMode="auto">
          <a:xfrm>
            <a:off x="0" y="0"/>
            <a:ext cx="2353529" cy="307777"/>
          </a:xfrm>
          <a:prstGeom prst="rect">
            <a:avLst/>
          </a:prstGeom>
          <a:noFill/>
          <a:ln w="9525">
            <a:noFill/>
            <a:miter lim="800000"/>
            <a:headEnd/>
            <a:tailEnd/>
          </a:ln>
        </p:spPr>
        <p:txBody>
          <a:bodyPr wrap="none">
            <a:spAutoFit/>
          </a:bodyPr>
          <a:lstStyle/>
          <a:p>
            <a:r>
              <a:rPr lang="en-US" altLang="ja-JP" sz="1400" b="1" dirty="0" smtClean="0"/>
              <a:t>Phase change electronics</a:t>
            </a:r>
            <a:endParaRPr lang="ja-JP" altLang="en-US" sz="1400" b="1" dirty="0"/>
          </a:p>
        </p:txBody>
      </p:sp>
      <p:sp>
        <p:nvSpPr>
          <p:cNvPr id="19" name="Rectangle 13"/>
          <p:cNvSpPr>
            <a:spLocks noChangeArrowheads="1"/>
          </p:cNvSpPr>
          <p:nvPr/>
        </p:nvSpPr>
        <p:spPr bwMode="auto">
          <a:xfrm>
            <a:off x="189875" y="4366889"/>
            <a:ext cx="5254625" cy="646331"/>
          </a:xfrm>
          <a:prstGeom prst="rect">
            <a:avLst/>
          </a:prstGeom>
          <a:noFill/>
          <a:ln w="9525">
            <a:noFill/>
            <a:miter lim="800000"/>
            <a:headEnd/>
            <a:tailEnd/>
          </a:ln>
        </p:spPr>
        <p:txBody>
          <a:bodyPr>
            <a:spAutoFit/>
          </a:bodyPr>
          <a:lstStyle/>
          <a:p>
            <a:r>
              <a:rPr lang="en-US" altLang="ja-JP" sz="1800" b="1" u="sng" dirty="0"/>
              <a:t>E</a:t>
            </a:r>
            <a:r>
              <a:rPr lang="en-US" altLang="ja-JP" sz="1800" b="1" u="sng" dirty="0" smtClean="0"/>
              <a:t> </a:t>
            </a:r>
            <a:r>
              <a:rPr lang="en-US" altLang="ja-JP" sz="1800" b="1" u="sng" dirty="0" err="1" smtClean="0"/>
              <a:t>indeced</a:t>
            </a:r>
            <a:r>
              <a:rPr lang="en-US" altLang="ja-JP" sz="1800" b="1" u="sng" dirty="0" smtClean="0"/>
              <a:t> M-I coupled with REDOX</a:t>
            </a:r>
          </a:p>
          <a:p>
            <a:r>
              <a:rPr lang="en-US" altLang="ja-JP" sz="1800" b="1" u="sng" dirty="0" smtClean="0"/>
              <a:t> </a:t>
            </a:r>
            <a:r>
              <a:rPr lang="en-US" altLang="ja-JP" sz="1800" b="1" u="sng" dirty="0"/>
              <a:t>-&gt; </a:t>
            </a:r>
            <a:r>
              <a:rPr lang="en-US" altLang="ja-JP" sz="1800" b="1" u="sng" dirty="0" smtClean="0"/>
              <a:t>memory</a:t>
            </a:r>
            <a:endParaRPr lang="en-US" altLang="ja-JP" sz="1800" b="1" u="sng" dirty="0"/>
          </a:p>
        </p:txBody>
      </p:sp>
      <p:pic>
        <p:nvPicPr>
          <p:cNvPr id="20" name="Picture 2"/>
          <p:cNvPicPr>
            <a:picLocks noChangeAspect="1" noChangeArrowheads="1"/>
          </p:cNvPicPr>
          <p:nvPr/>
        </p:nvPicPr>
        <p:blipFill>
          <a:blip r:embed="rId5" cstate="print"/>
          <a:srcRect/>
          <a:stretch>
            <a:fillRect/>
          </a:stretch>
        </p:blipFill>
        <p:spPr bwMode="auto">
          <a:xfrm>
            <a:off x="4968893" y="4147341"/>
            <a:ext cx="2769924" cy="2651135"/>
          </a:xfrm>
          <a:prstGeom prst="rect">
            <a:avLst/>
          </a:prstGeom>
          <a:noFill/>
          <a:ln w="9525">
            <a:noFill/>
            <a:miter lim="800000"/>
            <a:headEnd/>
            <a:tailEnd/>
          </a:ln>
        </p:spPr>
      </p:pic>
      <p:sp>
        <p:nvSpPr>
          <p:cNvPr id="2" name="正方形/長方形 1"/>
          <p:cNvSpPr/>
          <p:nvPr/>
        </p:nvSpPr>
        <p:spPr>
          <a:xfrm>
            <a:off x="345351" y="5472908"/>
            <a:ext cx="4572000" cy="923330"/>
          </a:xfrm>
          <a:prstGeom prst="rect">
            <a:avLst/>
          </a:prstGeom>
        </p:spPr>
        <p:txBody>
          <a:bodyPr>
            <a:spAutoFit/>
          </a:bodyPr>
          <a:lstStyle/>
          <a:p>
            <a:r>
              <a:rPr lang="en-US" altLang="ja-JP" sz="1800" dirty="0" smtClean="0"/>
              <a:t>Non-volatile resistance </a:t>
            </a:r>
            <a:r>
              <a:rPr lang="en-US" altLang="ja-JP" sz="1800" dirty="0"/>
              <a:t>switching memory (</a:t>
            </a:r>
            <a:r>
              <a:rPr lang="en-US" altLang="ja-JP" sz="1800" dirty="0" err="1"/>
              <a:t>ReRAM</a:t>
            </a:r>
            <a:r>
              <a:rPr lang="en-US" altLang="ja-JP" sz="1800" dirty="0"/>
              <a:t>)</a:t>
            </a:r>
          </a:p>
          <a:p>
            <a:r>
              <a:rPr lang="en-US" altLang="ja-JP" sz="1800" dirty="0" smtClean="0"/>
              <a:t>-phase change </a:t>
            </a:r>
            <a:r>
              <a:rPr lang="en-US" altLang="ja-JP" sz="1800" dirty="0"/>
              <a:t>meet with chemistry</a:t>
            </a:r>
          </a:p>
        </p:txBody>
      </p:sp>
      <p:sp>
        <p:nvSpPr>
          <p:cNvPr id="3" name="テキスト ボックス 2"/>
          <p:cNvSpPr txBox="1"/>
          <p:nvPr/>
        </p:nvSpPr>
        <p:spPr>
          <a:xfrm>
            <a:off x="7956470" y="4797190"/>
            <a:ext cx="1047082" cy="646331"/>
          </a:xfrm>
          <a:prstGeom prst="rect">
            <a:avLst/>
          </a:prstGeom>
          <a:noFill/>
        </p:spPr>
        <p:txBody>
          <a:bodyPr wrap="none" rtlCol="0">
            <a:spAutoFit/>
          </a:bodyPr>
          <a:lstStyle/>
          <a:p>
            <a:r>
              <a:rPr kumimoji="1" lang="en-US" altLang="ja-JP" sz="1800" dirty="0" smtClean="0"/>
              <a:t>Inoue</a:t>
            </a:r>
          </a:p>
          <a:p>
            <a:r>
              <a:rPr lang="en-US" altLang="ja-JP" sz="1800" dirty="0" smtClean="0"/>
              <a:t>PRB(08)</a:t>
            </a:r>
            <a:endParaRPr kumimoji="1" lang="ja-JP" altLang="en-US" sz="1800" dirty="0"/>
          </a:p>
        </p:txBody>
      </p:sp>
    </p:spTree>
    <p:extLst>
      <p:ext uri="{BB962C8B-B14F-4D97-AF65-F5344CB8AC3E}">
        <p14:creationId xmlns:p14="http://schemas.microsoft.com/office/powerpoint/2010/main" val="3203959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t="6154" r="39192" b="14180"/>
          <a:stretch>
            <a:fillRect/>
          </a:stretch>
        </p:blipFill>
        <p:spPr bwMode="auto">
          <a:xfrm>
            <a:off x="1619589" y="1718878"/>
            <a:ext cx="6168685" cy="4002472"/>
          </a:xfrm>
          <a:prstGeom prst="rect">
            <a:avLst/>
          </a:prstGeom>
          <a:noFill/>
          <a:ln w="9525">
            <a:noFill/>
            <a:miter lim="800000"/>
            <a:headEnd/>
            <a:tailEnd/>
          </a:ln>
        </p:spPr>
      </p:pic>
      <p:sp>
        <p:nvSpPr>
          <p:cNvPr id="24579" name="Text Box 16"/>
          <p:cNvSpPr txBox="1">
            <a:spLocks noChangeArrowheads="1"/>
          </p:cNvSpPr>
          <p:nvPr/>
        </p:nvSpPr>
        <p:spPr bwMode="auto">
          <a:xfrm>
            <a:off x="179388" y="119063"/>
            <a:ext cx="8783637" cy="1076325"/>
          </a:xfrm>
          <a:prstGeom prst="rect">
            <a:avLst/>
          </a:prstGeom>
          <a:noFill/>
          <a:ln w="9525">
            <a:noFill/>
            <a:miter lim="800000"/>
            <a:headEnd/>
            <a:tailEnd/>
          </a:ln>
        </p:spPr>
        <p:txBody>
          <a:bodyPr wrap="none">
            <a:spAutoFit/>
          </a:bodyPr>
          <a:lstStyle/>
          <a:p>
            <a:r>
              <a:rPr lang="en-US" altLang="ja-JP" sz="3200" b="1" dirty="0">
                <a:solidFill>
                  <a:srgbClr val="FFFF00"/>
                </a:solidFill>
              </a:rPr>
              <a:t>Entropic functions out of electronic phases</a:t>
            </a:r>
          </a:p>
          <a:p>
            <a:r>
              <a:rPr lang="en-US" altLang="ja-JP" sz="3200" b="1" dirty="0">
                <a:solidFill>
                  <a:srgbClr val="FFFF00"/>
                </a:solidFill>
              </a:rPr>
              <a:t> in transition metal oxides</a:t>
            </a:r>
            <a:endParaRPr lang="ja-JP" altLang="en-US" sz="3200" b="1" dirty="0">
              <a:solidFill>
                <a:srgbClr val="FFFF00"/>
              </a:solidFill>
            </a:endParaRPr>
          </a:p>
        </p:txBody>
      </p:sp>
      <p:sp>
        <p:nvSpPr>
          <p:cNvPr id="24580" name="AutoShape 17"/>
          <p:cNvSpPr>
            <a:spLocks noChangeArrowheads="1"/>
          </p:cNvSpPr>
          <p:nvPr/>
        </p:nvSpPr>
        <p:spPr bwMode="auto">
          <a:xfrm>
            <a:off x="0" y="1195388"/>
            <a:ext cx="9180513" cy="73025"/>
          </a:xfrm>
          <a:prstGeom prst="roundRect">
            <a:avLst>
              <a:gd name="adj" fmla="val 16667"/>
            </a:avLst>
          </a:prstGeom>
          <a:gradFill rotWithShape="1">
            <a:gsLst>
              <a:gs pos="0">
                <a:srgbClr val="004776">
                  <a:alpha val="0"/>
                </a:srgbClr>
              </a:gs>
              <a:gs pos="100000">
                <a:srgbClr val="0099FF"/>
              </a:gs>
            </a:gsLst>
            <a:lin ang="0" scaled="1"/>
          </a:gradFill>
          <a:ln w="9525">
            <a:noFill/>
            <a:round/>
            <a:headEnd/>
            <a:tailEnd/>
          </a:ln>
        </p:spPr>
        <p:txBody>
          <a:bodyPr wrap="none" anchor="ctr"/>
          <a:lstStyle/>
          <a:p>
            <a:pPr eaLnBrk="0" hangingPunct="0">
              <a:spcBef>
                <a:spcPct val="50000"/>
              </a:spcBef>
            </a:pPr>
            <a:endParaRPr lang="en-US" altLang="ja-JP" sz="2800" b="1" baseline="-25000">
              <a:solidFill>
                <a:srgbClr val="FFFF00"/>
              </a:solidFill>
            </a:endParaRPr>
          </a:p>
          <a:p>
            <a:pPr eaLnBrk="0" hangingPunct="0">
              <a:spcBef>
                <a:spcPct val="50000"/>
              </a:spcBef>
            </a:pPr>
            <a:endParaRPr lang="en-US" altLang="ja-JP" sz="2800" b="1" baseline="-25000">
              <a:solidFill>
                <a:srgbClr val="FFFF00"/>
              </a:solidFill>
            </a:endParaRPr>
          </a:p>
        </p:txBody>
      </p:sp>
      <p:sp>
        <p:nvSpPr>
          <p:cNvPr id="24581" name="テキスト ボックス 4"/>
          <p:cNvSpPr txBox="1">
            <a:spLocks noChangeArrowheads="1"/>
          </p:cNvSpPr>
          <p:nvPr/>
        </p:nvSpPr>
        <p:spPr bwMode="auto">
          <a:xfrm>
            <a:off x="5940190" y="6167357"/>
            <a:ext cx="3103563" cy="646113"/>
          </a:xfrm>
          <a:prstGeom prst="rect">
            <a:avLst/>
          </a:prstGeom>
          <a:noFill/>
          <a:ln w="9525">
            <a:noFill/>
            <a:miter lim="800000"/>
            <a:headEnd/>
            <a:tailEnd/>
          </a:ln>
        </p:spPr>
        <p:txBody>
          <a:bodyPr>
            <a:spAutoFit/>
          </a:bodyPr>
          <a:lstStyle/>
          <a:p>
            <a:r>
              <a:rPr lang="en-US" altLang="ja-JP" sz="1800" dirty="0" err="1">
                <a:solidFill>
                  <a:srgbClr val="FFFFFF"/>
                </a:solidFill>
              </a:rPr>
              <a:t>H.Takagi</a:t>
            </a:r>
            <a:r>
              <a:rPr lang="en-US" altLang="ja-JP" sz="1800" dirty="0">
                <a:solidFill>
                  <a:srgbClr val="FFFFFF"/>
                </a:solidFill>
              </a:rPr>
              <a:t> &amp; </a:t>
            </a:r>
            <a:r>
              <a:rPr lang="en-US" altLang="ja-JP" sz="1800" dirty="0" err="1">
                <a:solidFill>
                  <a:srgbClr val="FFFFFF"/>
                </a:solidFill>
              </a:rPr>
              <a:t>H.Y.Hwang</a:t>
            </a:r>
            <a:r>
              <a:rPr lang="ja-JP" altLang="en-US" sz="1800" dirty="0">
                <a:solidFill>
                  <a:srgbClr val="FFFFFF"/>
                </a:solidFill>
              </a:rPr>
              <a:t>　</a:t>
            </a:r>
            <a:r>
              <a:rPr lang="en-US" altLang="ja-JP" sz="1800" dirty="0">
                <a:solidFill>
                  <a:srgbClr val="FFFFFF"/>
                </a:solidFill>
              </a:rPr>
              <a:t>Science  327 (2010) 1601</a:t>
            </a:r>
            <a:endParaRPr lang="ja-JP" altLang="en-US" sz="1800" dirty="0">
              <a:solidFill>
                <a:srgbClr val="FFFFFF"/>
              </a:solidFill>
            </a:endParaRPr>
          </a:p>
        </p:txBody>
      </p:sp>
      <p:sp>
        <p:nvSpPr>
          <p:cNvPr id="24582" name="テキスト ボックス 6"/>
          <p:cNvSpPr txBox="1">
            <a:spLocks noChangeArrowheads="1"/>
          </p:cNvSpPr>
          <p:nvPr/>
        </p:nvSpPr>
        <p:spPr bwMode="auto">
          <a:xfrm>
            <a:off x="2214563" y="6286500"/>
            <a:ext cx="184150" cy="830263"/>
          </a:xfrm>
          <a:prstGeom prst="rect">
            <a:avLst/>
          </a:prstGeom>
          <a:noFill/>
          <a:ln w="9525">
            <a:noFill/>
            <a:miter lim="800000"/>
            <a:headEnd/>
            <a:tailEnd/>
          </a:ln>
        </p:spPr>
        <p:txBody>
          <a:bodyPr wrap="none">
            <a:spAutoFit/>
          </a:bodyPr>
          <a:lstStyle/>
          <a:p>
            <a:endParaRPr lang="en-US" altLang="ja-JP"/>
          </a:p>
          <a:p>
            <a:endParaRPr lang="ja-JP" altLang="en-US"/>
          </a:p>
        </p:txBody>
      </p:sp>
      <p:sp>
        <p:nvSpPr>
          <p:cNvPr id="24583" name="テキスト ボックス 6"/>
          <p:cNvSpPr txBox="1">
            <a:spLocks noChangeArrowheads="1"/>
          </p:cNvSpPr>
          <p:nvPr/>
        </p:nvSpPr>
        <p:spPr bwMode="auto">
          <a:xfrm>
            <a:off x="186646" y="5721349"/>
            <a:ext cx="8807219" cy="461665"/>
          </a:xfrm>
          <a:prstGeom prst="rect">
            <a:avLst/>
          </a:prstGeom>
          <a:noFill/>
          <a:ln w="9525">
            <a:noFill/>
            <a:miter lim="800000"/>
            <a:headEnd/>
            <a:tailEnd/>
          </a:ln>
        </p:spPr>
        <p:txBody>
          <a:bodyPr wrap="none">
            <a:spAutoFit/>
          </a:bodyPr>
          <a:lstStyle/>
          <a:p>
            <a:r>
              <a:rPr lang="en-US" altLang="ja-JP" dirty="0"/>
              <a:t>Complex, </a:t>
            </a:r>
            <a:r>
              <a:rPr lang="en-US" altLang="ja-JP" dirty="0" smtClean="0"/>
              <a:t>multiple degrees of freedom, </a:t>
            </a:r>
            <a:r>
              <a:rPr lang="en-US" altLang="ja-JP" dirty="0" smtClean="0">
                <a:solidFill>
                  <a:srgbClr val="FFFF00"/>
                </a:solidFill>
              </a:rPr>
              <a:t>highly </a:t>
            </a:r>
            <a:r>
              <a:rPr lang="en-US" altLang="ja-JP" dirty="0">
                <a:solidFill>
                  <a:srgbClr val="FFFF00"/>
                </a:solidFill>
              </a:rPr>
              <a:t>entropic liquid</a:t>
            </a:r>
            <a:endParaRPr lang="ja-JP" altLang="en-US" dirty="0">
              <a:solidFill>
                <a:srgbClr val="FFFF00"/>
              </a:solidFill>
            </a:endParaRPr>
          </a:p>
        </p:txBody>
      </p:sp>
      <p:sp>
        <p:nvSpPr>
          <p:cNvPr id="24584" name="Rectangle 61"/>
          <p:cNvSpPr>
            <a:spLocks noChangeArrowheads="1"/>
          </p:cNvSpPr>
          <p:nvPr/>
        </p:nvSpPr>
        <p:spPr bwMode="auto">
          <a:xfrm>
            <a:off x="87377" y="-27480"/>
            <a:ext cx="3044423" cy="307777"/>
          </a:xfrm>
          <a:prstGeom prst="rect">
            <a:avLst/>
          </a:prstGeom>
          <a:noFill/>
          <a:ln w="9525">
            <a:noFill/>
            <a:miter lim="800000"/>
            <a:headEnd/>
            <a:tailEnd/>
          </a:ln>
        </p:spPr>
        <p:txBody>
          <a:bodyPr wrap="none">
            <a:spAutoFit/>
          </a:bodyPr>
          <a:lstStyle/>
          <a:p>
            <a:r>
              <a:rPr lang="en-US" altLang="ja-JP" sz="1400" b="1" dirty="0" smtClean="0"/>
              <a:t>entropic electronic phase change</a:t>
            </a:r>
            <a:endParaRPr lang="ja-JP" altLang="en-US" sz="1400" b="1" dirty="0"/>
          </a:p>
        </p:txBody>
      </p:sp>
      <p:sp>
        <p:nvSpPr>
          <p:cNvPr id="9" name="テキスト ボックス 8"/>
          <p:cNvSpPr txBox="1"/>
          <p:nvPr/>
        </p:nvSpPr>
        <p:spPr>
          <a:xfrm>
            <a:off x="2051650" y="1268413"/>
            <a:ext cx="4118435" cy="461665"/>
          </a:xfrm>
          <a:prstGeom prst="rect">
            <a:avLst/>
          </a:prstGeom>
          <a:noFill/>
        </p:spPr>
        <p:txBody>
          <a:bodyPr wrap="none" rtlCol="0">
            <a:spAutoFit/>
          </a:bodyPr>
          <a:lstStyle/>
          <a:p>
            <a:r>
              <a:rPr kumimoji="1" lang="en-US" altLang="ja-JP" dirty="0" smtClean="0"/>
              <a:t>Phase change can do more…</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7"/>
          <p:cNvSpPr>
            <a:spLocks noChangeArrowheads="1"/>
          </p:cNvSpPr>
          <p:nvPr/>
        </p:nvSpPr>
        <p:spPr bwMode="auto">
          <a:xfrm>
            <a:off x="-36513" y="691605"/>
            <a:ext cx="9180513"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a:spcBef>
                <a:spcPct val="50000"/>
              </a:spcBef>
            </a:pPr>
            <a:endParaRPr lang="en-US" altLang="ja-JP" sz="2800" b="1" baseline="-25000">
              <a:solidFill>
                <a:srgbClr val="FFFF00"/>
              </a:solidFill>
            </a:endParaRPr>
          </a:p>
          <a:p>
            <a:pPr>
              <a:spcBef>
                <a:spcPct val="50000"/>
              </a:spcBef>
            </a:pPr>
            <a:endParaRPr lang="en-US" altLang="ja-JP" sz="2800" b="1" baseline="-25000">
              <a:solidFill>
                <a:srgbClr val="FFFF00"/>
              </a:solidFill>
            </a:endParaRPr>
          </a:p>
        </p:txBody>
      </p:sp>
      <p:sp>
        <p:nvSpPr>
          <p:cNvPr id="17424" name="Text Box 16"/>
          <p:cNvSpPr txBox="1">
            <a:spLocks noChangeArrowheads="1"/>
          </p:cNvSpPr>
          <p:nvPr/>
        </p:nvSpPr>
        <p:spPr bwMode="auto">
          <a:xfrm>
            <a:off x="2187263" y="188913"/>
            <a:ext cx="4926349" cy="5847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3200" b="1" dirty="0" smtClean="0">
                <a:solidFill>
                  <a:srgbClr val="FFFF00"/>
                </a:solidFill>
              </a:rPr>
              <a:t> </a:t>
            </a:r>
            <a:r>
              <a:rPr lang="en-US" altLang="ja-JP" sz="3200" b="1" dirty="0">
                <a:solidFill>
                  <a:srgbClr val="FFFF00"/>
                </a:solidFill>
              </a:rPr>
              <a:t>“10 </a:t>
            </a:r>
            <a:r>
              <a:rPr lang="ja-JP" altLang="en-US" sz="3200" b="1" dirty="0">
                <a:solidFill>
                  <a:srgbClr val="FFFF00"/>
                </a:solidFill>
              </a:rPr>
              <a:t>℃</a:t>
            </a:r>
            <a:r>
              <a:rPr lang="en-US" altLang="ja-JP" sz="3200" b="1" dirty="0">
                <a:solidFill>
                  <a:srgbClr val="FFFF00"/>
                </a:solidFill>
              </a:rPr>
              <a:t>”</a:t>
            </a:r>
            <a:r>
              <a:rPr lang="ja-JP" altLang="en-US" sz="3200" b="1" dirty="0">
                <a:solidFill>
                  <a:srgbClr val="FFFF00"/>
                </a:solidFill>
              </a:rPr>
              <a:t>　</a:t>
            </a:r>
            <a:r>
              <a:rPr lang="en-US" altLang="ja-JP" sz="3200" b="1" dirty="0" smtClean="0">
                <a:solidFill>
                  <a:srgbClr val="FFFF00"/>
                </a:solidFill>
              </a:rPr>
              <a:t>electronic ice </a:t>
            </a:r>
            <a:endParaRPr lang="en-US" altLang="ja-JP" sz="3200" b="1" dirty="0">
              <a:solidFill>
                <a:srgbClr val="FFFF00"/>
              </a:solidFill>
            </a:endParaRPr>
          </a:p>
        </p:txBody>
      </p:sp>
      <p:pic>
        <p:nvPicPr>
          <p:cNvPr id="33796" name="Picture 20" descr="3016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908050"/>
            <a:ext cx="16017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2" descr="img10224755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068638"/>
            <a:ext cx="14573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24"/>
          <p:cNvSpPr txBox="1">
            <a:spLocks noChangeArrowheads="1"/>
          </p:cNvSpPr>
          <p:nvPr/>
        </p:nvSpPr>
        <p:spPr bwMode="auto">
          <a:xfrm>
            <a:off x="4270846" y="3966193"/>
            <a:ext cx="3685624" cy="83099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600" dirty="0">
                <a:solidFill>
                  <a:srgbClr val="FFFFFF"/>
                </a:solidFill>
              </a:rPr>
              <a:t>Electron solid-liquid transition</a:t>
            </a:r>
          </a:p>
          <a:p>
            <a:pPr>
              <a:defRPr/>
            </a:pPr>
            <a:r>
              <a:rPr lang="en-US" altLang="ja-JP" sz="1600" dirty="0">
                <a:solidFill>
                  <a:srgbClr val="FFFFFF"/>
                </a:solidFill>
              </a:rPr>
              <a:t>in VO</a:t>
            </a:r>
            <a:r>
              <a:rPr lang="en-US" altLang="ja-JP" sz="1600" baseline="-25000" dirty="0">
                <a:solidFill>
                  <a:srgbClr val="FFFFFF"/>
                </a:solidFill>
              </a:rPr>
              <a:t>2 </a:t>
            </a:r>
            <a:r>
              <a:rPr lang="en-US" altLang="ja-JP" sz="1600" dirty="0">
                <a:solidFill>
                  <a:srgbClr val="FFFFFF"/>
                </a:solidFill>
              </a:rPr>
              <a:t>(</a:t>
            </a:r>
            <a:r>
              <a:rPr lang="en-US" altLang="ja-JP" sz="1600" dirty="0" err="1">
                <a:solidFill>
                  <a:srgbClr val="FFFFFF"/>
                </a:solidFill>
              </a:rPr>
              <a:t>rutile</a:t>
            </a:r>
            <a:r>
              <a:rPr lang="en-US" altLang="ja-JP" sz="1600" dirty="0">
                <a:solidFill>
                  <a:srgbClr val="FFFFFF"/>
                </a:solidFill>
              </a:rPr>
              <a:t>)  </a:t>
            </a:r>
          </a:p>
          <a:p>
            <a:pPr>
              <a:defRPr/>
            </a:pPr>
            <a:r>
              <a:rPr lang="en-US" altLang="ja-JP" sz="1600" dirty="0">
                <a:solidFill>
                  <a:srgbClr val="FFFFFF"/>
                </a:solidFill>
              </a:rPr>
              <a:t>el. melting temperature  controllable</a:t>
            </a:r>
            <a:endParaRPr lang="en-US" altLang="ja-JP" sz="1600" baseline="-25000" dirty="0">
              <a:solidFill>
                <a:srgbClr val="FFFFFF"/>
              </a:solidFill>
            </a:endParaRPr>
          </a:p>
        </p:txBody>
      </p:sp>
      <p:sp>
        <p:nvSpPr>
          <p:cNvPr id="17434" name="Text Box 26"/>
          <p:cNvSpPr txBox="1">
            <a:spLocks noChangeArrowheads="1"/>
          </p:cNvSpPr>
          <p:nvPr/>
        </p:nvSpPr>
        <p:spPr bwMode="auto">
          <a:xfrm>
            <a:off x="250825" y="2420938"/>
            <a:ext cx="3484563" cy="6413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defRPr/>
            </a:pPr>
            <a:r>
              <a:rPr lang="en-US" altLang="ja-JP" sz="1800" dirty="0">
                <a:solidFill>
                  <a:srgbClr val="FFFFFF"/>
                </a:solidFill>
              </a:rPr>
              <a:t>Entropy change associated with ice-water trans.</a:t>
            </a:r>
          </a:p>
        </p:txBody>
      </p:sp>
      <p:sp>
        <p:nvSpPr>
          <p:cNvPr id="17435" name="Text Box 27"/>
          <p:cNvSpPr txBox="1">
            <a:spLocks noChangeArrowheads="1"/>
          </p:cNvSpPr>
          <p:nvPr/>
        </p:nvSpPr>
        <p:spPr bwMode="auto">
          <a:xfrm>
            <a:off x="400050" y="4941888"/>
            <a:ext cx="2892138" cy="707886"/>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2000" dirty="0">
                <a:solidFill>
                  <a:srgbClr val="FFFFFF"/>
                </a:solidFill>
              </a:rPr>
              <a:t>Picnic with Wine?</a:t>
            </a:r>
          </a:p>
          <a:p>
            <a:pPr>
              <a:defRPr/>
            </a:pPr>
            <a:r>
              <a:rPr lang="en-US" altLang="ja-JP" sz="2000" dirty="0">
                <a:solidFill>
                  <a:srgbClr val="FFFFFF"/>
                </a:solidFill>
              </a:rPr>
              <a:t>ice too cold 10 </a:t>
            </a:r>
            <a:r>
              <a:rPr lang="ja-JP" altLang="en-US" sz="2000" dirty="0">
                <a:solidFill>
                  <a:srgbClr val="FFFFFF"/>
                </a:solidFill>
              </a:rPr>
              <a:t>℃　</a:t>
            </a:r>
            <a:r>
              <a:rPr lang="en-US" altLang="ja-JP" sz="2000" dirty="0">
                <a:solidFill>
                  <a:srgbClr val="FFFFFF"/>
                </a:solidFill>
              </a:rPr>
              <a:t>ice</a:t>
            </a:r>
            <a:r>
              <a:rPr lang="en-US" altLang="ja-JP" sz="2000" dirty="0" smtClean="0">
                <a:solidFill>
                  <a:srgbClr val="FFFFFF"/>
                </a:solidFill>
              </a:rPr>
              <a:t>?</a:t>
            </a:r>
            <a:endParaRPr lang="en-US" altLang="ja-JP" sz="2000" dirty="0">
              <a:solidFill>
                <a:srgbClr val="FFFFFF"/>
              </a:solidFill>
            </a:endParaRPr>
          </a:p>
        </p:txBody>
      </p:sp>
      <p:pic>
        <p:nvPicPr>
          <p:cNvPr id="33801" name="Picture 2"/>
          <p:cNvPicPr>
            <a:picLocks noChangeAspect="1" noChangeArrowheads="1"/>
          </p:cNvPicPr>
          <p:nvPr/>
        </p:nvPicPr>
        <p:blipFill>
          <a:blip r:embed="rId4">
            <a:extLst>
              <a:ext uri="{28A0092B-C50C-407E-A947-70E740481C1C}">
                <a14:useLocalDpi xmlns:a14="http://schemas.microsoft.com/office/drawing/2010/main" val="0"/>
              </a:ext>
            </a:extLst>
          </a:blip>
          <a:srcRect t="4614" b="16840"/>
          <a:stretch>
            <a:fillRect/>
          </a:stretch>
        </p:blipFill>
        <p:spPr bwMode="auto">
          <a:xfrm>
            <a:off x="4355970" y="908650"/>
            <a:ext cx="3316273" cy="300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802" name="テキスト ボックス 11"/>
          <p:cNvSpPr txBox="1">
            <a:spLocks noChangeArrowheads="1"/>
          </p:cNvSpPr>
          <p:nvPr/>
        </p:nvSpPr>
        <p:spPr bwMode="auto">
          <a:xfrm>
            <a:off x="7828535" y="1700760"/>
            <a:ext cx="1136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600" dirty="0" err="1">
                <a:solidFill>
                  <a:srgbClr val="FFFFFF"/>
                </a:solidFill>
              </a:rPr>
              <a:t>shibuya</a:t>
            </a:r>
            <a:r>
              <a:rPr lang="en-US" altLang="ja-JP" sz="1600" dirty="0">
                <a:solidFill>
                  <a:srgbClr val="FFFFFF"/>
                </a:solidFill>
              </a:rPr>
              <a:t> et al. APL</a:t>
            </a:r>
            <a:endParaRPr lang="ja-JP" altLang="en-US" sz="1600" dirty="0">
              <a:solidFill>
                <a:srgbClr val="FFFFFF"/>
              </a:solidFill>
            </a:endParaRPr>
          </a:p>
        </p:txBody>
      </p:sp>
      <p:sp>
        <p:nvSpPr>
          <p:cNvPr id="33803" name="Rectangle 61"/>
          <p:cNvSpPr>
            <a:spLocks noChangeArrowheads="1"/>
          </p:cNvSpPr>
          <p:nvPr/>
        </p:nvSpPr>
        <p:spPr bwMode="auto">
          <a:xfrm>
            <a:off x="87313" y="-26988"/>
            <a:ext cx="30448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400" b="1">
                <a:solidFill>
                  <a:srgbClr val="FFFFFF"/>
                </a:solidFill>
              </a:rPr>
              <a:t>entropic electronic phase change</a:t>
            </a:r>
            <a:endParaRPr lang="ja-JP" altLang="en-US" sz="1400" b="1">
              <a:solidFill>
                <a:srgbClr val="FFFFFF"/>
              </a:solidFill>
            </a:endParaRPr>
          </a:p>
        </p:txBody>
      </p:sp>
      <p:sp>
        <p:nvSpPr>
          <p:cNvPr id="33804" name="テキスト ボックス 1"/>
          <p:cNvSpPr txBox="1">
            <a:spLocks noChangeArrowheads="1"/>
          </p:cNvSpPr>
          <p:nvPr/>
        </p:nvSpPr>
        <p:spPr bwMode="auto">
          <a:xfrm>
            <a:off x="4351727" y="908650"/>
            <a:ext cx="868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800" dirty="0">
                <a:solidFill>
                  <a:srgbClr val="000000"/>
                </a:solidFill>
              </a:rPr>
              <a:t>El Sol,</a:t>
            </a:r>
          </a:p>
          <a:p>
            <a:pPr eaLnBrk="1" hangingPunct="1"/>
            <a:r>
              <a:rPr lang="en-US" altLang="ja-JP" sz="1800" dirty="0">
                <a:solidFill>
                  <a:srgbClr val="000000"/>
                </a:solidFill>
              </a:rPr>
              <a:t>Ins</a:t>
            </a:r>
            <a:endParaRPr lang="ja-JP" altLang="en-US" sz="1800" dirty="0">
              <a:solidFill>
                <a:srgbClr val="000000"/>
              </a:solidFill>
            </a:endParaRPr>
          </a:p>
        </p:txBody>
      </p:sp>
      <p:sp>
        <p:nvSpPr>
          <p:cNvPr id="33805" name="テキスト ボックス 2"/>
          <p:cNvSpPr txBox="1">
            <a:spLocks noChangeArrowheads="1"/>
          </p:cNvSpPr>
          <p:nvPr/>
        </p:nvSpPr>
        <p:spPr bwMode="auto">
          <a:xfrm>
            <a:off x="6948330" y="1052670"/>
            <a:ext cx="771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800" dirty="0">
                <a:solidFill>
                  <a:srgbClr val="000000"/>
                </a:solidFill>
              </a:rPr>
              <a:t>El </a:t>
            </a:r>
            <a:r>
              <a:rPr lang="en-US" altLang="ja-JP" sz="1800" dirty="0" err="1">
                <a:solidFill>
                  <a:srgbClr val="000000"/>
                </a:solidFill>
              </a:rPr>
              <a:t>Liq</a:t>
            </a:r>
            <a:endParaRPr lang="en-US" altLang="ja-JP" sz="1800" dirty="0">
              <a:solidFill>
                <a:srgbClr val="000000"/>
              </a:solidFill>
            </a:endParaRPr>
          </a:p>
          <a:p>
            <a:pPr eaLnBrk="1" hangingPunct="1"/>
            <a:r>
              <a:rPr lang="en-US" altLang="ja-JP" sz="1800" dirty="0">
                <a:solidFill>
                  <a:srgbClr val="000000"/>
                </a:solidFill>
              </a:rPr>
              <a:t>Met</a:t>
            </a:r>
            <a:endParaRPr lang="ja-JP" altLang="en-US" sz="1800" dirty="0">
              <a:solidFill>
                <a:srgbClr val="000000"/>
              </a:solidFill>
            </a:endParaRPr>
          </a:p>
        </p:txBody>
      </p:sp>
      <p:sp>
        <p:nvSpPr>
          <p:cNvPr id="14" name="テキスト ボックス 12"/>
          <p:cNvSpPr txBox="1">
            <a:spLocks noChangeArrowheads="1"/>
          </p:cNvSpPr>
          <p:nvPr/>
        </p:nvSpPr>
        <p:spPr bwMode="auto">
          <a:xfrm>
            <a:off x="4027667" y="4931373"/>
            <a:ext cx="4360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800">
                <a:solidFill>
                  <a:srgbClr val="FFFFFF"/>
                </a:solidFill>
              </a:rPr>
              <a:t>enthalpy change/unit volume (DSC) </a:t>
            </a:r>
          </a:p>
        </p:txBody>
      </p:sp>
      <p:sp>
        <p:nvSpPr>
          <p:cNvPr id="15" name="テキスト ボックス 7"/>
          <p:cNvSpPr txBox="1">
            <a:spLocks noChangeArrowheads="1"/>
          </p:cNvSpPr>
          <p:nvPr/>
        </p:nvSpPr>
        <p:spPr bwMode="auto">
          <a:xfrm>
            <a:off x="4867325" y="5921555"/>
            <a:ext cx="304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dirty="0">
                <a:solidFill>
                  <a:srgbClr val="FFFFFF"/>
                </a:solidFill>
              </a:rPr>
              <a:t>VO</a:t>
            </a:r>
            <a:r>
              <a:rPr lang="en-US" altLang="ja-JP" baseline="-25000" dirty="0">
                <a:solidFill>
                  <a:srgbClr val="FFFFFF"/>
                </a:solidFill>
              </a:rPr>
              <a:t>2</a:t>
            </a:r>
            <a:r>
              <a:rPr lang="en-US" altLang="ja-JP" dirty="0">
                <a:solidFill>
                  <a:srgbClr val="FFFFFF"/>
                </a:solidFill>
              </a:rPr>
              <a:t>:W  (</a:t>
            </a:r>
            <a:r>
              <a:rPr lang="en-US" altLang="ja-JP" sz="2000" dirty="0" err="1">
                <a:solidFill>
                  <a:srgbClr val="FFFFFF"/>
                </a:solidFill>
              </a:rPr>
              <a:t>T</a:t>
            </a:r>
            <a:r>
              <a:rPr lang="en-US" altLang="ja-JP" sz="2000" baseline="-25000" dirty="0" err="1">
                <a:solidFill>
                  <a:srgbClr val="FFFFFF"/>
                </a:solidFill>
              </a:rPr>
              <a:t>melting</a:t>
            </a:r>
            <a:r>
              <a:rPr lang="en-US" altLang="ja-JP" sz="2000" dirty="0">
                <a:solidFill>
                  <a:srgbClr val="FFFFFF"/>
                </a:solidFill>
              </a:rPr>
              <a:t>=10 </a:t>
            </a:r>
            <a:r>
              <a:rPr lang="ja-JP" altLang="en-US" sz="2000" dirty="0">
                <a:solidFill>
                  <a:srgbClr val="FFFFFF"/>
                </a:solidFill>
              </a:rPr>
              <a:t>℃</a:t>
            </a:r>
            <a:r>
              <a:rPr lang="en-US" altLang="ja-JP" sz="2000" dirty="0">
                <a:solidFill>
                  <a:srgbClr val="FFFFFF"/>
                </a:solidFill>
              </a:rPr>
              <a:t>)</a:t>
            </a:r>
            <a:endParaRPr lang="en-US" altLang="ja-JP" sz="2000" baseline="-25000" dirty="0">
              <a:solidFill>
                <a:srgbClr val="FFFFFF"/>
              </a:solidFill>
            </a:endParaRPr>
          </a:p>
          <a:p>
            <a:pPr eaLnBrk="1" hangingPunct="1"/>
            <a:r>
              <a:rPr lang="en-US" altLang="ja-JP" dirty="0">
                <a:solidFill>
                  <a:srgbClr val="FFFFFF"/>
                </a:solidFill>
              </a:rPr>
              <a:t>              146 J/cm</a:t>
            </a:r>
            <a:r>
              <a:rPr lang="en-US" altLang="ja-JP" baseline="30000" dirty="0">
                <a:solidFill>
                  <a:srgbClr val="FFFFFF"/>
                </a:solidFill>
              </a:rPr>
              <a:t>3</a:t>
            </a:r>
          </a:p>
          <a:p>
            <a:pPr eaLnBrk="1" hangingPunct="1"/>
            <a:endParaRPr lang="en-US" altLang="ja-JP" baseline="30000" dirty="0">
              <a:solidFill>
                <a:srgbClr val="FFFFFF"/>
              </a:solidFill>
            </a:endParaRPr>
          </a:p>
          <a:p>
            <a:pPr eaLnBrk="1" hangingPunct="1"/>
            <a:endParaRPr lang="ja-JP" altLang="en-US" baseline="-25000" dirty="0">
              <a:solidFill>
                <a:srgbClr val="FFFFFF"/>
              </a:solidFill>
            </a:endParaRPr>
          </a:p>
        </p:txBody>
      </p:sp>
      <p:sp>
        <p:nvSpPr>
          <p:cNvPr id="16" name="テキスト ボックス 8"/>
          <p:cNvSpPr txBox="1">
            <a:spLocks noChangeArrowheads="1"/>
          </p:cNvSpPr>
          <p:nvPr/>
        </p:nvSpPr>
        <p:spPr bwMode="auto">
          <a:xfrm>
            <a:off x="4867325" y="5399268"/>
            <a:ext cx="3305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dirty="0">
                <a:solidFill>
                  <a:srgbClr val="FFFFFF"/>
                </a:solidFill>
              </a:rPr>
              <a:t>H</a:t>
            </a:r>
            <a:r>
              <a:rPr lang="en-US" altLang="ja-JP" baseline="-25000" dirty="0">
                <a:solidFill>
                  <a:srgbClr val="FFFFFF"/>
                </a:solidFill>
              </a:rPr>
              <a:t>2</a:t>
            </a:r>
            <a:r>
              <a:rPr lang="en-US" altLang="ja-JP" dirty="0">
                <a:solidFill>
                  <a:srgbClr val="FFFFFF"/>
                </a:solidFill>
              </a:rPr>
              <a:t>O      306J/cm</a:t>
            </a:r>
            <a:r>
              <a:rPr lang="en-US" altLang="ja-JP" baseline="30000" dirty="0">
                <a:solidFill>
                  <a:srgbClr val="FFFFFF"/>
                </a:solidFill>
              </a:rPr>
              <a:t>3</a:t>
            </a:r>
            <a:r>
              <a:rPr lang="en-US" altLang="ja-JP" dirty="0">
                <a:solidFill>
                  <a:srgbClr val="FFFFFF"/>
                </a:solidFill>
              </a:rPr>
              <a:t>     </a:t>
            </a:r>
            <a:endParaRPr lang="ja-JP" altLang="en-US" dirty="0">
              <a:solidFill>
                <a:srgbClr val="FFFFFF"/>
              </a:solidFill>
            </a:endParaRPr>
          </a:p>
        </p:txBody>
      </p:sp>
      <p:sp>
        <p:nvSpPr>
          <p:cNvPr id="2" name="正方形/長方形 1"/>
          <p:cNvSpPr/>
          <p:nvPr/>
        </p:nvSpPr>
        <p:spPr bwMode="auto">
          <a:xfrm>
            <a:off x="4027666" y="4941888"/>
            <a:ext cx="4360863" cy="1781929"/>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bg1"/>
              </a:solidFill>
              <a:effectLst/>
              <a:latin typeface="Comic Sans MS" pitchFamily="66" charset="0"/>
              <a:ea typeface="ＭＳ Ｐゴシック" pitchFamily="50" charset="-128"/>
            </a:endParaRPr>
          </a:p>
        </p:txBody>
      </p:sp>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20" y="620610"/>
            <a:ext cx="4464620" cy="427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14230" y="5746120"/>
            <a:ext cx="3681690" cy="923330"/>
          </a:xfrm>
          <a:prstGeom prst="rect">
            <a:avLst/>
          </a:prstGeom>
        </p:spPr>
        <p:txBody>
          <a:bodyPr wrap="square">
            <a:spAutoFit/>
          </a:bodyPr>
          <a:lstStyle/>
          <a:p>
            <a:pPr>
              <a:defRPr/>
            </a:pPr>
            <a:r>
              <a:rPr lang="en-US" altLang="ja-JP" sz="1800" dirty="0">
                <a:solidFill>
                  <a:srgbClr val="FFFFFF"/>
                </a:solidFill>
              </a:rPr>
              <a:t>medical surgery,</a:t>
            </a:r>
          </a:p>
          <a:p>
            <a:pPr>
              <a:defRPr/>
            </a:pPr>
            <a:r>
              <a:rPr lang="en-US" altLang="ja-JP" sz="1800" dirty="0">
                <a:solidFill>
                  <a:srgbClr val="FFFFFF"/>
                </a:solidFill>
              </a:rPr>
              <a:t>raw fish…….</a:t>
            </a:r>
          </a:p>
          <a:p>
            <a:pPr>
              <a:defRPr/>
            </a:pPr>
            <a:r>
              <a:rPr lang="en-US" altLang="ja-JP" sz="1800" dirty="0">
                <a:solidFill>
                  <a:srgbClr val="FFFFFF"/>
                </a:solidFill>
              </a:rPr>
              <a:t>60 </a:t>
            </a:r>
            <a:r>
              <a:rPr lang="ja-JP" altLang="en-US" sz="1800" dirty="0">
                <a:solidFill>
                  <a:srgbClr val="FFFFFF"/>
                </a:solidFill>
              </a:rPr>
              <a:t>℃ </a:t>
            </a:r>
            <a:r>
              <a:rPr lang="en-US" altLang="ja-JP" sz="1800" dirty="0">
                <a:solidFill>
                  <a:srgbClr val="FFFFFF"/>
                </a:solidFill>
              </a:rPr>
              <a:t>for IC chip protection</a:t>
            </a:r>
          </a:p>
        </p:txBody>
      </p:sp>
    </p:spTree>
    <p:extLst>
      <p:ext uri="{BB962C8B-B14F-4D97-AF65-F5344CB8AC3E}">
        <p14:creationId xmlns:p14="http://schemas.microsoft.com/office/powerpoint/2010/main" val="401151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432"/>
                                        </p:tgtEl>
                                      </p:cBhvr>
                                    </p:animEffect>
                                    <p:set>
                                      <p:cBhvr>
                                        <p:cTn id="7" dur="1" fill="hold">
                                          <p:stCondLst>
                                            <p:cond delay="499"/>
                                          </p:stCondLst>
                                        </p:cTn>
                                        <p:tgtEl>
                                          <p:spTgt spid="174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3801"/>
                                        </p:tgtEl>
                                      </p:cBhvr>
                                    </p:animEffect>
                                    <p:set>
                                      <p:cBhvr>
                                        <p:cTn id="10" dur="1" fill="hold">
                                          <p:stCondLst>
                                            <p:cond delay="499"/>
                                          </p:stCondLst>
                                        </p:cTn>
                                        <p:tgtEl>
                                          <p:spTgt spid="3380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3802"/>
                                        </p:tgtEl>
                                      </p:cBhvr>
                                    </p:animEffect>
                                    <p:set>
                                      <p:cBhvr>
                                        <p:cTn id="13" dur="1" fill="hold">
                                          <p:stCondLst>
                                            <p:cond delay="499"/>
                                          </p:stCondLst>
                                        </p:cTn>
                                        <p:tgtEl>
                                          <p:spTgt spid="3380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3804"/>
                                        </p:tgtEl>
                                      </p:cBhvr>
                                    </p:animEffect>
                                    <p:set>
                                      <p:cBhvr>
                                        <p:cTn id="16" dur="1" fill="hold">
                                          <p:stCondLst>
                                            <p:cond delay="499"/>
                                          </p:stCondLst>
                                        </p:cTn>
                                        <p:tgtEl>
                                          <p:spTgt spid="3380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3805"/>
                                        </p:tgtEl>
                                      </p:cBhvr>
                                    </p:animEffect>
                                    <p:set>
                                      <p:cBhvr>
                                        <p:cTn id="19" dur="1" fill="hold">
                                          <p:stCondLst>
                                            <p:cond delay="499"/>
                                          </p:stCondLst>
                                        </p:cTn>
                                        <p:tgtEl>
                                          <p:spTgt spid="33805"/>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2" grpId="0"/>
      <p:bldP spid="33802" grpId="0"/>
      <p:bldP spid="33804" grpId="0"/>
      <p:bldP spid="3380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49" name="Text Box 101"/>
          <p:cNvSpPr txBox="1">
            <a:spLocks noChangeArrowheads="1"/>
          </p:cNvSpPr>
          <p:nvPr/>
        </p:nvSpPr>
        <p:spPr bwMode="auto">
          <a:xfrm>
            <a:off x="179390" y="188913"/>
            <a:ext cx="9028434" cy="52322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2800" b="1" dirty="0" smtClean="0">
                <a:solidFill>
                  <a:srgbClr val="FFFF00"/>
                </a:solidFill>
              </a:rPr>
              <a:t>Why big entropy change comparable to ice/water?</a:t>
            </a:r>
            <a:endParaRPr lang="en-US" altLang="ja-JP" sz="2800" b="1" dirty="0">
              <a:solidFill>
                <a:srgbClr val="FFFF00"/>
              </a:solidFill>
            </a:endParaRPr>
          </a:p>
        </p:txBody>
      </p:sp>
      <p:sp>
        <p:nvSpPr>
          <p:cNvPr id="34822" name="AutoShape 17"/>
          <p:cNvSpPr>
            <a:spLocks noChangeArrowheads="1"/>
          </p:cNvSpPr>
          <p:nvPr/>
        </p:nvSpPr>
        <p:spPr bwMode="auto">
          <a:xfrm>
            <a:off x="-108650" y="695325"/>
            <a:ext cx="9180513" cy="73025"/>
          </a:xfrm>
          <a:prstGeom prst="roundRect">
            <a:avLst>
              <a:gd name="adj" fmla="val 16667"/>
            </a:avLst>
          </a:prstGeom>
          <a:gradFill rotWithShape="1">
            <a:gsLst>
              <a:gs pos="0">
                <a:srgbClr val="004776">
                  <a:alpha val="0"/>
                </a:srgbClr>
              </a:gs>
              <a:gs pos="100000">
                <a:srgbClr val="00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a:spcBef>
                <a:spcPct val="50000"/>
              </a:spcBef>
            </a:pPr>
            <a:endParaRPr lang="en-US" altLang="ja-JP" sz="2800" b="1" baseline="-25000">
              <a:solidFill>
                <a:srgbClr val="FFFF00"/>
              </a:solidFill>
            </a:endParaRPr>
          </a:p>
          <a:p>
            <a:pPr>
              <a:spcBef>
                <a:spcPct val="50000"/>
              </a:spcBef>
            </a:pPr>
            <a:endParaRPr lang="en-US" altLang="ja-JP" sz="2800" b="1" baseline="-25000">
              <a:solidFill>
                <a:srgbClr val="FFFF00"/>
              </a:solidFill>
            </a:endParaRPr>
          </a:p>
        </p:txBody>
      </p:sp>
      <p:sp>
        <p:nvSpPr>
          <p:cNvPr id="34826" name="Rectangle 61"/>
          <p:cNvSpPr>
            <a:spLocks noChangeArrowheads="1"/>
          </p:cNvSpPr>
          <p:nvPr/>
        </p:nvSpPr>
        <p:spPr bwMode="auto">
          <a:xfrm>
            <a:off x="87313" y="-26988"/>
            <a:ext cx="30448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bg1"/>
                </a:solidFill>
                <a:latin typeface="Comic Sans MS" pitchFamily="66" charset="0"/>
                <a:ea typeface="ＭＳ Ｐゴシック" charset="-128"/>
              </a:defRPr>
            </a:lvl1pPr>
            <a:lvl2pPr marL="742950" indent="-285750" eaLnBrk="0" hangingPunct="0">
              <a:defRPr kumimoji="1" sz="2400">
                <a:solidFill>
                  <a:schemeClr val="bg1"/>
                </a:solidFill>
                <a:latin typeface="Comic Sans MS" pitchFamily="66" charset="0"/>
                <a:ea typeface="ＭＳ Ｐゴシック" charset="-128"/>
              </a:defRPr>
            </a:lvl2pPr>
            <a:lvl3pPr marL="1143000" indent="-228600" eaLnBrk="0" hangingPunct="0">
              <a:defRPr kumimoji="1" sz="2400">
                <a:solidFill>
                  <a:schemeClr val="bg1"/>
                </a:solidFill>
                <a:latin typeface="Comic Sans MS" pitchFamily="66" charset="0"/>
                <a:ea typeface="ＭＳ Ｐゴシック" charset="-128"/>
              </a:defRPr>
            </a:lvl3pPr>
            <a:lvl4pPr marL="1600200" indent="-228600" eaLnBrk="0" hangingPunct="0">
              <a:defRPr kumimoji="1" sz="2400">
                <a:solidFill>
                  <a:schemeClr val="bg1"/>
                </a:solidFill>
                <a:latin typeface="Comic Sans MS" pitchFamily="66" charset="0"/>
                <a:ea typeface="ＭＳ Ｐゴシック" charset="-128"/>
              </a:defRPr>
            </a:lvl4pPr>
            <a:lvl5pPr marL="2057400" indent="-228600" eaLnBrk="0" hangingPunct="0">
              <a:defRPr kumimoji="1" sz="2400">
                <a:solidFill>
                  <a:schemeClr val="bg1"/>
                </a:solidFill>
                <a:latin typeface="Comic Sans MS" pitchFamily="66" charset="0"/>
                <a:ea typeface="ＭＳ Ｐゴシック" charset="-128"/>
              </a:defRPr>
            </a:lvl5pPr>
            <a:lvl6pPr marL="25146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6pPr>
            <a:lvl7pPr marL="29718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7pPr>
            <a:lvl8pPr marL="34290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8pPr>
            <a:lvl9pPr marL="3886200" indent="-228600" eaLnBrk="0" fontAlgn="base" hangingPunct="0">
              <a:spcBef>
                <a:spcPct val="0"/>
              </a:spcBef>
              <a:spcAft>
                <a:spcPct val="0"/>
              </a:spcAft>
              <a:defRPr kumimoji="1" sz="2400">
                <a:solidFill>
                  <a:schemeClr val="bg1"/>
                </a:solidFill>
                <a:latin typeface="Comic Sans MS" pitchFamily="66" charset="0"/>
                <a:ea typeface="ＭＳ Ｐゴシック" charset="-128"/>
              </a:defRPr>
            </a:lvl9pPr>
          </a:lstStyle>
          <a:p>
            <a:pPr eaLnBrk="1" hangingPunct="1"/>
            <a:r>
              <a:rPr lang="en-US" altLang="ja-JP" sz="1400" b="1">
                <a:solidFill>
                  <a:srgbClr val="FFFFFF"/>
                </a:solidFill>
              </a:rPr>
              <a:t>entropic electronic phase change</a:t>
            </a:r>
            <a:endParaRPr lang="ja-JP" altLang="en-US" sz="1400" b="1">
              <a:solidFill>
                <a:srgbClr val="FFFFFF"/>
              </a:solidFill>
            </a:endParaRPr>
          </a:p>
        </p:txBody>
      </p:sp>
      <p:sp>
        <p:nvSpPr>
          <p:cNvPr id="5" name="正方形/長方形 4"/>
          <p:cNvSpPr/>
          <p:nvPr/>
        </p:nvSpPr>
        <p:spPr>
          <a:xfrm>
            <a:off x="287405" y="4145096"/>
            <a:ext cx="8569190" cy="2308324"/>
          </a:xfrm>
          <a:prstGeom prst="rect">
            <a:avLst/>
          </a:prstGeom>
        </p:spPr>
        <p:txBody>
          <a:bodyPr wrap="square">
            <a:spAutoFit/>
          </a:bodyPr>
          <a:lstStyle/>
          <a:p>
            <a:r>
              <a:rPr lang="en-US" altLang="ja-JP" sz="1800" dirty="0" smtClean="0"/>
              <a:t>Contrast of entropy between high- and low- T phases</a:t>
            </a:r>
          </a:p>
          <a:p>
            <a:endParaRPr lang="en-US" altLang="ja-JP" sz="1800" dirty="0" smtClean="0"/>
          </a:p>
          <a:p>
            <a:r>
              <a:rPr lang="en-US" altLang="ja-JP" sz="1800" dirty="0" smtClean="0"/>
              <a:t>high-T</a:t>
            </a:r>
            <a:r>
              <a:rPr lang="en-US" altLang="ja-JP" sz="1800" dirty="0"/>
              <a:t>: </a:t>
            </a:r>
            <a:r>
              <a:rPr lang="en-US" altLang="ja-JP" sz="1800" dirty="0" smtClean="0"/>
              <a:t>highly entropic liquid</a:t>
            </a:r>
            <a:r>
              <a:rPr lang="en-US" altLang="ja-JP" sz="1800" dirty="0"/>
              <a:t> </a:t>
            </a:r>
            <a:r>
              <a:rPr lang="en-US" altLang="ja-JP" sz="1800" dirty="0" smtClean="0"/>
              <a:t> </a:t>
            </a:r>
            <a:r>
              <a:rPr lang="en-US" altLang="ja-JP" sz="1800" dirty="0"/>
              <a:t>with spin &amp; orbital degrees of freedom</a:t>
            </a:r>
          </a:p>
          <a:p>
            <a:r>
              <a:rPr lang="en-US" altLang="ja-JP" sz="1800" dirty="0" smtClean="0"/>
              <a:t>low-T</a:t>
            </a:r>
            <a:r>
              <a:rPr lang="en-US" altLang="ja-JP" sz="1800" dirty="0"/>
              <a:t>:  </a:t>
            </a:r>
            <a:r>
              <a:rPr lang="en-US" altLang="ja-JP" sz="1800" dirty="0" smtClean="0"/>
              <a:t> </a:t>
            </a:r>
            <a:r>
              <a:rPr lang="en-US" altLang="ja-JP" sz="1800" i="1" dirty="0"/>
              <a:t>low</a:t>
            </a:r>
            <a:r>
              <a:rPr lang="en-US" altLang="ja-JP" sz="1800" dirty="0"/>
              <a:t> entropy solid without spin &amp; orbital entropy</a:t>
            </a:r>
          </a:p>
          <a:p>
            <a:endParaRPr lang="en-US" altLang="ja-JP" sz="1800" dirty="0"/>
          </a:p>
          <a:p>
            <a:r>
              <a:rPr lang="en-US" altLang="ja-JP" sz="1800" dirty="0"/>
              <a:t>Spin </a:t>
            </a:r>
            <a:r>
              <a:rPr lang="en-US" altLang="ja-JP" sz="1800" dirty="0" smtClean="0"/>
              <a:t>entropy=Rln2 -&gt; </a:t>
            </a:r>
            <a:r>
              <a:rPr lang="en-US" altLang="ja-JP" sz="1800" dirty="0">
                <a:latin typeface="Symbol" pitchFamily="18" charset="2"/>
              </a:rPr>
              <a:t>D</a:t>
            </a:r>
            <a:r>
              <a:rPr lang="en-US" altLang="ja-JP" sz="1800" dirty="0"/>
              <a:t>H=92 J/cc  &lt;&lt;  145 J/cc @285K </a:t>
            </a:r>
            <a:r>
              <a:rPr lang="en-US" altLang="ja-JP" sz="1800" dirty="0" smtClean="0"/>
              <a:t> </a:t>
            </a:r>
            <a:endParaRPr lang="en-US" altLang="ja-JP" sz="1800" dirty="0"/>
          </a:p>
          <a:p>
            <a:endParaRPr lang="en-US" altLang="ja-JP" sz="1800" dirty="0"/>
          </a:p>
          <a:p>
            <a:r>
              <a:rPr lang="en-US" altLang="ja-JP" sz="1800" dirty="0"/>
              <a:t> all spin entropy quenched + some orbital entropy</a:t>
            </a:r>
          </a:p>
        </p:txBody>
      </p:sp>
      <p:sp>
        <p:nvSpPr>
          <p:cNvPr id="17" name="テキスト ボックス 7"/>
          <p:cNvSpPr txBox="1">
            <a:spLocks noChangeArrowheads="1"/>
          </p:cNvSpPr>
          <p:nvPr/>
        </p:nvSpPr>
        <p:spPr bwMode="auto">
          <a:xfrm>
            <a:off x="5292100" y="1336706"/>
            <a:ext cx="3888540" cy="2308324"/>
          </a:xfrm>
          <a:prstGeom prst="rect">
            <a:avLst/>
          </a:prstGeom>
          <a:noFill/>
          <a:ln w="9525">
            <a:noFill/>
            <a:miter lim="800000"/>
            <a:headEnd/>
            <a:tailEnd/>
          </a:ln>
        </p:spPr>
        <p:txBody>
          <a:bodyPr wrap="square">
            <a:spAutoFit/>
          </a:bodyPr>
          <a:lstStyle/>
          <a:p>
            <a:r>
              <a:rPr lang="en-US" altLang="ja-JP" sz="1800" dirty="0" smtClean="0"/>
              <a:t>VO</a:t>
            </a:r>
            <a:r>
              <a:rPr lang="en-US" altLang="ja-JP" sz="1800" baseline="-25000" dirty="0" smtClean="0"/>
              <a:t>2</a:t>
            </a:r>
            <a:r>
              <a:rPr lang="en-US" altLang="ja-JP" sz="1800" dirty="0" smtClean="0"/>
              <a:t>  V</a:t>
            </a:r>
            <a:r>
              <a:rPr lang="en-US" altLang="ja-JP" sz="1800" baseline="30000" dirty="0" smtClean="0"/>
              <a:t>4+</a:t>
            </a:r>
            <a:r>
              <a:rPr lang="en-US" altLang="ja-JP" sz="1800" dirty="0" smtClean="0"/>
              <a:t> t</a:t>
            </a:r>
            <a:r>
              <a:rPr lang="en-US" altLang="ja-JP" sz="1800" baseline="-25000" dirty="0" smtClean="0"/>
              <a:t>2g</a:t>
            </a:r>
            <a:r>
              <a:rPr lang="en-US" altLang="ja-JP" sz="1800" baseline="30000" dirty="0" smtClean="0"/>
              <a:t>1 </a:t>
            </a:r>
            <a:r>
              <a:rPr lang="en-US" altLang="ja-JP" sz="1800" dirty="0" smtClean="0"/>
              <a:t>   </a:t>
            </a:r>
          </a:p>
          <a:p>
            <a:r>
              <a:rPr lang="en-US" altLang="ja-JP" sz="1800" dirty="0" smtClean="0"/>
              <a:t>in the insulating state :   V</a:t>
            </a:r>
            <a:r>
              <a:rPr lang="en-US" altLang="ja-JP" sz="1800" baseline="30000" dirty="0" smtClean="0"/>
              <a:t>4+</a:t>
            </a:r>
            <a:r>
              <a:rPr lang="en-US" altLang="ja-JP" sz="1800" dirty="0" smtClean="0"/>
              <a:t>-V</a:t>
            </a:r>
            <a:r>
              <a:rPr lang="en-US" altLang="ja-JP" sz="1800" baseline="30000" dirty="0" smtClean="0"/>
              <a:t>4+</a:t>
            </a:r>
            <a:r>
              <a:rPr lang="en-US" altLang="ja-JP" sz="1800" dirty="0" smtClean="0"/>
              <a:t> dimer formation</a:t>
            </a:r>
          </a:p>
          <a:p>
            <a:endParaRPr lang="en-US" altLang="ja-JP" sz="1800" dirty="0"/>
          </a:p>
          <a:p>
            <a:r>
              <a:rPr lang="en-US" altLang="ja-JP" sz="1800" dirty="0" smtClean="0"/>
              <a:t>spin singlet &amp; orbital ordering   </a:t>
            </a:r>
          </a:p>
          <a:p>
            <a:endParaRPr lang="en-US" altLang="ja-JP" sz="1800" i="1" dirty="0" smtClean="0"/>
          </a:p>
          <a:p>
            <a:r>
              <a:rPr lang="en-US" altLang="ja-JP" sz="1800" i="1" dirty="0" smtClean="0"/>
              <a:t>spin/orbital entropy quenched!</a:t>
            </a:r>
          </a:p>
          <a:p>
            <a:endParaRPr lang="en-US" altLang="ja-JP" sz="1800" dirty="0"/>
          </a:p>
        </p:txBody>
      </p:sp>
      <p:pic>
        <p:nvPicPr>
          <p:cNvPr id="18" name="Picture 8"/>
          <p:cNvPicPr>
            <a:picLocks noChangeAspect="1" noChangeArrowheads="1"/>
          </p:cNvPicPr>
          <p:nvPr/>
        </p:nvPicPr>
        <p:blipFill>
          <a:blip r:embed="rId3" cstate="print"/>
          <a:srcRect/>
          <a:stretch>
            <a:fillRect/>
          </a:stretch>
        </p:blipFill>
        <p:spPr bwMode="auto">
          <a:xfrm>
            <a:off x="35370" y="1004930"/>
            <a:ext cx="2880400" cy="2712110"/>
          </a:xfrm>
          <a:prstGeom prst="rect">
            <a:avLst/>
          </a:prstGeom>
          <a:noFill/>
          <a:ln w="9525" algn="ctr">
            <a:noFill/>
            <a:miter lim="800000"/>
            <a:headEnd/>
            <a:tailEnd/>
          </a:ln>
        </p:spPr>
      </p:pic>
      <p:sp>
        <p:nvSpPr>
          <p:cNvPr id="19" name="円/楕円 12"/>
          <p:cNvSpPr>
            <a:spLocks noChangeArrowheads="1"/>
          </p:cNvSpPr>
          <p:nvPr/>
        </p:nvSpPr>
        <p:spPr bwMode="auto">
          <a:xfrm>
            <a:off x="397080" y="2491477"/>
            <a:ext cx="251740" cy="866788"/>
          </a:xfrm>
          <a:prstGeom prst="ellipse">
            <a:avLst/>
          </a:prstGeom>
          <a:noFill/>
          <a:ln w="19050" algn="ctr">
            <a:solidFill>
              <a:schemeClr val="accent2"/>
            </a:solidFill>
            <a:round/>
            <a:headEnd/>
            <a:tailEnd/>
          </a:ln>
        </p:spPr>
        <p:txBody>
          <a:bodyPr/>
          <a:lstStyle/>
          <a:p>
            <a:endParaRPr lang="ja-JP" altLang="en-US"/>
          </a:p>
        </p:txBody>
      </p:sp>
      <p:sp>
        <p:nvSpPr>
          <p:cNvPr id="20" name="円/楕円 13"/>
          <p:cNvSpPr>
            <a:spLocks noChangeArrowheads="1"/>
          </p:cNvSpPr>
          <p:nvPr/>
        </p:nvSpPr>
        <p:spPr bwMode="auto">
          <a:xfrm>
            <a:off x="973343" y="1292915"/>
            <a:ext cx="251739" cy="866788"/>
          </a:xfrm>
          <a:prstGeom prst="ellipse">
            <a:avLst/>
          </a:prstGeom>
          <a:noFill/>
          <a:ln w="19050" algn="ctr">
            <a:solidFill>
              <a:schemeClr val="accent2"/>
            </a:solidFill>
            <a:round/>
            <a:headEnd/>
            <a:tailEnd/>
          </a:ln>
        </p:spPr>
        <p:txBody>
          <a:bodyPr/>
          <a:lstStyle/>
          <a:p>
            <a:endParaRPr lang="ja-JP" altLang="en-US"/>
          </a:p>
        </p:txBody>
      </p:sp>
      <p:sp>
        <p:nvSpPr>
          <p:cNvPr id="21" name="円/楕円 14"/>
          <p:cNvSpPr>
            <a:spLocks noChangeArrowheads="1"/>
          </p:cNvSpPr>
          <p:nvPr/>
        </p:nvSpPr>
        <p:spPr bwMode="auto">
          <a:xfrm>
            <a:off x="1405340" y="2564244"/>
            <a:ext cx="253130" cy="865459"/>
          </a:xfrm>
          <a:prstGeom prst="ellipse">
            <a:avLst/>
          </a:prstGeom>
          <a:noFill/>
          <a:ln w="19050" algn="ctr">
            <a:solidFill>
              <a:schemeClr val="accent2"/>
            </a:solidFill>
            <a:round/>
            <a:headEnd/>
            <a:tailEnd/>
          </a:ln>
        </p:spPr>
        <p:txBody>
          <a:bodyPr/>
          <a:lstStyle/>
          <a:p>
            <a:endParaRPr lang="ja-JP" altLang="en-US"/>
          </a:p>
        </p:txBody>
      </p:sp>
      <p:sp>
        <p:nvSpPr>
          <p:cNvPr id="22" name="円/楕円 15"/>
          <p:cNvSpPr>
            <a:spLocks noChangeArrowheads="1"/>
          </p:cNvSpPr>
          <p:nvPr/>
        </p:nvSpPr>
        <p:spPr bwMode="auto">
          <a:xfrm>
            <a:off x="1621240" y="1483415"/>
            <a:ext cx="253130" cy="866788"/>
          </a:xfrm>
          <a:prstGeom prst="ellipse">
            <a:avLst/>
          </a:prstGeom>
          <a:noFill/>
          <a:ln w="19050" algn="ctr">
            <a:solidFill>
              <a:schemeClr val="accent2"/>
            </a:solidFill>
            <a:round/>
            <a:headEnd/>
            <a:tailEnd/>
          </a:ln>
        </p:spPr>
        <p:txBody>
          <a:bodyPr/>
          <a:lstStyle/>
          <a:p>
            <a:endParaRPr lang="ja-JP" altLang="en-US"/>
          </a:p>
        </p:txBody>
      </p:sp>
      <p:pic>
        <p:nvPicPr>
          <p:cNvPr id="23" name="Picture 3"/>
          <p:cNvPicPr>
            <a:picLocks noChangeAspect="1" noChangeArrowheads="1"/>
          </p:cNvPicPr>
          <p:nvPr/>
        </p:nvPicPr>
        <p:blipFill>
          <a:blip r:embed="rId4" cstate="print"/>
          <a:srcRect/>
          <a:stretch>
            <a:fillRect/>
          </a:stretch>
        </p:blipFill>
        <p:spPr bwMode="auto">
          <a:xfrm>
            <a:off x="2699740" y="1193961"/>
            <a:ext cx="2709391" cy="2307049"/>
          </a:xfrm>
          <a:prstGeom prst="rect">
            <a:avLst/>
          </a:prstGeom>
          <a:noFill/>
          <a:ln w="9525">
            <a:noFill/>
            <a:miter lim="800000"/>
            <a:headEnd/>
            <a:tailEnd/>
          </a:ln>
        </p:spPr>
      </p:pic>
    </p:spTree>
    <p:extLst>
      <p:ext uri="{BB962C8B-B14F-4D97-AF65-F5344CB8AC3E}">
        <p14:creationId xmlns:p14="http://schemas.microsoft.com/office/powerpoint/2010/main" val="2660756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bg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bg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bg1"/>
            </a:solidFill>
            <a:effectLst/>
            <a:latin typeface="Comic Sans MS" pitchFamily="66"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bg1"/>
            </a:solidFill>
            <a:effectLst/>
            <a:latin typeface="Comic Sans MS" pitchFamily="66"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111358</TotalTime>
  <Words>1695</Words>
  <Application>Microsoft Office PowerPoint</Application>
  <PresentationFormat>画面に合わせる (4:3)</PresentationFormat>
  <Paragraphs>305</Paragraphs>
  <Slides>17</Slides>
  <Notes>9</Notes>
  <HiddenSlides>0</HiddenSlides>
  <MMClips>0</MMClips>
  <ScaleCrop>false</ScaleCrop>
  <HeadingPairs>
    <vt:vector size="6" baseType="variant">
      <vt:variant>
        <vt:lpstr>テーマ</vt:lpstr>
      </vt:variant>
      <vt:variant>
        <vt:i4>2</vt:i4>
      </vt:variant>
      <vt:variant>
        <vt:lpstr>埋め込まれた OLE サーバー</vt:lpstr>
      </vt:variant>
      <vt:variant>
        <vt:i4>3</vt:i4>
      </vt:variant>
      <vt:variant>
        <vt:lpstr>スライド タイトル</vt:lpstr>
      </vt:variant>
      <vt:variant>
        <vt:i4>17</vt:i4>
      </vt:variant>
    </vt:vector>
  </HeadingPairs>
  <TitlesOfParts>
    <vt:vector size="22" baseType="lpstr">
      <vt:lpstr>標準デザイン</vt:lpstr>
      <vt:lpstr>5_標準デザイン</vt:lpstr>
      <vt:lpstr>数式</vt:lpstr>
      <vt:lpstr>Worksheet</vt:lpstr>
      <vt:lpstr>Sma4Win</vt:lpstr>
      <vt:lpstr>PowerPoint プレゼンテーション</vt:lpstr>
      <vt:lpstr>PowerPoint プレゼンテーション</vt:lpstr>
      <vt:lpstr>PowerPoint プレゼンテーション</vt:lpstr>
      <vt:lpstr>Exploration of novel electronic matter  – goal as a basic science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KT-LAB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Hanaguri</dc:creator>
  <cp:lastModifiedBy>Hide Takagi</cp:lastModifiedBy>
  <cp:revision>623</cp:revision>
  <cp:lastPrinted>2013-09-26T23:00:35Z</cp:lastPrinted>
  <dcterms:created xsi:type="dcterms:W3CDTF">2004-09-10T02:07:27Z</dcterms:created>
  <dcterms:modified xsi:type="dcterms:W3CDTF">2013-09-27T12:14:46Z</dcterms:modified>
</cp:coreProperties>
</file>