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9" r:id="rId3"/>
    <p:sldId id="258" r:id="rId4"/>
    <p:sldId id="262" r:id="rId5"/>
    <p:sldId id="259" r:id="rId6"/>
    <p:sldId id="265" r:id="rId7"/>
    <p:sldId id="268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C9EDA-170D-A348-9601-B61345B06E5C}" type="datetimeFigureOut">
              <a:rPr lang="en-US" smtClean="0"/>
              <a:t>9/29/13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B99E3-6C61-A340-840E-506B0F2CE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personal thoughts: and I speak here with some distance and wearing two hats: I have started my own scientific career working on correlated systems and high </a:t>
            </a:r>
            <a:r>
              <a:rPr lang="en-US" baseline="0" dirty="0" err="1" smtClean="0"/>
              <a:t>Tc</a:t>
            </a:r>
            <a:r>
              <a:rPr lang="en-US" baseline="0" dirty="0" smtClean="0"/>
              <a:t>. For the past six years, until this past </a:t>
            </a:r>
            <a:r>
              <a:rPr lang="en-US" baseline="0" dirty="0" err="1" smtClean="0"/>
              <a:t>july</a:t>
            </a:r>
            <a:r>
              <a:rPr lang="en-US" baseline="0" dirty="0" smtClean="0"/>
              <a:t> I also served as the Vice President </a:t>
            </a:r>
            <a:r>
              <a:rPr lang="en-US" baseline="0" dirty="0" err="1" smtClean="0"/>
              <a:t>fot</a:t>
            </a:r>
            <a:r>
              <a:rPr lang="en-US" baseline="0" dirty="0" smtClean="0"/>
              <a:t> Research at BU and so I also bring the perspective of someone who worries about how our field is placed in the broader strategies for research – and this is useful in today’s tremendous pressures on research funding particularly here in the US .. But not only.</a:t>
            </a:r>
          </a:p>
          <a:p>
            <a:r>
              <a:rPr lang="en-US" baseline="0" dirty="0" smtClean="0"/>
              <a:t>----- Meeting Notes (9/29/13 09:24) -----</a:t>
            </a:r>
          </a:p>
          <a:p>
            <a:r>
              <a:rPr lang="en-US" baseline="0" dirty="0" smtClean="0"/>
              <a:t>The focus will be on a discussion of where we want to be …and here I should admit that there pretexts or a long term hope for the outcome of this workship but even if none of these wishes come to pass this has been a tremendously exciting and stimulating workshop.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8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paradigm shift in the way we think about materials: for</a:t>
            </a:r>
            <a:r>
              <a:rPr lang="en-US" baseline="0" dirty="0" smtClean="0"/>
              <a:t> many </a:t>
            </a:r>
            <a:r>
              <a:rPr lang="en-US" baseline="0" dirty="0" err="1" smtClean="0"/>
              <a:t>dacades</a:t>
            </a:r>
            <a:r>
              <a:rPr lang="en-US" baseline="0" dirty="0" smtClean="0"/>
              <a:t> we have benefited from or perhaps spoiled by the spherical </a:t>
            </a:r>
            <a:r>
              <a:rPr lang="en-US" baseline="0" dirty="0" err="1" smtClean="0"/>
              <a:t>caow</a:t>
            </a:r>
            <a:r>
              <a:rPr lang="en-US" baseline="0" dirty="0" smtClean="0"/>
              <a:t> model based on weakly interacting </a:t>
            </a:r>
            <a:r>
              <a:rPr lang="en-US" baseline="0" dirty="0" err="1" smtClean="0"/>
              <a:t>quasiparticles</a:t>
            </a:r>
            <a:r>
              <a:rPr lang="en-US" baseline="0" dirty="0" smtClean="0"/>
              <a:t> of collective modes describe many of the details of </a:t>
            </a:r>
            <a:r>
              <a:rPr lang="en-US" baseline="0" dirty="0" err="1" smtClean="0"/>
              <a:t>traditiional</a:t>
            </a:r>
            <a:r>
              <a:rPr lang="en-US" baseline="0" dirty="0" smtClean="0"/>
              <a:t> materials. I think this is a tremendous breakthrough and a </a:t>
            </a:r>
            <a:r>
              <a:rPr lang="en-US" baseline="0" dirty="0" err="1" smtClean="0"/>
              <a:t>pradigm</a:t>
            </a:r>
            <a:r>
              <a:rPr lang="en-US" baseline="0" dirty="0" smtClean="0"/>
              <a:t> shift in the way we think of materials particularly those with F and d electrons but not only.  Once the GW is fully married to DMFT we will have a scheme that bridge between the local and band pictures and their interplay. And it may even force us to rethink the effects of </a:t>
            </a:r>
            <a:r>
              <a:rPr lang="en-US" baseline="0" dirty="0" err="1" smtClean="0"/>
              <a:t>interactings</a:t>
            </a:r>
            <a:r>
              <a:rPr lang="en-US" baseline="0" dirty="0" smtClean="0"/>
              <a:t> in the </a:t>
            </a:r>
            <a:r>
              <a:rPr lang="en-US" baseline="0" dirty="0" err="1" smtClean="0"/>
              <a:t>tradiationally</a:t>
            </a:r>
            <a:r>
              <a:rPr lang="en-US" baseline="0" dirty="0" smtClean="0"/>
              <a:t> weakly coupled materials. </a:t>
            </a:r>
          </a:p>
          <a:p>
            <a:r>
              <a:rPr lang="en-US" baseline="0" dirty="0" err="1" smtClean="0"/>
              <a:t>Meigan</a:t>
            </a:r>
            <a:r>
              <a:rPr lang="en-US" baseline="0" dirty="0" smtClean="0"/>
              <a:t> Aronson, </a:t>
            </a:r>
            <a:r>
              <a:rPr lang="en-US" baseline="0" dirty="0" err="1" smtClean="0"/>
              <a:t>Dimitry</a:t>
            </a:r>
            <a:r>
              <a:rPr lang="en-US" baseline="0" dirty="0" smtClean="0"/>
              <a:t> Basov, and </a:t>
            </a:r>
            <a:r>
              <a:rPr lang="en-US" baseline="0" dirty="0" err="1" smtClean="0"/>
              <a:t>Darell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Schlom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diserve</a:t>
            </a:r>
            <a:r>
              <a:rPr lang="en-US" baseline="0" dirty="0" smtClean="0"/>
              <a:t> the prize for the most courageous … </a:t>
            </a:r>
          </a:p>
          <a:p>
            <a:r>
              <a:rPr lang="en-US" baseline="0" dirty="0" smtClean="0"/>
              <a:t>----- Meeting Notes (9/29/13 09:16) -----</a:t>
            </a:r>
          </a:p>
          <a:p>
            <a:r>
              <a:rPr lang="en-US" baseline="0" dirty="0" smtClean="0"/>
              <a:t>I learned an interesting term  while visiting Romania this past month – in Romanian you refer to the top people in the field as “monsters” …and to be honest I find this description easier to understand than the notion of genius. I think of it as describing someone's impact. So I am pleased to say that many monsters and monsters to be were present here during these two and a half –days.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the expense of annoying someone in the audience, since the discovery of the high </a:t>
            </a:r>
            <a:r>
              <a:rPr lang="en-US" dirty="0" err="1" smtClean="0"/>
              <a:t>Tc</a:t>
            </a:r>
            <a:r>
              <a:rPr lang="en-US" dirty="0" smtClean="0"/>
              <a:t> </a:t>
            </a:r>
            <a:r>
              <a:rPr lang="en-US" dirty="0" err="1" smtClean="0"/>
              <a:t>cuprates</a:t>
            </a:r>
            <a:r>
              <a:rPr lang="en-US" dirty="0" smtClean="0"/>
              <a:t> this</a:t>
            </a:r>
            <a:r>
              <a:rPr lang="en-US" baseline="0" dirty="0" smtClean="0"/>
              <a:t> is how collaboration among condensed matter theorists is </a:t>
            </a:r>
            <a:r>
              <a:rPr lang="en-US" baseline="0" dirty="0" err="1" smtClean="0"/>
              <a:t>perieived</a:t>
            </a:r>
            <a:r>
              <a:rPr lang="en-US" baseline="0" dirty="0" smtClean="0"/>
              <a:t> from outside of the field!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95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the expense of annoying someone in the audience, since the discovery of the high </a:t>
            </a:r>
            <a:r>
              <a:rPr lang="en-US" dirty="0" err="1" smtClean="0"/>
              <a:t>Tc</a:t>
            </a:r>
            <a:r>
              <a:rPr lang="en-US" dirty="0" smtClean="0"/>
              <a:t> </a:t>
            </a:r>
            <a:r>
              <a:rPr lang="en-US" dirty="0" err="1" smtClean="0"/>
              <a:t>cuprates</a:t>
            </a:r>
            <a:r>
              <a:rPr lang="en-US" dirty="0" smtClean="0"/>
              <a:t> this</a:t>
            </a:r>
            <a:r>
              <a:rPr lang="en-US" baseline="0" dirty="0" smtClean="0"/>
              <a:t> is how collaboration among condensed matter theorists is </a:t>
            </a:r>
            <a:r>
              <a:rPr lang="en-US" baseline="0" dirty="0" err="1" smtClean="0"/>
              <a:t>perieived</a:t>
            </a:r>
            <a:r>
              <a:rPr lang="en-US" baseline="0" dirty="0" smtClean="0"/>
              <a:t> from outside of the field!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in for</a:t>
            </a:r>
            <a:r>
              <a:rPr lang="en-US" baseline="0" dirty="0" smtClean="0"/>
              <a:t> those who might have thought to themselves: if you cannot beat them join them! I think of this more as a caricature of the Bell Labs model where we all get together to chase the “Prize”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92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to start the conversation: I would like your reaction to these ideas and urge you to come up with other </a:t>
            </a:r>
            <a:r>
              <a:rPr lang="en-US" dirty="0" smtClean="0"/>
              <a:t>ideas</a:t>
            </a:r>
          </a:p>
          <a:p>
            <a:r>
              <a:rPr lang="en-US" dirty="0" smtClean="0"/>
              <a:t>First let me thank a few people:</a:t>
            </a:r>
            <a:r>
              <a:rPr lang="en-US" baseline="0" dirty="0" smtClean="0"/>
              <a:t> the two people without whom this workshop would not have happened: Ruth Mason who is the Director of the all Divisions in the Engineering School, and Daniel Singer. Please join me in giving them a hand of applause. Also let me not forget my colleagues on the Organizing committee who have been responsible for the remarkable quality of the participants: Gabi </a:t>
            </a:r>
            <a:r>
              <a:rPr lang="en-US" baseline="0" dirty="0" err="1" smtClean="0"/>
              <a:t>Kotliar</a:t>
            </a:r>
            <a:r>
              <a:rPr lang="en-US" baseline="0" dirty="0" smtClean="0"/>
              <a:t>, Professor </a:t>
            </a:r>
            <a:r>
              <a:rPr lang="en-US" baseline="0" dirty="0" err="1" smtClean="0"/>
              <a:t>Ossono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Meigan</a:t>
            </a:r>
            <a:r>
              <a:rPr lang="en-US" baseline="0" dirty="0" smtClean="0"/>
              <a:t> Aronson, Karen </a:t>
            </a:r>
            <a:r>
              <a:rPr lang="en-US" baseline="0" dirty="0" err="1" smtClean="0"/>
              <a:t>Hallberg</a:t>
            </a:r>
            <a:r>
              <a:rPr lang="en-US" baseline="0" dirty="0" smtClean="0"/>
              <a:t>, and my BU colleagues David Campbell and David Bishop.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99E3-6C61-A340-840E-506B0F2CED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4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300726"/>
            <a:ext cx="6498158" cy="1724867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Digital Design of Materials: Some  Thoughts for a Closing</a:t>
            </a:r>
            <a:b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Group Discussion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494925"/>
            <a:ext cx="6498159" cy="916641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4200" dirty="0" smtClean="0"/>
              <a:t>Andrei Ruckenstein</a:t>
            </a:r>
          </a:p>
          <a:p>
            <a:r>
              <a:rPr lang="en-US" sz="4200" dirty="0" smtClean="0"/>
              <a:t>Boston University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22696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7482"/>
            <a:ext cx="8042276" cy="347370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 “Steering Committee (5-10)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 white paper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Current state of “the field”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Unique opportunities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 couple of Pilot Projects (specific families of materials)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Teams and priorities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Needed resources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265" y="5363110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solidFill>
                  <a:srgbClr val="008000"/>
                </a:solidFill>
              </a:rPr>
              <a:t>A time frame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99281"/>
            <a:ext cx="8042276" cy="1336956"/>
          </a:xfrm>
        </p:spPr>
        <p:txBody>
          <a:bodyPr/>
          <a:lstStyle/>
          <a:p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86504"/>
            <a:ext cx="8042276" cy="4343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>
              <a:buFont typeface="Wingdings" charset="2"/>
              <a:buChar char="§"/>
            </a:pP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Calibri"/>
              </a:rPr>
              <a:t>Impressive experimental ideas, tools and results</a:t>
            </a:r>
          </a:p>
          <a:p>
            <a:pPr>
              <a:buFont typeface="Wingdings" charset="2"/>
              <a:buChar char="§"/>
            </a:pP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Calibri"/>
              </a:rPr>
              <a:t>Virtually infinite source of exciting and important systems and ideas</a:t>
            </a:r>
          </a:p>
          <a:p>
            <a:pPr>
              <a:buFont typeface="Wingdings" charset="2"/>
              <a:buChar char="§"/>
            </a:pPr>
            <a:r>
              <a:rPr lang="en-US" sz="4400" dirty="0" smtClean="0"/>
              <a:t>Novel </a:t>
            </a:r>
            <a:r>
              <a:rPr lang="en-US" sz="4400" dirty="0"/>
              <a:t>approach to electronic structure starting from atoms </a:t>
            </a:r>
            <a:r>
              <a:rPr lang="en-US" sz="4400" dirty="0">
                <a:solidFill>
                  <a:srgbClr val="FF6600"/>
                </a:solidFill>
              </a:rPr>
              <a:t>(rewrite Ashcroft &amp; </a:t>
            </a:r>
            <a:r>
              <a:rPr lang="en-US" sz="4400" dirty="0" err="1">
                <a:solidFill>
                  <a:srgbClr val="FF6600"/>
                </a:solidFill>
              </a:rPr>
              <a:t>Mermin</a:t>
            </a:r>
            <a:r>
              <a:rPr lang="en-US" sz="4400" dirty="0">
                <a:solidFill>
                  <a:srgbClr val="FF6600"/>
                </a:solidFill>
              </a:rPr>
              <a:t>!</a:t>
            </a:r>
            <a:r>
              <a:rPr lang="en-US" sz="4400" dirty="0" smtClean="0">
                <a:solidFill>
                  <a:srgbClr val="FF6600"/>
                </a:solidFill>
              </a:rPr>
              <a:t>)</a:t>
            </a:r>
            <a:endParaRPr lang="en-US" sz="4400" dirty="0" smtClean="0"/>
          </a:p>
          <a:p>
            <a:pPr>
              <a:buFont typeface="Wingdings" charset="2"/>
              <a:buChar char="§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Well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defined algorithms which have led to qualitatively new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insight</a:t>
            </a:r>
          </a:p>
          <a:p>
            <a:pPr>
              <a:buFont typeface="Wingdings" charset="2"/>
              <a:buChar char="§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Courageous experimental colleagues</a:t>
            </a:r>
          </a:p>
          <a:p>
            <a:pPr>
              <a:buFont typeface="Wingdings" charset="2"/>
              <a:buChar char="§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Remarkable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talent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ve-star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949" y="987089"/>
            <a:ext cx="3048000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0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67335"/>
            <a:ext cx="8042276" cy="43434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Launch an annual workshop on Materials Design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Develop a Website with pedagogical lectures (video/audio), lecture notes, simulations, papers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Look for support from ICAM/ACP/KITP, foundations, agencies, donors,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etc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Critical focus: interaction between theory and experiment on complex materials</a:t>
            </a:r>
          </a:p>
          <a:p>
            <a:pPr>
              <a:buFont typeface="Wingdings" charset="2"/>
              <a:buChar char="§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4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Establish collaborative critical mass size teams teams of chemists, physicists, and materials and computational scientists working together on specific scientific projects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4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Establish collaborative critical mass size teams teams of chemists, physicists, and materials and computational scientists working together on specific scientific projects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Nobel &amp; Edis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85" y="352709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Establish collaborative critical mass size teams teams of chemists, physicists, and materials and computational scientists working together on specific scientific projects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Nobel &amp; Edis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85" y="3527090"/>
            <a:ext cx="3289300" cy="2463800"/>
          </a:xfrm>
          <a:prstGeom prst="rect">
            <a:avLst/>
          </a:prstGeom>
        </p:spPr>
      </p:pic>
      <p:pic>
        <p:nvPicPr>
          <p:cNvPr id="5" name="Picture 4" descr="emergent phenomen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059" y="3576406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1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12978"/>
            <a:ext cx="8042276" cy="1336956"/>
          </a:xfrm>
        </p:spPr>
        <p:txBody>
          <a:bodyPr/>
          <a:lstStyle/>
          <a:p>
            <a:r>
              <a:rPr lang="en-US" dirty="0" smtClean="0"/>
              <a:t>“The Prize”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79647"/>
            <a:ext cx="8042276" cy="43434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Intellectual understanding, new science, new technological applications, a broader educated community</a:t>
            </a: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Infrastructure: computational power, innovative experimental facilities (automation?)</a:t>
            </a:r>
          </a:p>
          <a:p>
            <a:pPr>
              <a:buFont typeface="Wingdings" charset="2"/>
              <a:buChar char="§"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Funding!!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9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64582"/>
            <a:ext cx="8042276" cy="4343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Eliminate siloes/”black boxes” and establish an open and accepted body of knowledge in DMFT/DFT+DMFT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Come up with conceptual explanations and simple models to educate the experimental community, students, and others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Build a “project management” approach to high throughput research programs that deliver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Understanding of interesting existing materials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Predict modifications/substitutions leading to specific behavior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Predict completely new materials with interesting properties</a:t>
            </a:r>
          </a:p>
          <a:p>
            <a:pPr lvl="1">
              <a:buFont typeface="Wingdings" charset="2"/>
              <a:buChar char="§"/>
            </a:pPr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4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48597"/>
            <a:ext cx="8042276" cy="1336956"/>
          </a:xfrm>
        </p:spPr>
        <p:txBody>
          <a:bodyPr/>
          <a:lstStyle/>
          <a:p>
            <a:r>
              <a:rPr lang="en-US" dirty="0" smtClean="0"/>
              <a:t>Materials Design Cycle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16559" y="4475425"/>
            <a:ext cx="1393254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1793" y="477132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IDEA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3699" y="3481228"/>
            <a:ext cx="1393254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0003" y="3764794"/>
            <a:ext cx="126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Synthesis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7848" y="5532294"/>
            <a:ext cx="1693385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81823" y="5815860"/>
            <a:ext cx="1607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Computation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2078" y="4501110"/>
            <a:ext cx="2046649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52054" y="4771320"/>
            <a:ext cx="201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Characterization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20405612">
            <a:off x="2931824" y="3977071"/>
            <a:ext cx="822960" cy="40892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537072">
            <a:off x="5402264" y="3932207"/>
            <a:ext cx="822960" cy="40892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537072">
            <a:off x="2805074" y="5625732"/>
            <a:ext cx="822960" cy="40892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9558432">
            <a:off x="5500904" y="5621280"/>
            <a:ext cx="822960" cy="40892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Bent Arrow 21"/>
          <p:cNvSpPr/>
          <p:nvPr/>
        </p:nvSpPr>
        <p:spPr>
          <a:xfrm rot="10800000">
            <a:off x="5752054" y="5652855"/>
            <a:ext cx="979960" cy="978774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16200000">
            <a:off x="4181594" y="4782908"/>
            <a:ext cx="822960" cy="40892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6200000">
            <a:off x="4186034" y="2728417"/>
            <a:ext cx="822960" cy="40892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pic>
        <p:nvPicPr>
          <p:cNvPr id="27" name="Picture 26" descr="p48-9-jackpo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96" y="1245229"/>
            <a:ext cx="984918" cy="126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1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223</TotalTime>
  <Words>1001</Words>
  <Application>Microsoft Macintosh PowerPoint</Application>
  <PresentationFormat>On-screen Show (4:3)</PresentationFormat>
  <Paragraphs>75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Digital Design of Materials: Some  Thoughts for a Closing Group Discussion</vt:lpstr>
      <vt:lpstr> Workshop</vt:lpstr>
      <vt:lpstr>Short Term</vt:lpstr>
      <vt:lpstr>Longer Term</vt:lpstr>
      <vt:lpstr>Longer Term</vt:lpstr>
      <vt:lpstr>Longer Term</vt:lpstr>
      <vt:lpstr>“The Prize”</vt:lpstr>
      <vt:lpstr> Goals</vt:lpstr>
      <vt:lpstr>Materials Design Cycle</vt:lpstr>
      <vt:lpstr>Deliverable Plan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of Materials: Some Final Thoughts</dc:title>
  <dc:creator>Andrei Ruckenstein</dc:creator>
  <cp:lastModifiedBy>Andrei Ruckenstein</cp:lastModifiedBy>
  <cp:revision>25</cp:revision>
  <dcterms:created xsi:type="dcterms:W3CDTF">2013-09-28T18:13:09Z</dcterms:created>
  <dcterms:modified xsi:type="dcterms:W3CDTF">2013-09-29T13:44:17Z</dcterms:modified>
</cp:coreProperties>
</file>