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793" r:id="rId2"/>
    <p:sldMasterId id="2147483794" r:id="rId3"/>
    <p:sldMasterId id="2147483795" r:id="rId4"/>
    <p:sldMasterId id="2147483796" r:id="rId5"/>
    <p:sldMasterId id="2147483797" r:id="rId6"/>
    <p:sldMasterId id="2147483875" r:id="rId7"/>
  </p:sldMasterIdLst>
  <p:notesMasterIdLst>
    <p:notesMasterId r:id="rId31"/>
  </p:notesMasterIdLst>
  <p:handoutMasterIdLst>
    <p:handoutMasterId r:id="rId32"/>
  </p:handoutMasterIdLst>
  <p:sldIdLst>
    <p:sldId id="257" r:id="rId8"/>
    <p:sldId id="343" r:id="rId9"/>
    <p:sldId id="362" r:id="rId10"/>
    <p:sldId id="366" r:id="rId11"/>
    <p:sldId id="316" r:id="rId12"/>
    <p:sldId id="326" r:id="rId13"/>
    <p:sldId id="339" r:id="rId14"/>
    <p:sldId id="340" r:id="rId15"/>
    <p:sldId id="330" r:id="rId16"/>
    <p:sldId id="367" r:id="rId17"/>
    <p:sldId id="359" r:id="rId18"/>
    <p:sldId id="360" r:id="rId19"/>
    <p:sldId id="368" r:id="rId20"/>
    <p:sldId id="370" r:id="rId21"/>
    <p:sldId id="369" r:id="rId22"/>
    <p:sldId id="358" r:id="rId23"/>
    <p:sldId id="350" r:id="rId24"/>
    <p:sldId id="371" r:id="rId25"/>
    <p:sldId id="356" r:id="rId26"/>
    <p:sldId id="361" r:id="rId27"/>
    <p:sldId id="331" r:id="rId28"/>
    <p:sldId id="364" r:id="rId29"/>
    <p:sldId id="365" r:id="rId30"/>
  </p:sldIdLst>
  <p:sldSz cx="9144000" cy="6858000" type="screen4x3"/>
  <p:notesSz cx="7315200" cy="96012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0000"/>
    <a:srgbClr val="006600"/>
    <a:srgbClr val="920000"/>
    <a:srgbClr val="666699"/>
    <a:srgbClr val="A80000"/>
    <a:srgbClr val="FF6600"/>
    <a:srgbClr val="64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5411" autoAdjust="0"/>
  </p:normalViewPr>
  <p:slideViewPr>
    <p:cSldViewPr>
      <p:cViewPr>
        <p:scale>
          <a:sx n="66" d="100"/>
          <a:sy n="66" d="100"/>
        </p:scale>
        <p:origin x="87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6"/>
    </p:cViewPr>
  </p:sorterViewPr>
  <p:notesViewPr>
    <p:cSldViewPr>
      <p:cViewPr varScale="1">
        <p:scale>
          <a:sx n="52" d="100"/>
          <a:sy n="52" d="100"/>
        </p:scale>
        <p:origin x="-3012" y="-78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62" cy="4801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891" y="0"/>
            <a:ext cx="3170560" cy="4801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0B2B13-6547-48B3-BF6E-D1B5AFDD9BAA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524"/>
            <a:ext cx="3170562" cy="480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891" y="9119524"/>
            <a:ext cx="3170560" cy="480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FB6C173-2093-41E3-B0C3-977DDD550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18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62" cy="4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891" y="0"/>
            <a:ext cx="3170560" cy="4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996" y="4561301"/>
            <a:ext cx="5853209" cy="43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524"/>
            <a:ext cx="3170562" cy="4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891" y="9119524"/>
            <a:ext cx="3170560" cy="4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9DBE0D-5465-485D-9E0E-3002ACC85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5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4F50BCC0-DEB4-43A8-ADE4-FA7D71BCAA0A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8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528747AF-C30D-48E9-99AE-2EE397026C0A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They are structurally and chemically similar compounds with the biggest </a:t>
            </a:r>
            <a:r>
              <a:rPr lang="en-US" dirty="0" err="1" smtClean="0"/>
              <a:t>differencce</a:t>
            </a:r>
            <a:r>
              <a:rPr lang="en-US" dirty="0" smtClean="0"/>
              <a:t> lying on the PtnAs8 layer, </a:t>
            </a:r>
          </a:p>
          <a:p>
            <a:pPr eaLnBrk="1" hangingPunct="1"/>
            <a:r>
              <a:rPr lang="en-US" dirty="0" smtClean="0"/>
              <a:t>both of them have the magic As, why is Tc so different, one has the highest</a:t>
            </a:r>
            <a:r>
              <a:rPr lang="en-US" baseline="0" dirty="0" smtClean="0"/>
              <a:t> Tc</a:t>
            </a:r>
          </a:p>
          <a:p>
            <a:pPr eaLnBrk="1" hangingPunct="1"/>
            <a:r>
              <a:rPr lang="en-US" baseline="0" dirty="0" smtClean="0"/>
              <a:t>At 11 K and the other one has the highest Tc </a:t>
            </a:r>
            <a:r>
              <a:rPr lang="en-US" baseline="0" dirty="0" err="1" smtClean="0"/>
              <a:t>abround</a:t>
            </a:r>
            <a:r>
              <a:rPr lang="en-US" baseline="0" dirty="0" smtClean="0"/>
              <a:t> 38 K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The extra electron count or the empirical rule of the As-Fe-As bond angle are not enough to count it.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believe these two systems provide New insight in increasing Tc in </a:t>
            </a:r>
            <a:r>
              <a:rPr lang="en-US" dirty="0" err="1" smtClean="0"/>
              <a:t>fe</a:t>
            </a:r>
            <a:r>
              <a:rPr lang="en-US" dirty="0" smtClean="0"/>
              <a:t> </a:t>
            </a:r>
            <a:r>
              <a:rPr lang="en-US" dirty="0" err="1" smtClean="0"/>
              <a:t>pnicetide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7315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9205F9FE-7AE9-4313-A834-62A4866D21A9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7764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9205F9FE-7AE9-4313-A834-62A4866D21A9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468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82F6BE36-BDD0-4C7A-A4CB-B4F79011DCC6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For the x=0.4% doping, when temperature is decreased from 95 K to 5K, domains due to the structural phase transition are observed.</a:t>
            </a:r>
          </a:p>
          <a:p>
            <a:pPr eaLnBrk="1" hangingPunct="1"/>
            <a:r>
              <a:rPr lang="en-US" dirty="0" smtClean="0"/>
              <a:t>No magnetic anomalies in the susceptibility measurement are observed even for the lowest doping level.</a:t>
            </a:r>
          </a:p>
          <a:p>
            <a:pPr eaLnBrk="1" hangingPunct="1"/>
            <a:r>
              <a:rPr lang="en-US" dirty="0" smtClean="0"/>
              <a:t>With more </a:t>
            </a:r>
            <a:r>
              <a:rPr lang="en-US" dirty="0" err="1" smtClean="0"/>
              <a:t>Pt</a:t>
            </a:r>
            <a:r>
              <a:rPr lang="en-US" dirty="0" smtClean="0"/>
              <a:t> doping, the resistivity anomaly is suppressed and </a:t>
            </a:r>
          </a:p>
          <a:p>
            <a:pPr eaLnBrk="1" hangingPunct="1"/>
            <a:r>
              <a:rPr lang="en-US" dirty="0" smtClean="0"/>
              <a:t>Superconductivity occurs. Tc increases with doping, and reaches 11 K at the highest doping level we got. The bulk superconductivity is confirmed by</a:t>
            </a:r>
          </a:p>
          <a:p>
            <a:pPr eaLnBrk="1" hangingPunct="1"/>
            <a:r>
              <a:rPr lang="en-US" dirty="0" smtClean="0"/>
              <a:t>the magnetization measurement.  A T-x phase diagram based on these data  is mapped out for the 10—3-8 phase. We suspect the structure here is the</a:t>
            </a:r>
          </a:p>
          <a:p>
            <a:pPr eaLnBrk="1" hangingPunct="1"/>
            <a:r>
              <a:rPr lang="en-US" dirty="0" smtClean="0"/>
              <a:t>Triclinic structure </a:t>
            </a:r>
            <a:r>
              <a:rPr lang="en-US" dirty="0" err="1" smtClean="0"/>
              <a:t>wih</a:t>
            </a:r>
            <a:r>
              <a:rPr lang="en-US" dirty="0" smtClean="0"/>
              <a:t> a!=b</a:t>
            </a:r>
          </a:p>
          <a:p>
            <a:pPr eaLnBrk="1" hangingPunct="1"/>
            <a:endParaRPr lang="en-US" dirty="0" smtClean="0"/>
          </a:p>
          <a:p>
            <a:r>
              <a:rPr lang="en-US" sz="1200" dirty="0" smtClean="0">
                <a:solidFill>
                  <a:srgbClr val="96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anisotropy of the optical properties in the lower symmetry phase</a:t>
            </a:r>
          </a:p>
          <a:p>
            <a:r>
              <a:rPr lang="en-US" sz="1200" dirty="0" smtClean="0">
                <a:solidFill>
                  <a:srgbClr val="96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different rotation of the polarization plane upon reflection   different contrast in the image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792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4F5ED32D-0D20-4D49-9EA3-844D673BA85F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We can see from the powder </a:t>
            </a:r>
            <a:r>
              <a:rPr lang="en-US" dirty="0" err="1" smtClean="0"/>
              <a:t>xray</a:t>
            </a:r>
            <a:r>
              <a:rPr lang="en-US" dirty="0" smtClean="0"/>
              <a:t> data that no impurities exist in the sample and the pattern was fitted well with our structure model.</a:t>
            </a:r>
          </a:p>
          <a:p>
            <a:pPr eaLnBrk="1" hangingPunct="1"/>
            <a:r>
              <a:rPr lang="en-US" dirty="0" smtClean="0"/>
              <a:t>The bulk superconductivity is conformed by the zero </a:t>
            </a:r>
            <a:r>
              <a:rPr lang="en-US" dirty="0" err="1" smtClean="0"/>
              <a:t>resitivity</a:t>
            </a:r>
            <a:r>
              <a:rPr lang="en-US" dirty="0" smtClean="0"/>
              <a:t>, 100% of shielding fraction and a subtle jump in heat capacity.</a:t>
            </a:r>
          </a:p>
          <a:p>
            <a:pPr eaLnBrk="1" hangingPunct="1"/>
            <a:r>
              <a:rPr lang="en-US" dirty="0" err="1" smtClean="0"/>
              <a:t>Althogu</a:t>
            </a:r>
            <a:r>
              <a:rPr lang="en-US" dirty="0" smtClean="0"/>
              <a:t> The FC </a:t>
            </a:r>
            <a:r>
              <a:rPr lang="en-US" dirty="0" err="1" smtClean="0"/>
              <a:t>messnner</a:t>
            </a:r>
            <a:r>
              <a:rPr lang="en-US" dirty="0" smtClean="0"/>
              <a:t> fraction is small, it is comparable to other </a:t>
            </a:r>
            <a:r>
              <a:rPr lang="en-US" dirty="0" err="1" smtClean="0"/>
              <a:t>fe</a:t>
            </a:r>
            <a:r>
              <a:rPr lang="en-US" dirty="0" smtClean="0"/>
              <a:t> </a:t>
            </a:r>
            <a:r>
              <a:rPr lang="en-US" dirty="0" err="1" smtClean="0"/>
              <a:t>pnicetides</a:t>
            </a:r>
            <a:r>
              <a:rPr lang="en-US" dirty="0" smtClean="0"/>
              <a:t> and it is due </a:t>
            </a:r>
            <a:r>
              <a:rPr lang="en-US" dirty="0" err="1" smtClean="0"/>
              <a:t>lto</a:t>
            </a:r>
            <a:r>
              <a:rPr lang="en-US" dirty="0" smtClean="0"/>
              <a:t> the flux pinning. The anisotropic Hc2 </a:t>
            </a:r>
            <a:r>
              <a:rPr lang="en-US" dirty="0" err="1" smtClean="0"/>
              <a:t>measuremnet</a:t>
            </a:r>
            <a:endParaRPr lang="en-US" dirty="0" smtClean="0"/>
          </a:p>
          <a:p>
            <a:pPr eaLnBrk="1" hangingPunct="1"/>
            <a:r>
              <a:rPr lang="en-US" dirty="0" smtClean="0"/>
              <a:t>Shows the 10-3-8 phase is the most anisotropic one in the Fe based superconductor.</a:t>
            </a:r>
          </a:p>
        </p:txBody>
      </p:sp>
    </p:spTree>
    <p:extLst>
      <p:ext uri="{BB962C8B-B14F-4D97-AF65-F5344CB8AC3E}">
        <p14:creationId xmlns:p14="http://schemas.microsoft.com/office/powerpoint/2010/main" val="881073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4F5ED32D-0D20-4D49-9EA3-844D673BA85F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We can see from the powder </a:t>
            </a:r>
            <a:r>
              <a:rPr lang="en-US" dirty="0" err="1" smtClean="0"/>
              <a:t>xray</a:t>
            </a:r>
            <a:r>
              <a:rPr lang="en-US" dirty="0" smtClean="0"/>
              <a:t> data that no impurities exist in the sample and the pattern was fitted well with our structure model.</a:t>
            </a:r>
          </a:p>
          <a:p>
            <a:pPr eaLnBrk="1" hangingPunct="1"/>
            <a:r>
              <a:rPr lang="en-US" dirty="0" smtClean="0"/>
              <a:t>The bulk superconductivity is conformed by the zero </a:t>
            </a:r>
            <a:r>
              <a:rPr lang="en-US" dirty="0" err="1" smtClean="0"/>
              <a:t>resitivity</a:t>
            </a:r>
            <a:r>
              <a:rPr lang="en-US" dirty="0" smtClean="0"/>
              <a:t>, 100% of shielding fraction and a subtle jump in heat capacity.</a:t>
            </a:r>
          </a:p>
          <a:p>
            <a:pPr eaLnBrk="1" hangingPunct="1"/>
            <a:r>
              <a:rPr lang="en-US" dirty="0" err="1" smtClean="0"/>
              <a:t>Althogu</a:t>
            </a:r>
            <a:r>
              <a:rPr lang="en-US" dirty="0" smtClean="0"/>
              <a:t> The FC </a:t>
            </a:r>
            <a:r>
              <a:rPr lang="en-US" dirty="0" err="1" smtClean="0"/>
              <a:t>messnner</a:t>
            </a:r>
            <a:r>
              <a:rPr lang="en-US" dirty="0" smtClean="0"/>
              <a:t> fraction is small, it is comparable to other </a:t>
            </a:r>
            <a:r>
              <a:rPr lang="en-US" dirty="0" err="1" smtClean="0"/>
              <a:t>fe</a:t>
            </a:r>
            <a:r>
              <a:rPr lang="en-US" dirty="0" smtClean="0"/>
              <a:t> </a:t>
            </a:r>
            <a:r>
              <a:rPr lang="en-US" dirty="0" err="1" smtClean="0"/>
              <a:t>pnicetides</a:t>
            </a:r>
            <a:r>
              <a:rPr lang="en-US" dirty="0" smtClean="0"/>
              <a:t> and it is due </a:t>
            </a:r>
            <a:r>
              <a:rPr lang="en-US" dirty="0" err="1" smtClean="0"/>
              <a:t>lto</a:t>
            </a:r>
            <a:r>
              <a:rPr lang="en-US" dirty="0" smtClean="0"/>
              <a:t> the flux pinning. The anisotropic Hc2 </a:t>
            </a:r>
            <a:r>
              <a:rPr lang="en-US" dirty="0" err="1" smtClean="0"/>
              <a:t>measuremnet</a:t>
            </a:r>
            <a:endParaRPr lang="en-US" dirty="0" smtClean="0"/>
          </a:p>
          <a:p>
            <a:pPr eaLnBrk="1" hangingPunct="1"/>
            <a:r>
              <a:rPr lang="en-US" dirty="0" smtClean="0"/>
              <a:t>Shows the 10-3-8 phase is the most anisotropic one in the Fe based superconductor.</a:t>
            </a:r>
          </a:p>
        </p:txBody>
      </p:sp>
    </p:spTree>
    <p:extLst>
      <p:ext uri="{BB962C8B-B14F-4D97-AF65-F5344CB8AC3E}">
        <p14:creationId xmlns:p14="http://schemas.microsoft.com/office/powerpoint/2010/main" val="94117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77C1592A-869F-41A5-A7B0-DC164D66C4D4}" type="slidenum">
              <a:rPr lang="en-US">
                <a:latin typeface="Arial" panose="020B0604020202020204" pitchFamily="34" charset="0"/>
              </a:rPr>
              <a:pPr/>
              <a:t>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anose="020B0604020202020204" pitchFamily="34" charset="0"/>
              </a:rPr>
              <a:t>This March, in Japan, Nohara group reported two new superconductors in the </a:t>
            </a:r>
            <a:r>
              <a:rPr lang="en-US" sz="2000" dirty="0" err="1" smtClean="0">
                <a:latin typeface="Arial" panose="020B0604020202020204" pitchFamily="34" charset="0"/>
              </a:rPr>
              <a:t>Ca</a:t>
            </a:r>
            <a:r>
              <a:rPr lang="en-US" sz="2000" dirty="0" smtClean="0">
                <a:latin typeface="Arial" panose="020B0604020202020204" pitchFamily="34" charset="0"/>
              </a:rPr>
              <a:t>-</a:t>
            </a:r>
            <a:r>
              <a:rPr lang="en-US" sz="2000" dirty="0" err="1" smtClean="0">
                <a:latin typeface="Arial" panose="020B0604020202020204" pitchFamily="34" charset="0"/>
              </a:rPr>
              <a:t>Pt</a:t>
            </a:r>
            <a:r>
              <a:rPr lang="en-US" sz="2000" dirty="0" smtClean="0">
                <a:latin typeface="Arial" panose="020B0604020202020204" pitchFamily="34" charset="0"/>
              </a:rPr>
              <a:t>-Fe-As system. </a:t>
            </a:r>
            <a:r>
              <a:rPr lang="en-US" altLang="zh-CN" sz="2000" dirty="0" smtClean="0">
                <a:solidFill>
                  <a:schemeClr val="bg2"/>
                </a:solidFill>
                <a:latin typeface="Arial" panose="020B0604020202020204" pitchFamily="34" charset="0"/>
              </a:rPr>
              <a:t>One is low temperature phase; the other phase has Tc up to 38K.</a:t>
            </a:r>
            <a:r>
              <a:rPr lang="en-US" sz="2000" dirty="0" smtClean="0">
                <a:latin typeface="Arial" panose="020B0604020202020204" pitchFamily="34" charset="0"/>
              </a:rPr>
              <a:t>The bulk superconductivity is </a:t>
            </a:r>
          </a:p>
          <a:p>
            <a:pPr eaLnBrk="1" hangingPunct="1"/>
            <a:r>
              <a:rPr lang="en-US" sz="2000" dirty="0" smtClean="0">
                <a:latin typeface="Arial" panose="020B0604020202020204" pitchFamily="34" charset="0"/>
              </a:rPr>
              <a:t>Indicated by the large diamagnetic signal. This is exciting. However, the crystal structures were not successfully characterized although</a:t>
            </a:r>
          </a:p>
          <a:p>
            <a:pPr eaLnBrk="1" hangingPunct="1"/>
            <a:r>
              <a:rPr lang="en-US" sz="2000" dirty="0" smtClean="0">
                <a:latin typeface="Arial" panose="020B0604020202020204" pitchFamily="34" charset="0"/>
              </a:rPr>
              <a:t>An  alternating </a:t>
            </a:r>
            <a:r>
              <a:rPr lang="en-US" sz="2000" dirty="0" err="1" smtClean="0">
                <a:latin typeface="Arial" panose="020B0604020202020204" pitchFamily="34" charset="0"/>
              </a:rPr>
              <a:t>Ca</a:t>
            </a:r>
            <a:r>
              <a:rPr lang="en-US" sz="2000" dirty="0" smtClean="0">
                <a:latin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</a:rPr>
              <a:t>FeAs</a:t>
            </a:r>
            <a:r>
              <a:rPr lang="en-US" sz="2000" dirty="0" smtClean="0">
                <a:latin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</a:rPr>
              <a:t>Ca</a:t>
            </a:r>
            <a:r>
              <a:rPr lang="en-US" sz="2000" dirty="0" smtClean="0">
                <a:latin typeface="Arial" panose="020B0604020202020204" pitchFamily="34" charset="0"/>
              </a:rPr>
              <a:t>, and an unknown layer stacking is suggested.  </a:t>
            </a:r>
          </a:p>
          <a:p>
            <a:pPr eaLnBrk="1" hangingPunct="1"/>
            <a:r>
              <a:rPr lang="en-US" sz="2000" dirty="0" smtClean="0">
                <a:latin typeface="Arial" panose="020B0604020202020204" pitchFamily="34" charset="0"/>
              </a:rPr>
              <a:t> What’s more the sample is a mixture of new phases and a considerable amount of impurity phases, which hindered the physical characterization and further investigation.</a:t>
            </a:r>
          </a:p>
          <a:p>
            <a:pPr eaLnBrk="1" hangingPunct="1"/>
            <a:r>
              <a:rPr lang="en-US" sz="2000" dirty="0" smtClean="0">
                <a:latin typeface="Arial" panose="020B0604020202020204" pitchFamily="34" charset="0"/>
              </a:rPr>
              <a:t>We intended to answer what are they and how they work.</a:t>
            </a:r>
          </a:p>
        </p:txBody>
      </p:sp>
    </p:spTree>
    <p:extLst>
      <p:ext uri="{BB962C8B-B14F-4D97-AF65-F5344CB8AC3E}">
        <p14:creationId xmlns:p14="http://schemas.microsoft.com/office/powerpoint/2010/main" val="400185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892D438F-0620-40DF-B9B8-81D56B003461}" type="slidenum">
              <a:rPr lang="en-US">
                <a:latin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The PtnAs8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layer is a square lattice of corner-sharing PtAs4 squares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with a rotation of approximately 25° about an axis perpendicular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to the plane, governed by the formation of </a:t>
            </a:r>
            <a:r>
              <a:rPr lang="en-US" dirty="0" err="1" smtClean="0">
                <a:latin typeface="Arial" panose="020B0604020202020204" pitchFamily="34" charset="0"/>
              </a:rPr>
              <a:t>intraplanar</a:t>
            </a:r>
            <a:r>
              <a:rPr lang="en-US" dirty="0" smtClean="0">
                <a:latin typeface="Arial" panose="020B0604020202020204" pitchFamily="34" charset="0"/>
              </a:rPr>
              <a:t> As-As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dimers.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PtnAs8 layer is made of the leads to their complicated formulas, each unit cell contains 10 </a:t>
            </a:r>
            <a:r>
              <a:rPr lang="en-US" dirty="0" err="1" smtClean="0">
                <a:latin typeface="Arial" panose="020B0604020202020204" pitchFamily="34" charset="0"/>
              </a:rPr>
              <a:t>Ca</a:t>
            </a:r>
            <a:r>
              <a:rPr lang="en-US" dirty="0" smtClean="0">
                <a:latin typeface="Arial" panose="020B0604020202020204" pitchFamily="34" charset="0"/>
              </a:rPr>
              <a:t>, 3 or 4 </a:t>
            </a:r>
            <a:r>
              <a:rPr lang="en-US" dirty="0" err="1" smtClean="0">
                <a:latin typeface="Arial" panose="020B0604020202020204" pitchFamily="34" charset="0"/>
              </a:rPr>
              <a:t>Pt</a:t>
            </a:r>
            <a:r>
              <a:rPr lang="en-US" dirty="0" smtClean="0">
                <a:latin typeface="Arial" panose="020B0604020202020204" pitchFamily="34" charset="0"/>
              </a:rPr>
              <a:t>, 10 Fe and 18 AS.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 to make it simple, we will call the low Tc phase the “10-3-8” phase, and the high Tc phase the “10-4-8” phase</a:t>
            </a:r>
          </a:p>
          <a:p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5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52ED94AE-7863-4129-97C4-F3DCC3BDD1F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The normal state of the 10-3-8 phase has resistivity around 0.5 to 1 </a:t>
            </a:r>
            <a:r>
              <a:rPr lang="en-US" dirty="0" err="1" smtClean="0"/>
              <a:t>mr</a:t>
            </a:r>
            <a:r>
              <a:rPr lang="en-US" dirty="0" smtClean="0"/>
              <a:t> cm, indicating their poor metal nature.</a:t>
            </a:r>
          </a:p>
          <a:p>
            <a:pPr eaLnBrk="1" hangingPunct="1"/>
            <a:r>
              <a:rPr lang="en-US" dirty="0" smtClean="0"/>
              <a:t>It has low carrier concentration. The magnetization is in the range of 10-4 emu/mole, which are all comparable to the other Fe based </a:t>
            </a:r>
            <a:r>
              <a:rPr lang="en-US" dirty="0" err="1" smtClean="0"/>
              <a:t>supercoductors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both the Hall </a:t>
            </a:r>
            <a:r>
              <a:rPr lang="en-US" dirty="0" err="1" smtClean="0"/>
              <a:t>coeeficient</a:t>
            </a:r>
            <a:r>
              <a:rPr lang="en-US" dirty="0" smtClean="0"/>
              <a:t> and the </a:t>
            </a:r>
            <a:r>
              <a:rPr lang="en-US" dirty="0" err="1" smtClean="0"/>
              <a:t>seebeck</a:t>
            </a:r>
            <a:r>
              <a:rPr lang="en-US" dirty="0" smtClean="0"/>
              <a:t> </a:t>
            </a:r>
            <a:r>
              <a:rPr lang="en-US" dirty="0" err="1" smtClean="0"/>
              <a:t>coeefiecient</a:t>
            </a:r>
            <a:r>
              <a:rPr lang="en-US" dirty="0" smtClean="0"/>
              <a:t> are negative, indicating the dominant role of electrons </a:t>
            </a:r>
            <a:r>
              <a:rPr lang="en-US" dirty="0" err="1" smtClean="0"/>
              <a:t>intransport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799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82F6BE36-BDD0-4C7A-A4CB-B4F79011DCC6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For the x=0.4% doping, when temperature is decreased from 95 K to 5K, domains due to the structural phase transition are observed.</a:t>
            </a:r>
          </a:p>
          <a:p>
            <a:pPr eaLnBrk="1" hangingPunct="1"/>
            <a:r>
              <a:rPr lang="en-US" dirty="0" smtClean="0"/>
              <a:t>No magnetic anomalies in the susceptibility measurement are observed even for the lowest doping level.</a:t>
            </a:r>
          </a:p>
          <a:p>
            <a:pPr eaLnBrk="1" hangingPunct="1"/>
            <a:r>
              <a:rPr lang="en-US" dirty="0" smtClean="0"/>
              <a:t>With more </a:t>
            </a:r>
            <a:r>
              <a:rPr lang="en-US" dirty="0" err="1" smtClean="0"/>
              <a:t>Pt</a:t>
            </a:r>
            <a:r>
              <a:rPr lang="en-US" dirty="0" smtClean="0"/>
              <a:t> doping, the resistivity anomaly is suppressed and </a:t>
            </a:r>
          </a:p>
          <a:p>
            <a:pPr eaLnBrk="1" hangingPunct="1"/>
            <a:r>
              <a:rPr lang="en-US" dirty="0" smtClean="0"/>
              <a:t>Superconductivity occurs. Tc increases with doping, and reaches 11 K at the highest doping level we got. The bulk superconductivity is confirmed by</a:t>
            </a:r>
          </a:p>
          <a:p>
            <a:pPr eaLnBrk="1" hangingPunct="1"/>
            <a:r>
              <a:rPr lang="en-US" dirty="0" smtClean="0"/>
              <a:t>the magnetization measurement.  A T-x phase diagram based on these data  is mapped out for the 10—3-8 phase. We suspect the structure here is the</a:t>
            </a:r>
          </a:p>
          <a:p>
            <a:pPr eaLnBrk="1" hangingPunct="1"/>
            <a:r>
              <a:rPr lang="en-US" dirty="0" smtClean="0"/>
              <a:t>Triclinic structure </a:t>
            </a:r>
            <a:r>
              <a:rPr lang="en-US" dirty="0" err="1" smtClean="0"/>
              <a:t>wih</a:t>
            </a:r>
            <a:r>
              <a:rPr lang="en-US" dirty="0" smtClean="0"/>
              <a:t> a!=b</a:t>
            </a:r>
          </a:p>
          <a:p>
            <a:pPr eaLnBrk="1" hangingPunct="1"/>
            <a:endParaRPr lang="en-US" dirty="0" smtClean="0"/>
          </a:p>
          <a:p>
            <a:r>
              <a:rPr lang="en-US" sz="1200" dirty="0" smtClean="0">
                <a:solidFill>
                  <a:srgbClr val="96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anisotropy of the optical properties in the lower symmetry phase</a:t>
            </a:r>
          </a:p>
          <a:p>
            <a:r>
              <a:rPr lang="en-US" sz="1200" dirty="0" smtClean="0">
                <a:solidFill>
                  <a:srgbClr val="96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different rotation of the polarization plane upon reflection   different contrast in the image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766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82F6BE36-BDD0-4C7A-A4CB-B4F79011DCC6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For the x=0.4% doping, when temperature is decreased from 95 K to 5K, domains due to the structural phase transition are observed.</a:t>
            </a:r>
          </a:p>
          <a:p>
            <a:pPr eaLnBrk="1" hangingPunct="1"/>
            <a:r>
              <a:rPr lang="en-US" dirty="0" smtClean="0"/>
              <a:t>No magnetic anomalies in the susceptibility measurement are observed even for the lowest doping level.</a:t>
            </a:r>
          </a:p>
          <a:p>
            <a:pPr eaLnBrk="1" hangingPunct="1"/>
            <a:r>
              <a:rPr lang="en-US" dirty="0" smtClean="0"/>
              <a:t>With more </a:t>
            </a:r>
            <a:r>
              <a:rPr lang="en-US" dirty="0" err="1" smtClean="0"/>
              <a:t>Pt</a:t>
            </a:r>
            <a:r>
              <a:rPr lang="en-US" dirty="0" smtClean="0"/>
              <a:t> doping, the resistivity anomaly is suppressed and </a:t>
            </a:r>
          </a:p>
          <a:p>
            <a:pPr eaLnBrk="1" hangingPunct="1"/>
            <a:r>
              <a:rPr lang="en-US" dirty="0" smtClean="0"/>
              <a:t>Superconductivity occurs. Tc increases with doping, and reaches 11 K at the highest doping level we got. The bulk superconductivity is confirmed by</a:t>
            </a:r>
          </a:p>
          <a:p>
            <a:pPr eaLnBrk="1" hangingPunct="1"/>
            <a:r>
              <a:rPr lang="en-US" dirty="0" smtClean="0"/>
              <a:t>the magnetization measurement.  A T-x phase diagram based on these data  is mapped out for the 10—3-8 phase. We suspect the structure here is the</a:t>
            </a:r>
          </a:p>
          <a:p>
            <a:pPr eaLnBrk="1" hangingPunct="1"/>
            <a:r>
              <a:rPr lang="en-US" dirty="0" smtClean="0"/>
              <a:t>Triclinic structure </a:t>
            </a:r>
            <a:r>
              <a:rPr lang="en-US" dirty="0" err="1" smtClean="0"/>
              <a:t>wih</a:t>
            </a:r>
            <a:r>
              <a:rPr lang="en-US" dirty="0" smtClean="0"/>
              <a:t> a!=b</a:t>
            </a:r>
          </a:p>
          <a:p>
            <a:pPr eaLnBrk="1" hangingPunct="1"/>
            <a:endParaRPr lang="en-US" dirty="0" smtClean="0"/>
          </a:p>
          <a:p>
            <a:r>
              <a:rPr lang="en-US" sz="1200" dirty="0" smtClean="0">
                <a:solidFill>
                  <a:srgbClr val="96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anisotropy of the optical properties in the lower symmetry phase</a:t>
            </a:r>
          </a:p>
          <a:p>
            <a:r>
              <a:rPr lang="en-US" sz="1200" dirty="0" smtClean="0">
                <a:solidFill>
                  <a:srgbClr val="96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different rotation of the polarization plane upon reflection   different contrast in the image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650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D9DA6BC8-4448-4DFB-B2C2-C3940B79670F}" type="slidenum">
              <a:rPr lang="en-US">
                <a:latin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OK, now we move to the high Tc 10-4-8 phase. Since only 100 </a:t>
            </a:r>
            <a:r>
              <a:rPr lang="en-US" dirty="0" err="1" smtClean="0">
                <a:latin typeface="Arial" panose="020B0604020202020204" pitchFamily="34" charset="0"/>
              </a:rPr>
              <a:t>micronmeter</a:t>
            </a:r>
            <a:r>
              <a:rPr lang="en-US" dirty="0" smtClean="0">
                <a:latin typeface="Arial" panose="020B0604020202020204" pitchFamily="34" charset="0"/>
              </a:rPr>
              <a:t> single crystals were grown and the doping level can not be tuned, we only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Have limited information about this phase. The single crystal </a:t>
            </a:r>
            <a:r>
              <a:rPr lang="en-US" dirty="0" err="1" smtClean="0">
                <a:latin typeface="Arial" panose="020B0604020202020204" pitchFamily="34" charset="0"/>
              </a:rPr>
              <a:t>xray</a:t>
            </a:r>
            <a:r>
              <a:rPr lang="en-US" dirty="0" smtClean="0">
                <a:latin typeface="Arial" panose="020B0604020202020204" pitchFamily="34" charset="0"/>
              </a:rPr>
              <a:t> diffraction shows 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normal state resistivity shows no anomalies and decreases with decreasing temperature, although its value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Is smaller than the 10-3-8 phase, it is still poor metal. Bulk superconductivity is detected below 25 K, which is much lower than the reported 38 K.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This could be due to the different level of </a:t>
            </a:r>
            <a:r>
              <a:rPr lang="en-US" dirty="0" err="1" smtClean="0">
                <a:latin typeface="Arial" panose="020B0604020202020204" pitchFamily="34" charset="0"/>
              </a:rPr>
              <a:t>Pt</a:t>
            </a:r>
            <a:r>
              <a:rPr lang="en-US" dirty="0" smtClean="0">
                <a:latin typeface="Arial" panose="020B0604020202020204" pitchFamily="34" charset="0"/>
              </a:rPr>
              <a:t> vacancy or doping between these samples.</a:t>
            </a:r>
          </a:p>
        </p:txBody>
      </p:sp>
    </p:spTree>
    <p:extLst>
      <p:ext uri="{BB962C8B-B14F-4D97-AF65-F5344CB8AC3E}">
        <p14:creationId xmlns:p14="http://schemas.microsoft.com/office/powerpoint/2010/main" val="90483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528747AF-C30D-48E9-99AE-2EE397026C0A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They are structurally and chemically similar compounds with the biggest </a:t>
            </a:r>
            <a:r>
              <a:rPr lang="en-US" dirty="0" err="1" smtClean="0"/>
              <a:t>differencce</a:t>
            </a:r>
            <a:r>
              <a:rPr lang="en-US" dirty="0" smtClean="0"/>
              <a:t> lying on the PtnAs8 layer, </a:t>
            </a:r>
          </a:p>
          <a:p>
            <a:pPr eaLnBrk="1" hangingPunct="1"/>
            <a:r>
              <a:rPr lang="en-US" dirty="0" smtClean="0"/>
              <a:t>both of them have the magic As, why is Tc so different, one has the highest</a:t>
            </a:r>
            <a:r>
              <a:rPr lang="en-US" baseline="0" dirty="0" smtClean="0"/>
              <a:t> Tc</a:t>
            </a:r>
          </a:p>
          <a:p>
            <a:pPr eaLnBrk="1" hangingPunct="1"/>
            <a:r>
              <a:rPr lang="en-US" baseline="0" dirty="0" smtClean="0"/>
              <a:t>At 11 K and the other one has the highest Tc </a:t>
            </a:r>
            <a:r>
              <a:rPr lang="en-US" baseline="0" dirty="0" err="1" smtClean="0"/>
              <a:t>abround</a:t>
            </a:r>
            <a:r>
              <a:rPr lang="en-US" baseline="0" dirty="0" smtClean="0"/>
              <a:t> 38 K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The extra electron count or the empirical rule of the As-Fe-As bond angle are not enough to count it.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believe these two systems provide New insight in increasing Tc in </a:t>
            </a:r>
            <a:r>
              <a:rPr lang="en-US" dirty="0" err="1" smtClean="0"/>
              <a:t>fe</a:t>
            </a:r>
            <a:r>
              <a:rPr lang="en-US" dirty="0" smtClean="0"/>
              <a:t> </a:t>
            </a:r>
            <a:r>
              <a:rPr lang="en-US" dirty="0" err="1" smtClean="0"/>
              <a:t>pnicetide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51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528747AF-C30D-48E9-99AE-2EE397026C0A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They are structurally and chemically similar compounds with the biggest </a:t>
            </a:r>
            <a:r>
              <a:rPr lang="en-US" dirty="0" err="1" smtClean="0"/>
              <a:t>differencce</a:t>
            </a:r>
            <a:r>
              <a:rPr lang="en-US" dirty="0" smtClean="0"/>
              <a:t> lying on the PtnAs8 layer, </a:t>
            </a:r>
          </a:p>
          <a:p>
            <a:pPr eaLnBrk="1" hangingPunct="1"/>
            <a:r>
              <a:rPr lang="en-US" dirty="0" smtClean="0"/>
              <a:t>both of them have the magic As, why is Tc so different, one has the highest</a:t>
            </a:r>
            <a:r>
              <a:rPr lang="en-US" baseline="0" dirty="0" smtClean="0"/>
              <a:t> Tc</a:t>
            </a:r>
          </a:p>
          <a:p>
            <a:pPr eaLnBrk="1" hangingPunct="1"/>
            <a:r>
              <a:rPr lang="en-US" baseline="0" dirty="0" smtClean="0"/>
              <a:t>At 11 K and the other one has the highest Tc </a:t>
            </a:r>
            <a:r>
              <a:rPr lang="en-US" baseline="0" dirty="0" err="1" smtClean="0"/>
              <a:t>abround</a:t>
            </a:r>
            <a:r>
              <a:rPr lang="en-US" baseline="0" dirty="0" smtClean="0"/>
              <a:t> 38 K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The extra electron count or the empirical rule of the As-Fe-As bond angle are not enough to count it.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believe these two systems provide New insight in increasing Tc in </a:t>
            </a:r>
            <a:r>
              <a:rPr lang="en-US" dirty="0" err="1" smtClean="0"/>
              <a:t>fe</a:t>
            </a:r>
            <a:r>
              <a:rPr lang="en-US" dirty="0" smtClean="0"/>
              <a:t> </a:t>
            </a:r>
            <a:r>
              <a:rPr lang="en-US" dirty="0" err="1" smtClean="0"/>
              <a:t>pnicetide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665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82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19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5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489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30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2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81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6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82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3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770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4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0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3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21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495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39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337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6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1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88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66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365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02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7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1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080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709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60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89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7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39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08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007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1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0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608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731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369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57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96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44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3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086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34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13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78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909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523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554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04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94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18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48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074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9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1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33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268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97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94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81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E1"/>
            </a:gs>
            <a:gs pos="50000">
              <a:schemeClr val="tx2"/>
            </a:gs>
            <a:gs pos="100000">
              <a:srgbClr val="FFFF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89" y="11855"/>
            <a:ext cx="618309" cy="61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3"/>
          <p:cNvSpPr>
            <a:spLocks noChangeShapeType="1"/>
          </p:cNvSpPr>
          <p:nvPr userDrawn="1"/>
        </p:nvSpPr>
        <p:spPr bwMode="auto">
          <a:xfrm>
            <a:off x="139700" y="651935"/>
            <a:ext cx="8813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 userDrawn="1"/>
        </p:nvSpPr>
        <p:spPr bwMode="auto">
          <a:xfrm>
            <a:off x="558804" y="550334"/>
            <a:ext cx="0" cy="22860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626528" y="461435"/>
            <a:ext cx="0" cy="381000"/>
          </a:xfrm>
          <a:prstGeom prst="line">
            <a:avLst/>
          </a:prstGeom>
          <a:noFill/>
          <a:ln w="38100">
            <a:solidFill>
              <a:srgbClr val="76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E1"/>
            </a:gs>
            <a:gs pos="50000">
              <a:schemeClr val="tx2"/>
            </a:gs>
            <a:gs pos="100000">
              <a:srgbClr val="FFFF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p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23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3"/>
          <p:cNvSpPr>
            <a:spLocks noChangeShapeType="1"/>
          </p:cNvSpPr>
          <p:nvPr userDrawn="1"/>
        </p:nvSpPr>
        <p:spPr bwMode="auto">
          <a:xfrm>
            <a:off x="139700" y="596900"/>
            <a:ext cx="8813800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 userDrawn="1"/>
        </p:nvSpPr>
        <p:spPr bwMode="auto">
          <a:xfrm>
            <a:off x="381000" y="4699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 userDrawn="1"/>
        </p:nvSpPr>
        <p:spPr bwMode="auto">
          <a:xfrm>
            <a:off x="457200" y="419100"/>
            <a:ext cx="0" cy="381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E1"/>
            </a:gs>
            <a:gs pos="50000">
              <a:schemeClr val="tx2"/>
            </a:gs>
            <a:gs pos="100000">
              <a:srgbClr val="FFFF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p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23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Line 3"/>
          <p:cNvSpPr>
            <a:spLocks noChangeShapeType="1"/>
          </p:cNvSpPr>
          <p:nvPr userDrawn="1"/>
        </p:nvSpPr>
        <p:spPr bwMode="auto">
          <a:xfrm>
            <a:off x="139700" y="596900"/>
            <a:ext cx="8813800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 userDrawn="1"/>
        </p:nvSpPr>
        <p:spPr bwMode="auto">
          <a:xfrm>
            <a:off x="381000" y="4699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 userDrawn="1"/>
        </p:nvSpPr>
        <p:spPr bwMode="auto">
          <a:xfrm>
            <a:off x="457200" y="419100"/>
            <a:ext cx="0" cy="381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E1"/>
            </a:gs>
            <a:gs pos="50000">
              <a:schemeClr val="tx2"/>
            </a:gs>
            <a:gs pos="100000">
              <a:srgbClr val="FFFF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p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23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3"/>
          <p:cNvSpPr>
            <a:spLocks noChangeShapeType="1"/>
          </p:cNvSpPr>
          <p:nvPr userDrawn="1"/>
        </p:nvSpPr>
        <p:spPr bwMode="auto">
          <a:xfrm>
            <a:off x="139700" y="596900"/>
            <a:ext cx="8813800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 userDrawn="1"/>
        </p:nvSpPr>
        <p:spPr bwMode="auto">
          <a:xfrm>
            <a:off x="381000" y="4699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457200" y="419100"/>
            <a:ext cx="0" cy="381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E1"/>
            </a:gs>
            <a:gs pos="50000">
              <a:schemeClr val="tx2"/>
            </a:gs>
            <a:gs pos="100000">
              <a:srgbClr val="FFFF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p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23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3"/>
          <p:cNvSpPr>
            <a:spLocks noChangeShapeType="1"/>
          </p:cNvSpPr>
          <p:nvPr userDrawn="1"/>
        </p:nvSpPr>
        <p:spPr bwMode="auto">
          <a:xfrm>
            <a:off x="139700" y="596900"/>
            <a:ext cx="8813800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 userDrawn="1"/>
        </p:nvSpPr>
        <p:spPr bwMode="auto">
          <a:xfrm>
            <a:off x="381000" y="4699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 userDrawn="1"/>
        </p:nvSpPr>
        <p:spPr bwMode="auto">
          <a:xfrm>
            <a:off x="457200" y="419100"/>
            <a:ext cx="0" cy="381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E1"/>
            </a:gs>
            <a:gs pos="50000">
              <a:schemeClr val="tx2"/>
            </a:gs>
            <a:gs pos="100000">
              <a:srgbClr val="FFFF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p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23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3"/>
          <p:cNvSpPr>
            <a:spLocks noChangeShapeType="1"/>
          </p:cNvSpPr>
          <p:nvPr userDrawn="1"/>
        </p:nvSpPr>
        <p:spPr bwMode="auto">
          <a:xfrm>
            <a:off x="139700" y="596900"/>
            <a:ext cx="8813800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 userDrawn="1"/>
        </p:nvSpPr>
        <p:spPr bwMode="auto">
          <a:xfrm>
            <a:off x="381000" y="4699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 userDrawn="1"/>
        </p:nvSpPr>
        <p:spPr bwMode="auto">
          <a:xfrm>
            <a:off x="457200" y="419100"/>
            <a:ext cx="0" cy="381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FF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ap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906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3" descr="Captur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295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alpha val="67000"/>
              </a:schemeClr>
            </a:gs>
            <a:gs pos="100000">
              <a:srgbClr val="FFFF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Ni Ni\Desktop\DSC_0010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-301727" y="1219200"/>
            <a:ext cx="974745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2"/>
                </a:solidFill>
              </a:rPr>
              <a:t>Progress in the study of high </a:t>
            </a:r>
            <a:r>
              <a:rPr lang="en-US" sz="2800" b="1" dirty="0">
                <a:solidFill>
                  <a:schemeClr val="bg2"/>
                </a:solidFill>
              </a:rPr>
              <a:t>T</a:t>
            </a:r>
            <a:r>
              <a:rPr lang="en-US" sz="2800" b="1" baseline="-25000" dirty="0">
                <a:solidFill>
                  <a:schemeClr val="bg2"/>
                </a:solidFill>
              </a:rPr>
              <a:t>c</a:t>
            </a:r>
            <a:r>
              <a:rPr lang="en-US" sz="2800" b="1" dirty="0">
                <a:solidFill>
                  <a:schemeClr val="bg2"/>
                </a:solidFill>
              </a:rPr>
              <a:t> electron doped Ca</a:t>
            </a:r>
            <a:r>
              <a:rPr lang="en-US" sz="2800" b="1" baseline="-25000" dirty="0">
                <a:solidFill>
                  <a:schemeClr val="bg2"/>
                </a:solidFill>
              </a:rPr>
              <a:t>10</a:t>
            </a:r>
            <a:r>
              <a:rPr lang="en-US" sz="2800" b="1" dirty="0">
                <a:solidFill>
                  <a:schemeClr val="bg2"/>
                </a:solidFill>
              </a:rPr>
              <a:t>(Pt</a:t>
            </a:r>
            <a:r>
              <a:rPr lang="en-US" sz="2800" b="1" baseline="-25000" dirty="0">
                <a:solidFill>
                  <a:schemeClr val="bg2"/>
                </a:solidFill>
              </a:rPr>
              <a:t>3</a:t>
            </a:r>
            <a:r>
              <a:rPr lang="en-US" sz="2800" b="1" dirty="0">
                <a:solidFill>
                  <a:schemeClr val="bg2"/>
                </a:solidFill>
              </a:rPr>
              <a:t>As</a:t>
            </a:r>
            <a:r>
              <a:rPr lang="en-US" sz="2800" b="1" baseline="-25000" dirty="0">
                <a:solidFill>
                  <a:schemeClr val="bg2"/>
                </a:solidFill>
              </a:rPr>
              <a:t>8</a:t>
            </a:r>
            <a:r>
              <a:rPr lang="en-US" sz="2800" b="1" dirty="0">
                <a:solidFill>
                  <a:schemeClr val="bg2"/>
                </a:solidFill>
              </a:rPr>
              <a:t>)(Fe</a:t>
            </a:r>
            <a:r>
              <a:rPr lang="en-US" sz="2800" b="1" baseline="-25000" dirty="0">
                <a:solidFill>
                  <a:schemeClr val="bg2"/>
                </a:solidFill>
              </a:rPr>
              <a:t>2</a:t>
            </a:r>
            <a:r>
              <a:rPr lang="en-US" sz="2800" b="1" dirty="0">
                <a:solidFill>
                  <a:schemeClr val="bg2"/>
                </a:solidFill>
              </a:rPr>
              <a:t>As</a:t>
            </a:r>
            <a:r>
              <a:rPr lang="en-US" sz="2800" b="1" baseline="-25000" dirty="0">
                <a:solidFill>
                  <a:schemeClr val="bg2"/>
                </a:solidFill>
              </a:rPr>
              <a:t>2</a:t>
            </a:r>
            <a:r>
              <a:rPr lang="en-US" sz="2800" b="1" dirty="0">
                <a:solidFill>
                  <a:schemeClr val="bg2"/>
                </a:solidFill>
              </a:rPr>
              <a:t>)</a:t>
            </a:r>
            <a:r>
              <a:rPr lang="en-US" sz="2800" b="1" baseline="-25000" dirty="0">
                <a:solidFill>
                  <a:schemeClr val="bg2"/>
                </a:solidFill>
              </a:rPr>
              <a:t>5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</a:rPr>
              <a:t>and Ca</a:t>
            </a:r>
            <a:r>
              <a:rPr lang="en-US" sz="2800" b="1" baseline="-25000" dirty="0">
                <a:solidFill>
                  <a:schemeClr val="bg2"/>
                </a:solidFill>
              </a:rPr>
              <a:t>10</a:t>
            </a:r>
            <a:r>
              <a:rPr lang="en-US" sz="2800" b="1" dirty="0">
                <a:solidFill>
                  <a:schemeClr val="bg2"/>
                </a:solidFill>
              </a:rPr>
              <a:t>(Pt</a:t>
            </a:r>
            <a:r>
              <a:rPr lang="en-US" sz="2800" b="1" baseline="-25000" dirty="0">
                <a:solidFill>
                  <a:schemeClr val="bg2"/>
                </a:solidFill>
              </a:rPr>
              <a:t>4</a:t>
            </a:r>
            <a:r>
              <a:rPr lang="en-US" sz="2800" b="1" dirty="0">
                <a:solidFill>
                  <a:schemeClr val="bg2"/>
                </a:solidFill>
              </a:rPr>
              <a:t>As</a:t>
            </a:r>
            <a:r>
              <a:rPr lang="en-US" sz="2800" b="1" baseline="-25000" dirty="0">
                <a:solidFill>
                  <a:schemeClr val="bg2"/>
                </a:solidFill>
              </a:rPr>
              <a:t>8</a:t>
            </a:r>
            <a:r>
              <a:rPr lang="en-US" sz="2800" b="1" dirty="0">
                <a:solidFill>
                  <a:schemeClr val="bg2"/>
                </a:solidFill>
              </a:rPr>
              <a:t>)(Fe</a:t>
            </a:r>
            <a:r>
              <a:rPr lang="en-US" sz="2800" b="1" baseline="-25000" dirty="0">
                <a:solidFill>
                  <a:schemeClr val="bg2"/>
                </a:solidFill>
              </a:rPr>
              <a:t>2</a:t>
            </a:r>
            <a:r>
              <a:rPr lang="en-US" sz="2800" b="1" dirty="0">
                <a:solidFill>
                  <a:schemeClr val="bg2"/>
                </a:solidFill>
              </a:rPr>
              <a:t>As</a:t>
            </a:r>
            <a:r>
              <a:rPr lang="en-US" sz="2800" b="1" baseline="-25000" dirty="0">
                <a:solidFill>
                  <a:schemeClr val="bg2"/>
                </a:solidFill>
              </a:rPr>
              <a:t>2</a:t>
            </a:r>
            <a:r>
              <a:rPr lang="en-US" sz="2800" b="1" dirty="0">
                <a:solidFill>
                  <a:schemeClr val="bg2"/>
                </a:solidFill>
              </a:rPr>
              <a:t>)</a:t>
            </a:r>
            <a:r>
              <a:rPr lang="en-US" sz="2800" b="1" baseline="-25000" dirty="0">
                <a:solidFill>
                  <a:schemeClr val="bg2"/>
                </a:solidFill>
              </a:rPr>
              <a:t>5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</a:rPr>
              <a:t> </a:t>
            </a:r>
            <a:r>
              <a:rPr lang="en-US" altLang="zh-CN" sz="2800" b="1" dirty="0" smtClean="0">
                <a:solidFill>
                  <a:schemeClr val="bg2"/>
                </a:solidFill>
              </a:rPr>
              <a:t>superconductors</a:t>
            </a:r>
            <a:endParaRPr lang="en-US" sz="2000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     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                                  </a:t>
            </a:r>
            <a:r>
              <a:rPr lang="en-US" sz="20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                 </a:t>
            </a:r>
            <a:endParaRPr lang="en-US" sz="2000" dirty="0">
              <a:solidFill>
                <a:schemeClr val="accent6"/>
              </a:solidFill>
              <a:latin typeface="Segoe Print" panose="02000600000000000000" pitchFamily="2" charset="0"/>
            </a:endParaRP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613984" y="4286250"/>
            <a:ext cx="37096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dirty="0">
                <a:solidFill>
                  <a:srgbClr val="760000"/>
                </a:solidFill>
                <a:latin typeface="Tempus Sans ITC" panose="04020404030D07020202" pitchFamily="82" charset="0"/>
                <a:cs typeface="Vrinda" panose="020B0502040204020203" pitchFamily="34" charset="0"/>
              </a:rPr>
              <a:t>Ni </a:t>
            </a:r>
            <a:r>
              <a:rPr lang="en-US" dirty="0" err="1" smtClean="0">
                <a:solidFill>
                  <a:srgbClr val="760000"/>
                </a:solidFill>
                <a:latin typeface="Tempus Sans ITC" panose="04020404030D07020202" pitchFamily="82" charset="0"/>
                <a:cs typeface="Vrinda" panose="020B0502040204020203" pitchFamily="34" charset="0"/>
              </a:rPr>
              <a:t>Ni</a:t>
            </a:r>
            <a:endParaRPr lang="en-US" dirty="0" smtClean="0">
              <a:solidFill>
                <a:srgbClr val="760000"/>
              </a:solidFill>
              <a:latin typeface="Tempus Sans ITC" panose="04020404030D07020202" pitchFamily="82" charset="0"/>
              <a:cs typeface="Vrinda" panose="020B0502040204020203" pitchFamily="34" charset="0"/>
            </a:endParaRPr>
          </a:p>
          <a:p>
            <a:pPr algn="ctr"/>
            <a:endParaRPr lang="en-US" dirty="0">
              <a:solidFill>
                <a:srgbClr val="760000"/>
              </a:solidFill>
              <a:latin typeface="Tempus Sans ITC" panose="04020404030D07020202" pitchFamily="82" charset="0"/>
              <a:cs typeface="Vrinda" panose="020B0502040204020203" pitchFamily="34" charset="0"/>
            </a:endParaRPr>
          </a:p>
          <a:p>
            <a:pPr algn="ctr"/>
            <a:r>
              <a:rPr lang="en-US" dirty="0" smtClean="0">
                <a:solidFill>
                  <a:srgbClr val="760000"/>
                </a:solidFill>
                <a:latin typeface="Tempus Sans ITC" panose="04020404030D07020202" pitchFamily="82" charset="0"/>
                <a:cs typeface="Vrinda" panose="020B0502040204020203" pitchFamily="34" charset="0"/>
              </a:rPr>
              <a:t>University of California, Los Angeles</a:t>
            </a:r>
            <a:endParaRPr lang="en-US" dirty="0">
              <a:solidFill>
                <a:srgbClr val="760000"/>
              </a:solidFill>
              <a:latin typeface="Tempus Sans ITC" panose="04020404030D07020202" pitchFamily="82" charset="0"/>
              <a:cs typeface="Vrinda" panose="020B0502040204020203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122707" y="6324600"/>
            <a:ext cx="5004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1400" i="1" dirty="0" smtClean="0">
                <a:solidFill>
                  <a:srgbClr val="0066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ICAM-BU workshop</a:t>
            </a:r>
            <a:r>
              <a:rPr lang="en-US" sz="1400" i="1" dirty="0" smtClean="0">
                <a:solidFill>
                  <a:srgbClr val="0066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: Digital </a:t>
            </a:r>
            <a:r>
              <a:rPr lang="en-US" sz="1400" i="1" dirty="0">
                <a:solidFill>
                  <a:srgbClr val="0066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</a:t>
            </a:r>
            <a:r>
              <a:rPr lang="en-US" sz="1400" i="1" dirty="0" smtClean="0">
                <a:solidFill>
                  <a:srgbClr val="0066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esign of Material, 09/27/2013</a:t>
            </a:r>
            <a:endParaRPr lang="en-US" sz="1400" i="1" dirty="0">
              <a:solidFill>
                <a:srgbClr val="0066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609600" y="186820"/>
            <a:ext cx="853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solidFill>
                  <a:srgbClr val="760000"/>
                </a:solidFill>
              </a:rPr>
              <a:t> </a:t>
            </a:r>
            <a:r>
              <a:rPr lang="en-US" sz="1600" b="1" dirty="0" smtClean="0">
                <a:solidFill>
                  <a:srgbClr val="760000"/>
                </a:solidFill>
              </a:rPr>
              <a:t>10-4-8 phase: </a:t>
            </a:r>
            <a:r>
              <a:rPr lang="en-US" sz="1600" b="1" dirty="0" err="1" smtClean="0">
                <a:solidFill>
                  <a:srgbClr val="760000"/>
                </a:solidFill>
              </a:rPr>
              <a:t>Pt</a:t>
            </a:r>
            <a:r>
              <a:rPr lang="en-US" sz="1600" b="1" dirty="0" smtClean="0">
                <a:solidFill>
                  <a:srgbClr val="760000"/>
                </a:solidFill>
              </a:rPr>
              <a:t> substitution on Fe sites </a:t>
            </a:r>
            <a:endParaRPr lang="en-US" sz="1600" dirty="0">
              <a:solidFill>
                <a:srgbClr val="760000"/>
              </a:solidFill>
            </a:endParaRPr>
          </a:p>
        </p:txBody>
      </p:sp>
      <p:sp>
        <p:nvSpPr>
          <p:cNvPr id="3" name="Rectangle 105"/>
          <p:cNvSpPr>
            <a:spLocks noChangeArrowheads="1"/>
          </p:cNvSpPr>
          <p:nvPr/>
        </p:nvSpPr>
        <p:spPr bwMode="auto">
          <a:xfrm>
            <a:off x="681018" y="783580"/>
            <a:ext cx="78787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657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000099"/>
              </a:solidFill>
            </a:endParaRPr>
          </a:p>
          <a:p>
            <a:pPr defTabSz="3657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99"/>
                </a:solidFill>
              </a:rPr>
              <a:t>Unlike the 10-3-8 phase, due to the difficulty in growing pure homogeneous samples</a:t>
            </a:r>
            <a:r>
              <a:rPr lang="en-US" sz="1600" kern="0" dirty="0">
                <a:solidFill>
                  <a:srgbClr val="000099"/>
                </a:solidFill>
              </a:rPr>
              <a:t>, the </a:t>
            </a:r>
            <a:r>
              <a:rPr lang="en-US" sz="1600" kern="0" dirty="0" smtClean="0">
                <a:solidFill>
                  <a:srgbClr val="000099"/>
                </a:solidFill>
              </a:rPr>
              <a:t>relation </a:t>
            </a:r>
            <a:r>
              <a:rPr lang="en-US" sz="1600" kern="0" dirty="0">
                <a:solidFill>
                  <a:srgbClr val="000099"/>
                </a:solidFill>
              </a:rPr>
              <a:t>between the chemical composition and the </a:t>
            </a:r>
            <a:r>
              <a:rPr lang="en-US" sz="1600" kern="0" dirty="0" smtClean="0">
                <a:solidFill>
                  <a:srgbClr val="000099"/>
                </a:solidFill>
              </a:rPr>
              <a:t>superconducting properties were not reported consistently in different groups.</a:t>
            </a:r>
            <a:endParaRPr lang="en-US" sz="1600" kern="0" dirty="0">
              <a:solidFill>
                <a:srgbClr val="000099"/>
              </a:solidFill>
            </a:endParaRPr>
          </a:p>
        </p:txBody>
      </p:sp>
      <p:sp>
        <p:nvSpPr>
          <p:cNvPr id="8" name="Rectangle 157"/>
          <p:cNvSpPr>
            <a:spLocks noChangeArrowheads="1"/>
          </p:cNvSpPr>
          <p:nvPr/>
        </p:nvSpPr>
        <p:spPr bwMode="auto">
          <a:xfrm>
            <a:off x="756470" y="696502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3657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3657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3657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3657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Normal state is a poor metal.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A50021"/>
                </a:solidFill>
                <a:latin typeface="Arial" panose="020B0604020202020204" pitchFamily="34" charset="0"/>
              </a:rPr>
              <a:t>Bulk SC is confirmed.</a:t>
            </a:r>
            <a:endParaRPr lang="en-US" altLang="zh-CN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4514" y="1839970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Ca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(Pt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4-</a:t>
            </a:r>
            <a:r>
              <a:rPr lang="el-GR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λ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8</a:t>
            </a:r>
            <a:r>
              <a:rPr lang="en-US" altLang="zh-CN" dirty="0" smtClean="0">
                <a:solidFill>
                  <a:srgbClr val="760000"/>
                </a:solidFill>
                <a:latin typeface="Arial" panose="020B0604020202020204" pitchFamily="34" charset="0"/>
              </a:rPr>
              <a:t>)((Fe</a:t>
            </a:r>
            <a:r>
              <a:rPr lang="en-US" altLang="zh-CN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dirty="0" smtClean="0">
                <a:solidFill>
                  <a:srgbClr val="760000"/>
                </a:solidFill>
                <a:latin typeface="Arial" panose="020B0604020202020204" pitchFamily="34" charset="0"/>
              </a:rPr>
              <a:t>Pt</a:t>
            </a:r>
            <a:r>
              <a:rPr lang="en-US" altLang="zh-CN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x</a:t>
            </a:r>
            <a:r>
              <a:rPr lang="en-US" altLang="zh-CN" dirty="0" smtClean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5</a:t>
            </a:r>
            <a:endParaRPr lang="en-US" altLang="zh-CN" baseline="-25000" dirty="0">
              <a:solidFill>
                <a:srgbClr val="760000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9914" y="2222604"/>
            <a:ext cx="8643472" cy="3546715"/>
            <a:chOff x="274638" y="2766436"/>
            <a:chExt cx="8643472" cy="3546715"/>
          </a:xfrm>
        </p:grpSpPr>
        <p:sp>
          <p:nvSpPr>
            <p:cNvPr id="9" name="TextBox 8"/>
            <p:cNvSpPr txBox="1"/>
            <p:nvPr/>
          </p:nvSpPr>
          <p:spPr>
            <a:xfrm>
              <a:off x="349068" y="3512384"/>
              <a:ext cx="2183857" cy="28007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c</a:t>
              </a:r>
              <a:r>
                <a:rPr lang="en-US" sz="1600" dirty="0" smtClean="0">
                  <a:solidFill>
                    <a:srgbClr val="FF0000"/>
                  </a:solidFill>
                </a:rPr>
                <a:t>=38K</a:t>
              </a:r>
            </a:p>
            <a:p>
              <a:pPr algn="ctr"/>
              <a:r>
                <a:rPr lang="el-GR" altLang="zh-CN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λ</a:t>
              </a:r>
              <a:r>
                <a:rPr lang="en-US" altLang="zh-CN" sz="1600" dirty="0">
                  <a:solidFill>
                    <a:srgbClr val="76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= 0, x=0.18</a:t>
              </a:r>
            </a:p>
            <a:p>
              <a:pPr algn="ctr"/>
              <a:r>
                <a:rPr lang="en-US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Triclinic structure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rgbClr val="006600"/>
                  </a:solidFill>
                  <a:latin typeface="Arial" panose="020B0604020202020204" pitchFamily="34" charset="0"/>
                </a:rPr>
                <a:t>obtained by </a:t>
              </a:r>
              <a:r>
                <a:rPr lang="en-US" sz="1600" dirty="0" err="1" smtClean="0">
                  <a:solidFill>
                    <a:srgbClr val="006600"/>
                  </a:solidFill>
                  <a:latin typeface="Arial" panose="020B0604020202020204" pitchFamily="34" charset="0"/>
                </a:rPr>
                <a:t>Rietveld</a:t>
              </a:r>
              <a:r>
                <a:rPr lang="en-US" sz="1600" dirty="0" smtClean="0">
                  <a:solidFill>
                    <a:srgbClr val="006600"/>
                  </a:solidFill>
                  <a:latin typeface="Arial" panose="020B0604020202020204" pitchFamily="34" charset="0"/>
                </a:rPr>
                <a:t> refinement of </a:t>
              </a:r>
            </a:p>
            <a:p>
              <a:pPr algn="ctr"/>
              <a:r>
                <a:rPr lang="en-US" sz="1600" dirty="0" smtClean="0">
                  <a:solidFill>
                    <a:srgbClr val="006600"/>
                  </a:solidFill>
                  <a:latin typeface="Arial" panose="020B0604020202020204" pitchFamily="34" charset="0"/>
                </a:rPr>
                <a:t>synchrotron power X-ray diffraction pattern of</a:t>
              </a:r>
            </a:p>
            <a:p>
              <a:pPr algn="ctr"/>
              <a:r>
                <a:rPr lang="en-US" sz="1600" dirty="0">
                  <a:solidFill>
                    <a:srgbClr val="006600"/>
                  </a:solidFill>
                  <a:latin typeface="Arial" panose="020B0604020202020204" pitchFamily="34" charset="0"/>
                </a:rPr>
                <a:t>w</a:t>
              </a:r>
              <a:r>
                <a:rPr lang="en-US" sz="1600" dirty="0" smtClean="0">
                  <a:solidFill>
                    <a:srgbClr val="006600"/>
                  </a:solidFill>
                  <a:latin typeface="Arial" panose="020B0604020202020204" pitchFamily="34" charset="0"/>
                </a:rPr>
                <a:t>ell characterized pieces.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854" y="2791773"/>
              <a:ext cx="19301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10000"/>
                </a:spcBef>
              </a:pPr>
              <a:r>
                <a:rPr lang="en-US" altLang="zh-CN" sz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K. </a:t>
              </a:r>
              <a:r>
                <a:rPr lang="en-US" altLang="zh-CN" sz="12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Kudo</a:t>
              </a:r>
              <a:r>
                <a:rPr lang="en-US" altLang="zh-CN" sz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, M. </a:t>
              </a:r>
              <a:r>
                <a:rPr lang="en-US" altLang="zh-CN" sz="12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Nohara</a:t>
              </a:r>
              <a:r>
                <a:rPr lang="en-US" altLang="zh-CN" sz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zh-CN" sz="1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et. al., </a:t>
              </a:r>
              <a:r>
                <a:rPr lang="en-US" altLang="zh-CN" sz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JPSJ, </a:t>
              </a:r>
              <a:r>
                <a:rPr lang="en-US" altLang="zh-CN" sz="1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80 (2011</a:t>
              </a:r>
              <a:r>
                <a:rPr lang="en-US" altLang="zh-CN" sz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74638" y="2930274"/>
              <a:ext cx="2514600" cy="263232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7701" y="3512384"/>
              <a:ext cx="2213476" cy="28007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c</a:t>
              </a:r>
              <a:r>
                <a:rPr lang="en-US" sz="1600" dirty="0" smtClean="0">
                  <a:solidFill>
                    <a:srgbClr val="FF0000"/>
                  </a:solidFill>
                </a:rPr>
                <a:t>=35K</a:t>
              </a:r>
            </a:p>
            <a:p>
              <a:pPr algn="ctr"/>
              <a:r>
                <a:rPr lang="el-GR" altLang="zh-CN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λ</a:t>
              </a:r>
              <a:r>
                <a:rPr lang="en-US" altLang="zh-CN" sz="1600" dirty="0">
                  <a:solidFill>
                    <a:srgbClr val="76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= 0.42, x=0</a:t>
              </a:r>
            </a:p>
            <a:p>
              <a:pPr algn="ctr"/>
              <a:r>
                <a:rPr lang="en-US" altLang="zh-CN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Tetragonal structure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rgbClr val="006600"/>
                  </a:solidFill>
                  <a:latin typeface="Arial" panose="020B0604020202020204" pitchFamily="34" charset="0"/>
                </a:rPr>
                <a:t>obtained by </a:t>
              </a:r>
              <a:r>
                <a:rPr lang="en-US" sz="1600" dirty="0" err="1">
                  <a:solidFill>
                    <a:srgbClr val="006600"/>
                  </a:solidFill>
                  <a:latin typeface="Arial" panose="020B0604020202020204" pitchFamily="34" charset="0"/>
                </a:rPr>
                <a:t>Rietveld</a:t>
              </a:r>
              <a:r>
                <a:rPr lang="en-US" sz="1600" dirty="0">
                  <a:solidFill>
                    <a:srgbClr val="006600"/>
                  </a:solidFill>
                  <a:latin typeface="Arial" panose="020B0604020202020204" pitchFamily="34" charset="0"/>
                </a:rPr>
                <a:t> refinement of </a:t>
              </a:r>
            </a:p>
            <a:p>
              <a:pPr algn="ctr"/>
              <a:r>
                <a:rPr lang="en-US" sz="1600" dirty="0" smtClean="0">
                  <a:solidFill>
                    <a:srgbClr val="006600"/>
                  </a:solidFill>
                  <a:latin typeface="Arial" panose="020B0604020202020204" pitchFamily="34" charset="0"/>
                </a:rPr>
                <a:t>power </a:t>
              </a:r>
              <a:r>
                <a:rPr lang="en-US" sz="1600" dirty="0">
                  <a:solidFill>
                    <a:srgbClr val="006600"/>
                  </a:solidFill>
                  <a:latin typeface="Arial" panose="020B0604020202020204" pitchFamily="34" charset="0"/>
                </a:rPr>
                <a:t>X-ray diffraction </a:t>
              </a:r>
              <a:r>
                <a:rPr lang="en-US" sz="1600" dirty="0" smtClean="0">
                  <a:solidFill>
                    <a:srgbClr val="006600"/>
                  </a:solidFill>
                  <a:latin typeface="Arial" panose="020B0604020202020204" pitchFamily="34" charset="0"/>
                </a:rPr>
                <a:t>pattern</a:t>
              </a:r>
              <a:endParaRPr lang="en-US" sz="1600" dirty="0">
                <a:solidFill>
                  <a:srgbClr val="0066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rgbClr val="0066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 smtClean="0">
                <a:solidFill>
                  <a:srgbClr val="0066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1177" y="3503703"/>
              <a:ext cx="2076923" cy="28007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c</a:t>
              </a:r>
              <a:r>
                <a:rPr lang="en-US" sz="1600" dirty="0" smtClean="0">
                  <a:solidFill>
                    <a:srgbClr val="FF0000"/>
                  </a:solidFill>
                </a:rPr>
                <a:t>=33K</a:t>
              </a:r>
            </a:p>
            <a:p>
              <a:pPr algn="ctr"/>
              <a:r>
                <a:rPr lang="el-GR" altLang="zh-CN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λ</a:t>
              </a:r>
              <a:r>
                <a:rPr lang="en-US" altLang="zh-CN" sz="1600" dirty="0">
                  <a:solidFill>
                    <a:srgbClr val="76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= 0.49, x=0.02</a:t>
              </a:r>
            </a:p>
            <a:p>
              <a:pPr algn="ctr"/>
              <a:r>
                <a:rPr lang="en-US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Tetragonal structure</a:t>
              </a:r>
              <a:endParaRPr lang="en-US" sz="1600" dirty="0" smtClean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sz="1600" dirty="0">
                  <a:solidFill>
                    <a:srgbClr val="006600"/>
                  </a:solidFill>
                  <a:latin typeface="Arial" panose="020B0604020202020204" pitchFamily="34" charset="0"/>
                </a:rPr>
                <a:t>obtained by EDX </a:t>
              </a:r>
              <a:r>
                <a:rPr lang="en-US" sz="1600" dirty="0" smtClean="0">
                  <a:solidFill>
                    <a:srgbClr val="006600"/>
                  </a:solidFill>
                  <a:latin typeface="Arial" panose="020B0604020202020204" pitchFamily="34" charset="0"/>
                </a:rPr>
                <a:t>measurement</a:t>
              </a:r>
            </a:p>
            <a:p>
              <a:pPr algn="ctr"/>
              <a:endParaRPr lang="en-US" sz="1600" dirty="0">
                <a:solidFill>
                  <a:srgbClr val="0066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 smtClean="0">
                <a:solidFill>
                  <a:srgbClr val="0066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rgbClr val="0066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28100" y="3512384"/>
              <a:ext cx="2090010" cy="28007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c</a:t>
              </a:r>
              <a:r>
                <a:rPr lang="en-US" sz="1600" dirty="0" smtClean="0">
                  <a:solidFill>
                    <a:srgbClr val="FF0000"/>
                  </a:solidFill>
                </a:rPr>
                <a:t>=26K</a:t>
              </a:r>
            </a:p>
            <a:p>
              <a:pPr algn="ctr"/>
              <a:r>
                <a:rPr lang="el-GR" altLang="zh-CN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λ</a:t>
              </a:r>
              <a:r>
                <a:rPr lang="en-US" altLang="zh-CN" sz="1600" dirty="0">
                  <a:solidFill>
                    <a:srgbClr val="76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 smtClean="0">
                  <a:solidFill>
                    <a:srgbClr val="760000"/>
                  </a:solidFill>
                  <a:latin typeface="Arial" panose="020B0604020202020204" pitchFamily="34" charset="0"/>
                </a:rPr>
                <a:t>= 0.246, x=0.03</a:t>
              </a:r>
            </a:p>
            <a:p>
              <a:pPr algn="ctr"/>
              <a:r>
                <a:rPr lang="en-US" sz="1600" dirty="0">
                  <a:solidFill>
                    <a:srgbClr val="760000"/>
                  </a:solidFill>
                  <a:latin typeface="Arial" panose="020B0604020202020204" pitchFamily="34" charset="0"/>
                </a:rPr>
                <a:t>Tetragonal structure</a:t>
              </a:r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rgbClr val="006600"/>
                  </a:solidFill>
                  <a:latin typeface="Arial" panose="020B0604020202020204" pitchFamily="34" charset="0"/>
                </a:rPr>
                <a:t>obtained by single crystal </a:t>
              </a:r>
            </a:p>
            <a:p>
              <a:pPr algn="ctr"/>
              <a:r>
                <a:rPr lang="en-US" sz="1600" dirty="0" smtClean="0">
                  <a:solidFill>
                    <a:srgbClr val="006600"/>
                  </a:solidFill>
                  <a:latin typeface="Arial" panose="020B0604020202020204" pitchFamily="34" charset="0"/>
                </a:rPr>
                <a:t>X-ray measurement and EDX</a:t>
              </a:r>
            </a:p>
            <a:p>
              <a:pPr algn="ctr"/>
              <a:endParaRPr lang="en-US" sz="1600" dirty="0">
                <a:solidFill>
                  <a:srgbClr val="0066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 smtClean="0">
                <a:solidFill>
                  <a:srgbClr val="006600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1600" dirty="0" smtClean="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07772" y="2766436"/>
              <a:ext cx="21434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6600"/>
                  </a:solidFill>
                </a:rPr>
                <a:t>C. </a:t>
              </a:r>
              <a:r>
                <a:rPr lang="en-US" sz="1200" dirty="0" err="1" smtClean="0">
                  <a:solidFill>
                    <a:srgbClr val="006600"/>
                  </a:solidFill>
                </a:rPr>
                <a:t>Lohnert</a:t>
              </a:r>
              <a:r>
                <a:rPr lang="en-US" sz="1200" dirty="0">
                  <a:solidFill>
                    <a:srgbClr val="006600"/>
                  </a:solidFill>
                </a:rPr>
                <a:t>, </a:t>
              </a:r>
              <a:r>
                <a:rPr lang="en-US" sz="1200" dirty="0" smtClean="0">
                  <a:solidFill>
                    <a:srgbClr val="006600"/>
                  </a:solidFill>
                </a:rPr>
                <a:t> </a:t>
              </a:r>
              <a:r>
                <a:rPr lang="en-US" sz="1200" dirty="0">
                  <a:solidFill>
                    <a:srgbClr val="006600"/>
                  </a:solidFill>
                </a:rPr>
                <a:t>D. </a:t>
              </a:r>
              <a:r>
                <a:rPr lang="en-US" sz="1200" dirty="0" err="1">
                  <a:solidFill>
                    <a:srgbClr val="006600"/>
                  </a:solidFill>
                </a:rPr>
                <a:t>Johrendt</a:t>
              </a:r>
              <a:r>
                <a:rPr lang="en-US" sz="1200" dirty="0">
                  <a:solidFill>
                    <a:srgbClr val="006600"/>
                  </a:solidFill>
                </a:rPr>
                <a:t>, </a:t>
              </a:r>
              <a:r>
                <a:rPr lang="en-US" sz="1200" dirty="0" err="1" smtClean="0">
                  <a:solidFill>
                    <a:srgbClr val="006600"/>
                  </a:solidFill>
                </a:rPr>
                <a:t>Angew</a:t>
              </a:r>
              <a:r>
                <a:rPr lang="en-US" sz="1200" dirty="0" smtClean="0">
                  <a:solidFill>
                    <a:srgbClr val="006600"/>
                  </a:solidFill>
                </a:rPr>
                <a:t>. </a:t>
              </a:r>
              <a:r>
                <a:rPr lang="de-DE" sz="1200" dirty="0" smtClean="0">
                  <a:solidFill>
                    <a:srgbClr val="006600"/>
                  </a:solidFill>
                </a:rPr>
                <a:t>Chem</a:t>
              </a:r>
              <a:r>
                <a:rPr lang="de-DE" sz="1200" dirty="0">
                  <a:solidFill>
                    <a:srgbClr val="006600"/>
                  </a:solidFill>
                </a:rPr>
                <a:t>. Int. Ed. 50, 9195 (2011)</a:t>
              </a:r>
              <a:endParaRPr lang="en-US" sz="1200" dirty="0">
                <a:solidFill>
                  <a:srgbClr val="0066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55123" y="2806865"/>
              <a:ext cx="21635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66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Q.P. Ding, T.</a:t>
              </a:r>
              <a:r>
                <a:rPr lang="en-US" sz="1200" dirty="0">
                  <a:solidFill>
                    <a:srgbClr val="0066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006600"/>
                  </a:solidFill>
                </a:rPr>
                <a:t>Tamegai</a:t>
              </a:r>
              <a:r>
                <a:rPr lang="en-US" sz="1200" dirty="0" smtClean="0">
                  <a:solidFill>
                    <a:srgbClr val="006600"/>
                  </a:solidFill>
                </a:rPr>
                <a:t>, et. Al.,</a:t>
              </a:r>
            </a:p>
            <a:p>
              <a:r>
                <a:rPr lang="en-US" sz="1200" dirty="0" smtClean="0">
                  <a:solidFill>
                    <a:srgbClr val="0066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PRB, </a:t>
              </a:r>
              <a:r>
                <a:rPr lang="en-US" sz="1200" b="1" dirty="0">
                  <a:solidFill>
                    <a:srgbClr val="006600"/>
                  </a:solidFill>
                </a:rPr>
                <a:t>85</a:t>
              </a:r>
              <a:r>
                <a:rPr lang="en-US" sz="1200" dirty="0">
                  <a:solidFill>
                    <a:srgbClr val="006600"/>
                  </a:solidFill>
                </a:rPr>
                <a:t>, 104512 (2012)</a:t>
              </a:r>
              <a:endParaRPr lang="en-US" sz="1200" dirty="0">
                <a:solidFill>
                  <a:srgbClr val="00660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85707" y="2806865"/>
              <a:ext cx="2032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10000"/>
                </a:spcBef>
              </a:pPr>
              <a:r>
                <a:rPr lang="en-US" altLang="zh-CN" sz="1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Ni </a:t>
              </a:r>
              <a:r>
                <a:rPr lang="en-US" altLang="zh-CN" sz="1200" dirty="0" err="1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Ni</a:t>
              </a:r>
              <a:r>
                <a:rPr lang="en-US" altLang="zh-CN" sz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zh-CN" sz="12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R.J.Cava</a:t>
              </a:r>
              <a:r>
                <a:rPr lang="en-US" altLang="zh-CN" sz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zh-CN" sz="1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et. </a:t>
              </a:r>
              <a:r>
                <a:rPr lang="en-US" altLang="zh-CN" sz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al</a:t>
              </a:r>
              <a:r>
                <a:rPr lang="en-US" altLang="zh-CN" sz="1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., PNAS, 108, E1019-E1026 (2011)</a:t>
              </a:r>
              <a:endPara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55958" y="5898733"/>
            <a:ext cx="8569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60000"/>
                </a:solidFill>
              </a:rPr>
              <a:t>From the reports from different groups, no unified trend of the relation of Tc and concentration can be extracted Investigation in this system is needed to reliably </a:t>
            </a:r>
          </a:p>
          <a:p>
            <a:r>
              <a:rPr lang="en-US" sz="1600" dirty="0" smtClean="0">
                <a:solidFill>
                  <a:srgbClr val="760000"/>
                </a:solidFill>
              </a:rPr>
              <a:t>build up this </a:t>
            </a:r>
            <a:r>
              <a:rPr lang="el-GR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λ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, x and Tc phase diagram</a:t>
            </a:r>
            <a:r>
              <a:rPr lang="en-US" sz="1600" dirty="0" smtClean="0">
                <a:solidFill>
                  <a:srgbClr val="760000"/>
                </a:solidFill>
              </a:rPr>
              <a:t>  </a:t>
            </a:r>
            <a:endParaRPr lang="en-US" sz="1600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41633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194"/>
          <p:cNvSpPr>
            <a:spLocks noChangeArrowheads="1"/>
          </p:cNvSpPr>
          <p:nvPr/>
        </p:nvSpPr>
        <p:spPr bwMode="auto">
          <a:xfrm>
            <a:off x="5105400" y="2374880"/>
            <a:ext cx="4038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657600"/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  [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altLang="zh-CN" baseline="-25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]</a:t>
            </a:r>
            <a:r>
              <a:rPr lang="en-US" altLang="zh-CN" baseline="30000" dirty="0">
                <a:solidFill>
                  <a:srgbClr val="000000"/>
                </a:solidFill>
                <a:latin typeface="Arial" charset="0"/>
              </a:rPr>
              <a:t>20+</a:t>
            </a:r>
            <a:r>
              <a:rPr lang="en-US" altLang="zh-CN" baseline="-25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(Pt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As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zh-CN" baseline="30000" dirty="0">
                <a:solidFill>
                  <a:srgbClr val="000000"/>
                </a:solidFill>
                <a:latin typeface="Arial" charset="0"/>
              </a:rPr>
              <a:t>10-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Fe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As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]</a:t>
            </a:r>
            <a:r>
              <a:rPr lang="en-US" altLang="zh-CN" baseline="30000" dirty="0">
                <a:solidFill>
                  <a:srgbClr val="000000"/>
                </a:solidFill>
                <a:latin typeface="Arial" charset="0"/>
              </a:rPr>
              <a:t>10-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3657600"/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 is valence satisfied </a:t>
            </a:r>
            <a:endParaRPr lang="en-US" altLang="zh-CN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3657600"/>
            <a:endParaRPr lang="en-US" altLang="zh-CN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3657600"/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en-US" altLang="zh-CN" dirty="0" err="1" smtClean="0">
                <a:solidFill>
                  <a:srgbClr val="000000"/>
                </a:solidFill>
                <a:latin typeface="Arial" charset="0"/>
              </a:rPr>
              <a:t>Zintl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compound   </a:t>
            </a:r>
            <a:endParaRPr lang="en-US" altLang="zh-CN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3657600"/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           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3657600"/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semiconducting nature of Pt</a:t>
            </a:r>
            <a:r>
              <a:rPr lang="en-US" altLang="zh-CN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As</a:t>
            </a:r>
            <a:r>
              <a:rPr lang="en-US" altLang="zh-CN" baseline="-25000" dirty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layer           </a:t>
            </a:r>
          </a:p>
          <a:p>
            <a:pPr marL="342900" indent="-342900" defTabSz="3657600"/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zh-CN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3657600"/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          weak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interlayer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FeAs coupling in 10-3-8 phase.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3657600"/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                                      </a:t>
            </a:r>
            <a:endParaRPr lang="en-US" altLang="zh-CN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3657600"/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46085" name="Line 198"/>
          <p:cNvSpPr>
            <a:spLocks noChangeShapeType="1"/>
          </p:cNvSpPr>
          <p:nvPr/>
        </p:nvSpPr>
        <p:spPr bwMode="auto">
          <a:xfrm flipV="1">
            <a:off x="5448300" y="3114655"/>
            <a:ext cx="657225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Rectangle 207"/>
          <p:cNvSpPr>
            <a:spLocks noChangeArrowheads="1"/>
          </p:cNvSpPr>
          <p:nvPr/>
        </p:nvSpPr>
        <p:spPr bwMode="auto">
          <a:xfrm>
            <a:off x="629856" y="751604"/>
            <a:ext cx="750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657600"/>
            <a:r>
              <a:rPr lang="en-US" altLang="zh-CN" sz="1600" dirty="0">
                <a:solidFill>
                  <a:srgbClr val="760000"/>
                </a:solidFill>
              </a:rPr>
              <a:t>Extra electron count? As-Fe-As bond angle? Not </a:t>
            </a:r>
            <a:r>
              <a:rPr lang="en-US" altLang="zh-CN" sz="1600" dirty="0" smtClean="0">
                <a:solidFill>
                  <a:srgbClr val="760000"/>
                </a:solidFill>
              </a:rPr>
              <a:t>enough.</a:t>
            </a:r>
            <a:endParaRPr lang="en-US" altLang="zh-CN" sz="1600" dirty="0">
              <a:solidFill>
                <a:srgbClr val="760000"/>
              </a:solidFill>
            </a:endParaRPr>
          </a:p>
        </p:txBody>
      </p:sp>
      <p:sp>
        <p:nvSpPr>
          <p:cNvPr id="46088" name="Line 250"/>
          <p:cNvSpPr>
            <a:spLocks noChangeShapeType="1"/>
          </p:cNvSpPr>
          <p:nvPr/>
        </p:nvSpPr>
        <p:spPr bwMode="auto">
          <a:xfrm flipV="1">
            <a:off x="-1485900" y="7405688"/>
            <a:ext cx="12066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Rectangle 105"/>
          <p:cNvSpPr>
            <a:spLocks noChangeArrowheads="1"/>
          </p:cNvSpPr>
          <p:nvPr/>
        </p:nvSpPr>
        <p:spPr bwMode="auto">
          <a:xfrm>
            <a:off x="609600" y="228600"/>
            <a:ext cx="4940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657600" eaLnBrk="1" hangingPunct="1"/>
            <a:r>
              <a:rPr lang="en-US" altLang="zh-CN" b="1" dirty="0">
                <a:solidFill>
                  <a:srgbClr val="960000"/>
                </a:solidFill>
              </a:rPr>
              <a:t>Comparison between these two </a:t>
            </a:r>
            <a:r>
              <a:rPr lang="en-US" altLang="zh-CN" b="1" dirty="0" smtClean="0">
                <a:solidFill>
                  <a:srgbClr val="960000"/>
                </a:solidFill>
              </a:rPr>
              <a:t>phases</a:t>
            </a:r>
            <a:endParaRPr lang="en-US" b="1" dirty="0">
              <a:solidFill>
                <a:srgbClr val="960000"/>
              </a:solidFill>
            </a:endParaRPr>
          </a:p>
        </p:txBody>
      </p:sp>
      <p:sp>
        <p:nvSpPr>
          <p:cNvPr id="46090" name="Line 198"/>
          <p:cNvSpPr>
            <a:spLocks noChangeShapeType="1"/>
          </p:cNvSpPr>
          <p:nvPr/>
        </p:nvSpPr>
        <p:spPr bwMode="auto">
          <a:xfrm flipV="1">
            <a:off x="5446713" y="3678218"/>
            <a:ext cx="658812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98"/>
          <p:cNvSpPr>
            <a:spLocks noChangeShapeType="1"/>
          </p:cNvSpPr>
          <p:nvPr/>
        </p:nvSpPr>
        <p:spPr bwMode="auto">
          <a:xfrm flipV="1">
            <a:off x="5446713" y="4498955"/>
            <a:ext cx="657225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1"/>
          <p:cNvSpPr>
            <a:spLocks noChangeArrowheads="1"/>
          </p:cNvSpPr>
          <p:nvPr/>
        </p:nvSpPr>
        <p:spPr bwMode="auto">
          <a:xfrm>
            <a:off x="5127625" y="1447800"/>
            <a:ext cx="282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altLang="zh-CN" b="1" dirty="0">
                <a:solidFill>
                  <a:srgbClr val="960000"/>
                </a:solidFill>
                <a:latin typeface="Arial" charset="0"/>
              </a:rPr>
              <a:t>Chemical point of view:</a:t>
            </a:r>
            <a:endParaRPr lang="en-US" b="1" dirty="0">
              <a:solidFill>
                <a:srgbClr val="960000"/>
              </a:solidFill>
            </a:endParaRPr>
          </a:p>
        </p:txBody>
      </p:sp>
      <p:pic>
        <p:nvPicPr>
          <p:cNvPr id="46097" name="Picture 17" descr="C:\Users\Ni Ni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" y="1776114"/>
            <a:ext cx="4339446" cy="44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79057" y="6581000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en-US" altLang="zh-CN" sz="1200" dirty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Ni </a:t>
            </a:r>
            <a:r>
              <a:rPr lang="en-US" altLang="zh-CN" sz="1200" dirty="0" err="1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altLang="zh-CN" sz="1200" dirty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, et. Al., PNAS, 108, E1019-E1026 (2011)</a:t>
            </a:r>
          </a:p>
        </p:txBody>
      </p:sp>
      <p:sp>
        <p:nvSpPr>
          <p:cNvPr id="12" name="Rectangle 207"/>
          <p:cNvSpPr>
            <a:spLocks noChangeArrowheads="1"/>
          </p:cNvSpPr>
          <p:nvPr/>
        </p:nvSpPr>
        <p:spPr bwMode="auto">
          <a:xfrm>
            <a:off x="427154" y="1124446"/>
            <a:ext cx="750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657600"/>
            <a:r>
              <a:rPr lang="en-US" altLang="zh-CN" sz="1600" u="sng" dirty="0" smtClean="0">
                <a:solidFill>
                  <a:srgbClr val="336600"/>
                </a:solidFill>
              </a:rPr>
              <a:t>One hypothesis:  the nature of the spacer layer </a:t>
            </a:r>
            <a:endParaRPr lang="en-US" altLang="zh-CN" sz="1600" u="sng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90446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197"/>
          <p:cNvSpPr>
            <a:spLocks noChangeArrowheads="1"/>
          </p:cNvSpPr>
          <p:nvPr/>
        </p:nvSpPr>
        <p:spPr bwMode="auto">
          <a:xfrm>
            <a:off x="5186363" y="1855786"/>
            <a:ext cx="3870325" cy="477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657600">
              <a:lnSpc>
                <a:spcPct val="13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interlayer </a:t>
            </a:r>
            <a:r>
              <a:rPr lang="en-US" altLang="zh-CN" dirty="0" err="1">
                <a:solidFill>
                  <a:srgbClr val="000000"/>
                </a:solidFill>
                <a:latin typeface="Arial" charset="0"/>
              </a:rPr>
              <a:t>Pt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-As interaction</a:t>
            </a:r>
          </a:p>
          <a:p>
            <a:pPr defTabSz="3657600">
              <a:lnSpc>
                <a:spcPct val="130000"/>
              </a:lnSpc>
            </a:pP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channel per unit cell in 10-3-8;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</a:rPr>
              <a:t>two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 in 10-4-8            </a:t>
            </a:r>
            <a:endParaRPr lang="en-US" altLang="zh-CN" dirty="0" smtClean="0">
              <a:solidFill>
                <a:srgbClr val="000000"/>
              </a:solidFill>
              <a:latin typeface="Arial" charset="0"/>
            </a:endParaRPr>
          </a:p>
          <a:p>
            <a:pPr defTabSz="3657600">
              <a:lnSpc>
                <a:spcPct val="13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weaker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interlayer coupling in 10-3-8 and better isolated Pt</a:t>
            </a:r>
            <a:r>
              <a:rPr lang="en-US" altLang="zh-CN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As</a:t>
            </a:r>
            <a:r>
              <a:rPr lang="en-US" altLang="zh-CN" baseline="-25000" dirty="0">
                <a:solidFill>
                  <a:srgbClr val="000000"/>
                </a:solidFill>
                <a:latin typeface="Arial" charset="0"/>
              </a:rPr>
              <a:t>8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layers            </a:t>
            </a:r>
            <a:endParaRPr lang="en-US" altLang="zh-CN" dirty="0" smtClean="0">
              <a:solidFill>
                <a:srgbClr val="000000"/>
              </a:solidFill>
              <a:latin typeface="Arial" charset="0"/>
            </a:endParaRPr>
          </a:p>
          <a:p>
            <a:pPr defTabSz="3657600">
              <a:lnSpc>
                <a:spcPct val="130000"/>
              </a:lnSpc>
            </a:pPr>
            <a:endParaRPr lang="en-US" altLang="zh-CN" dirty="0">
              <a:solidFill>
                <a:srgbClr val="000000"/>
              </a:solidFill>
              <a:latin typeface="Arial" charset="0"/>
            </a:endParaRPr>
          </a:p>
          <a:p>
            <a:pPr defTabSz="3657600">
              <a:lnSpc>
                <a:spcPct val="13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Pt</a:t>
            </a:r>
            <a:r>
              <a:rPr lang="en-US" altLang="zh-CN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As</a:t>
            </a:r>
            <a:r>
              <a:rPr lang="en-US" altLang="zh-CN" baseline="-25000" dirty="0" smtClean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layer is more electronically blocking and its semiconducting nature is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reinforced            </a:t>
            </a:r>
          </a:p>
          <a:p>
            <a:pPr defTabSz="3657600">
              <a:lnSpc>
                <a:spcPct val="130000"/>
              </a:lnSpc>
            </a:pPr>
            <a:endParaRPr lang="en-US" altLang="zh-CN" dirty="0">
              <a:solidFill>
                <a:srgbClr val="000000"/>
              </a:solidFill>
              <a:latin typeface="Arial" charset="0"/>
            </a:endParaRPr>
          </a:p>
          <a:p>
            <a:pPr defTabSz="3657600">
              <a:lnSpc>
                <a:spcPct val="13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</a:rPr>
              <a:t> weak interlayer FeAs coupling in 10-3-8 phase.</a:t>
            </a:r>
          </a:p>
          <a:p>
            <a:pPr defTabSz="3657600">
              <a:lnSpc>
                <a:spcPct val="130000"/>
              </a:lnSpc>
            </a:pP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8" name="Line 250"/>
          <p:cNvSpPr>
            <a:spLocks noChangeShapeType="1"/>
          </p:cNvSpPr>
          <p:nvPr/>
        </p:nvSpPr>
        <p:spPr bwMode="auto">
          <a:xfrm flipV="1">
            <a:off x="-1485900" y="7405688"/>
            <a:ext cx="12066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Rectangle 105"/>
          <p:cNvSpPr>
            <a:spLocks noChangeArrowheads="1"/>
          </p:cNvSpPr>
          <p:nvPr/>
        </p:nvSpPr>
        <p:spPr bwMode="auto">
          <a:xfrm>
            <a:off x="609600" y="228600"/>
            <a:ext cx="4940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657600" eaLnBrk="1" hangingPunct="1"/>
            <a:r>
              <a:rPr lang="en-US" altLang="zh-CN" b="1" dirty="0">
                <a:solidFill>
                  <a:srgbClr val="960000"/>
                </a:solidFill>
              </a:rPr>
              <a:t>Comparison between these two </a:t>
            </a:r>
            <a:r>
              <a:rPr lang="en-US" altLang="zh-CN" b="1" dirty="0" smtClean="0">
                <a:solidFill>
                  <a:srgbClr val="960000"/>
                </a:solidFill>
              </a:rPr>
              <a:t>phases</a:t>
            </a:r>
            <a:endParaRPr lang="en-US" b="1" dirty="0">
              <a:solidFill>
                <a:srgbClr val="960000"/>
              </a:solidFill>
            </a:endParaRPr>
          </a:p>
        </p:txBody>
      </p:sp>
      <p:sp>
        <p:nvSpPr>
          <p:cNvPr id="46092" name="Line 198"/>
          <p:cNvSpPr>
            <a:spLocks noChangeShapeType="1"/>
          </p:cNvSpPr>
          <p:nvPr/>
        </p:nvSpPr>
        <p:spPr bwMode="auto">
          <a:xfrm flipV="1">
            <a:off x="6248400" y="2782886"/>
            <a:ext cx="685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98"/>
          <p:cNvSpPr>
            <a:spLocks noChangeShapeType="1"/>
          </p:cNvSpPr>
          <p:nvPr/>
        </p:nvSpPr>
        <p:spPr bwMode="auto">
          <a:xfrm flipV="1">
            <a:off x="5334000" y="3849686"/>
            <a:ext cx="685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Rectangle 14"/>
          <p:cNvSpPr>
            <a:spLocks noChangeArrowheads="1"/>
          </p:cNvSpPr>
          <p:nvPr/>
        </p:nvSpPr>
        <p:spPr bwMode="auto">
          <a:xfrm>
            <a:off x="5199970" y="1487486"/>
            <a:ext cx="282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960000"/>
                </a:solidFill>
                <a:latin typeface="Arial" charset="0"/>
              </a:rPr>
              <a:t>Structural point of view:</a:t>
            </a:r>
            <a:endParaRPr lang="en-US" b="1" dirty="0">
              <a:solidFill>
                <a:srgbClr val="960000"/>
              </a:solidFill>
            </a:endParaRPr>
          </a:p>
        </p:txBody>
      </p:sp>
      <p:sp>
        <p:nvSpPr>
          <p:cNvPr id="46096" name="Rectangle 15"/>
          <p:cNvSpPr>
            <a:spLocks noChangeArrowheads="1"/>
          </p:cNvSpPr>
          <p:nvPr/>
        </p:nvSpPr>
        <p:spPr bwMode="auto">
          <a:xfrm>
            <a:off x="300077" y="6183187"/>
            <a:ext cx="849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charset="0"/>
              </a:rPr>
              <a:t>The importance of the 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</a:rPr>
              <a:t>interlayer 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</a:rPr>
              <a:t>coupling and </a:t>
            </a:r>
            <a:r>
              <a:rPr lang="en-US" altLang="zh-CN" b="1" dirty="0" err="1" smtClean="0">
                <a:solidFill>
                  <a:srgbClr val="FF0000"/>
                </a:solidFill>
                <a:latin typeface="Arial" charset="0"/>
              </a:rPr>
              <a:t>metallicity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</a:rPr>
              <a:t> of the spacer layer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6097" name="Picture 17" descr="C:\Users\Ni Ni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" y="1389176"/>
            <a:ext cx="4720446" cy="47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198"/>
          <p:cNvSpPr>
            <a:spLocks noChangeShapeType="1"/>
          </p:cNvSpPr>
          <p:nvPr/>
        </p:nvSpPr>
        <p:spPr bwMode="auto">
          <a:xfrm flipV="1">
            <a:off x="5334000" y="5297486"/>
            <a:ext cx="685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9057" y="6581000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Ni </a:t>
            </a:r>
            <a:r>
              <a:rPr lang="en-US" altLang="zh-CN" sz="1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et. Al., PNAS, 108, E1019-E1026 (2011)</a:t>
            </a:r>
          </a:p>
        </p:txBody>
      </p:sp>
    </p:spTree>
    <p:extLst>
      <p:ext uri="{BB962C8B-B14F-4D97-AF65-F5344CB8AC3E}">
        <p14:creationId xmlns:p14="http://schemas.microsoft.com/office/powerpoint/2010/main" val="2379477367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Line 250"/>
          <p:cNvSpPr>
            <a:spLocks noChangeShapeType="1"/>
          </p:cNvSpPr>
          <p:nvPr/>
        </p:nvSpPr>
        <p:spPr bwMode="auto">
          <a:xfrm flipV="1">
            <a:off x="-1485900" y="7405688"/>
            <a:ext cx="12066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Rectangle 105"/>
          <p:cNvSpPr>
            <a:spLocks noChangeArrowheads="1"/>
          </p:cNvSpPr>
          <p:nvPr/>
        </p:nvSpPr>
        <p:spPr bwMode="auto">
          <a:xfrm>
            <a:off x="609600" y="228600"/>
            <a:ext cx="4940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657600" eaLnBrk="1" hangingPunct="1"/>
            <a:r>
              <a:rPr lang="en-US" altLang="zh-CN" b="1" dirty="0">
                <a:solidFill>
                  <a:srgbClr val="960000"/>
                </a:solidFill>
              </a:rPr>
              <a:t>Comparison </a:t>
            </a:r>
            <a:r>
              <a:rPr lang="en-US" altLang="zh-CN" b="1" dirty="0" smtClean="0">
                <a:solidFill>
                  <a:srgbClr val="960000"/>
                </a:solidFill>
              </a:rPr>
              <a:t>between </a:t>
            </a:r>
            <a:r>
              <a:rPr lang="en-US" altLang="zh-CN" b="1" dirty="0">
                <a:solidFill>
                  <a:srgbClr val="960000"/>
                </a:solidFill>
              </a:rPr>
              <a:t>two </a:t>
            </a:r>
            <a:r>
              <a:rPr lang="en-US" altLang="zh-CN" b="1" dirty="0" smtClean="0">
                <a:solidFill>
                  <a:srgbClr val="960000"/>
                </a:solidFill>
              </a:rPr>
              <a:t>phases</a:t>
            </a:r>
            <a:endParaRPr lang="en-US" b="1" dirty="0">
              <a:solidFill>
                <a:srgbClr val="96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815996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10-3-8 can be taken as the parent compound for 10-4-8.</a:t>
            </a:r>
          </a:p>
          <a:p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The reason 10-4-8 shows higher Tc is because the extra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Pt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indirectly doped the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FeAs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layer----- rigid band approximation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1246" y="4980174"/>
            <a:ext cx="6391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Recently ARPES measurements have </a:t>
            </a:r>
            <a:r>
              <a:rPr lang="en-US" dirty="0" smtClean="0">
                <a:solidFill>
                  <a:srgbClr val="006600"/>
                </a:solidFill>
              </a:rPr>
              <a:t>provided </a:t>
            </a:r>
            <a:r>
              <a:rPr lang="en-US" dirty="0">
                <a:solidFill>
                  <a:srgbClr val="006600"/>
                </a:solidFill>
              </a:rPr>
              <a:t>some clue.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5505" y="6581001"/>
            <a:ext cx="457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6600"/>
                </a:solidFill>
              </a:rPr>
              <a:t>C. </a:t>
            </a:r>
            <a:r>
              <a:rPr lang="en-US" sz="1200" dirty="0" err="1" smtClean="0">
                <a:solidFill>
                  <a:srgbClr val="006600"/>
                </a:solidFill>
              </a:rPr>
              <a:t>Lohnert</a:t>
            </a:r>
            <a:r>
              <a:rPr lang="en-US" sz="1200" dirty="0">
                <a:solidFill>
                  <a:srgbClr val="006600"/>
                </a:solidFill>
              </a:rPr>
              <a:t>, </a:t>
            </a:r>
            <a:r>
              <a:rPr lang="en-US" sz="1200" dirty="0" smtClean="0">
                <a:solidFill>
                  <a:srgbClr val="006600"/>
                </a:solidFill>
              </a:rPr>
              <a:t> </a:t>
            </a:r>
            <a:r>
              <a:rPr lang="en-US" sz="1200" dirty="0">
                <a:solidFill>
                  <a:srgbClr val="006600"/>
                </a:solidFill>
              </a:rPr>
              <a:t>D. </a:t>
            </a:r>
            <a:r>
              <a:rPr lang="en-US" sz="1200" dirty="0" err="1">
                <a:solidFill>
                  <a:srgbClr val="006600"/>
                </a:solidFill>
              </a:rPr>
              <a:t>Johrendt</a:t>
            </a:r>
            <a:r>
              <a:rPr lang="en-US" sz="1200" dirty="0">
                <a:solidFill>
                  <a:srgbClr val="006600"/>
                </a:solidFill>
              </a:rPr>
              <a:t>, </a:t>
            </a:r>
            <a:r>
              <a:rPr lang="en-US" sz="1200" dirty="0" err="1" smtClean="0">
                <a:solidFill>
                  <a:srgbClr val="006600"/>
                </a:solidFill>
              </a:rPr>
              <a:t>Angew</a:t>
            </a:r>
            <a:r>
              <a:rPr lang="en-US" sz="1200" dirty="0" smtClean="0">
                <a:solidFill>
                  <a:srgbClr val="006600"/>
                </a:solidFill>
              </a:rPr>
              <a:t>. </a:t>
            </a:r>
            <a:r>
              <a:rPr lang="de-DE" sz="1200" dirty="0" smtClean="0">
                <a:solidFill>
                  <a:srgbClr val="006600"/>
                </a:solidFill>
              </a:rPr>
              <a:t>Chem</a:t>
            </a:r>
            <a:r>
              <a:rPr lang="de-DE" sz="1200" dirty="0">
                <a:solidFill>
                  <a:srgbClr val="006600"/>
                </a:solidFill>
              </a:rPr>
              <a:t>. Int. Ed. 50, 9195 (2011)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6" name="Rectangle 207"/>
          <p:cNvSpPr>
            <a:spLocks noChangeArrowheads="1"/>
          </p:cNvSpPr>
          <p:nvPr/>
        </p:nvSpPr>
        <p:spPr bwMode="auto">
          <a:xfrm>
            <a:off x="381000" y="976343"/>
            <a:ext cx="750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657600"/>
            <a:r>
              <a:rPr lang="en-US" altLang="zh-CN" sz="1600" u="sng" dirty="0" smtClean="0">
                <a:solidFill>
                  <a:srgbClr val="336600"/>
                </a:solidFill>
              </a:rPr>
              <a:t>The other hypothesis:</a:t>
            </a:r>
            <a:endParaRPr lang="en-US" altLang="zh-CN" sz="1600" u="sng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1901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Rectangle 223"/>
          <p:cNvSpPr>
            <a:spLocks noChangeArrowheads="1"/>
          </p:cNvSpPr>
          <p:nvPr/>
        </p:nvSpPr>
        <p:spPr bwMode="auto">
          <a:xfrm>
            <a:off x="55418" y="5410200"/>
            <a:ext cx="4182467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Two hole pockets at zone center, one electron </a:t>
            </a:r>
          </a:p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4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pocket at zone corner</a:t>
            </a:r>
            <a:endParaRPr lang="en-US" altLang="zh-CN" sz="14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No Fermi pocket from 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1400" baseline="-25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zh-CN" sz="1400" baseline="-25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layer, indicating </a:t>
            </a:r>
          </a:p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zh-CN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weakly coupled to the FeAs layers  </a:t>
            </a:r>
            <a:endParaRPr lang="en-US" sz="1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109" y="1169470"/>
            <a:ext cx="3676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M. Z. Hasan, et. al, </a:t>
            </a:r>
            <a:r>
              <a:rPr lang="en-US" sz="1200" dirty="0">
                <a:solidFill>
                  <a:srgbClr val="006600"/>
                </a:solidFill>
              </a:rPr>
              <a:t>Phys. Rev. B 85, 094510 (2012)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800" y="152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60000"/>
                </a:solidFill>
              </a:rPr>
              <a:t> ARPES: </a:t>
            </a:r>
            <a:r>
              <a:rPr lang="en-US" altLang="zh-CN" b="1" dirty="0">
                <a:solidFill>
                  <a:srgbClr val="760000"/>
                </a:solidFill>
              </a:rPr>
              <a:t>e</a:t>
            </a:r>
            <a:r>
              <a:rPr lang="en-US" b="1" dirty="0" smtClean="0">
                <a:solidFill>
                  <a:srgbClr val="760000"/>
                </a:solidFill>
              </a:rPr>
              <a:t>lectronic structures of 10-3-8 and 10-4-8 phase</a:t>
            </a:r>
            <a:endParaRPr lang="en-US" dirty="0">
              <a:solidFill>
                <a:srgbClr val="76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793597"/>
            <a:ext cx="784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60000"/>
                </a:solidFill>
              </a:rPr>
              <a:t>Sample: </a:t>
            </a:r>
            <a:r>
              <a:rPr lang="en-US" dirty="0" err="1" smtClean="0">
                <a:solidFill>
                  <a:srgbClr val="760000"/>
                </a:solidFill>
              </a:rPr>
              <a:t>underdoped</a:t>
            </a:r>
            <a:r>
              <a:rPr lang="en-US" dirty="0" smtClean="0">
                <a:solidFill>
                  <a:srgbClr val="760000"/>
                </a:solidFill>
              </a:rPr>
              <a:t> 10-3-8: </a:t>
            </a:r>
            <a:r>
              <a:rPr lang="en-US" dirty="0" err="1" smtClean="0">
                <a:solidFill>
                  <a:srgbClr val="760000"/>
                </a:solidFill>
              </a:rPr>
              <a:t>Tc</a:t>
            </a:r>
            <a:r>
              <a:rPr lang="en-US" dirty="0" smtClean="0">
                <a:solidFill>
                  <a:srgbClr val="760000"/>
                </a:solidFill>
              </a:rPr>
              <a:t>=8K           optimal doped 10-3-8: </a:t>
            </a:r>
            <a:r>
              <a:rPr lang="en-US" dirty="0" err="1" smtClean="0">
                <a:solidFill>
                  <a:srgbClr val="760000"/>
                </a:solidFill>
              </a:rPr>
              <a:t>Tc</a:t>
            </a:r>
            <a:r>
              <a:rPr lang="en-US" dirty="0" smtClean="0">
                <a:solidFill>
                  <a:srgbClr val="760000"/>
                </a:solidFill>
              </a:rPr>
              <a:t>=15 K</a:t>
            </a:r>
            <a:endParaRPr lang="en-US" dirty="0">
              <a:solidFill>
                <a:srgbClr val="76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338" y="1518171"/>
            <a:ext cx="2429334" cy="211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667" y="1550977"/>
            <a:ext cx="1953808" cy="489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30484"/>
            <a:ext cx="4009285" cy="220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1" y="1372738"/>
            <a:ext cx="4221904" cy="15961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29062" y="1177496"/>
            <a:ext cx="355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006600"/>
                </a:solidFill>
                <a:latin typeface="SFRM1000"/>
              </a:rPr>
              <a:t>S. V. </a:t>
            </a:r>
            <a:r>
              <a:rPr lang="en-US" sz="1200" b="0" i="0" u="none" strike="noStrike" baseline="0" dirty="0" err="1" smtClean="0">
                <a:solidFill>
                  <a:srgbClr val="006600"/>
                </a:solidFill>
                <a:latin typeface="SFRM1000"/>
              </a:rPr>
              <a:t>Borisenko</a:t>
            </a:r>
            <a:r>
              <a:rPr lang="en-US" sz="1200" b="0" i="0" u="none" strike="noStrike" baseline="0" dirty="0" smtClean="0">
                <a:solidFill>
                  <a:srgbClr val="006600"/>
                </a:solidFill>
                <a:latin typeface="SFRM1000"/>
              </a:rPr>
              <a:t>, et. </a:t>
            </a:r>
            <a:r>
              <a:rPr lang="en-US" sz="1200" dirty="0" smtClean="0">
                <a:solidFill>
                  <a:srgbClr val="006600"/>
                </a:solidFill>
                <a:latin typeface="SFRM1000"/>
              </a:rPr>
              <a:t>al., </a:t>
            </a:r>
            <a:r>
              <a:rPr lang="en-US" sz="1200" dirty="0" err="1" smtClean="0">
                <a:solidFill>
                  <a:srgbClr val="006600"/>
                </a:solidFill>
                <a:latin typeface="SFRM1000"/>
              </a:rPr>
              <a:t>arxiv</a:t>
            </a:r>
            <a:r>
              <a:rPr lang="en-US" sz="1200" dirty="0" smtClean="0">
                <a:solidFill>
                  <a:srgbClr val="006600"/>
                </a:solidFill>
                <a:latin typeface="SFRM1000"/>
              </a:rPr>
              <a:t>: </a:t>
            </a:r>
            <a:r>
              <a:rPr lang="en-US" sz="1200" dirty="0" smtClean="0">
                <a:solidFill>
                  <a:srgbClr val="006600"/>
                </a:solidFill>
              </a:rPr>
              <a:t>1307.1608v1 (2013)</a:t>
            </a:r>
            <a:endParaRPr lang="en-US" sz="1200" dirty="0">
              <a:solidFill>
                <a:srgbClr val="00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1992" y="3688525"/>
            <a:ext cx="2012208" cy="300126"/>
          </a:xfrm>
          <a:prstGeom prst="rect">
            <a:avLst/>
          </a:prstGeom>
        </p:spPr>
      </p:pic>
      <p:sp>
        <p:nvSpPr>
          <p:cNvPr id="12" name="Rectangle 223"/>
          <p:cNvSpPr>
            <a:spLocks noChangeArrowheads="1"/>
          </p:cNvSpPr>
          <p:nvPr/>
        </p:nvSpPr>
        <p:spPr bwMode="auto">
          <a:xfrm>
            <a:off x="4082612" y="3945717"/>
            <a:ext cx="4158262" cy="9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One</a:t>
            </a: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 hole pockets at zone center,</a:t>
            </a:r>
          </a:p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 one electron</a:t>
            </a: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pocket at zone corner</a:t>
            </a:r>
            <a:endParaRPr lang="en-US" altLang="zh-CN" sz="1400" dirty="0">
              <a:solidFill>
                <a:srgbClr val="A50021"/>
              </a:solidFill>
              <a:latin typeface="+mj-lt"/>
              <a:cs typeface="Arial" panose="020B0604020202020204" pitchFamily="34" charset="0"/>
            </a:endParaRPr>
          </a:p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2. No Fermi pocket from </a:t>
            </a:r>
            <a:r>
              <a:rPr lang="en-US" altLang="zh-CN" sz="14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en-US" altLang="zh-CN" sz="1400" baseline="-250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altLang="zh-CN" sz="14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As</a:t>
            </a:r>
            <a:r>
              <a:rPr lang="en-US" altLang="zh-CN" sz="1400" baseline="-250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8</a:t>
            </a:r>
            <a:r>
              <a:rPr lang="en-US" altLang="zh-CN" sz="14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 layer</a:t>
            </a:r>
            <a:endParaRPr lang="en-US" sz="1400" dirty="0">
              <a:solidFill>
                <a:srgbClr val="0066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8267019" y="5253839"/>
            <a:ext cx="11702" cy="702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257800" y="4906481"/>
            <a:ext cx="762000" cy="21049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8483897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Rectangle 223"/>
          <p:cNvSpPr>
            <a:spLocks noChangeArrowheads="1"/>
          </p:cNvSpPr>
          <p:nvPr/>
        </p:nvSpPr>
        <p:spPr bwMode="auto">
          <a:xfrm>
            <a:off x="55418" y="5410200"/>
            <a:ext cx="4182467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Two hole pockets at zone center, one electron </a:t>
            </a:r>
          </a:p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4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pocket at zone corner</a:t>
            </a:r>
            <a:endParaRPr lang="en-US" altLang="zh-CN" sz="14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No Fermi pocket from 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1400" baseline="-25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zh-CN" sz="1400" baseline="-25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layer, indicating </a:t>
            </a:r>
          </a:p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zh-CN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weakly coupled to the FeAs layers  </a:t>
            </a:r>
            <a:endParaRPr lang="en-US" sz="1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109" y="1169470"/>
            <a:ext cx="3676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M. Z. Hasan, et. al, </a:t>
            </a:r>
            <a:r>
              <a:rPr lang="en-US" sz="1200" dirty="0">
                <a:solidFill>
                  <a:srgbClr val="006600"/>
                </a:solidFill>
              </a:rPr>
              <a:t>Phys. Rev. B 85, 094510 (2012)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800" y="152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60000"/>
                </a:solidFill>
              </a:rPr>
              <a:t> ARPES: </a:t>
            </a:r>
            <a:r>
              <a:rPr lang="en-US" altLang="zh-CN" b="1" dirty="0">
                <a:solidFill>
                  <a:srgbClr val="760000"/>
                </a:solidFill>
              </a:rPr>
              <a:t>e</a:t>
            </a:r>
            <a:r>
              <a:rPr lang="en-US" b="1" dirty="0" smtClean="0">
                <a:solidFill>
                  <a:srgbClr val="760000"/>
                </a:solidFill>
              </a:rPr>
              <a:t>lectronic structures of 10-3-8 and 10-4-8 phase</a:t>
            </a:r>
            <a:endParaRPr lang="en-US" dirty="0">
              <a:solidFill>
                <a:srgbClr val="76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793597"/>
            <a:ext cx="784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60000"/>
                </a:solidFill>
              </a:rPr>
              <a:t>Sample: </a:t>
            </a:r>
            <a:r>
              <a:rPr lang="en-US" dirty="0" err="1" smtClean="0">
                <a:solidFill>
                  <a:srgbClr val="760000"/>
                </a:solidFill>
              </a:rPr>
              <a:t>underdoped</a:t>
            </a:r>
            <a:r>
              <a:rPr lang="en-US" dirty="0" smtClean="0">
                <a:solidFill>
                  <a:srgbClr val="760000"/>
                </a:solidFill>
              </a:rPr>
              <a:t> 10-3-8: </a:t>
            </a:r>
            <a:r>
              <a:rPr lang="en-US" dirty="0" err="1" smtClean="0">
                <a:solidFill>
                  <a:srgbClr val="760000"/>
                </a:solidFill>
              </a:rPr>
              <a:t>Tc</a:t>
            </a:r>
            <a:r>
              <a:rPr lang="en-US" dirty="0" smtClean="0">
                <a:solidFill>
                  <a:srgbClr val="760000"/>
                </a:solidFill>
              </a:rPr>
              <a:t>=8K           optimal doped 10-3-8: </a:t>
            </a:r>
            <a:r>
              <a:rPr lang="en-US" dirty="0" err="1" smtClean="0">
                <a:solidFill>
                  <a:srgbClr val="760000"/>
                </a:solidFill>
              </a:rPr>
              <a:t>Tc</a:t>
            </a:r>
            <a:r>
              <a:rPr lang="en-US" dirty="0" smtClean="0">
                <a:solidFill>
                  <a:srgbClr val="760000"/>
                </a:solidFill>
              </a:rPr>
              <a:t>=15 K</a:t>
            </a:r>
            <a:endParaRPr lang="en-US" dirty="0">
              <a:solidFill>
                <a:srgbClr val="76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338" y="1518171"/>
            <a:ext cx="2429334" cy="211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667" y="1550977"/>
            <a:ext cx="1953808" cy="489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30484"/>
            <a:ext cx="4009285" cy="220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1" y="1372738"/>
            <a:ext cx="4221904" cy="15961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29062" y="1177496"/>
            <a:ext cx="355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006600"/>
                </a:solidFill>
                <a:latin typeface="SFRM1000"/>
              </a:rPr>
              <a:t>S. V. </a:t>
            </a:r>
            <a:r>
              <a:rPr lang="en-US" sz="1200" b="0" i="0" u="none" strike="noStrike" baseline="0" dirty="0" err="1" smtClean="0">
                <a:solidFill>
                  <a:srgbClr val="006600"/>
                </a:solidFill>
                <a:latin typeface="SFRM1000"/>
              </a:rPr>
              <a:t>Borisenko</a:t>
            </a:r>
            <a:r>
              <a:rPr lang="en-US" sz="1200" b="0" i="0" u="none" strike="noStrike" baseline="0" dirty="0" smtClean="0">
                <a:solidFill>
                  <a:srgbClr val="006600"/>
                </a:solidFill>
                <a:latin typeface="SFRM1000"/>
              </a:rPr>
              <a:t>, et. </a:t>
            </a:r>
            <a:r>
              <a:rPr lang="en-US" sz="1200" dirty="0" smtClean="0">
                <a:solidFill>
                  <a:srgbClr val="006600"/>
                </a:solidFill>
                <a:latin typeface="SFRM1000"/>
              </a:rPr>
              <a:t>al., </a:t>
            </a:r>
            <a:r>
              <a:rPr lang="en-US" sz="1200" dirty="0" err="1" smtClean="0">
                <a:solidFill>
                  <a:srgbClr val="006600"/>
                </a:solidFill>
                <a:latin typeface="SFRM1000"/>
              </a:rPr>
              <a:t>arxiv</a:t>
            </a:r>
            <a:r>
              <a:rPr lang="en-US" sz="1200" dirty="0" smtClean="0">
                <a:solidFill>
                  <a:srgbClr val="006600"/>
                </a:solidFill>
                <a:latin typeface="SFRM1000"/>
              </a:rPr>
              <a:t>: </a:t>
            </a:r>
            <a:r>
              <a:rPr lang="en-US" sz="1200" dirty="0" smtClean="0">
                <a:solidFill>
                  <a:srgbClr val="006600"/>
                </a:solidFill>
              </a:rPr>
              <a:t>1307.1608v1 (2013)</a:t>
            </a:r>
            <a:endParaRPr lang="en-US" sz="1200" dirty="0">
              <a:solidFill>
                <a:srgbClr val="00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1992" y="3688525"/>
            <a:ext cx="2012208" cy="300126"/>
          </a:xfrm>
          <a:prstGeom prst="rect">
            <a:avLst/>
          </a:prstGeom>
        </p:spPr>
      </p:pic>
      <p:sp>
        <p:nvSpPr>
          <p:cNvPr id="12" name="Rectangle 223"/>
          <p:cNvSpPr>
            <a:spLocks noChangeArrowheads="1"/>
          </p:cNvSpPr>
          <p:nvPr/>
        </p:nvSpPr>
        <p:spPr bwMode="auto">
          <a:xfrm>
            <a:off x="4082612" y="3945717"/>
            <a:ext cx="4158262" cy="9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One</a:t>
            </a: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 hole pockets at zone center,</a:t>
            </a:r>
          </a:p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 one electron</a:t>
            </a: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A50021"/>
                </a:solidFill>
                <a:latin typeface="+mj-lt"/>
                <a:cs typeface="Arial" panose="020B0604020202020204" pitchFamily="34" charset="0"/>
              </a:rPr>
              <a:t>pocket at zone corner</a:t>
            </a:r>
            <a:endParaRPr lang="en-US" altLang="zh-CN" sz="1400" dirty="0">
              <a:solidFill>
                <a:srgbClr val="A50021"/>
              </a:solidFill>
              <a:latin typeface="+mj-lt"/>
              <a:cs typeface="Arial" panose="020B0604020202020204" pitchFamily="34" charset="0"/>
            </a:endParaRPr>
          </a:p>
          <a:p>
            <a:pPr defTabSz="3657600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2. No Fermi pocket from </a:t>
            </a:r>
            <a:r>
              <a:rPr lang="en-US" altLang="zh-CN" sz="14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en-US" altLang="zh-CN" sz="1400" baseline="-250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altLang="zh-CN" sz="14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As</a:t>
            </a:r>
            <a:r>
              <a:rPr lang="en-US" altLang="zh-CN" sz="1400" baseline="-250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8</a:t>
            </a:r>
            <a:r>
              <a:rPr lang="en-US" altLang="zh-CN" sz="140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 layer</a:t>
            </a:r>
            <a:endParaRPr lang="en-US" sz="1400" dirty="0">
              <a:solidFill>
                <a:srgbClr val="0066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248" y="4894906"/>
            <a:ext cx="1491485" cy="177183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>
            <a:off x="4784248" y="5433350"/>
            <a:ext cx="20378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8267019" y="5253839"/>
            <a:ext cx="11702" cy="702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257800" y="4906481"/>
            <a:ext cx="762000" cy="21049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6019800" y="4878280"/>
            <a:ext cx="1066800" cy="4458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733800" y="5017896"/>
            <a:ext cx="956381" cy="392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8969683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52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60000"/>
                </a:solidFill>
              </a:rPr>
              <a:t> ARPES: </a:t>
            </a:r>
            <a:r>
              <a:rPr lang="en-US" altLang="zh-CN" b="1" dirty="0">
                <a:solidFill>
                  <a:srgbClr val="760000"/>
                </a:solidFill>
              </a:rPr>
              <a:t>e</a:t>
            </a:r>
            <a:r>
              <a:rPr lang="en-US" b="1" dirty="0" smtClean="0">
                <a:solidFill>
                  <a:srgbClr val="760000"/>
                </a:solidFill>
              </a:rPr>
              <a:t>lectronic structures </a:t>
            </a:r>
            <a:r>
              <a:rPr lang="en-US" b="1" dirty="0" smtClean="0">
                <a:solidFill>
                  <a:srgbClr val="760000"/>
                </a:solidFill>
              </a:rPr>
              <a:t>and Fermi surface </a:t>
            </a:r>
            <a:endParaRPr lang="en-US" dirty="0">
              <a:solidFill>
                <a:srgbClr val="76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590" y="1096168"/>
            <a:ext cx="75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60000"/>
                </a:solidFill>
              </a:rPr>
              <a:t>near </a:t>
            </a:r>
            <a:r>
              <a:rPr lang="en-US" dirty="0" smtClean="0">
                <a:solidFill>
                  <a:srgbClr val="760000"/>
                </a:solidFill>
              </a:rPr>
              <a:t>optimal 10-4-8: T</a:t>
            </a:r>
            <a:r>
              <a:rPr lang="en-US" baseline="-25000" dirty="0" smtClean="0">
                <a:solidFill>
                  <a:srgbClr val="760000"/>
                </a:solidFill>
              </a:rPr>
              <a:t>c</a:t>
            </a:r>
            <a:r>
              <a:rPr lang="en-US" dirty="0" smtClean="0">
                <a:solidFill>
                  <a:srgbClr val="760000"/>
                </a:solidFill>
              </a:rPr>
              <a:t>=35 K;           </a:t>
            </a:r>
            <a:r>
              <a:rPr lang="en-US" dirty="0" smtClean="0">
                <a:solidFill>
                  <a:srgbClr val="760000"/>
                </a:solidFill>
              </a:rPr>
              <a:t>          </a:t>
            </a:r>
            <a:r>
              <a:rPr lang="en-US" dirty="0" err="1" smtClean="0">
                <a:solidFill>
                  <a:srgbClr val="760000"/>
                </a:solidFill>
              </a:rPr>
              <a:t>overdoped</a:t>
            </a:r>
            <a:r>
              <a:rPr lang="en-US" dirty="0" smtClean="0">
                <a:solidFill>
                  <a:srgbClr val="760000"/>
                </a:solidFill>
              </a:rPr>
              <a:t> 10-4-8: T</a:t>
            </a:r>
            <a:r>
              <a:rPr lang="en-US" baseline="-25000" dirty="0" smtClean="0">
                <a:solidFill>
                  <a:srgbClr val="760000"/>
                </a:solidFill>
              </a:rPr>
              <a:t>c</a:t>
            </a:r>
            <a:r>
              <a:rPr lang="en-US" dirty="0" smtClean="0">
                <a:solidFill>
                  <a:srgbClr val="760000"/>
                </a:solidFill>
              </a:rPr>
              <a:t>=22 K</a:t>
            </a:r>
            <a:endParaRPr lang="en-US" dirty="0">
              <a:solidFill>
                <a:srgbClr val="76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728" y="1462038"/>
            <a:ext cx="3438204" cy="268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006600"/>
                </a:solidFill>
                <a:latin typeface="SFRM1000"/>
              </a:rPr>
              <a:t>S. V. </a:t>
            </a:r>
            <a:r>
              <a:rPr lang="en-US" sz="1200" b="0" i="0" u="none" strike="noStrike" baseline="0" dirty="0" err="1" smtClean="0">
                <a:solidFill>
                  <a:srgbClr val="006600"/>
                </a:solidFill>
                <a:latin typeface="SFRM1000"/>
              </a:rPr>
              <a:t>Borisenko</a:t>
            </a:r>
            <a:r>
              <a:rPr lang="en-US" sz="1200" b="0" i="0" u="none" strike="noStrike" baseline="0" dirty="0" smtClean="0">
                <a:solidFill>
                  <a:srgbClr val="006600"/>
                </a:solidFill>
                <a:latin typeface="SFRM1000"/>
              </a:rPr>
              <a:t>, et. </a:t>
            </a:r>
            <a:r>
              <a:rPr lang="en-US" sz="1200" dirty="0" smtClean="0">
                <a:solidFill>
                  <a:srgbClr val="006600"/>
                </a:solidFill>
                <a:latin typeface="SFRM1000"/>
              </a:rPr>
              <a:t>al., </a:t>
            </a:r>
            <a:r>
              <a:rPr lang="en-US" sz="1200" dirty="0" err="1" smtClean="0">
                <a:solidFill>
                  <a:srgbClr val="006600"/>
                </a:solidFill>
                <a:latin typeface="SFRM1000"/>
              </a:rPr>
              <a:t>arxiv</a:t>
            </a:r>
            <a:r>
              <a:rPr lang="en-US" sz="1200" dirty="0" smtClean="0">
                <a:solidFill>
                  <a:srgbClr val="006600"/>
                </a:solidFill>
                <a:latin typeface="SFRM1000"/>
              </a:rPr>
              <a:t>: </a:t>
            </a:r>
            <a:r>
              <a:rPr lang="en-US" sz="1200" dirty="0" smtClean="0">
                <a:solidFill>
                  <a:srgbClr val="006600"/>
                </a:solidFill>
              </a:rPr>
              <a:t>1307.1608v1 (2013)</a:t>
            </a:r>
            <a:endParaRPr lang="en-US" sz="1200" dirty="0">
              <a:solidFill>
                <a:srgbClr val="00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423" y="1761598"/>
            <a:ext cx="4342777" cy="32856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3505" y="1392266"/>
            <a:ext cx="8124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 </a:t>
            </a:r>
            <a:endParaRPr lang="en-US" sz="1600" dirty="0">
              <a:solidFill>
                <a:srgbClr val="76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6630" y="1513327"/>
            <a:ext cx="3215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D. L. Feng, et. al, </a:t>
            </a:r>
            <a:r>
              <a:rPr lang="en-US" sz="1200" dirty="0" err="1" smtClean="0">
                <a:solidFill>
                  <a:srgbClr val="006600"/>
                </a:solidFill>
              </a:rPr>
              <a:t>arxiv</a:t>
            </a:r>
            <a:r>
              <a:rPr lang="en-US" sz="1200" dirty="0" smtClean="0">
                <a:solidFill>
                  <a:srgbClr val="006600"/>
                </a:solidFill>
              </a:rPr>
              <a:t>: 1308.3105v1 (2013)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5807" y="667201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Ca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(Pt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4-</a:t>
            </a:r>
            <a:r>
              <a:rPr lang="el-GR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λ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8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)((Fe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Pt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x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5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,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14624" y="5169415"/>
            <a:ext cx="39673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rgbClr val="FF0000"/>
                </a:solidFill>
                <a:latin typeface="NimbusRomNo9L-Regu"/>
              </a:rPr>
              <a:t>Electron pocket from Pt</a:t>
            </a:r>
            <a:r>
              <a:rPr lang="en-US" sz="1400" baseline="-25000" dirty="0">
                <a:solidFill>
                  <a:srgbClr val="FF0000"/>
                </a:solidFill>
                <a:latin typeface="NimbusRomNo9L-Regu"/>
              </a:rPr>
              <a:t>4</a:t>
            </a:r>
            <a:r>
              <a:rPr lang="en-US" sz="1400" dirty="0">
                <a:solidFill>
                  <a:srgbClr val="FF0000"/>
                </a:solidFill>
                <a:latin typeface="NimbusRomNo9L-Regu"/>
              </a:rPr>
              <a:t>As</a:t>
            </a:r>
            <a:r>
              <a:rPr lang="en-US" sz="1400" baseline="-25000" dirty="0">
                <a:solidFill>
                  <a:srgbClr val="FF0000"/>
                </a:solidFill>
                <a:latin typeface="NimbusRomNo9L-Regu"/>
              </a:rPr>
              <a:t>8 </a:t>
            </a:r>
            <a:r>
              <a:rPr lang="en-US" sz="1400" dirty="0">
                <a:solidFill>
                  <a:srgbClr val="FF0000"/>
                </a:solidFill>
                <a:latin typeface="NimbusRomNo9L-Regu"/>
              </a:rPr>
              <a:t>layer-----the first Fe based superconductor with a metallic spacer layer</a:t>
            </a:r>
            <a:r>
              <a:rPr lang="en-US" sz="1400" dirty="0">
                <a:solidFill>
                  <a:srgbClr val="006600"/>
                </a:solidFill>
                <a:latin typeface="NimbusRomNo9L-Regu"/>
              </a:rPr>
              <a:t>.  </a:t>
            </a:r>
          </a:p>
          <a:p>
            <a:r>
              <a:rPr lang="en-US" sz="1400" dirty="0">
                <a:solidFill>
                  <a:srgbClr val="006600"/>
                </a:solidFill>
                <a:latin typeface="NimbusRomNo9L-Regu"/>
              </a:rPr>
              <a:t>2. </a:t>
            </a:r>
            <a:r>
              <a:rPr lang="en-US" sz="1400" dirty="0" smtClean="0">
                <a:solidFill>
                  <a:srgbClr val="006600"/>
                </a:solidFill>
                <a:latin typeface="NimbusRomNo9L-Regu"/>
              </a:rPr>
              <a:t>   only </a:t>
            </a:r>
            <a:r>
              <a:rPr lang="en-US" sz="1400" dirty="0">
                <a:solidFill>
                  <a:srgbClr val="006600"/>
                </a:solidFill>
                <a:latin typeface="NimbusRomNo9L-Regu"/>
              </a:rPr>
              <a:t>one </a:t>
            </a:r>
            <a:r>
              <a:rPr lang="en-US" sz="1400" dirty="0">
                <a:solidFill>
                  <a:srgbClr val="006600"/>
                </a:solidFill>
                <a:latin typeface="NimbusRomNo9L-ReguItal"/>
              </a:rPr>
              <a:t>d</a:t>
            </a:r>
            <a:r>
              <a:rPr lang="en-US" sz="1400" baseline="-25000" dirty="0">
                <a:solidFill>
                  <a:srgbClr val="006600"/>
                </a:solidFill>
                <a:latin typeface="NimbusRomNo9L-ReguItal"/>
              </a:rPr>
              <a:t>xy</a:t>
            </a:r>
            <a:r>
              <a:rPr lang="en-US" sz="1400" dirty="0">
                <a:solidFill>
                  <a:srgbClr val="006600"/>
                </a:solidFill>
                <a:latin typeface="NimbusRomNo9L-Regu"/>
              </a:rPr>
              <a:t>-originated hole pocket </a:t>
            </a:r>
            <a:r>
              <a:rPr lang="en-US" sz="1400" dirty="0" smtClean="0">
                <a:solidFill>
                  <a:srgbClr val="006600"/>
                </a:solidFill>
                <a:latin typeface="NimbusRomNo9L-Regu"/>
              </a:rPr>
              <a:t>in zone     </a:t>
            </a:r>
          </a:p>
          <a:p>
            <a:r>
              <a:rPr lang="en-US" sz="1400" dirty="0">
                <a:solidFill>
                  <a:srgbClr val="006600"/>
                </a:solidFill>
                <a:latin typeface="NimbusRomNo9L-Regu"/>
              </a:rPr>
              <a:t> </a:t>
            </a:r>
            <a:r>
              <a:rPr lang="en-US" sz="1400" dirty="0" smtClean="0">
                <a:solidFill>
                  <a:srgbClr val="006600"/>
                </a:solidFill>
                <a:latin typeface="NimbusRomNo9L-Regu"/>
              </a:rPr>
              <a:t>      </a:t>
            </a:r>
            <a:r>
              <a:rPr lang="en-US" sz="1400" dirty="0" smtClean="0">
                <a:solidFill>
                  <a:srgbClr val="006600"/>
                </a:solidFill>
                <a:latin typeface="NimbusRomNo9L-Regu"/>
              </a:rPr>
              <a:t>center</a:t>
            </a:r>
            <a:endParaRPr lang="en-US" sz="1400" dirty="0">
              <a:solidFill>
                <a:srgbClr val="006600"/>
              </a:solidFill>
              <a:latin typeface="NimbusRomNo9L-Regu"/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3.   negligible </a:t>
            </a:r>
            <a:r>
              <a:rPr lang="en-US" sz="1400" dirty="0" err="1">
                <a:solidFill>
                  <a:srgbClr val="FF0000"/>
                </a:solidFill>
              </a:rPr>
              <a:t>kz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dependence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242" y="5078064"/>
            <a:ext cx="38106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FF0000"/>
              </a:solidFill>
              <a:latin typeface="NimbusRomNo9L-Regu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FF0000"/>
                </a:solidFill>
                <a:latin typeface="NimbusRomNo9L-Regu"/>
              </a:rPr>
              <a:t>No pocket observed</a:t>
            </a:r>
            <a:r>
              <a:rPr lang="en-US" sz="1400" dirty="0">
                <a:solidFill>
                  <a:srgbClr val="FF0000"/>
                </a:solidFill>
                <a:latin typeface="NimbusRomNo9L-Regu"/>
              </a:rPr>
              <a:t> from Pt</a:t>
            </a:r>
            <a:r>
              <a:rPr lang="en-US" sz="1400" baseline="-25000" dirty="0">
                <a:solidFill>
                  <a:srgbClr val="FF0000"/>
                </a:solidFill>
                <a:latin typeface="NimbusRomNo9L-Regu"/>
              </a:rPr>
              <a:t>4</a:t>
            </a:r>
            <a:r>
              <a:rPr lang="en-US" sz="1400" dirty="0">
                <a:solidFill>
                  <a:srgbClr val="FF0000"/>
                </a:solidFill>
                <a:latin typeface="NimbusRomNo9L-Regu"/>
              </a:rPr>
              <a:t>As</a:t>
            </a:r>
            <a:r>
              <a:rPr lang="en-US" sz="1400" baseline="-25000" dirty="0">
                <a:solidFill>
                  <a:srgbClr val="FF0000"/>
                </a:solidFill>
                <a:latin typeface="NimbusRomNo9L-Regu"/>
              </a:rPr>
              <a:t>8 </a:t>
            </a:r>
            <a:r>
              <a:rPr lang="en-US" sz="1400" dirty="0" smtClean="0">
                <a:solidFill>
                  <a:srgbClr val="FF0000"/>
                </a:solidFill>
                <a:latin typeface="NimbusRomNo9L-Regu"/>
              </a:rPr>
              <a:t>layer</a:t>
            </a:r>
          </a:p>
          <a:p>
            <a:pPr marL="342900" indent="-342900">
              <a:buAutoNum type="arabicPeriod"/>
            </a:pPr>
            <a:endParaRPr lang="en-US" sz="1400" dirty="0" smtClean="0">
              <a:solidFill>
                <a:srgbClr val="FF0000"/>
              </a:solidFill>
              <a:latin typeface="NimbusRomNo9L-Regu"/>
            </a:endParaRPr>
          </a:p>
          <a:p>
            <a:r>
              <a:rPr lang="en-US" sz="1400" dirty="0" smtClean="0">
                <a:solidFill>
                  <a:srgbClr val="006600"/>
                </a:solidFill>
                <a:latin typeface="NimbusRomNo9L-Regu"/>
              </a:rPr>
              <a:t>2. </a:t>
            </a:r>
            <a:r>
              <a:rPr lang="en-US" sz="1400" dirty="0" smtClean="0">
                <a:solidFill>
                  <a:srgbClr val="006600"/>
                </a:solidFill>
                <a:latin typeface="NimbusRomNo9L-Regu"/>
              </a:rPr>
              <a:t>only </a:t>
            </a:r>
            <a:r>
              <a:rPr lang="en-US" sz="1400" dirty="0">
                <a:solidFill>
                  <a:srgbClr val="006600"/>
                </a:solidFill>
                <a:latin typeface="NimbusRomNo9L-Regu"/>
              </a:rPr>
              <a:t>one </a:t>
            </a:r>
            <a:r>
              <a:rPr lang="en-US" sz="1400" dirty="0">
                <a:solidFill>
                  <a:srgbClr val="006600"/>
                </a:solidFill>
                <a:latin typeface="NimbusRomNo9L-ReguItal"/>
              </a:rPr>
              <a:t>dxy</a:t>
            </a:r>
            <a:r>
              <a:rPr lang="en-US" sz="1400" dirty="0">
                <a:solidFill>
                  <a:srgbClr val="006600"/>
                </a:solidFill>
                <a:latin typeface="NimbusRomNo9L-Regu"/>
              </a:rPr>
              <a:t>-originated hole pocket around </a:t>
            </a:r>
            <a:endParaRPr lang="en-US" sz="1400" dirty="0">
              <a:solidFill>
                <a:srgbClr val="006600"/>
              </a:solidFill>
              <a:latin typeface="NimbusRomNo9L-Regu"/>
            </a:endParaRPr>
          </a:p>
          <a:p>
            <a:r>
              <a:rPr lang="en-US" sz="1400" dirty="0" smtClean="0">
                <a:solidFill>
                  <a:srgbClr val="006600"/>
                </a:solidFill>
                <a:latin typeface="NimbusRomNo9L-Regu"/>
              </a:rPr>
              <a:t>the zon</a:t>
            </a:r>
            <a:r>
              <a:rPr lang="en-US" sz="1400" dirty="0" smtClean="0">
                <a:solidFill>
                  <a:srgbClr val="006600"/>
                </a:solidFill>
                <a:latin typeface="NimbusRomNo9L-Regu"/>
              </a:rPr>
              <a:t>e corner, but the top of </a:t>
            </a:r>
            <a:r>
              <a:rPr lang="en-US" sz="1400" dirty="0" err="1" smtClean="0">
                <a:solidFill>
                  <a:srgbClr val="006600"/>
                </a:solidFill>
                <a:latin typeface="NimbusRomNo9L-Regu"/>
              </a:rPr>
              <a:t>dxz</a:t>
            </a:r>
            <a:r>
              <a:rPr lang="en-US" sz="1400" dirty="0" smtClean="0">
                <a:solidFill>
                  <a:srgbClr val="006600"/>
                </a:solidFill>
                <a:latin typeface="NimbusRomNo9L-Regu"/>
              </a:rPr>
              <a:t> and </a:t>
            </a:r>
            <a:r>
              <a:rPr lang="en-US" sz="1400" dirty="0" err="1" smtClean="0">
                <a:solidFill>
                  <a:srgbClr val="006600"/>
                </a:solidFill>
                <a:latin typeface="NimbusRomNo9L-Regu"/>
              </a:rPr>
              <a:t>dyz</a:t>
            </a:r>
            <a:r>
              <a:rPr lang="en-US" sz="1400" dirty="0" smtClean="0">
                <a:solidFill>
                  <a:srgbClr val="006600"/>
                </a:solidFill>
                <a:latin typeface="NimbusRomNo9L-Regu"/>
              </a:rPr>
              <a:t> band coincide and lie at the </a:t>
            </a:r>
            <a:r>
              <a:rPr lang="en-US" sz="1400" dirty="0" err="1" smtClean="0">
                <a:solidFill>
                  <a:srgbClr val="006600"/>
                </a:solidFill>
                <a:latin typeface="NimbusRomNo9L-Regu"/>
              </a:rPr>
              <a:t>Ef</a:t>
            </a:r>
            <a:endParaRPr lang="en-US" sz="1400" dirty="0" smtClean="0">
              <a:solidFill>
                <a:srgbClr val="006600"/>
              </a:solidFill>
              <a:latin typeface="NimbusRomNo9L-Regu"/>
            </a:endParaRPr>
          </a:p>
          <a:p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34200" y="1877007"/>
            <a:ext cx="685800" cy="4289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8308" y="2336752"/>
            <a:ext cx="1720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NimbusRomNo9L-Regu"/>
              </a:rPr>
              <a:t>from Pt</a:t>
            </a:r>
            <a:r>
              <a:rPr lang="en-US" sz="1600" baseline="-25000" dirty="0">
                <a:latin typeface="NimbusRomNo9L-Regu"/>
              </a:rPr>
              <a:t>4</a:t>
            </a:r>
            <a:r>
              <a:rPr lang="en-US" sz="1600" dirty="0">
                <a:latin typeface="NimbusRomNo9L-Regu"/>
              </a:rPr>
              <a:t>As</a:t>
            </a:r>
            <a:r>
              <a:rPr lang="en-US" sz="1600" baseline="-25000" dirty="0">
                <a:latin typeface="NimbusRomNo9L-Regu"/>
              </a:rPr>
              <a:t>8 </a:t>
            </a:r>
            <a:r>
              <a:rPr lang="en-US" sz="1600" dirty="0" smtClean="0">
                <a:latin typeface="NimbusRomNo9L-Regu"/>
              </a:rPr>
              <a:t>layer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42" y="1969594"/>
            <a:ext cx="2786091" cy="330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52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60000"/>
                </a:solidFill>
              </a:rPr>
              <a:t> ARPES: </a:t>
            </a:r>
            <a:r>
              <a:rPr lang="en-US" altLang="zh-CN" b="1" dirty="0">
                <a:solidFill>
                  <a:srgbClr val="760000"/>
                </a:solidFill>
              </a:rPr>
              <a:t>e</a:t>
            </a:r>
            <a:r>
              <a:rPr lang="en-US" b="1" dirty="0" smtClean="0">
                <a:solidFill>
                  <a:srgbClr val="760000"/>
                </a:solidFill>
              </a:rPr>
              <a:t>lectronic structures </a:t>
            </a:r>
            <a:r>
              <a:rPr lang="en-US" b="1" dirty="0" smtClean="0">
                <a:solidFill>
                  <a:srgbClr val="760000"/>
                </a:solidFill>
              </a:rPr>
              <a:t>and Fermi surface</a:t>
            </a:r>
            <a:endParaRPr lang="en-US" dirty="0">
              <a:solidFill>
                <a:srgbClr val="76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51902"/>
            <a:ext cx="740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60000"/>
                </a:solidFill>
              </a:rPr>
              <a:t>near </a:t>
            </a:r>
            <a:r>
              <a:rPr lang="en-US" dirty="0" smtClean="0">
                <a:solidFill>
                  <a:srgbClr val="760000"/>
                </a:solidFill>
              </a:rPr>
              <a:t>optimal 10-4-8: Tc=35 K;            </a:t>
            </a:r>
            <a:r>
              <a:rPr lang="en-US" dirty="0" smtClean="0">
                <a:solidFill>
                  <a:srgbClr val="760000"/>
                </a:solidFill>
              </a:rPr>
              <a:t>       </a:t>
            </a:r>
            <a:r>
              <a:rPr lang="en-US" dirty="0" err="1" smtClean="0">
                <a:solidFill>
                  <a:srgbClr val="760000"/>
                </a:solidFill>
              </a:rPr>
              <a:t>overdoped</a:t>
            </a:r>
            <a:r>
              <a:rPr lang="en-US" dirty="0" smtClean="0">
                <a:solidFill>
                  <a:srgbClr val="760000"/>
                </a:solidFill>
              </a:rPr>
              <a:t> 10-4-8: Tc=22 K</a:t>
            </a:r>
            <a:endParaRPr lang="en-US" dirty="0">
              <a:solidFill>
                <a:srgbClr val="76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556" y="1723951"/>
            <a:ext cx="3438204" cy="268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006600"/>
                </a:solidFill>
                <a:latin typeface="SFRM1000"/>
              </a:rPr>
              <a:t>S. V. </a:t>
            </a:r>
            <a:r>
              <a:rPr lang="en-US" sz="1200" b="0" i="0" u="none" strike="noStrike" baseline="0" dirty="0" err="1" smtClean="0">
                <a:solidFill>
                  <a:srgbClr val="006600"/>
                </a:solidFill>
                <a:latin typeface="SFRM1000"/>
              </a:rPr>
              <a:t>Borisenko</a:t>
            </a:r>
            <a:r>
              <a:rPr lang="en-US" sz="1200" b="0" i="0" u="none" strike="noStrike" baseline="0" dirty="0" smtClean="0">
                <a:solidFill>
                  <a:srgbClr val="006600"/>
                </a:solidFill>
                <a:latin typeface="SFRM1000"/>
              </a:rPr>
              <a:t>, et. </a:t>
            </a:r>
            <a:r>
              <a:rPr lang="en-US" sz="1200" dirty="0" smtClean="0">
                <a:solidFill>
                  <a:srgbClr val="006600"/>
                </a:solidFill>
                <a:latin typeface="SFRM1000"/>
              </a:rPr>
              <a:t>al., </a:t>
            </a:r>
            <a:r>
              <a:rPr lang="en-US" sz="1200" dirty="0" err="1" smtClean="0">
                <a:solidFill>
                  <a:srgbClr val="006600"/>
                </a:solidFill>
                <a:latin typeface="SFRM1000"/>
              </a:rPr>
              <a:t>arxiv</a:t>
            </a:r>
            <a:r>
              <a:rPr lang="en-US" sz="1200" dirty="0" smtClean="0">
                <a:solidFill>
                  <a:srgbClr val="006600"/>
                </a:solidFill>
                <a:latin typeface="SFRM1000"/>
              </a:rPr>
              <a:t>: </a:t>
            </a:r>
            <a:r>
              <a:rPr lang="en-US" sz="1200" dirty="0" smtClean="0">
                <a:solidFill>
                  <a:srgbClr val="006600"/>
                </a:solidFill>
              </a:rPr>
              <a:t>1307.1608v1 (2013)</a:t>
            </a:r>
            <a:endParaRPr lang="en-US" sz="1200" dirty="0">
              <a:solidFill>
                <a:srgbClr val="0066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52" y="1982271"/>
            <a:ext cx="2214426" cy="17515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3505" y="1392266"/>
            <a:ext cx="8124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 </a:t>
            </a:r>
            <a:endParaRPr lang="en-US" sz="1600" dirty="0">
              <a:solidFill>
                <a:srgbClr val="76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3113" y="1634368"/>
            <a:ext cx="3215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D. L. Feng, et. al, </a:t>
            </a:r>
            <a:r>
              <a:rPr lang="en-US" sz="1200" dirty="0" err="1" smtClean="0">
                <a:solidFill>
                  <a:srgbClr val="006600"/>
                </a:solidFill>
              </a:rPr>
              <a:t>arxiv</a:t>
            </a:r>
            <a:r>
              <a:rPr lang="en-US" sz="1200" dirty="0" smtClean="0">
                <a:solidFill>
                  <a:srgbClr val="006600"/>
                </a:solidFill>
              </a:rPr>
              <a:t>: 1308.3105v1 (2013)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5807" y="667201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Ca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(Pt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4-</a:t>
            </a:r>
            <a:r>
              <a:rPr lang="el-GR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λ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8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)((Fe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Pt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x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5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,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50619" y="2282487"/>
            <a:ext cx="3124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02" y="2108642"/>
            <a:ext cx="1813505" cy="2064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58757" y="2306031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Not rigid band</a:t>
            </a:r>
            <a:endParaRPr lang="en-US" dirty="0">
              <a:solidFill>
                <a:srgbClr val="0066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258757" y="2831027"/>
            <a:ext cx="16538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6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09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52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60000"/>
                </a:solidFill>
              </a:rPr>
              <a:t> ARPES: </a:t>
            </a:r>
            <a:r>
              <a:rPr lang="en-US" altLang="zh-CN" b="1" dirty="0">
                <a:solidFill>
                  <a:srgbClr val="760000"/>
                </a:solidFill>
              </a:rPr>
              <a:t>e</a:t>
            </a:r>
            <a:r>
              <a:rPr lang="en-US" b="1" dirty="0" smtClean="0">
                <a:solidFill>
                  <a:srgbClr val="760000"/>
                </a:solidFill>
              </a:rPr>
              <a:t>lectronic structures </a:t>
            </a:r>
            <a:r>
              <a:rPr lang="en-US" b="1" dirty="0" smtClean="0">
                <a:solidFill>
                  <a:srgbClr val="760000"/>
                </a:solidFill>
              </a:rPr>
              <a:t>and Fermi surface</a:t>
            </a:r>
            <a:endParaRPr lang="en-US" dirty="0">
              <a:solidFill>
                <a:srgbClr val="76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51902"/>
            <a:ext cx="740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60000"/>
                </a:solidFill>
              </a:rPr>
              <a:t>near </a:t>
            </a:r>
            <a:r>
              <a:rPr lang="en-US" dirty="0" smtClean="0">
                <a:solidFill>
                  <a:srgbClr val="760000"/>
                </a:solidFill>
              </a:rPr>
              <a:t>optimal 10-4-8: Tc=35 K;            </a:t>
            </a:r>
            <a:r>
              <a:rPr lang="en-US" dirty="0" smtClean="0">
                <a:solidFill>
                  <a:srgbClr val="760000"/>
                </a:solidFill>
              </a:rPr>
              <a:t>       </a:t>
            </a:r>
            <a:r>
              <a:rPr lang="en-US" dirty="0" err="1" smtClean="0">
                <a:solidFill>
                  <a:srgbClr val="760000"/>
                </a:solidFill>
              </a:rPr>
              <a:t>overdoped</a:t>
            </a:r>
            <a:r>
              <a:rPr lang="en-US" dirty="0" smtClean="0">
                <a:solidFill>
                  <a:srgbClr val="760000"/>
                </a:solidFill>
              </a:rPr>
              <a:t> 10-4-8: Tc=22 K</a:t>
            </a:r>
            <a:endParaRPr lang="en-US" dirty="0">
              <a:solidFill>
                <a:srgbClr val="76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556" y="1723951"/>
            <a:ext cx="3438204" cy="268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006600"/>
                </a:solidFill>
                <a:latin typeface="SFRM1000"/>
              </a:rPr>
              <a:t>S. V. </a:t>
            </a:r>
            <a:r>
              <a:rPr lang="en-US" sz="1200" b="0" i="0" u="none" strike="noStrike" baseline="0" dirty="0" err="1" smtClean="0">
                <a:solidFill>
                  <a:srgbClr val="006600"/>
                </a:solidFill>
                <a:latin typeface="SFRM1000"/>
              </a:rPr>
              <a:t>Borisenko</a:t>
            </a:r>
            <a:r>
              <a:rPr lang="en-US" sz="1200" b="0" i="0" u="none" strike="noStrike" baseline="0" dirty="0" smtClean="0">
                <a:solidFill>
                  <a:srgbClr val="006600"/>
                </a:solidFill>
                <a:latin typeface="SFRM1000"/>
              </a:rPr>
              <a:t>, et. </a:t>
            </a:r>
            <a:r>
              <a:rPr lang="en-US" sz="1200" dirty="0" smtClean="0">
                <a:solidFill>
                  <a:srgbClr val="006600"/>
                </a:solidFill>
                <a:latin typeface="SFRM1000"/>
              </a:rPr>
              <a:t>al., </a:t>
            </a:r>
            <a:r>
              <a:rPr lang="en-US" sz="1200" dirty="0" err="1" smtClean="0">
                <a:solidFill>
                  <a:srgbClr val="006600"/>
                </a:solidFill>
                <a:latin typeface="SFRM1000"/>
              </a:rPr>
              <a:t>arxiv</a:t>
            </a:r>
            <a:r>
              <a:rPr lang="en-US" sz="1200" dirty="0" smtClean="0">
                <a:solidFill>
                  <a:srgbClr val="006600"/>
                </a:solidFill>
                <a:latin typeface="SFRM1000"/>
              </a:rPr>
              <a:t>: </a:t>
            </a:r>
            <a:r>
              <a:rPr lang="en-US" sz="1200" dirty="0" smtClean="0">
                <a:solidFill>
                  <a:srgbClr val="006600"/>
                </a:solidFill>
              </a:rPr>
              <a:t>1307.1608v1 (2013)</a:t>
            </a:r>
            <a:endParaRPr lang="en-US" sz="1200" dirty="0">
              <a:solidFill>
                <a:srgbClr val="0066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52" y="1982271"/>
            <a:ext cx="2214426" cy="17515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3505" y="1392266"/>
            <a:ext cx="8124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 </a:t>
            </a:r>
            <a:endParaRPr lang="en-US" sz="1600" dirty="0">
              <a:solidFill>
                <a:srgbClr val="76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3113" y="1634368"/>
            <a:ext cx="3215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D. L. Feng, et. al, </a:t>
            </a:r>
            <a:r>
              <a:rPr lang="en-US" sz="1200" dirty="0" err="1" smtClean="0">
                <a:solidFill>
                  <a:srgbClr val="006600"/>
                </a:solidFill>
              </a:rPr>
              <a:t>arxiv</a:t>
            </a:r>
            <a:r>
              <a:rPr lang="en-US" sz="1200" dirty="0" smtClean="0">
                <a:solidFill>
                  <a:srgbClr val="006600"/>
                </a:solidFill>
              </a:rPr>
              <a:t>: 1308.3105v1 (2013)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5807" y="667201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Ca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(Pt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4-</a:t>
            </a:r>
            <a:r>
              <a:rPr lang="el-GR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λ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8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)((Fe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Pt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x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5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,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50619" y="2282487"/>
            <a:ext cx="3124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02" y="2108642"/>
            <a:ext cx="1813505" cy="2064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58757" y="2306031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Not rigid band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54" y="4639795"/>
            <a:ext cx="1867223" cy="221820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49423" y="4289157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60000"/>
                </a:solidFill>
              </a:rPr>
              <a:t>optimal </a:t>
            </a:r>
            <a:r>
              <a:rPr lang="en-US" dirty="0" smtClean="0">
                <a:solidFill>
                  <a:srgbClr val="760000"/>
                </a:solidFill>
              </a:rPr>
              <a:t>10-3-8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361727" y="5040478"/>
            <a:ext cx="2150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760000"/>
                </a:solidFill>
              </a:rPr>
              <a:t>underdoped</a:t>
            </a:r>
            <a:r>
              <a:rPr lang="en-US" dirty="0" smtClean="0">
                <a:solidFill>
                  <a:srgbClr val="760000"/>
                </a:solidFill>
              </a:rPr>
              <a:t> 10-3-8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219200" y="5322425"/>
            <a:ext cx="20097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3505200" y="5257800"/>
            <a:ext cx="838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2583464" y="392281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760000"/>
                </a:solidFill>
                <a:latin typeface="Arial" panose="020B0604020202020204" pitchFamily="34" charset="0"/>
              </a:rPr>
              <a:t>Ca</a:t>
            </a:r>
            <a:r>
              <a:rPr lang="en-US" altLang="zh-CN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dirty="0" smtClean="0">
                <a:solidFill>
                  <a:srgbClr val="760000"/>
                </a:solidFill>
                <a:latin typeface="Arial" panose="020B0604020202020204" pitchFamily="34" charset="0"/>
              </a:rPr>
              <a:t>(Pt</a:t>
            </a:r>
            <a:r>
              <a:rPr lang="en-US" altLang="zh-CN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3</a:t>
            </a:r>
            <a:r>
              <a:rPr lang="en-US" altLang="zh-CN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8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)((Fe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Pt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x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5</a:t>
            </a:r>
            <a:r>
              <a:rPr lang="en-US" altLang="zh-CN" dirty="0">
                <a:solidFill>
                  <a:srgbClr val="760000"/>
                </a:solidFill>
                <a:latin typeface="Arial" panose="020B0604020202020204" pitchFamily="34" charset="0"/>
              </a:rPr>
              <a:t>,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258757" y="2831027"/>
            <a:ext cx="16538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6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34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5" y="762000"/>
            <a:ext cx="3914775" cy="524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04" y="875993"/>
            <a:ext cx="5010150" cy="3876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7225" y="477871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6600"/>
                </a:solidFill>
              </a:rPr>
              <a:t>a clear anomaly in the magnetic torque </a:t>
            </a:r>
            <a:r>
              <a:rPr lang="en-US" sz="1600" dirty="0" smtClean="0">
                <a:solidFill>
                  <a:srgbClr val="006600"/>
                </a:solidFill>
              </a:rPr>
              <a:t>data when H is perpendicular to </a:t>
            </a:r>
            <a:r>
              <a:rPr lang="en-US" sz="1600" dirty="0" err="1" smtClean="0">
                <a:solidFill>
                  <a:srgbClr val="006600"/>
                </a:solidFill>
              </a:rPr>
              <a:t>ab</a:t>
            </a:r>
            <a:r>
              <a:rPr lang="en-US" sz="1600" dirty="0" smtClean="0">
                <a:solidFill>
                  <a:srgbClr val="006600"/>
                </a:solidFill>
              </a:rPr>
              <a:t> plane.</a:t>
            </a:r>
          </a:p>
          <a:p>
            <a:r>
              <a:rPr lang="en-US" sz="1600" dirty="0" smtClean="0">
                <a:solidFill>
                  <a:srgbClr val="006600"/>
                </a:solidFill>
              </a:rPr>
              <a:t>It is symmetric to the normal to the </a:t>
            </a:r>
            <a:r>
              <a:rPr lang="en-US" sz="1600" dirty="0" err="1" smtClean="0">
                <a:solidFill>
                  <a:srgbClr val="006600"/>
                </a:solidFill>
              </a:rPr>
              <a:t>ab</a:t>
            </a:r>
            <a:r>
              <a:rPr lang="en-US" sz="1600" dirty="0" smtClean="0">
                <a:solidFill>
                  <a:srgbClr val="006600"/>
                </a:solidFill>
              </a:rPr>
              <a:t> plane.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his is unique in Fe </a:t>
            </a:r>
            <a:r>
              <a:rPr 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pnictides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</a:p>
          <a:p>
            <a:r>
              <a:rPr lang="en-US" sz="1600" dirty="0" smtClean="0">
                <a:solidFill>
                  <a:srgbClr val="760000"/>
                </a:solidFill>
                <a:sym typeface="Wingdings" panose="05000000000000000000" pitchFamily="2" charset="2"/>
              </a:rPr>
              <a:t>Spin-flop of antiferromagnetic fluctuation</a:t>
            </a:r>
            <a:endParaRPr lang="en-US" sz="1600" dirty="0">
              <a:solidFill>
                <a:srgbClr val="76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48112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60000"/>
                </a:solidFill>
              </a:rPr>
              <a:t>Field-induced </a:t>
            </a:r>
            <a:r>
              <a:rPr lang="en-US" b="1" dirty="0" smtClean="0">
                <a:solidFill>
                  <a:srgbClr val="760000"/>
                </a:solidFill>
                <a:sym typeface="Wingdings" panose="05000000000000000000" pitchFamily="2" charset="2"/>
              </a:rPr>
              <a:t>spin-flop of AFM fluctuation </a:t>
            </a:r>
            <a:r>
              <a:rPr lang="en-US" b="1" dirty="0" smtClean="0">
                <a:solidFill>
                  <a:srgbClr val="760000"/>
                </a:solidFill>
              </a:rPr>
              <a:t>in </a:t>
            </a:r>
            <a:r>
              <a:rPr lang="en-US" b="1" dirty="0" err="1" smtClean="0">
                <a:solidFill>
                  <a:srgbClr val="760000"/>
                </a:solidFill>
              </a:rPr>
              <a:t>Pt</a:t>
            </a:r>
            <a:r>
              <a:rPr lang="en-US" b="1" dirty="0" smtClean="0">
                <a:solidFill>
                  <a:srgbClr val="760000"/>
                </a:solidFill>
              </a:rPr>
              <a:t> doped 10-3-8</a:t>
            </a:r>
            <a:endParaRPr lang="en-US" b="1" dirty="0">
              <a:solidFill>
                <a:srgbClr val="76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177" y="762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Watson, </a:t>
            </a:r>
            <a:r>
              <a:rPr lang="en-US" altLang="zh-CN" sz="1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Coldea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et. al., 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 be submitted (2013)</a:t>
            </a:r>
            <a:endParaRPr lang="en-US" altLang="zh-CN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2209800" cy="22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Capture"/>
          <p:cNvPicPr>
            <a:picLocks noChangeAspect="1" noChangeArrowheads="1"/>
          </p:cNvPicPr>
          <p:nvPr/>
        </p:nvPicPr>
        <p:blipFill>
          <a:blip r:embed="rId3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6" y="3352800"/>
            <a:ext cx="3829742" cy="265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651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 smtClean="0">
                <a:solidFill>
                  <a:srgbClr val="760000"/>
                </a:solidFill>
              </a:rPr>
              <a:t>Back to 2008: the first Fe-Based High T</a:t>
            </a:r>
            <a:r>
              <a:rPr lang="en-US" altLang="zh-CN" b="1" baseline="-25000" dirty="0" smtClean="0">
                <a:solidFill>
                  <a:srgbClr val="760000"/>
                </a:solidFill>
              </a:rPr>
              <a:t>c</a:t>
            </a:r>
            <a:r>
              <a:rPr lang="en-US" altLang="zh-CN" b="1" dirty="0" smtClean="0">
                <a:solidFill>
                  <a:srgbClr val="760000"/>
                </a:solidFill>
              </a:rPr>
              <a:t> superconductor: LaFeAsO</a:t>
            </a:r>
            <a:r>
              <a:rPr lang="en-US" altLang="zh-CN" b="1" baseline="-25000" dirty="0" smtClean="0">
                <a:solidFill>
                  <a:srgbClr val="760000"/>
                </a:solidFill>
              </a:rPr>
              <a:t>1-x</a:t>
            </a:r>
            <a:r>
              <a:rPr lang="en-US" altLang="zh-CN" b="1" dirty="0" smtClean="0">
                <a:solidFill>
                  <a:srgbClr val="760000"/>
                </a:solidFill>
              </a:rPr>
              <a:t>F</a:t>
            </a:r>
            <a:r>
              <a:rPr lang="en-US" altLang="zh-CN" b="1" baseline="-25000" dirty="0" smtClean="0">
                <a:solidFill>
                  <a:srgbClr val="760000"/>
                </a:solidFill>
              </a:rPr>
              <a:t>x</a:t>
            </a:r>
            <a:endParaRPr lang="en-US" baseline="-25000" dirty="0">
              <a:solidFill>
                <a:srgbClr val="76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76800" y="1295400"/>
            <a:ext cx="381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6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</a:t>
            </a:r>
            <a:r>
              <a:rPr lang="en-US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 made of the edge-sharing FeAs4 tetrahedral is </a:t>
            </a:r>
            <a:r>
              <a:rPr lang="en-US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conducting layer </a:t>
            </a:r>
          </a:p>
          <a:p>
            <a:r>
              <a:rPr lang="en-US" sz="1600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structural ingredient </a:t>
            </a:r>
            <a:endParaRPr lang="en-US" sz="1600" dirty="0" smtClean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76800" y="3352800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Reinvestigate known compounds with</a:t>
            </a:r>
          </a:p>
          <a:p>
            <a:r>
              <a:rPr lang="en-US" sz="16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</a:t>
            </a:r>
            <a:r>
              <a:rPr lang="en-US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 and search for new compounds with this layer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553200"/>
            <a:ext cx="3917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Y. </a:t>
            </a:r>
            <a:r>
              <a:rPr lang="en-US" sz="1200" dirty="0" err="1" smtClean="0">
                <a:solidFill>
                  <a:srgbClr val="006600"/>
                </a:solidFill>
              </a:rPr>
              <a:t>Kamihara</a:t>
            </a:r>
            <a:r>
              <a:rPr lang="en-US" sz="1200" dirty="0" smtClean="0">
                <a:solidFill>
                  <a:srgbClr val="006600"/>
                </a:solidFill>
              </a:rPr>
              <a:t>, H. </a:t>
            </a:r>
            <a:r>
              <a:rPr lang="en-US" sz="1200" dirty="0" err="1" smtClean="0">
                <a:solidFill>
                  <a:srgbClr val="006600"/>
                </a:solidFill>
              </a:rPr>
              <a:t>Hosono</a:t>
            </a:r>
            <a:r>
              <a:rPr lang="en-US" sz="1200" dirty="0" smtClean="0">
                <a:solidFill>
                  <a:srgbClr val="006600"/>
                </a:solidFill>
              </a:rPr>
              <a:t>, et. al. JACS, </a:t>
            </a:r>
            <a:r>
              <a:rPr lang="en-US" sz="1200" dirty="0">
                <a:solidFill>
                  <a:srgbClr val="006600"/>
                </a:solidFill>
              </a:rPr>
              <a:t>130, 3296 (2008</a:t>
            </a:r>
            <a:r>
              <a:rPr lang="en-US" sz="1200" dirty="0" smtClean="0">
                <a:solidFill>
                  <a:srgbClr val="006600"/>
                </a:solidFill>
              </a:rPr>
              <a:t>)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48112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60000"/>
                </a:solidFill>
              </a:rPr>
              <a:t>Summary of this review</a:t>
            </a:r>
            <a:endParaRPr lang="en-US" b="1" dirty="0">
              <a:solidFill>
                <a:srgbClr val="76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920000"/>
                </a:solidFill>
              </a:rPr>
              <a:t>Structural/magnetic phase transitions occur in 10-3-8 parent compound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92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dirty="0" smtClean="0">
                <a:solidFill>
                  <a:srgbClr val="006600"/>
                </a:solidFill>
              </a:rPr>
              <a:t>Bulk SC up to 38 K has been induced in 10-3-8 and 10-4-8</a:t>
            </a:r>
          </a:p>
          <a:p>
            <a:pPr marL="342900" indent="-342900">
              <a:buAutoNum type="arabicPeriod" startAt="2"/>
            </a:pPr>
            <a:endParaRPr lang="en-US" dirty="0">
              <a:solidFill>
                <a:srgbClr val="920000"/>
              </a:solidFill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rgbClr val="920000"/>
                </a:solidFill>
              </a:rPr>
              <a:t>Optimal doped 10-4-8 shows two band-edge singularities at </a:t>
            </a:r>
            <a:r>
              <a:rPr lang="en-US" dirty="0" err="1" smtClean="0">
                <a:solidFill>
                  <a:srgbClr val="920000"/>
                </a:solidFill>
              </a:rPr>
              <a:t>Ef</a:t>
            </a:r>
            <a:r>
              <a:rPr lang="en-US" dirty="0" smtClean="0">
                <a:solidFill>
                  <a:srgbClr val="920000"/>
                </a:solidFill>
              </a:rPr>
              <a:t>, possibly </a:t>
            </a:r>
          </a:p>
          <a:p>
            <a:r>
              <a:rPr lang="en-US" dirty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   giving rise to higher Tc; </a:t>
            </a:r>
            <a:r>
              <a:rPr lang="en-US" dirty="0" err="1" smtClean="0">
                <a:solidFill>
                  <a:srgbClr val="920000"/>
                </a:solidFill>
              </a:rPr>
              <a:t>overdoped</a:t>
            </a:r>
            <a:r>
              <a:rPr lang="en-US" dirty="0" smtClean="0">
                <a:solidFill>
                  <a:srgbClr val="920000"/>
                </a:solidFill>
              </a:rPr>
              <a:t> 10-4-8 has an electron pocket at zone       </a:t>
            </a:r>
          </a:p>
          <a:p>
            <a:r>
              <a:rPr lang="en-US" dirty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   center coming from Pt4As8 layer, indicating the first Fe </a:t>
            </a:r>
            <a:r>
              <a:rPr lang="en-US" dirty="0" err="1" smtClean="0">
                <a:solidFill>
                  <a:srgbClr val="920000"/>
                </a:solidFill>
              </a:rPr>
              <a:t>pnictide</a:t>
            </a:r>
            <a:r>
              <a:rPr lang="en-US" dirty="0" smtClean="0">
                <a:solidFill>
                  <a:srgbClr val="920000"/>
                </a:solidFill>
              </a:rPr>
              <a:t>    </a:t>
            </a:r>
          </a:p>
          <a:p>
            <a:r>
              <a:rPr lang="en-US" dirty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   superconductor with a metallic spacer layer; rigid band approximation can not </a:t>
            </a:r>
          </a:p>
          <a:p>
            <a:r>
              <a:rPr lang="en-US" dirty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   be assumed from 10-3-8 phase to optimal 10-4-8 phase to </a:t>
            </a:r>
            <a:r>
              <a:rPr lang="en-US" dirty="0" err="1" smtClean="0">
                <a:solidFill>
                  <a:srgbClr val="920000"/>
                </a:solidFill>
              </a:rPr>
              <a:t>overdoped</a:t>
            </a:r>
            <a:r>
              <a:rPr lang="en-US" dirty="0" smtClean="0">
                <a:solidFill>
                  <a:srgbClr val="920000"/>
                </a:solidFill>
              </a:rPr>
              <a:t> 10-4-8  </a:t>
            </a:r>
          </a:p>
          <a:p>
            <a:r>
              <a:rPr lang="en-US" dirty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   phase.</a:t>
            </a:r>
          </a:p>
          <a:p>
            <a:endParaRPr lang="en-US" dirty="0" smtClean="0">
              <a:solidFill>
                <a:srgbClr val="006600"/>
              </a:solidFill>
            </a:endParaRPr>
          </a:p>
          <a:p>
            <a:pPr marL="342900" indent="-342900">
              <a:buAutoNum type="arabicPeriod" startAt="4"/>
            </a:pPr>
            <a:r>
              <a:rPr lang="en-US" dirty="0" smtClean="0">
                <a:solidFill>
                  <a:srgbClr val="006600"/>
                </a:solidFill>
              </a:rPr>
              <a:t>Field induced spin-flop transition of AFM fluctuation  is observed in nearly optimal doped 10-3-8.</a:t>
            </a:r>
          </a:p>
          <a:p>
            <a:pPr marL="342900" indent="-342900">
              <a:buAutoNum type="arabicPeriod" startAt="2"/>
            </a:pPr>
            <a:endParaRPr lang="en-US" dirty="0">
              <a:solidFill>
                <a:srgbClr val="920000"/>
              </a:solidFill>
            </a:endParaRPr>
          </a:p>
          <a:p>
            <a:pPr marL="342900" indent="-342900">
              <a:buAutoNum type="arabicPeriod" startAt="2"/>
            </a:pPr>
            <a:endParaRPr lang="en-US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43467" y="182473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kern="0" dirty="0" smtClean="0">
                <a:solidFill>
                  <a:srgbClr val="760000"/>
                </a:solidFill>
              </a:rPr>
              <a:t>The effects of applied external pressure</a:t>
            </a:r>
            <a:endParaRPr lang="en-US" b="1" kern="0" dirty="0" smtClean="0">
              <a:solidFill>
                <a:srgbClr val="760000"/>
              </a:solidFill>
            </a:endParaRPr>
          </a:p>
          <a:p>
            <a:endParaRPr lang="en-US" dirty="0">
              <a:solidFill>
                <a:srgbClr val="76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73" y="6638311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en-US" altLang="zh-CN" sz="1200" dirty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Ni </a:t>
            </a:r>
            <a:r>
              <a:rPr lang="en-US" altLang="zh-CN" sz="1200" dirty="0" err="1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altLang="zh-CN" sz="1200" dirty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, et. Al., PNAS, 108, E1019-E1026 (2011)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10667" y="6615312"/>
            <a:ext cx="4145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en-US" sz="1200" dirty="0" err="1" smtClean="0">
                <a:solidFill>
                  <a:srgbClr val="960000"/>
                </a:solidFill>
              </a:rPr>
              <a:t>Peiwen</a:t>
            </a:r>
            <a:r>
              <a:rPr lang="en-US" sz="1200" dirty="0">
                <a:solidFill>
                  <a:srgbClr val="960000"/>
                </a:solidFill>
              </a:rPr>
              <a:t> </a:t>
            </a:r>
            <a:r>
              <a:rPr lang="en-US" sz="1200" dirty="0" err="1" smtClean="0">
                <a:solidFill>
                  <a:srgbClr val="960000"/>
                </a:solidFill>
              </a:rPr>
              <a:t>Gao</a:t>
            </a:r>
            <a:r>
              <a:rPr lang="en-US" sz="1200" dirty="0" smtClean="0">
                <a:solidFill>
                  <a:srgbClr val="960000"/>
                </a:solidFill>
              </a:rPr>
              <a:t>, </a:t>
            </a:r>
            <a:r>
              <a:rPr lang="en-US" sz="1200" dirty="0" err="1">
                <a:solidFill>
                  <a:srgbClr val="960000"/>
                </a:solidFill>
              </a:rPr>
              <a:t>Liling</a:t>
            </a:r>
            <a:r>
              <a:rPr lang="en-US" sz="1200" dirty="0">
                <a:solidFill>
                  <a:srgbClr val="960000"/>
                </a:solidFill>
              </a:rPr>
              <a:t> </a:t>
            </a:r>
            <a:r>
              <a:rPr lang="en-US" sz="1200" dirty="0" smtClean="0">
                <a:solidFill>
                  <a:srgbClr val="960000"/>
                </a:solidFill>
              </a:rPr>
              <a:t>Sun</a:t>
            </a:r>
            <a:r>
              <a:rPr lang="en-US" altLang="zh-CN" sz="120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, et. al., </a:t>
            </a:r>
            <a:r>
              <a:rPr lang="en-US" altLang="zh-CN" sz="1200" dirty="0" err="1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Arxiv</a:t>
            </a:r>
            <a:r>
              <a:rPr lang="en-US" altLang="zh-CN" sz="120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: 1301.2863 (2013) </a:t>
            </a:r>
            <a:endParaRPr lang="en-US" altLang="zh-CN" sz="1200" dirty="0">
              <a:solidFill>
                <a:srgbClr val="96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" y="3585866"/>
            <a:ext cx="5275580" cy="3052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1524000" y="1635208"/>
            <a:ext cx="272773" cy="370575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191040" y="1931379"/>
            <a:ext cx="272773" cy="185287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600" y="47244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2"/>
                </a:solidFill>
                <a:latin typeface="Arial" charset="0"/>
              </a:rPr>
              <a:t>Superconductivity up to 10 K can be induced by applied pressures</a:t>
            </a:r>
          </a:p>
        </p:txBody>
      </p:sp>
    </p:spTree>
    <p:extLst>
      <p:ext uri="{BB962C8B-B14F-4D97-AF65-F5344CB8AC3E}">
        <p14:creationId xmlns:p14="http://schemas.microsoft.com/office/powerpoint/2010/main" val="4139766332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685800" y="147003"/>
            <a:ext cx="8534400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3657600">
              <a:lnSpc>
                <a:spcPct val="120000"/>
              </a:lnSpc>
            </a:pPr>
            <a:r>
              <a:rPr lang="en-US" altLang="zh-CN" b="1" dirty="0" smtClean="0">
                <a:solidFill>
                  <a:srgbClr val="760000"/>
                </a:solidFill>
                <a:latin typeface="Arial" charset="0"/>
              </a:rPr>
              <a:t>The ground state of the parent 10-3-8 phase</a:t>
            </a: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86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137"/>
          <p:cNvSpPr>
            <a:spLocks noChangeArrowheads="1"/>
          </p:cNvSpPr>
          <p:nvPr/>
        </p:nvSpPr>
        <p:spPr bwMode="auto">
          <a:xfrm>
            <a:off x="277811" y="821416"/>
            <a:ext cx="8510587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3657600">
              <a:lnSpc>
                <a:spcPct val="120000"/>
              </a:lnSpc>
              <a:buAutoNum type="arabicPeriod"/>
            </a:pPr>
            <a:endParaRPr lang="en-US" altLang="zh-CN" dirty="0">
              <a:solidFill>
                <a:srgbClr val="760000"/>
              </a:solidFill>
              <a:latin typeface="Arial" charset="0"/>
            </a:endParaRPr>
          </a:p>
          <a:p>
            <a:pPr marL="342900" indent="-342900" defTabSz="3657600">
              <a:lnSpc>
                <a:spcPct val="120000"/>
              </a:lnSpc>
              <a:buAutoNum type="arabicPeriod"/>
            </a:pPr>
            <a:endParaRPr lang="en-US" altLang="zh-CN" dirty="0" smtClean="0">
              <a:solidFill>
                <a:srgbClr val="760000"/>
              </a:solidFill>
              <a:latin typeface="Arial" charset="0"/>
            </a:endParaRPr>
          </a:p>
          <a:p>
            <a:pPr marL="342900" indent="-342900" defTabSz="3657600">
              <a:lnSpc>
                <a:spcPct val="120000"/>
              </a:lnSpc>
              <a:buAutoNum type="arabicPeriod"/>
            </a:pPr>
            <a:endParaRPr lang="en-US" altLang="zh-CN" dirty="0" smtClean="0">
              <a:solidFill>
                <a:srgbClr val="760000"/>
              </a:solidFill>
              <a:latin typeface="Arial" charset="0"/>
            </a:endParaRPr>
          </a:p>
          <a:p>
            <a:pPr defTabSz="3657600">
              <a:lnSpc>
                <a:spcPct val="120000"/>
              </a:lnSpc>
            </a:pPr>
            <a:r>
              <a:rPr lang="en-US" altLang="zh-CN" dirty="0">
                <a:solidFill>
                  <a:srgbClr val="760000"/>
                </a:solidFill>
                <a:latin typeface="Arial" charset="0"/>
              </a:rPr>
              <a:t> </a:t>
            </a:r>
            <a:r>
              <a:rPr lang="en-US" altLang="zh-CN" dirty="0" smtClean="0">
                <a:solidFill>
                  <a:srgbClr val="760000"/>
                </a:solidFill>
                <a:latin typeface="Arial" charset="0"/>
              </a:rPr>
              <a:t>    </a:t>
            </a:r>
          </a:p>
          <a:p>
            <a:pPr defTabSz="3657600">
              <a:lnSpc>
                <a:spcPct val="120000"/>
              </a:lnSpc>
            </a:pPr>
            <a:endParaRPr lang="en-US" altLang="zh-CN" dirty="0">
              <a:solidFill>
                <a:srgbClr val="760000"/>
              </a:solidFill>
              <a:latin typeface="Arial" charset="0"/>
            </a:endParaRPr>
          </a:p>
          <a:p>
            <a:pPr defTabSz="3657600">
              <a:lnSpc>
                <a:spcPct val="120000"/>
              </a:lnSpc>
            </a:pPr>
            <a:endParaRPr lang="en-US" altLang="zh-CN" dirty="0" smtClean="0">
              <a:solidFill>
                <a:srgbClr val="760000"/>
              </a:solidFill>
              <a:latin typeface="Arial" charset="0"/>
            </a:endParaRPr>
          </a:p>
          <a:p>
            <a:pPr defTabSz="3657600">
              <a:lnSpc>
                <a:spcPct val="120000"/>
              </a:lnSpc>
            </a:pPr>
            <a:endParaRPr lang="en-US" altLang="zh-CN" dirty="0" smtClean="0">
              <a:solidFill>
                <a:srgbClr val="760000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6410" y="986777"/>
            <a:ext cx="8053387" cy="17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u="sng" dirty="0" smtClean="0">
                <a:solidFill>
                  <a:srgbClr val="FF0000"/>
                </a:solidFill>
              </a:rPr>
              <a:t>Structural phase transition exists :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960000"/>
                </a:solidFill>
              </a:rPr>
              <a:t>polarized-light </a:t>
            </a:r>
            <a:r>
              <a:rPr lang="en-US" dirty="0">
                <a:solidFill>
                  <a:srgbClr val="960000"/>
                </a:solidFill>
              </a:rPr>
              <a:t>optical </a:t>
            </a:r>
            <a:r>
              <a:rPr lang="en-US" dirty="0" smtClean="0">
                <a:solidFill>
                  <a:srgbClr val="960000"/>
                </a:solidFill>
              </a:rPr>
              <a:t>imaging </a:t>
            </a:r>
          </a:p>
          <a:p>
            <a:pPr>
              <a:lnSpc>
                <a:spcPct val="130000"/>
              </a:lnSpc>
            </a:pPr>
            <a:r>
              <a:rPr lang="en-US" altLang="zh-CN" sz="11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K. Cho, </a:t>
            </a:r>
            <a:r>
              <a:rPr lang="en-US" altLang="zh-CN" sz="11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et al., </a:t>
            </a:r>
            <a:r>
              <a:rPr lang="en-US" altLang="zh-CN" sz="11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PRB rapid, 85, 020504 (2012)</a:t>
            </a:r>
            <a:endParaRPr lang="en-US" altLang="zh-CN" sz="11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US" dirty="0" smtClean="0">
              <a:solidFill>
                <a:srgbClr val="960000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9" name="Picture 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52" y="1172324"/>
            <a:ext cx="1688928" cy="130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5574063" y="1524000"/>
            <a:ext cx="696785" cy="2908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C6F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900000" rev="12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5693511" y="1457683"/>
            <a:ext cx="119449" cy="3248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C6F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76868"/>
            <a:ext cx="1688928" cy="129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410" y="4061955"/>
            <a:ext cx="4572000" cy="932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760000"/>
                </a:solidFill>
              </a:rPr>
              <a:t>X-ray diffraction</a:t>
            </a:r>
          </a:p>
          <a:p>
            <a:pPr>
              <a:lnSpc>
                <a:spcPct val="130000"/>
              </a:lnSpc>
            </a:pP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altLang="zh-CN" sz="1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Sturzer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et al., </a:t>
            </a:r>
          </a:p>
          <a:p>
            <a:pPr>
              <a:lnSpc>
                <a:spcPct val="130000"/>
              </a:lnSpc>
            </a:pP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 Phys.: Condensed Matter 25 122203(2013)</a:t>
            </a:r>
            <a:endParaRPr lang="en-US" altLang="zh-CN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871" y="3690620"/>
            <a:ext cx="3462733" cy="26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00648"/>
      </p:ext>
    </p:extLst>
  </p:cSld>
  <p:clrMapOvr>
    <a:masterClrMapping/>
  </p:clrMapOvr>
  <p:transition advTm="14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685800" y="147003"/>
            <a:ext cx="8534400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3657600">
              <a:lnSpc>
                <a:spcPct val="120000"/>
              </a:lnSpc>
            </a:pPr>
            <a:r>
              <a:rPr lang="en-US" altLang="zh-CN" b="1" dirty="0" smtClean="0">
                <a:solidFill>
                  <a:srgbClr val="760000"/>
                </a:solidFill>
                <a:latin typeface="Arial" charset="0"/>
              </a:rPr>
              <a:t>The ground state of the parent 10-3-8 phase</a:t>
            </a: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86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137"/>
          <p:cNvSpPr>
            <a:spLocks noChangeArrowheads="1"/>
          </p:cNvSpPr>
          <p:nvPr/>
        </p:nvSpPr>
        <p:spPr bwMode="auto">
          <a:xfrm>
            <a:off x="277811" y="821416"/>
            <a:ext cx="8510587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3657600">
              <a:lnSpc>
                <a:spcPct val="120000"/>
              </a:lnSpc>
              <a:buAutoNum type="arabicPeriod"/>
            </a:pPr>
            <a:endParaRPr lang="en-US" altLang="zh-CN" dirty="0">
              <a:solidFill>
                <a:srgbClr val="760000"/>
              </a:solidFill>
              <a:latin typeface="Arial" charset="0"/>
            </a:endParaRPr>
          </a:p>
          <a:p>
            <a:pPr marL="342900" indent="-342900" defTabSz="3657600">
              <a:lnSpc>
                <a:spcPct val="120000"/>
              </a:lnSpc>
              <a:buAutoNum type="arabicPeriod"/>
            </a:pPr>
            <a:endParaRPr lang="en-US" altLang="zh-CN" dirty="0" smtClean="0">
              <a:solidFill>
                <a:srgbClr val="760000"/>
              </a:solidFill>
              <a:latin typeface="Arial" charset="0"/>
            </a:endParaRPr>
          </a:p>
          <a:p>
            <a:pPr marL="342900" indent="-342900" defTabSz="3657600">
              <a:lnSpc>
                <a:spcPct val="120000"/>
              </a:lnSpc>
              <a:buAutoNum type="arabicPeriod"/>
            </a:pPr>
            <a:endParaRPr lang="en-US" altLang="zh-CN" dirty="0" smtClean="0">
              <a:solidFill>
                <a:srgbClr val="760000"/>
              </a:solidFill>
              <a:latin typeface="Arial" charset="0"/>
            </a:endParaRPr>
          </a:p>
          <a:p>
            <a:pPr defTabSz="3657600">
              <a:lnSpc>
                <a:spcPct val="120000"/>
              </a:lnSpc>
            </a:pPr>
            <a:r>
              <a:rPr lang="en-US" altLang="zh-CN" dirty="0">
                <a:solidFill>
                  <a:srgbClr val="760000"/>
                </a:solidFill>
                <a:latin typeface="Arial" charset="0"/>
              </a:rPr>
              <a:t> </a:t>
            </a:r>
            <a:r>
              <a:rPr lang="en-US" altLang="zh-CN" dirty="0" smtClean="0">
                <a:solidFill>
                  <a:srgbClr val="760000"/>
                </a:solidFill>
                <a:latin typeface="Arial" charset="0"/>
              </a:rPr>
              <a:t>    </a:t>
            </a:r>
          </a:p>
          <a:p>
            <a:pPr defTabSz="3657600">
              <a:lnSpc>
                <a:spcPct val="120000"/>
              </a:lnSpc>
            </a:pPr>
            <a:endParaRPr lang="en-US" altLang="zh-CN" dirty="0">
              <a:solidFill>
                <a:srgbClr val="760000"/>
              </a:solidFill>
              <a:latin typeface="Arial" charset="0"/>
            </a:endParaRPr>
          </a:p>
          <a:p>
            <a:pPr defTabSz="3657600">
              <a:lnSpc>
                <a:spcPct val="120000"/>
              </a:lnSpc>
            </a:pPr>
            <a:endParaRPr lang="en-US" altLang="zh-CN" dirty="0" smtClean="0">
              <a:solidFill>
                <a:srgbClr val="760000"/>
              </a:solidFill>
              <a:latin typeface="Arial" charset="0"/>
            </a:endParaRPr>
          </a:p>
          <a:p>
            <a:pPr defTabSz="3657600">
              <a:lnSpc>
                <a:spcPct val="120000"/>
              </a:lnSpc>
            </a:pPr>
            <a:endParaRPr lang="en-US" altLang="zh-CN" dirty="0" smtClean="0">
              <a:solidFill>
                <a:srgbClr val="76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9705" y="695337"/>
            <a:ext cx="4572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657600">
              <a:lnSpc>
                <a:spcPct val="120000"/>
              </a:lnSpc>
            </a:pPr>
            <a:r>
              <a:rPr lang="en-US" altLang="zh-CN" dirty="0" err="1" smtClean="0">
                <a:solidFill>
                  <a:srgbClr val="760000"/>
                </a:solidFill>
                <a:latin typeface="Arial" charset="0"/>
              </a:rPr>
              <a:t>μSR</a:t>
            </a:r>
            <a:r>
              <a:rPr lang="en-US" altLang="zh-CN" dirty="0" smtClean="0">
                <a:solidFill>
                  <a:srgbClr val="760000"/>
                </a:solidFill>
                <a:latin typeface="Arial" charset="0"/>
              </a:rPr>
              <a:t>  shows </a:t>
            </a:r>
            <a:r>
              <a:rPr lang="en-US" altLang="zh-CN" u="sng" dirty="0" smtClean="0">
                <a:solidFill>
                  <a:srgbClr val="FF0000"/>
                </a:solidFill>
                <a:latin typeface="Arial" charset="0"/>
              </a:rPr>
              <a:t>long range AFM </a:t>
            </a:r>
          </a:p>
          <a:p>
            <a:pPr>
              <a:lnSpc>
                <a:spcPct val="130000"/>
              </a:lnSpc>
            </a:pP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altLang="zh-CN" sz="1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Sturzer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et al., </a:t>
            </a:r>
          </a:p>
          <a:p>
            <a:pPr>
              <a:lnSpc>
                <a:spcPct val="130000"/>
              </a:lnSpc>
            </a:pP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 Phys.: Condensed Matter 25 122203(2013)</a:t>
            </a:r>
            <a:endParaRPr lang="en-US" altLang="zh-CN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36" y="1598586"/>
            <a:ext cx="4104379" cy="3125814"/>
          </a:xfrm>
          <a:prstGeom prst="rect">
            <a:avLst/>
          </a:prstGeom>
        </p:spPr>
      </p:pic>
      <p:pic>
        <p:nvPicPr>
          <p:cNvPr id="15" name="Picture 3" descr="C:\Users\226448\Desktop\Capturenm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7" y="1600200"/>
            <a:ext cx="4064926" cy="29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5800" y="761514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657600">
              <a:lnSpc>
                <a:spcPct val="120000"/>
              </a:lnSpc>
            </a:pPr>
            <a:r>
              <a:rPr lang="en-US" altLang="zh-CN" dirty="0">
                <a:solidFill>
                  <a:srgbClr val="760000"/>
                </a:solidFill>
                <a:latin typeface="Arial" charset="0"/>
              </a:rPr>
              <a:t>NMR shows </a:t>
            </a:r>
            <a:r>
              <a:rPr lang="en-US" altLang="zh-CN" u="sng" dirty="0">
                <a:solidFill>
                  <a:srgbClr val="FF0000"/>
                </a:solidFill>
                <a:latin typeface="Arial" charset="0"/>
              </a:rPr>
              <a:t>long range AFM </a:t>
            </a:r>
          </a:p>
          <a:p>
            <a:pPr defTabSz="3657600">
              <a:lnSpc>
                <a:spcPct val="120000"/>
              </a:lnSpc>
            </a:pP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T. Zhou, et al., J. Phys.: Condensed Matter 25 122201(2013)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0351" y="4876800"/>
            <a:ext cx="7672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CaFe</a:t>
            </a:r>
            <a:r>
              <a:rPr lang="en-US" baseline="-25000" dirty="0" smtClean="0">
                <a:solidFill>
                  <a:srgbClr val="006600"/>
                </a:solidFill>
              </a:rPr>
              <a:t>2</a:t>
            </a:r>
            <a:r>
              <a:rPr lang="en-US" dirty="0" smtClean="0">
                <a:solidFill>
                  <a:srgbClr val="006600"/>
                </a:solidFill>
              </a:rPr>
              <a:t>As</a:t>
            </a:r>
            <a:r>
              <a:rPr lang="en-US" baseline="-25000" dirty="0" smtClean="0">
                <a:solidFill>
                  <a:srgbClr val="006600"/>
                </a:solidFill>
              </a:rPr>
              <a:t>2</a:t>
            </a:r>
            <a:r>
              <a:rPr lang="en-US" dirty="0" smtClean="0">
                <a:solidFill>
                  <a:srgbClr val="006600"/>
                </a:solidFill>
              </a:rPr>
              <a:t>:   T</a:t>
            </a:r>
            <a:r>
              <a:rPr lang="en-US" baseline="-25000" dirty="0" smtClean="0">
                <a:solidFill>
                  <a:srgbClr val="006600"/>
                </a:solidFill>
              </a:rPr>
              <a:t>s</a:t>
            </a:r>
            <a:r>
              <a:rPr lang="en-US" dirty="0" smtClean="0">
                <a:solidFill>
                  <a:srgbClr val="006600"/>
                </a:solidFill>
              </a:rPr>
              <a:t>/T</a:t>
            </a:r>
            <a:r>
              <a:rPr lang="en-US" baseline="-25000" dirty="0" smtClean="0">
                <a:solidFill>
                  <a:srgbClr val="006600"/>
                </a:solidFill>
              </a:rPr>
              <a:t>SDW</a:t>
            </a:r>
            <a:r>
              <a:rPr lang="en-US" dirty="0" smtClean="0">
                <a:solidFill>
                  <a:srgbClr val="006600"/>
                </a:solidFill>
              </a:rPr>
              <a:t>=170K</a:t>
            </a:r>
          </a:p>
          <a:p>
            <a:endParaRPr lang="en-US" dirty="0" smtClean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The insertion of the intermediary Pt</a:t>
            </a:r>
            <a:r>
              <a:rPr lang="en-US" baseline="-25000" dirty="0" smtClean="0">
                <a:solidFill>
                  <a:srgbClr val="006600"/>
                </a:solidFill>
              </a:rPr>
              <a:t>3</a:t>
            </a:r>
            <a:r>
              <a:rPr lang="en-US" dirty="0" smtClean="0">
                <a:solidFill>
                  <a:srgbClr val="006600"/>
                </a:solidFill>
              </a:rPr>
              <a:t>As</a:t>
            </a:r>
            <a:r>
              <a:rPr lang="en-US" baseline="-25000" dirty="0" smtClean="0">
                <a:solidFill>
                  <a:srgbClr val="006600"/>
                </a:solidFill>
              </a:rPr>
              <a:t>8</a:t>
            </a:r>
            <a:r>
              <a:rPr lang="en-US" dirty="0" smtClean="0">
                <a:solidFill>
                  <a:srgbClr val="006600"/>
                </a:solidFill>
              </a:rPr>
              <a:t> layer leads to longer </a:t>
            </a:r>
            <a:r>
              <a:rPr lang="en-US" dirty="0" err="1" smtClean="0">
                <a:solidFill>
                  <a:srgbClr val="006600"/>
                </a:solidFill>
              </a:rPr>
              <a:t>FeAs</a:t>
            </a:r>
            <a:r>
              <a:rPr lang="en-US" dirty="0" smtClean="0">
                <a:solidFill>
                  <a:srgbClr val="006600"/>
                </a:solidFill>
              </a:rPr>
              <a:t> distance, which may lead to the lower structural and magnetic phase transitions.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02802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651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b="1" dirty="0" smtClean="0">
                <a:solidFill>
                  <a:srgbClr val="760000"/>
                </a:solidFill>
              </a:rPr>
              <a:t>History after 2008: Fe based superconductor families</a:t>
            </a:r>
            <a:endParaRPr lang="en-US" baseline="-25000" dirty="0">
              <a:solidFill>
                <a:srgbClr val="7600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" y="1223375"/>
            <a:ext cx="8839200" cy="421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RE</a:t>
            </a:r>
            <a:r>
              <a:rPr lang="en-US" altLang="zh-CN" sz="1300" b="1" baseline="30000" dirty="0" smtClean="0">
                <a:solidFill>
                  <a:srgbClr val="760000"/>
                </a:solidFill>
                <a:latin typeface="Arial" panose="020B0604020202020204" pitchFamily="34" charset="0"/>
              </a:rPr>
              <a:t>3+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O</a:t>
            </a:r>
            <a:r>
              <a:rPr lang="en-US" altLang="zh-CN" sz="1300" b="1" baseline="30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2-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FeAs (RE: La-</a:t>
            </a:r>
            <a:r>
              <a:rPr lang="en-US" altLang="zh-CN" sz="1300" b="1" dirty="0" err="1" smtClean="0">
                <a:solidFill>
                  <a:srgbClr val="760000"/>
                </a:solidFill>
                <a:latin typeface="Arial" panose="020B0604020202020204" pitchFamily="34" charset="0"/>
              </a:rPr>
              <a:t>Ce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             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2000                                           2008             AE</a:t>
            </a:r>
            <a:r>
              <a:rPr lang="en-US" altLang="zh-CN" sz="1300" b="1" baseline="30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2+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F</a:t>
            </a:r>
            <a:r>
              <a:rPr lang="en-US" altLang="zh-CN" sz="1300" b="1" baseline="30000" dirty="0" smtClean="0">
                <a:solidFill>
                  <a:srgbClr val="006600"/>
                </a:solidFill>
                <a:latin typeface="Arial" panose="020B0604020202020204" pitchFamily="34" charset="0"/>
              </a:rPr>
              <a:t>1-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FeAs   (AE=</a:t>
            </a:r>
            <a:r>
              <a:rPr lang="en-US" altLang="zh-CN" sz="13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Ca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13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Sr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, Ba) </a:t>
            </a: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</a:t>
            </a: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AE</a:t>
            </a:r>
            <a:r>
              <a:rPr lang="en-US" altLang="zh-CN" sz="1300" b="1" baseline="30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2+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Fe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(AE: Ba, </a:t>
            </a:r>
            <a:r>
              <a:rPr lang="en-US" altLang="zh-CN" sz="1300" b="1" dirty="0" err="1" smtClean="0">
                <a:solidFill>
                  <a:srgbClr val="760000"/>
                </a:solidFill>
                <a:latin typeface="Arial" panose="020B0604020202020204" pitchFamily="34" charset="0"/>
              </a:rPr>
              <a:t>Sr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                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1980                                           2008                        CaFe</a:t>
            </a:r>
            <a:r>
              <a:rPr lang="en-US" altLang="zh-CN" sz="13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Li</a:t>
            </a:r>
            <a:r>
              <a:rPr lang="en-US" altLang="zh-CN" sz="1300" b="1" baseline="30000" dirty="0" smtClean="0">
                <a:solidFill>
                  <a:srgbClr val="760000"/>
                </a:solidFill>
                <a:latin typeface="Arial" panose="020B0604020202020204" pitchFamily="34" charset="0"/>
              </a:rPr>
              <a:t>1+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FeAs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              1968                                           2008                         </a:t>
            </a:r>
            <a:r>
              <a:rPr lang="en-US" altLang="zh-CN" sz="13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NaFeAs</a:t>
            </a: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KFe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              1981                                           2008                  AFe</a:t>
            </a:r>
            <a:r>
              <a:rPr lang="en-US" altLang="zh-CN" sz="13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(A: Na, </a:t>
            </a:r>
            <a:r>
              <a:rPr lang="en-US" altLang="zh-CN" sz="13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Rb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, Cs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(Sr</a:t>
            </a:r>
            <a:r>
              <a:rPr lang="en-US" altLang="zh-CN" sz="14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n+1</a:t>
            </a: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Sc</a:t>
            </a:r>
            <a:r>
              <a:rPr lang="en-US" altLang="zh-CN" sz="14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O</a:t>
            </a:r>
            <a:r>
              <a:rPr lang="en-US" altLang="zh-CN" sz="14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3n-1</a:t>
            </a: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)(Fe</a:t>
            </a:r>
            <a:r>
              <a:rPr lang="en-US" altLang="zh-CN" sz="14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4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endParaRPr lang="en-US" altLang="zh-CN" sz="14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76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Ca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(Pt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8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)(Fe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5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 (n=3,4)       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2011    (new structure type)     2011                       </a:t>
            </a:r>
            <a:r>
              <a:rPr lang="en-US" altLang="zh-CN" sz="13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Pd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version</a:t>
            </a: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Fe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1.01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Se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               1933                                           2008        </a:t>
            </a: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K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Fe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2-y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Se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          2010 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(KCo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Se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known in 1989)    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2010</a:t>
            </a: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3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907602"/>
            <a:ext cx="6252033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1400" dirty="0" smtClean="0">
                <a:solidFill>
                  <a:srgbClr val="760000"/>
                </a:solidFill>
                <a:latin typeface="Arial" panose="020B0604020202020204" pitchFamily="34" charset="0"/>
              </a:rPr>
              <a:t>compound </a:t>
            </a:r>
            <a:r>
              <a:rPr lang="en-US" altLang="zh-CN" sz="1400" dirty="0" smtClean="0">
                <a:solidFill>
                  <a:srgbClr val="760000"/>
                </a:solidFill>
                <a:latin typeface="Arial" panose="020B0604020202020204" pitchFamily="34" charset="0"/>
              </a:rPr>
              <a:t>identified             </a:t>
            </a:r>
            <a:r>
              <a:rPr lang="en-US" altLang="zh-CN" sz="1400" dirty="0" smtClean="0">
                <a:solidFill>
                  <a:srgbClr val="760000"/>
                </a:solidFill>
                <a:latin typeface="Arial" panose="020B0604020202020204" pitchFamily="34" charset="0"/>
              </a:rPr>
              <a:t>SC discovered         derivatives after 2008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0" y="4382142"/>
            <a:ext cx="28956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Li</a:t>
            </a:r>
            <a:r>
              <a:rPr lang="en-US" altLang="zh-CN" sz="12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(NH</a:t>
            </a:r>
            <a:r>
              <a:rPr lang="en-US" altLang="zh-CN" sz="12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  <a:r>
              <a:rPr lang="en-US" altLang="zh-CN" sz="12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y</a:t>
            </a: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(NH</a:t>
            </a:r>
            <a:r>
              <a:rPr lang="en-US" altLang="zh-CN" sz="12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  <a:r>
              <a:rPr lang="en-US" altLang="zh-CN" sz="12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1-y</a:t>
            </a: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,  intercalation</a:t>
            </a:r>
          </a:p>
          <a:p>
            <a:pPr>
              <a:lnSpc>
                <a:spcPct val="120000"/>
              </a:lnSpc>
            </a:pPr>
            <a:endParaRPr lang="en-US" altLang="zh-CN" sz="11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3223615"/>
            <a:ext cx="6172200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2009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((Sr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n+1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TM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O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3n-1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)(Cu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S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 know in 1999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                       many     </a:t>
            </a:r>
            <a:endParaRPr lang="en-US" altLang="zh-CN" sz="13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106177"/>
            <a:ext cx="89916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FeSe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, </a:t>
            </a:r>
            <a:r>
              <a:rPr lang="en-US" altLang="zh-CN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LiFeAs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, BaFe</a:t>
            </a:r>
            <a:r>
              <a:rPr lang="en-US" altLang="zh-CN" baseline="-25000" dirty="0" smtClean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 smtClean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, KFe</a:t>
            </a:r>
            <a:r>
              <a:rPr lang="en-US" altLang="zh-CN" baseline="-25000" dirty="0" smtClean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 smtClean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 were all 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identified well 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before the </a:t>
            </a:r>
            <a:r>
              <a:rPr lang="en-US" altLang="zh-CN" dirty="0" err="1">
                <a:solidFill>
                  <a:schemeClr val="bg2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uprate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 were found superconducting, but </a:t>
            </a:r>
            <a:r>
              <a:rPr lang="en-US" altLang="zh-CN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pnictide’s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 superconductivity 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were uncovered 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recently.</a:t>
            </a:r>
          </a:p>
          <a:p>
            <a:pPr>
              <a:lnSpc>
                <a:spcPct val="120000"/>
              </a:lnSpc>
            </a:pPr>
            <a:endParaRPr lang="en-US" altLang="zh-CN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006600"/>
                </a:solidFill>
                <a:latin typeface="Arial" panose="020B0604020202020204" pitchFamily="34" charset="0"/>
              </a:rPr>
              <a:t>Maybe more high Tc superconductors are sleeping in our data base, waiting for theorists &amp; experimentalists to wake up</a:t>
            </a:r>
            <a:endParaRPr lang="en-US" altLang="zh-CN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651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b="1" dirty="0" smtClean="0">
                <a:solidFill>
                  <a:srgbClr val="760000"/>
                </a:solidFill>
              </a:rPr>
              <a:t>History after 2008: Fe based superconductor families</a:t>
            </a:r>
            <a:endParaRPr lang="en-US" baseline="-25000" dirty="0">
              <a:solidFill>
                <a:srgbClr val="7600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" y="1223375"/>
            <a:ext cx="8839200" cy="421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RE</a:t>
            </a:r>
            <a:r>
              <a:rPr lang="en-US" altLang="zh-CN" sz="1300" b="1" baseline="30000" dirty="0" smtClean="0">
                <a:solidFill>
                  <a:srgbClr val="760000"/>
                </a:solidFill>
                <a:latin typeface="Arial" panose="020B0604020202020204" pitchFamily="34" charset="0"/>
              </a:rPr>
              <a:t>3+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O</a:t>
            </a:r>
            <a:r>
              <a:rPr lang="en-US" altLang="zh-CN" sz="1300" b="1" baseline="30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2-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FeAs (RE: La-</a:t>
            </a:r>
            <a:r>
              <a:rPr lang="en-US" altLang="zh-CN" sz="1300" b="1" dirty="0" err="1" smtClean="0">
                <a:solidFill>
                  <a:srgbClr val="760000"/>
                </a:solidFill>
                <a:latin typeface="Arial" panose="020B0604020202020204" pitchFamily="34" charset="0"/>
              </a:rPr>
              <a:t>Ce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             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2000                                           2008             AE</a:t>
            </a:r>
            <a:r>
              <a:rPr lang="en-US" altLang="zh-CN" sz="1300" b="1" baseline="30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2+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F</a:t>
            </a:r>
            <a:r>
              <a:rPr lang="en-US" altLang="zh-CN" sz="1300" b="1" baseline="30000" dirty="0" smtClean="0">
                <a:solidFill>
                  <a:srgbClr val="006600"/>
                </a:solidFill>
                <a:latin typeface="Arial" panose="020B0604020202020204" pitchFamily="34" charset="0"/>
              </a:rPr>
              <a:t>1-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FeAs   (AE=</a:t>
            </a:r>
            <a:r>
              <a:rPr lang="en-US" altLang="zh-CN" sz="13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Ca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13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Sr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, Ba) </a:t>
            </a: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</a:t>
            </a: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AE</a:t>
            </a:r>
            <a:r>
              <a:rPr lang="en-US" altLang="zh-CN" sz="1300" b="1" baseline="30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2+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Fe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(AE: Ba, </a:t>
            </a:r>
            <a:r>
              <a:rPr lang="en-US" altLang="zh-CN" sz="1300" b="1" dirty="0" err="1" smtClean="0">
                <a:solidFill>
                  <a:srgbClr val="760000"/>
                </a:solidFill>
                <a:latin typeface="Arial" panose="020B0604020202020204" pitchFamily="34" charset="0"/>
              </a:rPr>
              <a:t>Sr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                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1980                                           2008                        CaFe</a:t>
            </a:r>
            <a:r>
              <a:rPr lang="en-US" altLang="zh-CN" sz="13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Li</a:t>
            </a:r>
            <a:r>
              <a:rPr lang="en-US" altLang="zh-CN" sz="1300" b="1" baseline="30000" dirty="0" smtClean="0">
                <a:solidFill>
                  <a:srgbClr val="760000"/>
                </a:solidFill>
                <a:latin typeface="Arial" panose="020B0604020202020204" pitchFamily="34" charset="0"/>
              </a:rPr>
              <a:t>1+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FeAs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              1968                                           2008                         </a:t>
            </a:r>
            <a:r>
              <a:rPr lang="en-US" altLang="zh-CN" sz="13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NaFeAs</a:t>
            </a: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KFe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              1981                                           2008                  AFe</a:t>
            </a:r>
            <a:r>
              <a:rPr lang="en-US" altLang="zh-CN" sz="13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(A: Na, </a:t>
            </a:r>
            <a:r>
              <a:rPr lang="en-US" altLang="zh-CN" sz="13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Rb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, Cs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(Sr</a:t>
            </a:r>
            <a:r>
              <a:rPr lang="en-US" altLang="zh-CN" sz="14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n+1</a:t>
            </a: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Sc</a:t>
            </a:r>
            <a:r>
              <a:rPr lang="en-US" altLang="zh-CN" sz="14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O</a:t>
            </a:r>
            <a:r>
              <a:rPr lang="en-US" altLang="zh-CN" sz="14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3n-1</a:t>
            </a: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)(Fe</a:t>
            </a:r>
            <a:r>
              <a:rPr lang="en-US" altLang="zh-CN" sz="14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4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4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endParaRPr lang="en-US" altLang="zh-CN" sz="14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76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Ca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(Pt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8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)(Fe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5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 (n=3,4)       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2011    (new structure type)     2011                       </a:t>
            </a:r>
            <a:r>
              <a:rPr lang="en-US" altLang="zh-CN" sz="13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Pd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version</a:t>
            </a: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Fe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1.01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Se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               1933                                           2008        </a:t>
            </a: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K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Fe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2-y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Se</a:t>
            </a:r>
            <a:r>
              <a:rPr lang="en-US" altLang="zh-CN" sz="1300" b="1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300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          2010 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(KCo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Se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known in 1989)    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2010</a:t>
            </a:r>
          </a:p>
          <a:p>
            <a:pPr>
              <a:lnSpc>
                <a:spcPct val="120000"/>
              </a:lnSpc>
            </a:pPr>
            <a:endParaRPr lang="en-US" altLang="zh-CN" sz="13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3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907602"/>
            <a:ext cx="6252033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1400" dirty="0" smtClean="0">
                <a:solidFill>
                  <a:srgbClr val="760000"/>
                </a:solidFill>
                <a:latin typeface="Arial" panose="020B0604020202020204" pitchFamily="34" charset="0"/>
              </a:rPr>
              <a:t>compound </a:t>
            </a:r>
            <a:r>
              <a:rPr lang="en-US" altLang="zh-CN" sz="1400" dirty="0" smtClean="0">
                <a:solidFill>
                  <a:srgbClr val="760000"/>
                </a:solidFill>
                <a:latin typeface="Arial" panose="020B0604020202020204" pitchFamily="34" charset="0"/>
              </a:rPr>
              <a:t>identified             </a:t>
            </a:r>
            <a:r>
              <a:rPr lang="en-US" altLang="zh-CN" sz="1400" dirty="0" smtClean="0">
                <a:solidFill>
                  <a:srgbClr val="760000"/>
                </a:solidFill>
                <a:latin typeface="Arial" panose="020B0604020202020204" pitchFamily="34" charset="0"/>
              </a:rPr>
              <a:t>SC discovered         derivatives after 2008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0" y="4382142"/>
            <a:ext cx="28956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Li</a:t>
            </a:r>
            <a:r>
              <a:rPr lang="en-US" altLang="zh-CN" sz="12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(NH</a:t>
            </a:r>
            <a:r>
              <a:rPr lang="en-US" altLang="zh-CN" sz="12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  <a:r>
              <a:rPr lang="en-US" altLang="zh-CN" sz="12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y</a:t>
            </a: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(NH</a:t>
            </a:r>
            <a:r>
              <a:rPr lang="en-US" altLang="zh-CN" sz="12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  <a:r>
              <a:rPr lang="en-US" altLang="zh-CN" sz="12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1-y</a:t>
            </a:r>
            <a:r>
              <a:rPr lang="en-US" altLang="zh-CN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,  intercalation</a:t>
            </a:r>
          </a:p>
          <a:p>
            <a:pPr>
              <a:lnSpc>
                <a:spcPct val="120000"/>
              </a:lnSpc>
            </a:pPr>
            <a:endParaRPr lang="en-US" altLang="zh-CN" sz="11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3223615"/>
            <a:ext cx="6172200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2009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((Sr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n+1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TM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O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3n-1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)(Cu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S</a:t>
            </a:r>
            <a:r>
              <a:rPr lang="en-US" altLang="zh-CN" sz="1100" b="1" baseline="-25000" dirty="0" smtClean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1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 know in 1999 </a:t>
            </a:r>
            <a:r>
              <a:rPr lang="en-US" altLang="zh-CN" sz="13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                       many     </a:t>
            </a:r>
            <a:endParaRPr lang="en-US" altLang="zh-CN" sz="13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106177"/>
            <a:ext cx="89916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FeSe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, </a:t>
            </a:r>
            <a:r>
              <a:rPr lang="en-US" altLang="zh-CN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LiFeAs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, BaFe</a:t>
            </a:r>
            <a:r>
              <a:rPr lang="en-US" altLang="zh-CN" baseline="-25000" dirty="0" smtClean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 smtClean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, KFe</a:t>
            </a:r>
            <a:r>
              <a:rPr lang="en-US" altLang="zh-CN" baseline="-25000" dirty="0" smtClean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 smtClean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 were all 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identified well 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before the </a:t>
            </a:r>
            <a:r>
              <a:rPr lang="en-US" altLang="zh-CN" dirty="0" err="1">
                <a:solidFill>
                  <a:schemeClr val="bg2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uprate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 were found superconducting, but </a:t>
            </a:r>
            <a:r>
              <a:rPr lang="en-US" altLang="zh-CN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pnictide’s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 superconductivity 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were uncovered </a:t>
            </a:r>
            <a:r>
              <a:rPr lang="en-US" altLang="zh-CN" dirty="0" smtClean="0">
                <a:solidFill>
                  <a:schemeClr val="bg2"/>
                </a:solidFill>
                <a:latin typeface="Arial" panose="020B0604020202020204" pitchFamily="34" charset="0"/>
              </a:rPr>
              <a:t>recently.</a:t>
            </a:r>
          </a:p>
          <a:p>
            <a:pPr>
              <a:lnSpc>
                <a:spcPct val="120000"/>
              </a:lnSpc>
            </a:pPr>
            <a:endParaRPr lang="en-US" altLang="zh-CN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006600"/>
                </a:solidFill>
                <a:latin typeface="Arial" panose="020B0604020202020204" pitchFamily="34" charset="0"/>
              </a:rPr>
              <a:t>Maybe more high Tc superconductors are sleeping in our data base, waiting for theorists &amp; experimentalists to wake up</a:t>
            </a:r>
            <a:endParaRPr lang="en-US" altLang="zh-CN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39524" y="3649311"/>
            <a:ext cx="7925111" cy="381000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70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17500" y="862013"/>
            <a:ext cx="86042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Nohara group: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Idea: </a:t>
            </a: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superconductivity may occur in AEFe</a:t>
            </a:r>
            <a:r>
              <a:rPr lang="en-US" altLang="zh-CN" baseline="-25000" dirty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 systems by creating deficiencies on Fe sites.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006600"/>
                </a:solidFill>
                <a:latin typeface="Arial" panose="020B0604020202020204" pitchFamily="34" charset="0"/>
              </a:rPr>
              <a:t>Try </a:t>
            </a:r>
            <a:r>
              <a:rPr lang="en-US" altLang="zh-CN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Ca</a:t>
            </a: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:(</a:t>
            </a:r>
            <a:r>
              <a:rPr lang="en-US" altLang="zh-CN" dirty="0" err="1">
                <a:solidFill>
                  <a:srgbClr val="006600"/>
                </a:solidFill>
                <a:latin typeface="Arial" panose="020B0604020202020204" pitchFamily="34" charset="0"/>
              </a:rPr>
              <a:t>Fe+Pt</a:t>
            </a: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):As ~1 : </a:t>
            </a:r>
            <a:r>
              <a:rPr lang="en-US" altLang="zh-CN" dirty="0" smtClean="0">
                <a:solidFill>
                  <a:srgbClr val="006600"/>
                </a:solidFill>
                <a:latin typeface="Arial" panose="020B0604020202020204" pitchFamily="34" charset="0"/>
              </a:rPr>
              <a:t>2-x </a:t>
            </a: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: 2 rather than 1 : 2 : 2</a:t>
            </a:r>
          </a:p>
          <a:p>
            <a:pPr>
              <a:lnSpc>
                <a:spcPct val="120000"/>
              </a:lnSpc>
            </a:pPr>
            <a:endParaRPr lang="en-US" altLang="zh-CN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What they got are not what they hope for, but two brand new superconductors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endParaRPr lang="en-US" altLang="zh-CN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006600"/>
                </a:solidFill>
                <a:latin typeface="Arial" panose="020B0604020202020204" pitchFamily="34" charset="0"/>
              </a:rPr>
              <a:t>One </a:t>
            </a: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is a low temperature phase, T</a:t>
            </a:r>
            <a:r>
              <a:rPr lang="en-US" altLang="zh-CN" baseline="-25000" dirty="0">
                <a:solidFill>
                  <a:srgbClr val="006600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~13K;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the other phase has T</a:t>
            </a:r>
            <a:r>
              <a:rPr lang="en-US" altLang="zh-CN" baseline="-25000" dirty="0">
                <a:solidFill>
                  <a:srgbClr val="006600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6600"/>
                </a:solidFill>
                <a:latin typeface="Arial" panose="020B0604020202020204" pitchFamily="34" charset="0"/>
              </a:rPr>
              <a:t> up to 38K</a:t>
            </a:r>
          </a:p>
          <a:p>
            <a:pPr>
              <a:lnSpc>
                <a:spcPct val="120000"/>
              </a:lnSpc>
            </a:pPr>
            <a:endParaRPr lang="en-US" altLang="zh-CN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38200" y="187325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760000"/>
                </a:solidFill>
              </a:rPr>
              <a:t>New superconductors in the </a:t>
            </a:r>
            <a:r>
              <a:rPr lang="en-US" altLang="zh-CN" b="1" dirty="0" err="1">
                <a:solidFill>
                  <a:srgbClr val="760000"/>
                </a:solidFill>
              </a:rPr>
              <a:t>Ca</a:t>
            </a:r>
            <a:r>
              <a:rPr lang="en-US" altLang="zh-CN" b="1" dirty="0">
                <a:solidFill>
                  <a:srgbClr val="760000"/>
                </a:solidFill>
              </a:rPr>
              <a:t>-Fe-</a:t>
            </a:r>
            <a:r>
              <a:rPr lang="en-US" altLang="zh-CN" b="1" dirty="0" err="1">
                <a:solidFill>
                  <a:srgbClr val="760000"/>
                </a:solidFill>
              </a:rPr>
              <a:t>Pt</a:t>
            </a:r>
            <a:r>
              <a:rPr lang="en-US" altLang="zh-CN" b="1" dirty="0">
                <a:solidFill>
                  <a:srgbClr val="760000"/>
                </a:solidFill>
              </a:rPr>
              <a:t>-As  quaternaries</a:t>
            </a:r>
            <a:endParaRPr lang="en-US" dirty="0">
              <a:solidFill>
                <a:srgbClr val="760000"/>
              </a:solidFill>
            </a:endParaRPr>
          </a:p>
        </p:txBody>
      </p:sp>
      <p:pic>
        <p:nvPicPr>
          <p:cNvPr id="14342" name="Picture 4" descr="C:\Users\Ni Ni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6454"/>
            <a:ext cx="4960644" cy="33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7" descr="Ca10Fe10Pt3As8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21" y="1526930"/>
            <a:ext cx="2164411" cy="17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8" descr="Ca10Fe10Pt4As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40" y="1533685"/>
            <a:ext cx="2143650" cy="174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>
            <a:off x="5699320" y="3245658"/>
            <a:ext cx="683171" cy="354730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565" name="Picture 115" descr="Cap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27" y="3637128"/>
            <a:ext cx="1612927" cy="156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8" y="1670621"/>
            <a:ext cx="1383251" cy="159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4" name="Rectangle 1"/>
          <p:cNvSpPr>
            <a:spLocks noChangeArrowheads="1"/>
          </p:cNvSpPr>
          <p:nvPr/>
        </p:nvSpPr>
        <p:spPr bwMode="auto">
          <a:xfrm>
            <a:off x="-429708" y="160217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 smtClean="0">
                <a:solidFill>
                  <a:srgbClr val="760000"/>
                </a:solidFill>
                <a:latin typeface="Arial" panose="020B0604020202020204" pitchFamily="34" charset="0"/>
              </a:rPr>
              <a:t>  New </a:t>
            </a:r>
            <a:r>
              <a:rPr lang="en-US" altLang="zh-CN" b="1" dirty="0">
                <a:solidFill>
                  <a:srgbClr val="760000"/>
                </a:solidFill>
                <a:latin typeface="Arial" panose="020B0604020202020204" pitchFamily="34" charset="0"/>
              </a:rPr>
              <a:t>structure type with</a:t>
            </a:r>
            <a:r>
              <a:rPr lang="en-US" b="1" dirty="0">
                <a:solidFill>
                  <a:srgbClr val="760000"/>
                </a:solidFill>
                <a:latin typeface="Arial" panose="020B0604020202020204" pitchFamily="34" charset="0"/>
              </a:rPr>
              <a:t> -</a:t>
            </a:r>
            <a:r>
              <a:rPr lang="en-US" b="1" dirty="0" err="1">
                <a:solidFill>
                  <a:srgbClr val="760000"/>
                </a:solidFill>
                <a:latin typeface="Arial" panose="020B0604020202020204" pitchFamily="34" charset="0"/>
              </a:rPr>
              <a:t>Ca</a:t>
            </a:r>
            <a:r>
              <a:rPr lang="en-US" b="1" dirty="0">
                <a:solidFill>
                  <a:srgbClr val="760000"/>
                </a:solidFill>
                <a:latin typeface="Arial" panose="020B0604020202020204" pitchFamily="34" charset="0"/>
              </a:rPr>
              <a:t>-(Pt</a:t>
            </a:r>
            <a:r>
              <a:rPr lang="en-US" b="1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b="1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8</a:t>
            </a:r>
            <a:r>
              <a:rPr lang="en-US" b="1" dirty="0">
                <a:solidFill>
                  <a:srgbClr val="760000"/>
                </a:solidFill>
                <a:latin typeface="Arial" panose="020B0604020202020204" pitchFamily="34" charset="0"/>
              </a:rPr>
              <a:t>)-</a:t>
            </a:r>
            <a:r>
              <a:rPr lang="en-US" b="1" dirty="0" err="1">
                <a:solidFill>
                  <a:srgbClr val="760000"/>
                </a:solidFill>
                <a:latin typeface="Arial" panose="020B0604020202020204" pitchFamily="34" charset="0"/>
              </a:rPr>
              <a:t>Ca</a:t>
            </a:r>
            <a:r>
              <a:rPr lang="en-US" b="1" dirty="0">
                <a:solidFill>
                  <a:srgbClr val="760000"/>
                </a:solidFill>
                <a:latin typeface="Arial" panose="020B0604020202020204" pitchFamily="34" charset="0"/>
              </a:rPr>
              <a:t>-(Fe</a:t>
            </a:r>
            <a:r>
              <a:rPr lang="en-US" b="1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b="1" baseline="-25000" dirty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760000"/>
                </a:solidFill>
                <a:latin typeface="Arial" panose="020B0604020202020204" pitchFamily="34" charset="0"/>
              </a:rPr>
              <a:t>)- stacking </a:t>
            </a:r>
            <a:endParaRPr lang="en-US" altLang="zh-CN" b="1" dirty="0">
              <a:solidFill>
                <a:srgbClr val="76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5798" y="3783301"/>
            <a:ext cx="74471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6600"/>
                </a:solidFill>
              </a:rPr>
              <a:t>Three different phases crystalized in new structural types   </a:t>
            </a:r>
          </a:p>
          <a:p>
            <a:endParaRPr lang="en-US" sz="1600" dirty="0">
              <a:solidFill>
                <a:srgbClr val="006600"/>
              </a:solidFill>
            </a:endParaRPr>
          </a:p>
          <a:p>
            <a:r>
              <a:rPr lang="en-US" sz="1600" dirty="0" smtClean="0">
                <a:solidFill>
                  <a:srgbClr val="006600"/>
                </a:solidFill>
              </a:rPr>
              <a:t>These structurally </a:t>
            </a:r>
            <a:r>
              <a:rPr lang="en-US" sz="1600" dirty="0" smtClean="0">
                <a:solidFill>
                  <a:srgbClr val="006600"/>
                </a:solidFill>
              </a:rPr>
              <a:t>and chemically </a:t>
            </a:r>
            <a:r>
              <a:rPr lang="en-US" sz="1600" dirty="0" smtClean="0">
                <a:solidFill>
                  <a:srgbClr val="006600"/>
                </a:solidFill>
              </a:rPr>
              <a:t>similar compounds </a:t>
            </a:r>
          </a:p>
          <a:p>
            <a:r>
              <a:rPr lang="en-US" sz="1600" dirty="0" smtClean="0">
                <a:solidFill>
                  <a:srgbClr val="006600"/>
                </a:solidFill>
                <a:sym typeface="Wingdings" panose="05000000000000000000" pitchFamily="2" charset="2"/>
              </a:rPr>
              <a:t>make direct comparison plausible </a:t>
            </a:r>
            <a:endParaRPr lang="en-US" sz="1600" dirty="0">
              <a:solidFill>
                <a:srgbClr val="006600"/>
              </a:solidFill>
            </a:endParaRPr>
          </a:p>
          <a:p>
            <a:pPr defTabSz="3657600"/>
            <a:endParaRPr lang="en-US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new </a:t>
            </a:r>
            <a:r>
              <a:rPr lang="en-US" sz="1600" dirty="0" smtClean="0">
                <a:solidFill>
                  <a:srgbClr val="FF0000"/>
                </a:solidFill>
              </a:rPr>
              <a:t>insight in achieving high T</a:t>
            </a:r>
            <a:r>
              <a:rPr lang="en-US" sz="1600" baseline="-25000" dirty="0" smtClean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?</a:t>
            </a:r>
            <a:endParaRPr lang="en-US" altLang="zh-CN" sz="1600" dirty="0">
              <a:solidFill>
                <a:srgbClr val="000000"/>
              </a:solidFill>
              <a:latin typeface="Arial" charset="0"/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6198" y="959737"/>
            <a:ext cx="886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        triclinic Ca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(Pt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8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)(Fe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5</a:t>
            </a:r>
            <a:r>
              <a:rPr lang="en-US" altLang="zh-CN" sz="1600" dirty="0">
                <a:solidFill>
                  <a:srgbClr val="760000"/>
                </a:solidFill>
              </a:rPr>
              <a:t> </a:t>
            </a:r>
            <a:r>
              <a:rPr lang="en-US" altLang="zh-CN" sz="1600" dirty="0" smtClean="0">
                <a:solidFill>
                  <a:srgbClr val="760000"/>
                </a:solidFill>
              </a:rPr>
              <a:t>                                 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Ca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(Pt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4-</a:t>
            </a:r>
            <a:r>
              <a:rPr lang="el-GR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λ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8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)(Fe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)</a:t>
            </a:r>
            <a:r>
              <a:rPr lang="en-US" altLang="zh-CN" sz="1600" baseline="-25000" dirty="0" smtClean="0">
                <a:solidFill>
                  <a:srgbClr val="760000"/>
                </a:solidFill>
                <a:latin typeface="Arial" panose="020B0604020202020204" pitchFamily="34" charset="0"/>
              </a:rPr>
              <a:t>5</a:t>
            </a:r>
          </a:p>
          <a:p>
            <a:r>
              <a:rPr lang="en-US" altLang="zh-CN" sz="1600" dirty="0" smtClean="0">
                <a:solidFill>
                  <a:srgbClr val="760000"/>
                </a:solidFill>
                <a:latin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altLang="zh-CN" sz="1600" dirty="0" smtClean="0">
                <a:solidFill>
                  <a:srgbClr val="760000"/>
                </a:solidFill>
              </a:rPr>
              <a:t>tetragonal                 triclinic----</a:t>
            </a:r>
            <a:r>
              <a:rPr lang="en-US" altLang="zh-CN" sz="1600" dirty="0" err="1" smtClean="0">
                <a:solidFill>
                  <a:srgbClr val="760000"/>
                </a:solidFill>
              </a:rPr>
              <a:t>Pt</a:t>
            </a:r>
            <a:r>
              <a:rPr lang="en-US" altLang="zh-CN" sz="1600" dirty="0" smtClean="0">
                <a:solidFill>
                  <a:srgbClr val="760000"/>
                </a:solidFill>
              </a:rPr>
              <a:t> rich</a:t>
            </a:r>
            <a:endParaRPr lang="en-US" altLang="zh-CN" sz="1600" dirty="0" smtClean="0">
              <a:solidFill>
                <a:srgbClr val="76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1544512"/>
            <a:ext cx="1681163" cy="202384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flipH="1" flipV="1">
            <a:off x="1680513" y="2971800"/>
            <a:ext cx="453087" cy="85784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flipH="1">
            <a:off x="6534891" y="3306219"/>
            <a:ext cx="773806" cy="446569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137"/>
          <p:cNvSpPr>
            <a:spLocks noChangeArrowheads="1"/>
          </p:cNvSpPr>
          <p:nvPr/>
        </p:nvSpPr>
        <p:spPr bwMode="auto">
          <a:xfrm>
            <a:off x="5105400" y="965832"/>
            <a:ext cx="382428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657600"/>
            <a:r>
              <a:rPr lang="en-US" altLang="zh-CN" sz="1600" dirty="0" smtClean="0">
                <a:solidFill>
                  <a:srgbClr val="006600"/>
                </a:solidFill>
                <a:latin typeface="Arial" charset="0"/>
              </a:rPr>
              <a:t>Sizable single crystals</a:t>
            </a:r>
          </a:p>
          <a:p>
            <a:pPr defTabSz="3657600"/>
            <a:endParaRPr lang="en-US" altLang="zh-CN" sz="1600" dirty="0">
              <a:solidFill>
                <a:srgbClr val="960000"/>
              </a:solidFill>
              <a:latin typeface="Arial" charset="0"/>
            </a:endParaRPr>
          </a:p>
          <a:p>
            <a:pPr defTabSz="3657600"/>
            <a:r>
              <a:rPr lang="en-US" altLang="zh-CN" sz="1600" dirty="0" smtClean="0">
                <a:solidFill>
                  <a:srgbClr val="960000"/>
                </a:solidFill>
                <a:latin typeface="Arial" charset="0"/>
              </a:rPr>
              <a:t>Normal </a:t>
            </a:r>
            <a:r>
              <a:rPr lang="en-US" altLang="zh-CN" sz="1600" dirty="0">
                <a:solidFill>
                  <a:srgbClr val="960000"/>
                </a:solidFill>
                <a:latin typeface="Arial" charset="0"/>
              </a:rPr>
              <a:t>state</a:t>
            </a:r>
            <a:r>
              <a:rPr lang="en-US" altLang="zh-CN" sz="1600" dirty="0" smtClean="0">
                <a:solidFill>
                  <a:srgbClr val="960000"/>
                </a:solidFill>
                <a:latin typeface="Arial" charset="0"/>
              </a:rPr>
              <a:t>:</a:t>
            </a:r>
          </a:p>
          <a:p>
            <a:pPr defTabSz="3657600"/>
            <a:endParaRPr lang="en-US" altLang="zh-CN" sz="1600" dirty="0">
              <a:solidFill>
                <a:srgbClr val="960000"/>
              </a:solidFill>
              <a:latin typeface="Arial" charset="0"/>
            </a:endParaRPr>
          </a:p>
          <a:p>
            <a:pPr defTabSz="3657600"/>
            <a:r>
              <a:rPr lang="en-US" altLang="zh-CN" sz="1600" dirty="0" smtClean="0">
                <a:solidFill>
                  <a:srgbClr val="960000"/>
                </a:solidFill>
                <a:latin typeface="Arial" charset="0"/>
              </a:rPr>
              <a:t>Anomalies around 100 K</a:t>
            </a:r>
            <a:endParaRPr lang="en-US" altLang="zh-CN" sz="1600" dirty="0" smtClean="0">
              <a:solidFill>
                <a:srgbClr val="960000"/>
              </a:solidFill>
              <a:latin typeface="Arial" charset="0"/>
            </a:endParaRPr>
          </a:p>
          <a:p>
            <a:pPr defTabSz="3657600"/>
            <a:endParaRPr lang="en-US" altLang="zh-CN" sz="1600" dirty="0" smtClean="0">
              <a:solidFill>
                <a:srgbClr val="FF0000"/>
              </a:solidFill>
              <a:latin typeface="Arial" charset="0"/>
            </a:endParaRPr>
          </a:p>
          <a:p>
            <a:pPr defTabSz="3657600"/>
            <a:r>
              <a:rPr lang="en-US" altLang="zh-CN" sz="1600" dirty="0" smtClean="0">
                <a:solidFill>
                  <a:srgbClr val="FF0000"/>
                </a:solidFill>
                <a:latin typeface="Arial" charset="0"/>
              </a:rPr>
              <a:t>Two kinks in derivative of </a:t>
            </a:r>
            <a:r>
              <a:rPr lang="en-US" altLang="zh-CN" sz="1600" dirty="0" smtClean="0">
                <a:solidFill>
                  <a:srgbClr val="FF0000"/>
                </a:solidFill>
                <a:latin typeface="Arial" charset="0"/>
              </a:rPr>
              <a:t>resistivity</a:t>
            </a:r>
          </a:p>
          <a:p>
            <a:pPr defTabSz="3657600"/>
            <a:r>
              <a:rPr lang="en-US" altLang="zh-CN" sz="1600" dirty="0" smtClean="0">
                <a:solidFill>
                  <a:srgbClr val="FF0000"/>
                </a:solidFill>
                <a:latin typeface="Arial" charset="0"/>
              </a:rPr>
              <a:t>Related to structural/magnetic phase transitions</a:t>
            </a:r>
            <a:endParaRPr lang="en-US" altLang="zh-CN" sz="1600" dirty="0" smtClean="0">
              <a:solidFill>
                <a:srgbClr val="FF0000"/>
              </a:solidFill>
              <a:latin typeface="Arial" charset="0"/>
            </a:endParaRPr>
          </a:p>
          <a:p>
            <a:pPr defTabSz="3657600"/>
            <a:endParaRPr lang="en-US" altLang="zh-CN" sz="1600" dirty="0">
              <a:solidFill>
                <a:srgbClr val="FF0000"/>
              </a:solidFill>
              <a:latin typeface="Arial" charset="0"/>
            </a:endParaRPr>
          </a:p>
          <a:p>
            <a:pPr defTabSz="3657600"/>
            <a:r>
              <a:rPr lang="en-US" altLang="zh-CN" sz="16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Structural phase transition:</a:t>
            </a:r>
          </a:p>
          <a:p>
            <a:pPr defTabSz="3657600"/>
            <a:endParaRPr lang="en-US" altLang="zh-CN" sz="1600" dirty="0" smtClean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  <a:p>
            <a:pPr defTabSz="3657600"/>
            <a:r>
              <a:rPr lang="en-US" altLang="zh-CN" sz="1600" dirty="0" smtClean="0">
                <a:solidFill>
                  <a:srgbClr val="006600"/>
                </a:solidFill>
                <a:latin typeface="Arial" charset="0"/>
              </a:rPr>
              <a:t>Revealed by </a:t>
            </a:r>
            <a:r>
              <a:rPr lang="en-US" sz="1600" dirty="0" smtClean="0">
                <a:solidFill>
                  <a:srgbClr val="006600"/>
                </a:solidFill>
              </a:rPr>
              <a:t>polarized-light optical imaging a</a:t>
            </a:r>
            <a:r>
              <a:rPr lang="en-US" altLang="zh-CN" sz="1600" dirty="0" smtClean="0">
                <a:solidFill>
                  <a:srgbClr val="006600"/>
                </a:solidFill>
                <a:latin typeface="Arial" charset="0"/>
              </a:rPr>
              <a:t>nd Powder X-ray diffraction</a:t>
            </a:r>
          </a:p>
          <a:p>
            <a:pPr defTabSz="3657600"/>
            <a:endParaRPr lang="en-US" altLang="zh-CN" sz="1600" dirty="0" smtClean="0">
              <a:solidFill>
                <a:srgbClr val="006600"/>
              </a:solidFill>
              <a:latin typeface="Arial" charset="0"/>
            </a:endParaRPr>
          </a:p>
          <a:p>
            <a:pPr defTabSz="3657600"/>
            <a:r>
              <a:rPr lang="en-US" altLang="zh-CN" sz="16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Magnetic phase transition:</a:t>
            </a:r>
          </a:p>
          <a:p>
            <a:pPr defTabSz="3657600"/>
            <a:endParaRPr lang="en-US" altLang="zh-CN" sz="1600" dirty="0" smtClean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  <a:p>
            <a:pPr defTabSz="3657600"/>
            <a:r>
              <a:rPr lang="en-US" altLang="zh-CN" sz="1600" dirty="0" smtClean="0">
                <a:solidFill>
                  <a:srgbClr val="006600"/>
                </a:solidFill>
                <a:latin typeface="Arial" charset="0"/>
              </a:rPr>
              <a:t>Revealed by NMR and </a:t>
            </a:r>
            <a:r>
              <a:rPr lang="en-US" altLang="zh-CN" sz="1600" dirty="0" err="1">
                <a:solidFill>
                  <a:srgbClr val="006600"/>
                </a:solidFill>
                <a:latin typeface="Arial" charset="0"/>
              </a:rPr>
              <a:t>μSR</a:t>
            </a:r>
            <a:endParaRPr lang="en-US" altLang="zh-CN" sz="1600" dirty="0" smtClean="0">
              <a:solidFill>
                <a:srgbClr val="006600"/>
              </a:solidFill>
              <a:latin typeface="Arial" charset="0"/>
            </a:endParaRPr>
          </a:p>
          <a:p>
            <a:pPr defTabSz="3657600"/>
            <a:endParaRPr lang="en-US" altLang="zh-CN" sz="1600" dirty="0" smtClean="0">
              <a:solidFill>
                <a:srgbClr val="FF0000"/>
              </a:solidFill>
              <a:latin typeface="Arial" charset="0"/>
            </a:endParaRPr>
          </a:p>
          <a:p>
            <a:pPr defTabSz="3657600"/>
            <a:endParaRPr lang="en-US" altLang="zh-CN" sz="1600" dirty="0">
              <a:solidFill>
                <a:srgbClr val="FF0000"/>
              </a:solidFill>
              <a:latin typeface="Arial" charset="0"/>
            </a:endParaRPr>
          </a:p>
          <a:p>
            <a:pPr defTabSz="3657600"/>
            <a:endParaRPr lang="en-US" altLang="zh-CN" sz="1600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274198"/>
              </p:ext>
            </p:extLst>
          </p:nvPr>
        </p:nvGraphicFramePr>
        <p:xfrm>
          <a:off x="156146" y="-533400"/>
          <a:ext cx="4681984" cy="7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4" name="Graph" r:id="rId4" imgW="2560320" imgH="4389120" progId="Origin50.Graph">
                  <p:embed/>
                </p:oleObj>
              </mc:Choice>
              <mc:Fallback>
                <p:oleObj name="Graph" r:id="rId4" imgW="2560320" imgH="4389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146" y="-533400"/>
                        <a:ext cx="4681984" cy="76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911919" y="5767146"/>
            <a:ext cx="43058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Ni </a:t>
            </a:r>
            <a:r>
              <a:rPr lang="en-US" altLang="zh-CN" sz="1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et. 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PRB rapid communications, 87, 060507 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2013)</a:t>
            </a:r>
            <a:endParaRPr lang="en-US" altLang="zh-CN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147003"/>
            <a:ext cx="8534400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3657600">
              <a:lnSpc>
                <a:spcPct val="120000"/>
              </a:lnSpc>
            </a:pPr>
            <a:r>
              <a:rPr lang="en-US" altLang="zh-CN" b="1" dirty="0" smtClean="0">
                <a:solidFill>
                  <a:srgbClr val="760000"/>
                </a:solidFill>
                <a:latin typeface="Arial" charset="0"/>
              </a:rPr>
              <a:t>The ground state of the parent 10-3-8 phase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9851" y="5953842"/>
            <a:ext cx="4572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K. Cho, et al., PRB rapid, 85, 020504 (2012)</a:t>
            </a:r>
          </a:p>
          <a:p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Zhou, et al., J. Phys.: Condensed Matter 25 122201(2013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altLang="zh-CN" sz="1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Sturzer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et al., 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 Phys.: Condensed Matter 25 122203(2013)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5716346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21764"/>
              </p:ext>
            </p:extLst>
          </p:nvPr>
        </p:nvGraphicFramePr>
        <p:xfrm>
          <a:off x="-2707221" y="914400"/>
          <a:ext cx="7298267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1" name="Graph" r:id="rId4" imgW="3872160" imgH="2984400" progId="Origin50.Graph">
                  <p:embed/>
                </p:oleObj>
              </mc:Choice>
              <mc:Fallback>
                <p:oleObj name="Graph" r:id="rId4" imgW="3872160" imgH="29844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707221" y="914400"/>
                        <a:ext cx="7298267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956668" y="6631803"/>
            <a:ext cx="43058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Ni </a:t>
            </a:r>
            <a:r>
              <a:rPr lang="en-US" altLang="zh-CN" sz="1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et. 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PRB rapid communications, 87, 060507 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2013)</a:t>
            </a:r>
            <a:endParaRPr lang="en-US" altLang="zh-CN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2529694"/>
            <a:ext cx="30381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960000"/>
              </a:solidFill>
            </a:endParaRPr>
          </a:p>
          <a:p>
            <a:r>
              <a:rPr lang="en-US" sz="1600" dirty="0" smtClean="0">
                <a:solidFill>
                  <a:srgbClr val="006600"/>
                </a:solidFill>
              </a:rPr>
              <a:t>SC occurs with La </a:t>
            </a:r>
            <a:r>
              <a:rPr lang="en-US" sz="1600" dirty="0" smtClean="0">
                <a:solidFill>
                  <a:srgbClr val="006600"/>
                </a:solidFill>
              </a:rPr>
              <a:t>doping</a:t>
            </a:r>
          </a:p>
          <a:p>
            <a:endParaRPr lang="en-US" sz="1600" dirty="0">
              <a:solidFill>
                <a:srgbClr val="960000"/>
              </a:solidFill>
            </a:endParaRPr>
          </a:p>
          <a:p>
            <a:r>
              <a:rPr lang="en-US" sz="1600" dirty="0" smtClean="0">
                <a:solidFill>
                  <a:srgbClr val="960000"/>
                </a:solidFill>
              </a:rPr>
              <a:t>Maximum Tc is 26 K in this study</a:t>
            </a:r>
          </a:p>
          <a:p>
            <a:endParaRPr lang="en-US" sz="1600" dirty="0">
              <a:solidFill>
                <a:srgbClr val="960000"/>
              </a:solidFill>
            </a:endParaRPr>
          </a:p>
          <a:p>
            <a:r>
              <a:rPr lang="en-US" sz="1600" dirty="0" smtClean="0">
                <a:solidFill>
                  <a:srgbClr val="960000"/>
                </a:solidFill>
              </a:rPr>
              <a:t>Highest Tc record in La doped </a:t>
            </a:r>
          </a:p>
          <a:p>
            <a:r>
              <a:rPr lang="en-US" sz="1600" dirty="0" smtClean="0">
                <a:solidFill>
                  <a:srgbClr val="960000"/>
                </a:solidFill>
              </a:rPr>
              <a:t>10-3-8 is 30 K</a:t>
            </a:r>
            <a:endParaRPr lang="en-US" sz="1600" dirty="0" smtClean="0">
              <a:solidFill>
                <a:srgbClr val="960000"/>
              </a:solidFill>
            </a:endParaRPr>
          </a:p>
          <a:p>
            <a:endParaRPr lang="en-US" sz="1600" dirty="0" smtClean="0">
              <a:solidFill>
                <a:srgbClr val="006600"/>
              </a:solidFill>
            </a:endParaRPr>
          </a:p>
          <a:p>
            <a:endParaRPr lang="en-US" sz="1600" dirty="0">
              <a:solidFill>
                <a:srgbClr val="006600"/>
              </a:solidFill>
            </a:endParaRPr>
          </a:p>
          <a:p>
            <a:r>
              <a:rPr lang="en-US" sz="1600" dirty="0" smtClean="0">
                <a:solidFill>
                  <a:srgbClr val="006600"/>
                </a:solidFill>
              </a:rPr>
              <a:t>Bulk SC</a:t>
            </a:r>
          </a:p>
          <a:p>
            <a:endParaRPr lang="en-US" sz="1600" dirty="0">
              <a:solidFill>
                <a:srgbClr val="006600"/>
              </a:solidFill>
            </a:endParaRPr>
          </a:p>
          <a:p>
            <a:endParaRPr lang="en-US" sz="1600" dirty="0">
              <a:solidFill>
                <a:srgbClr val="006600"/>
              </a:solidFill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28255"/>
            <a:ext cx="2514600" cy="28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62000" y="170131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760000"/>
                </a:solidFill>
              </a:rPr>
              <a:t> </a:t>
            </a:r>
            <a:r>
              <a:rPr lang="en-US" b="1" dirty="0" smtClean="0">
                <a:solidFill>
                  <a:srgbClr val="760000"/>
                </a:solidFill>
              </a:rPr>
              <a:t>10-3-8 </a:t>
            </a:r>
            <a:r>
              <a:rPr lang="en-US" b="1" dirty="0">
                <a:solidFill>
                  <a:srgbClr val="760000"/>
                </a:solidFill>
              </a:rPr>
              <a:t>phase: </a:t>
            </a:r>
            <a:r>
              <a:rPr lang="en-US" b="1" dirty="0" smtClean="0">
                <a:solidFill>
                  <a:srgbClr val="760000"/>
                </a:solidFill>
              </a:rPr>
              <a:t>La </a:t>
            </a:r>
            <a:r>
              <a:rPr lang="en-US" b="1" dirty="0">
                <a:solidFill>
                  <a:srgbClr val="760000"/>
                </a:solidFill>
              </a:rPr>
              <a:t>substitution on </a:t>
            </a:r>
            <a:r>
              <a:rPr lang="en-US" b="1" dirty="0" err="1" smtClean="0">
                <a:solidFill>
                  <a:srgbClr val="760000"/>
                </a:solidFill>
              </a:rPr>
              <a:t>Ca</a:t>
            </a:r>
            <a:r>
              <a:rPr lang="en-US" b="1" dirty="0" smtClean="0">
                <a:solidFill>
                  <a:srgbClr val="760000"/>
                </a:solidFill>
              </a:rPr>
              <a:t> </a:t>
            </a:r>
            <a:r>
              <a:rPr lang="en-US" b="1" dirty="0">
                <a:solidFill>
                  <a:srgbClr val="760000"/>
                </a:solidFill>
              </a:rPr>
              <a:t>sites </a:t>
            </a:r>
            <a:endParaRPr lang="en-US" dirty="0">
              <a:solidFill>
                <a:srgbClr val="76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325954"/>
              </p:ext>
            </p:extLst>
          </p:nvPr>
        </p:nvGraphicFramePr>
        <p:xfrm>
          <a:off x="-381000" y="3760063"/>
          <a:ext cx="7517640" cy="579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2" name="Graph" r:id="rId7" imgW="3873240" imgH="2984400" progId="Origin50.Graph">
                  <p:embed/>
                </p:oleObj>
              </mc:Choice>
              <mc:Fallback>
                <p:oleObj name="Graph" r:id="rId7" imgW="3873240" imgH="29844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81000" y="3760063"/>
                        <a:ext cx="7517640" cy="579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701867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87574"/>
              </p:ext>
            </p:extLst>
          </p:nvPr>
        </p:nvGraphicFramePr>
        <p:xfrm>
          <a:off x="82273" y="838200"/>
          <a:ext cx="4586288" cy="646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47" name="Graph" r:id="rId4" imgW="2935834" imgH="3901440" progId="Origin50.Graph">
                  <p:embed/>
                </p:oleObj>
              </mc:Choice>
              <mc:Fallback>
                <p:oleObj name="Graph" r:id="rId4" imgW="2935834" imgH="3901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3" y="838200"/>
                        <a:ext cx="4586288" cy="6462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2000" y="170131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760000"/>
                </a:solidFill>
              </a:rPr>
              <a:t> </a:t>
            </a:r>
            <a:r>
              <a:rPr lang="en-US" b="1" dirty="0" smtClean="0">
                <a:solidFill>
                  <a:srgbClr val="760000"/>
                </a:solidFill>
              </a:rPr>
              <a:t>10-3-8 </a:t>
            </a:r>
            <a:r>
              <a:rPr lang="en-US" b="1" dirty="0">
                <a:solidFill>
                  <a:srgbClr val="760000"/>
                </a:solidFill>
              </a:rPr>
              <a:t>phase: </a:t>
            </a:r>
            <a:r>
              <a:rPr lang="en-US" b="1" dirty="0" err="1">
                <a:solidFill>
                  <a:srgbClr val="760000"/>
                </a:solidFill>
              </a:rPr>
              <a:t>Pt</a:t>
            </a:r>
            <a:r>
              <a:rPr lang="en-US" b="1" dirty="0">
                <a:solidFill>
                  <a:srgbClr val="760000"/>
                </a:solidFill>
              </a:rPr>
              <a:t> substitution on Fe sites </a:t>
            </a:r>
            <a:endParaRPr lang="en-US" dirty="0">
              <a:solidFill>
                <a:srgbClr val="76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72" y="6638311"/>
            <a:ext cx="4261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Ni </a:t>
            </a:r>
            <a:r>
              <a:rPr lang="en-US" altLang="zh-CN" sz="1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R.J.Cava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et. 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altLang="zh-CN" sz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., PNAS, 108, E1019-E1026 (2011)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7889" y="838200"/>
            <a:ext cx="4280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760000"/>
                </a:solidFill>
                <a:latin typeface="Arial" charset="0"/>
              </a:rPr>
              <a:t>Superconductivity can be induced by </a:t>
            </a:r>
            <a:r>
              <a:rPr lang="en-US" altLang="zh-CN" dirty="0" err="1" smtClean="0">
                <a:solidFill>
                  <a:srgbClr val="760000"/>
                </a:solidFill>
                <a:latin typeface="Arial" charset="0"/>
              </a:rPr>
              <a:t>Pt</a:t>
            </a:r>
            <a:r>
              <a:rPr lang="en-US" altLang="zh-CN" dirty="0" smtClean="0">
                <a:solidFill>
                  <a:srgbClr val="760000"/>
                </a:solidFill>
                <a:latin typeface="Arial" charset="0"/>
              </a:rPr>
              <a:t> substitution on Fe sites</a:t>
            </a:r>
          </a:p>
          <a:p>
            <a:pPr algn="ctr"/>
            <a:endParaRPr lang="en-US" altLang="zh-CN" dirty="0" smtClean="0">
              <a:solidFill>
                <a:srgbClr val="760000"/>
              </a:solidFill>
              <a:latin typeface="Arial" charset="0"/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Arial" charset="0"/>
              </a:rPr>
              <a:t>The only superconductor known in a triclinic lattice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Arial" charset="0"/>
              </a:rPr>
              <a:t>The most anisotropic Fe based 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</a:rPr>
              <a:t>superconductor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524000" y="1635208"/>
            <a:ext cx="272773" cy="370575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191040" y="1931379"/>
            <a:ext cx="272773" cy="185287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524000" y="1134533"/>
            <a:ext cx="1797626" cy="85879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</a:rPr>
              <a:t>10-3-8</a:t>
            </a:r>
          </a:p>
        </p:txBody>
      </p:sp>
      <p:pic>
        <p:nvPicPr>
          <p:cNvPr id="11" name="Picture 184" descr="phas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671455" y="3124200"/>
            <a:ext cx="3933795" cy="32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66176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K. Cho, R. </a:t>
            </a:r>
            <a:r>
              <a:rPr lang="en-US" altLang="zh-CN" sz="1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Prozorov</a:t>
            </a:r>
            <a:r>
              <a:rPr lang="en-US" altLang="zh-CN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PRB, 85, 020504 (2012)</a:t>
            </a:r>
            <a:endParaRPr lang="en-US" altLang="zh-CN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02743"/>
      </p:ext>
    </p:extLst>
  </p:cSld>
  <p:clrMapOvr>
    <a:masterClrMapping/>
  </p:clrMapOvr>
  <p:transition advTm="1492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">
  <a:themeElements>
    <a:clrScheme name="1_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1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xtured">
  <a:themeElements>
    <a:clrScheme name="2_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2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2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extured">
  <a:themeElements>
    <a:clrScheme name="3_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3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3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extured">
  <a:themeElements>
    <a:clrScheme name="4_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4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4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extured">
  <a:themeElements>
    <a:clrScheme name="5_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5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5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extured">
  <a:themeElements>
    <a:clrScheme name="6_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6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6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ured">
  <a:themeElements>
    <a:clrScheme name="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22688</TotalTime>
  <Words>3336</Words>
  <Application>Microsoft Office PowerPoint</Application>
  <PresentationFormat>On-screen Show (4:3)</PresentationFormat>
  <Paragraphs>385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宋体</vt:lpstr>
      <vt:lpstr>Arial</vt:lpstr>
      <vt:lpstr>NimbusRomNo9L-Regu</vt:lpstr>
      <vt:lpstr>NimbusRomNo9L-ReguItal</vt:lpstr>
      <vt:lpstr>Segoe Print</vt:lpstr>
      <vt:lpstr>SFRM1000</vt:lpstr>
      <vt:lpstr>Tahoma</vt:lpstr>
      <vt:lpstr>Tempus Sans ITC</vt:lpstr>
      <vt:lpstr>Vrinda</vt:lpstr>
      <vt:lpstr>Wingdings</vt:lpstr>
      <vt:lpstr>1_Textured</vt:lpstr>
      <vt:lpstr>2_Textured</vt:lpstr>
      <vt:lpstr>3_Textured</vt:lpstr>
      <vt:lpstr>4_Textured</vt:lpstr>
      <vt:lpstr>5_Textured</vt:lpstr>
      <vt:lpstr>6_Textured</vt:lpstr>
      <vt:lpstr>Textured</vt:lpstr>
      <vt:lpstr>Origin Graph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Beautiful Sky</dc:creator>
  <cp:lastModifiedBy>nini</cp:lastModifiedBy>
  <cp:revision>1199</cp:revision>
  <cp:lastPrinted>2013-09-27T14:15:47Z</cp:lastPrinted>
  <dcterms:created xsi:type="dcterms:W3CDTF">2007-04-18T05:43:12Z</dcterms:created>
  <dcterms:modified xsi:type="dcterms:W3CDTF">2013-09-27T14:18:59Z</dcterms:modified>
</cp:coreProperties>
</file>