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1" r:id="rId6"/>
    <p:sldMasterId id="2147483723" r:id="rId7"/>
    <p:sldMasterId id="2147483736" r:id="rId8"/>
    <p:sldMasterId id="2147483748" r:id="rId9"/>
    <p:sldMasterId id="2147483762" r:id="rId10"/>
    <p:sldMasterId id="2147483774" r:id="rId11"/>
    <p:sldMasterId id="2147483786" r:id="rId12"/>
    <p:sldMasterId id="2147483800" r:id="rId13"/>
  </p:sldMasterIdLst>
  <p:notesMasterIdLst>
    <p:notesMasterId r:id="rId40"/>
  </p:notesMasterIdLst>
  <p:sldIdLst>
    <p:sldId id="256" r:id="rId14"/>
    <p:sldId id="270" r:id="rId15"/>
    <p:sldId id="257" r:id="rId16"/>
    <p:sldId id="263" r:id="rId17"/>
    <p:sldId id="266" r:id="rId18"/>
    <p:sldId id="265" r:id="rId19"/>
    <p:sldId id="275" r:id="rId20"/>
    <p:sldId id="276" r:id="rId21"/>
    <p:sldId id="268" r:id="rId22"/>
    <p:sldId id="279" r:id="rId23"/>
    <p:sldId id="280" r:id="rId24"/>
    <p:sldId id="258" r:id="rId25"/>
    <p:sldId id="259" r:id="rId26"/>
    <p:sldId id="260" r:id="rId27"/>
    <p:sldId id="261" r:id="rId28"/>
    <p:sldId id="272" r:id="rId29"/>
    <p:sldId id="274" r:id="rId30"/>
    <p:sldId id="281" r:id="rId31"/>
    <p:sldId id="269" r:id="rId32"/>
    <p:sldId id="277" r:id="rId33"/>
    <p:sldId id="278" r:id="rId34"/>
    <p:sldId id="262" r:id="rId35"/>
    <p:sldId id="267" r:id="rId36"/>
    <p:sldId id="273" r:id="rId37"/>
    <p:sldId id="271" r:id="rId38"/>
    <p:sldId id="264" r:id="rId3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332D1-B5B4-4192-A123-4DCC8AD020E8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58FE6-E2EA-4AF0-AFDF-6119658A5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9808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CE5E0-FACE-4520-9A0E-C96B9D61FE9C}" type="slidenum">
              <a:rPr lang="en-US" altLang="ja-JP">
                <a:solidFill>
                  <a:prstClr val="black"/>
                </a:solidFill>
              </a:rPr>
              <a:pPr/>
              <a:t>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In 2003 we reported </a:t>
            </a:r>
            <a:r>
              <a:rPr lang="en-US" altLang="ja-JP" dirty="0" smtClean="0"/>
              <a:t>  first</a:t>
            </a:r>
            <a:r>
              <a:rPr lang="en-US" altLang="ja-JP" baseline="0" dirty="0" smtClean="0"/>
              <a:t> RT stable </a:t>
            </a:r>
            <a:r>
              <a:rPr lang="en-US" altLang="ja-JP" baseline="0" dirty="0" err="1" smtClean="0"/>
              <a:t>electride</a:t>
            </a:r>
            <a:r>
              <a:rPr lang="en-US" altLang="ja-JP" baseline="0" dirty="0" smtClean="0"/>
              <a:t> using </a:t>
            </a:r>
            <a:r>
              <a:rPr lang="en-US" altLang="ja-JP" dirty="0" smtClean="0"/>
              <a:t>C12A7 </a:t>
            </a:r>
            <a:r>
              <a:rPr lang="en-US" altLang="ja-JP" dirty="0"/>
              <a:t>crystal with </a:t>
            </a:r>
            <a:r>
              <a:rPr lang="en-US" altLang="ja-JP" dirty="0" err="1"/>
              <a:t>nanoporous</a:t>
            </a:r>
            <a:r>
              <a:rPr lang="en-US" altLang="ja-JP" dirty="0"/>
              <a:t> </a:t>
            </a:r>
            <a:r>
              <a:rPr lang="en-US" altLang="ja-JP" dirty="0" err="1"/>
              <a:t>crstal</a:t>
            </a:r>
            <a:r>
              <a:rPr lang="en-US" altLang="ja-JP" dirty="0"/>
              <a:t> </a:t>
            </a:r>
            <a:r>
              <a:rPr lang="en-US" altLang="ja-JP" dirty="0" smtClean="0"/>
              <a:t>stricture</a:t>
            </a:r>
            <a:r>
              <a:rPr lang="en-US" altLang="ja-JP" baseline="0" dirty="0" smtClean="0"/>
              <a:t> in place of organic  ligands.</a:t>
            </a:r>
            <a:endParaRPr lang="en-US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dirty="0" smtClean="0"/>
              <a:t>This is the phase diagram in the system of </a:t>
            </a:r>
            <a:r>
              <a:rPr lang="en-US" altLang="ja-JP" dirty="0" err="1" smtClean="0"/>
              <a:t>CaO</a:t>
            </a:r>
            <a:r>
              <a:rPr lang="en-US" altLang="ja-JP" dirty="0" smtClean="0"/>
              <a:t> and Al2O3. A classical ceramic system.</a:t>
            </a:r>
          </a:p>
          <a:p>
            <a:r>
              <a:rPr lang="en-US" altLang="ja-JP" dirty="0" smtClean="0"/>
              <a:t>There are 5 compounds with different </a:t>
            </a:r>
            <a:r>
              <a:rPr lang="en-US" altLang="ja-JP" dirty="0" err="1" smtClean="0"/>
              <a:t>CaO</a:t>
            </a:r>
            <a:r>
              <a:rPr lang="en-US" altLang="ja-JP" dirty="0" smtClean="0"/>
              <a:t> to Al2O3 ratio. Of course, each of them is known as insulator.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dirty="0" smtClean="0"/>
              <a:t>The presence of CCB can be verified by photoemission</a:t>
            </a:r>
            <a:r>
              <a:rPr lang="en-US" altLang="ja-JP" baseline="0" dirty="0" smtClean="0"/>
              <a:t> measurement.  This figure shows PES of C12A7 </a:t>
            </a:r>
            <a:r>
              <a:rPr lang="en-US" altLang="ja-JP" baseline="0" dirty="0" err="1" smtClean="0"/>
              <a:t>electride</a:t>
            </a:r>
            <a:r>
              <a:rPr lang="en-US" altLang="ja-JP" baseline="0" dirty="0" smtClean="0"/>
              <a:t> </a:t>
            </a:r>
            <a:r>
              <a:rPr lang="en-US" altLang="ja-JP" baseline="0" dirty="0" err="1" smtClean="0"/>
              <a:t>usng</a:t>
            </a:r>
            <a:r>
              <a:rPr lang="en-US" altLang="ja-JP" baseline="0" dirty="0" smtClean="0"/>
              <a:t> hard X-ray from </a:t>
            </a:r>
            <a:r>
              <a:rPr lang="en-US" altLang="ja-JP" baseline="0" dirty="0" err="1" smtClean="0"/>
              <a:t>synchroron</a:t>
            </a:r>
            <a:r>
              <a:rPr lang="en-US" altLang="ja-JP" baseline="0" dirty="0" smtClean="0"/>
              <a:t> radiation.</a:t>
            </a:r>
          </a:p>
          <a:p>
            <a:r>
              <a:rPr lang="en-US" altLang="ja-JP" baseline="0" dirty="0" smtClean="0"/>
              <a:t>Valence band and conduction band. You can see a distinct Fermi edge near the below the CBM. 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Since the optical transition from VBM to  CCB is forbidden, we cannot observed the presence of CCB by optical absorption.</a:t>
            </a:r>
          </a:p>
          <a:p>
            <a:r>
              <a:rPr lang="en-US" altLang="ja-JP" dirty="0" smtClean="0"/>
              <a:t>So we applied HX-PES . HX PES </a:t>
            </a:r>
            <a:r>
              <a:rPr lang="en-US" altLang="ja-JP" dirty="0" err="1" smtClean="0"/>
              <a:t>ihas</a:t>
            </a:r>
            <a:r>
              <a:rPr lang="en-US" altLang="ja-JP" dirty="0" smtClean="0"/>
              <a:t> two </a:t>
            </a:r>
            <a:r>
              <a:rPr lang="en-US" altLang="ja-JP" dirty="0" err="1" smtClean="0"/>
              <a:t>feaatures</a:t>
            </a:r>
            <a:r>
              <a:rPr lang="en-US" altLang="ja-JP" dirty="0" smtClean="0"/>
              <a:t> compared with conventional XPS or UPS.  First is bulk sensitive and second is s-electron sensitive.</a:t>
            </a:r>
          </a:p>
          <a:p>
            <a:r>
              <a:rPr lang="en-US" altLang="ja-JP" dirty="0" smtClean="0"/>
              <a:t>This is an observed spectrum,  We can see a clear Fermi edge between VBM and CBM and the intensity is increased with carrier concentrations.</a:t>
            </a:r>
          </a:p>
          <a:p>
            <a:endParaRPr lang="ja-JP" altLang="en-US" dirty="0" smtClean="0"/>
          </a:p>
        </p:txBody>
      </p:sp>
      <p:sp>
        <p:nvSpPr>
          <p:cNvPr id="29696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00C05753-D3AF-4C0E-B9EB-C4CFD0611F4F}" type="slidenum">
              <a:rPr lang="en-US" altLang="ja-JP" sz="1200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23</a:t>
            </a:fld>
            <a:endParaRPr lang="en-US" altLang="ja-JP" sz="120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B1DDD6C7-90A2-4570-AB0C-6241712D738C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26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9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6448" y="685396"/>
            <a:ext cx="5026721" cy="3431390"/>
          </a:xfrm>
          <a:ln/>
        </p:spPr>
      </p:sp>
      <p:sp>
        <p:nvSpPr>
          <p:cNvPr id="409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ja-JP" smtClean="0"/>
          </a:p>
          <a:p>
            <a:r>
              <a:rPr lang="en-US" altLang="ja-JP" smtClean="0"/>
              <a:t> This figure shows the most efficient process to replace the free O2- ion with electrons.</a:t>
            </a:r>
          </a:p>
          <a:p>
            <a:r>
              <a:rPr lang="en-US" altLang="ja-JP" smtClean="0"/>
              <a:t> That is, C12A7 crystals are sealed with metal Ti in a silica glass tube and heats it up to 1000C. The surface of C12A7 is coated with metal Ti.</a:t>
            </a:r>
          </a:p>
          <a:p>
            <a:r>
              <a:rPr lang="en-US" altLang="ja-JP" smtClean="0"/>
              <a:t>When free O2- ions diffuse to the surface to react with Ti, strong Ti-O bonds are formed.  As a consequence, electrons are injected to the cages to maintain electroneutrality.   If this reaction proceeds 100%, the maximum concentration of 2.3x10</a:t>
            </a:r>
            <a:r>
              <a:rPr lang="en-US" altLang="ja-JP" baseline="30000" smtClean="0"/>
              <a:t>21</a:t>
            </a:r>
            <a:r>
              <a:rPr lang="en-US" altLang="ja-JP" smtClean="0"/>
              <a:t>cm</a:t>
            </a:r>
            <a:r>
              <a:rPr lang="en-US" altLang="ja-JP" baseline="30000" smtClean="0"/>
              <a:t>-3</a:t>
            </a:r>
            <a:r>
              <a:rPr lang="en-US" altLang="ja-JP" smtClean="0"/>
              <a:t> should be created in the cages.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A52EBA3-A47A-4E13-AE32-673DD3667BDB}" type="slidenum">
              <a:rPr lang="en-US" altLang="ja-JP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5</a:t>
            </a:fld>
            <a:endParaRPr lang="en-US" altLang="ja-JP" sz="12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dirty="0" smtClean="0"/>
              <a:t>The</a:t>
            </a:r>
            <a:r>
              <a:rPr lang="en-US" altLang="ja-JP" baseline="0" dirty="0" smtClean="0"/>
              <a:t> small open mouse structure suppresses the invasion of O2 and H2 molecule from </a:t>
            </a:r>
            <a:r>
              <a:rPr lang="en-US" altLang="ja-JP" baseline="0" dirty="0" err="1" smtClean="0"/>
              <a:t>oitside</a:t>
            </a:r>
            <a:r>
              <a:rPr lang="en-US" altLang="ja-JP" baseline="0" dirty="0" smtClean="0"/>
              <a:t>.</a:t>
            </a:r>
          </a:p>
          <a:p>
            <a:pPr eaLnBrk="1" hangingPunct="1"/>
            <a:endParaRPr lang="en-US" altLang="ja-JP" baseline="0" dirty="0" smtClean="0"/>
          </a:p>
          <a:p>
            <a:pPr eaLnBrk="1" hangingPunct="1"/>
            <a:r>
              <a:rPr lang="en-US" altLang="ja-JP" dirty="0" smtClean="0"/>
              <a:t>Invasion </a:t>
            </a:r>
          </a:p>
          <a:p>
            <a:pPr eaLnBrk="1" hangingPunct="1"/>
            <a:r>
              <a:rPr lang="en-US" altLang="ja-JP" dirty="0" smtClean="0"/>
              <a:t>  This is a energy band </a:t>
            </a:r>
            <a:r>
              <a:rPr lang="en-US" altLang="ja-JP" dirty="0" err="1" smtClean="0"/>
              <a:t>struture</a:t>
            </a:r>
            <a:r>
              <a:rPr lang="en-US" altLang="ja-JP" dirty="0" smtClean="0"/>
              <a:t> of C12A7..    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3699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ja-JP" smtClean="0"/>
          </a:p>
        </p:txBody>
      </p:sp>
      <p:sp>
        <p:nvSpPr>
          <p:cNvPr id="4137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0B07E2A9-5413-4843-8F5E-50C1B02CFD85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7E5FEE3E-66CC-43D3-A62E-1B1B1C592D67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8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62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dirty="0" smtClean="0"/>
              <a:t>The</a:t>
            </a:r>
            <a:r>
              <a:rPr lang="en-US" altLang="ja-JP" baseline="0" dirty="0" smtClean="0"/>
              <a:t> band gap of C12A7 is ~7eV.  Why can we dope electron to this material ?   </a:t>
            </a:r>
          </a:p>
          <a:p>
            <a:r>
              <a:rPr lang="en-US" altLang="ja-JP" baseline="0" dirty="0" smtClean="0"/>
              <a:t>The </a:t>
            </a:r>
            <a:r>
              <a:rPr lang="en-US" altLang="ja-JP" baseline="0" dirty="0" err="1" smtClean="0"/>
              <a:t>bandline</a:t>
            </a:r>
            <a:r>
              <a:rPr lang="en-US" altLang="ja-JP" baseline="0" dirty="0" smtClean="0"/>
              <a:t> up provides the reason.  </a:t>
            </a:r>
            <a:endParaRPr lang="ja-JP" altLang="en-US" dirty="0" smtClean="0"/>
          </a:p>
        </p:txBody>
      </p:sp>
      <p:sp>
        <p:nvSpPr>
          <p:cNvPr id="41062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B3BACCCF-8467-47FB-B45F-173C78EB457C}" type="slidenum">
              <a:rPr lang="ja-JP" alt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9</a:t>
            </a:fld>
            <a:endParaRPr lang="ja-JP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1395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ＭＳ Ｐ明朝" pitchFamily="18" charset="-128"/>
              </a:rPr>
              <a:t>Electronic structure of SnO.</a:t>
            </a:r>
          </a:p>
          <a:p>
            <a:endParaRPr lang="en-US" altLang="ja-JP" smtClean="0">
              <a:ea typeface="ＭＳ Ｐ明朝" pitchFamily="18" charset="-128"/>
            </a:endParaRPr>
          </a:p>
          <a:p>
            <a:r>
              <a:rPr lang="en-US" altLang="ja-JP" smtClean="0">
                <a:ea typeface="ＭＳ Ｐ明朝" pitchFamily="18" charset="-128"/>
              </a:rPr>
              <a:t>      Moderately dispersed VBM and IP is 5.8eV, rather small.  The valence band top is primarily composed of  Sn 5s oritals which is largely spread.</a:t>
            </a:r>
          </a:p>
          <a:p>
            <a:r>
              <a:rPr lang="en-US" altLang="ja-JP" smtClean="0">
                <a:ea typeface="ＭＳ Ｐ明朝" pitchFamily="18" charset="-128"/>
              </a:rPr>
              <a:t>   This situation is similar to n-type s-band semiconductors.</a:t>
            </a:r>
          </a:p>
          <a:p>
            <a:endParaRPr lang="en-US" altLang="ja-JP" smtClean="0">
              <a:ea typeface="ＭＳ Ｐ明朝" pitchFamily="18" charset="-128"/>
            </a:endParaRPr>
          </a:p>
          <a:p>
            <a:r>
              <a:rPr lang="en-US" altLang="ja-JP" smtClean="0">
                <a:ea typeface="ＭＳ Ｐ明朝" pitchFamily="18" charset="-128"/>
              </a:rPr>
              <a:t>       In addition, bottom of CBM is is 5eV from Evac.  So, We may expect bipolarity for this material</a:t>
            </a:r>
          </a:p>
          <a:p>
            <a:r>
              <a:rPr lang="en-US" altLang="ja-JP" smtClean="0">
                <a:ea typeface="ＭＳ Ｐ明朝" pitchFamily="18" charset="-128"/>
              </a:rPr>
              <a:t>.</a:t>
            </a:r>
          </a:p>
        </p:txBody>
      </p:sp>
      <p:sp>
        <p:nvSpPr>
          <p:cNvPr id="57139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685817" indent="-263776"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055103" indent="-211021"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477145" indent="-211021"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1899186" indent="-211021"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321227" indent="-211021" defTabSz="880719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743269" indent="-211021" defTabSz="880719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165310" indent="-211021" defTabSz="880719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587351" indent="-211021" defTabSz="880719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B64321E-E270-42AA-88FF-1E8FEA162CA4}" type="slidenum">
              <a:rPr lang="ja-JP" altLang="en-US" sz="1200">
                <a:solidFill>
                  <a:srgbClr val="000000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10</a:t>
            </a:fld>
            <a:endParaRPr lang="ja-JP" altLang="en-US" sz="1200">
              <a:solidFill>
                <a:srgbClr val="000000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685817" indent="-263776"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055103" indent="-211021"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477145" indent="-211021"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1899186" indent="-211021" defTabSz="880719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321227" indent="-211021" defTabSz="880719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743269" indent="-211021" defTabSz="880719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165310" indent="-211021" defTabSz="880719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587351" indent="-211021" defTabSz="880719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AF181B5-E1A5-4CD9-BB49-20F3ADAAF9F4}" type="slidenum">
              <a:rPr lang="en-US" altLang="ja-JP" sz="1200">
                <a:solidFill>
                  <a:srgbClr val="000000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ja-JP" sz="12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72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572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</p:spPr>
        <p:txBody>
          <a:bodyPr/>
          <a:lstStyle/>
          <a:p>
            <a:pPr eaLnBrk="1" hangingPunct="1"/>
            <a:r>
              <a:rPr lang="ja-JP" altLang="en-US" smtClean="0">
                <a:ea typeface="ＭＳ Ｐ明朝" pitchFamily="18" charset="-128"/>
              </a:rPr>
              <a:t>第</a:t>
            </a:r>
            <a:r>
              <a:rPr lang="en-US" altLang="ja-JP" smtClean="0">
                <a:ea typeface="ＭＳ Ｐ明朝" pitchFamily="18" charset="-128"/>
              </a:rPr>
              <a:t>1&amp;3</a:t>
            </a:r>
            <a:r>
              <a:rPr lang="ja-JP" altLang="en-US" smtClean="0">
                <a:ea typeface="ＭＳ Ｐ明朝" pitchFamily="18" charset="-128"/>
              </a:rPr>
              <a:t>象限で動差　　</a:t>
            </a:r>
            <a:r>
              <a:rPr lang="en-US" altLang="ja-JP" smtClean="0">
                <a:ea typeface="ＭＳ Ｐ明朝" pitchFamily="18" charset="-128"/>
              </a:rPr>
              <a:t>Vth</a:t>
            </a:r>
            <a:r>
              <a:rPr lang="ja-JP" altLang="en-US" smtClean="0">
                <a:ea typeface="ＭＳ Ｐ明朝" pitchFamily="18" charset="-128"/>
              </a:rPr>
              <a:t>が重なっているので</a:t>
            </a:r>
            <a:r>
              <a:rPr lang="en-US" altLang="ja-JP" smtClean="0">
                <a:ea typeface="ＭＳ Ｐ明朝" pitchFamily="18" charset="-128"/>
              </a:rPr>
              <a:t>Vga</a:t>
            </a:r>
            <a:r>
              <a:rPr lang="ja-JP" altLang="en-US" smtClean="0">
                <a:ea typeface="ＭＳ Ｐ明朝" pitchFamily="18" charset="-128"/>
              </a:rPr>
              <a:t>にならない　　単極のｐ－</a:t>
            </a:r>
            <a:r>
              <a:rPr lang="en-US" altLang="ja-JP" smtClean="0">
                <a:ea typeface="ＭＳ Ｐ明朝" pitchFamily="18" charset="-128"/>
              </a:rPr>
              <a:t>TFT</a:t>
            </a:r>
            <a:r>
              <a:rPr lang="ja-JP" altLang="en-US" smtClean="0">
                <a:ea typeface="ＭＳ Ｐ明朝" pitchFamily="18" charset="-128"/>
              </a:rPr>
              <a:t>と</a:t>
            </a:r>
            <a:r>
              <a:rPr lang="en-US" altLang="ja-JP" smtClean="0">
                <a:ea typeface="ＭＳ Ｐ明朝" pitchFamily="18" charset="-128"/>
              </a:rPr>
              <a:t>n-TFT </a:t>
            </a:r>
            <a:r>
              <a:rPr lang="ja-JP" altLang="en-US" smtClean="0">
                <a:ea typeface="ＭＳ Ｐ明朝" pitchFamily="18" charset="-128"/>
              </a:rPr>
              <a:t>の組み合わせでは第一象限のみ</a:t>
            </a:r>
          </a:p>
          <a:p>
            <a:pPr eaLnBrk="1" hangingPunct="1"/>
            <a:endParaRPr lang="en-US" altLang="ja-JP" smtClean="0">
              <a:ea typeface="ＭＳ Ｐ明朝" pitchFamily="1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3699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ja-JP" smtClean="0"/>
          </a:p>
        </p:txBody>
      </p:sp>
      <p:sp>
        <p:nvSpPr>
          <p:cNvPr id="4137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0B07E2A9-5413-4843-8F5E-50C1B02CFD85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20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7E5FEE3E-66CC-43D3-A62E-1B1B1C592D67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21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812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3415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0FEE7-4F49-4328-89BC-36FBF646DA0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878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D9DE-757D-4363-9325-FD9AD861EE5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595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17B4E-E0E3-40CE-B5D6-C57FA28051B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10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E6A53-CDF7-4A6D-B640-824739BC243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558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5"/>
          <p:cNvSpPr>
            <a:spLocks noGrp="1"/>
          </p:cNvSpPr>
          <p:nvPr>
            <p:ph type="sldNum" sz="quarter" idx="10"/>
          </p:nvPr>
        </p:nvSpPr>
        <p:spPr>
          <a:xfrm>
            <a:off x="8672513" y="6397625"/>
            <a:ext cx="393700" cy="29210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CF64D7D-EEA7-4DB8-8AEB-9F70C458117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27484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5"/>
          <p:cNvSpPr>
            <a:spLocks noGrp="1"/>
          </p:cNvSpPr>
          <p:nvPr>
            <p:ph type="sldNum" sz="quarter" idx="10"/>
          </p:nvPr>
        </p:nvSpPr>
        <p:spPr>
          <a:xfrm>
            <a:off x="8672513" y="6397625"/>
            <a:ext cx="393700" cy="29210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6164EAA-35D5-4D1E-A7E9-76F66E6B3B7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49058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34065-4156-43E5-A7AF-D8FCA9538738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5CC68-18D1-4981-A50A-89FF414EBD7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32378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E571E-7A28-426B-AB94-559036630C39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58F7A-06B8-47AC-8434-1FAE87E9AEB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11937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E127E-2E1A-40E4-A2C5-97F93BAE8874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5049-1D47-40CA-AC9B-A724E5E7F1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92637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6A46D-1165-40DC-A98F-FB93E9B0F08A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A5D95-FC72-4A55-93FB-53CFF07572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230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066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7F716-A183-4F22-87DA-D0CEEB4F06DF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9FD06-B523-4638-9AF2-38CB6579A7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451411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08AE3-1A46-468B-8F39-460DCC000D84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D9DE-A4BF-444B-A1CE-24C0DEDB556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3894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6349-8CA7-492A-A8ED-C9118502F47D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8679A-1A1E-497E-B779-74723BF63E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058459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CF453-E206-4121-9F74-B06189F59FF6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265DD-3458-43B2-AE93-0879E01734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3419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484FA-64F5-4BE4-A872-01283DC3619A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F09D2-F6C5-446B-80B8-969A3CFB975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91948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DECD8-3E37-4E2B-A360-4BEFFA0060D8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A715-ADA3-4508-8B42-4E0E018C92C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193428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A2640-AA9A-4316-8C62-1AA35CC4B2EE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45A3B-F21E-4FA1-92F2-DA30E3D0233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79795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6E13B89-5E9C-4F3E-81FC-E8D876BED106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A5E6FD7-F6AF-4C1C-9923-18D1B5D561F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16973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7A792CD-11BC-4027-B3E9-B9C7193FC2DB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7BEB491-D2DC-48A8-B10E-028F2432C7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32404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6B456F-E743-4061-9565-E862C5B49702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0014592-3A2D-4332-A3BB-21FC87EE5BE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4926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22207-84B7-4C46-9938-0E335B7AE4D9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8CADD-0FDF-4433-83AB-3577A3FC9B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4272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C7E165-B2D3-40C4-B320-DC86FE930934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F2EDAE4-1E8E-457E-8FCF-D84A14D8C78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77669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E0F568-CD7B-4E54-9C1D-886DE31663BA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83A151C-07B3-4112-8F45-0DE0A85C85B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855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1582C02-817B-481D-A8F6-D6D9C40E3E11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675A47A-FE44-413E-89BE-8E822DBD4A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20185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533EED8-55C3-4B5B-B4DF-F4A5ADF58215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75328C1-762F-45D3-8073-185D1E2DF0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7676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4953557-8CF5-4885-9A73-7693E0D61750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30907CB-F4DF-44DC-A488-350A3F5F63E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89794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F952C69-DC24-480A-AE74-B653C7591A1F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9F37ADC-E1A1-4CA0-BECD-F3A9D40A3C3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72890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3FB16CE-7AB0-4CBD-9FE7-29FB0B356C8C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958ED5A-FE42-4B23-A915-9DC871301F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64917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A5091FA-66B2-4875-B8B8-A807495D5239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B5D4EE-CB15-49DE-AE06-466CEAB3ACC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45125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ea typeface="HG創英角ｺﾞｼｯｸUB" pitchFamily="49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FF5E6CA1-8923-44DB-9B26-ECF2F21B16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86756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E8E79641-22F6-4735-B0F1-84C24B0485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50314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A5E87-19A9-4BA6-BA08-3836F3A7A0BD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04F77-E333-46BC-A5FF-9D036A5AB10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20872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32FF8465-E06F-4200-B964-AFDBF0E81D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729713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69CA002E-B512-4C25-9CBE-A15F806026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915851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F5B729C1-BD0A-4C26-82D3-9807982274C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8059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65CE3DDA-4881-4950-A727-E93DFBE363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97085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481F2FD9-DA1C-488B-B8D9-0C52FF9919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10988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D2EB61B4-7EEB-41B9-9AB0-773CD5048B3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30190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50BDED3A-7CA4-4EEE-9C95-78335B0C6B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85173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3EBED1E4-6309-42A7-811B-7000C2C561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79101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94C620D2-1521-4E83-980E-7EDDCE6FF4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59069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5"/>
          <p:cNvSpPr>
            <a:spLocks noGrp="1"/>
          </p:cNvSpPr>
          <p:nvPr>
            <p:ph type="sldNum" sz="quarter" idx="10"/>
          </p:nvPr>
        </p:nvSpPr>
        <p:spPr>
          <a:xfrm>
            <a:off x="8672513" y="6397625"/>
            <a:ext cx="393700" cy="292100"/>
          </a:xfrm>
        </p:spPr>
        <p:txBody>
          <a:bodyPr/>
          <a:lstStyle>
            <a:lvl1pPr>
              <a:defRPr b="1">
                <a:solidFill>
                  <a:prstClr val="black">
                    <a:tint val="75000"/>
                  </a:prst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2ED2A16D-1E0B-41E1-BA3F-4C41F81DFB6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740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CE8F2-776D-46B4-B8E4-850AAC16E16C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E2DDD-8C40-443A-9319-6995153AF98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553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5"/>
          <p:cNvSpPr>
            <a:spLocks noGrp="1"/>
          </p:cNvSpPr>
          <p:nvPr>
            <p:ph type="sldNum" sz="quarter" idx="10"/>
          </p:nvPr>
        </p:nvSpPr>
        <p:spPr>
          <a:xfrm>
            <a:off x="8672513" y="6397625"/>
            <a:ext cx="393700" cy="292100"/>
          </a:xfrm>
        </p:spPr>
        <p:txBody>
          <a:bodyPr/>
          <a:lstStyle>
            <a:lvl1pPr>
              <a:defRPr b="1">
                <a:solidFill>
                  <a:prstClr val="black">
                    <a:tint val="75000"/>
                  </a:prst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C8F53C62-F833-405F-8533-EF83B3351CA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43291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BF48E8C7-26E4-4B96-BEA4-E85272A103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968749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1EC64DF3-BAF6-40F7-8AF0-AE33850B61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191081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853884BF-6F79-4A63-B2F5-F4487E4306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324621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1FDFAA21-7D57-4D33-9D8A-FD51BD5C8CE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235926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2AAF2700-FF90-45E8-A03D-F50C8ECC03A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9092839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D3C5F967-92C8-411D-A33F-F290C69ED9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8229042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76827CBE-F09B-47FF-8518-CC899B926E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412548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7D1A5998-A423-4902-8A44-285148C5EF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452192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DA375381-0AFB-4226-A243-DE74B29E9A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060529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8A715-A08E-40EE-880D-56E812574E2E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AC79-7319-412B-8ABD-7A491E6B714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056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78262D13-4345-401A-9BD1-B7B8F071D9D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372488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5D9D667A-8221-4997-A67E-9E73B7EBF1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061637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6360B251-6242-4DBC-ABED-6E64AFF93A2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488813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02FD-1A26-4DD5-9AD3-57F46857610B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F693D-41BA-454E-B9C7-8A937CAE78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088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EDB84-F098-4603-92D2-81B455C13C17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23644-21FE-48D2-8687-23D945F9F6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3253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2AFC9-68BE-4284-8E85-411B083AA7ED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7457-2035-4746-BCA5-47820278251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9773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C69E-6342-45DD-B99A-B9990B9E48A9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C5F60-4E2D-4F4C-B29E-B705954CA98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375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29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C95B3-E878-4E90-B059-B8881D42554F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A6891-957E-4796-BF63-5EB9DDB368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537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5230B-7C45-4CE3-9FE3-2E96CCE8CCE0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A5110-3E73-406E-BAB0-68F7FF7EB3E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7618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4AFBA-783E-4964-B56F-E36687462F1F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1849B-4202-4175-82C2-B8CB78929C2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106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B2018-2786-4A21-9EF6-B8546DFE5B88}" type="datetime1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E6CE9-074D-4FD4-A4EA-3241CC76B8B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5513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819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9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9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4416 w 1000"/>
                <a:gd name="T3" fmla="*/ 0 h 1000"/>
                <a:gd name="T4" fmla="*/ 4917 w 1000"/>
                <a:gd name="T5" fmla="*/ 500 h 1000"/>
                <a:gd name="T6" fmla="*/ 4417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9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3600">
                <a:solidFill>
                  <a:srgbClr val="000000"/>
                </a:solidFill>
              </a:endParaRPr>
            </a:p>
          </p:txBody>
        </p:sp>
      </p:grpSp>
      <p:sp>
        <p:nvSpPr>
          <p:cNvPr id="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3271ACA5-E8B8-476F-85E6-0C645DEBAB7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84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9A892-9730-4F1A-AE1A-4F43CCF923B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48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13306-2EC5-46AA-8B75-13F1DA1F0B0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29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0E3DF-93E4-447C-A201-AE6467121F2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64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1E2EB-2760-4C3B-BB00-975C194BCD2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14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E6CEE-9B4B-4A8D-9056-0966228CA87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0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995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54013-E661-4D48-9BD0-AD77FA342CE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54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36CD8-38E8-4CC1-9962-D71C54A8681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40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1217C-08C6-480B-9A86-94F094B77A7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27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C3BF6-D16E-4D25-9E52-C904674C831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85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B7255-CF6A-4687-B5ED-1729ACF26D4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32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195263" y="228600"/>
            <a:ext cx="8339137" cy="579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065E816-A466-4056-8511-006884F45B3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03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AFBFF7C2-0D0E-4284-AAEC-1C47993C5D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6955670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C405882E-07F3-493F-B9AC-4B4719FE80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942980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A0CAD1A9-D143-4F59-B65F-08B96CA167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671335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FD75AD06-DEB8-4E66-9A80-FE8317A89BD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79482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163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25352855-2907-4C69-9312-B98CCDA8CC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831820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F3AC940B-D322-4CFD-874F-9E032A4A50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65989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38C5CA30-9A3F-42FD-88BA-57EBAFAB74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9895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9F3448A4-52A1-40FB-8D34-F5B2B27DB2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139279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0C5D6DD7-64E3-4039-857B-0DDF1736EF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935759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B0C819BA-6636-4F40-B583-0D649C7953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5302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DE2C83F1-039B-4FB8-B297-DF59C566BE2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585614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69FEE-2CD7-4C8F-82BD-9BFEC1A060B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09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A4127-F5C1-49D5-B6E6-E8FB12D03EF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48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36C81-746F-4BD3-AEF7-B2DE7B770EB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7790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3EAD4-37DD-4579-AD72-E1F8BB96296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56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9D2AA-A0DB-4EA1-9195-41C7C98D044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13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102AD-A2C6-422E-A9C9-3C1BFC73DC3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838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C0074-128D-41C5-AF81-11D14A9B472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62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36806-9016-4C6C-928A-21D79E99254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14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25EE0-D336-4780-A834-1BE44811532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506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A7642-EB49-4CB4-B06B-6FA258E5E7A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21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407EB-DDFF-44A2-B1B0-86C04B1DBE5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937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ADF3D03-64C6-4D6C-B686-2F048D6731A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37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BC1B95EE-B0B8-4591-A33F-5C70C6B54A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315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6776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EF8E98C9-8231-43F0-A49A-CF4CB4F990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64139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4D92DE90-3322-4AC0-9495-D28A6896A6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6606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D3547476-19B1-46F5-80BF-F86F4F13B80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2620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383F9B89-152A-480C-B4BD-480E7858650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2860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52EA769B-EC9C-4C20-8915-202541B93C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2209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44F7ADC1-6876-4108-B06A-C6158A34E6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90126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B964D840-4663-4556-AE08-1A53C214F0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4651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CB78FE10-27C7-4684-900B-46EA6609CC6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07076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415502F7-9024-4F18-A403-C7A909EEB8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6154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8B57EA5F-58DF-48F0-B8A3-E6104D5C65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313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94378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773A1F7B-2C73-4DB3-82DD-69D5A833E7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07551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05A51CBB-E979-4C71-8F8E-0C3A9E0EC5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76738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8324BFBA-0205-468D-8810-F4BCD39DC4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35066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882488C5-8F7E-4643-8629-D6BE907C02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5214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479CD93B-DCC2-4564-817A-CFDD542274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7508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0F91E9F0-08FB-424E-93C6-29ACAC3447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07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DB49BDDC-4345-4D37-81F2-0794326241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50034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05C7514F-B0F9-4578-A132-1F5F2505AD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2204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29691050-9117-4726-B928-E889C6C128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69773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40795220-C66A-47E8-9EEA-F90BFB71DB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840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45956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31A5B66E-FFB6-4DC7-AC11-F0CFD9F1C3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1888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HG創英角ｺﾞｼｯｸUB" pitchFamily="49" charset="-128"/>
              </a:defRPr>
            </a:lvl1pPr>
          </a:lstStyle>
          <a:p>
            <a:pPr>
              <a:defRPr/>
            </a:pPr>
            <a:fld id="{BA576FFA-89F3-4BDA-BF94-4716572105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1555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FBFA6-CF70-4BA6-BA43-E125BA8A1E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85077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36FF7-4F01-454A-91DD-642BD4E079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11519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CD388-CAD1-4C8C-87E0-FCE0B4EE1D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443743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799C3-2680-431A-BC9D-FA78C1F508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56683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21CB4-2AAD-4C29-99C6-71FB5DC8FA5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11506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C7C30-6B80-43CA-A0F3-1125B5CD33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13830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52A8C-D916-4FF4-A8F7-4BDFC03F04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28077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3374A-8072-4B83-902F-AA2087F847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7596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0775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6AA5D-8369-4293-BF0E-328DBC877B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11319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CFCA9-4834-4575-8728-0B6A61C74D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02553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028F6-EE50-41BE-B450-27F9D2C7FB4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210794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ea typeface="HG創英角ｺﾞｼｯｸUB" pitchFamily="49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1F4B-3309-4679-BB81-DAE5F70EB40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449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ABD7A-0F04-40AE-B9AC-8A76F2E61BF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645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F0030-6B9B-454A-8930-0BCE82D9BFA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267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8A66F-3F62-4D01-B7CE-843F2779772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589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99BA7-E5DA-460A-BA3C-4799064A3B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303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22E14-BEF1-4222-9626-F145C2B731A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24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2CB5-BDFB-455E-BD50-A68E496247F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3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4562-1AF4-4E90-9180-33F31D9107FE}" type="datetimeFigureOut">
              <a:rPr kumimoji="1" lang="ja-JP" altLang="en-US" smtClean="0"/>
              <a:t>2013/9/27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C4175-E5DD-4D3C-846B-53F630BE04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86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4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BA23DC3-BECA-4987-9344-DCCE19B16727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D07E6C8-3772-4947-92F4-037F9B634EE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77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614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E9B7ECB-09B0-4565-B129-7478CCAFBA8E}" type="datetimeFigureOut">
              <a:rPr lang="ja-JP" altLang="en-US"/>
              <a:pPr>
                <a:defRPr/>
              </a:pPr>
              <a:t>2013/9/27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6EEB42-516F-47F4-9933-7ACC9CEDC5B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84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611188" y="1052513"/>
            <a:ext cx="7958137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ea typeface="HG創英角ｺﾞｼｯｸUB" pitchFamily="49" charset="-128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V="1">
            <a:off x="611188" y="6308725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b="1" smtClean="0">
              <a:solidFill>
                <a:srgbClr val="000000"/>
              </a:solidFill>
              <a:ea typeface="HG創英角ｺﾞｼｯｸUB" pitchFamily="49" charset="-128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>
                <a:solidFill>
                  <a:srgbClr val="000000"/>
                </a:solidFill>
                <a:latin typeface="Verdana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 b="0">
                <a:solidFill>
                  <a:srgbClr val="000000"/>
                </a:solidFill>
                <a:latin typeface="Verdana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solidFill>
                  <a:srgbClr val="000000"/>
                </a:solidFill>
                <a:latin typeface="Verdana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54A3B2-A00A-4B56-81BA-1BA8DAD4C51B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23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kumimoji="1"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kumimoji="1"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66B4F2-8F8A-4B70-9BD1-9BE723846739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34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43EE1B-0B06-4DBD-A872-7C2576129ED2}" type="datetime1">
              <a:rPr lang="ja-JP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2013/9/27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F1D157-89B8-40BF-9B5D-A32871821B37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8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717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6499 w 1000"/>
                <a:gd name="T3" fmla="*/ 0 h 1000"/>
                <a:gd name="T4" fmla="*/ 7000 w 1000"/>
                <a:gd name="T5" fmla="*/ 500 h 1000"/>
                <a:gd name="T6" fmla="*/ 6500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3600">
                <a:solidFill>
                  <a:srgbClr val="000000"/>
                </a:solidFill>
              </a:endParaRPr>
            </a:p>
          </p:txBody>
        </p:sp>
      </p:grp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31FA55-A767-4ED2-BECF-3433DAE54A85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6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A8184C-6992-4B05-86CD-2787AD7827BB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5505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E116C0-E43B-493A-812B-3402923E3529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1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996D22-385C-4D09-ACC2-C63726C61EAB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298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37EDAD-125C-4E8E-96D6-765CBC9D6486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022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8E4FC-57A2-4A61-8487-3F6DFFADEFAB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148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11188" y="1052513"/>
            <a:ext cx="7958137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ea typeface="HG創英角ｺﾞｼｯｸUB" pitchFamily="49" charset="-128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11188" y="6308725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  <a:ea typeface="HG創英角ｺﾞｼｯｸUB" pitchFamily="49" charset="-128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DC1306-6A7D-4470-8650-4B4CAFDAEEEB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5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kumimoji="1"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kumimoji="1"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2.emf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em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1.wmf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6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wmf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9144000" cy="13134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24648" y="20805"/>
            <a:ext cx="7772400" cy="1470025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Materials Design of Transparent Oxide Semiconductor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51054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Hideo HOSONO</a:t>
            </a:r>
          </a:p>
          <a:p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Frontier Research </a:t>
            </a:r>
            <a:r>
              <a:rPr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Tokyo Institute of Technology, JAPA</a:t>
            </a:r>
            <a:r>
              <a:rPr kumimoji="1" lang="en-US" altLang="ja-JP" dirty="0">
                <a:solidFill>
                  <a:schemeClr val="tx1"/>
                </a:solidFill>
              </a:rPr>
              <a:t>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75" y="2465730"/>
            <a:ext cx="3271537" cy="199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2477091" y="1933963"/>
            <a:ext cx="569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000000"/>
                </a:solidFill>
                <a:latin typeface="Arial"/>
              </a:rPr>
              <a:t>In</a:t>
            </a:r>
            <a:endParaRPr lang="en-US" altLang="ja-JP" sz="3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3735743" y="1690127"/>
            <a:ext cx="19034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000000"/>
                </a:solidFill>
                <a:latin typeface="Arial"/>
              </a:rPr>
              <a:t>In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altLang="ja-JP" sz="36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altLang="ja-JP" sz="3600" baseline="-25000" dirty="0" smtClean="0">
                <a:solidFill>
                  <a:srgbClr val="000000"/>
                </a:solidFill>
                <a:latin typeface="Arial"/>
              </a:rPr>
              <a:t>3</a:t>
            </a:r>
            <a:endParaRPr lang="en-US" altLang="ja-JP" sz="3600" baseline="-250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" name="グループ化 41"/>
          <p:cNvGrpSpPr/>
          <p:nvPr/>
        </p:nvGrpSpPr>
        <p:grpSpPr>
          <a:xfrm>
            <a:off x="5292080" y="1927549"/>
            <a:ext cx="2939146" cy="3423029"/>
            <a:chOff x="4778375" y="1592799"/>
            <a:chExt cx="4365625" cy="4481512"/>
          </a:xfrm>
        </p:grpSpPr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75" y="1592799"/>
              <a:ext cx="4365625" cy="448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5580063" y="4724400"/>
              <a:ext cx="1944687" cy="1225550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 b="1">
                  <a:solidFill>
                    <a:srgbClr val="FFFFFF"/>
                  </a:solidFill>
                  <a:latin typeface="Arial"/>
                </a:rPr>
                <a:t>In</a:t>
              </a:r>
              <a:r>
                <a:rPr lang="en-US" altLang="ja-JP" sz="2800" b="1" baseline="30000">
                  <a:solidFill>
                    <a:srgbClr val="FFFFFF"/>
                  </a:solidFill>
                  <a:latin typeface="Arial"/>
                </a:rPr>
                <a:t>3+</a:t>
              </a:r>
              <a:r>
                <a:rPr lang="en-US" altLang="ja-JP" sz="2800" b="1">
                  <a:solidFill>
                    <a:srgbClr val="FFFFFF"/>
                  </a:solidFill>
                  <a:latin typeface="Arial"/>
                </a:rPr>
                <a:t> 5s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 b="1">
                  <a:solidFill>
                    <a:srgbClr val="FFFFFF"/>
                  </a:solidFill>
                  <a:latin typeface="Arial"/>
                </a:rPr>
                <a:t>STO radius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86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594" name="Group 3"/>
          <p:cNvGrpSpPr>
            <a:grpSpLocks/>
          </p:cNvGrpSpPr>
          <p:nvPr/>
        </p:nvGrpSpPr>
        <p:grpSpPr bwMode="auto">
          <a:xfrm>
            <a:off x="323850" y="4140200"/>
            <a:ext cx="1174750" cy="2663825"/>
            <a:chOff x="3047" y="1661"/>
            <a:chExt cx="1148" cy="2115"/>
          </a:xfrm>
        </p:grpSpPr>
        <p:pic>
          <p:nvPicPr>
            <p:cNvPr id="494620" name="Picture 4" descr="te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" y="1661"/>
              <a:ext cx="1148" cy="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4621" name="Picture 5" descr="te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842"/>
              <a:ext cx="443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4595" name="Group 10"/>
          <p:cNvGrpSpPr>
            <a:grpSpLocks/>
          </p:cNvGrpSpPr>
          <p:nvPr/>
        </p:nvGrpSpPr>
        <p:grpSpPr bwMode="auto">
          <a:xfrm>
            <a:off x="3468688" y="1028700"/>
            <a:ext cx="3090862" cy="4681538"/>
            <a:chOff x="249" y="844"/>
            <a:chExt cx="2341" cy="3339"/>
          </a:xfrm>
        </p:grpSpPr>
        <p:pic>
          <p:nvPicPr>
            <p:cNvPr id="494606" name="Picture 11" descr="te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117"/>
              <a:ext cx="2003" cy="3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4607" name="Line 12"/>
            <p:cNvSpPr>
              <a:spLocks noChangeShapeType="1"/>
            </p:cNvSpPr>
            <p:nvPr/>
          </p:nvSpPr>
          <p:spPr bwMode="auto">
            <a:xfrm>
              <a:off x="665" y="1071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prstClr val="black"/>
                </a:solidFill>
                <a:latin typeface="Verdana" pitchFamily="34" charset="0"/>
                <a:ea typeface="HG創英角ｺﾞｼｯｸUB" pitchFamily="49" charset="-128"/>
              </a:endParaRPr>
            </a:p>
          </p:txBody>
        </p:sp>
        <p:sp>
          <p:nvSpPr>
            <p:cNvPr id="28685" name="Text Box 13"/>
            <p:cNvSpPr txBox="1">
              <a:spLocks noChangeArrowheads="1"/>
            </p:cNvSpPr>
            <p:nvPr/>
          </p:nvSpPr>
          <p:spPr bwMode="auto">
            <a:xfrm>
              <a:off x="903" y="844"/>
              <a:ext cx="59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O2p</a:t>
              </a:r>
              <a:r>
                <a:rPr lang="ja-JP" alt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　</a:t>
              </a:r>
            </a:p>
          </p:txBody>
        </p:sp>
        <p:grpSp>
          <p:nvGrpSpPr>
            <p:cNvPr id="494609" name="Group 14"/>
            <p:cNvGrpSpPr>
              <a:grpSpLocks/>
            </p:cNvGrpSpPr>
            <p:nvPr/>
          </p:nvGrpSpPr>
          <p:grpSpPr bwMode="auto">
            <a:xfrm>
              <a:off x="1481" y="844"/>
              <a:ext cx="1109" cy="262"/>
              <a:chOff x="1701" y="844"/>
              <a:chExt cx="1109" cy="262"/>
            </a:xfrm>
          </p:grpSpPr>
          <p:sp>
            <p:nvSpPr>
              <p:cNvPr id="28687" name="Text Box 15"/>
              <p:cNvSpPr txBox="1">
                <a:spLocks noChangeArrowheads="1"/>
              </p:cNvSpPr>
              <p:nvPr/>
            </p:nvSpPr>
            <p:spPr bwMode="auto">
              <a:xfrm>
                <a:off x="1701" y="844"/>
                <a:ext cx="1109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Sn5s - </a:t>
                </a:r>
                <a:r>
                  <a:rPr lang="en-US" altLang="ja-JP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O2p</a:t>
                </a:r>
                <a:r>
                  <a:rPr lang="ja-JP" altLang="en-US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　</a:t>
                </a:r>
              </a:p>
            </p:txBody>
          </p:sp>
          <p:sp>
            <p:nvSpPr>
              <p:cNvPr id="494619" name="Line 16"/>
              <p:cNvSpPr>
                <a:spLocks noChangeShapeType="1"/>
              </p:cNvSpPr>
              <p:nvPr/>
            </p:nvSpPr>
            <p:spPr bwMode="auto">
              <a:xfrm>
                <a:off x="1746" y="1071"/>
                <a:ext cx="40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arrow" w="lg" len="lg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b="1" smtClean="0">
                  <a:solidFill>
                    <a:prstClr val="black"/>
                  </a:solidFill>
                  <a:latin typeface="Verdana" pitchFamily="34" charset="0"/>
                  <a:ea typeface="HG創英角ｺﾞｼｯｸUB" pitchFamily="49" charset="-128"/>
                </a:endParaRPr>
              </a:p>
            </p:txBody>
          </p:sp>
        </p:grpSp>
        <p:sp>
          <p:nvSpPr>
            <p:cNvPr id="494610" name="Rectangle 17"/>
            <p:cNvSpPr>
              <a:spLocks noChangeArrowheads="1"/>
            </p:cNvSpPr>
            <p:nvPr/>
          </p:nvSpPr>
          <p:spPr bwMode="auto">
            <a:xfrm>
              <a:off x="489" y="1258"/>
              <a:ext cx="726" cy="136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ja-JP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4611" name="Rectangle 18"/>
            <p:cNvSpPr>
              <a:spLocks noChangeArrowheads="1"/>
            </p:cNvSpPr>
            <p:nvPr/>
          </p:nvSpPr>
          <p:spPr bwMode="auto">
            <a:xfrm>
              <a:off x="521" y="2478"/>
              <a:ext cx="22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ja-JP" altLang="en-US" sz="2400" smtClean="0">
                <a:solidFill>
                  <a:srgbClr val="FFFFFF"/>
                </a:solidFill>
                <a:latin typeface="Verdana" pitchFamily="34" charset="0"/>
                <a:ea typeface="HG創英角ｺﾞｼｯｸUB" pitchFamily="49" charset="-128"/>
              </a:endParaRPr>
            </a:p>
          </p:txBody>
        </p:sp>
        <p:sp>
          <p:nvSpPr>
            <p:cNvPr id="494612" name="Text Box 19"/>
            <p:cNvSpPr txBox="1">
              <a:spLocks noChangeArrowheads="1"/>
            </p:cNvSpPr>
            <p:nvPr/>
          </p:nvSpPr>
          <p:spPr bwMode="auto">
            <a:xfrm>
              <a:off x="521" y="2467"/>
              <a:ext cx="327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ja-JP" sz="1400" b="1" smtClean="0">
                  <a:solidFill>
                    <a:srgbClr val="000000"/>
                  </a:solidFill>
                  <a:latin typeface="Arial" pitchFamily="34" charset="0"/>
                  <a:ea typeface="HG創英角ｺﾞｼｯｸUB" pitchFamily="49" charset="-128"/>
                </a:rPr>
                <a:t>SR</a:t>
              </a:r>
            </a:p>
          </p:txBody>
        </p:sp>
        <p:sp>
          <p:nvSpPr>
            <p:cNvPr id="494613" name="Rectangle 20"/>
            <p:cNvSpPr>
              <a:spLocks noChangeArrowheads="1"/>
            </p:cNvSpPr>
            <p:nvPr/>
          </p:nvSpPr>
          <p:spPr bwMode="auto">
            <a:xfrm>
              <a:off x="521" y="2478"/>
              <a:ext cx="681" cy="181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ja-JP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94614" name="Rectangle 21"/>
            <p:cNvSpPr>
              <a:spLocks noChangeArrowheads="1"/>
            </p:cNvSpPr>
            <p:nvPr/>
          </p:nvSpPr>
          <p:spPr bwMode="auto">
            <a:xfrm>
              <a:off x="1837" y="2523"/>
              <a:ext cx="136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ja-JP" altLang="en-US" sz="1800" smtClean="0">
                <a:solidFill>
                  <a:srgbClr val="000000"/>
                </a:solidFill>
              </a:endParaRPr>
            </a:p>
          </p:txBody>
        </p:sp>
        <p:grpSp>
          <p:nvGrpSpPr>
            <p:cNvPr id="494615" name="Group 22"/>
            <p:cNvGrpSpPr>
              <a:grpSpLocks/>
            </p:cNvGrpSpPr>
            <p:nvPr/>
          </p:nvGrpSpPr>
          <p:grpSpPr bwMode="auto">
            <a:xfrm>
              <a:off x="1502" y="1138"/>
              <a:ext cx="432" cy="2610"/>
              <a:chOff x="1722" y="1138"/>
              <a:chExt cx="432" cy="2610"/>
            </a:xfrm>
          </p:grpSpPr>
          <p:sp>
            <p:nvSpPr>
              <p:cNvPr id="494616" name="Rectangle 23"/>
              <p:cNvSpPr>
                <a:spLocks noChangeArrowheads="1"/>
              </p:cNvSpPr>
              <p:nvPr/>
            </p:nvSpPr>
            <p:spPr bwMode="auto">
              <a:xfrm flipH="1">
                <a:off x="1722" y="1138"/>
                <a:ext cx="20" cy="2609"/>
              </a:xfrm>
              <a:prstGeom prst="rect">
                <a:avLst/>
              </a:prstGeom>
              <a:solidFill>
                <a:srgbClr val="FF00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ja-JP" altLang="en-US" sz="1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4617" name="Rectangle 24"/>
              <p:cNvSpPr>
                <a:spLocks noChangeArrowheads="1"/>
              </p:cNvSpPr>
              <p:nvPr/>
            </p:nvSpPr>
            <p:spPr bwMode="auto">
              <a:xfrm flipH="1">
                <a:off x="2134" y="1139"/>
                <a:ext cx="20" cy="2609"/>
              </a:xfrm>
              <a:prstGeom prst="rect">
                <a:avLst/>
              </a:prstGeom>
              <a:solidFill>
                <a:srgbClr val="FF00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ja-JP" altLang="en-US" sz="180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8697" name="Group 25"/>
          <p:cNvGrpSpPr>
            <a:grpSpLocks/>
          </p:cNvGrpSpPr>
          <p:nvPr/>
        </p:nvGrpSpPr>
        <p:grpSpPr bwMode="auto">
          <a:xfrm>
            <a:off x="6143625" y="1558925"/>
            <a:ext cx="2924175" cy="4695825"/>
            <a:chOff x="3560" y="845"/>
            <a:chExt cx="1842" cy="2958"/>
          </a:xfrm>
        </p:grpSpPr>
        <p:pic>
          <p:nvPicPr>
            <p:cNvPr id="494603" name="Picture 8" descr="temp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935"/>
              <a:ext cx="1842" cy="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4604" name="Text Box 27"/>
            <p:cNvSpPr txBox="1">
              <a:spLocks noChangeArrowheads="1"/>
            </p:cNvSpPr>
            <p:nvPr/>
          </p:nvSpPr>
          <p:spPr bwMode="auto">
            <a:xfrm>
              <a:off x="4357" y="3551"/>
              <a:ext cx="88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ja-JP" sz="2000" i="1" smtClean="0">
                  <a:solidFill>
                    <a:srgbClr val="000000"/>
                  </a:solidFill>
                  <a:latin typeface="Arial" pitchFamily="34" charset="0"/>
                  <a:ea typeface="HG創英角ｺﾞｼｯｸUB" pitchFamily="49" charset="-128"/>
                </a:rPr>
                <a:t>APL(2008)</a:t>
              </a:r>
            </a:p>
          </p:txBody>
        </p:sp>
        <p:sp>
          <p:nvSpPr>
            <p:cNvPr id="494605" name="Text Box 28"/>
            <p:cNvSpPr txBox="1">
              <a:spLocks noChangeArrowheads="1"/>
            </p:cNvSpPr>
            <p:nvPr/>
          </p:nvSpPr>
          <p:spPr bwMode="auto">
            <a:xfrm>
              <a:off x="4014" y="845"/>
              <a:ext cx="11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ja-JP" sz="1800" b="1" smtClean="0">
                  <a:solidFill>
                    <a:srgbClr val="2A0CE0"/>
                  </a:solidFill>
                  <a:latin typeface="Arial" pitchFamily="34" charset="0"/>
                  <a:ea typeface="HG創英角ｺﾞｼｯｸUB" pitchFamily="49" charset="-128"/>
                </a:rPr>
                <a:t>P-channel TFT</a:t>
              </a:r>
            </a:p>
          </p:txBody>
        </p:sp>
      </p:grpSp>
      <p:pic>
        <p:nvPicPr>
          <p:cNvPr id="49459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4591050"/>
            <a:ext cx="1938338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5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41425"/>
            <a:ext cx="3462338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矢印コネクタ 5"/>
          <p:cNvCxnSpPr/>
          <p:nvPr/>
        </p:nvCxnSpPr>
        <p:spPr>
          <a:xfrm>
            <a:off x="2230438" y="3005138"/>
            <a:ext cx="268287" cy="1135062"/>
          </a:xfrm>
          <a:prstGeom prst="straightConnector1">
            <a:avLst/>
          </a:prstGeom>
          <a:ln w="666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0" y="0"/>
            <a:ext cx="6443663" cy="1028700"/>
          </a:xfrm>
          <a:prstGeom prst="rect">
            <a:avLst/>
          </a:prstGeom>
          <a:solidFill>
            <a:srgbClr val="050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94601" name="テキスト ボックス 7"/>
          <p:cNvSpPr txBox="1">
            <a:spLocks noChangeArrowheads="1"/>
          </p:cNvSpPr>
          <p:nvPr/>
        </p:nvSpPr>
        <p:spPr bwMode="auto">
          <a:xfrm>
            <a:off x="449263" y="222250"/>
            <a:ext cx="481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4000" b="1" smtClean="0">
                <a:solidFill>
                  <a:srgbClr val="FFFFFF"/>
                </a:solidFill>
              </a:rPr>
              <a:t>SnO: p-channel  oxide</a:t>
            </a:r>
            <a:endParaRPr lang="ja-JP" altLang="en-US" sz="4000" b="1" smtClean="0">
              <a:solidFill>
                <a:srgbClr val="FFFFFF"/>
              </a:solidFill>
            </a:endParaRPr>
          </a:p>
        </p:txBody>
      </p:sp>
      <p:sp>
        <p:nvSpPr>
          <p:cNvPr id="494602" name="テキスト ボックス 8"/>
          <p:cNvSpPr txBox="1">
            <a:spLocks noChangeArrowheads="1"/>
          </p:cNvSpPr>
          <p:nvPr/>
        </p:nvSpPr>
        <p:spPr bwMode="auto">
          <a:xfrm>
            <a:off x="4332288" y="6254750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b="1" i="1" smtClean="0">
                <a:solidFill>
                  <a:srgbClr val="000000"/>
                </a:solidFill>
              </a:rPr>
              <a:t>Phys.Stat.Sol (a) (2008)</a:t>
            </a:r>
            <a:endParaRPr lang="ja-JP" altLang="en-US" sz="1800" b="1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5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558925"/>
            <a:ext cx="89344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kumimoji="1" sz="3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kumimoji="1" sz="26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kumimoji="1" sz="23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ja-JP" sz="3600" b="1" smtClean="0">
              <a:solidFill>
                <a:srgbClr val="FFFFFF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ja-JP" sz="3600" b="1" smtClean="0">
                <a:solidFill>
                  <a:srgbClr val="FFFFFF"/>
                </a:solidFill>
                <a:latin typeface="Arial" pitchFamily="34" charset="0"/>
              </a:rPr>
              <a:t>C-MOS  inverter using two bipolar TFTs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ja-JP" sz="3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0068" name="Text Box 4"/>
          <p:cNvSpPr txBox="1">
            <a:spLocks noChangeArrowheads="1"/>
          </p:cNvSpPr>
          <p:nvPr/>
        </p:nvSpPr>
        <p:spPr bwMode="auto">
          <a:xfrm>
            <a:off x="1187450" y="4438650"/>
            <a:ext cx="58864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kumimoji="1" sz="3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kumimoji="1" sz="26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kumimoji="1" sz="23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ja-JP" sz="2800" b="1" i="1" smtClean="0">
                <a:solidFill>
                  <a:srgbClr val="FF3399"/>
                </a:solidFill>
                <a:latin typeface="Calibri" pitchFamily="34" charset="0"/>
              </a:rPr>
              <a:t>First demonstration of C-MOS inverter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ja-JP" sz="2800" b="1" i="1" smtClean="0">
                <a:solidFill>
                  <a:srgbClr val="FF3399"/>
                </a:solidFill>
                <a:latin typeface="Calibri" pitchFamily="34" charset="0"/>
              </a:rPr>
              <a:t> using bipolar oxide</a:t>
            </a:r>
          </a:p>
        </p:txBody>
      </p:sp>
      <p:sp>
        <p:nvSpPr>
          <p:cNvPr id="495621" name="Text Box 5"/>
          <p:cNvSpPr txBox="1">
            <a:spLocks noChangeArrowheads="1"/>
          </p:cNvSpPr>
          <p:nvPr/>
        </p:nvSpPr>
        <p:spPr bwMode="auto">
          <a:xfrm>
            <a:off x="7032625" y="4478338"/>
            <a:ext cx="194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kumimoji="1" sz="3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kumimoji="1" sz="26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kumimoji="1" sz="23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ja-JP" sz="1800" i="1" smtClean="0">
                <a:solidFill>
                  <a:srgbClr val="000000"/>
                </a:solidFill>
                <a:latin typeface="Arial" pitchFamily="34" charset="0"/>
              </a:rPr>
              <a:t>Adv.Mater.(2011)</a:t>
            </a:r>
          </a:p>
        </p:txBody>
      </p:sp>
    </p:spTree>
    <p:extLst>
      <p:ext uri="{BB962C8B-B14F-4D97-AF65-F5344CB8AC3E}">
        <p14:creationId xmlns:p14="http://schemas.microsoft.com/office/powerpoint/2010/main" val="305662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0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339" name="Group 3"/>
          <p:cNvGrpSpPr>
            <a:grpSpLocks/>
          </p:cNvGrpSpPr>
          <p:nvPr/>
        </p:nvGrpSpPr>
        <p:grpSpPr bwMode="auto">
          <a:xfrm>
            <a:off x="539750" y="2060575"/>
            <a:ext cx="3768725" cy="2990850"/>
            <a:chOff x="2955" y="445"/>
            <a:chExt cx="1785" cy="1203"/>
          </a:xfrm>
        </p:grpSpPr>
        <p:pic>
          <p:nvPicPr>
            <p:cNvPr id="270340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445"/>
              <a:ext cx="1633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0341" name="正方形/長方形 1"/>
            <p:cNvSpPr>
              <a:spLocks noChangeArrowheads="1"/>
            </p:cNvSpPr>
            <p:nvPr/>
          </p:nvSpPr>
          <p:spPr bwMode="auto">
            <a:xfrm>
              <a:off x="2955" y="839"/>
              <a:ext cx="22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b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Sr </a:t>
              </a:r>
              <a:endParaRPr lang="ja-JP" altLang="en-GB" b="1">
                <a:solidFill>
                  <a:srgbClr val="00B050"/>
                </a:solidFill>
              </a:endParaRPr>
            </a:p>
          </p:txBody>
        </p:sp>
        <p:sp>
          <p:nvSpPr>
            <p:cNvPr id="270342" name="正方形/長方形 9"/>
            <p:cNvSpPr>
              <a:spLocks noChangeArrowheads="1"/>
            </p:cNvSpPr>
            <p:nvPr/>
          </p:nvSpPr>
          <p:spPr bwMode="auto">
            <a:xfrm>
              <a:off x="3272" y="1308"/>
              <a:ext cx="19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 </a:t>
              </a:r>
              <a:endParaRPr lang="ja-JP" altLang="en-GB" b="1">
                <a:solidFill>
                  <a:srgbClr val="FF0000"/>
                </a:solidFill>
              </a:endParaRPr>
            </a:p>
          </p:txBody>
        </p:sp>
        <p:sp>
          <p:nvSpPr>
            <p:cNvPr id="270343" name="正方形/長方形 10"/>
            <p:cNvSpPr>
              <a:spLocks noChangeArrowheads="1"/>
            </p:cNvSpPr>
            <p:nvPr/>
          </p:nvSpPr>
          <p:spPr bwMode="auto">
            <a:xfrm>
              <a:off x="3203" y="1045"/>
              <a:ext cx="2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Ge</a:t>
              </a:r>
              <a:endParaRPr lang="ja-JP" altLang="en-GB" b="1">
                <a:solidFill>
                  <a:srgbClr val="6600CC"/>
                </a:solidFill>
              </a:endParaRPr>
            </a:p>
          </p:txBody>
        </p:sp>
        <p:cxnSp>
          <p:nvCxnSpPr>
            <p:cNvPr id="4" name="直線矢印コネクタ 3"/>
            <p:cNvCxnSpPr/>
            <p:nvPr/>
          </p:nvCxnSpPr>
          <p:spPr>
            <a:xfrm>
              <a:off x="3397" y="1222"/>
              <a:ext cx="124" cy="99"/>
            </a:xfrm>
            <a:prstGeom prst="straightConnector1">
              <a:avLst/>
            </a:prstGeom>
            <a:ln w="19050">
              <a:solidFill>
                <a:srgbClr val="66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345" name="Group 9"/>
          <p:cNvGrpSpPr>
            <a:grpSpLocks/>
          </p:cNvGrpSpPr>
          <p:nvPr/>
        </p:nvGrpSpPr>
        <p:grpSpPr bwMode="auto">
          <a:xfrm>
            <a:off x="4427538" y="1989138"/>
            <a:ext cx="3455987" cy="3024187"/>
            <a:chOff x="1265" y="391"/>
            <a:chExt cx="1360" cy="1251"/>
          </a:xfrm>
        </p:grpSpPr>
        <p:pic>
          <p:nvPicPr>
            <p:cNvPr id="270346" name="Picture 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" y="391"/>
              <a:ext cx="1299" cy="1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0347" name="正方形/長方形 9"/>
            <p:cNvSpPr>
              <a:spLocks noChangeArrowheads="1"/>
            </p:cNvSpPr>
            <p:nvPr/>
          </p:nvSpPr>
          <p:spPr bwMode="auto">
            <a:xfrm>
              <a:off x="1265" y="1060"/>
              <a:ext cx="16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 </a:t>
              </a:r>
              <a:endParaRPr lang="ja-JP" altLang="en-GB" b="1">
                <a:solidFill>
                  <a:srgbClr val="FF0000"/>
                </a:solidFill>
              </a:endParaRPr>
            </a:p>
          </p:txBody>
        </p:sp>
        <p:sp>
          <p:nvSpPr>
            <p:cNvPr id="270348" name="正方形/長方形 10"/>
            <p:cNvSpPr>
              <a:spLocks noChangeArrowheads="1"/>
            </p:cNvSpPr>
            <p:nvPr/>
          </p:nvSpPr>
          <p:spPr bwMode="auto">
            <a:xfrm>
              <a:off x="1401" y="1333"/>
              <a:ext cx="183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Ge</a:t>
              </a:r>
              <a:endParaRPr lang="ja-JP" altLang="en-GB" b="1">
                <a:solidFill>
                  <a:srgbClr val="6600CC"/>
                </a:solidFill>
              </a:endParaRPr>
            </a:p>
          </p:txBody>
        </p:sp>
      </p:grpSp>
      <p:sp>
        <p:nvSpPr>
          <p:cNvPr id="270349" name="Text Box 13"/>
          <p:cNvSpPr txBox="1">
            <a:spLocks noChangeArrowheads="1"/>
          </p:cNvSpPr>
          <p:nvPr/>
        </p:nvSpPr>
        <p:spPr bwMode="auto">
          <a:xfrm>
            <a:off x="1331913" y="1484313"/>
            <a:ext cx="2449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>
                <a:solidFill>
                  <a:srgbClr val="000000"/>
                </a:solidFill>
              </a:rPr>
              <a:t>Ambient Phase</a:t>
            </a:r>
            <a:r>
              <a:rPr lang="en-US" altLang="ja-JP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0350" name="Text Box 14"/>
          <p:cNvSpPr txBox="1">
            <a:spLocks noChangeArrowheads="1"/>
          </p:cNvSpPr>
          <p:nvPr/>
        </p:nvSpPr>
        <p:spPr bwMode="auto">
          <a:xfrm>
            <a:off x="4356100" y="1484313"/>
            <a:ext cx="337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>
                <a:solidFill>
                  <a:srgbClr val="000000"/>
                </a:solidFill>
              </a:rPr>
              <a:t>High P Phase (&gt;5GPa)</a:t>
            </a:r>
          </a:p>
        </p:txBody>
      </p:sp>
      <p:sp>
        <p:nvSpPr>
          <p:cNvPr id="270351" name="Text Box 15"/>
          <p:cNvSpPr txBox="1">
            <a:spLocks noChangeArrowheads="1"/>
          </p:cNvSpPr>
          <p:nvPr/>
        </p:nvSpPr>
        <p:spPr bwMode="auto">
          <a:xfrm>
            <a:off x="5148263" y="5084763"/>
            <a:ext cx="265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>
                <a:solidFill>
                  <a:srgbClr val="000000"/>
                </a:solidFill>
              </a:rPr>
              <a:t>Cubic Perovskite</a:t>
            </a:r>
          </a:p>
        </p:txBody>
      </p:sp>
      <p:sp>
        <p:nvSpPr>
          <p:cNvPr id="270352" name="Text Box 16"/>
          <p:cNvSpPr txBox="1">
            <a:spLocks noChangeArrowheads="1"/>
          </p:cNvSpPr>
          <p:nvPr/>
        </p:nvSpPr>
        <p:spPr bwMode="auto">
          <a:xfrm>
            <a:off x="539750" y="260350"/>
            <a:ext cx="21605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4400" b="1">
                <a:solidFill>
                  <a:srgbClr val="FFFFFF"/>
                </a:solidFill>
              </a:rPr>
              <a:t>SrGeO</a:t>
            </a:r>
            <a:r>
              <a:rPr lang="en-US" altLang="ja-JP" sz="4400" b="1" baseline="-250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0353" name="Text Box 17"/>
          <p:cNvSpPr txBox="1">
            <a:spLocks noChangeArrowheads="1"/>
          </p:cNvSpPr>
          <p:nvPr/>
        </p:nvSpPr>
        <p:spPr bwMode="auto">
          <a:xfrm>
            <a:off x="1331913" y="5300663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Tetrahedral Ge</a:t>
            </a:r>
          </a:p>
        </p:txBody>
      </p:sp>
      <p:sp>
        <p:nvSpPr>
          <p:cNvPr id="270355" name="Text Box 19"/>
          <p:cNvSpPr txBox="1">
            <a:spLocks noChangeArrowheads="1"/>
          </p:cNvSpPr>
          <p:nvPr/>
        </p:nvSpPr>
        <p:spPr bwMode="auto">
          <a:xfrm>
            <a:off x="5219700" y="5640388"/>
            <a:ext cx="216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Octahedral Ge</a:t>
            </a:r>
          </a:p>
        </p:txBody>
      </p:sp>
      <p:sp>
        <p:nvSpPr>
          <p:cNvPr id="270356" name="Line 20"/>
          <p:cNvSpPr>
            <a:spLocks noChangeShapeType="1"/>
          </p:cNvSpPr>
          <p:nvPr/>
        </p:nvSpPr>
        <p:spPr bwMode="auto">
          <a:xfrm flipV="1">
            <a:off x="5219700" y="4365625"/>
            <a:ext cx="7302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59" name="Rectangle 51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600">
              <a:solidFill>
                <a:srgbClr val="000000"/>
              </a:solidFill>
            </a:endParaRPr>
          </a:p>
        </p:txBody>
      </p:sp>
      <p:sp>
        <p:nvSpPr>
          <p:cNvPr id="273452" name="Text Box 44"/>
          <p:cNvSpPr txBox="1">
            <a:spLocks noChangeArrowheads="1"/>
          </p:cNvSpPr>
          <p:nvPr/>
        </p:nvSpPr>
        <p:spPr bwMode="auto">
          <a:xfrm>
            <a:off x="395288" y="333375"/>
            <a:ext cx="4759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4000">
                <a:solidFill>
                  <a:srgbClr val="FFFFFF"/>
                </a:solidFill>
              </a:rPr>
              <a:t>Electronic Structure:</a:t>
            </a:r>
          </a:p>
        </p:txBody>
      </p:sp>
      <p:grpSp>
        <p:nvGrpSpPr>
          <p:cNvPr id="273411" name="Group 3"/>
          <p:cNvGrpSpPr>
            <a:grpSpLocks/>
          </p:cNvGrpSpPr>
          <p:nvPr/>
        </p:nvGrpSpPr>
        <p:grpSpPr bwMode="auto">
          <a:xfrm>
            <a:off x="4456113" y="4094163"/>
            <a:ext cx="3194050" cy="2609850"/>
            <a:chOff x="3675" y="2086"/>
            <a:chExt cx="1904" cy="1810"/>
          </a:xfrm>
        </p:grpSpPr>
        <p:pic>
          <p:nvPicPr>
            <p:cNvPr id="273412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" y="2255"/>
              <a:ext cx="1725" cy="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413" name="テキスト ボックス 7"/>
            <p:cNvSpPr txBox="1">
              <a:spLocks noChangeArrowheads="1"/>
            </p:cNvSpPr>
            <p:nvPr/>
          </p:nvSpPr>
          <p:spPr bwMode="auto">
            <a:xfrm rot="-5400000">
              <a:off x="3315" y="2825"/>
              <a:ext cx="921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Energy  (eV)</a:t>
              </a:r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>
              <a:off x="4263" y="2671"/>
              <a:ext cx="0" cy="33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415" name="テキスト ボックス 32"/>
            <p:cNvSpPr txBox="1">
              <a:spLocks noChangeArrowheads="1"/>
            </p:cNvSpPr>
            <p:nvPr/>
          </p:nvSpPr>
          <p:spPr bwMode="auto">
            <a:xfrm>
              <a:off x="4049" y="2754"/>
              <a:ext cx="45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</a:rPr>
                <a:t>E</a:t>
              </a:r>
              <a:r>
                <a:rPr lang="en-US" altLang="ja-JP" sz="1200" smtClean="0">
                  <a:solidFill>
                    <a:srgbClr val="000000"/>
                  </a:solidFill>
                </a:rPr>
                <a:t>g</a:t>
              </a:r>
            </a:p>
          </p:txBody>
        </p:sp>
        <p:sp>
          <p:nvSpPr>
            <p:cNvPr id="273416" name="テキスト ボックス 33"/>
            <p:cNvSpPr txBox="1">
              <a:spLocks noChangeArrowheads="1"/>
            </p:cNvSpPr>
            <p:nvPr/>
          </p:nvSpPr>
          <p:spPr bwMode="auto">
            <a:xfrm>
              <a:off x="4261" y="2573"/>
              <a:ext cx="27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smtClean="0">
                  <a:solidFill>
                    <a:srgbClr val="000000"/>
                  </a:solidFill>
                </a:rPr>
                <a:t>CB</a:t>
              </a:r>
            </a:p>
          </p:txBody>
        </p:sp>
        <p:sp>
          <p:nvSpPr>
            <p:cNvPr id="273417" name="テキスト ボックス 34"/>
            <p:cNvSpPr txBox="1">
              <a:spLocks noChangeArrowheads="1"/>
            </p:cNvSpPr>
            <p:nvPr/>
          </p:nvSpPr>
          <p:spPr bwMode="auto">
            <a:xfrm>
              <a:off x="4264" y="2916"/>
              <a:ext cx="272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smtClean="0">
                  <a:solidFill>
                    <a:srgbClr val="000000"/>
                  </a:solidFill>
                </a:rPr>
                <a:t>VB</a:t>
              </a:r>
            </a:p>
          </p:txBody>
        </p:sp>
        <p:sp>
          <p:nvSpPr>
            <p:cNvPr id="273418" name="テキスト ボックス 40"/>
            <p:cNvSpPr txBox="1">
              <a:spLocks noChangeArrowheads="1"/>
            </p:cNvSpPr>
            <p:nvPr/>
          </p:nvSpPr>
          <p:spPr bwMode="auto">
            <a:xfrm>
              <a:off x="4853" y="2087"/>
              <a:ext cx="54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</a:rPr>
                <a:t>SrGeO</a:t>
              </a:r>
              <a:r>
                <a:rPr lang="en-US" altLang="ja-JP" sz="1400" baseline="-25000" smtClean="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273419" name="テキスト ボックス 39"/>
            <p:cNvSpPr txBox="1">
              <a:spLocks noChangeArrowheads="1"/>
            </p:cNvSpPr>
            <p:nvPr/>
          </p:nvSpPr>
          <p:spPr bwMode="auto">
            <a:xfrm>
              <a:off x="4444" y="2216"/>
              <a:ext cx="28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HP  </a:t>
              </a:r>
              <a:r>
                <a:rPr lang="ja-JP" altLang="en-US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　　　　　　　　　　　　　　　　　　　　　　　　　　</a:t>
              </a:r>
            </a:p>
          </p:txBody>
        </p:sp>
        <p:sp>
          <p:nvSpPr>
            <p:cNvPr id="273420" name="テキスト ボックス 39"/>
            <p:cNvSpPr txBox="1">
              <a:spLocks noChangeArrowheads="1"/>
            </p:cNvSpPr>
            <p:nvPr/>
          </p:nvSpPr>
          <p:spPr bwMode="auto">
            <a:xfrm>
              <a:off x="4102" y="2216"/>
              <a:ext cx="28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AP  </a:t>
              </a:r>
              <a:r>
                <a:rPr lang="ja-JP" altLang="en-US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　　</a:t>
              </a:r>
            </a:p>
          </p:txBody>
        </p:sp>
        <p:sp>
          <p:nvSpPr>
            <p:cNvPr id="273421" name="テキスト ボックス 39"/>
            <p:cNvSpPr txBox="1">
              <a:spLocks noChangeArrowheads="1"/>
            </p:cNvSpPr>
            <p:nvPr/>
          </p:nvSpPr>
          <p:spPr bwMode="auto">
            <a:xfrm>
              <a:off x="4794" y="2216"/>
              <a:ext cx="28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AP  </a:t>
              </a:r>
              <a:r>
                <a:rPr lang="ja-JP" altLang="en-US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　　</a:t>
              </a:r>
            </a:p>
          </p:txBody>
        </p:sp>
        <p:sp>
          <p:nvSpPr>
            <p:cNvPr id="273422" name="テキスト ボックス 39"/>
            <p:cNvSpPr txBox="1">
              <a:spLocks noChangeArrowheads="1"/>
            </p:cNvSpPr>
            <p:nvPr/>
          </p:nvSpPr>
          <p:spPr bwMode="auto">
            <a:xfrm>
              <a:off x="5142" y="2216"/>
              <a:ext cx="28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HP  </a:t>
              </a:r>
              <a:r>
                <a:rPr lang="ja-JP" altLang="en-US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　　　　　　　　　　　　　　　　　　　　　　　　　　</a:t>
              </a:r>
            </a:p>
          </p:txBody>
        </p:sp>
        <p:sp>
          <p:nvSpPr>
            <p:cNvPr id="273423" name="テキスト ボックス 38"/>
            <p:cNvSpPr txBox="1">
              <a:spLocks noChangeArrowheads="1"/>
            </p:cNvSpPr>
            <p:nvPr/>
          </p:nvSpPr>
          <p:spPr bwMode="auto">
            <a:xfrm>
              <a:off x="4229" y="2086"/>
              <a:ext cx="421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</a:rPr>
                <a:t>GeO</a:t>
              </a:r>
              <a:r>
                <a:rPr lang="en-US" altLang="ja-JP" sz="1400" baseline="-2500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ja-JP" altLang="en-US" sz="1400" baseline="-25000" smtClean="0">
                  <a:solidFill>
                    <a:srgbClr val="000000"/>
                  </a:solidFill>
                  <a:latin typeface="Times New Roman" pitchFamily="18" charset="0"/>
                </a:rPr>
                <a:t>　　　　　　　</a:t>
              </a:r>
            </a:p>
          </p:txBody>
        </p:sp>
      </p:grpSp>
      <p:grpSp>
        <p:nvGrpSpPr>
          <p:cNvPr id="273424" name="Group 16"/>
          <p:cNvGrpSpPr>
            <a:grpSpLocks/>
          </p:cNvGrpSpPr>
          <p:nvPr/>
        </p:nvGrpSpPr>
        <p:grpSpPr bwMode="auto">
          <a:xfrm>
            <a:off x="1462088" y="4246563"/>
            <a:ext cx="2981325" cy="2495550"/>
            <a:chOff x="3569" y="127"/>
            <a:chExt cx="1945" cy="1773"/>
          </a:xfrm>
        </p:grpSpPr>
        <p:sp>
          <p:nvSpPr>
            <p:cNvPr id="273425" name="テキスト ボックス 7"/>
            <p:cNvSpPr txBox="1">
              <a:spLocks noChangeArrowheads="1"/>
            </p:cNvSpPr>
            <p:nvPr/>
          </p:nvSpPr>
          <p:spPr bwMode="auto">
            <a:xfrm rot="-5400000">
              <a:off x="3218" y="728"/>
              <a:ext cx="92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Energy  (eV)</a:t>
              </a:r>
            </a:p>
          </p:txBody>
        </p:sp>
        <p:sp>
          <p:nvSpPr>
            <p:cNvPr id="273426" name="テキスト ボックス 35"/>
            <p:cNvSpPr txBox="1">
              <a:spLocks noChangeArrowheads="1"/>
            </p:cNvSpPr>
            <p:nvPr/>
          </p:nvSpPr>
          <p:spPr bwMode="auto">
            <a:xfrm>
              <a:off x="4341" y="1661"/>
              <a:ext cx="861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DOS  (a.u.)</a:t>
              </a:r>
            </a:p>
          </p:txBody>
        </p:sp>
        <p:sp>
          <p:nvSpPr>
            <p:cNvPr id="273427" name="テキスト ボックス 42"/>
            <p:cNvSpPr txBox="1">
              <a:spLocks noChangeArrowheads="1"/>
            </p:cNvSpPr>
            <p:nvPr/>
          </p:nvSpPr>
          <p:spPr bwMode="auto">
            <a:xfrm>
              <a:off x="4068" y="1511"/>
              <a:ext cx="133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Ge</a:t>
              </a:r>
              <a:r>
                <a:rPr lang="ja-JP" altLang="en-US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　　</a:t>
              </a: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Sr        O         total</a:t>
              </a:r>
            </a:p>
          </p:txBody>
        </p:sp>
        <p:sp>
          <p:nvSpPr>
            <p:cNvPr id="273428" name="テキスト ボックス 43"/>
            <p:cNvSpPr txBox="1">
              <a:spLocks noChangeArrowheads="1"/>
            </p:cNvSpPr>
            <p:nvPr/>
          </p:nvSpPr>
          <p:spPr bwMode="auto">
            <a:xfrm>
              <a:off x="4409" y="1396"/>
              <a:ext cx="31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9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×</a:t>
              </a: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73429" name="テキスト ボックス 45"/>
            <p:cNvSpPr txBox="1">
              <a:spLocks noChangeArrowheads="1"/>
            </p:cNvSpPr>
            <p:nvPr/>
          </p:nvSpPr>
          <p:spPr bwMode="auto">
            <a:xfrm>
              <a:off x="4138" y="1396"/>
              <a:ext cx="31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9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×</a:t>
              </a:r>
              <a:r>
                <a:rPr lang="en-US" altLang="ja-JP" sz="14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graphicFrame>
          <p:nvGraphicFramePr>
            <p:cNvPr id="273430" name="Object 57"/>
            <p:cNvGraphicFramePr>
              <a:graphicFrameLocks noChangeAspect="1"/>
            </p:cNvGraphicFramePr>
            <p:nvPr/>
          </p:nvGraphicFramePr>
          <p:xfrm>
            <a:off x="3742" y="127"/>
            <a:ext cx="1772" cy="16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" name="ピクチャ" r:id="rId4" imgW="6205680" imgH="5876640" progId="StaticMetafile">
                    <p:embed/>
                  </p:oleObj>
                </mc:Choice>
                <mc:Fallback>
                  <p:oleObj name="ピクチャ" r:id="rId4" imgW="6205680" imgH="5876640" progId="StaticMetafil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2" y="127"/>
                          <a:ext cx="1772" cy="16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3431" name="Group 23"/>
          <p:cNvGrpSpPr>
            <a:grpSpLocks/>
          </p:cNvGrpSpPr>
          <p:nvPr/>
        </p:nvGrpSpPr>
        <p:grpSpPr bwMode="auto">
          <a:xfrm>
            <a:off x="1116013" y="1303338"/>
            <a:ext cx="5948362" cy="2911475"/>
            <a:chOff x="22" y="20"/>
            <a:chExt cx="3563" cy="1933"/>
          </a:xfrm>
        </p:grpSpPr>
        <p:sp>
          <p:nvSpPr>
            <p:cNvPr id="273432" name="テキスト ボックス 5"/>
            <p:cNvSpPr txBox="1">
              <a:spLocks noChangeArrowheads="1"/>
            </p:cNvSpPr>
            <p:nvPr/>
          </p:nvSpPr>
          <p:spPr bwMode="auto">
            <a:xfrm>
              <a:off x="458" y="1661"/>
              <a:ext cx="137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    </a:t>
              </a: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        </a:t>
              </a: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    M       </a:t>
              </a: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</a:t>
              </a:r>
              <a:endParaRPr lang="en-US" altLang="ja-JP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3433" name="テキスト ボックス 7"/>
            <p:cNvSpPr txBox="1">
              <a:spLocks noChangeArrowheads="1"/>
            </p:cNvSpPr>
            <p:nvPr/>
          </p:nvSpPr>
          <p:spPr bwMode="auto">
            <a:xfrm rot="-5400000">
              <a:off x="-251" y="781"/>
              <a:ext cx="921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Energy  (eV)</a:t>
              </a:r>
            </a:p>
          </p:txBody>
        </p:sp>
        <p:sp>
          <p:nvSpPr>
            <p:cNvPr id="273434" name="テキスト ボックス 5"/>
            <p:cNvSpPr txBox="1">
              <a:spLocks noChangeArrowheads="1"/>
            </p:cNvSpPr>
            <p:nvPr/>
          </p:nvSpPr>
          <p:spPr bwMode="auto">
            <a:xfrm>
              <a:off x="2027" y="866"/>
              <a:ext cx="335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 :</a:t>
              </a:r>
            </a:p>
          </p:txBody>
        </p:sp>
        <p:sp>
          <p:nvSpPr>
            <p:cNvPr id="273435" name="テキスト ボックス 5"/>
            <p:cNvSpPr txBox="1">
              <a:spLocks noChangeArrowheads="1"/>
            </p:cNvSpPr>
            <p:nvPr/>
          </p:nvSpPr>
          <p:spPr bwMode="auto">
            <a:xfrm>
              <a:off x="2018" y="218"/>
              <a:ext cx="335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 : </a:t>
              </a:r>
            </a:p>
          </p:txBody>
        </p:sp>
        <p:sp>
          <p:nvSpPr>
            <p:cNvPr id="273436" name="テキスト ボックス 5"/>
            <p:cNvSpPr txBox="1">
              <a:spLocks noChangeArrowheads="1"/>
            </p:cNvSpPr>
            <p:nvPr/>
          </p:nvSpPr>
          <p:spPr bwMode="auto">
            <a:xfrm>
              <a:off x="2036" y="1534"/>
              <a:ext cx="3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 :</a:t>
              </a:r>
            </a:p>
          </p:txBody>
        </p:sp>
        <p:sp>
          <p:nvSpPr>
            <p:cNvPr id="42" name="フリーフォーム 41"/>
            <p:cNvSpPr/>
            <p:nvPr/>
          </p:nvSpPr>
          <p:spPr>
            <a:xfrm>
              <a:off x="1153" y="467"/>
              <a:ext cx="913" cy="501"/>
            </a:xfrm>
            <a:custGeom>
              <a:avLst/>
              <a:gdLst>
                <a:gd name="connsiteX0" fmla="*/ 1454727 w 1454727"/>
                <a:gd name="connsiteY0" fmla="*/ 762000 h 762000"/>
                <a:gd name="connsiteX1" fmla="*/ 374072 w 1454727"/>
                <a:gd name="connsiteY1" fmla="*/ 415636 h 762000"/>
                <a:gd name="connsiteX2" fmla="*/ 0 w 1454727"/>
                <a:gd name="connsiteY2" fmla="*/ 0 h 762000"/>
                <a:gd name="connsiteX0" fmla="*/ 1484996 w 1484996"/>
                <a:gd name="connsiteY0" fmla="*/ 921597 h 921597"/>
                <a:gd name="connsiteX1" fmla="*/ 374072 w 1484996"/>
                <a:gd name="connsiteY1" fmla="*/ 415636 h 921597"/>
                <a:gd name="connsiteX2" fmla="*/ 0 w 1484996"/>
                <a:gd name="connsiteY2" fmla="*/ 0 h 9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996" h="921597">
                  <a:moveTo>
                    <a:pt x="1484996" y="921597"/>
                  </a:moveTo>
                  <a:cubicBezTo>
                    <a:pt x="1065895" y="811915"/>
                    <a:pt x="616526" y="542636"/>
                    <a:pt x="374072" y="415636"/>
                  </a:cubicBezTo>
                  <a:cubicBezTo>
                    <a:pt x="131618" y="288636"/>
                    <a:pt x="65809" y="144318"/>
                    <a:pt x="0" y="0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フリーフォーム 42"/>
            <p:cNvSpPr/>
            <p:nvPr/>
          </p:nvSpPr>
          <p:spPr>
            <a:xfrm>
              <a:off x="977" y="747"/>
              <a:ext cx="1131" cy="807"/>
            </a:xfrm>
            <a:custGeom>
              <a:avLst/>
              <a:gdLst>
                <a:gd name="connsiteX0" fmla="*/ 1773382 w 1773382"/>
                <a:gd name="connsiteY0" fmla="*/ 1136073 h 1136073"/>
                <a:gd name="connsiteX1" fmla="*/ 1260764 w 1773382"/>
                <a:gd name="connsiteY1" fmla="*/ 374073 h 1136073"/>
                <a:gd name="connsiteX2" fmla="*/ 0 w 1773382"/>
                <a:gd name="connsiteY2" fmla="*/ 0 h 1136073"/>
                <a:gd name="connsiteX0" fmla="*/ 1793031 w 1793031"/>
                <a:gd name="connsiteY0" fmla="*/ 1283688 h 1283688"/>
                <a:gd name="connsiteX1" fmla="*/ 1260764 w 1793031"/>
                <a:gd name="connsiteY1" fmla="*/ 374073 h 1283688"/>
                <a:gd name="connsiteX2" fmla="*/ 0 w 1793031"/>
                <a:gd name="connsiteY2" fmla="*/ 0 h 128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3031" h="1283688">
                  <a:moveTo>
                    <a:pt x="1793031" y="1283688"/>
                  </a:moveTo>
                  <a:cubicBezTo>
                    <a:pt x="1684504" y="997361"/>
                    <a:pt x="1556328" y="563419"/>
                    <a:pt x="1260764" y="374073"/>
                  </a:cubicBezTo>
                  <a:cubicBezTo>
                    <a:pt x="965200" y="184727"/>
                    <a:pt x="482600" y="92363"/>
                    <a:pt x="0" y="0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1380" y="126"/>
              <a:ext cx="641" cy="143"/>
            </a:xfrm>
            <a:custGeom>
              <a:avLst/>
              <a:gdLst>
                <a:gd name="connsiteX0" fmla="*/ 997528 w 997528"/>
                <a:gd name="connsiteY0" fmla="*/ 152400 h 235528"/>
                <a:gd name="connsiteX1" fmla="*/ 277091 w 997528"/>
                <a:gd name="connsiteY1" fmla="*/ 13855 h 235528"/>
                <a:gd name="connsiteX2" fmla="*/ 0 w 997528"/>
                <a:gd name="connsiteY2" fmla="*/ 235528 h 235528"/>
                <a:gd name="connsiteX0" fmla="*/ 1017172 w 1017172"/>
                <a:gd name="connsiteY0" fmla="*/ 227483 h 227482"/>
                <a:gd name="connsiteX1" fmla="*/ 277091 w 1017172"/>
                <a:gd name="connsiteY1" fmla="*/ 825 h 227482"/>
                <a:gd name="connsiteX2" fmla="*/ 0 w 1017172"/>
                <a:gd name="connsiteY2" fmla="*/ 222498 h 227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7172" h="227482">
                  <a:moveTo>
                    <a:pt x="1017172" y="227483"/>
                  </a:moveTo>
                  <a:cubicBezTo>
                    <a:pt x="740081" y="151283"/>
                    <a:pt x="443346" y="-13030"/>
                    <a:pt x="277091" y="825"/>
                  </a:cubicBezTo>
                  <a:cubicBezTo>
                    <a:pt x="110836" y="14680"/>
                    <a:pt x="55418" y="118589"/>
                    <a:pt x="0" y="222498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73440" name="テキスト ボックス 5"/>
            <p:cNvSpPr txBox="1">
              <a:spLocks noChangeArrowheads="1"/>
            </p:cNvSpPr>
            <p:nvPr/>
          </p:nvSpPr>
          <p:spPr bwMode="auto">
            <a:xfrm>
              <a:off x="3061" y="775"/>
              <a:ext cx="45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O 2</a:t>
              </a:r>
              <a:r>
                <a:rPr lang="en-US" altLang="ja-JP" sz="1600" b="1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ja-JP" sz="2000" b="1" i="1" baseline="-25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273441" name="テキスト ボックス 5"/>
            <p:cNvSpPr txBox="1">
              <a:spLocks noChangeArrowheads="1"/>
            </p:cNvSpPr>
            <p:nvPr/>
          </p:nvSpPr>
          <p:spPr bwMode="auto">
            <a:xfrm>
              <a:off x="3068" y="1210"/>
              <a:ext cx="51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Ge 4</a:t>
              </a:r>
              <a:r>
                <a:rPr lang="en-US" altLang="ja-JP" sz="1600" b="1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altLang="ja-JP" sz="14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3442" name="テキスト ボックス 5"/>
            <p:cNvSpPr txBox="1">
              <a:spLocks noChangeArrowheads="1"/>
            </p:cNvSpPr>
            <p:nvPr/>
          </p:nvSpPr>
          <p:spPr bwMode="auto">
            <a:xfrm>
              <a:off x="2967" y="437"/>
              <a:ext cx="45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O 2</a:t>
              </a:r>
              <a:r>
                <a:rPr lang="en-US" altLang="ja-JP" sz="1600" b="1" i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ja-JP" sz="2000" b="1" i="1" baseline="-25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  <p:cxnSp>
          <p:nvCxnSpPr>
            <p:cNvPr id="3" name="直線矢印コネクタ 2"/>
            <p:cNvCxnSpPr/>
            <p:nvPr/>
          </p:nvCxnSpPr>
          <p:spPr>
            <a:xfrm flipH="1" flipV="1">
              <a:off x="3040" y="1022"/>
              <a:ext cx="184" cy="21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矢印コネクタ 106"/>
            <p:cNvCxnSpPr/>
            <p:nvPr/>
          </p:nvCxnSpPr>
          <p:spPr>
            <a:xfrm flipH="1">
              <a:off x="3016" y="1396"/>
              <a:ext cx="201" cy="231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445" name="テキスト ボックス 56"/>
            <p:cNvSpPr txBox="1">
              <a:spLocks noChangeArrowheads="1"/>
            </p:cNvSpPr>
            <p:nvPr/>
          </p:nvSpPr>
          <p:spPr bwMode="auto">
            <a:xfrm>
              <a:off x="22" y="300"/>
              <a:ext cx="635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000000"/>
                  </a:solidFill>
                </a:rPr>
                <a:t>E</a:t>
              </a:r>
              <a:r>
                <a:rPr lang="en-US" altLang="ja-JP" sz="1200" smtClean="0">
                  <a:solidFill>
                    <a:srgbClr val="000000"/>
                  </a:solidFill>
                </a:rPr>
                <a:t>g, ind</a:t>
              </a:r>
            </a:p>
          </p:txBody>
        </p:sp>
        <p:graphicFrame>
          <p:nvGraphicFramePr>
            <p:cNvPr id="273446" name="Object 58"/>
            <p:cNvGraphicFramePr>
              <a:graphicFrameLocks noChangeAspect="1"/>
            </p:cNvGraphicFramePr>
            <p:nvPr/>
          </p:nvGraphicFramePr>
          <p:xfrm>
            <a:off x="295" y="164"/>
            <a:ext cx="1542" cy="1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name="ピクチャ" r:id="rId6" imgW="5492520" imgH="5869800" progId="StaticMetafile">
                    <p:embed/>
                  </p:oleObj>
                </mc:Choice>
                <mc:Fallback>
                  <p:oleObj name="ピクチャ" r:id="rId6" imgW="5492520" imgH="5869800" progId="StaticMetafil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164"/>
                          <a:ext cx="1542" cy="16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1" name="直線コネクタ 60"/>
            <p:cNvCxnSpPr/>
            <p:nvPr/>
          </p:nvCxnSpPr>
          <p:spPr>
            <a:xfrm>
              <a:off x="727" y="738"/>
              <a:ext cx="13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>
              <a:off x="633" y="911"/>
              <a:ext cx="13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/>
            <p:cNvCxnSpPr/>
            <p:nvPr/>
          </p:nvCxnSpPr>
          <p:spPr>
            <a:xfrm rot="5400000">
              <a:off x="673" y="823"/>
              <a:ext cx="18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249" y="482"/>
              <a:ext cx="454" cy="3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3451" name="Object 62"/>
            <p:cNvGraphicFramePr>
              <a:graphicFrameLocks noChangeAspect="1"/>
            </p:cNvGraphicFramePr>
            <p:nvPr/>
          </p:nvGraphicFramePr>
          <p:xfrm>
            <a:off x="2270" y="20"/>
            <a:ext cx="1010" cy="1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7" name="ピクチャ" r:id="rId8" imgW="2502720" imgH="4793040" progId="StaticMetafile">
                    <p:embed/>
                  </p:oleObj>
                </mc:Choice>
                <mc:Fallback>
                  <p:oleObj name="ピクチャ" r:id="rId8" imgW="2502720" imgH="4793040" progId="StaticMetafil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0" y="20"/>
                          <a:ext cx="1010" cy="19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3453" name="Text Box 45"/>
          <p:cNvSpPr txBox="1">
            <a:spLocks noChangeArrowheads="1"/>
          </p:cNvSpPr>
          <p:nvPr/>
        </p:nvSpPr>
        <p:spPr bwMode="auto">
          <a:xfrm>
            <a:off x="3851275" y="3716338"/>
            <a:ext cx="1543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i="1">
                <a:solidFill>
                  <a:srgbClr val="FF0000"/>
                </a:solidFill>
              </a:rPr>
              <a:t>exact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i="1">
                <a:solidFill>
                  <a:srgbClr val="FF0000"/>
                </a:solidFill>
              </a:rPr>
              <a:t>n-bonding</a:t>
            </a:r>
          </a:p>
        </p:txBody>
      </p:sp>
      <p:sp>
        <p:nvSpPr>
          <p:cNvPr id="273454" name="Text Box 46"/>
          <p:cNvSpPr txBox="1">
            <a:spLocks noChangeArrowheads="1"/>
          </p:cNvSpPr>
          <p:nvPr/>
        </p:nvSpPr>
        <p:spPr bwMode="auto">
          <a:xfrm>
            <a:off x="6746875" y="1817688"/>
            <a:ext cx="22669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000000"/>
                </a:solidFill>
              </a:rPr>
              <a:t>  </a:t>
            </a:r>
            <a:r>
              <a:rPr lang="en-US" altLang="ja-JP" dirty="0">
                <a:solidFill>
                  <a:srgbClr val="000000"/>
                </a:solidFill>
              </a:rPr>
              <a:t>Bond angle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180</a:t>
            </a:r>
            <a:r>
              <a:rPr lang="en-US" altLang="ja-JP" dirty="0">
                <a:solidFill>
                  <a:srgbClr val="000000"/>
                </a:solidFill>
                <a:cs typeface="Arial" pitchFamily="34" charset="0"/>
              </a:rPr>
              <a:t>°in c-</a:t>
            </a:r>
            <a:r>
              <a:rPr lang="en-US" altLang="ja-JP" dirty="0" err="1">
                <a:solidFill>
                  <a:srgbClr val="000000"/>
                </a:solidFill>
                <a:cs typeface="Arial" pitchFamily="34" charset="0"/>
              </a:rPr>
              <a:t>perovskite</a:t>
            </a:r>
            <a:endParaRPr lang="en-US" alt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3455" name="Text Box 47"/>
          <p:cNvSpPr txBox="1">
            <a:spLocks noChangeArrowheads="1"/>
          </p:cNvSpPr>
          <p:nvPr/>
        </p:nvSpPr>
        <p:spPr bwMode="auto">
          <a:xfrm>
            <a:off x="7199313" y="6553200"/>
            <a:ext cx="1944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i="1">
                <a:solidFill>
                  <a:srgbClr val="000000"/>
                </a:solidFill>
              </a:rPr>
              <a:t>Nat.Commun </a:t>
            </a:r>
            <a:r>
              <a:rPr lang="ja-JP" altLang="en-US" sz="1400" i="1">
                <a:solidFill>
                  <a:srgbClr val="000000"/>
                </a:solidFill>
              </a:rPr>
              <a:t>（２０１１）</a:t>
            </a:r>
          </a:p>
        </p:txBody>
      </p:sp>
      <p:sp>
        <p:nvSpPr>
          <p:cNvPr id="273458" name="Text Box 50"/>
          <p:cNvSpPr txBox="1">
            <a:spLocks noChangeArrowheads="1"/>
          </p:cNvSpPr>
          <p:nvPr/>
        </p:nvSpPr>
        <p:spPr bwMode="auto">
          <a:xfrm>
            <a:off x="5213064" y="211137"/>
            <a:ext cx="26574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err="1">
                <a:solidFill>
                  <a:srgbClr val="FFFFFF"/>
                </a:solidFill>
              </a:rPr>
              <a:t>covalency</a:t>
            </a:r>
            <a:r>
              <a:rPr lang="en-US" altLang="ja-JP" sz="2800" dirty="0">
                <a:solidFill>
                  <a:srgbClr val="FFFFFF"/>
                </a:solidFill>
              </a:rPr>
              <a:t> &amp;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FFFFFF"/>
                </a:solidFill>
              </a:rPr>
              <a:t>cubic symmetry</a:t>
            </a:r>
          </a:p>
        </p:txBody>
      </p:sp>
      <p:sp>
        <p:nvSpPr>
          <p:cNvPr id="273461" name="Oval 53"/>
          <p:cNvSpPr>
            <a:spLocks noChangeArrowheads="1"/>
          </p:cNvSpPr>
          <p:nvPr/>
        </p:nvSpPr>
        <p:spPr bwMode="auto">
          <a:xfrm>
            <a:off x="6156325" y="4724400"/>
            <a:ext cx="1439863" cy="576263"/>
          </a:xfrm>
          <a:prstGeom prst="ellipse">
            <a:avLst/>
          </a:prstGeom>
          <a:noFill/>
          <a:ln w="9525">
            <a:solidFill>
              <a:srgbClr val="0C33F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363" name="Group 3"/>
          <p:cNvGrpSpPr>
            <a:grpSpLocks/>
          </p:cNvGrpSpPr>
          <p:nvPr/>
        </p:nvGrpSpPr>
        <p:grpSpPr bwMode="auto">
          <a:xfrm>
            <a:off x="1763713" y="1341438"/>
            <a:ext cx="5227637" cy="5284787"/>
            <a:chOff x="1292" y="164"/>
            <a:chExt cx="3067" cy="3015"/>
          </a:xfrm>
        </p:grpSpPr>
        <p:pic>
          <p:nvPicPr>
            <p:cNvPr id="271364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" y="1808"/>
              <a:ext cx="888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2609" y="1767"/>
              <a:ext cx="271" cy="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pic>
          <p:nvPicPr>
            <p:cNvPr id="27136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164"/>
              <a:ext cx="2840" cy="2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367" name="テキスト ボックス 3"/>
            <p:cNvSpPr txBox="1">
              <a:spLocks noChangeArrowheads="1"/>
            </p:cNvSpPr>
            <p:nvPr/>
          </p:nvSpPr>
          <p:spPr bwMode="auto">
            <a:xfrm>
              <a:off x="3424" y="482"/>
              <a:ext cx="72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 = 0.05</a:t>
              </a:r>
            </a:p>
          </p:txBody>
        </p:sp>
        <p:sp>
          <p:nvSpPr>
            <p:cNvPr id="271368" name="テキスト ボックス 4"/>
            <p:cNvSpPr txBox="1">
              <a:spLocks noChangeArrowheads="1"/>
            </p:cNvSpPr>
            <p:nvPr/>
          </p:nvSpPr>
          <p:spPr bwMode="auto">
            <a:xfrm>
              <a:off x="3424" y="1706"/>
              <a:ext cx="72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 = 0.05</a:t>
              </a:r>
            </a:p>
          </p:txBody>
        </p:sp>
        <p:sp>
          <p:nvSpPr>
            <p:cNvPr id="271369" name="テキスト ボックス 5"/>
            <p:cNvSpPr txBox="1">
              <a:spLocks noChangeArrowheads="1"/>
            </p:cNvSpPr>
            <p:nvPr/>
          </p:nvSpPr>
          <p:spPr bwMode="auto">
            <a:xfrm>
              <a:off x="3424" y="890"/>
              <a:ext cx="72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 = 0</a:t>
              </a:r>
            </a:p>
          </p:txBody>
        </p:sp>
        <p:sp>
          <p:nvSpPr>
            <p:cNvPr id="271370" name="テキスト ボックス 6"/>
            <p:cNvSpPr txBox="1">
              <a:spLocks noChangeArrowheads="1"/>
            </p:cNvSpPr>
            <p:nvPr/>
          </p:nvSpPr>
          <p:spPr bwMode="auto">
            <a:xfrm>
              <a:off x="3424" y="2357"/>
              <a:ext cx="72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 = 0</a:t>
              </a:r>
            </a:p>
          </p:txBody>
        </p:sp>
        <p:sp>
          <p:nvSpPr>
            <p:cNvPr id="271371" name="テキスト ボックス 7"/>
            <p:cNvSpPr txBox="1">
              <a:spLocks noChangeArrowheads="1"/>
            </p:cNvSpPr>
            <p:nvPr/>
          </p:nvSpPr>
          <p:spPr bwMode="auto">
            <a:xfrm>
              <a:off x="2834" y="2953"/>
              <a:ext cx="72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  (K</a:t>
              </a:r>
              <a:r>
                <a:rPr lang="en-US" altLang="ja-JP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71372" name="テキスト ボックス 8"/>
            <p:cNvSpPr txBox="1">
              <a:spLocks noChangeArrowheads="1"/>
            </p:cNvSpPr>
            <p:nvPr/>
          </p:nvSpPr>
          <p:spPr bwMode="auto">
            <a:xfrm rot="-5400000">
              <a:off x="882" y="2118"/>
              <a:ext cx="1088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en-US" altLang="ja-JP" sz="2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(μV K</a:t>
              </a:r>
              <a:r>
                <a:rPr lang="en-US" altLang="ja-JP" sz="2000" baseline="30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-1</a:t>
              </a:r>
              <a:r>
                <a:rPr lang="en-US" altLang="ja-JP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71373" name="テキスト ボックス 9"/>
            <p:cNvSpPr txBox="1">
              <a:spLocks noChangeArrowheads="1"/>
            </p:cNvSpPr>
            <p:nvPr/>
          </p:nvSpPr>
          <p:spPr bwMode="auto">
            <a:xfrm rot="-5400000">
              <a:off x="953" y="778"/>
              <a:ext cx="952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altLang="ja-JP" sz="2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(S cm </a:t>
              </a:r>
              <a:r>
                <a:rPr lang="en-US" altLang="ja-JP" sz="2000" baseline="30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-1</a:t>
              </a:r>
              <a:r>
                <a:rPr lang="en-US" altLang="ja-JP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901" y="1767"/>
              <a:ext cx="136" cy="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997" y="1767"/>
              <a:ext cx="748" cy="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971" y="2566"/>
              <a:ext cx="909" cy="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71377" name="テキスト ボックス 6"/>
            <p:cNvSpPr txBox="1">
              <a:spLocks noChangeArrowheads="1"/>
            </p:cNvSpPr>
            <p:nvPr/>
          </p:nvSpPr>
          <p:spPr bwMode="auto">
            <a:xfrm>
              <a:off x="2154" y="2524"/>
              <a:ext cx="499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 = 0</a:t>
              </a: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2666" y="2085"/>
              <a:ext cx="195" cy="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71379" name="Text Box 19"/>
          <p:cNvSpPr txBox="1">
            <a:spLocks noChangeArrowheads="1"/>
          </p:cNvSpPr>
          <p:nvPr/>
        </p:nvSpPr>
        <p:spPr bwMode="auto">
          <a:xfrm>
            <a:off x="684213" y="49213"/>
            <a:ext cx="7042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>
                <a:solidFill>
                  <a:srgbClr val="FFFFFF"/>
                </a:solidFill>
              </a:rPr>
              <a:t>Conductivity and Thermopower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>
                <a:solidFill>
                  <a:srgbClr val="FFFFFF"/>
                </a:solidFill>
              </a:rPr>
              <a:t>      in HP-Sr</a:t>
            </a:r>
            <a:r>
              <a:rPr lang="en-US" altLang="ja-JP" sz="3600" b="1" baseline="-25000">
                <a:solidFill>
                  <a:srgbClr val="FFFFFF"/>
                </a:solidFill>
              </a:rPr>
              <a:t>1-x</a:t>
            </a:r>
            <a:r>
              <a:rPr lang="en-US" altLang="ja-JP" sz="3600" b="1">
                <a:solidFill>
                  <a:srgbClr val="FFFFFF"/>
                </a:solidFill>
              </a:rPr>
              <a:t>La</a:t>
            </a:r>
            <a:r>
              <a:rPr lang="en-US" altLang="ja-JP" sz="3600" b="1" baseline="-25000">
                <a:solidFill>
                  <a:srgbClr val="FFFFFF"/>
                </a:solidFill>
              </a:rPr>
              <a:t>x</a:t>
            </a:r>
            <a:r>
              <a:rPr lang="en-US" altLang="ja-JP" sz="3600" b="1">
                <a:solidFill>
                  <a:srgbClr val="FFFFFF"/>
                </a:solidFill>
              </a:rPr>
              <a:t>GeO</a:t>
            </a:r>
            <a:r>
              <a:rPr lang="en-US" altLang="ja-JP" sz="3600" b="1" baseline="-250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1380" name="Text Box 20"/>
          <p:cNvSpPr txBox="1">
            <a:spLocks noChangeArrowheads="1"/>
          </p:cNvSpPr>
          <p:nvPr/>
        </p:nvSpPr>
        <p:spPr bwMode="auto">
          <a:xfrm>
            <a:off x="7150100" y="6553200"/>
            <a:ext cx="1993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i="1">
                <a:solidFill>
                  <a:srgbClr val="000000"/>
                </a:solidFill>
              </a:rPr>
              <a:t>Nat. Commun </a:t>
            </a:r>
            <a:r>
              <a:rPr lang="ja-JP" altLang="en-US" sz="1400" i="1">
                <a:solidFill>
                  <a:srgbClr val="000000"/>
                </a:solidFill>
              </a:rPr>
              <a:t>（２０１１）</a:t>
            </a:r>
          </a:p>
        </p:txBody>
      </p:sp>
    </p:spTree>
    <p:extLst>
      <p:ext uri="{BB962C8B-B14F-4D97-AF65-F5344CB8AC3E}">
        <p14:creationId xmlns:p14="http://schemas.microsoft.com/office/powerpoint/2010/main" val="33417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0" y="1341438"/>
            <a:ext cx="9144000" cy="5516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600">
              <a:solidFill>
                <a:srgbClr val="000000"/>
              </a:solidFill>
            </a:endParaRPr>
          </a:p>
        </p:txBody>
      </p:sp>
      <p:sp>
        <p:nvSpPr>
          <p:cNvPr id="282628" name="テキスト ボックス 4"/>
          <p:cNvSpPr txBox="1">
            <a:spLocks noChangeArrowheads="1"/>
          </p:cNvSpPr>
          <p:nvPr/>
        </p:nvSpPr>
        <p:spPr bwMode="auto">
          <a:xfrm>
            <a:off x="1187450" y="404813"/>
            <a:ext cx="511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smtClean="0">
                <a:solidFill>
                  <a:srgbClr val="FFFFFF"/>
                </a:solidFill>
              </a:rPr>
              <a:t>Optical Properties</a:t>
            </a:r>
          </a:p>
        </p:txBody>
      </p:sp>
      <p:pic>
        <p:nvPicPr>
          <p:cNvPr id="282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33766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33337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0" name="テキスト ボックス 7"/>
          <p:cNvSpPr txBox="1">
            <a:spLocks noChangeArrowheads="1"/>
          </p:cNvSpPr>
          <p:nvPr/>
        </p:nvSpPr>
        <p:spPr bwMode="auto">
          <a:xfrm>
            <a:off x="5532438" y="5010150"/>
            <a:ext cx="23526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ω</a:t>
            </a:r>
            <a:r>
              <a:rPr lang="en-US" altLang="ja-JP" baseline="-25000" smtClean="0">
                <a:solidFill>
                  <a:srgbClr val="000000"/>
                </a:solidFill>
              </a:rPr>
              <a:t>p</a:t>
            </a:r>
            <a:r>
              <a:rPr lang="en-US" altLang="ja-JP" smtClean="0">
                <a:solidFill>
                  <a:srgbClr val="000000"/>
                </a:solidFill>
              </a:rPr>
              <a:t> = 1.0 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τ = 2.0 fsec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FF"/>
                </a:solidFill>
              </a:rPr>
              <a:t>E</a:t>
            </a:r>
            <a:r>
              <a:rPr lang="en-US" altLang="ja-JP" baseline="-25000" smtClean="0">
                <a:solidFill>
                  <a:srgbClr val="0000FF"/>
                </a:solidFill>
              </a:rPr>
              <a:t>g</a:t>
            </a:r>
            <a:r>
              <a:rPr lang="en-US" altLang="ja-JP" smtClean="0">
                <a:solidFill>
                  <a:srgbClr val="0000FF"/>
                </a:solidFill>
              </a:rPr>
              <a:t> (Tauc) = 3.35 eV</a:t>
            </a:r>
          </a:p>
        </p:txBody>
      </p:sp>
      <p:sp>
        <p:nvSpPr>
          <p:cNvPr id="9" name="下矢印 8"/>
          <p:cNvSpPr/>
          <p:nvPr/>
        </p:nvSpPr>
        <p:spPr>
          <a:xfrm rot="2621692">
            <a:off x="4870450" y="5448300"/>
            <a:ext cx="409575" cy="606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2632" name="テキスト ボックス 9"/>
          <p:cNvSpPr txBox="1">
            <a:spLocks noChangeArrowheads="1"/>
          </p:cNvSpPr>
          <p:nvPr/>
        </p:nvSpPr>
        <p:spPr bwMode="auto">
          <a:xfrm>
            <a:off x="1979613" y="5229225"/>
            <a:ext cx="2587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Assumption (m*=0.3m</a:t>
            </a:r>
            <a:r>
              <a:rPr lang="en-US" altLang="ja-JP" baseline="-25000" smtClean="0">
                <a:solidFill>
                  <a:srgbClr val="000000"/>
                </a:solidFill>
              </a:rPr>
              <a:t>0</a:t>
            </a:r>
            <a:r>
              <a:rPr lang="en-US" altLang="ja-JP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82633" name="テキスト ボックス 10"/>
          <p:cNvSpPr txBox="1">
            <a:spLocks noChangeArrowheads="1"/>
          </p:cNvSpPr>
          <p:nvPr/>
        </p:nvSpPr>
        <p:spPr bwMode="auto">
          <a:xfrm>
            <a:off x="2124075" y="5949950"/>
            <a:ext cx="525621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</a:rPr>
              <a:t>N</a:t>
            </a:r>
            <a:r>
              <a:rPr lang="en-US" altLang="ja-JP" b="1" baseline="-25000" smtClean="0">
                <a:solidFill>
                  <a:srgbClr val="000000"/>
                </a:solidFill>
              </a:rPr>
              <a:t>opt</a:t>
            </a:r>
            <a:r>
              <a:rPr lang="en-US" altLang="ja-JP" b="1" smtClean="0">
                <a:solidFill>
                  <a:srgbClr val="000000"/>
                </a:solidFill>
              </a:rPr>
              <a:t> </a:t>
            </a:r>
            <a:r>
              <a:rPr lang="ja-JP" altLang="en-US" b="1" smtClean="0">
                <a:solidFill>
                  <a:srgbClr val="000000"/>
                </a:solidFill>
              </a:rPr>
              <a:t>＝</a:t>
            </a:r>
            <a:r>
              <a:rPr lang="en-US" altLang="ja-JP" b="1" smtClean="0">
                <a:solidFill>
                  <a:srgbClr val="000000"/>
                </a:solidFill>
              </a:rPr>
              <a:t>2.2E20 cm</a:t>
            </a:r>
            <a:r>
              <a:rPr lang="en-US" altLang="ja-JP" b="1" baseline="30000" smtClean="0">
                <a:solidFill>
                  <a:srgbClr val="000000"/>
                </a:solidFill>
              </a:rPr>
              <a:t>-3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</a:rPr>
              <a:t>μ</a:t>
            </a:r>
            <a:r>
              <a:rPr lang="en-US" altLang="ja-JP" b="1" baseline="-25000" smtClean="0">
                <a:solidFill>
                  <a:srgbClr val="000000"/>
                </a:solidFill>
              </a:rPr>
              <a:t>opt</a:t>
            </a:r>
            <a:r>
              <a:rPr lang="en-US" altLang="ja-JP" b="1" smtClean="0">
                <a:solidFill>
                  <a:srgbClr val="000000"/>
                </a:solidFill>
              </a:rPr>
              <a:t> = 12 cm</a:t>
            </a:r>
            <a:r>
              <a:rPr lang="en-US" altLang="ja-JP" b="1" baseline="30000" smtClean="0">
                <a:solidFill>
                  <a:srgbClr val="000000"/>
                </a:solidFill>
              </a:rPr>
              <a:t>2</a:t>
            </a:r>
            <a:r>
              <a:rPr lang="en-US" altLang="ja-JP" b="1" smtClean="0">
                <a:solidFill>
                  <a:srgbClr val="000000"/>
                </a:solidFill>
              </a:rPr>
              <a:t> V</a:t>
            </a:r>
            <a:r>
              <a:rPr lang="en-US" altLang="ja-JP" b="1" baseline="30000" smtClean="0">
                <a:solidFill>
                  <a:srgbClr val="000000"/>
                </a:solidFill>
              </a:rPr>
              <a:t>-1</a:t>
            </a:r>
            <a:r>
              <a:rPr lang="en-US" altLang="ja-JP" b="1" smtClean="0">
                <a:solidFill>
                  <a:srgbClr val="000000"/>
                </a:solidFill>
              </a:rPr>
              <a:t> sec</a:t>
            </a:r>
            <a:r>
              <a:rPr lang="en-US" altLang="ja-JP" b="1" baseline="30000" smtClean="0">
                <a:solidFill>
                  <a:srgbClr val="000000"/>
                </a:solidFill>
              </a:rPr>
              <a:t>-1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FF"/>
                </a:solidFill>
              </a:rPr>
              <a:t>σ</a:t>
            </a:r>
            <a:r>
              <a:rPr lang="en-US" altLang="ja-JP" b="1" baseline="-25000" smtClean="0">
                <a:solidFill>
                  <a:srgbClr val="0000FF"/>
                </a:solidFill>
              </a:rPr>
              <a:t>opt</a:t>
            </a:r>
            <a:r>
              <a:rPr lang="en-US" altLang="ja-JP" b="1" smtClean="0">
                <a:solidFill>
                  <a:srgbClr val="0000FF"/>
                </a:solidFill>
              </a:rPr>
              <a:t>(0) = 410 Scm</a:t>
            </a:r>
            <a:r>
              <a:rPr lang="en-US" altLang="ja-JP" b="1" baseline="30000" smtClean="0">
                <a:solidFill>
                  <a:srgbClr val="0000FF"/>
                </a:solidFill>
              </a:rPr>
              <a:t>-1 </a:t>
            </a:r>
            <a:r>
              <a:rPr lang="en-US" altLang="ja-JP" b="1" smtClean="0">
                <a:solidFill>
                  <a:srgbClr val="0000FF"/>
                </a:solidFill>
              </a:rPr>
              <a:t>  (bulk DC conductivity)</a:t>
            </a:r>
            <a:endParaRPr lang="en-US" altLang="ja-JP" b="1" baseline="30000" smtClean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baseline="30000" smtClean="0">
              <a:solidFill>
                <a:srgbClr val="000000"/>
              </a:solidFill>
            </a:endParaRPr>
          </a:p>
        </p:txBody>
      </p:sp>
      <p:sp>
        <p:nvSpPr>
          <p:cNvPr id="282634" name="テキスト ボックス 11"/>
          <p:cNvSpPr txBox="1">
            <a:spLocks noChangeArrowheads="1"/>
          </p:cNvSpPr>
          <p:nvPr/>
        </p:nvSpPr>
        <p:spPr bwMode="auto">
          <a:xfrm>
            <a:off x="5260975" y="4583113"/>
            <a:ext cx="3198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Drude –Tauc-Lorentz model</a:t>
            </a:r>
          </a:p>
        </p:txBody>
      </p:sp>
      <p:sp>
        <p:nvSpPr>
          <p:cNvPr id="282635" name="テキスト ボックス 12"/>
          <p:cNvSpPr txBox="1">
            <a:spLocks noChangeArrowheads="1"/>
          </p:cNvSpPr>
          <p:nvPr/>
        </p:nvSpPr>
        <p:spPr bwMode="auto">
          <a:xfrm>
            <a:off x="971550" y="4784725"/>
            <a:ext cx="3879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000000"/>
                </a:solidFill>
              </a:rPr>
              <a:t>E</a:t>
            </a:r>
            <a:r>
              <a:rPr lang="en-US" altLang="ja-JP" sz="2000" baseline="-25000" smtClean="0">
                <a:solidFill>
                  <a:srgbClr val="000000"/>
                </a:solidFill>
              </a:rPr>
              <a:t>g</a:t>
            </a:r>
            <a:r>
              <a:rPr lang="en-US" altLang="ja-JP" sz="2000" smtClean="0">
                <a:solidFill>
                  <a:srgbClr val="000000"/>
                </a:solidFill>
              </a:rPr>
              <a:t> (HP-phase) &lt; E</a:t>
            </a:r>
            <a:r>
              <a:rPr lang="en-US" altLang="ja-JP" sz="2000" baseline="-25000" smtClean="0">
                <a:solidFill>
                  <a:srgbClr val="000000"/>
                </a:solidFill>
              </a:rPr>
              <a:t>g</a:t>
            </a:r>
            <a:r>
              <a:rPr lang="en-US" altLang="ja-JP" sz="2000" smtClean="0">
                <a:solidFill>
                  <a:srgbClr val="000000"/>
                </a:solidFill>
              </a:rPr>
              <a:t> (AP-phase)</a:t>
            </a:r>
          </a:p>
        </p:txBody>
      </p:sp>
    </p:spTree>
    <p:extLst>
      <p:ext uri="{BB962C8B-B14F-4D97-AF65-F5344CB8AC3E}">
        <p14:creationId xmlns:p14="http://schemas.microsoft.com/office/powerpoint/2010/main" val="230295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907704" y="116632"/>
            <a:ext cx="5328592" cy="129614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Challenges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●　</a:t>
            </a:r>
            <a:r>
              <a:rPr lang="en-US" altLang="ja-JP" dirty="0" smtClean="0"/>
              <a:t>New type of transparent metal</a:t>
            </a:r>
          </a:p>
          <a:p>
            <a:pPr marL="0" indent="0">
              <a:buNone/>
            </a:pPr>
            <a:r>
              <a:rPr kumimoji="1" lang="en-US" altLang="ja-JP" dirty="0"/>
              <a:t> </a:t>
            </a:r>
            <a:r>
              <a:rPr kumimoji="1" lang="en-US" altLang="ja-JP" dirty="0" smtClean="0"/>
              <a:t> 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using abundant element 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828584" y="2420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3501008"/>
            <a:ext cx="706154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●</a:t>
            </a:r>
            <a:r>
              <a:rPr lang="en-US" altLang="ja-JP" sz="3200" dirty="0" smtClean="0"/>
              <a:t>P-type transparent semiconductors </a:t>
            </a:r>
          </a:p>
          <a:p>
            <a:r>
              <a:rPr lang="en-US" altLang="ja-JP" sz="3200" dirty="0"/>
              <a:t> </a:t>
            </a:r>
            <a:r>
              <a:rPr lang="en-US" altLang="ja-JP" sz="3200" dirty="0" smtClean="0"/>
              <a:t>   with mobility comparable to </a:t>
            </a:r>
            <a:r>
              <a:rPr kumimoji="1" lang="en-US" altLang="ja-JP" sz="3200" dirty="0" smtClean="0"/>
              <a:t>N-type.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7451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7956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4375"/>
          </a:xfrm>
          <a:prstGeom prst="rect">
            <a:avLst/>
          </a:prstGeom>
          <a:solidFill>
            <a:srgbClr val="010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srgbClr val="FFFFFF"/>
              </a:solidFill>
            </a:endParaRPr>
          </a:p>
        </p:txBody>
      </p:sp>
      <p:pic>
        <p:nvPicPr>
          <p:cNvPr id="482307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14375"/>
            <a:ext cx="8080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5" y="13430250"/>
            <a:ext cx="31086425" cy="2331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09" name="Picture 8" descr="C12A7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751138"/>
            <a:ext cx="10128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762000"/>
            <a:ext cx="135096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914900"/>
            <a:ext cx="223678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右矢印 60"/>
          <p:cNvSpPr/>
          <p:nvPr/>
        </p:nvSpPr>
        <p:spPr>
          <a:xfrm>
            <a:off x="1643063" y="1285875"/>
            <a:ext cx="357187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2" name="右矢印 61"/>
          <p:cNvSpPr/>
          <p:nvPr/>
        </p:nvSpPr>
        <p:spPr>
          <a:xfrm>
            <a:off x="3857625" y="1285875"/>
            <a:ext cx="35718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3" name="右矢印 62"/>
          <p:cNvSpPr/>
          <p:nvPr/>
        </p:nvSpPr>
        <p:spPr>
          <a:xfrm>
            <a:off x="5786438" y="1571625"/>
            <a:ext cx="428625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82315" name="右矢印 64"/>
          <p:cNvSpPr>
            <a:spLocks noChangeArrowheads="1"/>
          </p:cNvSpPr>
          <p:nvPr/>
        </p:nvSpPr>
        <p:spPr bwMode="auto">
          <a:xfrm rot="4582647">
            <a:off x="1007269" y="2312194"/>
            <a:ext cx="357188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ja-JP" altLang="en-US" sz="1800" smtClean="0">
              <a:solidFill>
                <a:srgbClr val="FFFFFF"/>
              </a:solidFill>
            </a:endParaRPr>
          </a:p>
        </p:txBody>
      </p:sp>
      <p:sp>
        <p:nvSpPr>
          <p:cNvPr id="67" name="右矢印 66"/>
          <p:cNvSpPr/>
          <p:nvPr/>
        </p:nvSpPr>
        <p:spPr>
          <a:xfrm>
            <a:off x="2324100" y="3108325"/>
            <a:ext cx="35718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82317" name="右矢印 67"/>
          <p:cNvSpPr>
            <a:spLocks noChangeArrowheads="1"/>
          </p:cNvSpPr>
          <p:nvPr/>
        </p:nvSpPr>
        <p:spPr bwMode="auto">
          <a:xfrm rot="5400000">
            <a:off x="230981" y="2690019"/>
            <a:ext cx="708025" cy="312738"/>
          </a:xfrm>
          <a:prstGeom prst="rightArrow">
            <a:avLst>
              <a:gd name="adj1" fmla="val 50000"/>
              <a:gd name="adj2" fmla="val 21633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ja-JP" altLang="en-US" sz="1800" smtClean="0">
              <a:solidFill>
                <a:srgbClr val="FFFFFF"/>
              </a:solidFill>
            </a:endParaRPr>
          </a:p>
        </p:txBody>
      </p:sp>
      <p:sp>
        <p:nvSpPr>
          <p:cNvPr id="482318" name="テキスト ボックス 71"/>
          <p:cNvSpPr txBox="1">
            <a:spLocks noChangeArrowheads="1"/>
          </p:cNvSpPr>
          <p:nvPr/>
        </p:nvSpPr>
        <p:spPr bwMode="auto">
          <a:xfrm>
            <a:off x="1924050" y="1801813"/>
            <a:ext cx="1760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1200" smtClean="0">
                <a:solidFill>
                  <a:srgbClr val="000000"/>
                </a:solidFill>
              </a:rPr>
              <a:t>　</a:t>
            </a:r>
            <a:r>
              <a:rPr lang="en-US" altLang="ja-JP" sz="1200" smtClean="0">
                <a:solidFill>
                  <a:srgbClr val="000000"/>
                </a:solidFill>
              </a:rPr>
              <a:t>design concept(1995)</a:t>
            </a:r>
          </a:p>
        </p:txBody>
      </p:sp>
      <p:sp>
        <p:nvSpPr>
          <p:cNvPr id="482319" name="テキスト ボックス 72"/>
          <p:cNvSpPr txBox="1">
            <a:spLocks noChangeArrowheads="1"/>
          </p:cNvSpPr>
          <p:nvPr/>
        </p:nvSpPr>
        <p:spPr bwMode="auto">
          <a:xfrm>
            <a:off x="4048125" y="1774825"/>
            <a:ext cx="2281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ea typeface="ＭＳ ゴシック" pitchFamily="49" charset="-128"/>
              </a:rPr>
              <a:t>IGZO-TFT, </a:t>
            </a:r>
            <a:r>
              <a:rPr lang="en-US" altLang="ja-JP" sz="1400" b="1" smtClean="0">
                <a:solidFill>
                  <a:srgbClr val="000000"/>
                </a:solidFill>
                <a:ea typeface="ＭＳ ゴシック" pitchFamily="49" charset="-128"/>
              </a:rPr>
              <a:t>Science(2003)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b="1" smtClean="0">
                <a:solidFill>
                  <a:srgbClr val="000000"/>
                </a:solidFill>
                <a:ea typeface="ＭＳ ゴシック" pitchFamily="49" charset="-128"/>
              </a:rPr>
              <a:t>                   Nature (2004)</a:t>
            </a:r>
          </a:p>
        </p:txBody>
      </p:sp>
      <p:sp>
        <p:nvSpPr>
          <p:cNvPr id="482320" name="テキスト ボックス 73"/>
          <p:cNvSpPr txBox="1">
            <a:spLocks noChangeArrowheads="1"/>
          </p:cNvSpPr>
          <p:nvPr/>
        </p:nvSpPr>
        <p:spPr bwMode="auto">
          <a:xfrm>
            <a:off x="6840538" y="2462213"/>
            <a:ext cx="2359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smtClean="0">
                <a:solidFill>
                  <a:srgbClr val="000000"/>
                </a:solidFill>
              </a:rPr>
              <a:t>Mass Production</a:t>
            </a:r>
            <a:r>
              <a:rPr lang="ja-JP" altLang="en-US" sz="1200" smtClean="0">
                <a:solidFill>
                  <a:srgbClr val="000000"/>
                </a:solidFill>
              </a:rPr>
              <a:t> </a:t>
            </a:r>
            <a:r>
              <a:rPr lang="en-US" altLang="ja-JP" sz="1200" smtClean="0">
                <a:solidFill>
                  <a:srgbClr val="000000"/>
                </a:solidFill>
              </a:rPr>
              <a:t>starts(2012)</a:t>
            </a:r>
          </a:p>
        </p:txBody>
      </p:sp>
      <p:sp>
        <p:nvSpPr>
          <p:cNvPr id="482321" name="テキスト ボックス 75"/>
          <p:cNvSpPr txBox="1">
            <a:spLocks noChangeArrowheads="1"/>
          </p:cNvSpPr>
          <p:nvPr/>
        </p:nvSpPr>
        <p:spPr bwMode="auto">
          <a:xfrm>
            <a:off x="2128838" y="3873500"/>
            <a:ext cx="25606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ja-JP" sz="1200" b="1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b="1" smtClean="0">
                <a:solidFill>
                  <a:srgbClr val="000000"/>
                </a:solidFill>
              </a:rPr>
              <a:t>(Nature 2002, Science 2003</a:t>
            </a:r>
            <a:r>
              <a:rPr lang="en-US" altLang="ja-JP" sz="140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82322" name="テキスト ボックス 77"/>
          <p:cNvSpPr txBox="1">
            <a:spLocks noChangeArrowheads="1"/>
          </p:cNvSpPr>
          <p:nvPr/>
        </p:nvSpPr>
        <p:spPr bwMode="auto">
          <a:xfrm>
            <a:off x="1844675" y="6546850"/>
            <a:ext cx="2224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b="1" smtClean="0">
                <a:solidFill>
                  <a:srgbClr val="000000"/>
                </a:solidFill>
              </a:rPr>
              <a:t>JACS 2008, Nature 2008</a:t>
            </a:r>
            <a:endParaRPr lang="en-US" altLang="ja-JP" sz="1200" smtClean="0">
              <a:solidFill>
                <a:srgbClr val="000000"/>
              </a:solidFill>
            </a:endParaRPr>
          </a:p>
        </p:txBody>
      </p:sp>
      <p:sp>
        <p:nvSpPr>
          <p:cNvPr id="482323" name="テキスト ボックス 78"/>
          <p:cNvSpPr txBox="1">
            <a:spLocks noChangeArrowheads="1"/>
          </p:cNvSpPr>
          <p:nvPr/>
        </p:nvSpPr>
        <p:spPr bwMode="auto">
          <a:xfrm>
            <a:off x="866775" y="79375"/>
            <a:ext cx="2568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3600" b="1" smtClean="0">
                <a:solidFill>
                  <a:srgbClr val="FFFFFF"/>
                </a:solidFill>
                <a:ea typeface="HGPｺﾞｼｯｸE" pitchFamily="50" charset="-128"/>
              </a:rPr>
              <a:t>Ｈｉｇｈｌｉｇｈｔｓ</a:t>
            </a:r>
            <a:endParaRPr lang="en-US" altLang="ja-JP" sz="3600" b="1" smtClean="0">
              <a:solidFill>
                <a:srgbClr val="FFFFFF"/>
              </a:solidFill>
              <a:ea typeface="HGPｺﾞｼｯｸE" pitchFamily="50" charset="-128"/>
            </a:endParaRPr>
          </a:p>
        </p:txBody>
      </p:sp>
      <p:sp>
        <p:nvSpPr>
          <p:cNvPr id="482324" name="テキスト ボックス 80"/>
          <p:cNvSpPr txBox="1">
            <a:spLocks noChangeArrowheads="1"/>
          </p:cNvSpPr>
          <p:nvPr/>
        </p:nvSpPr>
        <p:spPr bwMode="auto">
          <a:xfrm>
            <a:off x="5651500" y="725488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b="1" smtClean="0">
                <a:solidFill>
                  <a:srgbClr val="FF0066"/>
                </a:solidFill>
                <a:cs typeface="Arial" pitchFamily="34" charset="0"/>
              </a:rPr>
              <a:t>High Performance Transistor</a:t>
            </a:r>
          </a:p>
        </p:txBody>
      </p:sp>
      <p:sp>
        <p:nvSpPr>
          <p:cNvPr id="482325" name="テキスト ボックス 82"/>
          <p:cNvSpPr txBox="1">
            <a:spLocks noChangeArrowheads="1"/>
          </p:cNvSpPr>
          <p:nvPr/>
        </p:nvSpPr>
        <p:spPr bwMode="auto">
          <a:xfrm>
            <a:off x="2730500" y="2193925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800" b="1" smtClean="0">
                <a:solidFill>
                  <a:srgbClr val="FF0066"/>
                </a:solidFill>
              </a:rPr>
              <a:t>Transparent  Conductor</a:t>
            </a:r>
          </a:p>
        </p:txBody>
      </p:sp>
      <p:pic>
        <p:nvPicPr>
          <p:cNvPr id="482326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2492375"/>
            <a:ext cx="11049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27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828675"/>
            <a:ext cx="952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2328" name="Text Box 32"/>
          <p:cNvSpPr txBox="1">
            <a:spLocks noChangeArrowheads="1"/>
          </p:cNvSpPr>
          <p:nvPr/>
        </p:nvSpPr>
        <p:spPr bwMode="auto">
          <a:xfrm>
            <a:off x="2000250" y="4295775"/>
            <a:ext cx="21685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000" b="1" smtClean="0">
                <a:solidFill>
                  <a:srgbClr val="FF0066"/>
                </a:solidFill>
                <a:ea typeface="HG創英角ｺﾞｼｯｸUB" pitchFamily="49" charset="-128"/>
              </a:rPr>
              <a:t>Iron Pnictide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000" b="1" smtClean="0">
                <a:solidFill>
                  <a:srgbClr val="FF0066"/>
                </a:solidFill>
                <a:ea typeface="HG創英角ｺﾞｼｯｸUB" pitchFamily="49" charset="-128"/>
              </a:rPr>
              <a:t>Superconductor</a:t>
            </a:r>
          </a:p>
        </p:txBody>
      </p:sp>
      <p:sp>
        <p:nvSpPr>
          <p:cNvPr id="3" name="右矢印 66"/>
          <p:cNvSpPr/>
          <p:nvPr/>
        </p:nvSpPr>
        <p:spPr>
          <a:xfrm>
            <a:off x="3925888" y="3187700"/>
            <a:ext cx="3556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82330" name="Text Box 36"/>
          <p:cNvSpPr txBox="1">
            <a:spLocks noChangeArrowheads="1"/>
          </p:cNvSpPr>
          <p:nvPr/>
        </p:nvSpPr>
        <p:spPr bwMode="auto">
          <a:xfrm>
            <a:off x="4713288" y="4119563"/>
            <a:ext cx="197961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200" b="1" smtClean="0">
                <a:solidFill>
                  <a:srgbClr val="000000"/>
                </a:solidFill>
              </a:rPr>
              <a:t>molten metallic electride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b="1" smtClean="0">
                <a:solidFill>
                  <a:srgbClr val="000000"/>
                </a:solidFill>
              </a:rPr>
              <a:t>( Science) 2011</a:t>
            </a:r>
          </a:p>
        </p:txBody>
      </p:sp>
      <p:sp>
        <p:nvSpPr>
          <p:cNvPr id="482331" name="Text Box 37"/>
          <p:cNvSpPr txBox="1">
            <a:spLocks noChangeArrowheads="1"/>
          </p:cNvSpPr>
          <p:nvPr/>
        </p:nvSpPr>
        <p:spPr bwMode="auto">
          <a:xfrm>
            <a:off x="7388225" y="4365625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ja-JP" altLang="en-US" sz="1800" smtClean="0">
              <a:solidFill>
                <a:srgbClr val="000000"/>
              </a:solidFill>
            </a:endParaRPr>
          </a:p>
        </p:txBody>
      </p:sp>
      <p:pic>
        <p:nvPicPr>
          <p:cNvPr id="482332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433638"/>
            <a:ext cx="1733550" cy="168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2333" name="Picture 4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039813"/>
            <a:ext cx="104298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2334" name="Picture 4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4548188"/>
            <a:ext cx="24098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2335" name="テキスト ボックス 3"/>
          <p:cNvSpPr txBox="1">
            <a:spLocks noChangeArrowheads="1"/>
          </p:cNvSpPr>
          <p:nvPr/>
        </p:nvSpPr>
        <p:spPr bwMode="auto">
          <a:xfrm>
            <a:off x="69850" y="4649788"/>
            <a:ext cx="141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Nature(1997)</a:t>
            </a:r>
            <a:endParaRPr lang="ja-JP" altLang="en-US" sz="1400" smtClean="0">
              <a:solidFill>
                <a:srgbClr val="000000"/>
              </a:solidFill>
              <a:latin typeface="Verdana" pitchFamily="34" charset="0"/>
              <a:ea typeface="HG創英角ｺﾞｼｯｸUB" pitchFamily="49" charset="-128"/>
            </a:endParaRPr>
          </a:p>
        </p:txBody>
      </p:sp>
      <p:sp>
        <p:nvSpPr>
          <p:cNvPr id="482336" name="テキスト ボックス 4"/>
          <p:cNvSpPr txBox="1">
            <a:spLocks noChangeArrowheads="1"/>
          </p:cNvSpPr>
          <p:nvPr/>
        </p:nvSpPr>
        <p:spPr bwMode="auto">
          <a:xfrm>
            <a:off x="-65088" y="3597275"/>
            <a:ext cx="19542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Transparent</a:t>
            </a:r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　</a:t>
            </a:r>
            <a:endParaRPr lang="en-US" altLang="ja-JP" sz="1400" smtClean="0">
              <a:solidFill>
                <a:srgbClr val="000000"/>
              </a:solidFill>
              <a:latin typeface="Verdana" pitchFamily="34" charset="0"/>
              <a:ea typeface="HG創英角ｺﾞｼｯｸUB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 P-type oxide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Semiconductor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(</a:t>
            </a:r>
            <a:r>
              <a:rPr lang="en-US" altLang="ja-JP" sz="1400" b="1" smtClean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C</a:t>
            </a:r>
            <a:r>
              <a:rPr lang="en-US" altLang="ja-JP" sz="1400" b="1" smtClean="0">
                <a:solidFill>
                  <a:srgbClr val="000000"/>
                </a:solidFill>
                <a:ea typeface="HG創英角ｺﾞｼｯｸUB" pitchFamily="49" charset="-128"/>
              </a:rPr>
              <a:t>uAlO2</a:t>
            </a: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, </a:t>
            </a:r>
            <a:r>
              <a:rPr lang="en-US" altLang="ja-JP" sz="1400" b="1" smtClean="0">
                <a:solidFill>
                  <a:srgbClr val="000000"/>
                </a:solidFill>
                <a:ea typeface="HG創英角ｺﾞｼｯｸUB" pitchFamily="49" charset="-128"/>
              </a:rPr>
              <a:t>LaCuOCh</a:t>
            </a:r>
            <a:r>
              <a:rPr lang="en-US" altLang="ja-JP" sz="1800" b="1" smtClean="0">
                <a:solidFill>
                  <a:srgbClr val="000000"/>
                </a:solidFill>
                <a:ea typeface="HG創英角ｺﾞｼｯｸUB" pitchFamily="49" charset="-128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ja-JP" altLang="en-US" sz="2000" smtClean="0">
              <a:solidFill>
                <a:srgbClr val="000000"/>
              </a:solidFill>
              <a:latin typeface="Verdana" pitchFamily="34" charset="0"/>
              <a:ea typeface="HG創英角ｺﾞｼｯｸUB" pitchFamily="49" charset="-128"/>
            </a:endParaRPr>
          </a:p>
        </p:txBody>
      </p:sp>
      <p:sp>
        <p:nvSpPr>
          <p:cNvPr id="7" name="屈折矢印 6"/>
          <p:cNvSpPr/>
          <p:nvPr/>
        </p:nvSpPr>
        <p:spPr>
          <a:xfrm rot="5400000">
            <a:off x="664369" y="5237956"/>
            <a:ext cx="850900" cy="73183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srgbClr val="FFFFFF"/>
              </a:solidFill>
            </a:endParaRPr>
          </a:p>
        </p:txBody>
      </p:sp>
      <p:pic>
        <p:nvPicPr>
          <p:cNvPr id="482338" name="Picture 4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4895850"/>
            <a:ext cx="1936750" cy="18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2339" name="テキスト ボックス 7"/>
          <p:cNvSpPr txBox="1">
            <a:spLocks noChangeArrowheads="1"/>
          </p:cNvSpPr>
          <p:nvPr/>
        </p:nvSpPr>
        <p:spPr bwMode="auto">
          <a:xfrm>
            <a:off x="6865938" y="4592638"/>
            <a:ext cx="226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000" b="1" smtClean="0">
                <a:solidFill>
                  <a:srgbClr val="FF0000"/>
                </a:solidFill>
                <a:ea typeface="HG創英角ｺﾞｼｯｸUB" pitchFamily="49" charset="-128"/>
              </a:rPr>
              <a:t>2D electride</a:t>
            </a:r>
            <a:endParaRPr lang="ja-JP" altLang="en-US" sz="2000" b="1" smtClean="0">
              <a:solidFill>
                <a:srgbClr val="FF0000"/>
              </a:solidFill>
              <a:ea typeface="HG創英角ｺﾞｼｯｸUB" pitchFamily="49" charset="-128"/>
            </a:endParaRPr>
          </a:p>
        </p:txBody>
      </p:sp>
      <p:sp>
        <p:nvSpPr>
          <p:cNvPr id="482340" name="テキスト ボックス 8"/>
          <p:cNvSpPr txBox="1">
            <a:spLocks noChangeArrowheads="1"/>
          </p:cNvSpPr>
          <p:nvPr/>
        </p:nvSpPr>
        <p:spPr bwMode="auto">
          <a:xfrm>
            <a:off x="6916738" y="6569075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b="1" smtClean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Nature(2013)</a:t>
            </a:r>
            <a:endParaRPr lang="ja-JP" altLang="en-US" sz="1400" b="1" smtClean="0">
              <a:solidFill>
                <a:srgbClr val="000000"/>
              </a:solidFill>
              <a:latin typeface="Verdana" pitchFamily="34" charset="0"/>
              <a:ea typeface="HG創英角ｺﾞｼｯｸUB" pitchFamily="49" charset="-128"/>
            </a:endParaRPr>
          </a:p>
        </p:txBody>
      </p:sp>
      <p:grpSp>
        <p:nvGrpSpPr>
          <p:cNvPr id="482341" name="グループ化 38"/>
          <p:cNvGrpSpPr>
            <a:grpSpLocks/>
          </p:cNvGrpSpPr>
          <p:nvPr/>
        </p:nvGrpSpPr>
        <p:grpSpPr bwMode="auto">
          <a:xfrm>
            <a:off x="6189663" y="2662238"/>
            <a:ext cx="3376612" cy="1987550"/>
            <a:chOff x="5685061" y="2885463"/>
            <a:chExt cx="4566759" cy="2082874"/>
          </a:xfrm>
        </p:grpSpPr>
        <p:grpSp>
          <p:nvGrpSpPr>
            <p:cNvPr id="482345" name="グループ化 99"/>
            <p:cNvGrpSpPr>
              <a:grpSpLocks/>
            </p:cNvGrpSpPr>
            <p:nvPr/>
          </p:nvGrpSpPr>
          <p:grpSpPr bwMode="auto">
            <a:xfrm>
              <a:off x="5854700" y="3000375"/>
              <a:ext cx="3141663" cy="1808163"/>
              <a:chOff x="7178061" y="-731520"/>
              <a:chExt cx="3931877" cy="2294255"/>
            </a:xfrm>
          </p:grpSpPr>
          <p:pic>
            <p:nvPicPr>
              <p:cNvPr id="482348" name="Picture 3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70"/>
              <a:stretch>
                <a:fillRect/>
              </a:stretch>
            </p:blipFill>
            <p:spPr bwMode="auto">
              <a:xfrm>
                <a:off x="7178061" y="-731520"/>
                <a:ext cx="3931877" cy="2294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角丸四角形 43"/>
              <p:cNvSpPr/>
              <p:nvPr/>
            </p:nvSpPr>
            <p:spPr>
              <a:xfrm>
                <a:off x="8889705" y="203445"/>
                <a:ext cx="365443" cy="234307"/>
              </a:xfrm>
              <a:prstGeom prst="roundRect">
                <a:avLst/>
              </a:prstGeom>
              <a:gradFill flip="none" rotWithShape="1">
                <a:gsLst>
                  <a:gs pos="37000">
                    <a:sysClr val="windowText" lastClr="000000">
                      <a:lumMod val="75000"/>
                      <a:lumOff val="2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  <a:gs pos="100000">
                    <a:sysClr val="windowText" lastClr="000000">
                      <a:lumMod val="75000"/>
                      <a:lumOff val="25000"/>
                      <a:tint val="23500"/>
                      <a:satMod val="16000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テキスト ボックス 95"/>
              <p:cNvSpPr txBox="1">
                <a:spLocks noChangeArrowheads="1"/>
              </p:cNvSpPr>
              <p:nvPr/>
            </p:nvSpPr>
            <p:spPr bwMode="auto">
              <a:xfrm>
                <a:off x="8553819" y="186558"/>
                <a:ext cx="1402657" cy="308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HG創英角ｺﾞｼｯｸUB" pitchFamily="49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HG創英角ｺﾞｼｯｸUB" pitchFamily="49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HG創英角ｺﾞｼｯｸUB" pitchFamily="49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HG創英角ｺﾞｼｯｸUB" pitchFamily="49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HG創英角ｺﾞｼｯｸUB" pitchFamily="49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HG創英角ｺﾞｼｯｸUB" pitchFamily="49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HG創英角ｺﾞｼｯｸUB" pitchFamily="49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HG創英角ｺﾞｼｯｸUB" pitchFamily="49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HG創英角ｺﾞｼｯｸUB" pitchFamily="49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ja-JP" sz="1400" b="1" kern="0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rPr>
                  <a:t>Ru</a:t>
                </a:r>
                <a:endParaRPr lang="ja-JP" altLang="en-US" sz="1400" b="1" kern="0" smtClean="0">
                  <a:solidFill>
                    <a:srgbClr val="FFFFFF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endParaRPr>
              </a:p>
            </p:txBody>
          </p:sp>
        </p:grpSp>
        <p:sp>
          <p:nvSpPr>
            <p:cNvPr id="482346" name="テキスト ボックス 8"/>
            <p:cNvSpPr txBox="1">
              <a:spLocks noChangeArrowheads="1"/>
            </p:cNvSpPr>
            <p:nvPr/>
          </p:nvSpPr>
          <p:spPr bwMode="auto">
            <a:xfrm>
              <a:off x="5685061" y="2885463"/>
              <a:ext cx="4566759" cy="387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ja-JP" sz="1800" b="1" smtClean="0">
                  <a:solidFill>
                    <a:srgbClr val="FF0000"/>
                  </a:solidFill>
                </a:rPr>
                <a:t>Catalyst for NH</a:t>
              </a:r>
              <a:r>
                <a:rPr lang="en-US" altLang="ja-JP" sz="1600" b="1" smtClean="0">
                  <a:solidFill>
                    <a:srgbClr val="FF0000"/>
                  </a:solidFill>
                </a:rPr>
                <a:t>3</a:t>
              </a:r>
              <a:r>
                <a:rPr lang="en-US" altLang="ja-JP" sz="1800" b="1" smtClean="0">
                  <a:solidFill>
                    <a:srgbClr val="FF0000"/>
                  </a:solidFill>
                </a:rPr>
                <a:t>  synthesis</a:t>
              </a:r>
              <a:endParaRPr lang="ja-JP" altLang="en-US" sz="1800" b="1" smtClean="0">
                <a:solidFill>
                  <a:srgbClr val="FF0000"/>
                </a:solidFill>
              </a:endParaRPr>
            </a:p>
          </p:txBody>
        </p:sp>
        <p:sp>
          <p:nvSpPr>
            <p:cNvPr id="482347" name="テキスト ボックス 9"/>
            <p:cNvSpPr txBox="1">
              <a:spLocks noChangeArrowheads="1"/>
            </p:cNvSpPr>
            <p:nvPr/>
          </p:nvSpPr>
          <p:spPr bwMode="auto">
            <a:xfrm>
              <a:off x="6612710" y="4598449"/>
              <a:ext cx="19542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ja-JP" sz="1800" smtClean="0">
                  <a:solidFill>
                    <a:srgbClr val="000000"/>
                  </a:solidFill>
                </a:rPr>
                <a:t>(Nat.Chem.2012)</a:t>
              </a:r>
              <a:endParaRPr lang="ja-JP" altLang="en-US" sz="18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3" name="右矢印 66"/>
          <p:cNvSpPr/>
          <p:nvPr/>
        </p:nvSpPr>
        <p:spPr>
          <a:xfrm>
            <a:off x="6167438" y="3276600"/>
            <a:ext cx="357187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48234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4406900"/>
            <a:ext cx="347663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2344" name="Picture 2" descr="C:\Users\hosono\Pictures\lg-oled-tv_7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1216025"/>
            <a:ext cx="1560513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914" name="Object 44"/>
          <p:cNvGraphicFramePr>
            <a:graphicFrameLocks noChangeAspect="1"/>
          </p:cNvGraphicFramePr>
          <p:nvPr/>
        </p:nvGraphicFramePr>
        <p:xfrm>
          <a:off x="3854450" y="5219700"/>
          <a:ext cx="914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Designer 描画" r:id="rId3" imgW="914400" imgH="914400" progId="Designer.Drawing.8">
                  <p:embed/>
                </p:oleObj>
              </mc:Choice>
              <mc:Fallback>
                <p:oleObj name="Designer 描画" r:id="rId3" imgW="914400" imgH="914400" progId="Designer.Drawing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450" y="5219700"/>
                        <a:ext cx="9144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6915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3486150"/>
            <a:ext cx="16097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6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376238"/>
            <a:ext cx="16097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7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2289175"/>
            <a:ext cx="10858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8" name="テキスト ボックス 63"/>
          <p:cNvSpPr txBox="1">
            <a:spLocks noChangeArrowheads="1"/>
          </p:cNvSpPr>
          <p:nvPr/>
        </p:nvSpPr>
        <p:spPr bwMode="auto">
          <a:xfrm>
            <a:off x="7031038" y="1390650"/>
            <a:ext cx="518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CB</a:t>
            </a:r>
            <a:endParaRPr lang="ja-JP" altLang="en-US" sz="1800" b="1" dirty="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6919" name="テキスト ボックス 65"/>
          <p:cNvSpPr txBox="1">
            <a:spLocks noChangeArrowheads="1"/>
          </p:cNvSpPr>
          <p:nvPr/>
        </p:nvSpPr>
        <p:spPr bwMode="auto">
          <a:xfrm>
            <a:off x="7816850" y="2249488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Cu 3d</a:t>
            </a:r>
          </a:p>
        </p:txBody>
      </p:sp>
      <p:sp>
        <p:nvSpPr>
          <p:cNvPr id="166920" name="テキスト ボックス 66"/>
          <p:cNvSpPr txBox="1">
            <a:spLocks noChangeArrowheads="1"/>
          </p:cNvSpPr>
          <p:nvPr/>
        </p:nvSpPr>
        <p:spPr bwMode="auto">
          <a:xfrm>
            <a:off x="7505700" y="2843213"/>
            <a:ext cx="719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O2p</a:t>
            </a:r>
            <a:endParaRPr lang="ja-JP" altLang="en-US" sz="18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6921" name="テキスト ボックス 67"/>
          <p:cNvSpPr txBox="1">
            <a:spLocks noChangeArrowheads="1"/>
          </p:cNvSpPr>
          <p:nvPr/>
        </p:nvSpPr>
        <p:spPr bwMode="auto">
          <a:xfrm>
            <a:off x="6994525" y="2003425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VB</a:t>
            </a:r>
            <a:endParaRPr lang="ja-JP" altLang="en-US" sz="1800" b="1" dirty="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6922" name="テキスト ボックス 68"/>
          <p:cNvSpPr txBox="1">
            <a:spLocks noChangeArrowheads="1"/>
          </p:cNvSpPr>
          <p:nvPr/>
        </p:nvSpPr>
        <p:spPr bwMode="auto">
          <a:xfrm>
            <a:off x="4643438" y="53594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Sn 5s</a:t>
            </a:r>
            <a:endParaRPr lang="ja-JP" altLang="en-US" sz="18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6923" name="正方形/長方形 69"/>
          <p:cNvSpPr>
            <a:spLocks noChangeArrowheads="1"/>
          </p:cNvSpPr>
          <p:nvPr/>
        </p:nvSpPr>
        <p:spPr bwMode="auto">
          <a:xfrm>
            <a:off x="4625975" y="600075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</a:rPr>
              <a:t>O2p</a:t>
            </a:r>
          </a:p>
        </p:txBody>
      </p:sp>
      <p:sp>
        <p:nvSpPr>
          <p:cNvPr id="166924" name="テキスト ボックス 71"/>
          <p:cNvSpPr txBox="1">
            <a:spLocks noChangeArrowheads="1"/>
          </p:cNvSpPr>
          <p:nvPr/>
        </p:nvSpPr>
        <p:spPr bwMode="auto">
          <a:xfrm>
            <a:off x="4595813" y="542925"/>
            <a:ext cx="650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(b)</a:t>
            </a:r>
            <a:endParaRPr lang="ja-JP" altLang="en-US" sz="18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477838" y="1890713"/>
            <a:ext cx="50323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69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835275"/>
            <a:ext cx="5127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1652588"/>
            <a:ext cx="512762" cy="3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3021013"/>
            <a:ext cx="512762" cy="3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コネクタ 8"/>
          <p:cNvCxnSpPr>
            <a:stCxn id="166927" idx="3"/>
            <a:endCxn id="166926" idx="1"/>
          </p:cNvCxnSpPr>
          <p:nvPr/>
        </p:nvCxnSpPr>
        <p:spPr>
          <a:xfrm>
            <a:off x="1635125" y="1666875"/>
            <a:ext cx="274638" cy="1192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1635125" y="2809875"/>
            <a:ext cx="274638" cy="252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6931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2774950"/>
            <a:ext cx="1714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32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2630488"/>
            <a:ext cx="1714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33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682875"/>
            <a:ext cx="20796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34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557463"/>
            <a:ext cx="20796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35" name="テキスト ボックス 19"/>
          <p:cNvSpPr txBox="1">
            <a:spLocks noChangeArrowheads="1"/>
          </p:cNvSpPr>
          <p:nvPr/>
        </p:nvSpPr>
        <p:spPr bwMode="auto">
          <a:xfrm>
            <a:off x="1909763" y="2235200"/>
            <a:ext cx="68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O 2p</a:t>
            </a:r>
            <a:endParaRPr lang="ja-JP" altLang="en-US" sz="18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6936" name="テキスト ボックス 72"/>
          <p:cNvSpPr txBox="1">
            <a:spLocks noChangeArrowheads="1"/>
          </p:cNvSpPr>
          <p:nvPr/>
        </p:nvSpPr>
        <p:spPr bwMode="auto">
          <a:xfrm>
            <a:off x="1657350" y="3944938"/>
            <a:ext cx="4667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(c)</a:t>
            </a:r>
            <a:endParaRPr lang="ja-JP" altLang="en-US" sz="18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166937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4130675"/>
            <a:ext cx="240347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38" name="Picture 3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725488"/>
            <a:ext cx="1609725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39" name="テキスト ボックス 77"/>
          <p:cNvSpPr txBox="1">
            <a:spLocks noChangeArrowheads="1"/>
          </p:cNvSpPr>
          <p:nvPr/>
        </p:nvSpPr>
        <p:spPr bwMode="auto">
          <a:xfrm>
            <a:off x="574675" y="541338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(a)</a:t>
            </a:r>
            <a:endParaRPr lang="ja-JP" altLang="en-US" sz="18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6940" name="テキスト ボックス 78"/>
          <p:cNvSpPr txBox="1">
            <a:spLocks noChangeArrowheads="1"/>
          </p:cNvSpPr>
          <p:nvPr/>
        </p:nvSpPr>
        <p:spPr bwMode="auto">
          <a:xfrm>
            <a:off x="2814638" y="1187450"/>
            <a:ext cx="865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Sn</a:t>
            </a:r>
            <a:r>
              <a:rPr lang="ja-JP" altLang="en-US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　</a:t>
            </a: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5s</a:t>
            </a:r>
            <a:endParaRPr lang="ja-JP" altLang="en-US" sz="18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6941" name="テキスト ボックス 79"/>
          <p:cNvSpPr txBox="1">
            <a:spLocks noChangeArrowheads="1"/>
          </p:cNvSpPr>
          <p:nvPr/>
        </p:nvSpPr>
        <p:spPr bwMode="auto">
          <a:xfrm>
            <a:off x="2620963" y="3108325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O 2p</a:t>
            </a:r>
            <a:endParaRPr lang="ja-JP" altLang="en-US" sz="18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6942" name="テキスト ボックス 80"/>
          <p:cNvSpPr txBox="1">
            <a:spLocks noChangeArrowheads="1"/>
          </p:cNvSpPr>
          <p:nvPr/>
        </p:nvSpPr>
        <p:spPr bwMode="auto">
          <a:xfrm>
            <a:off x="2801938" y="1544638"/>
            <a:ext cx="518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CB</a:t>
            </a:r>
            <a:endParaRPr lang="ja-JP" altLang="en-US" sz="1800" b="1" dirty="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88" name="直線コネクタ 87"/>
          <p:cNvCxnSpPr/>
          <p:nvPr/>
        </p:nvCxnSpPr>
        <p:spPr>
          <a:xfrm>
            <a:off x="981075" y="1914525"/>
            <a:ext cx="198438" cy="1177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>
            <a:endCxn id="166927" idx="1"/>
          </p:cNvCxnSpPr>
          <p:nvPr/>
        </p:nvCxnSpPr>
        <p:spPr>
          <a:xfrm flipV="1">
            <a:off x="981075" y="1666875"/>
            <a:ext cx="141288" cy="20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45" name="テキスト ボックス 90"/>
          <p:cNvSpPr txBox="1">
            <a:spLocks noChangeArrowheads="1"/>
          </p:cNvSpPr>
          <p:nvPr/>
        </p:nvSpPr>
        <p:spPr bwMode="auto">
          <a:xfrm>
            <a:off x="98425" y="1951038"/>
            <a:ext cx="13303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Sn</a:t>
            </a:r>
            <a:r>
              <a:rPr lang="en-US" altLang="ja-JP" sz="2800" baseline="300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4</a:t>
            </a:r>
            <a:r>
              <a:rPr lang="en-US" altLang="ja-JP" baseline="300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+</a:t>
            </a:r>
            <a:r>
              <a:rPr lang="en-US" altLang="ja-JP" sz="2000" baseline="300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  </a:t>
            </a:r>
            <a:r>
              <a:rPr lang="en-US" altLang="ja-JP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5s</a:t>
            </a:r>
            <a:r>
              <a:rPr lang="en-US" altLang="ja-JP" sz="1800" baseline="300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0</a:t>
            </a:r>
            <a:endParaRPr lang="ja-JP" altLang="en-US" sz="1800" baseline="30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166946" name="グループ化 40"/>
          <p:cNvGrpSpPr>
            <a:grpSpLocks/>
          </p:cNvGrpSpPr>
          <p:nvPr/>
        </p:nvGrpSpPr>
        <p:grpSpPr bwMode="auto">
          <a:xfrm>
            <a:off x="785813" y="4860925"/>
            <a:ext cx="2887662" cy="1576388"/>
            <a:chOff x="3810552" y="4282186"/>
            <a:chExt cx="2886411" cy="1577321"/>
          </a:xfrm>
        </p:grpSpPr>
        <p:cxnSp>
          <p:nvCxnSpPr>
            <p:cNvPr id="42" name="直線コネクタ 41"/>
            <p:cNvCxnSpPr/>
            <p:nvPr/>
          </p:nvCxnSpPr>
          <p:spPr>
            <a:xfrm>
              <a:off x="4356415" y="4869909"/>
              <a:ext cx="50301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695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5157192"/>
              <a:ext cx="506413" cy="36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959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488" y="4653136"/>
              <a:ext cx="506413" cy="36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960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877" y="5373216"/>
              <a:ext cx="506413" cy="36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6" name="直線矢印コネクタ 45"/>
            <p:cNvCxnSpPr/>
            <p:nvPr/>
          </p:nvCxnSpPr>
          <p:spPr>
            <a:xfrm flipV="1">
              <a:off x="4553180" y="4617347"/>
              <a:ext cx="0" cy="5035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6962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279390" y="4936812"/>
              <a:ext cx="188913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963" name="Picture 1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0" y="4282186"/>
              <a:ext cx="188913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964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643" y="5004519"/>
              <a:ext cx="188913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965" name="Picture 1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867" y="4855567"/>
              <a:ext cx="188913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966" name="Picture 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48551" y="4632989"/>
              <a:ext cx="188913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967" name="Picture 1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206" y="5121188"/>
              <a:ext cx="188913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968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206" y="4406876"/>
              <a:ext cx="188913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4" name="直線コネクタ 53"/>
            <p:cNvCxnSpPr>
              <a:endCxn id="166959" idx="1"/>
            </p:cNvCxnSpPr>
            <p:nvPr/>
          </p:nvCxnSpPr>
          <p:spPr>
            <a:xfrm flipV="1">
              <a:off x="4875303" y="4671354"/>
              <a:ext cx="295147" cy="1985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>
              <a:stCxn id="166959" idx="3"/>
            </p:cNvCxnSpPr>
            <p:nvPr/>
          </p:nvCxnSpPr>
          <p:spPr>
            <a:xfrm>
              <a:off x="5676643" y="4671354"/>
              <a:ext cx="334817" cy="4860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>
              <a:endCxn id="166960" idx="1"/>
            </p:cNvCxnSpPr>
            <p:nvPr/>
          </p:nvCxnSpPr>
          <p:spPr>
            <a:xfrm>
              <a:off x="4875303" y="4935035"/>
              <a:ext cx="272932" cy="4558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V="1">
              <a:off x="5654428" y="5193950"/>
              <a:ext cx="357032" cy="1524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973" name="テキスト ボックス 57"/>
            <p:cNvSpPr txBox="1">
              <a:spLocks noChangeArrowheads="1"/>
            </p:cNvSpPr>
            <p:nvPr/>
          </p:nvSpPr>
          <p:spPr bwMode="auto">
            <a:xfrm>
              <a:off x="3810552" y="5238437"/>
              <a:ext cx="12178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rPr>
                <a:t>Sn</a:t>
              </a:r>
              <a:r>
                <a:rPr lang="en-US" altLang="ja-JP" baseline="30000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rPr>
                <a:t>2+</a:t>
              </a:r>
              <a:r>
                <a:rPr lang="en-US" altLang="ja-JP" sz="1800" baseline="30000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rPr>
                <a:t> </a:t>
              </a:r>
              <a:r>
                <a:rPr lang="en-US" altLang="ja-JP" sz="1800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rPr>
                <a:t>5s</a:t>
              </a:r>
              <a:r>
                <a:rPr lang="en-US" altLang="ja-JP" sz="1800" baseline="30000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rPr>
                <a:t>2</a:t>
              </a:r>
              <a:endParaRPr lang="ja-JP" altLang="en-US" sz="1800" baseline="300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6974" name="テキスト ボックス 58"/>
            <p:cNvSpPr txBox="1">
              <a:spLocks noChangeArrowheads="1"/>
            </p:cNvSpPr>
            <p:nvPr/>
          </p:nvSpPr>
          <p:spPr bwMode="auto">
            <a:xfrm>
              <a:off x="6012160" y="5490175"/>
              <a:ext cx="684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itchFamily="34" charset="0"/>
                  <a:ea typeface="HG創英角ｺﾞｼｯｸUB" pitchFamily="49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rPr>
                <a:t>O 2p</a:t>
              </a:r>
              <a:endParaRPr lang="ja-JP" altLang="en-US" sz="18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66947" name="正方形/長方形 3"/>
          <p:cNvSpPr>
            <a:spLocks noChangeArrowheads="1"/>
          </p:cNvSpPr>
          <p:nvPr/>
        </p:nvSpPr>
        <p:spPr bwMode="auto">
          <a:xfrm>
            <a:off x="4291013" y="4365625"/>
            <a:ext cx="518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CB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66948" name="テキスト ボックス 5"/>
          <p:cNvSpPr txBox="1">
            <a:spLocks noChangeArrowheads="1"/>
          </p:cNvSpPr>
          <p:nvPr/>
        </p:nvSpPr>
        <p:spPr bwMode="auto">
          <a:xfrm>
            <a:off x="2798763" y="2330450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VB</a:t>
            </a:r>
            <a:endParaRPr lang="ja-JP" altLang="en-US" sz="1800" b="1" dirty="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6949" name="正方形/長方形 6"/>
          <p:cNvSpPr>
            <a:spLocks noChangeArrowheads="1"/>
          </p:cNvSpPr>
          <p:nvPr/>
        </p:nvSpPr>
        <p:spPr bwMode="auto">
          <a:xfrm>
            <a:off x="4327525" y="5026025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VB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  <p:pic>
        <p:nvPicPr>
          <p:cNvPr id="166950" name="Picture 4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144713"/>
            <a:ext cx="2517775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 flipV="1">
            <a:off x="5508625" y="2141538"/>
            <a:ext cx="0" cy="51117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52" name="テキスト ボックス 10"/>
          <p:cNvSpPr txBox="1">
            <a:spLocks noChangeArrowheads="1"/>
          </p:cNvSpPr>
          <p:nvPr/>
        </p:nvSpPr>
        <p:spPr bwMode="auto">
          <a:xfrm>
            <a:off x="1081088" y="681038"/>
            <a:ext cx="1233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N-type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166953" name="テキスト ボックス 11"/>
          <p:cNvSpPr txBox="1">
            <a:spLocks noChangeArrowheads="1"/>
          </p:cNvSpPr>
          <p:nvPr/>
        </p:nvSpPr>
        <p:spPr bwMode="auto">
          <a:xfrm>
            <a:off x="5265738" y="542925"/>
            <a:ext cx="1188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P-type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166954" name="正方形/長方形 13"/>
          <p:cNvSpPr>
            <a:spLocks noChangeArrowheads="1"/>
          </p:cNvSpPr>
          <p:nvPr/>
        </p:nvSpPr>
        <p:spPr bwMode="auto">
          <a:xfrm>
            <a:off x="1524000" y="4324350"/>
            <a:ext cx="1188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Verdana" pitchFamily="34" charset="0"/>
                <a:ea typeface="HG創英角ｺﾞｼｯｸUB" pitchFamily="49" charset="-128"/>
              </a:rPr>
              <a:t>P-type</a:t>
            </a:r>
            <a:endParaRPr lang="ja-JP" altLang="en-US" sz="2400" dirty="0">
              <a:solidFill>
                <a:srgbClr val="000000"/>
              </a:solidFill>
              <a:latin typeface="Verdana" pitchFamily="34" charset="0"/>
              <a:ea typeface="HG創英角ｺﾞｼｯｸUB" pitchFamily="49" charset="-128"/>
            </a:endParaRPr>
          </a:p>
        </p:txBody>
      </p:sp>
      <p:sp>
        <p:nvSpPr>
          <p:cNvPr id="166955" name="テキスト ボックス 1"/>
          <p:cNvSpPr txBox="1">
            <a:spLocks noChangeArrowheads="1"/>
          </p:cNvSpPr>
          <p:nvPr/>
        </p:nvSpPr>
        <p:spPr bwMode="auto">
          <a:xfrm>
            <a:off x="5687218" y="3530283"/>
            <a:ext cx="2366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(nature 1997)</a:t>
            </a: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66956" name="テキスト ボックス 2"/>
          <p:cNvSpPr txBox="1">
            <a:spLocks noChangeArrowheads="1"/>
          </p:cNvSpPr>
          <p:nvPr/>
        </p:nvSpPr>
        <p:spPr bwMode="auto">
          <a:xfrm>
            <a:off x="2601913" y="6437313"/>
            <a:ext cx="1922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HG創英角ｺﾞｼｯｸUB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(APL 2008)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891"/>
            <a:ext cx="6851650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836" y="891"/>
            <a:ext cx="6630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FFFFFF"/>
                </a:solidFill>
              </a:rPr>
              <a:t>P/N Orientation and Band Structure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7" descr="data:image/jpeg;base64,/9j/4AAQSkZJRgABAQAAAQABAAD/2wCEAAkGBwgHBgkIBwgKCgkLDRYPDQwMDRsUFRAWIB0iIiAdHx8kKDQsJCYxJx8fLT0tMTU3Ojo6Iys/RD84QzQ5OjcBCgoKDQwNGg8PGjclHyU3Nzc3Nzc3Nzc3Nzc3Nzc3Nzc3Nzc3Nzc3Nzc3Nzc3Nzc3Nzc3Nzc3Nzc3Nzc3Nzc3N//AABEIAFoAdAMBIgACEQEDEQH/xAAcAAAABwEBAAAAAAAAAAAAAAAAAQMEBQYHAgj/xABLEAACAQMCAgMKCQYNBQAAAAABAgMABBEFIRIxBhNBBxQiUWFxc5Gy0SMyUmKBlKGxwTNTZJKiwiRCQ1RlcnWCk6PS0+EVJURGVf/EABgBAQEBAQEAAAAAAAAAAAAAAAACAwQB/8QAIREAAgIBBAMBAQAAAAAAAAAAAAECERIDEyExIkFRoXH/2gAMAwEAAhEDEQA/ANxpK6lEFtLMQSI0LEDtwM0rSN2A1tIrcipB81AMNPuZrzrhK5XqJTFmPAEmwOfJjOPXT0ZH8dvXVV1Ke9t9CR7G8a0mmu8tIsav4JUnGGBHYOyoIXHSR2JHSu5UE5Ciyttv8uqUG1aJckuGaRlvlGieTq0LN1jY7EBJ9QrPQ3SM/wDtt19Stv8Abpe0m16C4SSfpLczxg+FG1pbgMPOEBr3bZ5mjQMeVvXRcG/xm9dQfX3p3XUXweXwSe6iM1//APRf/BT3VOLKtE08Ib+VlHmeoyV5oL1rfvmdhwK4ZiO0sMcvJTbvi/BGb9yPRJ7qVuGLT20jHLtboWPj50aoJ2OwZMfl5fXR5k/Py+uuVO1HmvD0PMn5+X10YlkjkRjIzKzhSpx2nFc5rmQ/k/Sx+0KAlaFChQAptqL8FnK3zac1G6/vpzxg4L+CPOdqAgekQ6nQ7MHmJo8+fqjVeS/lhjuI44uMyxhY3L46o7+EB28x6qsfdCYR6RGQNu+17PmNVb0S1t72zkkkmWORZMeFJwjhwOzB33+yt1FS0ufpy6tudIdLc4UMMkjsG/30IbkmGNXLsyKAzuAC58eBtUTZXEcs0SykBGYA5Cg081J7W3kRLdsgg54mTx+StsVkiFJ4tlh0+/Jh6vicGPIK8Awc8t+dKzTOI26pir8JCtjOD46pMOqXkGpoIIOO0wBLKB8UEnO/LbY+urELriOA4zgkeEN8DPZvWFRuVG7ySjdcj6CeUQItw5d124j27k/8fRUlKc95Hx2yVXbicxOVY9nLPlNTzHMOnHx2qfdUzXCKg/JoeqdqPNJqdq6zWZodZomP5P0sftiizRE+FH6WP2hQEzQoUKAFRureHNZx+OdD6iD+FSVRtx4esWi/I4m/ZI/eoCud1BuHQYz+mJ2fMas7tbV7m1luAYgiZ4gxwWwC2w7dgav/AHWTw9HEP6YnsNWWW99MkEsUZJRwc8Kg4yMHcg9nmrphnteHd+zk1Md3z6ok0laQiJFaRmOAiDLMfEAAc0u5uLQgXEFzbM24E4aMt5sjeoW2vJbaaOa3cpLGwZGwuxB25091TXL7VJkkv7guyLwoDgYGfmqM10PPNV0c6rB/SVt7W7urCfUIE47e3yJH63lgAnbIPI04tb8zxoOMluWOJtzVeh1O8hsprWG5uFt5iTJGueFiRjfK55AciOVFZ3phmBwx8mM5P0tj7K8ak0yk42v0sk87QOY2I4hzwc1d2mSOw02WV1RBZRlnc4AGO01ldxf9Y5Zi2cY3A/1CpvusxTzdCdDaLJhjjgacDkV4CBnycRX7K5tW8VfZ06TWTro0kKRGG3znljlRZqhdyrpgdS006Hfy/wAMtY/gJGbeWIdn9ZeXlGD46vXFWB0HeaGfDj9LH7QrjioKcyR+lj9oUBPUKFCgBUbF4etO35uIj1ke6pKo7TvCvbyTyqv3n8aAqHdlfq+iyt+mx+y1Zp0f6Uf9K02+ti0gMwPBw4OCRjxe6tE7uT8HQ3i8V9F7LVgguQO3Fb6cqjRjK1O0WCwv+9ru3mB4RHIrEgDkDUr0p6RLrF/FNC0nAkfDgk7HPkql9847d6Pvny/bWu4Y7ZcNP1uG306a2m3445QqqxHhMAATtvyPadjjbfLDTtRW2vIpW5AnOANsjGeVV7vrxH1UO+fLULFNteymm6v0WnV9XF5cCVWLHqwGbkCck7eTfG++1bGYornR9JhuI0lil06NXjdcqwKjIIPOvOJugFOT2V6Ohb/tuif2dD7IrPUfCRpprlsKz0PR7OaG4tNLsoJoVKxyRwKrIDzAIFSfFSKnaj4qyNhXirqM5kj9LH7QpDiruE/DRelj9oUBZKFChQHMjcKMfECaY6OPgp3+XMT6gB+FObxuG2c+Yes4pLSF4dPi+dxP+sxP40Bn3d7bHQaTyX8PsmvPtvbXdzG0lta3EyL8Zo4mYDzkCvSHda0i81/o1LY6fbSXEov4mZIxvwhMn76q3Q/RNW0TSbmzfRdSQSOXVUzgkqB5d9hVR+Ey/hiUbPIypErMzEBVUZJPiApWeKe1cJeQT25IyBJEVJHjAOK1XRug0un6ha3Y6OairwSBwy5BGP7xqb6ZaDP0jvoZ7jo3dzdUhVfjIBk55CvbPKVmGqs7xNKsUrRr8ZwpKjznl2iii62eRYoI3kkbZURSxPmAraouissPR2Wwh6O3kMjFsqhYhwew57Nz21CaX0K1nTNSgvbLo/cQSxE8Mi8Xg5BB7T2GplJqNrkqEVKVPgzC8iuLUtFdQywScOeCVChx5jXpqI4sNEH9GQezWZ9Leh2v63cpKNFvnaO2EKyOSTkFj24+VWlSxy20WkwSqUki02BXQ81IBBH2VEZOUU2qKlFRk0nY/AZVyRgUeabq7kDc13mqPBXNd25+Hh9LH7QpvmlLY/wmD00ftCgLZQoUKAY6wJO9V6tHchweFFyW2OPtxvTi0jMNrDE2MogU48gpahQDC4lWzmkeVZSkzcQZImcA4AweHJ7K5XULZuTSfTC4/CpGioBkLuA/xz+qfdQNzAf5T9k0+oUAy76h+X+ya5a9t15s30Rsfwp/QoCLbVbRebTfRbyH92q3q96bnVTNFa3jxLGqBhayDOCTndfnY+irxQoCiC6Yf+HefV391H3238zvPqz+6r1QoCi99N/M7z6s/up7paTXd7CFtp440cO7yxMgAG+BkbknFW2hQAoUKFAf/9k="/>
          <p:cNvSpPr>
            <a:spLocks noChangeAspect="1" noChangeArrowheads="1"/>
          </p:cNvSpPr>
          <p:nvPr/>
        </p:nvSpPr>
        <p:spPr bwMode="auto">
          <a:xfrm>
            <a:off x="155575" y="-411163"/>
            <a:ext cx="11049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2" name="AutoShape 9" descr="data:image/jpeg;base64,/9j/4AAQSkZJRgABAQAAAQABAAD/2wCEAAkGBwgHBgkIBwgKCgkLDRYPDQwMDRsUFRAWIB0iIiAdHx8kKDQsJCYxJx8fLT0tMTU3Ojo6Iys/RD84QzQ5OjcBCgoKDQwNGg8PGjclHyU3Nzc3Nzc3Nzc3Nzc3Nzc3Nzc3Nzc3Nzc3Nzc3Nzc3Nzc3Nzc3Nzc3Nzc3Nzc3Nzc3N//AABEIAFoAdAMBIgACEQEDEQH/xAAcAAAABwEBAAAAAAAAAAAAAAAAAQMEBQYHAgj/xABLEAACAQMCAgMKCQYNBQAAAAABAgMABBEFIRIxBhNBBxQiUWFxc5Gy0SMyUmKBlKGxwTNTZJKiwiRCQ1RlcnWCk6PS0+EVJURGVf/EABgBAQEBAQEAAAAAAAAAAAAAAAACAwQB/8QAIREAAgIBBAMBAQAAAAAAAAAAAAECERIDEyExIkFRoXH/2gAMAwEAAhEDEQA/ANxpK6lEFtLMQSI0LEDtwM0rSN2A1tIrcipB81AMNPuZrzrhK5XqJTFmPAEmwOfJjOPXT0ZH8dvXVV1Ke9t9CR7G8a0mmu8tIsav4JUnGGBHYOyoIXHSR2JHSu5UE5Ciyttv8uqUG1aJckuGaRlvlGieTq0LN1jY7EBJ9QrPQ3SM/wDtt19Stv8Abpe0m16C4SSfpLczxg+FG1pbgMPOEBr3bZ5mjQMeVvXRcG/xm9dQfX3p3XUXweXwSe6iM1//APRf/BT3VOLKtE08Ib+VlHmeoyV5oL1rfvmdhwK4ZiO0sMcvJTbvi/BGb9yPRJ7qVuGLT20jHLtboWPj50aoJ2OwZMfl5fXR5k/Py+uuVO1HmvD0PMn5+X10YlkjkRjIzKzhSpx2nFc5rmQ/k/Sx+0KAlaFChQAptqL8FnK3zac1G6/vpzxg4L+CPOdqAgekQ6nQ7MHmJo8+fqjVeS/lhjuI44uMyxhY3L46o7+EB28x6qsfdCYR6RGQNu+17PmNVb0S1t72zkkkmWORZMeFJwjhwOzB33+yt1FS0ufpy6tudIdLc4UMMkjsG/30IbkmGNXLsyKAzuAC58eBtUTZXEcs0SykBGYA5Cg081J7W3kRLdsgg54mTx+StsVkiFJ4tlh0+/Jh6vicGPIK8Awc8t+dKzTOI26pir8JCtjOD46pMOqXkGpoIIOO0wBLKB8UEnO/LbY+urELriOA4zgkeEN8DPZvWFRuVG7ySjdcj6CeUQItw5d124j27k/8fRUlKc95Hx2yVXbicxOVY9nLPlNTzHMOnHx2qfdUzXCKg/JoeqdqPNJqdq6zWZodZomP5P0sftiizRE+FH6WP2hQEzQoUKAFRureHNZx+OdD6iD+FSVRtx4esWi/I4m/ZI/eoCud1BuHQYz+mJ2fMas7tbV7m1luAYgiZ4gxwWwC2w7dgav/AHWTw9HEP6YnsNWWW99MkEsUZJRwc8Kg4yMHcg9nmrphnteHd+zk1Md3z6ok0laQiJFaRmOAiDLMfEAAc0u5uLQgXEFzbM24E4aMt5sjeoW2vJbaaOa3cpLGwZGwuxB25091TXL7VJkkv7guyLwoDgYGfmqM10PPNV0c6rB/SVt7W7urCfUIE47e3yJH63lgAnbIPI04tb8zxoOMluWOJtzVeh1O8hsprWG5uFt5iTJGueFiRjfK55AciOVFZ3phmBwx8mM5P0tj7K8ak0yk42v0sk87QOY2I4hzwc1d2mSOw02WV1RBZRlnc4AGO01ldxf9Y5Zi2cY3A/1CpvusxTzdCdDaLJhjjgacDkV4CBnycRX7K5tW8VfZ06TWTro0kKRGG3znljlRZqhdyrpgdS006Hfy/wAMtY/gJGbeWIdn9ZeXlGD46vXFWB0HeaGfDj9LH7QrjioKcyR+lj9oUBPUKFCgBUbF4etO35uIj1ke6pKo7TvCvbyTyqv3n8aAqHdlfq+iyt+mx+y1Zp0f6Uf9K02+ti0gMwPBw4OCRjxe6tE7uT8HQ3i8V9F7LVgguQO3Fb6cqjRjK1O0WCwv+9ru3mB4RHIrEgDkDUr0p6RLrF/FNC0nAkfDgk7HPkql9847d6Pvny/bWu4Y7ZcNP1uG306a2m3445QqqxHhMAATtvyPadjjbfLDTtRW2vIpW5AnOANsjGeVV7vrxH1UO+fLULFNteymm6v0WnV9XF5cCVWLHqwGbkCck7eTfG++1bGYornR9JhuI0lil06NXjdcqwKjIIPOvOJugFOT2V6Ohb/tuif2dD7IrPUfCRpprlsKz0PR7OaG4tNLsoJoVKxyRwKrIDzAIFSfFSKnaj4qyNhXirqM5kj9LH7QpDiruE/DRelj9oUBZKFChQHMjcKMfECaY6OPgp3+XMT6gB+FObxuG2c+Yes4pLSF4dPi+dxP+sxP40Bn3d7bHQaTyX8PsmvPtvbXdzG0lta3EyL8Zo4mYDzkCvSHda0i81/o1LY6fbSXEov4mZIxvwhMn76q3Q/RNW0TSbmzfRdSQSOXVUzgkqB5d9hVR+Ey/hiUbPIypErMzEBVUZJPiApWeKe1cJeQT25IyBJEVJHjAOK1XRug0un6ha3Y6OairwSBwy5BGP7xqb6ZaDP0jvoZ7jo3dzdUhVfjIBk55CvbPKVmGqs7xNKsUrRr8ZwpKjznl2iii62eRYoI3kkbZURSxPmAraouissPR2Wwh6O3kMjFsqhYhwew57Nz21CaX0K1nTNSgvbLo/cQSxE8Mi8Xg5BB7T2GplJqNrkqEVKVPgzC8iuLUtFdQywScOeCVChx5jXpqI4sNEH9GQezWZ9Leh2v63cpKNFvnaO2EKyOSTkFj24+VWlSxy20WkwSqUki02BXQ81IBBH2VEZOUU2qKlFRk0nY/AZVyRgUeabq7kDc13mqPBXNd25+Hh9LH7QpvmlLY/wmD00ftCgLZQoUKAY6wJO9V6tHchweFFyW2OPtxvTi0jMNrDE2MogU48gpahQDC4lWzmkeVZSkzcQZImcA4AweHJ7K5XULZuTSfTC4/CpGioBkLuA/xz+qfdQNzAf5T9k0+oUAy76h+X+ya5a9t15s30Rsfwp/QoCLbVbRebTfRbyH92q3q96bnVTNFa3jxLGqBhayDOCTndfnY+irxQoCiC6Yf+HefV391H3238zvPqz+6r1QoCi99N/M7z6s/up7paTXd7CFtp440cO7yxMgAG+BkbknFW2hQAoUKFAf/9k="/>
          <p:cNvSpPr>
            <a:spLocks noChangeAspect="1" noChangeArrowheads="1"/>
          </p:cNvSpPr>
          <p:nvPr/>
        </p:nvSpPr>
        <p:spPr bwMode="auto">
          <a:xfrm>
            <a:off x="307975" y="-258763"/>
            <a:ext cx="11049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31" y="0"/>
            <a:ext cx="9351963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492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26" name="グループ化 33"/>
          <p:cNvGrpSpPr>
            <a:grpSpLocks/>
          </p:cNvGrpSpPr>
          <p:nvPr/>
        </p:nvGrpSpPr>
        <p:grpSpPr bwMode="auto">
          <a:xfrm>
            <a:off x="509588" y="3776663"/>
            <a:ext cx="7477125" cy="1801812"/>
            <a:chOff x="584200" y="1870975"/>
            <a:chExt cx="7477577" cy="1802018"/>
          </a:xfrm>
        </p:grpSpPr>
        <p:sp>
          <p:nvSpPr>
            <p:cNvPr id="333833" name="テキスト ボックス 23"/>
            <p:cNvSpPr txBox="1">
              <a:spLocks noChangeArrowheads="1"/>
            </p:cNvSpPr>
            <p:nvPr/>
          </p:nvSpPr>
          <p:spPr bwMode="auto">
            <a:xfrm>
              <a:off x="584200" y="2097860"/>
              <a:ext cx="261366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40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altLang="ja-JP" sz="4000" b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ja-JP" sz="40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+  3H</a:t>
              </a:r>
              <a:r>
                <a:rPr lang="en-US" altLang="ja-JP" sz="4000" b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ja-JP" altLang="en-US" sz="4000" b="1" baseline="-25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834" name="テキスト ボックス 25"/>
            <p:cNvSpPr txBox="1">
              <a:spLocks noChangeArrowheads="1"/>
            </p:cNvSpPr>
            <p:nvPr/>
          </p:nvSpPr>
          <p:spPr bwMode="auto">
            <a:xfrm>
              <a:off x="6567743" y="2097066"/>
              <a:ext cx="149403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40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2NH</a:t>
              </a:r>
              <a:r>
                <a:rPr lang="en-US" altLang="ja-JP" sz="4000" b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ja-JP" altLang="en-US" sz="4000" b="1" baseline="-25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33835" name="グループ化 36"/>
            <p:cNvGrpSpPr>
              <a:grpSpLocks/>
            </p:cNvGrpSpPr>
            <p:nvPr/>
          </p:nvGrpSpPr>
          <p:grpSpPr bwMode="auto">
            <a:xfrm>
              <a:off x="3381180" y="2385671"/>
              <a:ext cx="3024000" cy="180000"/>
              <a:chOff x="3039035" y="2752165"/>
              <a:chExt cx="2375647" cy="98610"/>
            </a:xfrm>
          </p:grpSpPr>
          <p:cxnSp>
            <p:nvCxnSpPr>
              <p:cNvPr id="35" name="直線矢印コネクタ 34"/>
              <p:cNvCxnSpPr/>
              <p:nvPr/>
            </p:nvCxnSpPr>
            <p:spPr>
              <a:xfrm>
                <a:off x="3039321" y="2752008"/>
                <a:ext cx="237593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/>
              <p:nvPr/>
            </p:nvCxnSpPr>
            <p:spPr>
              <a:xfrm flipH="1">
                <a:off x="3039321" y="2851163"/>
                <a:ext cx="237593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3836" name="テキスト ボックス 37"/>
            <p:cNvSpPr txBox="1">
              <a:spLocks noChangeArrowheads="1"/>
            </p:cNvSpPr>
            <p:nvPr/>
          </p:nvSpPr>
          <p:spPr bwMode="auto">
            <a:xfrm>
              <a:off x="3729037" y="1870975"/>
              <a:ext cx="21637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Fe</a:t>
              </a:r>
              <a:r>
                <a:rPr lang="en-US" altLang="ja-JP" sz="2800" baseline="-250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ja-JP" sz="28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O</a:t>
              </a:r>
              <a:r>
                <a:rPr lang="en-US" altLang="ja-JP" sz="2800" baseline="-250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333837" name="テキスト ボックス 38"/>
            <p:cNvSpPr txBox="1">
              <a:spLocks noChangeArrowheads="1"/>
            </p:cNvSpPr>
            <p:nvPr/>
          </p:nvSpPr>
          <p:spPr bwMode="auto">
            <a:xfrm>
              <a:off x="3367459" y="2718886"/>
              <a:ext cx="334168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     200-400 atm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400-600ºC</a:t>
              </a:r>
              <a:endParaRPr lang="en-US" altLang="ja-JP" sz="2800" baseline="-250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角丸四角形 29"/>
          <p:cNvSpPr/>
          <p:nvPr/>
        </p:nvSpPr>
        <p:spPr>
          <a:xfrm>
            <a:off x="4994275" y="1844675"/>
            <a:ext cx="3922713" cy="936625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Mass production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started  in 1912</a:t>
            </a:r>
            <a:endParaRPr lang="ja-JP" alt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3828" name="テキスト ボックス 30"/>
          <p:cNvSpPr txBox="1">
            <a:spLocks noChangeArrowheads="1"/>
          </p:cNvSpPr>
          <p:nvPr/>
        </p:nvSpPr>
        <p:spPr bwMode="auto">
          <a:xfrm>
            <a:off x="511175" y="5578475"/>
            <a:ext cx="8483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u="sng">
                <a:solidFill>
                  <a:srgbClr val="C00000"/>
                </a:solidFill>
                <a:latin typeface="ＭＳ Ｐゴシック" pitchFamily="50" charset="-128"/>
              </a:rPr>
              <a:t>Issue</a:t>
            </a:r>
            <a:r>
              <a:rPr lang="ja-JP" altLang="en-US" sz="2800" b="1" u="sng">
                <a:solidFill>
                  <a:srgbClr val="C00000"/>
                </a:solidFill>
                <a:latin typeface="ＭＳ Ｐゴシック" pitchFamily="50" charset="-128"/>
              </a:rPr>
              <a:t>：</a:t>
            </a:r>
            <a:r>
              <a:rPr lang="ja-JP" altLang="en-US" sz="2400" b="1">
                <a:solidFill>
                  <a:srgbClr val="C00000"/>
                </a:solidFill>
                <a:latin typeface="ＭＳ Ｐゴシック" pitchFamily="50" charset="-128"/>
              </a:rPr>
              <a:t>　</a:t>
            </a:r>
            <a:r>
              <a:rPr lang="en-US" altLang="ja-JP" b="1">
                <a:solidFill>
                  <a:srgbClr val="C00000"/>
                </a:solidFill>
                <a:latin typeface="ＭＳ Ｐゴシック" pitchFamily="50" charset="-128"/>
              </a:rPr>
              <a:t>Huge Energy Consumption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（</a:t>
            </a:r>
            <a:r>
              <a:rPr lang="en-US" altLang="ja-JP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1% of total energy consumed by Human Being</a:t>
            </a:r>
            <a:r>
              <a:rPr lang="ja-JP" altLang="ja-JP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）</a:t>
            </a:r>
            <a:endParaRPr lang="en-US" altLang="ja-JP" sz="2800" b="1" u="sng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19050"/>
            <a:ext cx="6804025" cy="830263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3830" name="テキスト ボックス 17"/>
          <p:cNvSpPr txBox="1">
            <a:spLocks noChangeArrowheads="1"/>
          </p:cNvSpPr>
          <p:nvPr/>
        </p:nvSpPr>
        <p:spPr bwMode="auto">
          <a:xfrm>
            <a:off x="-7938" y="-15875"/>
            <a:ext cx="582612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40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Ammonia Synthesis</a:t>
            </a:r>
            <a:endParaRPr lang="en-US" altLang="ja-JP" sz="36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383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2000"/>
            <a:ext cx="5175250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32" name="テキスト ボックス 2"/>
          <p:cNvSpPr txBox="1">
            <a:spLocks noChangeArrowheads="1"/>
          </p:cNvSpPr>
          <p:nvPr/>
        </p:nvSpPr>
        <p:spPr bwMode="auto">
          <a:xfrm>
            <a:off x="4000500" y="939800"/>
            <a:ext cx="5267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>
                <a:solidFill>
                  <a:prstClr val="black"/>
                </a:solidFill>
              </a:rPr>
              <a:t>Harber-Bosch Process</a:t>
            </a:r>
          </a:p>
        </p:txBody>
      </p:sp>
    </p:spTree>
    <p:extLst>
      <p:ext uri="{BB962C8B-B14F-4D97-AF65-F5344CB8AC3E}">
        <p14:creationId xmlns:p14="http://schemas.microsoft.com/office/powerpoint/2010/main" val="10377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3825875" cy="83185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1" name="Text Box 4"/>
          <p:cNvSpPr txBox="1">
            <a:spLocks noChangeArrowheads="1"/>
          </p:cNvSpPr>
          <p:nvPr/>
        </p:nvSpPr>
        <p:spPr bwMode="auto">
          <a:xfrm>
            <a:off x="130175" y="52388"/>
            <a:ext cx="3278188" cy="646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Performance</a:t>
            </a:r>
          </a:p>
        </p:txBody>
      </p:sp>
      <p:pic>
        <p:nvPicPr>
          <p:cNvPr id="33690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1020763"/>
            <a:ext cx="5737225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7" name="直線コネクタ 126"/>
          <p:cNvCxnSpPr/>
          <p:nvPr/>
        </p:nvCxnSpPr>
        <p:spPr>
          <a:xfrm flipH="1" flipV="1">
            <a:off x="6289675" y="1747838"/>
            <a:ext cx="415925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902" name="テキスト ボックス 127"/>
          <p:cNvSpPr txBox="1">
            <a:spLocks noChangeArrowheads="1"/>
          </p:cNvSpPr>
          <p:nvPr/>
        </p:nvSpPr>
        <p:spPr bwMode="auto">
          <a:xfrm>
            <a:off x="5862638" y="1381125"/>
            <a:ext cx="225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>
                <a:solidFill>
                  <a:srgbClr val="000000"/>
                </a:solidFill>
                <a:latin typeface="Arial" pitchFamily="34" charset="0"/>
              </a:rPr>
              <a:t>Activation Energy</a:t>
            </a:r>
          </a:p>
        </p:txBody>
      </p:sp>
      <p:sp>
        <p:nvSpPr>
          <p:cNvPr id="336903" name="テキスト ボックス 130"/>
          <p:cNvSpPr txBox="1">
            <a:spLocks noChangeArrowheads="1"/>
          </p:cNvSpPr>
          <p:nvPr/>
        </p:nvSpPr>
        <p:spPr bwMode="auto">
          <a:xfrm>
            <a:off x="5800725" y="4156075"/>
            <a:ext cx="32210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black</a:t>
            </a:r>
            <a:r>
              <a:rPr lang="ja-JP" altLang="en-US" sz="1800">
                <a:solidFill>
                  <a:srgbClr val="000000"/>
                </a:solidFill>
                <a:latin typeface="Arial" pitchFamily="34" charset="0"/>
              </a:rPr>
              <a:t>：</a:t>
            </a: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reported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80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FF"/>
                </a:solidFill>
                <a:latin typeface="Arial" pitchFamily="34" charset="0"/>
              </a:rPr>
              <a:t>blue</a:t>
            </a:r>
            <a:r>
              <a:rPr lang="ja-JP" altLang="en-US" sz="1800">
                <a:solidFill>
                  <a:srgbClr val="0000FF"/>
                </a:solidFill>
                <a:latin typeface="Arial" pitchFamily="34" charset="0"/>
              </a:rPr>
              <a:t>：</a:t>
            </a:r>
            <a:r>
              <a:rPr lang="en-US" altLang="ja-JP" sz="1800">
                <a:solidFill>
                  <a:srgbClr val="0000FF"/>
                </a:solidFill>
                <a:latin typeface="Arial" pitchFamily="34" charset="0"/>
              </a:rPr>
              <a:t>C12A7:e-</a:t>
            </a:r>
            <a:endParaRPr lang="ja-JP" altLang="en-US" sz="18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336904" name="テキスト ボックス 146"/>
          <p:cNvSpPr txBox="1">
            <a:spLocks noChangeArrowheads="1"/>
          </p:cNvSpPr>
          <p:nvPr/>
        </p:nvSpPr>
        <p:spPr bwMode="auto">
          <a:xfrm>
            <a:off x="1604963" y="5362575"/>
            <a:ext cx="5991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lang="ja-JP" altLang="en-US" sz="2400" b="1">
                <a:solidFill>
                  <a:srgbClr val="000000"/>
                </a:solidFill>
                <a:latin typeface="ＭＳ Ｐゴシック" pitchFamily="50" charset="-128"/>
              </a:rPr>
              <a:t>　</a:t>
            </a:r>
            <a:r>
              <a:rPr lang="en-US" altLang="ja-JP" sz="2400" b="1">
                <a:solidFill>
                  <a:srgbClr val="000000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Catalytic activity : ten times higher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lang="ja-JP" altLang="en-US" sz="2400" b="1">
                <a:solidFill>
                  <a:srgbClr val="000000"/>
                </a:solidFill>
                <a:latin typeface="ＭＳ Ｐゴシック" pitchFamily="50" charset="-128"/>
              </a:rPr>
              <a:t>　</a:t>
            </a:r>
            <a:r>
              <a:rPr lang="en-US" altLang="ja-JP" sz="2400" b="1">
                <a:solidFill>
                  <a:srgbClr val="000000"/>
                </a:solidFill>
                <a:latin typeface="Arial" pitchFamily="34" charset="0"/>
                <a:ea typeface="Arial Unicode MS" pitchFamily="50" charset="-128"/>
                <a:cs typeface="Arial Unicode MS" pitchFamily="50" charset="-128"/>
              </a:rPr>
              <a:t>Activation Energy :  ~Half</a:t>
            </a:r>
            <a:endParaRPr lang="ja-JP" altLang="en-US" sz="2400" b="1">
              <a:solidFill>
                <a:srgbClr val="000000"/>
              </a:solidFill>
              <a:latin typeface="Arial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3" name="角丸四角形 132"/>
          <p:cNvSpPr/>
          <p:nvPr/>
        </p:nvSpPr>
        <p:spPr bwMode="auto">
          <a:xfrm>
            <a:off x="1604963" y="5362575"/>
            <a:ext cx="5892800" cy="113823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>
              <a:solidFill>
                <a:prstClr val="white"/>
              </a:solidFill>
              <a:latin typeface="ＭＳ Ｐゴシック"/>
            </a:endParaRPr>
          </a:p>
        </p:txBody>
      </p:sp>
      <p:pic>
        <p:nvPicPr>
          <p:cNvPr id="3369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1627188"/>
            <a:ext cx="358457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5" y="3040063"/>
            <a:ext cx="12461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767013"/>
            <a:ext cx="141128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9" name="テキスト ボックス 2"/>
          <p:cNvSpPr txBox="1">
            <a:spLocks noChangeArrowheads="1"/>
          </p:cNvSpPr>
          <p:nvPr/>
        </p:nvSpPr>
        <p:spPr bwMode="auto">
          <a:xfrm>
            <a:off x="6527800" y="6457950"/>
            <a:ext cx="2449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>
                <a:solidFill>
                  <a:srgbClr val="000000"/>
                </a:solidFill>
                <a:ea typeface="HG創英角ｺﾞｼｯｸUB" pitchFamily="49" charset="-128"/>
              </a:rPr>
              <a:t>Nat.Chem.(2012)</a:t>
            </a:r>
            <a:endParaRPr lang="ja-JP" altLang="en-US" sz="2000">
              <a:solidFill>
                <a:srgbClr val="000000"/>
              </a:solidFill>
              <a:ea typeface="HG創英角ｺﾞｼｯｸUB" pitchFamily="49" charset="-128"/>
            </a:endParaRPr>
          </a:p>
        </p:txBody>
      </p:sp>
      <p:sp>
        <p:nvSpPr>
          <p:cNvPr id="336910" name="テキスト ボックス 3"/>
          <p:cNvSpPr txBox="1">
            <a:spLocks noChangeArrowheads="1"/>
          </p:cNvSpPr>
          <p:nvPr/>
        </p:nvSpPr>
        <p:spPr bwMode="auto">
          <a:xfrm>
            <a:off x="250825" y="1944688"/>
            <a:ext cx="1827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C12A7 electride</a:t>
            </a:r>
            <a:endParaRPr lang="ja-JP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1" name="テキスト ボックス 4"/>
          <p:cNvSpPr txBox="1">
            <a:spLocks noChangeArrowheads="1"/>
          </p:cNvSpPr>
          <p:nvPr/>
        </p:nvSpPr>
        <p:spPr bwMode="auto">
          <a:xfrm>
            <a:off x="569913" y="2684463"/>
            <a:ext cx="127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C12A7:O</a:t>
            </a:r>
            <a:r>
              <a:rPr lang="en-US" altLang="ja-JP" sz="1800" baseline="30000">
                <a:solidFill>
                  <a:srgbClr val="000000"/>
                </a:solidFill>
                <a:latin typeface="Arial" pitchFamily="34" charset="0"/>
              </a:rPr>
              <a:t>2-</a:t>
            </a:r>
            <a:endParaRPr lang="ja-JP" altLang="en-US" sz="1800" baseline="30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2" name="テキスト ボックス 6"/>
          <p:cNvSpPr txBox="1">
            <a:spLocks noChangeArrowheads="1"/>
          </p:cNvSpPr>
          <p:nvPr/>
        </p:nvSpPr>
        <p:spPr bwMode="auto">
          <a:xfrm>
            <a:off x="5453063" y="2517775"/>
            <a:ext cx="436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altLang="ja-JP" sz="18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ja-JP" altLang="en-US" sz="18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3" name="テキスト ボックス 7"/>
          <p:cNvSpPr txBox="1">
            <a:spLocks noChangeArrowheads="1"/>
          </p:cNvSpPr>
          <p:nvPr/>
        </p:nvSpPr>
        <p:spPr bwMode="auto">
          <a:xfrm>
            <a:off x="6129338" y="2509838"/>
            <a:ext cx="434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H</a:t>
            </a:r>
            <a:r>
              <a:rPr lang="en-US" altLang="ja-JP" sz="18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ja-JP" altLang="en-US" sz="18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4" name="テキスト ボックス 8"/>
          <p:cNvSpPr txBox="1">
            <a:spLocks noChangeArrowheads="1"/>
          </p:cNvSpPr>
          <p:nvPr/>
        </p:nvSpPr>
        <p:spPr bwMode="auto">
          <a:xfrm>
            <a:off x="8053388" y="2835275"/>
            <a:ext cx="60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NH</a:t>
            </a:r>
            <a:r>
              <a:rPr lang="en-US" altLang="ja-JP" sz="1800" baseline="-25000">
                <a:solidFill>
                  <a:srgbClr val="000000"/>
                </a:solidFill>
                <a:latin typeface="Arial" pitchFamily="34" charset="0"/>
              </a:rPr>
              <a:t>3</a:t>
            </a:r>
            <a:endParaRPr lang="ja-JP" altLang="en-US" sz="18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339975" y="4924425"/>
            <a:ext cx="1952625" cy="2413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6916" name="テキスト ボックス 10"/>
          <p:cNvSpPr txBox="1">
            <a:spLocks noChangeArrowheads="1"/>
          </p:cNvSpPr>
          <p:nvPr/>
        </p:nvSpPr>
        <p:spPr bwMode="auto">
          <a:xfrm>
            <a:off x="1990725" y="4819650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Catalytic activity /site</a:t>
            </a:r>
            <a:endParaRPr lang="ja-JP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70063" y="1020763"/>
            <a:ext cx="2873375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6918" name="テキスト ボックス 13"/>
          <p:cNvSpPr txBox="1">
            <a:spLocks noChangeArrowheads="1"/>
          </p:cNvSpPr>
          <p:nvPr/>
        </p:nvSpPr>
        <p:spPr bwMode="auto">
          <a:xfrm>
            <a:off x="1560513" y="1011238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Activation Energy of reaction</a:t>
            </a:r>
            <a:endParaRPr lang="ja-JP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9" name="テキスト ボックス 14"/>
          <p:cNvSpPr txBox="1">
            <a:spLocks noChangeArrowheads="1"/>
          </p:cNvSpPr>
          <p:nvPr/>
        </p:nvSpPr>
        <p:spPr bwMode="auto">
          <a:xfrm>
            <a:off x="677863" y="3059113"/>
            <a:ext cx="143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000000"/>
                </a:solidFill>
                <a:latin typeface="Arial" pitchFamily="34" charset="0"/>
              </a:rPr>
              <a:t>Cs-loaded MgO</a:t>
            </a:r>
            <a:endParaRPr lang="ja-JP" altLang="en-US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20" name="テキスト ボックス 15"/>
          <p:cNvSpPr txBox="1">
            <a:spLocks noChangeArrowheads="1"/>
          </p:cNvSpPr>
          <p:nvPr/>
        </p:nvSpPr>
        <p:spPr bwMode="auto">
          <a:xfrm>
            <a:off x="598488" y="4248150"/>
            <a:ext cx="1597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000000"/>
                </a:solidFill>
                <a:latin typeface="Arial" pitchFamily="34" charset="0"/>
              </a:rPr>
              <a:t>Ba-loaded carbon</a:t>
            </a:r>
            <a:endParaRPr lang="ja-JP" altLang="en-US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0" y="3457575"/>
            <a:ext cx="569913" cy="619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6922" name="テキスト ボックス 17"/>
          <p:cNvSpPr txBox="1">
            <a:spLocks noChangeArrowheads="1"/>
          </p:cNvSpPr>
          <p:nvPr/>
        </p:nvSpPr>
        <p:spPr bwMode="auto">
          <a:xfrm rot="-5400000">
            <a:off x="-111125" y="3582988"/>
            <a:ext cx="113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Reported</a:t>
            </a:r>
            <a:endParaRPr lang="ja-JP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36923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52388"/>
            <a:ext cx="18478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6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65100"/>
            <a:ext cx="8448675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コネクタ 2"/>
          <p:cNvCxnSpPr/>
          <p:nvPr/>
        </p:nvCxnSpPr>
        <p:spPr>
          <a:xfrm>
            <a:off x="4356100" y="2708275"/>
            <a:ext cx="0" cy="430213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7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08275"/>
            <a:ext cx="4921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矢印コネクタ 6"/>
          <p:cNvCxnSpPr>
            <a:endCxn id="202756" idx="1"/>
          </p:cNvCxnSpPr>
          <p:nvPr/>
        </p:nvCxnSpPr>
        <p:spPr>
          <a:xfrm>
            <a:off x="4356100" y="2924175"/>
            <a:ext cx="647700" cy="1588"/>
          </a:xfrm>
          <a:prstGeom prst="straightConnector1">
            <a:avLst/>
          </a:prstGeom>
          <a:ln w="41275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758" name="テキスト ボックス 8"/>
          <p:cNvSpPr txBox="1">
            <a:spLocks noChangeArrowheads="1"/>
          </p:cNvSpPr>
          <p:nvPr/>
        </p:nvSpPr>
        <p:spPr bwMode="auto">
          <a:xfrm>
            <a:off x="3924300" y="3119438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FF"/>
                </a:solidFill>
              </a:rPr>
              <a:t>Glass formation</a:t>
            </a:r>
            <a:endParaRPr lang="ja-JP" altLang="en-US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ja-JP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54979" name="Group 3"/>
          <p:cNvGrpSpPr>
            <a:grpSpLocks/>
          </p:cNvGrpSpPr>
          <p:nvPr/>
        </p:nvGrpSpPr>
        <p:grpSpPr bwMode="auto">
          <a:xfrm>
            <a:off x="725488" y="1012825"/>
            <a:ext cx="7604125" cy="5816600"/>
            <a:chOff x="619" y="947"/>
            <a:chExt cx="4497" cy="3236"/>
          </a:xfrm>
        </p:grpSpPr>
        <p:pic>
          <p:nvPicPr>
            <p:cNvPr id="25498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" y="973"/>
              <a:ext cx="4472" cy="3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4986" name="Rectangle 5"/>
            <p:cNvSpPr>
              <a:spLocks noChangeArrowheads="1"/>
            </p:cNvSpPr>
            <p:nvPr/>
          </p:nvSpPr>
          <p:spPr bwMode="auto">
            <a:xfrm>
              <a:off x="619" y="947"/>
              <a:ext cx="1061" cy="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en-US">
                <a:solidFill>
                  <a:srgbClr val="000000"/>
                </a:solidFill>
                <a:latin typeface="Century Gothic" pitchFamily="34" charset="0"/>
              </a:endParaRPr>
            </a:p>
          </p:txBody>
        </p:sp>
      </p:grpSp>
      <p:sp>
        <p:nvSpPr>
          <p:cNvPr id="532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mtClean="0"/>
              <a:t>HAXPES spectra</a:t>
            </a:r>
          </a:p>
        </p:txBody>
      </p:sp>
      <p:sp>
        <p:nvSpPr>
          <p:cNvPr id="254981" name="正方形/長方形 1"/>
          <p:cNvSpPr>
            <a:spLocks noChangeArrowheads="1"/>
          </p:cNvSpPr>
          <p:nvPr/>
        </p:nvSpPr>
        <p:spPr bwMode="auto">
          <a:xfrm>
            <a:off x="596900" y="6237288"/>
            <a:ext cx="3384550" cy="808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kumimoji="0" lang="en-US" altLang="ja-JP">
                <a:solidFill>
                  <a:srgbClr val="000000"/>
                </a:solidFill>
                <a:latin typeface="Century Gothic" pitchFamily="34" charset="0"/>
              </a:rPr>
              <a:t>Adv.Mat.(2007), JACS(2007)</a:t>
            </a:r>
            <a:endParaRPr kumimoji="0" lang="ja-JP" altLang="en-US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254982" name="正方形/長方形 2"/>
          <p:cNvSpPr>
            <a:spLocks noChangeArrowheads="1"/>
          </p:cNvSpPr>
          <p:nvPr/>
        </p:nvSpPr>
        <p:spPr bwMode="auto">
          <a:xfrm>
            <a:off x="-133350" y="-149225"/>
            <a:ext cx="9364663" cy="1208088"/>
          </a:xfrm>
          <a:prstGeom prst="rect">
            <a:avLst/>
          </a:prstGeom>
          <a:solidFill>
            <a:srgbClr val="2A0CE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kumimoji="0" lang="ja-JP" altLang="en-US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254983" name="テキスト ボックス 3"/>
          <p:cNvSpPr txBox="1">
            <a:spLocks noChangeArrowheads="1"/>
          </p:cNvSpPr>
          <p:nvPr/>
        </p:nvSpPr>
        <p:spPr bwMode="auto">
          <a:xfrm>
            <a:off x="-107950" y="161925"/>
            <a:ext cx="82105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4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Observation of CCB </a:t>
            </a:r>
            <a:r>
              <a:rPr lang="en-US" altLang="ja-JP" sz="40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:Hard XPS</a:t>
            </a:r>
            <a:endParaRPr lang="ja-JP" altLang="en-US" sz="40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4984" name="テキスト ボックス 4"/>
          <p:cNvSpPr txBox="1">
            <a:spLocks noChangeArrowheads="1"/>
          </p:cNvSpPr>
          <p:nvPr/>
        </p:nvSpPr>
        <p:spPr bwMode="auto">
          <a:xfrm>
            <a:off x="4930775" y="4149725"/>
            <a:ext cx="304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0000"/>
                </a:solidFill>
              </a:rPr>
              <a:t>Sensitive to s electron</a:t>
            </a:r>
            <a:endParaRPr lang="ja-JP" alt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8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8539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Schematic orbital Drawing </a:t>
            </a:r>
          </a:p>
        </p:txBody>
      </p:sp>
      <p:pic>
        <p:nvPicPr>
          <p:cNvPr id="2754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4859338" cy="26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5464" name="Text Box 8"/>
          <p:cNvSpPr txBox="1">
            <a:spLocks noChangeArrowheads="1"/>
          </p:cNvSpPr>
          <p:nvPr/>
        </p:nvSpPr>
        <p:spPr bwMode="auto">
          <a:xfrm>
            <a:off x="592138" y="1498600"/>
            <a:ext cx="180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>
                <a:solidFill>
                  <a:srgbClr val="000000"/>
                </a:solidFill>
              </a:rPr>
              <a:t>In metal</a:t>
            </a:r>
          </a:p>
        </p:txBody>
      </p:sp>
      <p:sp>
        <p:nvSpPr>
          <p:cNvPr id="275465" name="Text Box 9"/>
          <p:cNvSpPr txBox="1">
            <a:spLocks noChangeArrowheads="1"/>
          </p:cNvSpPr>
          <p:nvPr/>
        </p:nvSpPr>
        <p:spPr bwMode="auto">
          <a:xfrm>
            <a:off x="2627313" y="1268413"/>
            <a:ext cx="28273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Stoichimetric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>
                <a:solidFill>
                  <a:srgbClr val="000000"/>
                </a:solidFill>
              </a:rPr>
              <a:t>In</a:t>
            </a:r>
            <a:r>
              <a:rPr lang="en-US" altLang="ja-JP" sz="3600" baseline="-25000">
                <a:solidFill>
                  <a:srgbClr val="000000"/>
                </a:solidFill>
              </a:rPr>
              <a:t>2</a:t>
            </a:r>
            <a:r>
              <a:rPr lang="en-US" altLang="ja-JP" sz="3600">
                <a:solidFill>
                  <a:srgbClr val="000000"/>
                </a:solidFill>
              </a:rPr>
              <a:t>O</a:t>
            </a:r>
            <a:r>
              <a:rPr lang="en-US" altLang="ja-JP" sz="3600" baseline="-25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75466" name="Text Box 10"/>
          <p:cNvSpPr txBox="1">
            <a:spLocks noChangeArrowheads="1"/>
          </p:cNvSpPr>
          <p:nvPr/>
        </p:nvSpPr>
        <p:spPr bwMode="auto">
          <a:xfrm>
            <a:off x="5487988" y="1066800"/>
            <a:ext cx="151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>
                <a:solidFill>
                  <a:srgbClr val="000000"/>
                </a:solidFill>
              </a:rPr>
              <a:t>In</a:t>
            </a:r>
            <a:r>
              <a:rPr lang="en-US" altLang="ja-JP" sz="3600" baseline="-25000">
                <a:solidFill>
                  <a:srgbClr val="000000"/>
                </a:solidFill>
              </a:rPr>
              <a:t>2</a:t>
            </a:r>
            <a:r>
              <a:rPr lang="en-US" altLang="ja-JP" sz="3600">
                <a:solidFill>
                  <a:srgbClr val="000000"/>
                </a:solidFill>
              </a:rPr>
              <a:t>O</a:t>
            </a:r>
            <a:r>
              <a:rPr lang="en-US" altLang="ja-JP" sz="3600" baseline="-25000">
                <a:solidFill>
                  <a:srgbClr val="000000"/>
                </a:solidFill>
              </a:rPr>
              <a:t>3-x</a:t>
            </a:r>
          </a:p>
        </p:txBody>
      </p:sp>
      <p:sp>
        <p:nvSpPr>
          <p:cNvPr id="275467" name="Line 11"/>
          <p:cNvSpPr>
            <a:spLocks noChangeShapeType="1"/>
          </p:cNvSpPr>
          <p:nvPr/>
        </p:nvSpPr>
        <p:spPr bwMode="auto">
          <a:xfrm flipV="1">
            <a:off x="323850" y="4149725"/>
            <a:ext cx="0" cy="9350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600">
              <a:solidFill>
                <a:srgbClr val="000000"/>
              </a:solidFill>
            </a:endParaRPr>
          </a:p>
        </p:txBody>
      </p:sp>
      <p:sp>
        <p:nvSpPr>
          <p:cNvPr id="275468" name="Text Box 12"/>
          <p:cNvSpPr txBox="1">
            <a:spLocks noChangeArrowheads="1"/>
          </p:cNvSpPr>
          <p:nvPr/>
        </p:nvSpPr>
        <p:spPr bwMode="auto">
          <a:xfrm>
            <a:off x="87313" y="4887913"/>
            <a:ext cx="1016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metal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radius</a:t>
            </a:r>
          </a:p>
        </p:txBody>
      </p:sp>
      <p:sp>
        <p:nvSpPr>
          <p:cNvPr id="275469" name="Line 13"/>
          <p:cNvSpPr>
            <a:spLocks noChangeShapeType="1"/>
          </p:cNvSpPr>
          <p:nvPr/>
        </p:nvSpPr>
        <p:spPr bwMode="auto">
          <a:xfrm flipV="1">
            <a:off x="2771775" y="4438650"/>
            <a:ext cx="0" cy="9350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600">
              <a:solidFill>
                <a:srgbClr val="000000"/>
              </a:solidFill>
            </a:endParaRPr>
          </a:p>
        </p:txBody>
      </p:sp>
      <p:sp>
        <p:nvSpPr>
          <p:cNvPr id="275470" name="Text Box 14"/>
          <p:cNvSpPr txBox="1">
            <a:spLocks noChangeArrowheads="1"/>
          </p:cNvSpPr>
          <p:nvPr/>
        </p:nvSpPr>
        <p:spPr bwMode="auto">
          <a:xfrm>
            <a:off x="2392363" y="5248275"/>
            <a:ext cx="1728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In</a:t>
            </a:r>
            <a:r>
              <a:rPr lang="en-US" altLang="ja-JP" sz="2400" baseline="30000">
                <a:solidFill>
                  <a:srgbClr val="000000"/>
                </a:solidFill>
              </a:rPr>
              <a:t>3+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ionic radius</a:t>
            </a:r>
          </a:p>
        </p:txBody>
      </p:sp>
      <p:sp>
        <p:nvSpPr>
          <p:cNvPr id="275471" name="Text Box 15"/>
          <p:cNvSpPr txBox="1">
            <a:spLocks noChangeArrowheads="1"/>
          </p:cNvSpPr>
          <p:nvPr/>
        </p:nvSpPr>
        <p:spPr bwMode="auto">
          <a:xfrm>
            <a:off x="5219700" y="6338888"/>
            <a:ext cx="2854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>
                <a:solidFill>
                  <a:srgbClr val="000000"/>
                </a:solidFill>
              </a:rPr>
              <a:t>In 5s STO raduis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4778375" y="1700213"/>
            <a:ext cx="4365625" cy="4481512"/>
            <a:chOff x="4778375" y="1700213"/>
            <a:chExt cx="4365625" cy="4481512"/>
          </a:xfrm>
        </p:grpSpPr>
        <p:pic>
          <p:nvPicPr>
            <p:cNvPr id="27546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75" y="1700213"/>
              <a:ext cx="4365625" cy="448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5472" name="Rectangle 16"/>
            <p:cNvSpPr>
              <a:spLocks noChangeArrowheads="1"/>
            </p:cNvSpPr>
            <p:nvPr/>
          </p:nvSpPr>
          <p:spPr bwMode="auto">
            <a:xfrm>
              <a:off x="5580063" y="4724400"/>
              <a:ext cx="1944687" cy="1225550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 b="1">
                  <a:solidFill>
                    <a:srgbClr val="FFFFFF"/>
                  </a:solidFill>
                </a:rPr>
                <a:t>In</a:t>
              </a:r>
              <a:r>
                <a:rPr lang="en-US" altLang="ja-JP" sz="2800" b="1" baseline="30000">
                  <a:solidFill>
                    <a:srgbClr val="FFFFFF"/>
                  </a:solidFill>
                </a:rPr>
                <a:t>3+</a:t>
              </a:r>
              <a:r>
                <a:rPr lang="en-US" altLang="ja-JP" sz="2800" b="1">
                  <a:solidFill>
                    <a:srgbClr val="FFFFFF"/>
                  </a:solidFill>
                </a:rPr>
                <a:t> 5s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 b="1">
                  <a:solidFill>
                    <a:srgbClr val="FFFFFF"/>
                  </a:solidFill>
                </a:rPr>
                <a:t>STO radius</a:t>
              </a:r>
            </a:p>
          </p:txBody>
        </p:sp>
      </p:grpSp>
      <p:sp>
        <p:nvSpPr>
          <p:cNvPr id="275474" name="Line 18"/>
          <p:cNvSpPr>
            <a:spLocks noChangeShapeType="1"/>
          </p:cNvSpPr>
          <p:nvPr/>
        </p:nvSpPr>
        <p:spPr bwMode="auto">
          <a:xfrm flipV="1">
            <a:off x="6443663" y="4292600"/>
            <a:ext cx="0" cy="504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33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ChangeArrowheads="1"/>
          </p:cNvSpPr>
          <p:nvPr/>
        </p:nvSpPr>
        <p:spPr bwMode="auto">
          <a:xfrm>
            <a:off x="0" y="0"/>
            <a:ext cx="8675688" cy="908050"/>
          </a:xfrm>
          <a:prstGeom prst="rect">
            <a:avLst/>
          </a:prstGeom>
          <a:solidFill>
            <a:srgbClr val="3208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2813" cy="900113"/>
          </a:xfrm>
        </p:spPr>
        <p:txBody>
          <a:bodyPr/>
          <a:lstStyle/>
          <a:p>
            <a:pPr eaLnBrk="1" hangingPunct="1"/>
            <a:r>
              <a:rPr lang="en-US" altLang="ja-JP" b="1" smtClean="0">
                <a:solidFill>
                  <a:schemeClr val="bg1"/>
                </a:solidFill>
              </a:rPr>
              <a:t>E-doping to C12A7</a:t>
            </a:r>
          </a:p>
        </p:txBody>
      </p:sp>
      <p:grpSp>
        <p:nvGrpSpPr>
          <p:cNvPr id="323588" name="Group 4"/>
          <p:cNvGrpSpPr>
            <a:grpSpLocks/>
          </p:cNvGrpSpPr>
          <p:nvPr/>
        </p:nvGrpSpPr>
        <p:grpSpPr bwMode="auto">
          <a:xfrm>
            <a:off x="7905750" y="5589588"/>
            <a:ext cx="1204913" cy="1204912"/>
            <a:chOff x="4844" y="3505"/>
            <a:chExt cx="759" cy="759"/>
          </a:xfrm>
        </p:grpSpPr>
        <p:pic>
          <p:nvPicPr>
            <p:cNvPr id="32470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" y="3505"/>
              <a:ext cx="759" cy="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48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4703" name="Oval 6"/>
            <p:cNvSpPr>
              <a:spLocks noChangeArrowheads="1"/>
            </p:cNvSpPr>
            <p:nvPr/>
          </p:nvSpPr>
          <p:spPr bwMode="auto">
            <a:xfrm>
              <a:off x="4844" y="3505"/>
              <a:ext cx="726" cy="754"/>
            </a:xfrm>
            <a:prstGeom prst="ellipse">
              <a:avLst/>
            </a:prstGeom>
            <a:gradFill rotWithShape="0">
              <a:gsLst>
                <a:gs pos="0">
                  <a:srgbClr val="66FF66">
                    <a:alpha val="7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487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704" name="Rectangle 7"/>
            <p:cNvSpPr>
              <a:spLocks noChangeArrowheads="1"/>
            </p:cNvSpPr>
            <p:nvPr/>
          </p:nvSpPr>
          <p:spPr bwMode="white">
            <a:xfrm>
              <a:off x="5105" y="3779"/>
              <a:ext cx="3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66" tIns="46769" rIns="89966" bIns="46769">
              <a:spAutoFit/>
            </a:bodyPr>
            <a:lstStyle/>
            <a:p>
              <a:pPr fontAlgn="base" latinLnBrk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000">
                  <a:solidFill>
                    <a:srgbClr val="000000"/>
                  </a:solidFill>
                  <a:cs typeface="Arial" pitchFamily="34" charset="0"/>
                  <a:sym typeface="Wingdings" pitchFamily="2" charset="2"/>
                </a:rPr>
                <a:t>e</a:t>
              </a:r>
              <a:r>
                <a:rPr lang="en-US" altLang="ja-JP" sz="2000" baseline="30000">
                  <a:solidFill>
                    <a:srgbClr val="000000"/>
                  </a:solidFill>
                  <a:latin typeface="ｹﾙﾅﾁ" charset="0"/>
                  <a:cs typeface="Times New Roman" pitchFamily="18" charset="0"/>
                  <a:sym typeface="Wingdings" pitchFamily="2" charset="2"/>
                </a:rPr>
                <a:t>–</a:t>
              </a:r>
              <a:endParaRPr lang="en-US" altLang="ja-JP" sz="2000" baseline="3000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323589" name="Group 8"/>
          <p:cNvGrpSpPr>
            <a:grpSpLocks/>
          </p:cNvGrpSpPr>
          <p:nvPr/>
        </p:nvGrpSpPr>
        <p:grpSpPr bwMode="auto">
          <a:xfrm>
            <a:off x="1331913" y="3074988"/>
            <a:ext cx="1703387" cy="2098675"/>
            <a:chOff x="703" y="1801"/>
            <a:chExt cx="1073" cy="1322"/>
          </a:xfrm>
        </p:grpSpPr>
        <p:grpSp>
          <p:nvGrpSpPr>
            <p:cNvPr id="324657" name="Group 9"/>
            <p:cNvGrpSpPr>
              <a:grpSpLocks/>
            </p:cNvGrpSpPr>
            <p:nvPr/>
          </p:nvGrpSpPr>
          <p:grpSpPr bwMode="auto">
            <a:xfrm>
              <a:off x="703" y="2544"/>
              <a:ext cx="247" cy="247"/>
              <a:chOff x="703" y="2544"/>
              <a:chExt cx="247" cy="247"/>
            </a:xfrm>
          </p:grpSpPr>
          <p:sp>
            <p:nvSpPr>
              <p:cNvPr id="324700" name="Oval 10"/>
              <p:cNvSpPr>
                <a:spLocks noChangeArrowheads="1"/>
              </p:cNvSpPr>
              <p:nvPr/>
            </p:nvSpPr>
            <p:spPr bwMode="auto">
              <a:xfrm>
                <a:off x="743" y="2626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701" name="AutoShape 11"/>
              <p:cNvSpPr>
                <a:spLocks noChangeArrowheads="1"/>
              </p:cNvSpPr>
              <p:nvPr/>
            </p:nvSpPr>
            <p:spPr bwMode="auto">
              <a:xfrm>
                <a:off x="703" y="2544"/>
                <a:ext cx="247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658" name="Group 12"/>
            <p:cNvGrpSpPr>
              <a:grpSpLocks/>
            </p:cNvGrpSpPr>
            <p:nvPr/>
          </p:nvGrpSpPr>
          <p:grpSpPr bwMode="auto">
            <a:xfrm>
              <a:off x="703" y="2131"/>
              <a:ext cx="247" cy="247"/>
              <a:chOff x="703" y="2131"/>
              <a:chExt cx="247" cy="247"/>
            </a:xfrm>
          </p:grpSpPr>
          <p:sp>
            <p:nvSpPr>
              <p:cNvPr id="324698" name="Oval 13"/>
              <p:cNvSpPr>
                <a:spLocks noChangeArrowheads="1"/>
              </p:cNvSpPr>
              <p:nvPr/>
            </p:nvSpPr>
            <p:spPr bwMode="auto">
              <a:xfrm>
                <a:off x="743" y="2213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99" name="AutoShape 14"/>
              <p:cNvSpPr>
                <a:spLocks noChangeArrowheads="1"/>
              </p:cNvSpPr>
              <p:nvPr/>
            </p:nvSpPr>
            <p:spPr bwMode="auto">
              <a:xfrm>
                <a:off x="703" y="2131"/>
                <a:ext cx="247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659" name="Group 15"/>
            <p:cNvGrpSpPr>
              <a:grpSpLocks/>
            </p:cNvGrpSpPr>
            <p:nvPr/>
          </p:nvGrpSpPr>
          <p:grpSpPr bwMode="auto">
            <a:xfrm>
              <a:off x="1528" y="2131"/>
              <a:ext cx="248" cy="247"/>
              <a:chOff x="1528" y="2131"/>
              <a:chExt cx="248" cy="247"/>
            </a:xfrm>
          </p:grpSpPr>
          <p:sp>
            <p:nvSpPr>
              <p:cNvPr id="324696" name="Oval 16"/>
              <p:cNvSpPr>
                <a:spLocks noChangeArrowheads="1"/>
              </p:cNvSpPr>
              <p:nvPr/>
            </p:nvSpPr>
            <p:spPr bwMode="auto">
              <a:xfrm>
                <a:off x="1569" y="2213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97" name="AutoShape 17"/>
              <p:cNvSpPr>
                <a:spLocks noChangeArrowheads="1"/>
              </p:cNvSpPr>
              <p:nvPr/>
            </p:nvSpPr>
            <p:spPr bwMode="auto">
              <a:xfrm>
                <a:off x="1528" y="2131"/>
                <a:ext cx="248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660" name="Group 18"/>
            <p:cNvGrpSpPr>
              <a:grpSpLocks/>
            </p:cNvGrpSpPr>
            <p:nvPr/>
          </p:nvGrpSpPr>
          <p:grpSpPr bwMode="auto">
            <a:xfrm>
              <a:off x="1114" y="2544"/>
              <a:ext cx="248" cy="247"/>
              <a:chOff x="1114" y="2544"/>
              <a:chExt cx="248" cy="247"/>
            </a:xfrm>
          </p:grpSpPr>
          <p:sp>
            <p:nvSpPr>
              <p:cNvPr id="324694" name="Oval 19"/>
              <p:cNvSpPr>
                <a:spLocks noChangeArrowheads="1"/>
              </p:cNvSpPr>
              <p:nvPr/>
            </p:nvSpPr>
            <p:spPr bwMode="auto">
              <a:xfrm>
                <a:off x="1155" y="2626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95" name="AutoShape 20"/>
              <p:cNvSpPr>
                <a:spLocks noChangeArrowheads="1"/>
              </p:cNvSpPr>
              <p:nvPr/>
            </p:nvSpPr>
            <p:spPr bwMode="auto">
              <a:xfrm>
                <a:off x="1114" y="2544"/>
                <a:ext cx="248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661" name="Group 21"/>
            <p:cNvGrpSpPr>
              <a:grpSpLocks/>
            </p:cNvGrpSpPr>
            <p:nvPr/>
          </p:nvGrpSpPr>
          <p:grpSpPr bwMode="auto">
            <a:xfrm>
              <a:off x="1114" y="2131"/>
              <a:ext cx="248" cy="247"/>
              <a:chOff x="1114" y="2131"/>
              <a:chExt cx="248" cy="247"/>
            </a:xfrm>
          </p:grpSpPr>
          <p:sp>
            <p:nvSpPr>
              <p:cNvPr id="324692" name="Oval 22"/>
              <p:cNvSpPr>
                <a:spLocks noChangeArrowheads="1"/>
              </p:cNvSpPr>
              <p:nvPr/>
            </p:nvSpPr>
            <p:spPr bwMode="auto">
              <a:xfrm>
                <a:off x="1155" y="2213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93" name="AutoShape 23"/>
              <p:cNvSpPr>
                <a:spLocks noChangeArrowheads="1"/>
              </p:cNvSpPr>
              <p:nvPr/>
            </p:nvSpPr>
            <p:spPr bwMode="auto">
              <a:xfrm>
                <a:off x="1114" y="2131"/>
                <a:ext cx="248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662" name="Group 24"/>
            <p:cNvGrpSpPr>
              <a:grpSpLocks/>
            </p:cNvGrpSpPr>
            <p:nvPr/>
          </p:nvGrpSpPr>
          <p:grpSpPr bwMode="auto">
            <a:xfrm>
              <a:off x="1528" y="2544"/>
              <a:ext cx="248" cy="247"/>
              <a:chOff x="1528" y="2544"/>
              <a:chExt cx="248" cy="247"/>
            </a:xfrm>
          </p:grpSpPr>
          <p:sp>
            <p:nvSpPr>
              <p:cNvPr id="324690" name="Oval 25"/>
              <p:cNvSpPr>
                <a:spLocks noChangeArrowheads="1"/>
              </p:cNvSpPr>
              <p:nvPr/>
            </p:nvSpPr>
            <p:spPr bwMode="auto">
              <a:xfrm>
                <a:off x="1569" y="2626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91" name="AutoShape 26"/>
              <p:cNvSpPr>
                <a:spLocks noChangeArrowheads="1"/>
              </p:cNvSpPr>
              <p:nvPr/>
            </p:nvSpPr>
            <p:spPr bwMode="auto">
              <a:xfrm>
                <a:off x="1528" y="2544"/>
                <a:ext cx="248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4663" name="AutoShape 27"/>
            <p:cNvSpPr>
              <a:spLocks noChangeArrowheads="1"/>
            </p:cNvSpPr>
            <p:nvPr/>
          </p:nvSpPr>
          <p:spPr bwMode="auto">
            <a:xfrm>
              <a:off x="703" y="2957"/>
              <a:ext cx="248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64" name="AutoShape 28"/>
            <p:cNvSpPr>
              <a:spLocks noChangeArrowheads="1"/>
            </p:cNvSpPr>
            <p:nvPr/>
          </p:nvSpPr>
          <p:spPr bwMode="auto">
            <a:xfrm>
              <a:off x="703" y="2750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65" name="AutoShape 29"/>
            <p:cNvSpPr>
              <a:spLocks noChangeArrowheads="1"/>
            </p:cNvSpPr>
            <p:nvPr/>
          </p:nvSpPr>
          <p:spPr bwMode="auto">
            <a:xfrm>
              <a:off x="705" y="2338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66" name="AutoShape 30"/>
            <p:cNvSpPr>
              <a:spLocks noChangeArrowheads="1"/>
            </p:cNvSpPr>
            <p:nvPr/>
          </p:nvSpPr>
          <p:spPr bwMode="auto">
            <a:xfrm>
              <a:off x="705" y="1925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67" name="AutoShape 31"/>
            <p:cNvSpPr>
              <a:spLocks noChangeArrowheads="1"/>
            </p:cNvSpPr>
            <p:nvPr/>
          </p:nvSpPr>
          <p:spPr bwMode="auto">
            <a:xfrm>
              <a:off x="910" y="2832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68" name="AutoShape 32"/>
            <p:cNvSpPr>
              <a:spLocks noChangeArrowheads="1"/>
            </p:cNvSpPr>
            <p:nvPr/>
          </p:nvSpPr>
          <p:spPr bwMode="auto">
            <a:xfrm>
              <a:off x="910" y="2627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69" name="AutoShape 33"/>
            <p:cNvSpPr>
              <a:spLocks noChangeArrowheads="1"/>
            </p:cNvSpPr>
            <p:nvPr/>
          </p:nvSpPr>
          <p:spPr bwMode="auto">
            <a:xfrm>
              <a:off x="910" y="2420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0" name="AutoShape 34"/>
            <p:cNvSpPr>
              <a:spLocks noChangeArrowheads="1"/>
            </p:cNvSpPr>
            <p:nvPr/>
          </p:nvSpPr>
          <p:spPr bwMode="auto">
            <a:xfrm>
              <a:off x="910" y="2214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1" name="AutoShape 35"/>
            <p:cNvSpPr>
              <a:spLocks noChangeArrowheads="1"/>
            </p:cNvSpPr>
            <p:nvPr/>
          </p:nvSpPr>
          <p:spPr bwMode="auto">
            <a:xfrm>
              <a:off x="910" y="2007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2" name="AutoShape 36"/>
            <p:cNvSpPr>
              <a:spLocks noChangeArrowheads="1"/>
            </p:cNvSpPr>
            <p:nvPr/>
          </p:nvSpPr>
          <p:spPr bwMode="auto">
            <a:xfrm>
              <a:off x="910" y="1801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3" name="AutoShape 37"/>
            <p:cNvSpPr>
              <a:spLocks noChangeArrowheads="1"/>
            </p:cNvSpPr>
            <p:nvPr/>
          </p:nvSpPr>
          <p:spPr bwMode="auto">
            <a:xfrm>
              <a:off x="703" y="1801"/>
              <a:ext cx="250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4" name="AutoShape 38"/>
            <p:cNvSpPr>
              <a:spLocks noChangeArrowheads="1"/>
            </p:cNvSpPr>
            <p:nvPr/>
          </p:nvSpPr>
          <p:spPr bwMode="auto">
            <a:xfrm>
              <a:off x="1115" y="2958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5" name="AutoShape 39"/>
            <p:cNvSpPr>
              <a:spLocks noChangeArrowheads="1"/>
            </p:cNvSpPr>
            <p:nvPr/>
          </p:nvSpPr>
          <p:spPr bwMode="auto">
            <a:xfrm>
              <a:off x="1117" y="2751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6" name="AutoShape 40"/>
            <p:cNvSpPr>
              <a:spLocks noChangeArrowheads="1"/>
            </p:cNvSpPr>
            <p:nvPr/>
          </p:nvSpPr>
          <p:spPr bwMode="auto">
            <a:xfrm>
              <a:off x="1117" y="2339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7" name="AutoShape 41"/>
            <p:cNvSpPr>
              <a:spLocks noChangeArrowheads="1"/>
            </p:cNvSpPr>
            <p:nvPr/>
          </p:nvSpPr>
          <p:spPr bwMode="auto">
            <a:xfrm>
              <a:off x="1117" y="1926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8" name="AutoShape 42"/>
            <p:cNvSpPr>
              <a:spLocks noChangeArrowheads="1"/>
            </p:cNvSpPr>
            <p:nvPr/>
          </p:nvSpPr>
          <p:spPr bwMode="auto">
            <a:xfrm>
              <a:off x="1321" y="2833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79" name="AutoShape 43"/>
            <p:cNvSpPr>
              <a:spLocks noChangeArrowheads="1"/>
            </p:cNvSpPr>
            <p:nvPr/>
          </p:nvSpPr>
          <p:spPr bwMode="auto">
            <a:xfrm>
              <a:off x="1323" y="2628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0" name="AutoShape 44"/>
            <p:cNvSpPr>
              <a:spLocks noChangeArrowheads="1"/>
            </p:cNvSpPr>
            <p:nvPr/>
          </p:nvSpPr>
          <p:spPr bwMode="auto">
            <a:xfrm>
              <a:off x="1323" y="2421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1" name="AutoShape 45"/>
            <p:cNvSpPr>
              <a:spLocks noChangeArrowheads="1"/>
            </p:cNvSpPr>
            <p:nvPr/>
          </p:nvSpPr>
          <p:spPr bwMode="auto">
            <a:xfrm>
              <a:off x="1323" y="2214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2" name="AutoShape 46"/>
            <p:cNvSpPr>
              <a:spLocks noChangeArrowheads="1"/>
            </p:cNvSpPr>
            <p:nvPr/>
          </p:nvSpPr>
          <p:spPr bwMode="auto">
            <a:xfrm>
              <a:off x="1323" y="2008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3" name="AutoShape 47"/>
            <p:cNvSpPr>
              <a:spLocks noChangeArrowheads="1"/>
            </p:cNvSpPr>
            <p:nvPr/>
          </p:nvSpPr>
          <p:spPr bwMode="auto">
            <a:xfrm>
              <a:off x="1321" y="1801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4" name="AutoShape 48"/>
            <p:cNvSpPr>
              <a:spLocks noChangeArrowheads="1"/>
            </p:cNvSpPr>
            <p:nvPr/>
          </p:nvSpPr>
          <p:spPr bwMode="auto">
            <a:xfrm>
              <a:off x="1117" y="1802"/>
              <a:ext cx="247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5" name="AutoShape 49"/>
            <p:cNvSpPr>
              <a:spLocks noChangeArrowheads="1"/>
            </p:cNvSpPr>
            <p:nvPr/>
          </p:nvSpPr>
          <p:spPr bwMode="auto">
            <a:xfrm>
              <a:off x="1526" y="2957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6" name="AutoShape 50"/>
            <p:cNvSpPr>
              <a:spLocks noChangeArrowheads="1"/>
            </p:cNvSpPr>
            <p:nvPr/>
          </p:nvSpPr>
          <p:spPr bwMode="auto">
            <a:xfrm>
              <a:off x="1526" y="2750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7" name="AutoShape 51"/>
            <p:cNvSpPr>
              <a:spLocks noChangeArrowheads="1"/>
            </p:cNvSpPr>
            <p:nvPr/>
          </p:nvSpPr>
          <p:spPr bwMode="auto">
            <a:xfrm>
              <a:off x="1528" y="2338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8" name="AutoShape 52"/>
            <p:cNvSpPr>
              <a:spLocks noChangeArrowheads="1"/>
            </p:cNvSpPr>
            <p:nvPr/>
          </p:nvSpPr>
          <p:spPr bwMode="auto">
            <a:xfrm>
              <a:off x="1528" y="1925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89" name="AutoShape 53"/>
            <p:cNvSpPr>
              <a:spLocks noChangeArrowheads="1"/>
            </p:cNvSpPr>
            <p:nvPr/>
          </p:nvSpPr>
          <p:spPr bwMode="auto">
            <a:xfrm>
              <a:off x="1526" y="1801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3590" name="Group 54"/>
          <p:cNvGrpSpPr>
            <a:grpSpLocks/>
          </p:cNvGrpSpPr>
          <p:nvPr/>
        </p:nvGrpSpPr>
        <p:grpSpPr bwMode="auto">
          <a:xfrm>
            <a:off x="1185863" y="3219450"/>
            <a:ext cx="1703387" cy="2030413"/>
            <a:chOff x="611" y="1892"/>
            <a:chExt cx="1073" cy="1279"/>
          </a:xfrm>
        </p:grpSpPr>
        <p:grpSp>
          <p:nvGrpSpPr>
            <p:cNvPr id="324615" name="Group 55"/>
            <p:cNvGrpSpPr>
              <a:grpSpLocks/>
            </p:cNvGrpSpPr>
            <p:nvPr/>
          </p:nvGrpSpPr>
          <p:grpSpPr bwMode="auto">
            <a:xfrm>
              <a:off x="818" y="2015"/>
              <a:ext cx="248" cy="248"/>
              <a:chOff x="818" y="2015"/>
              <a:chExt cx="248" cy="248"/>
            </a:xfrm>
          </p:grpSpPr>
          <p:sp>
            <p:nvSpPr>
              <p:cNvPr id="324655" name="Oval 56"/>
              <p:cNvSpPr>
                <a:spLocks noChangeArrowheads="1"/>
              </p:cNvSpPr>
              <p:nvPr/>
            </p:nvSpPr>
            <p:spPr bwMode="auto">
              <a:xfrm>
                <a:off x="858" y="2097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56" name="AutoShape 57"/>
              <p:cNvSpPr>
                <a:spLocks noChangeArrowheads="1"/>
              </p:cNvSpPr>
              <p:nvPr/>
            </p:nvSpPr>
            <p:spPr bwMode="auto">
              <a:xfrm>
                <a:off x="818" y="2015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616" name="Group 58"/>
            <p:cNvGrpSpPr>
              <a:grpSpLocks/>
            </p:cNvGrpSpPr>
            <p:nvPr/>
          </p:nvGrpSpPr>
          <p:grpSpPr bwMode="auto">
            <a:xfrm>
              <a:off x="818" y="2428"/>
              <a:ext cx="248" cy="248"/>
              <a:chOff x="818" y="2428"/>
              <a:chExt cx="248" cy="248"/>
            </a:xfrm>
          </p:grpSpPr>
          <p:sp>
            <p:nvSpPr>
              <p:cNvPr id="324653" name="Oval 59"/>
              <p:cNvSpPr>
                <a:spLocks noChangeArrowheads="1"/>
              </p:cNvSpPr>
              <p:nvPr/>
            </p:nvSpPr>
            <p:spPr bwMode="auto">
              <a:xfrm>
                <a:off x="858" y="2510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54" name="AutoShape 60"/>
              <p:cNvSpPr>
                <a:spLocks noChangeArrowheads="1"/>
              </p:cNvSpPr>
              <p:nvPr/>
            </p:nvSpPr>
            <p:spPr bwMode="auto">
              <a:xfrm>
                <a:off x="818" y="2428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617" name="Group 61"/>
            <p:cNvGrpSpPr>
              <a:grpSpLocks/>
            </p:cNvGrpSpPr>
            <p:nvPr/>
          </p:nvGrpSpPr>
          <p:grpSpPr bwMode="auto">
            <a:xfrm>
              <a:off x="818" y="2839"/>
              <a:ext cx="248" cy="248"/>
              <a:chOff x="818" y="2839"/>
              <a:chExt cx="248" cy="248"/>
            </a:xfrm>
          </p:grpSpPr>
          <p:sp>
            <p:nvSpPr>
              <p:cNvPr id="324651" name="Oval 62"/>
              <p:cNvSpPr>
                <a:spLocks noChangeArrowheads="1"/>
              </p:cNvSpPr>
              <p:nvPr/>
            </p:nvSpPr>
            <p:spPr bwMode="auto">
              <a:xfrm>
                <a:off x="858" y="2921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52" name="AutoShape 63"/>
              <p:cNvSpPr>
                <a:spLocks noChangeArrowheads="1"/>
              </p:cNvSpPr>
              <p:nvPr/>
            </p:nvSpPr>
            <p:spPr bwMode="auto">
              <a:xfrm>
                <a:off x="818" y="2839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618" name="Group 64"/>
            <p:cNvGrpSpPr>
              <a:grpSpLocks/>
            </p:cNvGrpSpPr>
            <p:nvPr/>
          </p:nvGrpSpPr>
          <p:grpSpPr bwMode="auto">
            <a:xfrm>
              <a:off x="1229" y="2015"/>
              <a:ext cx="249" cy="248"/>
              <a:chOff x="1229" y="2015"/>
              <a:chExt cx="249" cy="248"/>
            </a:xfrm>
          </p:grpSpPr>
          <p:sp>
            <p:nvSpPr>
              <p:cNvPr id="324649" name="Oval 65"/>
              <p:cNvSpPr>
                <a:spLocks noChangeArrowheads="1"/>
              </p:cNvSpPr>
              <p:nvPr/>
            </p:nvSpPr>
            <p:spPr bwMode="auto">
              <a:xfrm>
                <a:off x="1270" y="2097"/>
                <a:ext cx="125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50" name="AutoShape 66"/>
              <p:cNvSpPr>
                <a:spLocks noChangeArrowheads="1"/>
              </p:cNvSpPr>
              <p:nvPr/>
            </p:nvSpPr>
            <p:spPr bwMode="auto">
              <a:xfrm>
                <a:off x="1229" y="2015"/>
                <a:ext cx="250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619" name="Group 67"/>
            <p:cNvGrpSpPr>
              <a:grpSpLocks/>
            </p:cNvGrpSpPr>
            <p:nvPr/>
          </p:nvGrpSpPr>
          <p:grpSpPr bwMode="auto">
            <a:xfrm>
              <a:off x="1229" y="2428"/>
              <a:ext cx="249" cy="248"/>
              <a:chOff x="1229" y="2428"/>
              <a:chExt cx="249" cy="248"/>
            </a:xfrm>
          </p:grpSpPr>
          <p:sp>
            <p:nvSpPr>
              <p:cNvPr id="324647" name="Oval 68"/>
              <p:cNvSpPr>
                <a:spLocks noChangeArrowheads="1"/>
              </p:cNvSpPr>
              <p:nvPr/>
            </p:nvSpPr>
            <p:spPr bwMode="auto">
              <a:xfrm>
                <a:off x="1270" y="2510"/>
                <a:ext cx="125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48" name="AutoShape 69"/>
              <p:cNvSpPr>
                <a:spLocks noChangeArrowheads="1"/>
              </p:cNvSpPr>
              <p:nvPr/>
            </p:nvSpPr>
            <p:spPr bwMode="auto">
              <a:xfrm>
                <a:off x="1229" y="2428"/>
                <a:ext cx="250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4620" name="AutoShape 70"/>
            <p:cNvSpPr>
              <a:spLocks noChangeArrowheads="1"/>
            </p:cNvSpPr>
            <p:nvPr/>
          </p:nvSpPr>
          <p:spPr bwMode="auto">
            <a:xfrm>
              <a:off x="611" y="2923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21" name="AutoShape 71"/>
            <p:cNvSpPr>
              <a:spLocks noChangeArrowheads="1"/>
            </p:cNvSpPr>
            <p:nvPr/>
          </p:nvSpPr>
          <p:spPr bwMode="auto">
            <a:xfrm>
              <a:off x="611" y="2717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22" name="AutoShape 72"/>
            <p:cNvSpPr>
              <a:spLocks noChangeArrowheads="1"/>
            </p:cNvSpPr>
            <p:nvPr/>
          </p:nvSpPr>
          <p:spPr bwMode="auto">
            <a:xfrm>
              <a:off x="611" y="2510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23" name="AutoShape 73"/>
            <p:cNvSpPr>
              <a:spLocks noChangeArrowheads="1"/>
            </p:cNvSpPr>
            <p:nvPr/>
          </p:nvSpPr>
          <p:spPr bwMode="auto">
            <a:xfrm>
              <a:off x="613" y="2304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24" name="AutoShape 74"/>
            <p:cNvSpPr>
              <a:spLocks noChangeArrowheads="1"/>
            </p:cNvSpPr>
            <p:nvPr/>
          </p:nvSpPr>
          <p:spPr bwMode="auto">
            <a:xfrm>
              <a:off x="611" y="2098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25" name="AutoShape 75"/>
            <p:cNvSpPr>
              <a:spLocks noChangeArrowheads="1"/>
            </p:cNvSpPr>
            <p:nvPr/>
          </p:nvSpPr>
          <p:spPr bwMode="auto">
            <a:xfrm>
              <a:off x="613" y="1892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26" name="AutoShape 76"/>
            <p:cNvSpPr>
              <a:spLocks noChangeArrowheads="1"/>
            </p:cNvSpPr>
            <p:nvPr/>
          </p:nvSpPr>
          <p:spPr bwMode="auto">
            <a:xfrm>
              <a:off x="818" y="2635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27" name="AutoShape 77"/>
            <p:cNvSpPr>
              <a:spLocks noChangeArrowheads="1"/>
            </p:cNvSpPr>
            <p:nvPr/>
          </p:nvSpPr>
          <p:spPr bwMode="auto">
            <a:xfrm>
              <a:off x="818" y="2222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28" name="AutoShape 78"/>
            <p:cNvSpPr>
              <a:spLocks noChangeArrowheads="1"/>
            </p:cNvSpPr>
            <p:nvPr/>
          </p:nvSpPr>
          <p:spPr bwMode="auto">
            <a:xfrm>
              <a:off x="816" y="1892"/>
              <a:ext cx="249" cy="164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29" name="AutoShape 79"/>
            <p:cNvSpPr>
              <a:spLocks noChangeArrowheads="1"/>
            </p:cNvSpPr>
            <p:nvPr/>
          </p:nvSpPr>
          <p:spPr bwMode="auto">
            <a:xfrm>
              <a:off x="1020" y="2923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30" name="AutoShape 80"/>
            <p:cNvSpPr>
              <a:spLocks noChangeArrowheads="1"/>
            </p:cNvSpPr>
            <p:nvPr/>
          </p:nvSpPr>
          <p:spPr bwMode="auto">
            <a:xfrm>
              <a:off x="1022" y="2717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31" name="AutoShape 81"/>
            <p:cNvSpPr>
              <a:spLocks noChangeArrowheads="1"/>
            </p:cNvSpPr>
            <p:nvPr/>
          </p:nvSpPr>
          <p:spPr bwMode="auto">
            <a:xfrm>
              <a:off x="1022" y="2510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32" name="AutoShape 82"/>
            <p:cNvSpPr>
              <a:spLocks noChangeArrowheads="1"/>
            </p:cNvSpPr>
            <p:nvPr/>
          </p:nvSpPr>
          <p:spPr bwMode="auto">
            <a:xfrm>
              <a:off x="1022" y="2304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33" name="AutoShape 83"/>
            <p:cNvSpPr>
              <a:spLocks noChangeArrowheads="1"/>
            </p:cNvSpPr>
            <p:nvPr/>
          </p:nvSpPr>
          <p:spPr bwMode="auto">
            <a:xfrm>
              <a:off x="1022" y="2098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34" name="AutoShape 84"/>
            <p:cNvSpPr>
              <a:spLocks noChangeArrowheads="1"/>
            </p:cNvSpPr>
            <p:nvPr/>
          </p:nvSpPr>
          <p:spPr bwMode="auto">
            <a:xfrm>
              <a:off x="1022" y="1892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324635" name="Group 85"/>
            <p:cNvGrpSpPr>
              <a:grpSpLocks/>
            </p:cNvGrpSpPr>
            <p:nvPr/>
          </p:nvGrpSpPr>
          <p:grpSpPr bwMode="auto">
            <a:xfrm>
              <a:off x="1229" y="2840"/>
              <a:ext cx="249" cy="248"/>
              <a:chOff x="1229" y="2840"/>
              <a:chExt cx="249" cy="248"/>
            </a:xfrm>
          </p:grpSpPr>
          <p:sp>
            <p:nvSpPr>
              <p:cNvPr id="324645" name="Oval 86"/>
              <p:cNvSpPr>
                <a:spLocks noChangeArrowheads="1"/>
              </p:cNvSpPr>
              <p:nvPr/>
            </p:nvSpPr>
            <p:spPr bwMode="auto">
              <a:xfrm>
                <a:off x="1270" y="2922"/>
                <a:ext cx="125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646" name="AutoShape 87"/>
              <p:cNvSpPr>
                <a:spLocks noChangeArrowheads="1"/>
              </p:cNvSpPr>
              <p:nvPr/>
            </p:nvSpPr>
            <p:spPr bwMode="auto">
              <a:xfrm>
                <a:off x="1229" y="2840"/>
                <a:ext cx="250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4636" name="AutoShape 88"/>
            <p:cNvSpPr>
              <a:spLocks noChangeArrowheads="1"/>
            </p:cNvSpPr>
            <p:nvPr/>
          </p:nvSpPr>
          <p:spPr bwMode="auto">
            <a:xfrm>
              <a:off x="1229" y="2635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37" name="AutoShape 89"/>
            <p:cNvSpPr>
              <a:spLocks noChangeArrowheads="1"/>
            </p:cNvSpPr>
            <p:nvPr/>
          </p:nvSpPr>
          <p:spPr bwMode="auto">
            <a:xfrm>
              <a:off x="1229" y="2222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38" name="AutoShape 90"/>
            <p:cNvSpPr>
              <a:spLocks noChangeArrowheads="1"/>
            </p:cNvSpPr>
            <p:nvPr/>
          </p:nvSpPr>
          <p:spPr bwMode="auto">
            <a:xfrm>
              <a:off x="1227" y="1892"/>
              <a:ext cx="247" cy="164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39" name="AutoShape 91"/>
            <p:cNvSpPr>
              <a:spLocks noChangeArrowheads="1"/>
            </p:cNvSpPr>
            <p:nvPr/>
          </p:nvSpPr>
          <p:spPr bwMode="auto">
            <a:xfrm>
              <a:off x="1434" y="2923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40" name="AutoShape 92"/>
            <p:cNvSpPr>
              <a:spLocks noChangeArrowheads="1"/>
            </p:cNvSpPr>
            <p:nvPr/>
          </p:nvSpPr>
          <p:spPr bwMode="auto">
            <a:xfrm>
              <a:off x="1434" y="2717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41" name="AutoShape 93"/>
            <p:cNvSpPr>
              <a:spLocks noChangeArrowheads="1"/>
            </p:cNvSpPr>
            <p:nvPr/>
          </p:nvSpPr>
          <p:spPr bwMode="auto">
            <a:xfrm>
              <a:off x="1434" y="2510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42" name="AutoShape 94"/>
            <p:cNvSpPr>
              <a:spLocks noChangeArrowheads="1"/>
            </p:cNvSpPr>
            <p:nvPr/>
          </p:nvSpPr>
          <p:spPr bwMode="auto">
            <a:xfrm>
              <a:off x="1436" y="2304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43" name="AutoShape 95"/>
            <p:cNvSpPr>
              <a:spLocks noChangeArrowheads="1"/>
            </p:cNvSpPr>
            <p:nvPr/>
          </p:nvSpPr>
          <p:spPr bwMode="auto">
            <a:xfrm>
              <a:off x="1434" y="2098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644" name="AutoShape 96"/>
            <p:cNvSpPr>
              <a:spLocks noChangeArrowheads="1"/>
            </p:cNvSpPr>
            <p:nvPr/>
          </p:nvSpPr>
          <p:spPr bwMode="auto">
            <a:xfrm>
              <a:off x="1436" y="1892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3409" name="Group 97"/>
          <p:cNvGrpSpPr>
            <a:grpSpLocks/>
          </p:cNvGrpSpPr>
          <p:nvPr/>
        </p:nvGrpSpPr>
        <p:grpSpPr bwMode="auto">
          <a:xfrm>
            <a:off x="6227763" y="2498725"/>
            <a:ext cx="2487612" cy="3335338"/>
            <a:chOff x="3787" y="1438"/>
            <a:chExt cx="1567" cy="2101"/>
          </a:xfrm>
        </p:grpSpPr>
        <p:grpSp>
          <p:nvGrpSpPr>
            <p:cNvPr id="324127" name="Group 98"/>
            <p:cNvGrpSpPr>
              <a:grpSpLocks/>
            </p:cNvGrpSpPr>
            <p:nvPr/>
          </p:nvGrpSpPr>
          <p:grpSpPr bwMode="auto">
            <a:xfrm>
              <a:off x="3787" y="1845"/>
              <a:ext cx="1567" cy="1694"/>
              <a:chOff x="3787" y="1845"/>
              <a:chExt cx="1567" cy="1694"/>
            </a:xfrm>
          </p:grpSpPr>
          <p:grpSp>
            <p:nvGrpSpPr>
              <p:cNvPr id="324323" name="Group 99"/>
              <p:cNvGrpSpPr>
                <a:grpSpLocks/>
              </p:cNvGrpSpPr>
              <p:nvPr/>
            </p:nvGrpSpPr>
            <p:grpSpPr bwMode="auto">
              <a:xfrm>
                <a:off x="4116" y="1845"/>
                <a:ext cx="1238" cy="1363"/>
                <a:chOff x="4116" y="1845"/>
                <a:chExt cx="1238" cy="1363"/>
              </a:xfrm>
            </p:grpSpPr>
            <p:sp>
              <p:nvSpPr>
                <p:cNvPr id="324558" name="AutoShape 100"/>
                <p:cNvSpPr>
                  <a:spLocks noChangeArrowheads="1"/>
                </p:cNvSpPr>
                <p:nvPr/>
              </p:nvSpPr>
              <p:spPr bwMode="auto">
                <a:xfrm>
                  <a:off x="4199" y="3001"/>
                  <a:ext cx="249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59" name="AutoShape 101"/>
                <p:cNvSpPr>
                  <a:spLocks noChangeArrowheads="1"/>
                </p:cNvSpPr>
                <p:nvPr/>
              </p:nvSpPr>
              <p:spPr bwMode="auto">
                <a:xfrm>
                  <a:off x="4199" y="2794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60" name="Group 102"/>
                <p:cNvGrpSpPr>
                  <a:grpSpLocks/>
                </p:cNvGrpSpPr>
                <p:nvPr/>
              </p:nvGrpSpPr>
              <p:grpSpPr bwMode="auto">
                <a:xfrm>
                  <a:off x="4116" y="2506"/>
                  <a:ext cx="413" cy="413"/>
                  <a:chOff x="4116" y="2506"/>
                  <a:chExt cx="413" cy="413"/>
                </a:xfrm>
              </p:grpSpPr>
              <p:sp>
                <p:nvSpPr>
                  <p:cNvPr id="32461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4116" y="2506"/>
                    <a:ext cx="413" cy="41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614" name="AutoShape 104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2588"/>
                    <a:ext cx="249" cy="248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61" name="AutoShape 105"/>
                <p:cNvSpPr>
                  <a:spLocks noChangeArrowheads="1"/>
                </p:cNvSpPr>
                <p:nvPr/>
              </p:nvSpPr>
              <p:spPr bwMode="auto">
                <a:xfrm>
                  <a:off x="4199" y="2382"/>
                  <a:ext cx="249" cy="247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62" name="Group 106"/>
                <p:cNvGrpSpPr>
                  <a:grpSpLocks/>
                </p:cNvGrpSpPr>
                <p:nvPr/>
              </p:nvGrpSpPr>
              <p:grpSpPr bwMode="auto">
                <a:xfrm>
                  <a:off x="4116" y="2092"/>
                  <a:ext cx="413" cy="414"/>
                  <a:chOff x="4116" y="2092"/>
                  <a:chExt cx="413" cy="414"/>
                </a:xfrm>
              </p:grpSpPr>
              <p:sp>
                <p:nvSpPr>
                  <p:cNvPr id="324611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4116" y="2092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612" name="AutoShape 108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2174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63" name="AutoShape 109"/>
                <p:cNvSpPr>
                  <a:spLocks noChangeArrowheads="1"/>
                </p:cNvSpPr>
                <p:nvPr/>
              </p:nvSpPr>
              <p:spPr bwMode="auto">
                <a:xfrm>
                  <a:off x="4199" y="1968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64" name="AutoShape 110"/>
                <p:cNvSpPr>
                  <a:spLocks noChangeArrowheads="1"/>
                </p:cNvSpPr>
                <p:nvPr/>
              </p:nvSpPr>
              <p:spPr bwMode="auto">
                <a:xfrm>
                  <a:off x="4199" y="1845"/>
                  <a:ext cx="249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65" name="Group 111"/>
                <p:cNvGrpSpPr>
                  <a:grpSpLocks/>
                </p:cNvGrpSpPr>
                <p:nvPr/>
              </p:nvGrpSpPr>
              <p:grpSpPr bwMode="auto">
                <a:xfrm>
                  <a:off x="4322" y="2794"/>
                  <a:ext cx="414" cy="414"/>
                  <a:chOff x="4322" y="2794"/>
                  <a:chExt cx="414" cy="414"/>
                </a:xfrm>
              </p:grpSpPr>
              <p:sp>
                <p:nvSpPr>
                  <p:cNvPr id="324609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2794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610" name="AutoShape 113"/>
                  <p:cNvSpPr>
                    <a:spLocks noChangeArrowheads="1"/>
                  </p:cNvSpPr>
                  <p:nvPr/>
                </p:nvSpPr>
                <p:spPr bwMode="auto">
                  <a:xfrm>
                    <a:off x="4403" y="2876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66" name="AutoShape 114"/>
                <p:cNvSpPr>
                  <a:spLocks noChangeArrowheads="1"/>
                </p:cNvSpPr>
                <p:nvPr/>
              </p:nvSpPr>
              <p:spPr bwMode="auto">
                <a:xfrm>
                  <a:off x="4403" y="2670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67" name="Group 115"/>
                <p:cNvGrpSpPr>
                  <a:grpSpLocks/>
                </p:cNvGrpSpPr>
                <p:nvPr/>
              </p:nvGrpSpPr>
              <p:grpSpPr bwMode="auto">
                <a:xfrm>
                  <a:off x="4322" y="2381"/>
                  <a:ext cx="414" cy="413"/>
                  <a:chOff x="4322" y="2381"/>
                  <a:chExt cx="414" cy="413"/>
                </a:xfrm>
              </p:grpSpPr>
              <p:sp>
                <p:nvSpPr>
                  <p:cNvPr id="324607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2381"/>
                    <a:ext cx="414" cy="41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608" name="AutoShape 117"/>
                  <p:cNvSpPr>
                    <a:spLocks noChangeArrowheads="1"/>
                  </p:cNvSpPr>
                  <p:nvPr/>
                </p:nvSpPr>
                <p:spPr bwMode="auto">
                  <a:xfrm>
                    <a:off x="4405" y="2463"/>
                    <a:ext cx="248" cy="248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68" name="AutoShape 118"/>
                <p:cNvSpPr>
                  <a:spLocks noChangeArrowheads="1"/>
                </p:cNvSpPr>
                <p:nvPr/>
              </p:nvSpPr>
              <p:spPr bwMode="auto">
                <a:xfrm>
                  <a:off x="4405" y="2258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69" name="Group 119"/>
                <p:cNvGrpSpPr>
                  <a:grpSpLocks/>
                </p:cNvGrpSpPr>
                <p:nvPr/>
              </p:nvGrpSpPr>
              <p:grpSpPr bwMode="auto">
                <a:xfrm>
                  <a:off x="4322" y="1968"/>
                  <a:ext cx="414" cy="414"/>
                  <a:chOff x="4322" y="1968"/>
                  <a:chExt cx="414" cy="414"/>
                </a:xfrm>
              </p:grpSpPr>
              <p:sp>
                <p:nvSpPr>
                  <p:cNvPr id="324605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968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606" name="AutoShape 121"/>
                  <p:cNvSpPr>
                    <a:spLocks noChangeArrowheads="1"/>
                  </p:cNvSpPr>
                  <p:nvPr/>
                </p:nvSpPr>
                <p:spPr bwMode="auto">
                  <a:xfrm>
                    <a:off x="4405" y="2050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70" name="AutoShape 122"/>
                <p:cNvSpPr>
                  <a:spLocks noChangeArrowheads="1"/>
                </p:cNvSpPr>
                <p:nvPr/>
              </p:nvSpPr>
              <p:spPr bwMode="auto">
                <a:xfrm>
                  <a:off x="4405" y="1845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71" name="AutoShape 123"/>
                <p:cNvSpPr>
                  <a:spLocks noChangeArrowheads="1"/>
                </p:cNvSpPr>
                <p:nvPr/>
              </p:nvSpPr>
              <p:spPr bwMode="auto">
                <a:xfrm>
                  <a:off x="4612" y="3001"/>
                  <a:ext cx="248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72" name="AutoShape 124"/>
                <p:cNvSpPr>
                  <a:spLocks noChangeArrowheads="1"/>
                </p:cNvSpPr>
                <p:nvPr/>
              </p:nvSpPr>
              <p:spPr bwMode="auto">
                <a:xfrm>
                  <a:off x="4612" y="2794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73" name="Group 125"/>
                <p:cNvGrpSpPr>
                  <a:grpSpLocks/>
                </p:cNvGrpSpPr>
                <p:nvPr/>
              </p:nvGrpSpPr>
              <p:grpSpPr bwMode="auto">
                <a:xfrm>
                  <a:off x="4529" y="2506"/>
                  <a:ext cx="412" cy="413"/>
                  <a:chOff x="4529" y="2506"/>
                  <a:chExt cx="412" cy="413"/>
                </a:xfrm>
              </p:grpSpPr>
              <p:sp>
                <p:nvSpPr>
                  <p:cNvPr id="324603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2506"/>
                    <a:ext cx="412" cy="41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604" name="AutoShape 127"/>
                  <p:cNvSpPr>
                    <a:spLocks noChangeArrowheads="1"/>
                  </p:cNvSpPr>
                  <p:nvPr/>
                </p:nvSpPr>
                <p:spPr bwMode="auto">
                  <a:xfrm>
                    <a:off x="4610" y="2588"/>
                    <a:ext cx="250" cy="248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74" name="AutoShape 128"/>
                <p:cNvSpPr>
                  <a:spLocks noChangeArrowheads="1"/>
                </p:cNvSpPr>
                <p:nvPr/>
              </p:nvSpPr>
              <p:spPr bwMode="auto">
                <a:xfrm>
                  <a:off x="4612" y="2382"/>
                  <a:ext cx="248" cy="247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75" name="Group 129"/>
                <p:cNvGrpSpPr>
                  <a:grpSpLocks/>
                </p:cNvGrpSpPr>
                <p:nvPr/>
              </p:nvGrpSpPr>
              <p:grpSpPr bwMode="auto">
                <a:xfrm>
                  <a:off x="4529" y="2092"/>
                  <a:ext cx="412" cy="414"/>
                  <a:chOff x="4529" y="2092"/>
                  <a:chExt cx="412" cy="414"/>
                </a:xfrm>
              </p:grpSpPr>
              <p:sp>
                <p:nvSpPr>
                  <p:cNvPr id="324601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2092"/>
                    <a:ext cx="412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602" name="AutoShape 131"/>
                  <p:cNvSpPr>
                    <a:spLocks noChangeArrowheads="1"/>
                  </p:cNvSpPr>
                  <p:nvPr/>
                </p:nvSpPr>
                <p:spPr bwMode="auto">
                  <a:xfrm>
                    <a:off x="4610" y="2174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76" name="AutoShape 132"/>
                <p:cNvSpPr>
                  <a:spLocks noChangeArrowheads="1"/>
                </p:cNvSpPr>
                <p:nvPr/>
              </p:nvSpPr>
              <p:spPr bwMode="auto">
                <a:xfrm>
                  <a:off x="4612" y="1968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77" name="AutoShape 133"/>
                <p:cNvSpPr>
                  <a:spLocks noChangeArrowheads="1"/>
                </p:cNvSpPr>
                <p:nvPr/>
              </p:nvSpPr>
              <p:spPr bwMode="auto">
                <a:xfrm>
                  <a:off x="4612" y="1845"/>
                  <a:ext cx="248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78" name="Group 134"/>
                <p:cNvGrpSpPr>
                  <a:grpSpLocks/>
                </p:cNvGrpSpPr>
                <p:nvPr/>
              </p:nvGrpSpPr>
              <p:grpSpPr bwMode="auto">
                <a:xfrm>
                  <a:off x="4736" y="2794"/>
                  <a:ext cx="413" cy="414"/>
                  <a:chOff x="4736" y="2794"/>
                  <a:chExt cx="413" cy="414"/>
                </a:xfrm>
              </p:grpSpPr>
              <p:sp>
                <p:nvSpPr>
                  <p:cNvPr id="324599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4736" y="2794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600" name="AutoShape 136"/>
                  <p:cNvSpPr>
                    <a:spLocks noChangeArrowheads="1"/>
                  </p:cNvSpPr>
                  <p:nvPr/>
                </p:nvSpPr>
                <p:spPr bwMode="auto">
                  <a:xfrm>
                    <a:off x="4817" y="2876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79" name="AutoShape 137"/>
                <p:cNvSpPr>
                  <a:spLocks noChangeArrowheads="1"/>
                </p:cNvSpPr>
                <p:nvPr/>
              </p:nvSpPr>
              <p:spPr bwMode="auto">
                <a:xfrm>
                  <a:off x="4817" y="2670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80" name="Group 138"/>
                <p:cNvGrpSpPr>
                  <a:grpSpLocks/>
                </p:cNvGrpSpPr>
                <p:nvPr/>
              </p:nvGrpSpPr>
              <p:grpSpPr bwMode="auto">
                <a:xfrm>
                  <a:off x="4736" y="2381"/>
                  <a:ext cx="414" cy="413"/>
                  <a:chOff x="4736" y="2381"/>
                  <a:chExt cx="414" cy="413"/>
                </a:xfrm>
              </p:grpSpPr>
              <p:sp>
                <p:nvSpPr>
                  <p:cNvPr id="324597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4736" y="2381"/>
                    <a:ext cx="414" cy="41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98" name="AutoShape 140"/>
                  <p:cNvSpPr>
                    <a:spLocks noChangeArrowheads="1"/>
                  </p:cNvSpPr>
                  <p:nvPr/>
                </p:nvSpPr>
                <p:spPr bwMode="auto">
                  <a:xfrm>
                    <a:off x="4817" y="2463"/>
                    <a:ext cx="249" cy="248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81" name="AutoShape 141"/>
                <p:cNvSpPr>
                  <a:spLocks noChangeArrowheads="1"/>
                </p:cNvSpPr>
                <p:nvPr/>
              </p:nvSpPr>
              <p:spPr bwMode="auto">
                <a:xfrm>
                  <a:off x="4817" y="2258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82" name="Group 142"/>
                <p:cNvGrpSpPr>
                  <a:grpSpLocks/>
                </p:cNvGrpSpPr>
                <p:nvPr/>
              </p:nvGrpSpPr>
              <p:grpSpPr bwMode="auto">
                <a:xfrm>
                  <a:off x="4736" y="1968"/>
                  <a:ext cx="414" cy="414"/>
                  <a:chOff x="4736" y="1968"/>
                  <a:chExt cx="414" cy="414"/>
                </a:xfrm>
              </p:grpSpPr>
              <p:sp>
                <p:nvSpPr>
                  <p:cNvPr id="324595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4736" y="1968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96" name="AutoShape 144"/>
                  <p:cNvSpPr>
                    <a:spLocks noChangeArrowheads="1"/>
                  </p:cNvSpPr>
                  <p:nvPr/>
                </p:nvSpPr>
                <p:spPr bwMode="auto">
                  <a:xfrm>
                    <a:off x="4817" y="2050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83" name="AutoShape 145"/>
                <p:cNvSpPr>
                  <a:spLocks noChangeArrowheads="1"/>
                </p:cNvSpPr>
                <p:nvPr/>
              </p:nvSpPr>
              <p:spPr bwMode="auto">
                <a:xfrm>
                  <a:off x="4817" y="1845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84" name="AutoShape 146"/>
                <p:cNvSpPr>
                  <a:spLocks noChangeArrowheads="1"/>
                </p:cNvSpPr>
                <p:nvPr/>
              </p:nvSpPr>
              <p:spPr bwMode="auto">
                <a:xfrm>
                  <a:off x="5024" y="3001"/>
                  <a:ext cx="249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85" name="AutoShape 147"/>
                <p:cNvSpPr>
                  <a:spLocks noChangeArrowheads="1"/>
                </p:cNvSpPr>
                <p:nvPr/>
              </p:nvSpPr>
              <p:spPr bwMode="auto">
                <a:xfrm>
                  <a:off x="5024" y="2794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86" name="Group 148"/>
                <p:cNvGrpSpPr>
                  <a:grpSpLocks/>
                </p:cNvGrpSpPr>
                <p:nvPr/>
              </p:nvGrpSpPr>
              <p:grpSpPr bwMode="auto">
                <a:xfrm>
                  <a:off x="4941" y="2506"/>
                  <a:ext cx="413" cy="413"/>
                  <a:chOff x="4941" y="2506"/>
                  <a:chExt cx="413" cy="413"/>
                </a:xfrm>
              </p:grpSpPr>
              <p:sp>
                <p:nvSpPr>
                  <p:cNvPr id="324593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4941" y="2506"/>
                    <a:ext cx="413" cy="41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94" name="AutoShape 150"/>
                  <p:cNvSpPr>
                    <a:spLocks noChangeArrowheads="1"/>
                  </p:cNvSpPr>
                  <p:nvPr/>
                </p:nvSpPr>
                <p:spPr bwMode="auto">
                  <a:xfrm>
                    <a:off x="5024" y="2588"/>
                    <a:ext cx="249" cy="248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87" name="AutoShape 151"/>
                <p:cNvSpPr>
                  <a:spLocks noChangeArrowheads="1"/>
                </p:cNvSpPr>
                <p:nvPr/>
              </p:nvSpPr>
              <p:spPr bwMode="auto">
                <a:xfrm>
                  <a:off x="5024" y="2382"/>
                  <a:ext cx="249" cy="247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88" name="Group 152"/>
                <p:cNvGrpSpPr>
                  <a:grpSpLocks/>
                </p:cNvGrpSpPr>
                <p:nvPr/>
              </p:nvGrpSpPr>
              <p:grpSpPr bwMode="auto">
                <a:xfrm>
                  <a:off x="4941" y="2092"/>
                  <a:ext cx="413" cy="414"/>
                  <a:chOff x="4941" y="2092"/>
                  <a:chExt cx="413" cy="414"/>
                </a:xfrm>
              </p:grpSpPr>
              <p:sp>
                <p:nvSpPr>
                  <p:cNvPr id="324591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4941" y="2092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92" name="AutoShape 154"/>
                  <p:cNvSpPr>
                    <a:spLocks noChangeArrowheads="1"/>
                  </p:cNvSpPr>
                  <p:nvPr/>
                </p:nvSpPr>
                <p:spPr bwMode="auto">
                  <a:xfrm>
                    <a:off x="5024" y="2174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89" name="AutoShape 155"/>
                <p:cNvSpPr>
                  <a:spLocks noChangeArrowheads="1"/>
                </p:cNvSpPr>
                <p:nvPr/>
              </p:nvSpPr>
              <p:spPr bwMode="auto">
                <a:xfrm>
                  <a:off x="5024" y="1968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90" name="AutoShape 156"/>
                <p:cNvSpPr>
                  <a:spLocks noChangeArrowheads="1"/>
                </p:cNvSpPr>
                <p:nvPr/>
              </p:nvSpPr>
              <p:spPr bwMode="auto">
                <a:xfrm>
                  <a:off x="5024" y="1845"/>
                  <a:ext cx="249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4324" name="Group 157"/>
              <p:cNvGrpSpPr>
                <a:grpSpLocks/>
              </p:cNvGrpSpPr>
              <p:nvPr/>
            </p:nvGrpSpPr>
            <p:grpSpPr bwMode="auto">
              <a:xfrm>
                <a:off x="4032" y="1927"/>
                <a:ext cx="1241" cy="1364"/>
                <a:chOff x="4032" y="1927"/>
                <a:chExt cx="1241" cy="1364"/>
              </a:xfrm>
            </p:grpSpPr>
            <p:grpSp>
              <p:nvGrpSpPr>
                <p:cNvPr id="324500" name="Group 158"/>
                <p:cNvGrpSpPr>
                  <a:grpSpLocks/>
                </p:cNvGrpSpPr>
                <p:nvPr/>
              </p:nvGrpSpPr>
              <p:grpSpPr bwMode="auto">
                <a:xfrm>
                  <a:off x="4032" y="2877"/>
                  <a:ext cx="414" cy="414"/>
                  <a:chOff x="4032" y="2877"/>
                  <a:chExt cx="414" cy="414"/>
                </a:xfrm>
              </p:grpSpPr>
              <p:sp>
                <p:nvSpPr>
                  <p:cNvPr id="324556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2877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57" name="AutoShape 160"/>
                  <p:cNvSpPr>
                    <a:spLocks noChangeArrowheads="1"/>
                  </p:cNvSpPr>
                  <p:nvPr/>
                </p:nvSpPr>
                <p:spPr bwMode="auto">
                  <a:xfrm>
                    <a:off x="4115" y="2959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01" name="AutoShape 161"/>
                <p:cNvSpPr>
                  <a:spLocks noChangeArrowheads="1"/>
                </p:cNvSpPr>
                <p:nvPr/>
              </p:nvSpPr>
              <p:spPr bwMode="auto">
                <a:xfrm>
                  <a:off x="4113" y="2753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02" name="Group 162"/>
                <p:cNvGrpSpPr>
                  <a:grpSpLocks/>
                </p:cNvGrpSpPr>
                <p:nvPr/>
              </p:nvGrpSpPr>
              <p:grpSpPr bwMode="auto">
                <a:xfrm>
                  <a:off x="4032" y="2463"/>
                  <a:ext cx="414" cy="414"/>
                  <a:chOff x="4032" y="2463"/>
                  <a:chExt cx="414" cy="414"/>
                </a:xfrm>
              </p:grpSpPr>
              <p:sp>
                <p:nvSpPr>
                  <p:cNvPr id="324554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2463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55" name="AutoShape 164"/>
                  <p:cNvSpPr>
                    <a:spLocks noChangeArrowheads="1"/>
                  </p:cNvSpPr>
                  <p:nvPr/>
                </p:nvSpPr>
                <p:spPr bwMode="auto">
                  <a:xfrm>
                    <a:off x="4115" y="2545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03" name="AutoShape 165"/>
                <p:cNvSpPr>
                  <a:spLocks noChangeArrowheads="1"/>
                </p:cNvSpPr>
                <p:nvPr/>
              </p:nvSpPr>
              <p:spPr bwMode="auto">
                <a:xfrm>
                  <a:off x="4115" y="2340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04" name="Group 166"/>
                <p:cNvGrpSpPr>
                  <a:grpSpLocks/>
                </p:cNvGrpSpPr>
                <p:nvPr/>
              </p:nvGrpSpPr>
              <p:grpSpPr bwMode="auto">
                <a:xfrm>
                  <a:off x="4032" y="2050"/>
                  <a:ext cx="414" cy="414"/>
                  <a:chOff x="4032" y="2050"/>
                  <a:chExt cx="414" cy="414"/>
                </a:xfrm>
              </p:grpSpPr>
              <p:sp>
                <p:nvSpPr>
                  <p:cNvPr id="324552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2050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53" name="AutoShape 168"/>
                  <p:cNvSpPr>
                    <a:spLocks noChangeArrowheads="1"/>
                  </p:cNvSpPr>
                  <p:nvPr/>
                </p:nvSpPr>
                <p:spPr bwMode="auto">
                  <a:xfrm>
                    <a:off x="4115" y="2132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05" name="AutoShape 169"/>
                <p:cNvSpPr>
                  <a:spLocks noChangeArrowheads="1"/>
                </p:cNvSpPr>
                <p:nvPr/>
              </p:nvSpPr>
              <p:spPr bwMode="auto">
                <a:xfrm>
                  <a:off x="4115" y="1927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06" name="AutoShape 170"/>
                <p:cNvSpPr>
                  <a:spLocks noChangeArrowheads="1"/>
                </p:cNvSpPr>
                <p:nvPr/>
              </p:nvSpPr>
              <p:spPr bwMode="auto">
                <a:xfrm>
                  <a:off x="4322" y="3084"/>
                  <a:ext cx="248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07" name="AutoShape 171"/>
                <p:cNvSpPr>
                  <a:spLocks noChangeArrowheads="1"/>
                </p:cNvSpPr>
                <p:nvPr/>
              </p:nvSpPr>
              <p:spPr bwMode="auto">
                <a:xfrm>
                  <a:off x="4322" y="2877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08" name="Group 172"/>
                <p:cNvGrpSpPr>
                  <a:grpSpLocks/>
                </p:cNvGrpSpPr>
                <p:nvPr/>
              </p:nvGrpSpPr>
              <p:grpSpPr bwMode="auto">
                <a:xfrm>
                  <a:off x="4239" y="2588"/>
                  <a:ext cx="414" cy="414"/>
                  <a:chOff x="4239" y="2588"/>
                  <a:chExt cx="414" cy="414"/>
                </a:xfrm>
              </p:grpSpPr>
              <p:sp>
                <p:nvSpPr>
                  <p:cNvPr id="324550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4239" y="2588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51" name="AutoShape 174"/>
                  <p:cNvSpPr>
                    <a:spLocks noChangeArrowheads="1"/>
                  </p:cNvSpPr>
                  <p:nvPr/>
                </p:nvSpPr>
                <p:spPr bwMode="auto">
                  <a:xfrm>
                    <a:off x="4320" y="2670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09" name="AutoShape 175"/>
                <p:cNvSpPr>
                  <a:spLocks noChangeArrowheads="1"/>
                </p:cNvSpPr>
                <p:nvPr/>
              </p:nvSpPr>
              <p:spPr bwMode="auto">
                <a:xfrm>
                  <a:off x="4322" y="2464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10" name="Group 176"/>
                <p:cNvGrpSpPr>
                  <a:grpSpLocks/>
                </p:cNvGrpSpPr>
                <p:nvPr/>
              </p:nvGrpSpPr>
              <p:grpSpPr bwMode="auto">
                <a:xfrm>
                  <a:off x="4239" y="2174"/>
                  <a:ext cx="414" cy="414"/>
                  <a:chOff x="4239" y="2174"/>
                  <a:chExt cx="414" cy="414"/>
                </a:xfrm>
              </p:grpSpPr>
              <p:sp>
                <p:nvSpPr>
                  <p:cNvPr id="324548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4239" y="2174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49" name="AutoShape 178"/>
                  <p:cNvSpPr>
                    <a:spLocks noChangeArrowheads="1"/>
                  </p:cNvSpPr>
                  <p:nvPr/>
                </p:nvSpPr>
                <p:spPr bwMode="auto">
                  <a:xfrm>
                    <a:off x="4320" y="2256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11" name="AutoShape 179"/>
                <p:cNvSpPr>
                  <a:spLocks noChangeArrowheads="1"/>
                </p:cNvSpPr>
                <p:nvPr/>
              </p:nvSpPr>
              <p:spPr bwMode="auto">
                <a:xfrm>
                  <a:off x="4322" y="2050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12" name="AutoShape 180"/>
                <p:cNvSpPr>
                  <a:spLocks noChangeArrowheads="1"/>
                </p:cNvSpPr>
                <p:nvPr/>
              </p:nvSpPr>
              <p:spPr bwMode="auto">
                <a:xfrm>
                  <a:off x="4322" y="1927"/>
                  <a:ext cx="248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13" name="Group 181"/>
                <p:cNvGrpSpPr>
                  <a:grpSpLocks/>
                </p:cNvGrpSpPr>
                <p:nvPr/>
              </p:nvGrpSpPr>
              <p:grpSpPr bwMode="auto">
                <a:xfrm>
                  <a:off x="4446" y="2877"/>
                  <a:ext cx="412" cy="414"/>
                  <a:chOff x="4446" y="2877"/>
                  <a:chExt cx="412" cy="414"/>
                </a:xfrm>
              </p:grpSpPr>
              <p:sp>
                <p:nvSpPr>
                  <p:cNvPr id="324546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4446" y="2877"/>
                    <a:ext cx="412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47" name="AutoShape 183"/>
                  <p:cNvSpPr>
                    <a:spLocks noChangeArrowheads="1"/>
                  </p:cNvSpPr>
                  <p:nvPr/>
                </p:nvSpPr>
                <p:spPr bwMode="auto">
                  <a:xfrm>
                    <a:off x="4527" y="2959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14" name="AutoShape 184"/>
                <p:cNvSpPr>
                  <a:spLocks noChangeArrowheads="1"/>
                </p:cNvSpPr>
                <p:nvPr/>
              </p:nvSpPr>
              <p:spPr bwMode="auto">
                <a:xfrm>
                  <a:off x="4527" y="2753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15" name="Group 185"/>
                <p:cNvGrpSpPr>
                  <a:grpSpLocks/>
                </p:cNvGrpSpPr>
                <p:nvPr/>
              </p:nvGrpSpPr>
              <p:grpSpPr bwMode="auto">
                <a:xfrm>
                  <a:off x="4446" y="2463"/>
                  <a:ext cx="414" cy="414"/>
                  <a:chOff x="4446" y="2463"/>
                  <a:chExt cx="414" cy="414"/>
                </a:xfrm>
              </p:grpSpPr>
              <p:sp>
                <p:nvSpPr>
                  <p:cNvPr id="324544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4446" y="2463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45" name="AutoShape 187"/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2545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16" name="AutoShape 188"/>
                <p:cNvSpPr>
                  <a:spLocks noChangeArrowheads="1"/>
                </p:cNvSpPr>
                <p:nvPr/>
              </p:nvSpPr>
              <p:spPr bwMode="auto">
                <a:xfrm>
                  <a:off x="4529" y="2340"/>
                  <a:ext cx="247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17" name="Group 189"/>
                <p:cNvGrpSpPr>
                  <a:grpSpLocks/>
                </p:cNvGrpSpPr>
                <p:nvPr/>
              </p:nvGrpSpPr>
              <p:grpSpPr bwMode="auto">
                <a:xfrm>
                  <a:off x="4446" y="2050"/>
                  <a:ext cx="414" cy="414"/>
                  <a:chOff x="4446" y="2050"/>
                  <a:chExt cx="414" cy="414"/>
                </a:xfrm>
              </p:grpSpPr>
              <p:sp>
                <p:nvSpPr>
                  <p:cNvPr id="324542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4446" y="2050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43" name="AutoShape 191"/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2132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18" name="AutoShape 192"/>
                <p:cNvSpPr>
                  <a:spLocks noChangeArrowheads="1"/>
                </p:cNvSpPr>
                <p:nvPr/>
              </p:nvSpPr>
              <p:spPr bwMode="auto">
                <a:xfrm>
                  <a:off x="4529" y="1927"/>
                  <a:ext cx="247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19" name="AutoShape 193"/>
                <p:cNvSpPr>
                  <a:spLocks noChangeArrowheads="1"/>
                </p:cNvSpPr>
                <p:nvPr/>
              </p:nvSpPr>
              <p:spPr bwMode="auto">
                <a:xfrm>
                  <a:off x="4734" y="3084"/>
                  <a:ext cx="249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20" name="AutoShape 194"/>
                <p:cNvSpPr>
                  <a:spLocks noChangeArrowheads="1"/>
                </p:cNvSpPr>
                <p:nvPr/>
              </p:nvSpPr>
              <p:spPr bwMode="auto">
                <a:xfrm>
                  <a:off x="4734" y="2877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21" name="Group 195"/>
                <p:cNvGrpSpPr>
                  <a:grpSpLocks/>
                </p:cNvGrpSpPr>
                <p:nvPr/>
              </p:nvGrpSpPr>
              <p:grpSpPr bwMode="auto">
                <a:xfrm>
                  <a:off x="4653" y="2588"/>
                  <a:ext cx="413" cy="414"/>
                  <a:chOff x="4653" y="2588"/>
                  <a:chExt cx="413" cy="414"/>
                </a:xfrm>
              </p:grpSpPr>
              <p:sp>
                <p:nvSpPr>
                  <p:cNvPr id="324540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653" y="2588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41" name="AutoShape 197"/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2670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22" name="AutoShape 198"/>
                <p:cNvSpPr>
                  <a:spLocks noChangeArrowheads="1"/>
                </p:cNvSpPr>
                <p:nvPr/>
              </p:nvSpPr>
              <p:spPr bwMode="auto">
                <a:xfrm>
                  <a:off x="4734" y="2464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23" name="Group 199"/>
                <p:cNvGrpSpPr>
                  <a:grpSpLocks/>
                </p:cNvGrpSpPr>
                <p:nvPr/>
              </p:nvGrpSpPr>
              <p:grpSpPr bwMode="auto">
                <a:xfrm>
                  <a:off x="4653" y="2174"/>
                  <a:ext cx="413" cy="414"/>
                  <a:chOff x="4653" y="2174"/>
                  <a:chExt cx="413" cy="414"/>
                </a:xfrm>
              </p:grpSpPr>
              <p:sp>
                <p:nvSpPr>
                  <p:cNvPr id="324538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4653" y="2174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39" name="AutoShape 201"/>
                  <p:cNvSpPr>
                    <a:spLocks noChangeArrowheads="1"/>
                  </p:cNvSpPr>
                  <p:nvPr/>
                </p:nvSpPr>
                <p:spPr bwMode="auto">
                  <a:xfrm>
                    <a:off x="4734" y="2256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24" name="AutoShape 202"/>
                <p:cNvSpPr>
                  <a:spLocks noChangeArrowheads="1"/>
                </p:cNvSpPr>
                <p:nvPr/>
              </p:nvSpPr>
              <p:spPr bwMode="auto">
                <a:xfrm>
                  <a:off x="4734" y="2050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525" name="AutoShape 203"/>
                <p:cNvSpPr>
                  <a:spLocks noChangeArrowheads="1"/>
                </p:cNvSpPr>
                <p:nvPr/>
              </p:nvSpPr>
              <p:spPr bwMode="auto">
                <a:xfrm>
                  <a:off x="4734" y="1927"/>
                  <a:ext cx="249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26" name="Group 204"/>
                <p:cNvGrpSpPr>
                  <a:grpSpLocks/>
                </p:cNvGrpSpPr>
                <p:nvPr/>
              </p:nvGrpSpPr>
              <p:grpSpPr bwMode="auto">
                <a:xfrm>
                  <a:off x="4857" y="2876"/>
                  <a:ext cx="414" cy="414"/>
                  <a:chOff x="4857" y="2876"/>
                  <a:chExt cx="414" cy="414"/>
                </a:xfrm>
              </p:grpSpPr>
              <p:sp>
                <p:nvSpPr>
                  <p:cNvPr id="324536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4857" y="2876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37" name="AutoShape 206"/>
                  <p:cNvSpPr>
                    <a:spLocks noChangeArrowheads="1"/>
                  </p:cNvSpPr>
                  <p:nvPr/>
                </p:nvSpPr>
                <p:spPr bwMode="auto">
                  <a:xfrm>
                    <a:off x="4940" y="2958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27" name="AutoShape 207"/>
                <p:cNvSpPr>
                  <a:spLocks noChangeArrowheads="1"/>
                </p:cNvSpPr>
                <p:nvPr/>
              </p:nvSpPr>
              <p:spPr bwMode="auto">
                <a:xfrm>
                  <a:off x="4940" y="2752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28" name="Group 208"/>
                <p:cNvGrpSpPr>
                  <a:grpSpLocks/>
                </p:cNvGrpSpPr>
                <p:nvPr/>
              </p:nvGrpSpPr>
              <p:grpSpPr bwMode="auto">
                <a:xfrm>
                  <a:off x="4858" y="2462"/>
                  <a:ext cx="415" cy="414"/>
                  <a:chOff x="4858" y="2462"/>
                  <a:chExt cx="415" cy="414"/>
                </a:xfrm>
              </p:grpSpPr>
              <p:sp>
                <p:nvSpPr>
                  <p:cNvPr id="324534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2462"/>
                    <a:ext cx="415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35" name="AutoShape 210"/>
                  <p:cNvSpPr>
                    <a:spLocks noChangeArrowheads="1"/>
                  </p:cNvSpPr>
                  <p:nvPr/>
                </p:nvSpPr>
                <p:spPr bwMode="auto">
                  <a:xfrm>
                    <a:off x="4941" y="2544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29" name="AutoShape 211"/>
                <p:cNvSpPr>
                  <a:spLocks noChangeArrowheads="1"/>
                </p:cNvSpPr>
                <p:nvPr/>
              </p:nvSpPr>
              <p:spPr bwMode="auto">
                <a:xfrm>
                  <a:off x="4941" y="2339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530" name="Group 212"/>
                <p:cNvGrpSpPr>
                  <a:grpSpLocks/>
                </p:cNvGrpSpPr>
                <p:nvPr/>
              </p:nvGrpSpPr>
              <p:grpSpPr bwMode="auto">
                <a:xfrm>
                  <a:off x="4858" y="2050"/>
                  <a:ext cx="415" cy="413"/>
                  <a:chOff x="4858" y="2050"/>
                  <a:chExt cx="415" cy="413"/>
                </a:xfrm>
              </p:grpSpPr>
              <p:sp>
                <p:nvSpPr>
                  <p:cNvPr id="324532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2050"/>
                    <a:ext cx="415" cy="41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533" name="AutoShape 214"/>
                  <p:cNvSpPr>
                    <a:spLocks noChangeArrowheads="1"/>
                  </p:cNvSpPr>
                  <p:nvPr/>
                </p:nvSpPr>
                <p:spPr bwMode="auto">
                  <a:xfrm>
                    <a:off x="4941" y="2132"/>
                    <a:ext cx="249" cy="248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531" name="AutoShape 215"/>
                <p:cNvSpPr>
                  <a:spLocks noChangeArrowheads="1"/>
                </p:cNvSpPr>
                <p:nvPr/>
              </p:nvSpPr>
              <p:spPr bwMode="auto">
                <a:xfrm>
                  <a:off x="4941" y="1927"/>
                  <a:ext cx="249" cy="247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4325" name="Group 216"/>
              <p:cNvGrpSpPr>
                <a:grpSpLocks/>
              </p:cNvGrpSpPr>
              <p:nvPr/>
            </p:nvGrpSpPr>
            <p:grpSpPr bwMode="auto">
              <a:xfrm>
                <a:off x="3952" y="2009"/>
                <a:ext cx="1238" cy="1364"/>
                <a:chOff x="3952" y="2009"/>
                <a:chExt cx="1238" cy="1364"/>
              </a:xfrm>
            </p:grpSpPr>
            <p:sp>
              <p:nvSpPr>
                <p:cNvPr id="324443" name="AutoShape 217"/>
                <p:cNvSpPr>
                  <a:spLocks noChangeArrowheads="1"/>
                </p:cNvSpPr>
                <p:nvPr/>
              </p:nvSpPr>
              <p:spPr bwMode="auto">
                <a:xfrm>
                  <a:off x="4035" y="3166"/>
                  <a:ext cx="249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44" name="AutoShape 218"/>
                <p:cNvSpPr>
                  <a:spLocks noChangeArrowheads="1"/>
                </p:cNvSpPr>
                <p:nvPr/>
              </p:nvSpPr>
              <p:spPr bwMode="auto">
                <a:xfrm>
                  <a:off x="4035" y="2959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45" name="Group 219"/>
                <p:cNvGrpSpPr>
                  <a:grpSpLocks/>
                </p:cNvGrpSpPr>
                <p:nvPr/>
              </p:nvGrpSpPr>
              <p:grpSpPr bwMode="auto">
                <a:xfrm>
                  <a:off x="3952" y="2670"/>
                  <a:ext cx="413" cy="414"/>
                  <a:chOff x="3952" y="2670"/>
                  <a:chExt cx="413" cy="414"/>
                </a:xfrm>
              </p:grpSpPr>
              <p:sp>
                <p:nvSpPr>
                  <p:cNvPr id="324498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3952" y="2670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99" name="AutoShape 221"/>
                  <p:cNvSpPr>
                    <a:spLocks noChangeArrowheads="1"/>
                  </p:cNvSpPr>
                  <p:nvPr/>
                </p:nvSpPr>
                <p:spPr bwMode="auto">
                  <a:xfrm>
                    <a:off x="4035" y="2752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46" name="AutoShape 222"/>
                <p:cNvSpPr>
                  <a:spLocks noChangeArrowheads="1"/>
                </p:cNvSpPr>
                <p:nvPr/>
              </p:nvSpPr>
              <p:spPr bwMode="auto">
                <a:xfrm>
                  <a:off x="4035" y="2546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47" name="Group 223"/>
                <p:cNvGrpSpPr>
                  <a:grpSpLocks/>
                </p:cNvGrpSpPr>
                <p:nvPr/>
              </p:nvGrpSpPr>
              <p:grpSpPr bwMode="auto">
                <a:xfrm>
                  <a:off x="3952" y="2256"/>
                  <a:ext cx="413" cy="414"/>
                  <a:chOff x="3952" y="2256"/>
                  <a:chExt cx="413" cy="414"/>
                </a:xfrm>
              </p:grpSpPr>
              <p:sp>
                <p:nvSpPr>
                  <p:cNvPr id="324496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3952" y="2256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97" name="AutoShape 225"/>
                  <p:cNvSpPr>
                    <a:spLocks noChangeArrowheads="1"/>
                  </p:cNvSpPr>
                  <p:nvPr/>
                </p:nvSpPr>
                <p:spPr bwMode="auto">
                  <a:xfrm>
                    <a:off x="4035" y="2338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48" name="AutoShape 226"/>
                <p:cNvSpPr>
                  <a:spLocks noChangeArrowheads="1"/>
                </p:cNvSpPr>
                <p:nvPr/>
              </p:nvSpPr>
              <p:spPr bwMode="auto">
                <a:xfrm>
                  <a:off x="4035" y="2132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49" name="AutoShape 227"/>
                <p:cNvSpPr>
                  <a:spLocks noChangeArrowheads="1"/>
                </p:cNvSpPr>
                <p:nvPr/>
              </p:nvSpPr>
              <p:spPr bwMode="auto">
                <a:xfrm>
                  <a:off x="4035" y="2009"/>
                  <a:ext cx="249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50" name="Group 228"/>
                <p:cNvGrpSpPr>
                  <a:grpSpLocks/>
                </p:cNvGrpSpPr>
                <p:nvPr/>
              </p:nvGrpSpPr>
              <p:grpSpPr bwMode="auto">
                <a:xfrm>
                  <a:off x="4158" y="2959"/>
                  <a:ext cx="414" cy="414"/>
                  <a:chOff x="4158" y="2959"/>
                  <a:chExt cx="414" cy="414"/>
                </a:xfrm>
              </p:grpSpPr>
              <p:sp>
                <p:nvSpPr>
                  <p:cNvPr id="324494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4158" y="2959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95" name="AutoShape 230"/>
                  <p:cNvSpPr>
                    <a:spLocks noChangeArrowheads="1"/>
                  </p:cNvSpPr>
                  <p:nvPr/>
                </p:nvSpPr>
                <p:spPr bwMode="auto">
                  <a:xfrm>
                    <a:off x="4239" y="3041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51" name="AutoShape 231"/>
                <p:cNvSpPr>
                  <a:spLocks noChangeArrowheads="1"/>
                </p:cNvSpPr>
                <p:nvPr/>
              </p:nvSpPr>
              <p:spPr bwMode="auto">
                <a:xfrm>
                  <a:off x="4239" y="2835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52" name="Group 232"/>
                <p:cNvGrpSpPr>
                  <a:grpSpLocks/>
                </p:cNvGrpSpPr>
                <p:nvPr/>
              </p:nvGrpSpPr>
              <p:grpSpPr bwMode="auto">
                <a:xfrm>
                  <a:off x="4158" y="2545"/>
                  <a:ext cx="414" cy="414"/>
                  <a:chOff x="4158" y="2545"/>
                  <a:chExt cx="414" cy="414"/>
                </a:xfrm>
              </p:grpSpPr>
              <p:sp>
                <p:nvSpPr>
                  <p:cNvPr id="324492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4158" y="2545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93" name="AutoShape 234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2627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53" name="AutoShape 235"/>
                <p:cNvSpPr>
                  <a:spLocks noChangeArrowheads="1"/>
                </p:cNvSpPr>
                <p:nvPr/>
              </p:nvSpPr>
              <p:spPr bwMode="auto">
                <a:xfrm>
                  <a:off x="4241" y="2422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54" name="Group 236"/>
                <p:cNvGrpSpPr>
                  <a:grpSpLocks/>
                </p:cNvGrpSpPr>
                <p:nvPr/>
              </p:nvGrpSpPr>
              <p:grpSpPr bwMode="auto">
                <a:xfrm>
                  <a:off x="4158" y="2132"/>
                  <a:ext cx="414" cy="414"/>
                  <a:chOff x="4158" y="2132"/>
                  <a:chExt cx="414" cy="414"/>
                </a:xfrm>
              </p:grpSpPr>
              <p:sp>
                <p:nvSpPr>
                  <p:cNvPr id="324490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4158" y="2132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91" name="AutoShape 238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2214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55" name="AutoShape 239"/>
                <p:cNvSpPr>
                  <a:spLocks noChangeArrowheads="1"/>
                </p:cNvSpPr>
                <p:nvPr/>
              </p:nvSpPr>
              <p:spPr bwMode="auto">
                <a:xfrm>
                  <a:off x="4241" y="2009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56" name="AutoShape 240"/>
                <p:cNvSpPr>
                  <a:spLocks noChangeArrowheads="1"/>
                </p:cNvSpPr>
                <p:nvPr/>
              </p:nvSpPr>
              <p:spPr bwMode="auto">
                <a:xfrm>
                  <a:off x="4448" y="3166"/>
                  <a:ext cx="248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57" name="AutoShape 241"/>
                <p:cNvSpPr>
                  <a:spLocks noChangeArrowheads="1"/>
                </p:cNvSpPr>
                <p:nvPr/>
              </p:nvSpPr>
              <p:spPr bwMode="auto">
                <a:xfrm>
                  <a:off x="4448" y="2959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58" name="Group 242"/>
                <p:cNvGrpSpPr>
                  <a:grpSpLocks/>
                </p:cNvGrpSpPr>
                <p:nvPr/>
              </p:nvGrpSpPr>
              <p:grpSpPr bwMode="auto">
                <a:xfrm>
                  <a:off x="4365" y="2670"/>
                  <a:ext cx="412" cy="414"/>
                  <a:chOff x="4365" y="2670"/>
                  <a:chExt cx="412" cy="414"/>
                </a:xfrm>
              </p:grpSpPr>
              <p:sp>
                <p:nvSpPr>
                  <p:cNvPr id="324488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4365" y="2670"/>
                    <a:ext cx="412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89" name="AutoShape 244"/>
                  <p:cNvSpPr>
                    <a:spLocks noChangeArrowheads="1"/>
                  </p:cNvSpPr>
                  <p:nvPr/>
                </p:nvSpPr>
                <p:spPr bwMode="auto">
                  <a:xfrm>
                    <a:off x="4446" y="2752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59" name="AutoShape 245"/>
                <p:cNvSpPr>
                  <a:spLocks noChangeArrowheads="1"/>
                </p:cNvSpPr>
                <p:nvPr/>
              </p:nvSpPr>
              <p:spPr bwMode="auto">
                <a:xfrm>
                  <a:off x="4448" y="2546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60" name="Group 246"/>
                <p:cNvGrpSpPr>
                  <a:grpSpLocks/>
                </p:cNvGrpSpPr>
                <p:nvPr/>
              </p:nvGrpSpPr>
              <p:grpSpPr bwMode="auto">
                <a:xfrm>
                  <a:off x="4365" y="2256"/>
                  <a:ext cx="412" cy="414"/>
                  <a:chOff x="4365" y="2256"/>
                  <a:chExt cx="412" cy="414"/>
                </a:xfrm>
              </p:grpSpPr>
              <p:sp>
                <p:nvSpPr>
                  <p:cNvPr id="324486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4365" y="2256"/>
                    <a:ext cx="412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87" name="AutoShape 248"/>
                  <p:cNvSpPr>
                    <a:spLocks noChangeArrowheads="1"/>
                  </p:cNvSpPr>
                  <p:nvPr/>
                </p:nvSpPr>
                <p:spPr bwMode="auto">
                  <a:xfrm>
                    <a:off x="4446" y="2338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61" name="AutoShape 249"/>
                <p:cNvSpPr>
                  <a:spLocks noChangeArrowheads="1"/>
                </p:cNvSpPr>
                <p:nvPr/>
              </p:nvSpPr>
              <p:spPr bwMode="auto">
                <a:xfrm>
                  <a:off x="4448" y="2132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62" name="AutoShape 250"/>
                <p:cNvSpPr>
                  <a:spLocks noChangeArrowheads="1"/>
                </p:cNvSpPr>
                <p:nvPr/>
              </p:nvSpPr>
              <p:spPr bwMode="auto">
                <a:xfrm>
                  <a:off x="4448" y="2009"/>
                  <a:ext cx="248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63" name="Group 251"/>
                <p:cNvGrpSpPr>
                  <a:grpSpLocks/>
                </p:cNvGrpSpPr>
                <p:nvPr/>
              </p:nvGrpSpPr>
              <p:grpSpPr bwMode="auto">
                <a:xfrm>
                  <a:off x="4572" y="2959"/>
                  <a:ext cx="413" cy="414"/>
                  <a:chOff x="4572" y="2959"/>
                  <a:chExt cx="413" cy="414"/>
                </a:xfrm>
              </p:grpSpPr>
              <p:sp>
                <p:nvSpPr>
                  <p:cNvPr id="324484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4572" y="2959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85" name="AutoShape 253"/>
                  <p:cNvSpPr>
                    <a:spLocks noChangeArrowheads="1"/>
                  </p:cNvSpPr>
                  <p:nvPr/>
                </p:nvSpPr>
                <p:spPr bwMode="auto">
                  <a:xfrm>
                    <a:off x="4653" y="3041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64" name="AutoShape 254"/>
                <p:cNvSpPr>
                  <a:spLocks noChangeArrowheads="1"/>
                </p:cNvSpPr>
                <p:nvPr/>
              </p:nvSpPr>
              <p:spPr bwMode="auto">
                <a:xfrm>
                  <a:off x="4653" y="2835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65" name="Group 255"/>
                <p:cNvGrpSpPr>
                  <a:grpSpLocks/>
                </p:cNvGrpSpPr>
                <p:nvPr/>
              </p:nvGrpSpPr>
              <p:grpSpPr bwMode="auto">
                <a:xfrm>
                  <a:off x="4572" y="2545"/>
                  <a:ext cx="414" cy="414"/>
                  <a:chOff x="4572" y="2545"/>
                  <a:chExt cx="414" cy="414"/>
                </a:xfrm>
              </p:grpSpPr>
              <p:sp>
                <p:nvSpPr>
                  <p:cNvPr id="324482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4572" y="2545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83" name="AutoShape 257"/>
                  <p:cNvSpPr>
                    <a:spLocks noChangeArrowheads="1"/>
                  </p:cNvSpPr>
                  <p:nvPr/>
                </p:nvSpPr>
                <p:spPr bwMode="auto">
                  <a:xfrm>
                    <a:off x="4653" y="2627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66" name="AutoShape 258"/>
                <p:cNvSpPr>
                  <a:spLocks noChangeArrowheads="1"/>
                </p:cNvSpPr>
                <p:nvPr/>
              </p:nvSpPr>
              <p:spPr bwMode="auto">
                <a:xfrm>
                  <a:off x="4653" y="2422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67" name="Group 259"/>
                <p:cNvGrpSpPr>
                  <a:grpSpLocks/>
                </p:cNvGrpSpPr>
                <p:nvPr/>
              </p:nvGrpSpPr>
              <p:grpSpPr bwMode="auto">
                <a:xfrm>
                  <a:off x="4572" y="2132"/>
                  <a:ext cx="414" cy="414"/>
                  <a:chOff x="4572" y="2132"/>
                  <a:chExt cx="414" cy="414"/>
                </a:xfrm>
              </p:grpSpPr>
              <p:sp>
                <p:nvSpPr>
                  <p:cNvPr id="324480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4572" y="2132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81" name="AutoShape 261"/>
                  <p:cNvSpPr>
                    <a:spLocks noChangeArrowheads="1"/>
                  </p:cNvSpPr>
                  <p:nvPr/>
                </p:nvSpPr>
                <p:spPr bwMode="auto">
                  <a:xfrm>
                    <a:off x="4653" y="2214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68" name="AutoShape 262"/>
                <p:cNvSpPr>
                  <a:spLocks noChangeArrowheads="1"/>
                </p:cNvSpPr>
                <p:nvPr/>
              </p:nvSpPr>
              <p:spPr bwMode="auto">
                <a:xfrm>
                  <a:off x="4653" y="2009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69" name="AutoShape 263"/>
                <p:cNvSpPr>
                  <a:spLocks noChangeArrowheads="1"/>
                </p:cNvSpPr>
                <p:nvPr/>
              </p:nvSpPr>
              <p:spPr bwMode="auto">
                <a:xfrm>
                  <a:off x="4860" y="3166"/>
                  <a:ext cx="249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70" name="AutoShape 264"/>
                <p:cNvSpPr>
                  <a:spLocks noChangeArrowheads="1"/>
                </p:cNvSpPr>
                <p:nvPr/>
              </p:nvSpPr>
              <p:spPr bwMode="auto">
                <a:xfrm>
                  <a:off x="4860" y="2959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71" name="Group 265"/>
                <p:cNvGrpSpPr>
                  <a:grpSpLocks/>
                </p:cNvGrpSpPr>
                <p:nvPr/>
              </p:nvGrpSpPr>
              <p:grpSpPr bwMode="auto">
                <a:xfrm>
                  <a:off x="4777" y="2670"/>
                  <a:ext cx="413" cy="414"/>
                  <a:chOff x="4777" y="2670"/>
                  <a:chExt cx="413" cy="414"/>
                </a:xfrm>
              </p:grpSpPr>
              <p:sp>
                <p:nvSpPr>
                  <p:cNvPr id="324478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4777" y="2670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79" name="AutoShape 267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2752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72" name="AutoShape 268"/>
                <p:cNvSpPr>
                  <a:spLocks noChangeArrowheads="1"/>
                </p:cNvSpPr>
                <p:nvPr/>
              </p:nvSpPr>
              <p:spPr bwMode="auto">
                <a:xfrm>
                  <a:off x="4860" y="2546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73" name="Group 269"/>
                <p:cNvGrpSpPr>
                  <a:grpSpLocks/>
                </p:cNvGrpSpPr>
                <p:nvPr/>
              </p:nvGrpSpPr>
              <p:grpSpPr bwMode="auto">
                <a:xfrm>
                  <a:off x="4777" y="2256"/>
                  <a:ext cx="413" cy="414"/>
                  <a:chOff x="4777" y="2256"/>
                  <a:chExt cx="413" cy="414"/>
                </a:xfrm>
              </p:grpSpPr>
              <p:sp>
                <p:nvSpPr>
                  <p:cNvPr id="324476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4777" y="2256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77" name="AutoShape 271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2338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74" name="AutoShape 272"/>
                <p:cNvSpPr>
                  <a:spLocks noChangeArrowheads="1"/>
                </p:cNvSpPr>
                <p:nvPr/>
              </p:nvSpPr>
              <p:spPr bwMode="auto">
                <a:xfrm>
                  <a:off x="4860" y="2132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75" name="AutoShape 273"/>
                <p:cNvSpPr>
                  <a:spLocks noChangeArrowheads="1"/>
                </p:cNvSpPr>
                <p:nvPr/>
              </p:nvSpPr>
              <p:spPr bwMode="auto">
                <a:xfrm>
                  <a:off x="4860" y="2009"/>
                  <a:ext cx="249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4326" name="Group 274"/>
              <p:cNvGrpSpPr>
                <a:grpSpLocks/>
              </p:cNvGrpSpPr>
              <p:nvPr/>
            </p:nvGrpSpPr>
            <p:grpSpPr bwMode="auto">
              <a:xfrm>
                <a:off x="3868" y="2092"/>
                <a:ext cx="1241" cy="1364"/>
                <a:chOff x="3868" y="2092"/>
                <a:chExt cx="1241" cy="1364"/>
              </a:xfrm>
            </p:grpSpPr>
            <p:grpSp>
              <p:nvGrpSpPr>
                <p:cNvPr id="324385" name="Group 275"/>
                <p:cNvGrpSpPr>
                  <a:grpSpLocks/>
                </p:cNvGrpSpPr>
                <p:nvPr/>
              </p:nvGrpSpPr>
              <p:grpSpPr bwMode="auto">
                <a:xfrm>
                  <a:off x="3868" y="3042"/>
                  <a:ext cx="414" cy="414"/>
                  <a:chOff x="3868" y="3042"/>
                  <a:chExt cx="414" cy="414"/>
                </a:xfrm>
              </p:grpSpPr>
              <p:sp>
                <p:nvSpPr>
                  <p:cNvPr id="324441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3042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42" name="AutoShape 277"/>
                  <p:cNvSpPr>
                    <a:spLocks noChangeArrowheads="1"/>
                  </p:cNvSpPr>
                  <p:nvPr/>
                </p:nvSpPr>
                <p:spPr bwMode="auto">
                  <a:xfrm>
                    <a:off x="3951" y="3124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86" name="AutoShape 278"/>
                <p:cNvSpPr>
                  <a:spLocks noChangeArrowheads="1"/>
                </p:cNvSpPr>
                <p:nvPr/>
              </p:nvSpPr>
              <p:spPr bwMode="auto">
                <a:xfrm>
                  <a:off x="3949" y="2918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87" name="Group 279"/>
                <p:cNvGrpSpPr>
                  <a:grpSpLocks/>
                </p:cNvGrpSpPr>
                <p:nvPr/>
              </p:nvGrpSpPr>
              <p:grpSpPr bwMode="auto">
                <a:xfrm>
                  <a:off x="3868" y="2628"/>
                  <a:ext cx="414" cy="414"/>
                  <a:chOff x="3868" y="2628"/>
                  <a:chExt cx="414" cy="414"/>
                </a:xfrm>
              </p:grpSpPr>
              <p:sp>
                <p:nvSpPr>
                  <p:cNvPr id="324439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2628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40" name="AutoShape 281"/>
                  <p:cNvSpPr>
                    <a:spLocks noChangeArrowheads="1"/>
                  </p:cNvSpPr>
                  <p:nvPr/>
                </p:nvSpPr>
                <p:spPr bwMode="auto">
                  <a:xfrm>
                    <a:off x="3951" y="2710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88" name="AutoShape 282"/>
                <p:cNvSpPr>
                  <a:spLocks noChangeArrowheads="1"/>
                </p:cNvSpPr>
                <p:nvPr/>
              </p:nvSpPr>
              <p:spPr bwMode="auto">
                <a:xfrm>
                  <a:off x="3951" y="2505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89" name="Group 283"/>
                <p:cNvGrpSpPr>
                  <a:grpSpLocks/>
                </p:cNvGrpSpPr>
                <p:nvPr/>
              </p:nvGrpSpPr>
              <p:grpSpPr bwMode="auto">
                <a:xfrm>
                  <a:off x="3868" y="2215"/>
                  <a:ext cx="414" cy="414"/>
                  <a:chOff x="3868" y="2215"/>
                  <a:chExt cx="414" cy="414"/>
                </a:xfrm>
              </p:grpSpPr>
              <p:sp>
                <p:nvSpPr>
                  <p:cNvPr id="324437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2215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38" name="AutoShape 285"/>
                  <p:cNvSpPr>
                    <a:spLocks noChangeArrowheads="1"/>
                  </p:cNvSpPr>
                  <p:nvPr/>
                </p:nvSpPr>
                <p:spPr bwMode="auto">
                  <a:xfrm>
                    <a:off x="3951" y="2297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90" name="AutoShape 286"/>
                <p:cNvSpPr>
                  <a:spLocks noChangeArrowheads="1"/>
                </p:cNvSpPr>
                <p:nvPr/>
              </p:nvSpPr>
              <p:spPr bwMode="auto">
                <a:xfrm>
                  <a:off x="3951" y="2092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91" name="AutoShape 287"/>
                <p:cNvSpPr>
                  <a:spLocks noChangeArrowheads="1"/>
                </p:cNvSpPr>
                <p:nvPr/>
              </p:nvSpPr>
              <p:spPr bwMode="auto">
                <a:xfrm>
                  <a:off x="4158" y="3249"/>
                  <a:ext cx="248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92" name="AutoShape 288"/>
                <p:cNvSpPr>
                  <a:spLocks noChangeArrowheads="1"/>
                </p:cNvSpPr>
                <p:nvPr/>
              </p:nvSpPr>
              <p:spPr bwMode="auto">
                <a:xfrm>
                  <a:off x="4158" y="3042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93" name="Group 289"/>
                <p:cNvGrpSpPr>
                  <a:grpSpLocks/>
                </p:cNvGrpSpPr>
                <p:nvPr/>
              </p:nvGrpSpPr>
              <p:grpSpPr bwMode="auto">
                <a:xfrm>
                  <a:off x="4075" y="2753"/>
                  <a:ext cx="414" cy="414"/>
                  <a:chOff x="4075" y="2753"/>
                  <a:chExt cx="414" cy="414"/>
                </a:xfrm>
              </p:grpSpPr>
              <p:sp>
                <p:nvSpPr>
                  <p:cNvPr id="324435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4075" y="2753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36" name="AutoShape 291"/>
                  <p:cNvSpPr>
                    <a:spLocks noChangeArrowheads="1"/>
                  </p:cNvSpPr>
                  <p:nvPr/>
                </p:nvSpPr>
                <p:spPr bwMode="auto">
                  <a:xfrm>
                    <a:off x="4156" y="2835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94" name="AutoShape 292"/>
                <p:cNvSpPr>
                  <a:spLocks noChangeArrowheads="1"/>
                </p:cNvSpPr>
                <p:nvPr/>
              </p:nvSpPr>
              <p:spPr bwMode="auto">
                <a:xfrm>
                  <a:off x="4158" y="2629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95" name="Group 293"/>
                <p:cNvGrpSpPr>
                  <a:grpSpLocks/>
                </p:cNvGrpSpPr>
                <p:nvPr/>
              </p:nvGrpSpPr>
              <p:grpSpPr bwMode="auto">
                <a:xfrm>
                  <a:off x="4075" y="2339"/>
                  <a:ext cx="414" cy="414"/>
                  <a:chOff x="4075" y="2339"/>
                  <a:chExt cx="414" cy="414"/>
                </a:xfrm>
              </p:grpSpPr>
              <p:sp>
                <p:nvSpPr>
                  <p:cNvPr id="324433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4075" y="2339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34" name="AutoShape 295"/>
                  <p:cNvSpPr>
                    <a:spLocks noChangeArrowheads="1"/>
                  </p:cNvSpPr>
                  <p:nvPr/>
                </p:nvSpPr>
                <p:spPr bwMode="auto">
                  <a:xfrm>
                    <a:off x="4156" y="2421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96" name="AutoShape 296"/>
                <p:cNvSpPr>
                  <a:spLocks noChangeArrowheads="1"/>
                </p:cNvSpPr>
                <p:nvPr/>
              </p:nvSpPr>
              <p:spPr bwMode="auto">
                <a:xfrm>
                  <a:off x="4158" y="2215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97" name="AutoShape 297"/>
                <p:cNvSpPr>
                  <a:spLocks noChangeArrowheads="1"/>
                </p:cNvSpPr>
                <p:nvPr/>
              </p:nvSpPr>
              <p:spPr bwMode="auto">
                <a:xfrm>
                  <a:off x="4158" y="2092"/>
                  <a:ext cx="248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98" name="Group 298"/>
                <p:cNvGrpSpPr>
                  <a:grpSpLocks/>
                </p:cNvGrpSpPr>
                <p:nvPr/>
              </p:nvGrpSpPr>
              <p:grpSpPr bwMode="auto">
                <a:xfrm>
                  <a:off x="4282" y="3042"/>
                  <a:ext cx="413" cy="414"/>
                  <a:chOff x="4282" y="3042"/>
                  <a:chExt cx="413" cy="414"/>
                </a:xfrm>
              </p:grpSpPr>
              <p:sp>
                <p:nvSpPr>
                  <p:cNvPr id="324431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4282" y="3042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32" name="AutoShape 300"/>
                  <p:cNvSpPr>
                    <a:spLocks noChangeArrowheads="1"/>
                  </p:cNvSpPr>
                  <p:nvPr/>
                </p:nvSpPr>
                <p:spPr bwMode="auto">
                  <a:xfrm>
                    <a:off x="4363" y="3124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99" name="AutoShape 301"/>
                <p:cNvSpPr>
                  <a:spLocks noChangeArrowheads="1"/>
                </p:cNvSpPr>
                <p:nvPr/>
              </p:nvSpPr>
              <p:spPr bwMode="auto">
                <a:xfrm>
                  <a:off x="4363" y="2918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00" name="Group 302"/>
                <p:cNvGrpSpPr>
                  <a:grpSpLocks/>
                </p:cNvGrpSpPr>
                <p:nvPr/>
              </p:nvGrpSpPr>
              <p:grpSpPr bwMode="auto">
                <a:xfrm>
                  <a:off x="4282" y="2628"/>
                  <a:ext cx="414" cy="414"/>
                  <a:chOff x="4282" y="2628"/>
                  <a:chExt cx="414" cy="414"/>
                </a:xfrm>
              </p:grpSpPr>
              <p:sp>
                <p:nvSpPr>
                  <p:cNvPr id="324429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4282" y="2628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30" name="AutoShape 304"/>
                  <p:cNvSpPr>
                    <a:spLocks noChangeArrowheads="1"/>
                  </p:cNvSpPr>
                  <p:nvPr/>
                </p:nvSpPr>
                <p:spPr bwMode="auto">
                  <a:xfrm>
                    <a:off x="4365" y="2710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01" name="AutoShape 305"/>
                <p:cNvSpPr>
                  <a:spLocks noChangeArrowheads="1"/>
                </p:cNvSpPr>
                <p:nvPr/>
              </p:nvSpPr>
              <p:spPr bwMode="auto">
                <a:xfrm>
                  <a:off x="4365" y="2505"/>
                  <a:ext cx="247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02" name="Group 306"/>
                <p:cNvGrpSpPr>
                  <a:grpSpLocks/>
                </p:cNvGrpSpPr>
                <p:nvPr/>
              </p:nvGrpSpPr>
              <p:grpSpPr bwMode="auto">
                <a:xfrm>
                  <a:off x="4282" y="2215"/>
                  <a:ext cx="414" cy="414"/>
                  <a:chOff x="4282" y="2215"/>
                  <a:chExt cx="414" cy="414"/>
                </a:xfrm>
              </p:grpSpPr>
              <p:sp>
                <p:nvSpPr>
                  <p:cNvPr id="324427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4282" y="2215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28" name="AutoShape 308"/>
                  <p:cNvSpPr>
                    <a:spLocks noChangeArrowheads="1"/>
                  </p:cNvSpPr>
                  <p:nvPr/>
                </p:nvSpPr>
                <p:spPr bwMode="auto">
                  <a:xfrm>
                    <a:off x="4365" y="2297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03" name="AutoShape 309"/>
                <p:cNvSpPr>
                  <a:spLocks noChangeArrowheads="1"/>
                </p:cNvSpPr>
                <p:nvPr/>
              </p:nvSpPr>
              <p:spPr bwMode="auto">
                <a:xfrm>
                  <a:off x="4365" y="2092"/>
                  <a:ext cx="247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04" name="AutoShape 310"/>
                <p:cNvSpPr>
                  <a:spLocks noChangeArrowheads="1"/>
                </p:cNvSpPr>
                <p:nvPr/>
              </p:nvSpPr>
              <p:spPr bwMode="auto">
                <a:xfrm>
                  <a:off x="4570" y="3249"/>
                  <a:ext cx="249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05" name="AutoShape 311"/>
                <p:cNvSpPr>
                  <a:spLocks noChangeArrowheads="1"/>
                </p:cNvSpPr>
                <p:nvPr/>
              </p:nvSpPr>
              <p:spPr bwMode="auto">
                <a:xfrm>
                  <a:off x="4570" y="3042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06" name="Group 312"/>
                <p:cNvGrpSpPr>
                  <a:grpSpLocks/>
                </p:cNvGrpSpPr>
                <p:nvPr/>
              </p:nvGrpSpPr>
              <p:grpSpPr bwMode="auto">
                <a:xfrm>
                  <a:off x="4489" y="2753"/>
                  <a:ext cx="413" cy="414"/>
                  <a:chOff x="4489" y="2753"/>
                  <a:chExt cx="413" cy="414"/>
                </a:xfrm>
              </p:grpSpPr>
              <p:sp>
                <p:nvSpPr>
                  <p:cNvPr id="324425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2753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26" name="AutoShape 314"/>
                  <p:cNvSpPr>
                    <a:spLocks noChangeArrowheads="1"/>
                  </p:cNvSpPr>
                  <p:nvPr/>
                </p:nvSpPr>
                <p:spPr bwMode="auto">
                  <a:xfrm>
                    <a:off x="4570" y="2835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07" name="AutoShape 315"/>
                <p:cNvSpPr>
                  <a:spLocks noChangeArrowheads="1"/>
                </p:cNvSpPr>
                <p:nvPr/>
              </p:nvSpPr>
              <p:spPr bwMode="auto">
                <a:xfrm>
                  <a:off x="4570" y="2629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08" name="Group 316"/>
                <p:cNvGrpSpPr>
                  <a:grpSpLocks/>
                </p:cNvGrpSpPr>
                <p:nvPr/>
              </p:nvGrpSpPr>
              <p:grpSpPr bwMode="auto">
                <a:xfrm>
                  <a:off x="4489" y="2339"/>
                  <a:ext cx="413" cy="414"/>
                  <a:chOff x="4489" y="2339"/>
                  <a:chExt cx="413" cy="414"/>
                </a:xfrm>
              </p:grpSpPr>
              <p:sp>
                <p:nvSpPr>
                  <p:cNvPr id="324423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2339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24" name="AutoShape 318"/>
                  <p:cNvSpPr>
                    <a:spLocks noChangeArrowheads="1"/>
                  </p:cNvSpPr>
                  <p:nvPr/>
                </p:nvSpPr>
                <p:spPr bwMode="auto">
                  <a:xfrm>
                    <a:off x="4570" y="2421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09" name="AutoShape 319"/>
                <p:cNvSpPr>
                  <a:spLocks noChangeArrowheads="1"/>
                </p:cNvSpPr>
                <p:nvPr/>
              </p:nvSpPr>
              <p:spPr bwMode="auto">
                <a:xfrm>
                  <a:off x="4570" y="2215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410" name="AutoShape 320"/>
                <p:cNvSpPr>
                  <a:spLocks noChangeArrowheads="1"/>
                </p:cNvSpPr>
                <p:nvPr/>
              </p:nvSpPr>
              <p:spPr bwMode="auto">
                <a:xfrm>
                  <a:off x="4570" y="2092"/>
                  <a:ext cx="249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11" name="Group 321"/>
                <p:cNvGrpSpPr>
                  <a:grpSpLocks/>
                </p:cNvGrpSpPr>
                <p:nvPr/>
              </p:nvGrpSpPr>
              <p:grpSpPr bwMode="auto">
                <a:xfrm>
                  <a:off x="4693" y="3041"/>
                  <a:ext cx="414" cy="414"/>
                  <a:chOff x="4693" y="3041"/>
                  <a:chExt cx="414" cy="414"/>
                </a:xfrm>
              </p:grpSpPr>
              <p:sp>
                <p:nvSpPr>
                  <p:cNvPr id="324421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4693" y="3041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22" name="AutoShape 323"/>
                  <p:cNvSpPr>
                    <a:spLocks noChangeArrowheads="1"/>
                  </p:cNvSpPr>
                  <p:nvPr/>
                </p:nvSpPr>
                <p:spPr bwMode="auto">
                  <a:xfrm>
                    <a:off x="4776" y="3123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12" name="AutoShape 324"/>
                <p:cNvSpPr>
                  <a:spLocks noChangeArrowheads="1"/>
                </p:cNvSpPr>
                <p:nvPr/>
              </p:nvSpPr>
              <p:spPr bwMode="auto">
                <a:xfrm>
                  <a:off x="4776" y="2917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13" name="Group 325"/>
                <p:cNvGrpSpPr>
                  <a:grpSpLocks/>
                </p:cNvGrpSpPr>
                <p:nvPr/>
              </p:nvGrpSpPr>
              <p:grpSpPr bwMode="auto">
                <a:xfrm>
                  <a:off x="4695" y="2627"/>
                  <a:ext cx="414" cy="414"/>
                  <a:chOff x="4695" y="2627"/>
                  <a:chExt cx="414" cy="414"/>
                </a:xfrm>
              </p:grpSpPr>
              <p:sp>
                <p:nvSpPr>
                  <p:cNvPr id="324419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4695" y="2627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20" name="AutoShape 327"/>
                  <p:cNvSpPr>
                    <a:spLocks noChangeArrowheads="1"/>
                  </p:cNvSpPr>
                  <p:nvPr/>
                </p:nvSpPr>
                <p:spPr bwMode="auto">
                  <a:xfrm>
                    <a:off x="4776" y="2709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14" name="AutoShape 328"/>
                <p:cNvSpPr>
                  <a:spLocks noChangeArrowheads="1"/>
                </p:cNvSpPr>
                <p:nvPr/>
              </p:nvSpPr>
              <p:spPr bwMode="auto">
                <a:xfrm>
                  <a:off x="4776" y="2504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415" name="Group 329"/>
                <p:cNvGrpSpPr>
                  <a:grpSpLocks/>
                </p:cNvGrpSpPr>
                <p:nvPr/>
              </p:nvGrpSpPr>
              <p:grpSpPr bwMode="auto">
                <a:xfrm>
                  <a:off x="4695" y="2215"/>
                  <a:ext cx="414" cy="413"/>
                  <a:chOff x="4695" y="2215"/>
                  <a:chExt cx="414" cy="413"/>
                </a:xfrm>
              </p:grpSpPr>
              <p:sp>
                <p:nvSpPr>
                  <p:cNvPr id="324417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4695" y="2215"/>
                    <a:ext cx="414" cy="41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418" name="AutoShape 331"/>
                  <p:cNvSpPr>
                    <a:spLocks noChangeArrowheads="1"/>
                  </p:cNvSpPr>
                  <p:nvPr/>
                </p:nvSpPr>
                <p:spPr bwMode="auto">
                  <a:xfrm>
                    <a:off x="4776" y="2297"/>
                    <a:ext cx="250" cy="248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416" name="AutoShape 332"/>
                <p:cNvSpPr>
                  <a:spLocks noChangeArrowheads="1"/>
                </p:cNvSpPr>
                <p:nvPr/>
              </p:nvSpPr>
              <p:spPr bwMode="auto">
                <a:xfrm>
                  <a:off x="4776" y="2092"/>
                  <a:ext cx="250" cy="247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4327" name="Group 333"/>
              <p:cNvGrpSpPr>
                <a:grpSpLocks/>
              </p:cNvGrpSpPr>
              <p:nvPr/>
            </p:nvGrpSpPr>
            <p:grpSpPr bwMode="auto">
              <a:xfrm>
                <a:off x="3787" y="2175"/>
                <a:ext cx="1237" cy="1364"/>
                <a:chOff x="3787" y="2175"/>
                <a:chExt cx="1237" cy="1364"/>
              </a:xfrm>
            </p:grpSpPr>
            <p:sp>
              <p:nvSpPr>
                <p:cNvPr id="324328" name="AutoShape 334"/>
                <p:cNvSpPr>
                  <a:spLocks noChangeArrowheads="1"/>
                </p:cNvSpPr>
                <p:nvPr/>
              </p:nvSpPr>
              <p:spPr bwMode="auto">
                <a:xfrm>
                  <a:off x="3868" y="3332"/>
                  <a:ext cx="250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29" name="AutoShape 335"/>
                <p:cNvSpPr>
                  <a:spLocks noChangeArrowheads="1"/>
                </p:cNvSpPr>
                <p:nvPr/>
              </p:nvSpPr>
              <p:spPr bwMode="auto">
                <a:xfrm>
                  <a:off x="3868" y="3125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30" name="Group 336"/>
                <p:cNvGrpSpPr>
                  <a:grpSpLocks/>
                </p:cNvGrpSpPr>
                <p:nvPr/>
              </p:nvGrpSpPr>
              <p:grpSpPr bwMode="auto">
                <a:xfrm>
                  <a:off x="3787" y="2836"/>
                  <a:ext cx="412" cy="414"/>
                  <a:chOff x="3787" y="2836"/>
                  <a:chExt cx="412" cy="414"/>
                </a:xfrm>
              </p:grpSpPr>
              <p:sp>
                <p:nvSpPr>
                  <p:cNvPr id="324383" name="Oval 337"/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2836"/>
                    <a:ext cx="412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84" name="AutoShape 338"/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2918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31" name="AutoShape 339"/>
                <p:cNvSpPr>
                  <a:spLocks noChangeArrowheads="1"/>
                </p:cNvSpPr>
                <p:nvPr/>
              </p:nvSpPr>
              <p:spPr bwMode="auto">
                <a:xfrm>
                  <a:off x="3868" y="2712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32" name="Group 340"/>
                <p:cNvGrpSpPr>
                  <a:grpSpLocks/>
                </p:cNvGrpSpPr>
                <p:nvPr/>
              </p:nvGrpSpPr>
              <p:grpSpPr bwMode="auto">
                <a:xfrm>
                  <a:off x="3787" y="2422"/>
                  <a:ext cx="412" cy="414"/>
                  <a:chOff x="3787" y="2422"/>
                  <a:chExt cx="412" cy="414"/>
                </a:xfrm>
              </p:grpSpPr>
              <p:sp>
                <p:nvSpPr>
                  <p:cNvPr id="324381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2422"/>
                    <a:ext cx="412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82" name="AutoShape 342"/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2504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33" name="AutoShape 343"/>
                <p:cNvSpPr>
                  <a:spLocks noChangeArrowheads="1"/>
                </p:cNvSpPr>
                <p:nvPr/>
              </p:nvSpPr>
              <p:spPr bwMode="auto">
                <a:xfrm>
                  <a:off x="3868" y="2298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34" name="AutoShape 344"/>
                <p:cNvSpPr>
                  <a:spLocks noChangeArrowheads="1"/>
                </p:cNvSpPr>
                <p:nvPr/>
              </p:nvSpPr>
              <p:spPr bwMode="auto">
                <a:xfrm>
                  <a:off x="3868" y="2175"/>
                  <a:ext cx="250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35" name="Group 345"/>
                <p:cNvGrpSpPr>
                  <a:grpSpLocks/>
                </p:cNvGrpSpPr>
                <p:nvPr/>
              </p:nvGrpSpPr>
              <p:grpSpPr bwMode="auto">
                <a:xfrm>
                  <a:off x="3992" y="3125"/>
                  <a:ext cx="413" cy="414"/>
                  <a:chOff x="3992" y="3125"/>
                  <a:chExt cx="413" cy="414"/>
                </a:xfrm>
              </p:grpSpPr>
              <p:sp>
                <p:nvSpPr>
                  <p:cNvPr id="324379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992" y="3125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80" name="AutoShape 347"/>
                  <p:cNvSpPr>
                    <a:spLocks noChangeArrowheads="1"/>
                  </p:cNvSpPr>
                  <p:nvPr/>
                </p:nvSpPr>
                <p:spPr bwMode="auto">
                  <a:xfrm>
                    <a:off x="4073" y="3207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36" name="AutoShape 348"/>
                <p:cNvSpPr>
                  <a:spLocks noChangeArrowheads="1"/>
                </p:cNvSpPr>
                <p:nvPr/>
              </p:nvSpPr>
              <p:spPr bwMode="auto">
                <a:xfrm>
                  <a:off x="4073" y="3001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37" name="Group 349"/>
                <p:cNvGrpSpPr>
                  <a:grpSpLocks/>
                </p:cNvGrpSpPr>
                <p:nvPr/>
              </p:nvGrpSpPr>
              <p:grpSpPr bwMode="auto">
                <a:xfrm>
                  <a:off x="3992" y="2711"/>
                  <a:ext cx="414" cy="414"/>
                  <a:chOff x="3992" y="2711"/>
                  <a:chExt cx="414" cy="414"/>
                </a:xfrm>
              </p:grpSpPr>
              <p:sp>
                <p:nvSpPr>
                  <p:cNvPr id="324377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3992" y="2711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78" name="AutoShape 351"/>
                  <p:cNvSpPr>
                    <a:spLocks noChangeArrowheads="1"/>
                  </p:cNvSpPr>
                  <p:nvPr/>
                </p:nvSpPr>
                <p:spPr bwMode="auto">
                  <a:xfrm>
                    <a:off x="4075" y="2793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38" name="AutoShape 352"/>
                <p:cNvSpPr>
                  <a:spLocks noChangeArrowheads="1"/>
                </p:cNvSpPr>
                <p:nvPr/>
              </p:nvSpPr>
              <p:spPr bwMode="auto">
                <a:xfrm>
                  <a:off x="4075" y="2588"/>
                  <a:ext cx="247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39" name="Group 353"/>
                <p:cNvGrpSpPr>
                  <a:grpSpLocks/>
                </p:cNvGrpSpPr>
                <p:nvPr/>
              </p:nvGrpSpPr>
              <p:grpSpPr bwMode="auto">
                <a:xfrm>
                  <a:off x="3992" y="2298"/>
                  <a:ext cx="414" cy="414"/>
                  <a:chOff x="3992" y="2298"/>
                  <a:chExt cx="414" cy="414"/>
                </a:xfrm>
              </p:grpSpPr>
              <p:sp>
                <p:nvSpPr>
                  <p:cNvPr id="324375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3992" y="2298"/>
                    <a:ext cx="414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76" name="AutoShape 355"/>
                  <p:cNvSpPr>
                    <a:spLocks noChangeArrowheads="1"/>
                  </p:cNvSpPr>
                  <p:nvPr/>
                </p:nvSpPr>
                <p:spPr bwMode="auto">
                  <a:xfrm>
                    <a:off x="4075" y="2380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40" name="AutoShape 356"/>
                <p:cNvSpPr>
                  <a:spLocks noChangeArrowheads="1"/>
                </p:cNvSpPr>
                <p:nvPr/>
              </p:nvSpPr>
              <p:spPr bwMode="auto">
                <a:xfrm>
                  <a:off x="4075" y="2175"/>
                  <a:ext cx="247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41" name="AutoShape 357"/>
                <p:cNvSpPr>
                  <a:spLocks noChangeArrowheads="1"/>
                </p:cNvSpPr>
                <p:nvPr/>
              </p:nvSpPr>
              <p:spPr bwMode="auto">
                <a:xfrm>
                  <a:off x="4280" y="3332"/>
                  <a:ext cx="249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42" name="AutoShape 358"/>
                <p:cNvSpPr>
                  <a:spLocks noChangeArrowheads="1"/>
                </p:cNvSpPr>
                <p:nvPr/>
              </p:nvSpPr>
              <p:spPr bwMode="auto">
                <a:xfrm>
                  <a:off x="4280" y="3125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43" name="Group 359"/>
                <p:cNvGrpSpPr>
                  <a:grpSpLocks/>
                </p:cNvGrpSpPr>
                <p:nvPr/>
              </p:nvGrpSpPr>
              <p:grpSpPr bwMode="auto">
                <a:xfrm>
                  <a:off x="4199" y="2836"/>
                  <a:ext cx="413" cy="414"/>
                  <a:chOff x="4199" y="2836"/>
                  <a:chExt cx="413" cy="414"/>
                </a:xfrm>
              </p:grpSpPr>
              <p:sp>
                <p:nvSpPr>
                  <p:cNvPr id="324373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2836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74" name="AutoShape 361"/>
                  <p:cNvSpPr>
                    <a:spLocks noChangeArrowheads="1"/>
                  </p:cNvSpPr>
                  <p:nvPr/>
                </p:nvSpPr>
                <p:spPr bwMode="auto">
                  <a:xfrm>
                    <a:off x="4280" y="2918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44" name="AutoShape 362"/>
                <p:cNvSpPr>
                  <a:spLocks noChangeArrowheads="1"/>
                </p:cNvSpPr>
                <p:nvPr/>
              </p:nvSpPr>
              <p:spPr bwMode="auto">
                <a:xfrm>
                  <a:off x="4280" y="2712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45" name="Group 363"/>
                <p:cNvGrpSpPr>
                  <a:grpSpLocks/>
                </p:cNvGrpSpPr>
                <p:nvPr/>
              </p:nvGrpSpPr>
              <p:grpSpPr bwMode="auto">
                <a:xfrm>
                  <a:off x="4199" y="2422"/>
                  <a:ext cx="413" cy="414"/>
                  <a:chOff x="4199" y="2422"/>
                  <a:chExt cx="413" cy="414"/>
                </a:xfrm>
              </p:grpSpPr>
              <p:sp>
                <p:nvSpPr>
                  <p:cNvPr id="324371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2422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72" name="AutoShape 365"/>
                  <p:cNvSpPr>
                    <a:spLocks noChangeArrowheads="1"/>
                  </p:cNvSpPr>
                  <p:nvPr/>
                </p:nvSpPr>
                <p:spPr bwMode="auto">
                  <a:xfrm>
                    <a:off x="4280" y="2504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46" name="AutoShape 366"/>
                <p:cNvSpPr>
                  <a:spLocks noChangeArrowheads="1"/>
                </p:cNvSpPr>
                <p:nvPr/>
              </p:nvSpPr>
              <p:spPr bwMode="auto">
                <a:xfrm>
                  <a:off x="4280" y="2298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47" name="AutoShape 367"/>
                <p:cNvSpPr>
                  <a:spLocks noChangeArrowheads="1"/>
                </p:cNvSpPr>
                <p:nvPr/>
              </p:nvSpPr>
              <p:spPr bwMode="auto">
                <a:xfrm>
                  <a:off x="4280" y="2175"/>
                  <a:ext cx="249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48" name="Group 368"/>
                <p:cNvGrpSpPr>
                  <a:grpSpLocks/>
                </p:cNvGrpSpPr>
                <p:nvPr/>
              </p:nvGrpSpPr>
              <p:grpSpPr bwMode="auto">
                <a:xfrm>
                  <a:off x="4405" y="3125"/>
                  <a:ext cx="412" cy="414"/>
                  <a:chOff x="4405" y="3125"/>
                  <a:chExt cx="412" cy="414"/>
                </a:xfrm>
              </p:grpSpPr>
              <p:sp>
                <p:nvSpPr>
                  <p:cNvPr id="324369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4405" y="3125"/>
                    <a:ext cx="412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70" name="AutoShape 370"/>
                  <p:cNvSpPr>
                    <a:spLocks noChangeArrowheads="1"/>
                  </p:cNvSpPr>
                  <p:nvPr/>
                </p:nvSpPr>
                <p:spPr bwMode="auto">
                  <a:xfrm>
                    <a:off x="4486" y="3207"/>
                    <a:ext cx="250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49" name="AutoShape 371"/>
                <p:cNvSpPr>
                  <a:spLocks noChangeArrowheads="1"/>
                </p:cNvSpPr>
                <p:nvPr/>
              </p:nvSpPr>
              <p:spPr bwMode="auto">
                <a:xfrm>
                  <a:off x="4486" y="3001"/>
                  <a:ext cx="248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50" name="Group 372"/>
                <p:cNvGrpSpPr>
                  <a:grpSpLocks/>
                </p:cNvGrpSpPr>
                <p:nvPr/>
              </p:nvGrpSpPr>
              <p:grpSpPr bwMode="auto">
                <a:xfrm>
                  <a:off x="4406" y="2711"/>
                  <a:ext cx="413" cy="414"/>
                  <a:chOff x="4406" y="2711"/>
                  <a:chExt cx="413" cy="414"/>
                </a:xfrm>
              </p:grpSpPr>
              <p:sp>
                <p:nvSpPr>
                  <p:cNvPr id="324367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4406" y="2711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68" name="AutoShape 374"/>
                  <p:cNvSpPr>
                    <a:spLocks noChangeArrowheads="1"/>
                  </p:cNvSpPr>
                  <p:nvPr/>
                </p:nvSpPr>
                <p:spPr bwMode="auto">
                  <a:xfrm>
                    <a:off x="4487" y="2793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51" name="AutoShape 375"/>
                <p:cNvSpPr>
                  <a:spLocks noChangeArrowheads="1"/>
                </p:cNvSpPr>
                <p:nvPr/>
              </p:nvSpPr>
              <p:spPr bwMode="auto">
                <a:xfrm>
                  <a:off x="4487" y="2588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52" name="Group 376"/>
                <p:cNvGrpSpPr>
                  <a:grpSpLocks/>
                </p:cNvGrpSpPr>
                <p:nvPr/>
              </p:nvGrpSpPr>
              <p:grpSpPr bwMode="auto">
                <a:xfrm>
                  <a:off x="4406" y="2298"/>
                  <a:ext cx="413" cy="414"/>
                  <a:chOff x="4406" y="2298"/>
                  <a:chExt cx="413" cy="414"/>
                </a:xfrm>
              </p:grpSpPr>
              <p:sp>
                <p:nvSpPr>
                  <p:cNvPr id="324365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4406" y="2298"/>
                    <a:ext cx="413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66" name="AutoShape 378"/>
                  <p:cNvSpPr>
                    <a:spLocks noChangeArrowheads="1"/>
                  </p:cNvSpPr>
                  <p:nvPr/>
                </p:nvSpPr>
                <p:spPr bwMode="auto">
                  <a:xfrm>
                    <a:off x="4487" y="2380"/>
                    <a:ext cx="249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53" name="AutoShape 379"/>
                <p:cNvSpPr>
                  <a:spLocks noChangeArrowheads="1"/>
                </p:cNvSpPr>
                <p:nvPr/>
              </p:nvSpPr>
              <p:spPr bwMode="auto">
                <a:xfrm>
                  <a:off x="4487" y="2175"/>
                  <a:ext cx="249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54" name="AutoShape 380"/>
                <p:cNvSpPr>
                  <a:spLocks noChangeArrowheads="1"/>
                </p:cNvSpPr>
                <p:nvPr/>
              </p:nvSpPr>
              <p:spPr bwMode="auto">
                <a:xfrm>
                  <a:off x="4693" y="3332"/>
                  <a:ext cx="250" cy="165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55" name="AutoShape 381"/>
                <p:cNvSpPr>
                  <a:spLocks noChangeArrowheads="1"/>
                </p:cNvSpPr>
                <p:nvPr/>
              </p:nvSpPr>
              <p:spPr bwMode="auto">
                <a:xfrm>
                  <a:off x="4693" y="3125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56" name="Group 382"/>
                <p:cNvGrpSpPr>
                  <a:grpSpLocks/>
                </p:cNvGrpSpPr>
                <p:nvPr/>
              </p:nvGrpSpPr>
              <p:grpSpPr bwMode="auto">
                <a:xfrm>
                  <a:off x="4612" y="2836"/>
                  <a:ext cx="412" cy="414"/>
                  <a:chOff x="4612" y="2836"/>
                  <a:chExt cx="412" cy="414"/>
                </a:xfrm>
              </p:grpSpPr>
              <p:sp>
                <p:nvSpPr>
                  <p:cNvPr id="324363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4612" y="2836"/>
                    <a:ext cx="412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64" name="AutoShape 384"/>
                  <p:cNvSpPr>
                    <a:spLocks noChangeArrowheads="1"/>
                  </p:cNvSpPr>
                  <p:nvPr/>
                </p:nvSpPr>
                <p:spPr bwMode="auto">
                  <a:xfrm>
                    <a:off x="4693" y="2918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57" name="AutoShape 385"/>
                <p:cNvSpPr>
                  <a:spLocks noChangeArrowheads="1"/>
                </p:cNvSpPr>
                <p:nvPr/>
              </p:nvSpPr>
              <p:spPr bwMode="auto">
                <a:xfrm>
                  <a:off x="4693" y="2712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4358" name="Group 386"/>
                <p:cNvGrpSpPr>
                  <a:grpSpLocks/>
                </p:cNvGrpSpPr>
                <p:nvPr/>
              </p:nvGrpSpPr>
              <p:grpSpPr bwMode="auto">
                <a:xfrm>
                  <a:off x="4612" y="2422"/>
                  <a:ext cx="412" cy="414"/>
                  <a:chOff x="4612" y="2422"/>
                  <a:chExt cx="412" cy="414"/>
                </a:xfrm>
              </p:grpSpPr>
              <p:sp>
                <p:nvSpPr>
                  <p:cNvPr id="324361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4612" y="2422"/>
                    <a:ext cx="412" cy="41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487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4362" name="AutoShape 388"/>
                  <p:cNvSpPr>
                    <a:spLocks noChangeArrowheads="1"/>
                  </p:cNvSpPr>
                  <p:nvPr/>
                </p:nvSpPr>
                <p:spPr bwMode="auto">
                  <a:xfrm>
                    <a:off x="4693" y="2504"/>
                    <a:ext cx="248" cy="249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folHlink">
                      <a:alpha val="25098"/>
                    </a:schemeClr>
                  </a:solidFill>
                  <a:ln w="9487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4359" name="AutoShape 389"/>
                <p:cNvSpPr>
                  <a:spLocks noChangeArrowheads="1"/>
                </p:cNvSpPr>
                <p:nvPr/>
              </p:nvSpPr>
              <p:spPr bwMode="auto">
                <a:xfrm>
                  <a:off x="4693" y="2298"/>
                  <a:ext cx="250" cy="248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60" name="AutoShape 390"/>
                <p:cNvSpPr>
                  <a:spLocks noChangeArrowheads="1"/>
                </p:cNvSpPr>
                <p:nvPr/>
              </p:nvSpPr>
              <p:spPr bwMode="auto">
                <a:xfrm>
                  <a:off x="4693" y="2175"/>
                  <a:ext cx="250" cy="164"/>
                </a:xfrm>
                <a:prstGeom prst="cube">
                  <a:avLst>
                    <a:gd name="adj" fmla="val 35912"/>
                  </a:avLst>
                </a:prstGeom>
                <a:solidFill>
                  <a:schemeClr val="folHlink">
                    <a:alpha val="50195"/>
                  </a:schemeClr>
                </a:solidFill>
                <a:ln w="9487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24128" name="Group 391"/>
            <p:cNvGrpSpPr>
              <a:grpSpLocks/>
            </p:cNvGrpSpPr>
            <p:nvPr/>
          </p:nvGrpSpPr>
          <p:grpSpPr bwMode="auto">
            <a:xfrm>
              <a:off x="3877" y="1438"/>
              <a:ext cx="1367" cy="741"/>
              <a:chOff x="3877" y="1438"/>
              <a:chExt cx="1367" cy="741"/>
            </a:xfrm>
          </p:grpSpPr>
          <p:grpSp>
            <p:nvGrpSpPr>
              <p:cNvPr id="324131" name="Group 392"/>
              <p:cNvGrpSpPr>
                <a:grpSpLocks/>
              </p:cNvGrpSpPr>
              <p:nvPr/>
            </p:nvGrpSpPr>
            <p:grpSpPr bwMode="auto">
              <a:xfrm>
                <a:off x="3877" y="1640"/>
                <a:ext cx="1367" cy="539"/>
                <a:chOff x="3877" y="1640"/>
                <a:chExt cx="1367" cy="539"/>
              </a:xfrm>
            </p:grpSpPr>
            <p:sp>
              <p:nvSpPr>
                <p:cNvPr id="324260" name="Oval 393"/>
                <p:cNvSpPr>
                  <a:spLocks noChangeArrowheads="1"/>
                </p:cNvSpPr>
                <p:nvPr/>
              </p:nvSpPr>
              <p:spPr bwMode="auto">
                <a:xfrm>
                  <a:off x="4286" y="1640"/>
                  <a:ext cx="138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61" name="Oval 394"/>
                <p:cNvSpPr>
                  <a:spLocks noChangeArrowheads="1"/>
                </p:cNvSpPr>
                <p:nvPr/>
              </p:nvSpPr>
              <p:spPr bwMode="auto">
                <a:xfrm>
                  <a:off x="4424" y="1674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62" name="Oval 395"/>
                <p:cNvSpPr>
                  <a:spLocks noChangeArrowheads="1"/>
                </p:cNvSpPr>
                <p:nvPr/>
              </p:nvSpPr>
              <p:spPr bwMode="auto">
                <a:xfrm>
                  <a:off x="4493" y="1640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63" name="Oval 396"/>
                <p:cNvSpPr>
                  <a:spLocks noChangeArrowheads="1"/>
                </p:cNvSpPr>
                <p:nvPr/>
              </p:nvSpPr>
              <p:spPr bwMode="auto">
                <a:xfrm>
                  <a:off x="4630" y="1674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64" name="Oval 397"/>
                <p:cNvSpPr>
                  <a:spLocks noChangeArrowheads="1"/>
                </p:cNvSpPr>
                <p:nvPr/>
              </p:nvSpPr>
              <p:spPr bwMode="auto">
                <a:xfrm>
                  <a:off x="4698" y="1640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65" name="Oval 398"/>
                <p:cNvSpPr>
                  <a:spLocks noChangeArrowheads="1"/>
                </p:cNvSpPr>
                <p:nvPr/>
              </p:nvSpPr>
              <p:spPr bwMode="auto">
                <a:xfrm>
                  <a:off x="4837" y="1674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66" name="Oval 399"/>
                <p:cNvSpPr>
                  <a:spLocks noChangeArrowheads="1"/>
                </p:cNvSpPr>
                <p:nvPr/>
              </p:nvSpPr>
              <p:spPr bwMode="auto">
                <a:xfrm>
                  <a:off x="4905" y="1640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67" name="Oval 400"/>
                <p:cNvSpPr>
                  <a:spLocks noChangeArrowheads="1"/>
                </p:cNvSpPr>
                <p:nvPr/>
              </p:nvSpPr>
              <p:spPr bwMode="auto">
                <a:xfrm>
                  <a:off x="4251" y="1743"/>
                  <a:ext cx="71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68" name="Oval 401"/>
                <p:cNvSpPr>
                  <a:spLocks noChangeArrowheads="1"/>
                </p:cNvSpPr>
                <p:nvPr/>
              </p:nvSpPr>
              <p:spPr bwMode="auto">
                <a:xfrm>
                  <a:off x="4322" y="1708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69" name="Oval 402"/>
                <p:cNvSpPr>
                  <a:spLocks noChangeArrowheads="1"/>
                </p:cNvSpPr>
                <p:nvPr/>
              </p:nvSpPr>
              <p:spPr bwMode="auto">
                <a:xfrm>
                  <a:off x="4457" y="1743"/>
                  <a:ext cx="70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0" name="Oval 403"/>
                <p:cNvSpPr>
                  <a:spLocks noChangeArrowheads="1"/>
                </p:cNvSpPr>
                <p:nvPr/>
              </p:nvSpPr>
              <p:spPr bwMode="auto">
                <a:xfrm>
                  <a:off x="4527" y="1708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1" name="Oval 404"/>
                <p:cNvSpPr>
                  <a:spLocks noChangeArrowheads="1"/>
                </p:cNvSpPr>
                <p:nvPr/>
              </p:nvSpPr>
              <p:spPr bwMode="auto">
                <a:xfrm>
                  <a:off x="4664" y="1743"/>
                  <a:ext cx="70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2" name="Oval 405"/>
                <p:cNvSpPr>
                  <a:spLocks noChangeArrowheads="1"/>
                </p:cNvSpPr>
                <p:nvPr/>
              </p:nvSpPr>
              <p:spPr bwMode="auto">
                <a:xfrm>
                  <a:off x="4734" y="1708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3" name="Oval 406"/>
                <p:cNvSpPr>
                  <a:spLocks noChangeArrowheads="1"/>
                </p:cNvSpPr>
                <p:nvPr/>
              </p:nvSpPr>
              <p:spPr bwMode="auto">
                <a:xfrm>
                  <a:off x="4873" y="1743"/>
                  <a:ext cx="68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4" name="Oval 407"/>
                <p:cNvSpPr>
                  <a:spLocks noChangeArrowheads="1"/>
                </p:cNvSpPr>
                <p:nvPr/>
              </p:nvSpPr>
              <p:spPr bwMode="auto">
                <a:xfrm>
                  <a:off x="4149" y="1777"/>
                  <a:ext cx="138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5" name="Oval 408"/>
                <p:cNvSpPr>
                  <a:spLocks noChangeArrowheads="1"/>
                </p:cNvSpPr>
                <p:nvPr/>
              </p:nvSpPr>
              <p:spPr bwMode="auto">
                <a:xfrm>
                  <a:off x="4287" y="1811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6" name="Oval 409"/>
                <p:cNvSpPr>
                  <a:spLocks noChangeArrowheads="1"/>
                </p:cNvSpPr>
                <p:nvPr/>
              </p:nvSpPr>
              <p:spPr bwMode="auto">
                <a:xfrm>
                  <a:off x="4356" y="1777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7" name="Oval 410"/>
                <p:cNvSpPr>
                  <a:spLocks noChangeArrowheads="1"/>
                </p:cNvSpPr>
                <p:nvPr/>
              </p:nvSpPr>
              <p:spPr bwMode="auto">
                <a:xfrm>
                  <a:off x="4493" y="1811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8" name="Oval 411"/>
                <p:cNvSpPr>
                  <a:spLocks noChangeArrowheads="1"/>
                </p:cNvSpPr>
                <p:nvPr/>
              </p:nvSpPr>
              <p:spPr bwMode="auto">
                <a:xfrm>
                  <a:off x="4563" y="1777"/>
                  <a:ext cx="137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79" name="Oval 412"/>
                <p:cNvSpPr>
                  <a:spLocks noChangeArrowheads="1"/>
                </p:cNvSpPr>
                <p:nvPr/>
              </p:nvSpPr>
              <p:spPr bwMode="auto">
                <a:xfrm>
                  <a:off x="4698" y="1811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0" name="Oval 413"/>
                <p:cNvSpPr>
                  <a:spLocks noChangeArrowheads="1"/>
                </p:cNvSpPr>
                <p:nvPr/>
              </p:nvSpPr>
              <p:spPr bwMode="auto">
                <a:xfrm>
                  <a:off x="4768" y="1777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1" name="Oval 414"/>
                <p:cNvSpPr>
                  <a:spLocks noChangeArrowheads="1"/>
                </p:cNvSpPr>
                <p:nvPr/>
              </p:nvSpPr>
              <p:spPr bwMode="auto">
                <a:xfrm>
                  <a:off x="4115" y="1880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2" name="Oval 415"/>
                <p:cNvSpPr>
                  <a:spLocks noChangeArrowheads="1"/>
                </p:cNvSpPr>
                <p:nvPr/>
              </p:nvSpPr>
              <p:spPr bwMode="auto">
                <a:xfrm>
                  <a:off x="4183" y="1845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3" name="Oval 416"/>
                <p:cNvSpPr>
                  <a:spLocks noChangeArrowheads="1"/>
                </p:cNvSpPr>
                <p:nvPr/>
              </p:nvSpPr>
              <p:spPr bwMode="auto">
                <a:xfrm>
                  <a:off x="4320" y="1880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4" name="Oval 417"/>
                <p:cNvSpPr>
                  <a:spLocks noChangeArrowheads="1"/>
                </p:cNvSpPr>
                <p:nvPr/>
              </p:nvSpPr>
              <p:spPr bwMode="auto">
                <a:xfrm>
                  <a:off x="4390" y="1845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5" name="Oval 418"/>
                <p:cNvSpPr>
                  <a:spLocks noChangeArrowheads="1"/>
                </p:cNvSpPr>
                <p:nvPr/>
              </p:nvSpPr>
              <p:spPr bwMode="auto">
                <a:xfrm>
                  <a:off x="4527" y="1880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6" name="Oval 419"/>
                <p:cNvSpPr>
                  <a:spLocks noChangeArrowheads="1"/>
                </p:cNvSpPr>
                <p:nvPr/>
              </p:nvSpPr>
              <p:spPr bwMode="auto">
                <a:xfrm>
                  <a:off x="4596" y="1845"/>
                  <a:ext cx="138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7" name="Oval 420"/>
                <p:cNvSpPr>
                  <a:spLocks noChangeArrowheads="1"/>
                </p:cNvSpPr>
                <p:nvPr/>
              </p:nvSpPr>
              <p:spPr bwMode="auto">
                <a:xfrm>
                  <a:off x="4736" y="1880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8" name="Oval 421"/>
                <p:cNvSpPr>
                  <a:spLocks noChangeArrowheads="1"/>
                </p:cNvSpPr>
                <p:nvPr/>
              </p:nvSpPr>
              <p:spPr bwMode="auto">
                <a:xfrm>
                  <a:off x="4012" y="1914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89" name="Oval 422"/>
                <p:cNvSpPr>
                  <a:spLocks noChangeArrowheads="1"/>
                </p:cNvSpPr>
                <p:nvPr/>
              </p:nvSpPr>
              <p:spPr bwMode="auto">
                <a:xfrm>
                  <a:off x="4151" y="1949"/>
                  <a:ext cx="68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0" name="Oval 423"/>
                <p:cNvSpPr>
                  <a:spLocks noChangeArrowheads="1"/>
                </p:cNvSpPr>
                <p:nvPr/>
              </p:nvSpPr>
              <p:spPr bwMode="auto">
                <a:xfrm>
                  <a:off x="4219" y="1914"/>
                  <a:ext cx="137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1" name="Oval 424"/>
                <p:cNvSpPr>
                  <a:spLocks noChangeArrowheads="1"/>
                </p:cNvSpPr>
                <p:nvPr/>
              </p:nvSpPr>
              <p:spPr bwMode="auto">
                <a:xfrm>
                  <a:off x="4356" y="1949"/>
                  <a:ext cx="68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2" name="Oval 425"/>
                <p:cNvSpPr>
                  <a:spLocks noChangeArrowheads="1"/>
                </p:cNvSpPr>
                <p:nvPr/>
              </p:nvSpPr>
              <p:spPr bwMode="auto">
                <a:xfrm>
                  <a:off x="4424" y="1914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3" name="Oval 426"/>
                <p:cNvSpPr>
                  <a:spLocks noChangeArrowheads="1"/>
                </p:cNvSpPr>
                <p:nvPr/>
              </p:nvSpPr>
              <p:spPr bwMode="auto">
                <a:xfrm>
                  <a:off x="4563" y="1949"/>
                  <a:ext cx="67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4" name="Oval 427"/>
                <p:cNvSpPr>
                  <a:spLocks noChangeArrowheads="1"/>
                </p:cNvSpPr>
                <p:nvPr/>
              </p:nvSpPr>
              <p:spPr bwMode="auto">
                <a:xfrm>
                  <a:off x="4630" y="1914"/>
                  <a:ext cx="138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5" name="Oval 428"/>
                <p:cNvSpPr>
                  <a:spLocks noChangeArrowheads="1"/>
                </p:cNvSpPr>
                <p:nvPr/>
              </p:nvSpPr>
              <p:spPr bwMode="auto">
                <a:xfrm>
                  <a:off x="5040" y="1674"/>
                  <a:ext cx="67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6" name="Oval 429"/>
                <p:cNvSpPr>
                  <a:spLocks noChangeArrowheads="1"/>
                </p:cNvSpPr>
                <p:nvPr/>
              </p:nvSpPr>
              <p:spPr bwMode="auto">
                <a:xfrm>
                  <a:off x="5107" y="1640"/>
                  <a:ext cx="137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7" name="Oval 430"/>
                <p:cNvSpPr>
                  <a:spLocks noChangeArrowheads="1"/>
                </p:cNvSpPr>
                <p:nvPr/>
              </p:nvSpPr>
              <p:spPr bwMode="auto">
                <a:xfrm>
                  <a:off x="4938" y="1707"/>
                  <a:ext cx="135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8" name="Oval 431"/>
                <p:cNvSpPr>
                  <a:spLocks noChangeArrowheads="1"/>
                </p:cNvSpPr>
                <p:nvPr/>
              </p:nvSpPr>
              <p:spPr bwMode="auto">
                <a:xfrm>
                  <a:off x="5073" y="1741"/>
                  <a:ext cx="70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99" name="Oval 432"/>
                <p:cNvSpPr>
                  <a:spLocks noChangeArrowheads="1"/>
                </p:cNvSpPr>
                <p:nvPr/>
              </p:nvSpPr>
              <p:spPr bwMode="auto">
                <a:xfrm>
                  <a:off x="4905" y="1809"/>
                  <a:ext cx="67" cy="66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0" name="Oval 433"/>
                <p:cNvSpPr>
                  <a:spLocks noChangeArrowheads="1"/>
                </p:cNvSpPr>
                <p:nvPr/>
              </p:nvSpPr>
              <p:spPr bwMode="auto">
                <a:xfrm>
                  <a:off x="4972" y="1775"/>
                  <a:ext cx="137" cy="135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1" name="Oval 434"/>
                <p:cNvSpPr>
                  <a:spLocks noChangeArrowheads="1"/>
                </p:cNvSpPr>
                <p:nvPr/>
              </p:nvSpPr>
              <p:spPr bwMode="auto">
                <a:xfrm>
                  <a:off x="4803" y="1842"/>
                  <a:ext cx="137" cy="135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2" name="Oval 435"/>
                <p:cNvSpPr>
                  <a:spLocks noChangeArrowheads="1"/>
                </p:cNvSpPr>
                <p:nvPr/>
              </p:nvSpPr>
              <p:spPr bwMode="auto">
                <a:xfrm>
                  <a:off x="4940" y="1875"/>
                  <a:ext cx="66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3" name="Oval 436"/>
                <p:cNvSpPr>
                  <a:spLocks noChangeArrowheads="1"/>
                </p:cNvSpPr>
                <p:nvPr/>
              </p:nvSpPr>
              <p:spPr bwMode="auto">
                <a:xfrm>
                  <a:off x="4768" y="1943"/>
                  <a:ext cx="69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4" name="Oval 437"/>
                <p:cNvSpPr>
                  <a:spLocks noChangeArrowheads="1"/>
                </p:cNvSpPr>
                <p:nvPr/>
              </p:nvSpPr>
              <p:spPr bwMode="auto">
                <a:xfrm>
                  <a:off x="4837" y="1909"/>
                  <a:ext cx="135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5" name="Oval 438"/>
                <p:cNvSpPr>
                  <a:spLocks noChangeArrowheads="1"/>
                </p:cNvSpPr>
                <p:nvPr/>
              </p:nvSpPr>
              <p:spPr bwMode="auto">
                <a:xfrm>
                  <a:off x="3979" y="2007"/>
                  <a:ext cx="71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6" name="Oval 439"/>
                <p:cNvSpPr>
                  <a:spLocks noChangeArrowheads="1"/>
                </p:cNvSpPr>
                <p:nvPr/>
              </p:nvSpPr>
              <p:spPr bwMode="auto">
                <a:xfrm>
                  <a:off x="4050" y="1973"/>
                  <a:ext cx="137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7" name="Oval 440"/>
                <p:cNvSpPr>
                  <a:spLocks noChangeArrowheads="1"/>
                </p:cNvSpPr>
                <p:nvPr/>
              </p:nvSpPr>
              <p:spPr bwMode="auto">
                <a:xfrm>
                  <a:off x="4185" y="2007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8" name="Oval 441"/>
                <p:cNvSpPr>
                  <a:spLocks noChangeArrowheads="1"/>
                </p:cNvSpPr>
                <p:nvPr/>
              </p:nvSpPr>
              <p:spPr bwMode="auto">
                <a:xfrm>
                  <a:off x="4255" y="1973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09" name="Oval 442"/>
                <p:cNvSpPr>
                  <a:spLocks noChangeArrowheads="1"/>
                </p:cNvSpPr>
                <p:nvPr/>
              </p:nvSpPr>
              <p:spPr bwMode="auto">
                <a:xfrm>
                  <a:off x="4392" y="2007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0" name="Oval 443"/>
                <p:cNvSpPr>
                  <a:spLocks noChangeArrowheads="1"/>
                </p:cNvSpPr>
                <p:nvPr/>
              </p:nvSpPr>
              <p:spPr bwMode="auto">
                <a:xfrm>
                  <a:off x="4462" y="1973"/>
                  <a:ext cx="137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1" name="Oval 444"/>
                <p:cNvSpPr>
                  <a:spLocks noChangeArrowheads="1"/>
                </p:cNvSpPr>
                <p:nvPr/>
              </p:nvSpPr>
              <p:spPr bwMode="auto">
                <a:xfrm>
                  <a:off x="4601" y="2007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2" name="Oval 445"/>
                <p:cNvSpPr>
                  <a:spLocks noChangeArrowheads="1"/>
                </p:cNvSpPr>
                <p:nvPr/>
              </p:nvSpPr>
              <p:spPr bwMode="auto">
                <a:xfrm>
                  <a:off x="3877" y="2041"/>
                  <a:ext cx="138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3" name="Oval 446"/>
                <p:cNvSpPr>
                  <a:spLocks noChangeArrowheads="1"/>
                </p:cNvSpPr>
                <p:nvPr/>
              </p:nvSpPr>
              <p:spPr bwMode="auto">
                <a:xfrm>
                  <a:off x="4015" y="2076"/>
                  <a:ext cx="69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4" name="Oval 447"/>
                <p:cNvSpPr>
                  <a:spLocks noChangeArrowheads="1"/>
                </p:cNvSpPr>
                <p:nvPr/>
              </p:nvSpPr>
              <p:spPr bwMode="auto">
                <a:xfrm>
                  <a:off x="4084" y="2041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5" name="Oval 448"/>
                <p:cNvSpPr>
                  <a:spLocks noChangeArrowheads="1"/>
                </p:cNvSpPr>
                <p:nvPr/>
              </p:nvSpPr>
              <p:spPr bwMode="auto">
                <a:xfrm>
                  <a:off x="4221" y="2076"/>
                  <a:ext cx="70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6" name="Oval 449"/>
                <p:cNvSpPr>
                  <a:spLocks noChangeArrowheads="1"/>
                </p:cNvSpPr>
                <p:nvPr/>
              </p:nvSpPr>
              <p:spPr bwMode="auto">
                <a:xfrm>
                  <a:off x="4291" y="2041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7" name="Oval 450"/>
                <p:cNvSpPr>
                  <a:spLocks noChangeArrowheads="1"/>
                </p:cNvSpPr>
                <p:nvPr/>
              </p:nvSpPr>
              <p:spPr bwMode="auto">
                <a:xfrm>
                  <a:off x="4428" y="2076"/>
                  <a:ext cx="67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8" name="Oval 451"/>
                <p:cNvSpPr>
                  <a:spLocks noChangeArrowheads="1"/>
                </p:cNvSpPr>
                <p:nvPr/>
              </p:nvSpPr>
              <p:spPr bwMode="auto">
                <a:xfrm>
                  <a:off x="4495" y="2041"/>
                  <a:ext cx="140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19" name="Oval 452"/>
                <p:cNvSpPr>
                  <a:spLocks noChangeArrowheads="1"/>
                </p:cNvSpPr>
                <p:nvPr/>
              </p:nvSpPr>
              <p:spPr bwMode="auto">
                <a:xfrm>
                  <a:off x="4668" y="1969"/>
                  <a:ext cx="136" cy="135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20" name="Oval 453"/>
                <p:cNvSpPr>
                  <a:spLocks noChangeArrowheads="1"/>
                </p:cNvSpPr>
                <p:nvPr/>
              </p:nvSpPr>
              <p:spPr bwMode="auto">
                <a:xfrm>
                  <a:off x="4804" y="2002"/>
                  <a:ext cx="67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21" name="Oval 454"/>
                <p:cNvSpPr>
                  <a:spLocks noChangeArrowheads="1"/>
                </p:cNvSpPr>
                <p:nvPr/>
              </p:nvSpPr>
              <p:spPr bwMode="auto">
                <a:xfrm>
                  <a:off x="4635" y="2071"/>
                  <a:ext cx="67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322" name="Oval 455"/>
                <p:cNvSpPr>
                  <a:spLocks noChangeArrowheads="1"/>
                </p:cNvSpPr>
                <p:nvPr/>
              </p:nvSpPr>
              <p:spPr bwMode="auto">
                <a:xfrm>
                  <a:off x="4702" y="2036"/>
                  <a:ext cx="137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4132" name="Group 456"/>
              <p:cNvGrpSpPr>
                <a:grpSpLocks/>
              </p:cNvGrpSpPr>
              <p:nvPr/>
            </p:nvGrpSpPr>
            <p:grpSpPr bwMode="auto">
              <a:xfrm>
                <a:off x="3913" y="1540"/>
                <a:ext cx="1286" cy="540"/>
                <a:chOff x="3913" y="1540"/>
                <a:chExt cx="1286" cy="540"/>
              </a:xfrm>
            </p:grpSpPr>
            <p:sp>
              <p:nvSpPr>
                <p:cNvPr id="324197" name="Oval 457"/>
                <p:cNvSpPr>
                  <a:spLocks noChangeArrowheads="1"/>
                </p:cNvSpPr>
                <p:nvPr/>
              </p:nvSpPr>
              <p:spPr bwMode="auto">
                <a:xfrm>
                  <a:off x="4322" y="1574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98" name="Oval 458"/>
                <p:cNvSpPr>
                  <a:spLocks noChangeArrowheads="1"/>
                </p:cNvSpPr>
                <p:nvPr/>
              </p:nvSpPr>
              <p:spPr bwMode="auto">
                <a:xfrm>
                  <a:off x="4390" y="1540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99" name="Oval 459"/>
                <p:cNvSpPr>
                  <a:spLocks noChangeArrowheads="1"/>
                </p:cNvSpPr>
                <p:nvPr/>
              </p:nvSpPr>
              <p:spPr bwMode="auto">
                <a:xfrm>
                  <a:off x="4529" y="1574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0" name="Oval 460"/>
                <p:cNvSpPr>
                  <a:spLocks noChangeArrowheads="1"/>
                </p:cNvSpPr>
                <p:nvPr/>
              </p:nvSpPr>
              <p:spPr bwMode="auto">
                <a:xfrm>
                  <a:off x="4597" y="1540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1" name="Oval 461"/>
                <p:cNvSpPr>
                  <a:spLocks noChangeArrowheads="1"/>
                </p:cNvSpPr>
                <p:nvPr/>
              </p:nvSpPr>
              <p:spPr bwMode="auto">
                <a:xfrm>
                  <a:off x="4734" y="1574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2" name="Oval 462"/>
                <p:cNvSpPr>
                  <a:spLocks noChangeArrowheads="1"/>
                </p:cNvSpPr>
                <p:nvPr/>
              </p:nvSpPr>
              <p:spPr bwMode="auto">
                <a:xfrm>
                  <a:off x="4803" y="1540"/>
                  <a:ext cx="138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3" name="Oval 463"/>
                <p:cNvSpPr>
                  <a:spLocks noChangeArrowheads="1"/>
                </p:cNvSpPr>
                <p:nvPr/>
              </p:nvSpPr>
              <p:spPr bwMode="auto">
                <a:xfrm>
                  <a:off x="4219" y="1609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4" name="Oval 464"/>
                <p:cNvSpPr>
                  <a:spLocks noChangeArrowheads="1"/>
                </p:cNvSpPr>
                <p:nvPr/>
              </p:nvSpPr>
              <p:spPr bwMode="auto">
                <a:xfrm>
                  <a:off x="4356" y="1643"/>
                  <a:ext cx="68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5" name="Oval 465"/>
                <p:cNvSpPr>
                  <a:spLocks noChangeArrowheads="1"/>
                </p:cNvSpPr>
                <p:nvPr/>
              </p:nvSpPr>
              <p:spPr bwMode="auto">
                <a:xfrm>
                  <a:off x="4424" y="1609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6" name="Oval 466"/>
                <p:cNvSpPr>
                  <a:spLocks noChangeArrowheads="1"/>
                </p:cNvSpPr>
                <p:nvPr/>
              </p:nvSpPr>
              <p:spPr bwMode="auto">
                <a:xfrm>
                  <a:off x="4561" y="1643"/>
                  <a:ext cx="71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7" name="Oval 467"/>
                <p:cNvSpPr>
                  <a:spLocks noChangeArrowheads="1"/>
                </p:cNvSpPr>
                <p:nvPr/>
              </p:nvSpPr>
              <p:spPr bwMode="auto">
                <a:xfrm>
                  <a:off x="4632" y="1609"/>
                  <a:ext cx="138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8" name="Oval 468"/>
                <p:cNvSpPr>
                  <a:spLocks noChangeArrowheads="1"/>
                </p:cNvSpPr>
                <p:nvPr/>
              </p:nvSpPr>
              <p:spPr bwMode="auto">
                <a:xfrm>
                  <a:off x="4770" y="1643"/>
                  <a:ext cx="69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09" name="Oval 469"/>
                <p:cNvSpPr>
                  <a:spLocks noChangeArrowheads="1"/>
                </p:cNvSpPr>
                <p:nvPr/>
              </p:nvSpPr>
              <p:spPr bwMode="auto">
                <a:xfrm>
                  <a:off x="4185" y="1711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0" name="Oval 470"/>
                <p:cNvSpPr>
                  <a:spLocks noChangeArrowheads="1"/>
                </p:cNvSpPr>
                <p:nvPr/>
              </p:nvSpPr>
              <p:spPr bwMode="auto">
                <a:xfrm>
                  <a:off x="4255" y="1677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1" name="Oval 471"/>
                <p:cNvSpPr>
                  <a:spLocks noChangeArrowheads="1"/>
                </p:cNvSpPr>
                <p:nvPr/>
              </p:nvSpPr>
              <p:spPr bwMode="auto">
                <a:xfrm>
                  <a:off x="4390" y="1711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2" name="Oval 472"/>
                <p:cNvSpPr>
                  <a:spLocks noChangeArrowheads="1"/>
                </p:cNvSpPr>
                <p:nvPr/>
              </p:nvSpPr>
              <p:spPr bwMode="auto">
                <a:xfrm>
                  <a:off x="4459" y="1677"/>
                  <a:ext cx="138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3" name="Oval 473"/>
                <p:cNvSpPr>
                  <a:spLocks noChangeArrowheads="1"/>
                </p:cNvSpPr>
                <p:nvPr/>
              </p:nvSpPr>
              <p:spPr bwMode="auto">
                <a:xfrm>
                  <a:off x="4597" y="1711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4" name="Oval 474"/>
                <p:cNvSpPr>
                  <a:spLocks noChangeArrowheads="1"/>
                </p:cNvSpPr>
                <p:nvPr/>
              </p:nvSpPr>
              <p:spPr bwMode="auto">
                <a:xfrm>
                  <a:off x="4666" y="1677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5" name="Oval 475"/>
                <p:cNvSpPr>
                  <a:spLocks noChangeArrowheads="1"/>
                </p:cNvSpPr>
                <p:nvPr/>
              </p:nvSpPr>
              <p:spPr bwMode="auto">
                <a:xfrm>
                  <a:off x="4082" y="1746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6" name="Oval 476"/>
                <p:cNvSpPr>
                  <a:spLocks noChangeArrowheads="1"/>
                </p:cNvSpPr>
                <p:nvPr/>
              </p:nvSpPr>
              <p:spPr bwMode="auto">
                <a:xfrm>
                  <a:off x="4217" y="1780"/>
                  <a:ext cx="70" cy="70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7" name="Oval 477"/>
                <p:cNvSpPr>
                  <a:spLocks noChangeArrowheads="1"/>
                </p:cNvSpPr>
                <p:nvPr/>
              </p:nvSpPr>
              <p:spPr bwMode="auto">
                <a:xfrm>
                  <a:off x="4287" y="1746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8" name="Oval 478"/>
                <p:cNvSpPr>
                  <a:spLocks noChangeArrowheads="1"/>
                </p:cNvSpPr>
                <p:nvPr/>
              </p:nvSpPr>
              <p:spPr bwMode="auto">
                <a:xfrm>
                  <a:off x="4424" y="1780"/>
                  <a:ext cx="69" cy="70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19" name="Oval 479"/>
                <p:cNvSpPr>
                  <a:spLocks noChangeArrowheads="1"/>
                </p:cNvSpPr>
                <p:nvPr/>
              </p:nvSpPr>
              <p:spPr bwMode="auto">
                <a:xfrm>
                  <a:off x="4493" y="1746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0" name="Oval 480"/>
                <p:cNvSpPr>
                  <a:spLocks noChangeArrowheads="1"/>
                </p:cNvSpPr>
                <p:nvPr/>
              </p:nvSpPr>
              <p:spPr bwMode="auto">
                <a:xfrm>
                  <a:off x="4633" y="1780"/>
                  <a:ext cx="69" cy="70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1" name="Oval 481"/>
                <p:cNvSpPr>
                  <a:spLocks noChangeArrowheads="1"/>
                </p:cNvSpPr>
                <p:nvPr/>
              </p:nvSpPr>
              <p:spPr bwMode="auto">
                <a:xfrm>
                  <a:off x="4048" y="1850"/>
                  <a:ext cx="68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2" name="Oval 482"/>
                <p:cNvSpPr>
                  <a:spLocks noChangeArrowheads="1"/>
                </p:cNvSpPr>
                <p:nvPr/>
              </p:nvSpPr>
              <p:spPr bwMode="auto">
                <a:xfrm>
                  <a:off x="4116" y="1814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3" name="Oval 483"/>
                <p:cNvSpPr>
                  <a:spLocks noChangeArrowheads="1"/>
                </p:cNvSpPr>
                <p:nvPr/>
              </p:nvSpPr>
              <p:spPr bwMode="auto">
                <a:xfrm>
                  <a:off x="4253" y="1850"/>
                  <a:ext cx="69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4" name="Oval 484"/>
                <p:cNvSpPr>
                  <a:spLocks noChangeArrowheads="1"/>
                </p:cNvSpPr>
                <p:nvPr/>
              </p:nvSpPr>
              <p:spPr bwMode="auto">
                <a:xfrm>
                  <a:off x="4322" y="1814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5" name="Oval 485"/>
                <p:cNvSpPr>
                  <a:spLocks noChangeArrowheads="1"/>
                </p:cNvSpPr>
                <p:nvPr/>
              </p:nvSpPr>
              <p:spPr bwMode="auto">
                <a:xfrm>
                  <a:off x="4459" y="1850"/>
                  <a:ext cx="70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6" name="Oval 486"/>
                <p:cNvSpPr>
                  <a:spLocks noChangeArrowheads="1"/>
                </p:cNvSpPr>
                <p:nvPr/>
              </p:nvSpPr>
              <p:spPr bwMode="auto">
                <a:xfrm>
                  <a:off x="4529" y="1814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7" name="Oval 487"/>
                <p:cNvSpPr>
                  <a:spLocks noChangeArrowheads="1"/>
                </p:cNvSpPr>
                <p:nvPr/>
              </p:nvSpPr>
              <p:spPr bwMode="auto">
                <a:xfrm>
                  <a:off x="4938" y="1574"/>
                  <a:ext cx="68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8" name="Oval 488"/>
                <p:cNvSpPr>
                  <a:spLocks noChangeArrowheads="1"/>
                </p:cNvSpPr>
                <p:nvPr/>
              </p:nvSpPr>
              <p:spPr bwMode="auto">
                <a:xfrm>
                  <a:off x="5006" y="1540"/>
                  <a:ext cx="135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29" name="Oval 489"/>
                <p:cNvSpPr>
                  <a:spLocks noChangeArrowheads="1"/>
                </p:cNvSpPr>
                <p:nvPr/>
              </p:nvSpPr>
              <p:spPr bwMode="auto">
                <a:xfrm>
                  <a:off x="4835" y="1607"/>
                  <a:ext cx="137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0" name="Oval 490"/>
                <p:cNvSpPr>
                  <a:spLocks noChangeArrowheads="1"/>
                </p:cNvSpPr>
                <p:nvPr/>
              </p:nvSpPr>
              <p:spPr bwMode="auto">
                <a:xfrm>
                  <a:off x="4972" y="1641"/>
                  <a:ext cx="67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1" name="Oval 491"/>
                <p:cNvSpPr>
                  <a:spLocks noChangeArrowheads="1"/>
                </p:cNvSpPr>
                <p:nvPr/>
              </p:nvSpPr>
              <p:spPr bwMode="auto">
                <a:xfrm>
                  <a:off x="4803" y="1710"/>
                  <a:ext cx="68" cy="66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2" name="Oval 492"/>
                <p:cNvSpPr>
                  <a:spLocks noChangeArrowheads="1"/>
                </p:cNvSpPr>
                <p:nvPr/>
              </p:nvSpPr>
              <p:spPr bwMode="auto">
                <a:xfrm>
                  <a:off x="4871" y="1675"/>
                  <a:ext cx="135" cy="135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3" name="Oval 493"/>
                <p:cNvSpPr>
                  <a:spLocks noChangeArrowheads="1"/>
                </p:cNvSpPr>
                <p:nvPr/>
              </p:nvSpPr>
              <p:spPr bwMode="auto">
                <a:xfrm>
                  <a:off x="4700" y="1742"/>
                  <a:ext cx="137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4" name="Oval 494"/>
                <p:cNvSpPr>
                  <a:spLocks noChangeArrowheads="1"/>
                </p:cNvSpPr>
                <p:nvPr/>
              </p:nvSpPr>
              <p:spPr bwMode="auto">
                <a:xfrm>
                  <a:off x="4837" y="1776"/>
                  <a:ext cx="68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5" name="Oval 495"/>
                <p:cNvSpPr>
                  <a:spLocks noChangeArrowheads="1"/>
                </p:cNvSpPr>
                <p:nvPr/>
              </p:nvSpPr>
              <p:spPr bwMode="auto">
                <a:xfrm>
                  <a:off x="4666" y="1844"/>
                  <a:ext cx="68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6" name="Oval 496"/>
                <p:cNvSpPr>
                  <a:spLocks noChangeArrowheads="1"/>
                </p:cNvSpPr>
                <p:nvPr/>
              </p:nvSpPr>
              <p:spPr bwMode="auto">
                <a:xfrm>
                  <a:off x="4734" y="1810"/>
                  <a:ext cx="137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7" name="Oval 497"/>
                <p:cNvSpPr>
                  <a:spLocks noChangeArrowheads="1"/>
                </p:cNvSpPr>
                <p:nvPr/>
              </p:nvSpPr>
              <p:spPr bwMode="auto">
                <a:xfrm>
                  <a:off x="3947" y="1873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8" name="Oval 498"/>
                <p:cNvSpPr>
                  <a:spLocks noChangeArrowheads="1"/>
                </p:cNvSpPr>
                <p:nvPr/>
              </p:nvSpPr>
              <p:spPr bwMode="auto">
                <a:xfrm>
                  <a:off x="4084" y="1908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39" name="Oval 499"/>
                <p:cNvSpPr>
                  <a:spLocks noChangeArrowheads="1"/>
                </p:cNvSpPr>
                <p:nvPr/>
              </p:nvSpPr>
              <p:spPr bwMode="auto">
                <a:xfrm>
                  <a:off x="4152" y="1873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0" name="Oval 500"/>
                <p:cNvSpPr>
                  <a:spLocks noChangeArrowheads="1"/>
                </p:cNvSpPr>
                <p:nvPr/>
              </p:nvSpPr>
              <p:spPr bwMode="auto">
                <a:xfrm>
                  <a:off x="4289" y="1908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1" name="Oval 501"/>
                <p:cNvSpPr>
                  <a:spLocks noChangeArrowheads="1"/>
                </p:cNvSpPr>
                <p:nvPr/>
              </p:nvSpPr>
              <p:spPr bwMode="auto">
                <a:xfrm>
                  <a:off x="4358" y="1873"/>
                  <a:ext cx="140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2" name="Oval 502"/>
                <p:cNvSpPr>
                  <a:spLocks noChangeArrowheads="1"/>
                </p:cNvSpPr>
                <p:nvPr/>
              </p:nvSpPr>
              <p:spPr bwMode="auto">
                <a:xfrm>
                  <a:off x="4498" y="1908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3" name="Oval 503"/>
                <p:cNvSpPr>
                  <a:spLocks noChangeArrowheads="1"/>
                </p:cNvSpPr>
                <p:nvPr/>
              </p:nvSpPr>
              <p:spPr bwMode="auto">
                <a:xfrm>
                  <a:off x="3913" y="1977"/>
                  <a:ext cx="70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4" name="Oval 504"/>
                <p:cNvSpPr>
                  <a:spLocks noChangeArrowheads="1"/>
                </p:cNvSpPr>
                <p:nvPr/>
              </p:nvSpPr>
              <p:spPr bwMode="auto">
                <a:xfrm>
                  <a:off x="3983" y="1941"/>
                  <a:ext cx="137" cy="139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5" name="Oval 505"/>
                <p:cNvSpPr>
                  <a:spLocks noChangeArrowheads="1"/>
                </p:cNvSpPr>
                <p:nvPr/>
              </p:nvSpPr>
              <p:spPr bwMode="auto">
                <a:xfrm>
                  <a:off x="4118" y="1977"/>
                  <a:ext cx="69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6" name="Oval 506"/>
                <p:cNvSpPr>
                  <a:spLocks noChangeArrowheads="1"/>
                </p:cNvSpPr>
                <p:nvPr/>
              </p:nvSpPr>
              <p:spPr bwMode="auto">
                <a:xfrm>
                  <a:off x="4187" y="1941"/>
                  <a:ext cx="138" cy="139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7" name="Oval 507"/>
                <p:cNvSpPr>
                  <a:spLocks noChangeArrowheads="1"/>
                </p:cNvSpPr>
                <p:nvPr/>
              </p:nvSpPr>
              <p:spPr bwMode="auto">
                <a:xfrm>
                  <a:off x="4325" y="1977"/>
                  <a:ext cx="69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8" name="Oval 508"/>
                <p:cNvSpPr>
                  <a:spLocks noChangeArrowheads="1"/>
                </p:cNvSpPr>
                <p:nvPr/>
              </p:nvSpPr>
              <p:spPr bwMode="auto">
                <a:xfrm>
                  <a:off x="4394" y="1941"/>
                  <a:ext cx="137" cy="139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49" name="Oval 509"/>
                <p:cNvSpPr>
                  <a:spLocks noChangeArrowheads="1"/>
                </p:cNvSpPr>
                <p:nvPr/>
              </p:nvSpPr>
              <p:spPr bwMode="auto">
                <a:xfrm>
                  <a:off x="4565" y="1869"/>
                  <a:ext cx="137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0" name="Oval 510"/>
                <p:cNvSpPr>
                  <a:spLocks noChangeArrowheads="1"/>
                </p:cNvSpPr>
                <p:nvPr/>
              </p:nvSpPr>
              <p:spPr bwMode="auto">
                <a:xfrm>
                  <a:off x="4702" y="1903"/>
                  <a:ext cx="68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1" name="Oval 511"/>
                <p:cNvSpPr>
                  <a:spLocks noChangeArrowheads="1"/>
                </p:cNvSpPr>
                <p:nvPr/>
              </p:nvSpPr>
              <p:spPr bwMode="auto">
                <a:xfrm>
                  <a:off x="4531" y="1971"/>
                  <a:ext cx="70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2" name="Oval 512"/>
                <p:cNvSpPr>
                  <a:spLocks noChangeArrowheads="1"/>
                </p:cNvSpPr>
                <p:nvPr/>
              </p:nvSpPr>
              <p:spPr bwMode="auto">
                <a:xfrm>
                  <a:off x="4601" y="1937"/>
                  <a:ext cx="135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3" name="Oval 513"/>
                <p:cNvSpPr>
                  <a:spLocks noChangeArrowheads="1"/>
                </p:cNvSpPr>
                <p:nvPr/>
              </p:nvSpPr>
              <p:spPr bwMode="auto">
                <a:xfrm>
                  <a:off x="5130" y="1570"/>
                  <a:ext cx="69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4" name="Oval 514"/>
                <p:cNvSpPr>
                  <a:spLocks noChangeArrowheads="1"/>
                </p:cNvSpPr>
                <p:nvPr/>
              </p:nvSpPr>
              <p:spPr bwMode="auto">
                <a:xfrm>
                  <a:off x="5028" y="1602"/>
                  <a:ext cx="137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5" name="Oval 515"/>
                <p:cNvSpPr>
                  <a:spLocks noChangeArrowheads="1"/>
                </p:cNvSpPr>
                <p:nvPr/>
              </p:nvSpPr>
              <p:spPr bwMode="auto">
                <a:xfrm>
                  <a:off x="4995" y="1705"/>
                  <a:ext cx="69" cy="66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6" name="Oval 516"/>
                <p:cNvSpPr>
                  <a:spLocks noChangeArrowheads="1"/>
                </p:cNvSpPr>
                <p:nvPr/>
              </p:nvSpPr>
              <p:spPr bwMode="auto">
                <a:xfrm>
                  <a:off x="4893" y="1738"/>
                  <a:ext cx="137" cy="135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7" name="Oval 517"/>
                <p:cNvSpPr>
                  <a:spLocks noChangeArrowheads="1"/>
                </p:cNvSpPr>
                <p:nvPr/>
              </p:nvSpPr>
              <p:spPr bwMode="auto">
                <a:xfrm>
                  <a:off x="4860" y="1840"/>
                  <a:ext cx="67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8" name="Oval 518"/>
                <p:cNvSpPr>
                  <a:spLocks noChangeArrowheads="1"/>
                </p:cNvSpPr>
                <p:nvPr/>
              </p:nvSpPr>
              <p:spPr bwMode="auto">
                <a:xfrm>
                  <a:off x="4758" y="1865"/>
                  <a:ext cx="137" cy="135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259" name="Oval 519"/>
                <p:cNvSpPr>
                  <a:spLocks noChangeArrowheads="1"/>
                </p:cNvSpPr>
                <p:nvPr/>
              </p:nvSpPr>
              <p:spPr bwMode="auto">
                <a:xfrm>
                  <a:off x="4725" y="1967"/>
                  <a:ext cx="69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4133" name="Group 520"/>
              <p:cNvGrpSpPr>
                <a:grpSpLocks/>
              </p:cNvGrpSpPr>
              <p:nvPr/>
            </p:nvGrpSpPr>
            <p:grpSpPr bwMode="auto">
              <a:xfrm>
                <a:off x="3877" y="1438"/>
                <a:ext cx="1367" cy="539"/>
                <a:chOff x="3877" y="1438"/>
                <a:chExt cx="1367" cy="539"/>
              </a:xfrm>
            </p:grpSpPr>
            <p:sp>
              <p:nvSpPr>
                <p:cNvPr id="324134" name="Oval 521"/>
                <p:cNvSpPr>
                  <a:spLocks noChangeArrowheads="1"/>
                </p:cNvSpPr>
                <p:nvPr/>
              </p:nvSpPr>
              <p:spPr bwMode="auto">
                <a:xfrm>
                  <a:off x="4286" y="1438"/>
                  <a:ext cx="138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35" name="Oval 522"/>
                <p:cNvSpPr>
                  <a:spLocks noChangeArrowheads="1"/>
                </p:cNvSpPr>
                <p:nvPr/>
              </p:nvSpPr>
              <p:spPr bwMode="auto">
                <a:xfrm>
                  <a:off x="4424" y="1472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36" name="Oval 523"/>
                <p:cNvSpPr>
                  <a:spLocks noChangeArrowheads="1"/>
                </p:cNvSpPr>
                <p:nvPr/>
              </p:nvSpPr>
              <p:spPr bwMode="auto">
                <a:xfrm>
                  <a:off x="4493" y="1438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37" name="Oval 524"/>
                <p:cNvSpPr>
                  <a:spLocks noChangeArrowheads="1"/>
                </p:cNvSpPr>
                <p:nvPr/>
              </p:nvSpPr>
              <p:spPr bwMode="auto">
                <a:xfrm>
                  <a:off x="4630" y="1472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38" name="Oval 525"/>
                <p:cNvSpPr>
                  <a:spLocks noChangeArrowheads="1"/>
                </p:cNvSpPr>
                <p:nvPr/>
              </p:nvSpPr>
              <p:spPr bwMode="auto">
                <a:xfrm>
                  <a:off x="4698" y="1438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39" name="Oval 526"/>
                <p:cNvSpPr>
                  <a:spLocks noChangeArrowheads="1"/>
                </p:cNvSpPr>
                <p:nvPr/>
              </p:nvSpPr>
              <p:spPr bwMode="auto">
                <a:xfrm>
                  <a:off x="4837" y="1472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0" name="Oval 527"/>
                <p:cNvSpPr>
                  <a:spLocks noChangeArrowheads="1"/>
                </p:cNvSpPr>
                <p:nvPr/>
              </p:nvSpPr>
              <p:spPr bwMode="auto">
                <a:xfrm>
                  <a:off x="4905" y="1438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1" name="Oval 528"/>
                <p:cNvSpPr>
                  <a:spLocks noChangeArrowheads="1"/>
                </p:cNvSpPr>
                <p:nvPr/>
              </p:nvSpPr>
              <p:spPr bwMode="auto">
                <a:xfrm>
                  <a:off x="4251" y="1541"/>
                  <a:ext cx="71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2" name="Oval 529"/>
                <p:cNvSpPr>
                  <a:spLocks noChangeArrowheads="1"/>
                </p:cNvSpPr>
                <p:nvPr/>
              </p:nvSpPr>
              <p:spPr bwMode="auto">
                <a:xfrm>
                  <a:off x="4322" y="1506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3" name="Oval 530"/>
                <p:cNvSpPr>
                  <a:spLocks noChangeArrowheads="1"/>
                </p:cNvSpPr>
                <p:nvPr/>
              </p:nvSpPr>
              <p:spPr bwMode="auto">
                <a:xfrm>
                  <a:off x="4457" y="1541"/>
                  <a:ext cx="70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4" name="Oval 531"/>
                <p:cNvSpPr>
                  <a:spLocks noChangeArrowheads="1"/>
                </p:cNvSpPr>
                <p:nvPr/>
              </p:nvSpPr>
              <p:spPr bwMode="auto">
                <a:xfrm>
                  <a:off x="4527" y="1506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5" name="Oval 532"/>
                <p:cNvSpPr>
                  <a:spLocks noChangeArrowheads="1"/>
                </p:cNvSpPr>
                <p:nvPr/>
              </p:nvSpPr>
              <p:spPr bwMode="auto">
                <a:xfrm>
                  <a:off x="4664" y="1541"/>
                  <a:ext cx="70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6" name="Oval 533"/>
                <p:cNvSpPr>
                  <a:spLocks noChangeArrowheads="1"/>
                </p:cNvSpPr>
                <p:nvPr/>
              </p:nvSpPr>
              <p:spPr bwMode="auto">
                <a:xfrm>
                  <a:off x="4734" y="1506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7" name="Oval 534"/>
                <p:cNvSpPr>
                  <a:spLocks noChangeArrowheads="1"/>
                </p:cNvSpPr>
                <p:nvPr/>
              </p:nvSpPr>
              <p:spPr bwMode="auto">
                <a:xfrm>
                  <a:off x="4873" y="1541"/>
                  <a:ext cx="68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8" name="Oval 535"/>
                <p:cNvSpPr>
                  <a:spLocks noChangeArrowheads="1"/>
                </p:cNvSpPr>
                <p:nvPr/>
              </p:nvSpPr>
              <p:spPr bwMode="auto">
                <a:xfrm>
                  <a:off x="4149" y="1575"/>
                  <a:ext cx="138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49" name="Oval 536"/>
                <p:cNvSpPr>
                  <a:spLocks noChangeArrowheads="1"/>
                </p:cNvSpPr>
                <p:nvPr/>
              </p:nvSpPr>
              <p:spPr bwMode="auto">
                <a:xfrm>
                  <a:off x="4287" y="1609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0" name="Oval 537"/>
                <p:cNvSpPr>
                  <a:spLocks noChangeArrowheads="1"/>
                </p:cNvSpPr>
                <p:nvPr/>
              </p:nvSpPr>
              <p:spPr bwMode="auto">
                <a:xfrm>
                  <a:off x="4356" y="1575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1" name="Oval 538"/>
                <p:cNvSpPr>
                  <a:spLocks noChangeArrowheads="1"/>
                </p:cNvSpPr>
                <p:nvPr/>
              </p:nvSpPr>
              <p:spPr bwMode="auto">
                <a:xfrm>
                  <a:off x="4493" y="1609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2" name="Oval 539"/>
                <p:cNvSpPr>
                  <a:spLocks noChangeArrowheads="1"/>
                </p:cNvSpPr>
                <p:nvPr/>
              </p:nvSpPr>
              <p:spPr bwMode="auto">
                <a:xfrm>
                  <a:off x="4563" y="1575"/>
                  <a:ext cx="137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3" name="Oval 540"/>
                <p:cNvSpPr>
                  <a:spLocks noChangeArrowheads="1"/>
                </p:cNvSpPr>
                <p:nvPr/>
              </p:nvSpPr>
              <p:spPr bwMode="auto">
                <a:xfrm>
                  <a:off x="4698" y="1609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4" name="Oval 541"/>
                <p:cNvSpPr>
                  <a:spLocks noChangeArrowheads="1"/>
                </p:cNvSpPr>
                <p:nvPr/>
              </p:nvSpPr>
              <p:spPr bwMode="auto">
                <a:xfrm>
                  <a:off x="4768" y="1575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5" name="Oval 542"/>
                <p:cNvSpPr>
                  <a:spLocks noChangeArrowheads="1"/>
                </p:cNvSpPr>
                <p:nvPr/>
              </p:nvSpPr>
              <p:spPr bwMode="auto">
                <a:xfrm>
                  <a:off x="4115" y="1678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6" name="Oval 543"/>
                <p:cNvSpPr>
                  <a:spLocks noChangeArrowheads="1"/>
                </p:cNvSpPr>
                <p:nvPr/>
              </p:nvSpPr>
              <p:spPr bwMode="auto">
                <a:xfrm>
                  <a:off x="4183" y="1643"/>
                  <a:ext cx="139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7" name="Oval 544"/>
                <p:cNvSpPr>
                  <a:spLocks noChangeArrowheads="1"/>
                </p:cNvSpPr>
                <p:nvPr/>
              </p:nvSpPr>
              <p:spPr bwMode="auto">
                <a:xfrm>
                  <a:off x="4320" y="1678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8" name="Oval 545"/>
                <p:cNvSpPr>
                  <a:spLocks noChangeArrowheads="1"/>
                </p:cNvSpPr>
                <p:nvPr/>
              </p:nvSpPr>
              <p:spPr bwMode="auto">
                <a:xfrm>
                  <a:off x="4390" y="1643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59" name="Oval 546"/>
                <p:cNvSpPr>
                  <a:spLocks noChangeArrowheads="1"/>
                </p:cNvSpPr>
                <p:nvPr/>
              </p:nvSpPr>
              <p:spPr bwMode="auto">
                <a:xfrm>
                  <a:off x="4527" y="1678"/>
                  <a:ext cx="69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0" name="Oval 547"/>
                <p:cNvSpPr>
                  <a:spLocks noChangeArrowheads="1"/>
                </p:cNvSpPr>
                <p:nvPr/>
              </p:nvSpPr>
              <p:spPr bwMode="auto">
                <a:xfrm>
                  <a:off x="4596" y="1643"/>
                  <a:ext cx="138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1" name="Oval 548"/>
                <p:cNvSpPr>
                  <a:spLocks noChangeArrowheads="1"/>
                </p:cNvSpPr>
                <p:nvPr/>
              </p:nvSpPr>
              <p:spPr bwMode="auto">
                <a:xfrm>
                  <a:off x="4736" y="1678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2" name="Oval 549"/>
                <p:cNvSpPr>
                  <a:spLocks noChangeArrowheads="1"/>
                </p:cNvSpPr>
                <p:nvPr/>
              </p:nvSpPr>
              <p:spPr bwMode="auto">
                <a:xfrm>
                  <a:off x="4012" y="1712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3" name="Oval 550"/>
                <p:cNvSpPr>
                  <a:spLocks noChangeArrowheads="1"/>
                </p:cNvSpPr>
                <p:nvPr/>
              </p:nvSpPr>
              <p:spPr bwMode="auto">
                <a:xfrm>
                  <a:off x="4151" y="1747"/>
                  <a:ext cx="68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4" name="Oval 551"/>
                <p:cNvSpPr>
                  <a:spLocks noChangeArrowheads="1"/>
                </p:cNvSpPr>
                <p:nvPr/>
              </p:nvSpPr>
              <p:spPr bwMode="auto">
                <a:xfrm>
                  <a:off x="4219" y="1712"/>
                  <a:ext cx="137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5" name="Oval 552"/>
                <p:cNvSpPr>
                  <a:spLocks noChangeArrowheads="1"/>
                </p:cNvSpPr>
                <p:nvPr/>
              </p:nvSpPr>
              <p:spPr bwMode="auto">
                <a:xfrm>
                  <a:off x="4356" y="1747"/>
                  <a:ext cx="68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6" name="Oval 553"/>
                <p:cNvSpPr>
                  <a:spLocks noChangeArrowheads="1"/>
                </p:cNvSpPr>
                <p:nvPr/>
              </p:nvSpPr>
              <p:spPr bwMode="auto">
                <a:xfrm>
                  <a:off x="4424" y="1712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7" name="Oval 554"/>
                <p:cNvSpPr>
                  <a:spLocks noChangeArrowheads="1"/>
                </p:cNvSpPr>
                <p:nvPr/>
              </p:nvSpPr>
              <p:spPr bwMode="auto">
                <a:xfrm>
                  <a:off x="4563" y="1747"/>
                  <a:ext cx="67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8" name="Oval 555"/>
                <p:cNvSpPr>
                  <a:spLocks noChangeArrowheads="1"/>
                </p:cNvSpPr>
                <p:nvPr/>
              </p:nvSpPr>
              <p:spPr bwMode="auto">
                <a:xfrm>
                  <a:off x="4630" y="1712"/>
                  <a:ext cx="138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69" name="Oval 556"/>
                <p:cNvSpPr>
                  <a:spLocks noChangeArrowheads="1"/>
                </p:cNvSpPr>
                <p:nvPr/>
              </p:nvSpPr>
              <p:spPr bwMode="auto">
                <a:xfrm>
                  <a:off x="5040" y="1472"/>
                  <a:ext cx="67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0" name="Oval 557"/>
                <p:cNvSpPr>
                  <a:spLocks noChangeArrowheads="1"/>
                </p:cNvSpPr>
                <p:nvPr/>
              </p:nvSpPr>
              <p:spPr bwMode="auto">
                <a:xfrm>
                  <a:off x="5107" y="1438"/>
                  <a:ext cx="137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1" name="Oval 558"/>
                <p:cNvSpPr>
                  <a:spLocks noChangeArrowheads="1"/>
                </p:cNvSpPr>
                <p:nvPr/>
              </p:nvSpPr>
              <p:spPr bwMode="auto">
                <a:xfrm>
                  <a:off x="4938" y="1505"/>
                  <a:ext cx="135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2" name="Oval 559"/>
                <p:cNvSpPr>
                  <a:spLocks noChangeArrowheads="1"/>
                </p:cNvSpPr>
                <p:nvPr/>
              </p:nvSpPr>
              <p:spPr bwMode="auto">
                <a:xfrm>
                  <a:off x="5073" y="1539"/>
                  <a:ext cx="70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3" name="Oval 560"/>
                <p:cNvSpPr>
                  <a:spLocks noChangeArrowheads="1"/>
                </p:cNvSpPr>
                <p:nvPr/>
              </p:nvSpPr>
              <p:spPr bwMode="auto">
                <a:xfrm>
                  <a:off x="4905" y="1607"/>
                  <a:ext cx="67" cy="66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4" name="Oval 561"/>
                <p:cNvSpPr>
                  <a:spLocks noChangeArrowheads="1"/>
                </p:cNvSpPr>
                <p:nvPr/>
              </p:nvSpPr>
              <p:spPr bwMode="auto">
                <a:xfrm>
                  <a:off x="4972" y="1573"/>
                  <a:ext cx="137" cy="135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5" name="Oval 562"/>
                <p:cNvSpPr>
                  <a:spLocks noChangeArrowheads="1"/>
                </p:cNvSpPr>
                <p:nvPr/>
              </p:nvSpPr>
              <p:spPr bwMode="auto">
                <a:xfrm>
                  <a:off x="4803" y="1640"/>
                  <a:ext cx="137" cy="135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6" name="Oval 563"/>
                <p:cNvSpPr>
                  <a:spLocks noChangeArrowheads="1"/>
                </p:cNvSpPr>
                <p:nvPr/>
              </p:nvSpPr>
              <p:spPr bwMode="auto">
                <a:xfrm>
                  <a:off x="4940" y="1673"/>
                  <a:ext cx="66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7" name="Oval 564"/>
                <p:cNvSpPr>
                  <a:spLocks noChangeArrowheads="1"/>
                </p:cNvSpPr>
                <p:nvPr/>
              </p:nvSpPr>
              <p:spPr bwMode="auto">
                <a:xfrm>
                  <a:off x="4768" y="1741"/>
                  <a:ext cx="69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8" name="Oval 565"/>
                <p:cNvSpPr>
                  <a:spLocks noChangeArrowheads="1"/>
                </p:cNvSpPr>
                <p:nvPr/>
              </p:nvSpPr>
              <p:spPr bwMode="auto">
                <a:xfrm>
                  <a:off x="4837" y="1707"/>
                  <a:ext cx="135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79" name="Oval 566"/>
                <p:cNvSpPr>
                  <a:spLocks noChangeArrowheads="1"/>
                </p:cNvSpPr>
                <p:nvPr/>
              </p:nvSpPr>
              <p:spPr bwMode="auto">
                <a:xfrm>
                  <a:off x="3979" y="1805"/>
                  <a:ext cx="71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0" name="Oval 567"/>
                <p:cNvSpPr>
                  <a:spLocks noChangeArrowheads="1"/>
                </p:cNvSpPr>
                <p:nvPr/>
              </p:nvSpPr>
              <p:spPr bwMode="auto">
                <a:xfrm>
                  <a:off x="4050" y="1771"/>
                  <a:ext cx="137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1" name="Oval 568"/>
                <p:cNvSpPr>
                  <a:spLocks noChangeArrowheads="1"/>
                </p:cNvSpPr>
                <p:nvPr/>
              </p:nvSpPr>
              <p:spPr bwMode="auto">
                <a:xfrm>
                  <a:off x="4185" y="1805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2" name="Oval 569"/>
                <p:cNvSpPr>
                  <a:spLocks noChangeArrowheads="1"/>
                </p:cNvSpPr>
                <p:nvPr/>
              </p:nvSpPr>
              <p:spPr bwMode="auto">
                <a:xfrm>
                  <a:off x="4255" y="1771"/>
                  <a:ext cx="139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3" name="Oval 570"/>
                <p:cNvSpPr>
                  <a:spLocks noChangeArrowheads="1"/>
                </p:cNvSpPr>
                <p:nvPr/>
              </p:nvSpPr>
              <p:spPr bwMode="auto">
                <a:xfrm>
                  <a:off x="4392" y="1805"/>
                  <a:ext cx="70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4" name="Oval 571"/>
                <p:cNvSpPr>
                  <a:spLocks noChangeArrowheads="1"/>
                </p:cNvSpPr>
                <p:nvPr/>
              </p:nvSpPr>
              <p:spPr bwMode="auto">
                <a:xfrm>
                  <a:off x="4462" y="1771"/>
                  <a:ext cx="137" cy="137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5" name="Oval 572"/>
                <p:cNvSpPr>
                  <a:spLocks noChangeArrowheads="1"/>
                </p:cNvSpPr>
                <p:nvPr/>
              </p:nvSpPr>
              <p:spPr bwMode="auto">
                <a:xfrm>
                  <a:off x="4601" y="1805"/>
                  <a:ext cx="68" cy="69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6" name="Oval 573"/>
                <p:cNvSpPr>
                  <a:spLocks noChangeArrowheads="1"/>
                </p:cNvSpPr>
                <p:nvPr/>
              </p:nvSpPr>
              <p:spPr bwMode="auto">
                <a:xfrm>
                  <a:off x="3877" y="1839"/>
                  <a:ext cx="138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7" name="Oval 574"/>
                <p:cNvSpPr>
                  <a:spLocks noChangeArrowheads="1"/>
                </p:cNvSpPr>
                <p:nvPr/>
              </p:nvSpPr>
              <p:spPr bwMode="auto">
                <a:xfrm>
                  <a:off x="4015" y="1874"/>
                  <a:ext cx="69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8" name="Oval 575"/>
                <p:cNvSpPr>
                  <a:spLocks noChangeArrowheads="1"/>
                </p:cNvSpPr>
                <p:nvPr/>
              </p:nvSpPr>
              <p:spPr bwMode="auto">
                <a:xfrm>
                  <a:off x="4084" y="1839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89" name="Oval 576"/>
                <p:cNvSpPr>
                  <a:spLocks noChangeArrowheads="1"/>
                </p:cNvSpPr>
                <p:nvPr/>
              </p:nvSpPr>
              <p:spPr bwMode="auto">
                <a:xfrm>
                  <a:off x="4221" y="1874"/>
                  <a:ext cx="70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90" name="Oval 577"/>
                <p:cNvSpPr>
                  <a:spLocks noChangeArrowheads="1"/>
                </p:cNvSpPr>
                <p:nvPr/>
              </p:nvSpPr>
              <p:spPr bwMode="auto">
                <a:xfrm>
                  <a:off x="4291" y="1839"/>
                  <a:ext cx="137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91" name="Oval 578"/>
                <p:cNvSpPr>
                  <a:spLocks noChangeArrowheads="1"/>
                </p:cNvSpPr>
                <p:nvPr/>
              </p:nvSpPr>
              <p:spPr bwMode="auto">
                <a:xfrm>
                  <a:off x="4428" y="1874"/>
                  <a:ext cx="67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92" name="Oval 579"/>
                <p:cNvSpPr>
                  <a:spLocks noChangeArrowheads="1"/>
                </p:cNvSpPr>
                <p:nvPr/>
              </p:nvSpPr>
              <p:spPr bwMode="auto">
                <a:xfrm>
                  <a:off x="4495" y="1839"/>
                  <a:ext cx="140" cy="138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93" name="Oval 580"/>
                <p:cNvSpPr>
                  <a:spLocks noChangeArrowheads="1"/>
                </p:cNvSpPr>
                <p:nvPr/>
              </p:nvSpPr>
              <p:spPr bwMode="auto">
                <a:xfrm>
                  <a:off x="4668" y="1767"/>
                  <a:ext cx="136" cy="135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94" name="Oval 581"/>
                <p:cNvSpPr>
                  <a:spLocks noChangeArrowheads="1"/>
                </p:cNvSpPr>
                <p:nvPr/>
              </p:nvSpPr>
              <p:spPr bwMode="auto">
                <a:xfrm>
                  <a:off x="4804" y="1800"/>
                  <a:ext cx="67" cy="68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95" name="Oval 582"/>
                <p:cNvSpPr>
                  <a:spLocks noChangeArrowheads="1"/>
                </p:cNvSpPr>
                <p:nvPr/>
              </p:nvSpPr>
              <p:spPr bwMode="auto">
                <a:xfrm>
                  <a:off x="4635" y="1869"/>
                  <a:ext cx="67" cy="67"/>
                </a:xfrm>
                <a:prstGeom prst="ellipse">
                  <a:avLst/>
                </a:prstGeom>
                <a:solidFill>
                  <a:srgbClr val="FFCC00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196" name="Oval 583"/>
                <p:cNvSpPr>
                  <a:spLocks noChangeArrowheads="1"/>
                </p:cNvSpPr>
                <p:nvPr/>
              </p:nvSpPr>
              <p:spPr bwMode="auto">
                <a:xfrm>
                  <a:off x="4702" y="1834"/>
                  <a:ext cx="137" cy="136"/>
                </a:xfrm>
                <a:prstGeom prst="ellipse">
                  <a:avLst/>
                </a:prstGeom>
                <a:solidFill>
                  <a:srgbClr val="00FFFF"/>
                </a:solidFill>
                <a:ln w="9487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324129" name="AutoShape 584"/>
            <p:cNvSpPr>
              <a:spLocks noChangeArrowheads="1"/>
            </p:cNvSpPr>
            <p:nvPr/>
          </p:nvSpPr>
          <p:spPr bwMode="auto">
            <a:xfrm>
              <a:off x="3877" y="1438"/>
              <a:ext cx="1403" cy="742"/>
            </a:xfrm>
            <a:prstGeom prst="cube">
              <a:avLst>
                <a:gd name="adj" fmla="val 53366"/>
              </a:avLst>
            </a:prstGeom>
            <a:solidFill>
              <a:schemeClr val="folHlink">
                <a:alpha val="50195"/>
              </a:schemeClr>
            </a:solidFill>
            <a:ln w="9487">
              <a:solidFill>
                <a:srgbClr val="00D69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30" name="Rectangle 585"/>
            <p:cNvSpPr>
              <a:spLocks noChangeArrowheads="1"/>
            </p:cNvSpPr>
            <p:nvPr/>
          </p:nvSpPr>
          <p:spPr bwMode="white">
            <a:xfrm>
              <a:off x="3922" y="1892"/>
              <a:ext cx="1037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66" tIns="46769" rIns="89966" bIns="46769"/>
            <a:lstStyle/>
            <a:p>
              <a:pPr algn="ctr" fontAlgn="base" latinLnBrk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  <a:sym typeface="Wingdings" pitchFamily="2" charset="2"/>
                </a:rPr>
                <a:t>TiO</a:t>
              </a:r>
              <a:r>
                <a:rPr lang="en-US" altLang="ja-JP" sz="2400" b="1" baseline="-25000">
                  <a:solidFill>
                    <a:srgbClr val="000000"/>
                  </a:solidFill>
                  <a:latin typeface="Tahoma" pitchFamily="34" charset="0"/>
                  <a:cs typeface="Arial" pitchFamily="34" charset="0"/>
                  <a:sym typeface="Wingdings" pitchFamily="2" charset="2"/>
                </a:rPr>
                <a:t>X</a:t>
              </a:r>
            </a:p>
          </p:txBody>
        </p:sp>
      </p:grpSp>
      <p:grpSp>
        <p:nvGrpSpPr>
          <p:cNvPr id="323592" name="Group 586"/>
          <p:cNvGrpSpPr>
            <a:grpSpLocks/>
          </p:cNvGrpSpPr>
          <p:nvPr/>
        </p:nvGrpSpPr>
        <p:grpSpPr bwMode="auto">
          <a:xfrm>
            <a:off x="1042988" y="3363913"/>
            <a:ext cx="1703387" cy="2098675"/>
            <a:chOff x="521" y="1983"/>
            <a:chExt cx="1073" cy="1322"/>
          </a:xfrm>
        </p:grpSpPr>
        <p:grpSp>
          <p:nvGrpSpPr>
            <p:cNvPr id="324082" name="Group 587"/>
            <p:cNvGrpSpPr>
              <a:grpSpLocks/>
            </p:cNvGrpSpPr>
            <p:nvPr/>
          </p:nvGrpSpPr>
          <p:grpSpPr bwMode="auto">
            <a:xfrm>
              <a:off x="521" y="2726"/>
              <a:ext cx="247" cy="247"/>
              <a:chOff x="521" y="2726"/>
              <a:chExt cx="247" cy="247"/>
            </a:xfrm>
          </p:grpSpPr>
          <p:sp>
            <p:nvSpPr>
              <p:cNvPr id="324125" name="Oval 588"/>
              <p:cNvSpPr>
                <a:spLocks noChangeArrowheads="1"/>
              </p:cNvSpPr>
              <p:nvPr/>
            </p:nvSpPr>
            <p:spPr bwMode="auto">
              <a:xfrm>
                <a:off x="561" y="2808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126" name="AutoShape 589"/>
              <p:cNvSpPr>
                <a:spLocks noChangeArrowheads="1"/>
              </p:cNvSpPr>
              <p:nvPr/>
            </p:nvSpPr>
            <p:spPr bwMode="auto">
              <a:xfrm>
                <a:off x="521" y="2726"/>
                <a:ext cx="247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083" name="Group 590"/>
            <p:cNvGrpSpPr>
              <a:grpSpLocks/>
            </p:cNvGrpSpPr>
            <p:nvPr/>
          </p:nvGrpSpPr>
          <p:grpSpPr bwMode="auto">
            <a:xfrm>
              <a:off x="521" y="2313"/>
              <a:ext cx="247" cy="247"/>
              <a:chOff x="521" y="2313"/>
              <a:chExt cx="247" cy="247"/>
            </a:xfrm>
          </p:grpSpPr>
          <p:sp>
            <p:nvSpPr>
              <p:cNvPr id="324123" name="Oval 591"/>
              <p:cNvSpPr>
                <a:spLocks noChangeArrowheads="1"/>
              </p:cNvSpPr>
              <p:nvPr/>
            </p:nvSpPr>
            <p:spPr bwMode="auto">
              <a:xfrm>
                <a:off x="561" y="2395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124" name="AutoShape 592"/>
              <p:cNvSpPr>
                <a:spLocks noChangeArrowheads="1"/>
              </p:cNvSpPr>
              <p:nvPr/>
            </p:nvSpPr>
            <p:spPr bwMode="auto">
              <a:xfrm>
                <a:off x="521" y="2313"/>
                <a:ext cx="247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084" name="Group 593"/>
            <p:cNvGrpSpPr>
              <a:grpSpLocks/>
            </p:cNvGrpSpPr>
            <p:nvPr/>
          </p:nvGrpSpPr>
          <p:grpSpPr bwMode="auto">
            <a:xfrm>
              <a:off x="1346" y="2313"/>
              <a:ext cx="248" cy="247"/>
              <a:chOff x="1346" y="2313"/>
              <a:chExt cx="248" cy="247"/>
            </a:xfrm>
          </p:grpSpPr>
          <p:sp>
            <p:nvSpPr>
              <p:cNvPr id="324121" name="Oval 594"/>
              <p:cNvSpPr>
                <a:spLocks noChangeArrowheads="1"/>
              </p:cNvSpPr>
              <p:nvPr/>
            </p:nvSpPr>
            <p:spPr bwMode="auto">
              <a:xfrm>
                <a:off x="1387" y="2395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122" name="AutoShape 595"/>
              <p:cNvSpPr>
                <a:spLocks noChangeArrowheads="1"/>
              </p:cNvSpPr>
              <p:nvPr/>
            </p:nvSpPr>
            <p:spPr bwMode="auto">
              <a:xfrm>
                <a:off x="1346" y="2313"/>
                <a:ext cx="249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085" name="Group 596"/>
            <p:cNvGrpSpPr>
              <a:grpSpLocks/>
            </p:cNvGrpSpPr>
            <p:nvPr/>
          </p:nvGrpSpPr>
          <p:grpSpPr bwMode="auto">
            <a:xfrm>
              <a:off x="932" y="2726"/>
              <a:ext cx="248" cy="247"/>
              <a:chOff x="932" y="2726"/>
              <a:chExt cx="248" cy="247"/>
            </a:xfrm>
          </p:grpSpPr>
          <p:sp>
            <p:nvSpPr>
              <p:cNvPr id="324119" name="Oval 597"/>
              <p:cNvSpPr>
                <a:spLocks noChangeArrowheads="1"/>
              </p:cNvSpPr>
              <p:nvPr/>
            </p:nvSpPr>
            <p:spPr bwMode="auto">
              <a:xfrm>
                <a:off x="973" y="2808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120" name="AutoShape 598"/>
              <p:cNvSpPr>
                <a:spLocks noChangeArrowheads="1"/>
              </p:cNvSpPr>
              <p:nvPr/>
            </p:nvSpPr>
            <p:spPr bwMode="auto">
              <a:xfrm>
                <a:off x="932" y="2726"/>
                <a:ext cx="248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086" name="Group 599"/>
            <p:cNvGrpSpPr>
              <a:grpSpLocks/>
            </p:cNvGrpSpPr>
            <p:nvPr/>
          </p:nvGrpSpPr>
          <p:grpSpPr bwMode="auto">
            <a:xfrm>
              <a:off x="932" y="2313"/>
              <a:ext cx="248" cy="247"/>
              <a:chOff x="932" y="2313"/>
              <a:chExt cx="248" cy="247"/>
            </a:xfrm>
          </p:grpSpPr>
          <p:sp>
            <p:nvSpPr>
              <p:cNvPr id="324117" name="Oval 600"/>
              <p:cNvSpPr>
                <a:spLocks noChangeArrowheads="1"/>
              </p:cNvSpPr>
              <p:nvPr/>
            </p:nvSpPr>
            <p:spPr bwMode="auto">
              <a:xfrm>
                <a:off x="973" y="2395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118" name="AutoShape 601"/>
              <p:cNvSpPr>
                <a:spLocks noChangeArrowheads="1"/>
              </p:cNvSpPr>
              <p:nvPr/>
            </p:nvSpPr>
            <p:spPr bwMode="auto">
              <a:xfrm>
                <a:off x="932" y="2313"/>
                <a:ext cx="248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087" name="Group 602"/>
            <p:cNvGrpSpPr>
              <a:grpSpLocks/>
            </p:cNvGrpSpPr>
            <p:nvPr/>
          </p:nvGrpSpPr>
          <p:grpSpPr bwMode="auto">
            <a:xfrm>
              <a:off x="1346" y="2726"/>
              <a:ext cx="248" cy="247"/>
              <a:chOff x="1346" y="2726"/>
              <a:chExt cx="248" cy="247"/>
            </a:xfrm>
          </p:grpSpPr>
          <p:sp>
            <p:nvSpPr>
              <p:cNvPr id="324115" name="Oval 603"/>
              <p:cNvSpPr>
                <a:spLocks noChangeArrowheads="1"/>
              </p:cNvSpPr>
              <p:nvPr/>
            </p:nvSpPr>
            <p:spPr bwMode="auto">
              <a:xfrm>
                <a:off x="1387" y="2808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116" name="AutoShape 604"/>
              <p:cNvSpPr>
                <a:spLocks noChangeArrowheads="1"/>
              </p:cNvSpPr>
              <p:nvPr/>
            </p:nvSpPr>
            <p:spPr bwMode="auto">
              <a:xfrm>
                <a:off x="1346" y="2726"/>
                <a:ext cx="249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4088" name="AutoShape 605"/>
            <p:cNvSpPr>
              <a:spLocks noChangeArrowheads="1"/>
            </p:cNvSpPr>
            <p:nvPr/>
          </p:nvSpPr>
          <p:spPr bwMode="auto">
            <a:xfrm>
              <a:off x="521" y="3139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89" name="AutoShape 606"/>
            <p:cNvSpPr>
              <a:spLocks noChangeArrowheads="1"/>
            </p:cNvSpPr>
            <p:nvPr/>
          </p:nvSpPr>
          <p:spPr bwMode="auto">
            <a:xfrm>
              <a:off x="521" y="2932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0" name="AutoShape 607"/>
            <p:cNvSpPr>
              <a:spLocks noChangeArrowheads="1"/>
            </p:cNvSpPr>
            <p:nvPr/>
          </p:nvSpPr>
          <p:spPr bwMode="auto">
            <a:xfrm>
              <a:off x="523" y="2520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1" name="AutoShape 608"/>
            <p:cNvSpPr>
              <a:spLocks noChangeArrowheads="1"/>
            </p:cNvSpPr>
            <p:nvPr/>
          </p:nvSpPr>
          <p:spPr bwMode="auto">
            <a:xfrm>
              <a:off x="523" y="2107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2" name="AutoShape 609"/>
            <p:cNvSpPr>
              <a:spLocks noChangeArrowheads="1"/>
            </p:cNvSpPr>
            <p:nvPr/>
          </p:nvSpPr>
          <p:spPr bwMode="auto">
            <a:xfrm>
              <a:off x="728" y="3014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3" name="AutoShape 610"/>
            <p:cNvSpPr>
              <a:spLocks noChangeArrowheads="1"/>
            </p:cNvSpPr>
            <p:nvPr/>
          </p:nvSpPr>
          <p:spPr bwMode="auto">
            <a:xfrm>
              <a:off x="728" y="2809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4" name="AutoShape 611"/>
            <p:cNvSpPr>
              <a:spLocks noChangeArrowheads="1"/>
            </p:cNvSpPr>
            <p:nvPr/>
          </p:nvSpPr>
          <p:spPr bwMode="auto">
            <a:xfrm>
              <a:off x="728" y="2602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5" name="AutoShape 612"/>
            <p:cNvSpPr>
              <a:spLocks noChangeArrowheads="1"/>
            </p:cNvSpPr>
            <p:nvPr/>
          </p:nvSpPr>
          <p:spPr bwMode="auto">
            <a:xfrm>
              <a:off x="728" y="2396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6" name="AutoShape 613"/>
            <p:cNvSpPr>
              <a:spLocks noChangeArrowheads="1"/>
            </p:cNvSpPr>
            <p:nvPr/>
          </p:nvSpPr>
          <p:spPr bwMode="auto">
            <a:xfrm>
              <a:off x="728" y="2189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7" name="AutoShape 614"/>
            <p:cNvSpPr>
              <a:spLocks noChangeArrowheads="1"/>
            </p:cNvSpPr>
            <p:nvPr/>
          </p:nvSpPr>
          <p:spPr bwMode="auto">
            <a:xfrm>
              <a:off x="728" y="1983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8" name="AutoShape 615"/>
            <p:cNvSpPr>
              <a:spLocks noChangeArrowheads="1"/>
            </p:cNvSpPr>
            <p:nvPr/>
          </p:nvSpPr>
          <p:spPr bwMode="auto">
            <a:xfrm>
              <a:off x="521" y="1983"/>
              <a:ext cx="250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99" name="AutoShape 616"/>
            <p:cNvSpPr>
              <a:spLocks noChangeArrowheads="1"/>
            </p:cNvSpPr>
            <p:nvPr/>
          </p:nvSpPr>
          <p:spPr bwMode="auto">
            <a:xfrm>
              <a:off x="933" y="3140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0" name="AutoShape 617"/>
            <p:cNvSpPr>
              <a:spLocks noChangeArrowheads="1"/>
            </p:cNvSpPr>
            <p:nvPr/>
          </p:nvSpPr>
          <p:spPr bwMode="auto">
            <a:xfrm>
              <a:off x="935" y="2933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1" name="AutoShape 618"/>
            <p:cNvSpPr>
              <a:spLocks noChangeArrowheads="1"/>
            </p:cNvSpPr>
            <p:nvPr/>
          </p:nvSpPr>
          <p:spPr bwMode="auto">
            <a:xfrm>
              <a:off x="935" y="2521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2" name="AutoShape 619"/>
            <p:cNvSpPr>
              <a:spLocks noChangeArrowheads="1"/>
            </p:cNvSpPr>
            <p:nvPr/>
          </p:nvSpPr>
          <p:spPr bwMode="auto">
            <a:xfrm>
              <a:off x="935" y="2108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3" name="AutoShape 620"/>
            <p:cNvSpPr>
              <a:spLocks noChangeArrowheads="1"/>
            </p:cNvSpPr>
            <p:nvPr/>
          </p:nvSpPr>
          <p:spPr bwMode="auto">
            <a:xfrm>
              <a:off x="1139" y="3015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4" name="AutoShape 621"/>
            <p:cNvSpPr>
              <a:spLocks noChangeArrowheads="1"/>
            </p:cNvSpPr>
            <p:nvPr/>
          </p:nvSpPr>
          <p:spPr bwMode="auto">
            <a:xfrm>
              <a:off x="1141" y="2810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5" name="AutoShape 622"/>
            <p:cNvSpPr>
              <a:spLocks noChangeArrowheads="1"/>
            </p:cNvSpPr>
            <p:nvPr/>
          </p:nvSpPr>
          <p:spPr bwMode="auto">
            <a:xfrm>
              <a:off x="1141" y="2603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6" name="AutoShape 623"/>
            <p:cNvSpPr>
              <a:spLocks noChangeArrowheads="1"/>
            </p:cNvSpPr>
            <p:nvPr/>
          </p:nvSpPr>
          <p:spPr bwMode="auto">
            <a:xfrm>
              <a:off x="1141" y="2396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7" name="AutoShape 624"/>
            <p:cNvSpPr>
              <a:spLocks noChangeArrowheads="1"/>
            </p:cNvSpPr>
            <p:nvPr/>
          </p:nvSpPr>
          <p:spPr bwMode="auto">
            <a:xfrm>
              <a:off x="1141" y="2190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8" name="AutoShape 625"/>
            <p:cNvSpPr>
              <a:spLocks noChangeArrowheads="1"/>
            </p:cNvSpPr>
            <p:nvPr/>
          </p:nvSpPr>
          <p:spPr bwMode="auto">
            <a:xfrm>
              <a:off x="1139" y="1983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09" name="AutoShape 626"/>
            <p:cNvSpPr>
              <a:spLocks noChangeArrowheads="1"/>
            </p:cNvSpPr>
            <p:nvPr/>
          </p:nvSpPr>
          <p:spPr bwMode="auto">
            <a:xfrm>
              <a:off x="935" y="1984"/>
              <a:ext cx="247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10" name="AutoShape 627"/>
            <p:cNvSpPr>
              <a:spLocks noChangeArrowheads="1"/>
            </p:cNvSpPr>
            <p:nvPr/>
          </p:nvSpPr>
          <p:spPr bwMode="auto">
            <a:xfrm>
              <a:off x="1344" y="3139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11" name="AutoShape 628"/>
            <p:cNvSpPr>
              <a:spLocks noChangeArrowheads="1"/>
            </p:cNvSpPr>
            <p:nvPr/>
          </p:nvSpPr>
          <p:spPr bwMode="auto">
            <a:xfrm>
              <a:off x="1344" y="2932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12" name="AutoShape 629"/>
            <p:cNvSpPr>
              <a:spLocks noChangeArrowheads="1"/>
            </p:cNvSpPr>
            <p:nvPr/>
          </p:nvSpPr>
          <p:spPr bwMode="auto">
            <a:xfrm>
              <a:off x="1346" y="2520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13" name="AutoShape 630"/>
            <p:cNvSpPr>
              <a:spLocks noChangeArrowheads="1"/>
            </p:cNvSpPr>
            <p:nvPr/>
          </p:nvSpPr>
          <p:spPr bwMode="auto">
            <a:xfrm>
              <a:off x="1346" y="2107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114" name="AutoShape 631"/>
            <p:cNvSpPr>
              <a:spLocks noChangeArrowheads="1"/>
            </p:cNvSpPr>
            <p:nvPr/>
          </p:nvSpPr>
          <p:spPr bwMode="auto">
            <a:xfrm>
              <a:off x="1344" y="1983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3593" name="Group 632"/>
          <p:cNvGrpSpPr>
            <a:grpSpLocks/>
          </p:cNvGrpSpPr>
          <p:nvPr/>
        </p:nvGrpSpPr>
        <p:grpSpPr bwMode="auto">
          <a:xfrm>
            <a:off x="900113" y="3506788"/>
            <a:ext cx="1701800" cy="2030412"/>
            <a:chOff x="431" y="2073"/>
            <a:chExt cx="1072" cy="1279"/>
          </a:xfrm>
        </p:grpSpPr>
        <p:grpSp>
          <p:nvGrpSpPr>
            <p:cNvPr id="324040" name="Group 633"/>
            <p:cNvGrpSpPr>
              <a:grpSpLocks/>
            </p:cNvGrpSpPr>
            <p:nvPr/>
          </p:nvGrpSpPr>
          <p:grpSpPr bwMode="auto">
            <a:xfrm>
              <a:off x="636" y="2196"/>
              <a:ext cx="249" cy="248"/>
              <a:chOff x="636" y="2196"/>
              <a:chExt cx="249" cy="248"/>
            </a:xfrm>
          </p:grpSpPr>
          <p:sp>
            <p:nvSpPr>
              <p:cNvPr id="324080" name="Oval 634"/>
              <p:cNvSpPr>
                <a:spLocks noChangeArrowheads="1"/>
              </p:cNvSpPr>
              <p:nvPr/>
            </p:nvSpPr>
            <p:spPr bwMode="auto">
              <a:xfrm>
                <a:off x="678" y="2278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081" name="AutoShape 635"/>
              <p:cNvSpPr>
                <a:spLocks noChangeArrowheads="1"/>
              </p:cNvSpPr>
              <p:nvPr/>
            </p:nvSpPr>
            <p:spPr bwMode="auto">
              <a:xfrm>
                <a:off x="636" y="2196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041" name="Group 636"/>
            <p:cNvGrpSpPr>
              <a:grpSpLocks/>
            </p:cNvGrpSpPr>
            <p:nvPr/>
          </p:nvGrpSpPr>
          <p:grpSpPr bwMode="auto">
            <a:xfrm>
              <a:off x="636" y="2609"/>
              <a:ext cx="249" cy="248"/>
              <a:chOff x="636" y="2609"/>
              <a:chExt cx="249" cy="248"/>
            </a:xfrm>
          </p:grpSpPr>
          <p:sp>
            <p:nvSpPr>
              <p:cNvPr id="324078" name="Oval 637"/>
              <p:cNvSpPr>
                <a:spLocks noChangeArrowheads="1"/>
              </p:cNvSpPr>
              <p:nvPr/>
            </p:nvSpPr>
            <p:spPr bwMode="auto">
              <a:xfrm>
                <a:off x="678" y="2691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079" name="AutoShape 638"/>
              <p:cNvSpPr>
                <a:spLocks noChangeArrowheads="1"/>
              </p:cNvSpPr>
              <p:nvPr/>
            </p:nvSpPr>
            <p:spPr bwMode="auto">
              <a:xfrm>
                <a:off x="636" y="2609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042" name="Group 639"/>
            <p:cNvGrpSpPr>
              <a:grpSpLocks/>
            </p:cNvGrpSpPr>
            <p:nvPr/>
          </p:nvGrpSpPr>
          <p:grpSpPr bwMode="auto">
            <a:xfrm>
              <a:off x="636" y="3020"/>
              <a:ext cx="249" cy="248"/>
              <a:chOff x="636" y="3020"/>
              <a:chExt cx="249" cy="248"/>
            </a:xfrm>
          </p:grpSpPr>
          <p:sp>
            <p:nvSpPr>
              <p:cNvPr id="324076" name="Oval 640"/>
              <p:cNvSpPr>
                <a:spLocks noChangeArrowheads="1"/>
              </p:cNvSpPr>
              <p:nvPr/>
            </p:nvSpPr>
            <p:spPr bwMode="auto">
              <a:xfrm>
                <a:off x="678" y="3102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077" name="AutoShape 641"/>
              <p:cNvSpPr>
                <a:spLocks noChangeArrowheads="1"/>
              </p:cNvSpPr>
              <p:nvPr/>
            </p:nvSpPr>
            <p:spPr bwMode="auto">
              <a:xfrm>
                <a:off x="636" y="3020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043" name="Group 642"/>
            <p:cNvGrpSpPr>
              <a:grpSpLocks/>
            </p:cNvGrpSpPr>
            <p:nvPr/>
          </p:nvGrpSpPr>
          <p:grpSpPr bwMode="auto">
            <a:xfrm>
              <a:off x="1049" y="2196"/>
              <a:ext cx="248" cy="248"/>
              <a:chOff x="1049" y="2196"/>
              <a:chExt cx="248" cy="248"/>
            </a:xfrm>
          </p:grpSpPr>
          <p:sp>
            <p:nvSpPr>
              <p:cNvPr id="324074" name="Oval 643"/>
              <p:cNvSpPr>
                <a:spLocks noChangeArrowheads="1"/>
              </p:cNvSpPr>
              <p:nvPr/>
            </p:nvSpPr>
            <p:spPr bwMode="auto">
              <a:xfrm>
                <a:off x="1090" y="2278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075" name="AutoShape 644"/>
              <p:cNvSpPr>
                <a:spLocks noChangeArrowheads="1"/>
              </p:cNvSpPr>
              <p:nvPr/>
            </p:nvSpPr>
            <p:spPr bwMode="auto">
              <a:xfrm>
                <a:off x="1049" y="2196"/>
                <a:ext cx="248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4044" name="Group 645"/>
            <p:cNvGrpSpPr>
              <a:grpSpLocks/>
            </p:cNvGrpSpPr>
            <p:nvPr/>
          </p:nvGrpSpPr>
          <p:grpSpPr bwMode="auto">
            <a:xfrm>
              <a:off x="1049" y="2609"/>
              <a:ext cx="248" cy="248"/>
              <a:chOff x="1049" y="2609"/>
              <a:chExt cx="248" cy="248"/>
            </a:xfrm>
          </p:grpSpPr>
          <p:sp>
            <p:nvSpPr>
              <p:cNvPr id="324072" name="Oval 646"/>
              <p:cNvSpPr>
                <a:spLocks noChangeArrowheads="1"/>
              </p:cNvSpPr>
              <p:nvPr/>
            </p:nvSpPr>
            <p:spPr bwMode="auto">
              <a:xfrm>
                <a:off x="1090" y="2691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073" name="AutoShape 647"/>
              <p:cNvSpPr>
                <a:spLocks noChangeArrowheads="1"/>
              </p:cNvSpPr>
              <p:nvPr/>
            </p:nvSpPr>
            <p:spPr bwMode="auto">
              <a:xfrm>
                <a:off x="1049" y="2609"/>
                <a:ext cx="248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4045" name="AutoShape 648"/>
            <p:cNvSpPr>
              <a:spLocks noChangeArrowheads="1"/>
            </p:cNvSpPr>
            <p:nvPr/>
          </p:nvSpPr>
          <p:spPr bwMode="auto">
            <a:xfrm>
              <a:off x="431" y="3104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46" name="AutoShape 649"/>
            <p:cNvSpPr>
              <a:spLocks noChangeArrowheads="1"/>
            </p:cNvSpPr>
            <p:nvPr/>
          </p:nvSpPr>
          <p:spPr bwMode="auto">
            <a:xfrm>
              <a:off x="431" y="2898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47" name="AutoShape 650"/>
            <p:cNvSpPr>
              <a:spLocks noChangeArrowheads="1"/>
            </p:cNvSpPr>
            <p:nvPr/>
          </p:nvSpPr>
          <p:spPr bwMode="auto">
            <a:xfrm>
              <a:off x="431" y="2691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48" name="AutoShape 651"/>
            <p:cNvSpPr>
              <a:spLocks noChangeArrowheads="1"/>
            </p:cNvSpPr>
            <p:nvPr/>
          </p:nvSpPr>
          <p:spPr bwMode="auto">
            <a:xfrm>
              <a:off x="431" y="2485"/>
              <a:ext cx="250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49" name="AutoShape 652"/>
            <p:cNvSpPr>
              <a:spLocks noChangeArrowheads="1"/>
            </p:cNvSpPr>
            <p:nvPr/>
          </p:nvSpPr>
          <p:spPr bwMode="auto">
            <a:xfrm>
              <a:off x="431" y="2279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0" name="AutoShape 653"/>
            <p:cNvSpPr>
              <a:spLocks noChangeArrowheads="1"/>
            </p:cNvSpPr>
            <p:nvPr/>
          </p:nvSpPr>
          <p:spPr bwMode="auto">
            <a:xfrm>
              <a:off x="431" y="2073"/>
              <a:ext cx="250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1" name="AutoShape 654"/>
            <p:cNvSpPr>
              <a:spLocks noChangeArrowheads="1"/>
            </p:cNvSpPr>
            <p:nvPr/>
          </p:nvSpPr>
          <p:spPr bwMode="auto">
            <a:xfrm>
              <a:off x="638" y="2816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2" name="AutoShape 655"/>
            <p:cNvSpPr>
              <a:spLocks noChangeArrowheads="1"/>
            </p:cNvSpPr>
            <p:nvPr/>
          </p:nvSpPr>
          <p:spPr bwMode="auto">
            <a:xfrm>
              <a:off x="638" y="2403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3" name="AutoShape 656"/>
            <p:cNvSpPr>
              <a:spLocks noChangeArrowheads="1"/>
            </p:cNvSpPr>
            <p:nvPr/>
          </p:nvSpPr>
          <p:spPr bwMode="auto">
            <a:xfrm>
              <a:off x="636" y="2073"/>
              <a:ext cx="249" cy="164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4" name="AutoShape 657"/>
            <p:cNvSpPr>
              <a:spLocks noChangeArrowheads="1"/>
            </p:cNvSpPr>
            <p:nvPr/>
          </p:nvSpPr>
          <p:spPr bwMode="auto">
            <a:xfrm>
              <a:off x="840" y="3104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5" name="AutoShape 658"/>
            <p:cNvSpPr>
              <a:spLocks noChangeArrowheads="1"/>
            </p:cNvSpPr>
            <p:nvPr/>
          </p:nvSpPr>
          <p:spPr bwMode="auto">
            <a:xfrm>
              <a:off x="840" y="2898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6" name="AutoShape 659"/>
            <p:cNvSpPr>
              <a:spLocks noChangeArrowheads="1"/>
            </p:cNvSpPr>
            <p:nvPr/>
          </p:nvSpPr>
          <p:spPr bwMode="auto">
            <a:xfrm>
              <a:off x="840" y="2691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7" name="AutoShape 660"/>
            <p:cNvSpPr>
              <a:spLocks noChangeArrowheads="1"/>
            </p:cNvSpPr>
            <p:nvPr/>
          </p:nvSpPr>
          <p:spPr bwMode="auto">
            <a:xfrm>
              <a:off x="842" y="2485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8" name="AutoShape 661"/>
            <p:cNvSpPr>
              <a:spLocks noChangeArrowheads="1"/>
            </p:cNvSpPr>
            <p:nvPr/>
          </p:nvSpPr>
          <p:spPr bwMode="auto">
            <a:xfrm>
              <a:off x="840" y="2279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59" name="AutoShape 662"/>
            <p:cNvSpPr>
              <a:spLocks noChangeArrowheads="1"/>
            </p:cNvSpPr>
            <p:nvPr/>
          </p:nvSpPr>
          <p:spPr bwMode="auto">
            <a:xfrm>
              <a:off x="842" y="2073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324060" name="Group 663"/>
            <p:cNvGrpSpPr>
              <a:grpSpLocks/>
            </p:cNvGrpSpPr>
            <p:nvPr/>
          </p:nvGrpSpPr>
          <p:grpSpPr bwMode="auto">
            <a:xfrm>
              <a:off x="1049" y="3021"/>
              <a:ext cx="248" cy="248"/>
              <a:chOff x="1049" y="3021"/>
              <a:chExt cx="248" cy="248"/>
            </a:xfrm>
          </p:grpSpPr>
          <p:sp>
            <p:nvSpPr>
              <p:cNvPr id="324070" name="Oval 664"/>
              <p:cNvSpPr>
                <a:spLocks noChangeArrowheads="1"/>
              </p:cNvSpPr>
              <p:nvPr/>
            </p:nvSpPr>
            <p:spPr bwMode="auto">
              <a:xfrm>
                <a:off x="1090" y="3103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071" name="AutoShape 665"/>
              <p:cNvSpPr>
                <a:spLocks noChangeArrowheads="1"/>
              </p:cNvSpPr>
              <p:nvPr/>
            </p:nvSpPr>
            <p:spPr bwMode="auto">
              <a:xfrm>
                <a:off x="1049" y="3021"/>
                <a:ext cx="248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4061" name="AutoShape 666"/>
            <p:cNvSpPr>
              <a:spLocks noChangeArrowheads="1"/>
            </p:cNvSpPr>
            <p:nvPr/>
          </p:nvSpPr>
          <p:spPr bwMode="auto">
            <a:xfrm>
              <a:off x="1047" y="2816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62" name="AutoShape 667"/>
            <p:cNvSpPr>
              <a:spLocks noChangeArrowheads="1"/>
            </p:cNvSpPr>
            <p:nvPr/>
          </p:nvSpPr>
          <p:spPr bwMode="auto">
            <a:xfrm>
              <a:off x="1047" y="2403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63" name="AutoShape 668"/>
            <p:cNvSpPr>
              <a:spLocks noChangeArrowheads="1"/>
            </p:cNvSpPr>
            <p:nvPr/>
          </p:nvSpPr>
          <p:spPr bwMode="auto">
            <a:xfrm>
              <a:off x="1045" y="2073"/>
              <a:ext cx="249" cy="164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64" name="AutoShape 669"/>
            <p:cNvSpPr>
              <a:spLocks noChangeArrowheads="1"/>
            </p:cNvSpPr>
            <p:nvPr/>
          </p:nvSpPr>
          <p:spPr bwMode="auto">
            <a:xfrm>
              <a:off x="1252" y="3104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65" name="AutoShape 670"/>
            <p:cNvSpPr>
              <a:spLocks noChangeArrowheads="1"/>
            </p:cNvSpPr>
            <p:nvPr/>
          </p:nvSpPr>
          <p:spPr bwMode="auto">
            <a:xfrm>
              <a:off x="1254" y="2898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66" name="AutoShape 671"/>
            <p:cNvSpPr>
              <a:spLocks noChangeArrowheads="1"/>
            </p:cNvSpPr>
            <p:nvPr/>
          </p:nvSpPr>
          <p:spPr bwMode="auto">
            <a:xfrm>
              <a:off x="1254" y="2691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67" name="AutoShape 672"/>
            <p:cNvSpPr>
              <a:spLocks noChangeArrowheads="1"/>
            </p:cNvSpPr>
            <p:nvPr/>
          </p:nvSpPr>
          <p:spPr bwMode="auto">
            <a:xfrm>
              <a:off x="1254" y="2485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68" name="AutoShape 673"/>
            <p:cNvSpPr>
              <a:spLocks noChangeArrowheads="1"/>
            </p:cNvSpPr>
            <p:nvPr/>
          </p:nvSpPr>
          <p:spPr bwMode="auto">
            <a:xfrm>
              <a:off x="1254" y="2279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69" name="AutoShape 674"/>
            <p:cNvSpPr>
              <a:spLocks noChangeArrowheads="1"/>
            </p:cNvSpPr>
            <p:nvPr/>
          </p:nvSpPr>
          <p:spPr bwMode="auto">
            <a:xfrm>
              <a:off x="1254" y="2073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3594" name="Group 675"/>
          <p:cNvGrpSpPr>
            <a:grpSpLocks/>
          </p:cNvGrpSpPr>
          <p:nvPr/>
        </p:nvGrpSpPr>
        <p:grpSpPr bwMode="auto">
          <a:xfrm>
            <a:off x="754063" y="3651250"/>
            <a:ext cx="1704975" cy="2098675"/>
            <a:chOff x="339" y="2164"/>
            <a:chExt cx="1074" cy="1322"/>
          </a:xfrm>
        </p:grpSpPr>
        <p:sp>
          <p:nvSpPr>
            <p:cNvPr id="324001" name="AutoShape 676"/>
            <p:cNvSpPr>
              <a:spLocks noChangeArrowheads="1"/>
            </p:cNvSpPr>
            <p:nvPr/>
          </p:nvSpPr>
          <p:spPr bwMode="auto">
            <a:xfrm>
              <a:off x="339" y="3320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02" name="AutoShape 677"/>
            <p:cNvSpPr>
              <a:spLocks noChangeArrowheads="1"/>
            </p:cNvSpPr>
            <p:nvPr/>
          </p:nvSpPr>
          <p:spPr bwMode="auto">
            <a:xfrm>
              <a:off x="339" y="3113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03" name="Oval 678"/>
            <p:cNvSpPr>
              <a:spLocks noChangeArrowheads="1"/>
            </p:cNvSpPr>
            <p:nvPr/>
          </p:nvSpPr>
          <p:spPr bwMode="auto">
            <a:xfrm>
              <a:off x="382" y="2991"/>
              <a:ext cx="123" cy="123"/>
            </a:xfrm>
            <a:prstGeom prst="ellipse">
              <a:avLst/>
            </a:prstGeom>
            <a:solidFill>
              <a:srgbClr val="00FFFF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04" name="AutoShape 679"/>
            <p:cNvSpPr>
              <a:spLocks noChangeArrowheads="1"/>
            </p:cNvSpPr>
            <p:nvPr/>
          </p:nvSpPr>
          <p:spPr bwMode="auto">
            <a:xfrm>
              <a:off x="339" y="2908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05" name="AutoShape 680"/>
            <p:cNvSpPr>
              <a:spLocks noChangeArrowheads="1"/>
            </p:cNvSpPr>
            <p:nvPr/>
          </p:nvSpPr>
          <p:spPr bwMode="auto">
            <a:xfrm>
              <a:off x="341" y="2701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06" name="Oval 681"/>
            <p:cNvSpPr>
              <a:spLocks noChangeArrowheads="1"/>
            </p:cNvSpPr>
            <p:nvPr/>
          </p:nvSpPr>
          <p:spPr bwMode="auto">
            <a:xfrm>
              <a:off x="382" y="2578"/>
              <a:ext cx="125" cy="124"/>
            </a:xfrm>
            <a:prstGeom prst="ellipse">
              <a:avLst/>
            </a:prstGeom>
            <a:solidFill>
              <a:srgbClr val="00FFFF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07" name="AutoShape 682"/>
            <p:cNvSpPr>
              <a:spLocks noChangeArrowheads="1"/>
            </p:cNvSpPr>
            <p:nvPr/>
          </p:nvSpPr>
          <p:spPr bwMode="auto">
            <a:xfrm>
              <a:off x="339" y="2496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08" name="AutoShape 683"/>
            <p:cNvSpPr>
              <a:spLocks noChangeArrowheads="1"/>
            </p:cNvSpPr>
            <p:nvPr/>
          </p:nvSpPr>
          <p:spPr bwMode="auto">
            <a:xfrm>
              <a:off x="341" y="2288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09" name="AutoShape 684"/>
            <p:cNvSpPr>
              <a:spLocks noChangeArrowheads="1"/>
            </p:cNvSpPr>
            <p:nvPr/>
          </p:nvSpPr>
          <p:spPr bwMode="auto">
            <a:xfrm>
              <a:off x="546" y="3195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0" name="AutoShape 685"/>
            <p:cNvSpPr>
              <a:spLocks noChangeArrowheads="1"/>
            </p:cNvSpPr>
            <p:nvPr/>
          </p:nvSpPr>
          <p:spPr bwMode="auto">
            <a:xfrm>
              <a:off x="546" y="2990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1" name="AutoShape 686"/>
            <p:cNvSpPr>
              <a:spLocks noChangeArrowheads="1"/>
            </p:cNvSpPr>
            <p:nvPr/>
          </p:nvSpPr>
          <p:spPr bwMode="auto">
            <a:xfrm>
              <a:off x="546" y="2783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2" name="AutoShape 687"/>
            <p:cNvSpPr>
              <a:spLocks noChangeArrowheads="1"/>
            </p:cNvSpPr>
            <p:nvPr/>
          </p:nvSpPr>
          <p:spPr bwMode="auto">
            <a:xfrm>
              <a:off x="546" y="2577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3" name="AutoShape 688"/>
            <p:cNvSpPr>
              <a:spLocks noChangeArrowheads="1"/>
            </p:cNvSpPr>
            <p:nvPr/>
          </p:nvSpPr>
          <p:spPr bwMode="auto">
            <a:xfrm>
              <a:off x="546" y="2370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4" name="AutoShape 689"/>
            <p:cNvSpPr>
              <a:spLocks noChangeArrowheads="1"/>
            </p:cNvSpPr>
            <p:nvPr/>
          </p:nvSpPr>
          <p:spPr bwMode="auto">
            <a:xfrm>
              <a:off x="546" y="2164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5" name="AutoShape 690"/>
            <p:cNvSpPr>
              <a:spLocks noChangeArrowheads="1"/>
            </p:cNvSpPr>
            <p:nvPr/>
          </p:nvSpPr>
          <p:spPr bwMode="auto">
            <a:xfrm>
              <a:off x="339" y="2164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6" name="AutoShape 691"/>
            <p:cNvSpPr>
              <a:spLocks noChangeArrowheads="1"/>
            </p:cNvSpPr>
            <p:nvPr/>
          </p:nvSpPr>
          <p:spPr bwMode="auto">
            <a:xfrm>
              <a:off x="752" y="3321"/>
              <a:ext cx="248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7" name="AutoShape 692"/>
            <p:cNvSpPr>
              <a:spLocks noChangeArrowheads="1"/>
            </p:cNvSpPr>
            <p:nvPr/>
          </p:nvSpPr>
          <p:spPr bwMode="auto">
            <a:xfrm>
              <a:off x="753" y="3114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8" name="Oval 693"/>
            <p:cNvSpPr>
              <a:spLocks noChangeArrowheads="1"/>
            </p:cNvSpPr>
            <p:nvPr/>
          </p:nvSpPr>
          <p:spPr bwMode="auto">
            <a:xfrm>
              <a:off x="795" y="2991"/>
              <a:ext cx="122" cy="124"/>
            </a:xfrm>
            <a:prstGeom prst="ellipse">
              <a:avLst/>
            </a:prstGeom>
            <a:solidFill>
              <a:srgbClr val="00FFFF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19" name="AutoShape 694"/>
            <p:cNvSpPr>
              <a:spLocks noChangeArrowheads="1"/>
            </p:cNvSpPr>
            <p:nvPr/>
          </p:nvSpPr>
          <p:spPr bwMode="auto">
            <a:xfrm>
              <a:off x="752" y="2909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0" name="AutoShape 695"/>
            <p:cNvSpPr>
              <a:spLocks noChangeArrowheads="1"/>
            </p:cNvSpPr>
            <p:nvPr/>
          </p:nvSpPr>
          <p:spPr bwMode="auto">
            <a:xfrm>
              <a:off x="753" y="2702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1" name="Oval 696"/>
            <p:cNvSpPr>
              <a:spLocks noChangeArrowheads="1"/>
            </p:cNvSpPr>
            <p:nvPr/>
          </p:nvSpPr>
          <p:spPr bwMode="auto">
            <a:xfrm>
              <a:off x="795" y="2579"/>
              <a:ext cx="124" cy="124"/>
            </a:xfrm>
            <a:prstGeom prst="ellipse">
              <a:avLst/>
            </a:prstGeom>
            <a:solidFill>
              <a:srgbClr val="00FFFF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2" name="AutoShape 697"/>
            <p:cNvSpPr>
              <a:spLocks noChangeArrowheads="1"/>
            </p:cNvSpPr>
            <p:nvPr/>
          </p:nvSpPr>
          <p:spPr bwMode="auto">
            <a:xfrm>
              <a:off x="753" y="2497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3" name="AutoShape 698"/>
            <p:cNvSpPr>
              <a:spLocks noChangeArrowheads="1"/>
            </p:cNvSpPr>
            <p:nvPr/>
          </p:nvSpPr>
          <p:spPr bwMode="auto">
            <a:xfrm>
              <a:off x="753" y="2289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4" name="AutoShape 699"/>
            <p:cNvSpPr>
              <a:spLocks noChangeArrowheads="1"/>
            </p:cNvSpPr>
            <p:nvPr/>
          </p:nvSpPr>
          <p:spPr bwMode="auto">
            <a:xfrm>
              <a:off x="957" y="3196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5" name="AutoShape 700"/>
            <p:cNvSpPr>
              <a:spLocks noChangeArrowheads="1"/>
            </p:cNvSpPr>
            <p:nvPr/>
          </p:nvSpPr>
          <p:spPr bwMode="auto">
            <a:xfrm>
              <a:off x="959" y="2991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6" name="AutoShape 701"/>
            <p:cNvSpPr>
              <a:spLocks noChangeArrowheads="1"/>
            </p:cNvSpPr>
            <p:nvPr/>
          </p:nvSpPr>
          <p:spPr bwMode="auto">
            <a:xfrm>
              <a:off x="959" y="2784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7" name="AutoShape 702"/>
            <p:cNvSpPr>
              <a:spLocks noChangeArrowheads="1"/>
            </p:cNvSpPr>
            <p:nvPr/>
          </p:nvSpPr>
          <p:spPr bwMode="auto">
            <a:xfrm>
              <a:off x="959" y="2577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8" name="AutoShape 703"/>
            <p:cNvSpPr>
              <a:spLocks noChangeArrowheads="1"/>
            </p:cNvSpPr>
            <p:nvPr/>
          </p:nvSpPr>
          <p:spPr bwMode="auto">
            <a:xfrm>
              <a:off x="959" y="2371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29" name="AutoShape 704"/>
            <p:cNvSpPr>
              <a:spLocks noChangeArrowheads="1"/>
            </p:cNvSpPr>
            <p:nvPr/>
          </p:nvSpPr>
          <p:spPr bwMode="auto">
            <a:xfrm>
              <a:off x="957" y="2164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0" name="AutoShape 705"/>
            <p:cNvSpPr>
              <a:spLocks noChangeArrowheads="1"/>
            </p:cNvSpPr>
            <p:nvPr/>
          </p:nvSpPr>
          <p:spPr bwMode="auto">
            <a:xfrm>
              <a:off x="753" y="2165"/>
              <a:ext cx="247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1" name="AutoShape 706"/>
            <p:cNvSpPr>
              <a:spLocks noChangeArrowheads="1"/>
            </p:cNvSpPr>
            <p:nvPr/>
          </p:nvSpPr>
          <p:spPr bwMode="auto">
            <a:xfrm>
              <a:off x="1162" y="3320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2" name="AutoShape 707"/>
            <p:cNvSpPr>
              <a:spLocks noChangeArrowheads="1"/>
            </p:cNvSpPr>
            <p:nvPr/>
          </p:nvSpPr>
          <p:spPr bwMode="auto">
            <a:xfrm>
              <a:off x="1162" y="3113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3" name="Oval 708"/>
            <p:cNvSpPr>
              <a:spLocks noChangeArrowheads="1"/>
            </p:cNvSpPr>
            <p:nvPr/>
          </p:nvSpPr>
          <p:spPr bwMode="auto">
            <a:xfrm>
              <a:off x="1204" y="2991"/>
              <a:ext cx="124" cy="123"/>
            </a:xfrm>
            <a:prstGeom prst="ellipse">
              <a:avLst/>
            </a:prstGeom>
            <a:solidFill>
              <a:srgbClr val="00FFFF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4" name="AutoShape 709"/>
            <p:cNvSpPr>
              <a:spLocks noChangeArrowheads="1"/>
            </p:cNvSpPr>
            <p:nvPr/>
          </p:nvSpPr>
          <p:spPr bwMode="auto">
            <a:xfrm>
              <a:off x="1164" y="2908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5" name="AutoShape 710"/>
            <p:cNvSpPr>
              <a:spLocks noChangeArrowheads="1"/>
            </p:cNvSpPr>
            <p:nvPr/>
          </p:nvSpPr>
          <p:spPr bwMode="auto">
            <a:xfrm>
              <a:off x="1164" y="2701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6" name="Oval 711"/>
            <p:cNvSpPr>
              <a:spLocks noChangeArrowheads="1"/>
            </p:cNvSpPr>
            <p:nvPr/>
          </p:nvSpPr>
          <p:spPr bwMode="auto">
            <a:xfrm>
              <a:off x="1205" y="2578"/>
              <a:ext cx="125" cy="124"/>
            </a:xfrm>
            <a:prstGeom prst="ellipse">
              <a:avLst/>
            </a:prstGeom>
            <a:solidFill>
              <a:srgbClr val="00FFFF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7" name="AutoShape 712"/>
            <p:cNvSpPr>
              <a:spLocks noChangeArrowheads="1"/>
            </p:cNvSpPr>
            <p:nvPr/>
          </p:nvSpPr>
          <p:spPr bwMode="auto">
            <a:xfrm>
              <a:off x="1162" y="2496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8" name="AutoShape 713"/>
            <p:cNvSpPr>
              <a:spLocks noChangeArrowheads="1"/>
            </p:cNvSpPr>
            <p:nvPr/>
          </p:nvSpPr>
          <p:spPr bwMode="auto">
            <a:xfrm>
              <a:off x="1164" y="2288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4039" name="AutoShape 714"/>
            <p:cNvSpPr>
              <a:spLocks noChangeArrowheads="1"/>
            </p:cNvSpPr>
            <p:nvPr/>
          </p:nvSpPr>
          <p:spPr bwMode="auto">
            <a:xfrm>
              <a:off x="1162" y="2164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3595" name="Group 715"/>
          <p:cNvGrpSpPr>
            <a:grpSpLocks/>
          </p:cNvGrpSpPr>
          <p:nvPr/>
        </p:nvGrpSpPr>
        <p:grpSpPr bwMode="auto">
          <a:xfrm>
            <a:off x="3994150" y="3074988"/>
            <a:ext cx="1704975" cy="2098675"/>
            <a:chOff x="2380" y="1801"/>
            <a:chExt cx="1074" cy="1322"/>
          </a:xfrm>
        </p:grpSpPr>
        <p:grpSp>
          <p:nvGrpSpPr>
            <p:cNvPr id="323956" name="Group 716"/>
            <p:cNvGrpSpPr>
              <a:grpSpLocks/>
            </p:cNvGrpSpPr>
            <p:nvPr/>
          </p:nvGrpSpPr>
          <p:grpSpPr bwMode="auto">
            <a:xfrm>
              <a:off x="2380" y="2544"/>
              <a:ext cx="248" cy="247"/>
              <a:chOff x="2380" y="2544"/>
              <a:chExt cx="248" cy="247"/>
            </a:xfrm>
          </p:grpSpPr>
          <p:sp>
            <p:nvSpPr>
              <p:cNvPr id="323999" name="Oval 717"/>
              <p:cNvSpPr>
                <a:spLocks noChangeArrowheads="1"/>
              </p:cNvSpPr>
              <p:nvPr/>
            </p:nvSpPr>
            <p:spPr bwMode="auto">
              <a:xfrm>
                <a:off x="2421" y="2626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000" name="AutoShape 718"/>
              <p:cNvSpPr>
                <a:spLocks noChangeArrowheads="1"/>
              </p:cNvSpPr>
              <p:nvPr/>
            </p:nvSpPr>
            <p:spPr bwMode="auto">
              <a:xfrm>
                <a:off x="2380" y="2544"/>
                <a:ext cx="248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957" name="Group 719"/>
            <p:cNvGrpSpPr>
              <a:grpSpLocks/>
            </p:cNvGrpSpPr>
            <p:nvPr/>
          </p:nvGrpSpPr>
          <p:grpSpPr bwMode="auto">
            <a:xfrm>
              <a:off x="2380" y="2131"/>
              <a:ext cx="248" cy="247"/>
              <a:chOff x="2380" y="2131"/>
              <a:chExt cx="248" cy="247"/>
            </a:xfrm>
          </p:grpSpPr>
          <p:sp>
            <p:nvSpPr>
              <p:cNvPr id="323997" name="Oval 720"/>
              <p:cNvSpPr>
                <a:spLocks noChangeArrowheads="1"/>
              </p:cNvSpPr>
              <p:nvPr/>
            </p:nvSpPr>
            <p:spPr bwMode="auto">
              <a:xfrm>
                <a:off x="2421" y="2213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98" name="AutoShape 721"/>
              <p:cNvSpPr>
                <a:spLocks noChangeArrowheads="1"/>
              </p:cNvSpPr>
              <p:nvPr/>
            </p:nvSpPr>
            <p:spPr bwMode="auto">
              <a:xfrm>
                <a:off x="2380" y="2131"/>
                <a:ext cx="248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958" name="Group 722"/>
            <p:cNvGrpSpPr>
              <a:grpSpLocks/>
            </p:cNvGrpSpPr>
            <p:nvPr/>
          </p:nvGrpSpPr>
          <p:grpSpPr bwMode="auto">
            <a:xfrm>
              <a:off x="3205" y="2131"/>
              <a:ext cx="249" cy="247"/>
              <a:chOff x="3205" y="2131"/>
              <a:chExt cx="249" cy="247"/>
            </a:xfrm>
          </p:grpSpPr>
          <p:sp>
            <p:nvSpPr>
              <p:cNvPr id="323995" name="Oval 723"/>
              <p:cNvSpPr>
                <a:spLocks noChangeArrowheads="1"/>
              </p:cNvSpPr>
              <p:nvPr/>
            </p:nvSpPr>
            <p:spPr bwMode="auto">
              <a:xfrm>
                <a:off x="3246" y="2213"/>
                <a:ext cx="125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96" name="AutoShape 724"/>
              <p:cNvSpPr>
                <a:spLocks noChangeArrowheads="1"/>
              </p:cNvSpPr>
              <p:nvPr/>
            </p:nvSpPr>
            <p:spPr bwMode="auto">
              <a:xfrm>
                <a:off x="3205" y="2131"/>
                <a:ext cx="250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959" name="Group 725"/>
            <p:cNvGrpSpPr>
              <a:grpSpLocks/>
            </p:cNvGrpSpPr>
            <p:nvPr/>
          </p:nvGrpSpPr>
          <p:grpSpPr bwMode="auto">
            <a:xfrm>
              <a:off x="2792" y="2544"/>
              <a:ext cx="248" cy="247"/>
              <a:chOff x="2792" y="2544"/>
              <a:chExt cx="248" cy="247"/>
            </a:xfrm>
          </p:grpSpPr>
          <p:sp>
            <p:nvSpPr>
              <p:cNvPr id="323993" name="Oval 726"/>
              <p:cNvSpPr>
                <a:spLocks noChangeArrowheads="1"/>
              </p:cNvSpPr>
              <p:nvPr/>
            </p:nvSpPr>
            <p:spPr bwMode="auto">
              <a:xfrm>
                <a:off x="2832" y="2626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94" name="AutoShape 727"/>
              <p:cNvSpPr>
                <a:spLocks noChangeArrowheads="1"/>
              </p:cNvSpPr>
              <p:nvPr/>
            </p:nvSpPr>
            <p:spPr bwMode="auto">
              <a:xfrm>
                <a:off x="2792" y="2544"/>
                <a:ext cx="249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960" name="Group 728"/>
            <p:cNvGrpSpPr>
              <a:grpSpLocks/>
            </p:cNvGrpSpPr>
            <p:nvPr/>
          </p:nvGrpSpPr>
          <p:grpSpPr bwMode="auto">
            <a:xfrm>
              <a:off x="2792" y="2131"/>
              <a:ext cx="248" cy="247"/>
              <a:chOff x="2792" y="2131"/>
              <a:chExt cx="248" cy="247"/>
            </a:xfrm>
          </p:grpSpPr>
          <p:sp>
            <p:nvSpPr>
              <p:cNvPr id="323991" name="Oval 729"/>
              <p:cNvSpPr>
                <a:spLocks noChangeArrowheads="1"/>
              </p:cNvSpPr>
              <p:nvPr/>
            </p:nvSpPr>
            <p:spPr bwMode="auto">
              <a:xfrm>
                <a:off x="2832" y="2213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92" name="AutoShape 730"/>
              <p:cNvSpPr>
                <a:spLocks noChangeArrowheads="1"/>
              </p:cNvSpPr>
              <p:nvPr/>
            </p:nvSpPr>
            <p:spPr bwMode="auto">
              <a:xfrm>
                <a:off x="2792" y="2131"/>
                <a:ext cx="249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961" name="Group 731"/>
            <p:cNvGrpSpPr>
              <a:grpSpLocks/>
            </p:cNvGrpSpPr>
            <p:nvPr/>
          </p:nvGrpSpPr>
          <p:grpSpPr bwMode="auto">
            <a:xfrm>
              <a:off x="3205" y="2544"/>
              <a:ext cx="249" cy="247"/>
              <a:chOff x="3205" y="2544"/>
              <a:chExt cx="249" cy="247"/>
            </a:xfrm>
          </p:grpSpPr>
          <p:sp>
            <p:nvSpPr>
              <p:cNvPr id="323989" name="Oval 732"/>
              <p:cNvSpPr>
                <a:spLocks noChangeArrowheads="1"/>
              </p:cNvSpPr>
              <p:nvPr/>
            </p:nvSpPr>
            <p:spPr bwMode="auto">
              <a:xfrm>
                <a:off x="3246" y="2626"/>
                <a:ext cx="125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90" name="AutoShape 733"/>
              <p:cNvSpPr>
                <a:spLocks noChangeArrowheads="1"/>
              </p:cNvSpPr>
              <p:nvPr/>
            </p:nvSpPr>
            <p:spPr bwMode="auto">
              <a:xfrm>
                <a:off x="3205" y="2544"/>
                <a:ext cx="250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3962" name="AutoShape 734"/>
            <p:cNvSpPr>
              <a:spLocks noChangeArrowheads="1"/>
            </p:cNvSpPr>
            <p:nvPr/>
          </p:nvSpPr>
          <p:spPr bwMode="auto">
            <a:xfrm>
              <a:off x="2380" y="2957"/>
              <a:ext cx="250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63" name="AutoShape 735"/>
            <p:cNvSpPr>
              <a:spLocks noChangeArrowheads="1"/>
            </p:cNvSpPr>
            <p:nvPr/>
          </p:nvSpPr>
          <p:spPr bwMode="auto">
            <a:xfrm>
              <a:off x="2382" y="2750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64" name="AutoShape 736"/>
            <p:cNvSpPr>
              <a:spLocks noChangeArrowheads="1"/>
            </p:cNvSpPr>
            <p:nvPr/>
          </p:nvSpPr>
          <p:spPr bwMode="auto">
            <a:xfrm>
              <a:off x="2382" y="2338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65" name="AutoShape 737"/>
            <p:cNvSpPr>
              <a:spLocks noChangeArrowheads="1"/>
            </p:cNvSpPr>
            <p:nvPr/>
          </p:nvSpPr>
          <p:spPr bwMode="auto">
            <a:xfrm>
              <a:off x="2382" y="1925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66" name="AutoShape 738"/>
            <p:cNvSpPr>
              <a:spLocks noChangeArrowheads="1"/>
            </p:cNvSpPr>
            <p:nvPr/>
          </p:nvSpPr>
          <p:spPr bwMode="auto">
            <a:xfrm>
              <a:off x="2587" y="2832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67" name="AutoShape 739"/>
            <p:cNvSpPr>
              <a:spLocks noChangeArrowheads="1"/>
            </p:cNvSpPr>
            <p:nvPr/>
          </p:nvSpPr>
          <p:spPr bwMode="auto">
            <a:xfrm>
              <a:off x="2589" y="2627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68" name="AutoShape 740"/>
            <p:cNvSpPr>
              <a:spLocks noChangeArrowheads="1"/>
            </p:cNvSpPr>
            <p:nvPr/>
          </p:nvSpPr>
          <p:spPr bwMode="auto">
            <a:xfrm>
              <a:off x="2589" y="2420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69" name="AutoShape 741"/>
            <p:cNvSpPr>
              <a:spLocks noChangeArrowheads="1"/>
            </p:cNvSpPr>
            <p:nvPr/>
          </p:nvSpPr>
          <p:spPr bwMode="auto">
            <a:xfrm>
              <a:off x="2589" y="2214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0" name="AutoShape 742"/>
            <p:cNvSpPr>
              <a:spLocks noChangeArrowheads="1"/>
            </p:cNvSpPr>
            <p:nvPr/>
          </p:nvSpPr>
          <p:spPr bwMode="auto">
            <a:xfrm>
              <a:off x="2589" y="2007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1" name="AutoShape 743"/>
            <p:cNvSpPr>
              <a:spLocks noChangeArrowheads="1"/>
            </p:cNvSpPr>
            <p:nvPr/>
          </p:nvSpPr>
          <p:spPr bwMode="auto">
            <a:xfrm>
              <a:off x="2587" y="1801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2" name="AutoShape 744"/>
            <p:cNvSpPr>
              <a:spLocks noChangeArrowheads="1"/>
            </p:cNvSpPr>
            <p:nvPr/>
          </p:nvSpPr>
          <p:spPr bwMode="auto">
            <a:xfrm>
              <a:off x="2382" y="1801"/>
              <a:ext cx="248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3" name="AutoShape 745"/>
            <p:cNvSpPr>
              <a:spLocks noChangeArrowheads="1"/>
            </p:cNvSpPr>
            <p:nvPr/>
          </p:nvSpPr>
          <p:spPr bwMode="auto">
            <a:xfrm>
              <a:off x="2794" y="2958"/>
              <a:ext cx="247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4" name="AutoShape 746"/>
            <p:cNvSpPr>
              <a:spLocks noChangeArrowheads="1"/>
            </p:cNvSpPr>
            <p:nvPr/>
          </p:nvSpPr>
          <p:spPr bwMode="auto">
            <a:xfrm>
              <a:off x="2794" y="2751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5" name="AutoShape 747"/>
            <p:cNvSpPr>
              <a:spLocks noChangeArrowheads="1"/>
            </p:cNvSpPr>
            <p:nvPr/>
          </p:nvSpPr>
          <p:spPr bwMode="auto">
            <a:xfrm>
              <a:off x="2796" y="2339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6" name="AutoShape 748"/>
            <p:cNvSpPr>
              <a:spLocks noChangeArrowheads="1"/>
            </p:cNvSpPr>
            <p:nvPr/>
          </p:nvSpPr>
          <p:spPr bwMode="auto">
            <a:xfrm>
              <a:off x="2796" y="1926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7" name="AutoShape 749"/>
            <p:cNvSpPr>
              <a:spLocks noChangeArrowheads="1"/>
            </p:cNvSpPr>
            <p:nvPr/>
          </p:nvSpPr>
          <p:spPr bwMode="auto">
            <a:xfrm>
              <a:off x="3000" y="2833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8" name="AutoShape 750"/>
            <p:cNvSpPr>
              <a:spLocks noChangeArrowheads="1"/>
            </p:cNvSpPr>
            <p:nvPr/>
          </p:nvSpPr>
          <p:spPr bwMode="auto">
            <a:xfrm>
              <a:off x="3001" y="2628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79" name="AutoShape 751"/>
            <p:cNvSpPr>
              <a:spLocks noChangeArrowheads="1"/>
            </p:cNvSpPr>
            <p:nvPr/>
          </p:nvSpPr>
          <p:spPr bwMode="auto">
            <a:xfrm>
              <a:off x="3001" y="2421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80" name="AutoShape 752"/>
            <p:cNvSpPr>
              <a:spLocks noChangeArrowheads="1"/>
            </p:cNvSpPr>
            <p:nvPr/>
          </p:nvSpPr>
          <p:spPr bwMode="auto">
            <a:xfrm>
              <a:off x="3001" y="2214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81" name="AutoShape 753"/>
            <p:cNvSpPr>
              <a:spLocks noChangeArrowheads="1"/>
            </p:cNvSpPr>
            <p:nvPr/>
          </p:nvSpPr>
          <p:spPr bwMode="auto">
            <a:xfrm>
              <a:off x="3001" y="2008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82" name="AutoShape 754"/>
            <p:cNvSpPr>
              <a:spLocks noChangeArrowheads="1"/>
            </p:cNvSpPr>
            <p:nvPr/>
          </p:nvSpPr>
          <p:spPr bwMode="auto">
            <a:xfrm>
              <a:off x="3000" y="1801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83" name="AutoShape 755"/>
            <p:cNvSpPr>
              <a:spLocks noChangeArrowheads="1"/>
            </p:cNvSpPr>
            <p:nvPr/>
          </p:nvSpPr>
          <p:spPr bwMode="auto">
            <a:xfrm>
              <a:off x="2794" y="1802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84" name="AutoShape 756"/>
            <p:cNvSpPr>
              <a:spLocks noChangeArrowheads="1"/>
            </p:cNvSpPr>
            <p:nvPr/>
          </p:nvSpPr>
          <p:spPr bwMode="auto">
            <a:xfrm>
              <a:off x="3203" y="2957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85" name="AutoShape 757"/>
            <p:cNvSpPr>
              <a:spLocks noChangeArrowheads="1"/>
            </p:cNvSpPr>
            <p:nvPr/>
          </p:nvSpPr>
          <p:spPr bwMode="auto">
            <a:xfrm>
              <a:off x="3205" y="2750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86" name="AutoShape 758"/>
            <p:cNvSpPr>
              <a:spLocks noChangeArrowheads="1"/>
            </p:cNvSpPr>
            <p:nvPr/>
          </p:nvSpPr>
          <p:spPr bwMode="auto">
            <a:xfrm>
              <a:off x="3205" y="2338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87" name="AutoShape 759"/>
            <p:cNvSpPr>
              <a:spLocks noChangeArrowheads="1"/>
            </p:cNvSpPr>
            <p:nvPr/>
          </p:nvSpPr>
          <p:spPr bwMode="auto">
            <a:xfrm>
              <a:off x="3205" y="1925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88" name="AutoShape 760"/>
            <p:cNvSpPr>
              <a:spLocks noChangeArrowheads="1"/>
            </p:cNvSpPr>
            <p:nvPr/>
          </p:nvSpPr>
          <p:spPr bwMode="auto">
            <a:xfrm>
              <a:off x="3205" y="1801"/>
              <a:ext cx="248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3596" name="Group 761"/>
          <p:cNvGrpSpPr>
            <a:grpSpLocks/>
          </p:cNvGrpSpPr>
          <p:nvPr/>
        </p:nvGrpSpPr>
        <p:grpSpPr bwMode="auto">
          <a:xfrm>
            <a:off x="3851275" y="3219450"/>
            <a:ext cx="1701800" cy="2030413"/>
            <a:chOff x="2290" y="1892"/>
            <a:chExt cx="1072" cy="1279"/>
          </a:xfrm>
        </p:grpSpPr>
        <p:grpSp>
          <p:nvGrpSpPr>
            <p:cNvPr id="323914" name="Group 762"/>
            <p:cNvGrpSpPr>
              <a:grpSpLocks/>
            </p:cNvGrpSpPr>
            <p:nvPr/>
          </p:nvGrpSpPr>
          <p:grpSpPr bwMode="auto">
            <a:xfrm>
              <a:off x="2495" y="2015"/>
              <a:ext cx="249" cy="248"/>
              <a:chOff x="2495" y="2015"/>
              <a:chExt cx="249" cy="248"/>
            </a:xfrm>
          </p:grpSpPr>
          <p:sp>
            <p:nvSpPr>
              <p:cNvPr id="323954" name="Oval 763"/>
              <p:cNvSpPr>
                <a:spLocks noChangeArrowheads="1"/>
              </p:cNvSpPr>
              <p:nvPr/>
            </p:nvSpPr>
            <p:spPr bwMode="auto">
              <a:xfrm>
                <a:off x="2537" y="2097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55" name="AutoShape 764"/>
              <p:cNvSpPr>
                <a:spLocks noChangeArrowheads="1"/>
              </p:cNvSpPr>
              <p:nvPr/>
            </p:nvSpPr>
            <p:spPr bwMode="auto">
              <a:xfrm>
                <a:off x="2495" y="2015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915" name="Group 765"/>
            <p:cNvGrpSpPr>
              <a:grpSpLocks/>
            </p:cNvGrpSpPr>
            <p:nvPr/>
          </p:nvGrpSpPr>
          <p:grpSpPr bwMode="auto">
            <a:xfrm>
              <a:off x="2495" y="2428"/>
              <a:ext cx="249" cy="248"/>
              <a:chOff x="2495" y="2428"/>
              <a:chExt cx="249" cy="248"/>
            </a:xfrm>
          </p:grpSpPr>
          <p:sp>
            <p:nvSpPr>
              <p:cNvPr id="323952" name="Oval 766"/>
              <p:cNvSpPr>
                <a:spLocks noChangeArrowheads="1"/>
              </p:cNvSpPr>
              <p:nvPr/>
            </p:nvSpPr>
            <p:spPr bwMode="auto">
              <a:xfrm>
                <a:off x="2537" y="2510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53" name="AutoShape 767"/>
              <p:cNvSpPr>
                <a:spLocks noChangeArrowheads="1"/>
              </p:cNvSpPr>
              <p:nvPr/>
            </p:nvSpPr>
            <p:spPr bwMode="auto">
              <a:xfrm>
                <a:off x="2495" y="2428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916" name="Group 768"/>
            <p:cNvGrpSpPr>
              <a:grpSpLocks/>
            </p:cNvGrpSpPr>
            <p:nvPr/>
          </p:nvGrpSpPr>
          <p:grpSpPr bwMode="auto">
            <a:xfrm>
              <a:off x="2495" y="2839"/>
              <a:ext cx="249" cy="248"/>
              <a:chOff x="2495" y="2839"/>
              <a:chExt cx="249" cy="248"/>
            </a:xfrm>
          </p:grpSpPr>
          <p:sp>
            <p:nvSpPr>
              <p:cNvPr id="323950" name="Oval 769"/>
              <p:cNvSpPr>
                <a:spLocks noChangeArrowheads="1"/>
              </p:cNvSpPr>
              <p:nvPr/>
            </p:nvSpPr>
            <p:spPr bwMode="auto">
              <a:xfrm>
                <a:off x="2537" y="2921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51" name="AutoShape 770"/>
              <p:cNvSpPr>
                <a:spLocks noChangeArrowheads="1"/>
              </p:cNvSpPr>
              <p:nvPr/>
            </p:nvSpPr>
            <p:spPr bwMode="auto">
              <a:xfrm>
                <a:off x="2495" y="2839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917" name="Group 771"/>
            <p:cNvGrpSpPr>
              <a:grpSpLocks/>
            </p:cNvGrpSpPr>
            <p:nvPr/>
          </p:nvGrpSpPr>
          <p:grpSpPr bwMode="auto">
            <a:xfrm>
              <a:off x="2908" y="2015"/>
              <a:ext cx="248" cy="248"/>
              <a:chOff x="2908" y="2015"/>
              <a:chExt cx="248" cy="248"/>
            </a:xfrm>
          </p:grpSpPr>
          <p:sp>
            <p:nvSpPr>
              <p:cNvPr id="323948" name="Oval 772"/>
              <p:cNvSpPr>
                <a:spLocks noChangeArrowheads="1"/>
              </p:cNvSpPr>
              <p:nvPr/>
            </p:nvSpPr>
            <p:spPr bwMode="auto">
              <a:xfrm>
                <a:off x="2949" y="2097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49" name="AutoShape 773"/>
              <p:cNvSpPr>
                <a:spLocks noChangeArrowheads="1"/>
              </p:cNvSpPr>
              <p:nvPr/>
            </p:nvSpPr>
            <p:spPr bwMode="auto">
              <a:xfrm>
                <a:off x="2908" y="2015"/>
                <a:ext cx="248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918" name="Group 774"/>
            <p:cNvGrpSpPr>
              <a:grpSpLocks/>
            </p:cNvGrpSpPr>
            <p:nvPr/>
          </p:nvGrpSpPr>
          <p:grpSpPr bwMode="auto">
            <a:xfrm>
              <a:off x="2908" y="2428"/>
              <a:ext cx="248" cy="248"/>
              <a:chOff x="2908" y="2428"/>
              <a:chExt cx="248" cy="248"/>
            </a:xfrm>
          </p:grpSpPr>
          <p:sp>
            <p:nvSpPr>
              <p:cNvPr id="323946" name="Oval 775"/>
              <p:cNvSpPr>
                <a:spLocks noChangeArrowheads="1"/>
              </p:cNvSpPr>
              <p:nvPr/>
            </p:nvSpPr>
            <p:spPr bwMode="auto">
              <a:xfrm>
                <a:off x="2949" y="2510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47" name="AutoShape 776"/>
              <p:cNvSpPr>
                <a:spLocks noChangeArrowheads="1"/>
              </p:cNvSpPr>
              <p:nvPr/>
            </p:nvSpPr>
            <p:spPr bwMode="auto">
              <a:xfrm>
                <a:off x="2908" y="2428"/>
                <a:ext cx="248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3919" name="AutoShape 777"/>
            <p:cNvSpPr>
              <a:spLocks noChangeArrowheads="1"/>
            </p:cNvSpPr>
            <p:nvPr/>
          </p:nvSpPr>
          <p:spPr bwMode="auto">
            <a:xfrm>
              <a:off x="2290" y="2923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0" name="AutoShape 778"/>
            <p:cNvSpPr>
              <a:spLocks noChangeArrowheads="1"/>
            </p:cNvSpPr>
            <p:nvPr/>
          </p:nvSpPr>
          <p:spPr bwMode="auto">
            <a:xfrm>
              <a:off x="2290" y="2717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1" name="AutoShape 779"/>
            <p:cNvSpPr>
              <a:spLocks noChangeArrowheads="1"/>
            </p:cNvSpPr>
            <p:nvPr/>
          </p:nvSpPr>
          <p:spPr bwMode="auto">
            <a:xfrm>
              <a:off x="2290" y="2510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2" name="AutoShape 780"/>
            <p:cNvSpPr>
              <a:spLocks noChangeArrowheads="1"/>
            </p:cNvSpPr>
            <p:nvPr/>
          </p:nvSpPr>
          <p:spPr bwMode="auto">
            <a:xfrm>
              <a:off x="2290" y="2304"/>
              <a:ext cx="250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3" name="AutoShape 781"/>
            <p:cNvSpPr>
              <a:spLocks noChangeArrowheads="1"/>
            </p:cNvSpPr>
            <p:nvPr/>
          </p:nvSpPr>
          <p:spPr bwMode="auto">
            <a:xfrm>
              <a:off x="2290" y="2098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4" name="AutoShape 782"/>
            <p:cNvSpPr>
              <a:spLocks noChangeArrowheads="1"/>
            </p:cNvSpPr>
            <p:nvPr/>
          </p:nvSpPr>
          <p:spPr bwMode="auto">
            <a:xfrm>
              <a:off x="2290" y="1892"/>
              <a:ext cx="250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5" name="AutoShape 783"/>
            <p:cNvSpPr>
              <a:spLocks noChangeArrowheads="1"/>
            </p:cNvSpPr>
            <p:nvPr/>
          </p:nvSpPr>
          <p:spPr bwMode="auto">
            <a:xfrm>
              <a:off x="2497" y="2635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6" name="AutoShape 784"/>
            <p:cNvSpPr>
              <a:spLocks noChangeArrowheads="1"/>
            </p:cNvSpPr>
            <p:nvPr/>
          </p:nvSpPr>
          <p:spPr bwMode="auto">
            <a:xfrm>
              <a:off x="2497" y="2222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7" name="AutoShape 785"/>
            <p:cNvSpPr>
              <a:spLocks noChangeArrowheads="1"/>
            </p:cNvSpPr>
            <p:nvPr/>
          </p:nvSpPr>
          <p:spPr bwMode="auto">
            <a:xfrm>
              <a:off x="2495" y="1892"/>
              <a:ext cx="249" cy="164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8" name="AutoShape 786"/>
            <p:cNvSpPr>
              <a:spLocks noChangeArrowheads="1"/>
            </p:cNvSpPr>
            <p:nvPr/>
          </p:nvSpPr>
          <p:spPr bwMode="auto">
            <a:xfrm>
              <a:off x="2699" y="2923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29" name="AutoShape 787"/>
            <p:cNvSpPr>
              <a:spLocks noChangeArrowheads="1"/>
            </p:cNvSpPr>
            <p:nvPr/>
          </p:nvSpPr>
          <p:spPr bwMode="auto">
            <a:xfrm>
              <a:off x="2699" y="2717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30" name="AutoShape 788"/>
            <p:cNvSpPr>
              <a:spLocks noChangeArrowheads="1"/>
            </p:cNvSpPr>
            <p:nvPr/>
          </p:nvSpPr>
          <p:spPr bwMode="auto">
            <a:xfrm>
              <a:off x="2699" y="2510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31" name="AutoShape 789"/>
            <p:cNvSpPr>
              <a:spLocks noChangeArrowheads="1"/>
            </p:cNvSpPr>
            <p:nvPr/>
          </p:nvSpPr>
          <p:spPr bwMode="auto">
            <a:xfrm>
              <a:off x="2701" y="2304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32" name="AutoShape 790"/>
            <p:cNvSpPr>
              <a:spLocks noChangeArrowheads="1"/>
            </p:cNvSpPr>
            <p:nvPr/>
          </p:nvSpPr>
          <p:spPr bwMode="auto">
            <a:xfrm>
              <a:off x="2699" y="2098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33" name="AutoShape 791"/>
            <p:cNvSpPr>
              <a:spLocks noChangeArrowheads="1"/>
            </p:cNvSpPr>
            <p:nvPr/>
          </p:nvSpPr>
          <p:spPr bwMode="auto">
            <a:xfrm>
              <a:off x="2701" y="1892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323934" name="Group 792"/>
            <p:cNvGrpSpPr>
              <a:grpSpLocks/>
            </p:cNvGrpSpPr>
            <p:nvPr/>
          </p:nvGrpSpPr>
          <p:grpSpPr bwMode="auto">
            <a:xfrm>
              <a:off x="2908" y="2840"/>
              <a:ext cx="248" cy="248"/>
              <a:chOff x="2908" y="2840"/>
              <a:chExt cx="248" cy="248"/>
            </a:xfrm>
          </p:grpSpPr>
          <p:sp>
            <p:nvSpPr>
              <p:cNvPr id="323944" name="Oval 793"/>
              <p:cNvSpPr>
                <a:spLocks noChangeArrowheads="1"/>
              </p:cNvSpPr>
              <p:nvPr/>
            </p:nvSpPr>
            <p:spPr bwMode="auto">
              <a:xfrm>
                <a:off x="2949" y="2922"/>
                <a:ext cx="123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45" name="AutoShape 794"/>
              <p:cNvSpPr>
                <a:spLocks noChangeArrowheads="1"/>
              </p:cNvSpPr>
              <p:nvPr/>
            </p:nvSpPr>
            <p:spPr bwMode="auto">
              <a:xfrm>
                <a:off x="2908" y="2840"/>
                <a:ext cx="248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3935" name="AutoShape 795"/>
            <p:cNvSpPr>
              <a:spLocks noChangeArrowheads="1"/>
            </p:cNvSpPr>
            <p:nvPr/>
          </p:nvSpPr>
          <p:spPr bwMode="auto">
            <a:xfrm>
              <a:off x="2906" y="2635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36" name="AutoShape 796"/>
            <p:cNvSpPr>
              <a:spLocks noChangeArrowheads="1"/>
            </p:cNvSpPr>
            <p:nvPr/>
          </p:nvSpPr>
          <p:spPr bwMode="auto">
            <a:xfrm>
              <a:off x="2906" y="2222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37" name="AutoShape 797"/>
            <p:cNvSpPr>
              <a:spLocks noChangeArrowheads="1"/>
            </p:cNvSpPr>
            <p:nvPr/>
          </p:nvSpPr>
          <p:spPr bwMode="auto">
            <a:xfrm>
              <a:off x="2904" y="1892"/>
              <a:ext cx="249" cy="164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38" name="AutoShape 798"/>
            <p:cNvSpPr>
              <a:spLocks noChangeArrowheads="1"/>
            </p:cNvSpPr>
            <p:nvPr/>
          </p:nvSpPr>
          <p:spPr bwMode="auto">
            <a:xfrm>
              <a:off x="3111" y="2923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39" name="AutoShape 799"/>
            <p:cNvSpPr>
              <a:spLocks noChangeArrowheads="1"/>
            </p:cNvSpPr>
            <p:nvPr/>
          </p:nvSpPr>
          <p:spPr bwMode="auto">
            <a:xfrm>
              <a:off x="3113" y="2717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40" name="AutoShape 800"/>
            <p:cNvSpPr>
              <a:spLocks noChangeArrowheads="1"/>
            </p:cNvSpPr>
            <p:nvPr/>
          </p:nvSpPr>
          <p:spPr bwMode="auto">
            <a:xfrm>
              <a:off x="3113" y="2510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41" name="AutoShape 801"/>
            <p:cNvSpPr>
              <a:spLocks noChangeArrowheads="1"/>
            </p:cNvSpPr>
            <p:nvPr/>
          </p:nvSpPr>
          <p:spPr bwMode="auto">
            <a:xfrm>
              <a:off x="3113" y="2304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42" name="AutoShape 802"/>
            <p:cNvSpPr>
              <a:spLocks noChangeArrowheads="1"/>
            </p:cNvSpPr>
            <p:nvPr/>
          </p:nvSpPr>
          <p:spPr bwMode="auto">
            <a:xfrm>
              <a:off x="3113" y="2098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43" name="AutoShape 803"/>
            <p:cNvSpPr>
              <a:spLocks noChangeArrowheads="1"/>
            </p:cNvSpPr>
            <p:nvPr/>
          </p:nvSpPr>
          <p:spPr bwMode="auto">
            <a:xfrm>
              <a:off x="3113" y="1892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3597" name="Group 804"/>
          <p:cNvGrpSpPr>
            <a:grpSpLocks/>
          </p:cNvGrpSpPr>
          <p:nvPr/>
        </p:nvGrpSpPr>
        <p:grpSpPr bwMode="auto">
          <a:xfrm>
            <a:off x="3705225" y="3363913"/>
            <a:ext cx="1704975" cy="2098675"/>
            <a:chOff x="2198" y="1983"/>
            <a:chExt cx="1074" cy="1322"/>
          </a:xfrm>
        </p:grpSpPr>
        <p:grpSp>
          <p:nvGrpSpPr>
            <p:cNvPr id="323869" name="Group 805"/>
            <p:cNvGrpSpPr>
              <a:grpSpLocks/>
            </p:cNvGrpSpPr>
            <p:nvPr/>
          </p:nvGrpSpPr>
          <p:grpSpPr bwMode="auto">
            <a:xfrm>
              <a:off x="2198" y="2726"/>
              <a:ext cx="248" cy="247"/>
              <a:chOff x="2198" y="2726"/>
              <a:chExt cx="248" cy="247"/>
            </a:xfrm>
          </p:grpSpPr>
          <p:sp>
            <p:nvSpPr>
              <p:cNvPr id="323912" name="Oval 806"/>
              <p:cNvSpPr>
                <a:spLocks noChangeArrowheads="1"/>
              </p:cNvSpPr>
              <p:nvPr/>
            </p:nvSpPr>
            <p:spPr bwMode="auto">
              <a:xfrm>
                <a:off x="2238" y="2808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13" name="AutoShape 807"/>
              <p:cNvSpPr>
                <a:spLocks noChangeArrowheads="1"/>
              </p:cNvSpPr>
              <p:nvPr/>
            </p:nvSpPr>
            <p:spPr bwMode="auto">
              <a:xfrm>
                <a:off x="2198" y="2726"/>
                <a:ext cx="249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870" name="Group 808"/>
            <p:cNvGrpSpPr>
              <a:grpSpLocks/>
            </p:cNvGrpSpPr>
            <p:nvPr/>
          </p:nvGrpSpPr>
          <p:grpSpPr bwMode="auto">
            <a:xfrm>
              <a:off x="2198" y="2313"/>
              <a:ext cx="248" cy="247"/>
              <a:chOff x="2198" y="2313"/>
              <a:chExt cx="248" cy="247"/>
            </a:xfrm>
          </p:grpSpPr>
          <p:sp>
            <p:nvSpPr>
              <p:cNvPr id="323910" name="Oval 809"/>
              <p:cNvSpPr>
                <a:spLocks noChangeArrowheads="1"/>
              </p:cNvSpPr>
              <p:nvPr/>
            </p:nvSpPr>
            <p:spPr bwMode="auto">
              <a:xfrm>
                <a:off x="2238" y="2395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11" name="AutoShape 810"/>
              <p:cNvSpPr>
                <a:spLocks noChangeArrowheads="1"/>
              </p:cNvSpPr>
              <p:nvPr/>
            </p:nvSpPr>
            <p:spPr bwMode="auto">
              <a:xfrm>
                <a:off x="2198" y="2313"/>
                <a:ext cx="249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871" name="Group 811"/>
            <p:cNvGrpSpPr>
              <a:grpSpLocks/>
            </p:cNvGrpSpPr>
            <p:nvPr/>
          </p:nvGrpSpPr>
          <p:grpSpPr bwMode="auto">
            <a:xfrm>
              <a:off x="3023" y="2313"/>
              <a:ext cx="249" cy="247"/>
              <a:chOff x="3023" y="2313"/>
              <a:chExt cx="249" cy="247"/>
            </a:xfrm>
          </p:grpSpPr>
          <p:sp>
            <p:nvSpPr>
              <p:cNvPr id="323908" name="Oval 812"/>
              <p:cNvSpPr>
                <a:spLocks noChangeArrowheads="1"/>
              </p:cNvSpPr>
              <p:nvPr/>
            </p:nvSpPr>
            <p:spPr bwMode="auto">
              <a:xfrm>
                <a:off x="3064" y="2395"/>
                <a:ext cx="125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09" name="AutoShape 813"/>
              <p:cNvSpPr>
                <a:spLocks noChangeArrowheads="1"/>
              </p:cNvSpPr>
              <p:nvPr/>
            </p:nvSpPr>
            <p:spPr bwMode="auto">
              <a:xfrm>
                <a:off x="3023" y="2313"/>
                <a:ext cx="250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872" name="Group 814"/>
            <p:cNvGrpSpPr>
              <a:grpSpLocks/>
            </p:cNvGrpSpPr>
            <p:nvPr/>
          </p:nvGrpSpPr>
          <p:grpSpPr bwMode="auto">
            <a:xfrm>
              <a:off x="2610" y="2726"/>
              <a:ext cx="248" cy="247"/>
              <a:chOff x="2610" y="2726"/>
              <a:chExt cx="248" cy="247"/>
            </a:xfrm>
          </p:grpSpPr>
          <p:sp>
            <p:nvSpPr>
              <p:cNvPr id="323906" name="Oval 815"/>
              <p:cNvSpPr>
                <a:spLocks noChangeArrowheads="1"/>
              </p:cNvSpPr>
              <p:nvPr/>
            </p:nvSpPr>
            <p:spPr bwMode="auto">
              <a:xfrm>
                <a:off x="2650" y="2808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07" name="AutoShape 816"/>
              <p:cNvSpPr>
                <a:spLocks noChangeArrowheads="1"/>
              </p:cNvSpPr>
              <p:nvPr/>
            </p:nvSpPr>
            <p:spPr bwMode="auto">
              <a:xfrm>
                <a:off x="2610" y="2726"/>
                <a:ext cx="249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873" name="Group 817"/>
            <p:cNvGrpSpPr>
              <a:grpSpLocks/>
            </p:cNvGrpSpPr>
            <p:nvPr/>
          </p:nvGrpSpPr>
          <p:grpSpPr bwMode="auto">
            <a:xfrm>
              <a:off x="2610" y="2313"/>
              <a:ext cx="248" cy="247"/>
              <a:chOff x="2610" y="2313"/>
              <a:chExt cx="248" cy="247"/>
            </a:xfrm>
          </p:grpSpPr>
          <p:sp>
            <p:nvSpPr>
              <p:cNvPr id="323904" name="Oval 818"/>
              <p:cNvSpPr>
                <a:spLocks noChangeArrowheads="1"/>
              </p:cNvSpPr>
              <p:nvPr/>
            </p:nvSpPr>
            <p:spPr bwMode="auto">
              <a:xfrm>
                <a:off x="2650" y="2395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05" name="AutoShape 819"/>
              <p:cNvSpPr>
                <a:spLocks noChangeArrowheads="1"/>
              </p:cNvSpPr>
              <p:nvPr/>
            </p:nvSpPr>
            <p:spPr bwMode="auto">
              <a:xfrm>
                <a:off x="2610" y="2313"/>
                <a:ext cx="249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874" name="Group 820"/>
            <p:cNvGrpSpPr>
              <a:grpSpLocks/>
            </p:cNvGrpSpPr>
            <p:nvPr/>
          </p:nvGrpSpPr>
          <p:grpSpPr bwMode="auto">
            <a:xfrm>
              <a:off x="3023" y="2726"/>
              <a:ext cx="249" cy="247"/>
              <a:chOff x="3023" y="2726"/>
              <a:chExt cx="249" cy="247"/>
            </a:xfrm>
          </p:grpSpPr>
          <p:sp>
            <p:nvSpPr>
              <p:cNvPr id="323902" name="Oval 821"/>
              <p:cNvSpPr>
                <a:spLocks noChangeArrowheads="1"/>
              </p:cNvSpPr>
              <p:nvPr/>
            </p:nvSpPr>
            <p:spPr bwMode="auto">
              <a:xfrm>
                <a:off x="3064" y="2808"/>
                <a:ext cx="125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903" name="AutoShape 822"/>
              <p:cNvSpPr>
                <a:spLocks noChangeArrowheads="1"/>
              </p:cNvSpPr>
              <p:nvPr/>
            </p:nvSpPr>
            <p:spPr bwMode="auto">
              <a:xfrm>
                <a:off x="3023" y="2726"/>
                <a:ext cx="250" cy="247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3875" name="AutoShape 823"/>
            <p:cNvSpPr>
              <a:spLocks noChangeArrowheads="1"/>
            </p:cNvSpPr>
            <p:nvPr/>
          </p:nvSpPr>
          <p:spPr bwMode="auto">
            <a:xfrm>
              <a:off x="2198" y="3139"/>
              <a:ext cx="250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76" name="AutoShape 824"/>
            <p:cNvSpPr>
              <a:spLocks noChangeArrowheads="1"/>
            </p:cNvSpPr>
            <p:nvPr/>
          </p:nvSpPr>
          <p:spPr bwMode="auto">
            <a:xfrm>
              <a:off x="2200" y="2932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77" name="AutoShape 825"/>
            <p:cNvSpPr>
              <a:spLocks noChangeArrowheads="1"/>
            </p:cNvSpPr>
            <p:nvPr/>
          </p:nvSpPr>
          <p:spPr bwMode="auto">
            <a:xfrm>
              <a:off x="2200" y="2520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78" name="AutoShape 826"/>
            <p:cNvSpPr>
              <a:spLocks noChangeArrowheads="1"/>
            </p:cNvSpPr>
            <p:nvPr/>
          </p:nvSpPr>
          <p:spPr bwMode="auto">
            <a:xfrm>
              <a:off x="2200" y="2107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79" name="AutoShape 827"/>
            <p:cNvSpPr>
              <a:spLocks noChangeArrowheads="1"/>
            </p:cNvSpPr>
            <p:nvPr/>
          </p:nvSpPr>
          <p:spPr bwMode="auto">
            <a:xfrm>
              <a:off x="2405" y="3014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0" name="AutoShape 828"/>
            <p:cNvSpPr>
              <a:spLocks noChangeArrowheads="1"/>
            </p:cNvSpPr>
            <p:nvPr/>
          </p:nvSpPr>
          <p:spPr bwMode="auto">
            <a:xfrm>
              <a:off x="2407" y="2809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1" name="AutoShape 829"/>
            <p:cNvSpPr>
              <a:spLocks noChangeArrowheads="1"/>
            </p:cNvSpPr>
            <p:nvPr/>
          </p:nvSpPr>
          <p:spPr bwMode="auto">
            <a:xfrm>
              <a:off x="2407" y="2602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2" name="AutoShape 830"/>
            <p:cNvSpPr>
              <a:spLocks noChangeArrowheads="1"/>
            </p:cNvSpPr>
            <p:nvPr/>
          </p:nvSpPr>
          <p:spPr bwMode="auto">
            <a:xfrm>
              <a:off x="2407" y="2396"/>
              <a:ext cx="247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3" name="AutoShape 831"/>
            <p:cNvSpPr>
              <a:spLocks noChangeArrowheads="1"/>
            </p:cNvSpPr>
            <p:nvPr/>
          </p:nvSpPr>
          <p:spPr bwMode="auto">
            <a:xfrm>
              <a:off x="2407" y="2189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4" name="AutoShape 832"/>
            <p:cNvSpPr>
              <a:spLocks noChangeArrowheads="1"/>
            </p:cNvSpPr>
            <p:nvPr/>
          </p:nvSpPr>
          <p:spPr bwMode="auto">
            <a:xfrm>
              <a:off x="2405" y="1983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5" name="AutoShape 833"/>
            <p:cNvSpPr>
              <a:spLocks noChangeArrowheads="1"/>
            </p:cNvSpPr>
            <p:nvPr/>
          </p:nvSpPr>
          <p:spPr bwMode="auto">
            <a:xfrm>
              <a:off x="2200" y="1983"/>
              <a:ext cx="248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6" name="AutoShape 834"/>
            <p:cNvSpPr>
              <a:spLocks noChangeArrowheads="1"/>
            </p:cNvSpPr>
            <p:nvPr/>
          </p:nvSpPr>
          <p:spPr bwMode="auto">
            <a:xfrm>
              <a:off x="2612" y="3140"/>
              <a:ext cx="247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7" name="AutoShape 835"/>
            <p:cNvSpPr>
              <a:spLocks noChangeArrowheads="1"/>
            </p:cNvSpPr>
            <p:nvPr/>
          </p:nvSpPr>
          <p:spPr bwMode="auto">
            <a:xfrm>
              <a:off x="2612" y="2933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8" name="AutoShape 836"/>
            <p:cNvSpPr>
              <a:spLocks noChangeArrowheads="1"/>
            </p:cNvSpPr>
            <p:nvPr/>
          </p:nvSpPr>
          <p:spPr bwMode="auto">
            <a:xfrm>
              <a:off x="2614" y="2521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89" name="AutoShape 837"/>
            <p:cNvSpPr>
              <a:spLocks noChangeArrowheads="1"/>
            </p:cNvSpPr>
            <p:nvPr/>
          </p:nvSpPr>
          <p:spPr bwMode="auto">
            <a:xfrm>
              <a:off x="2614" y="2108"/>
              <a:ext cx="247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0" name="AutoShape 838"/>
            <p:cNvSpPr>
              <a:spLocks noChangeArrowheads="1"/>
            </p:cNvSpPr>
            <p:nvPr/>
          </p:nvSpPr>
          <p:spPr bwMode="auto">
            <a:xfrm>
              <a:off x="2818" y="3015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1" name="AutoShape 839"/>
            <p:cNvSpPr>
              <a:spLocks noChangeArrowheads="1"/>
            </p:cNvSpPr>
            <p:nvPr/>
          </p:nvSpPr>
          <p:spPr bwMode="auto">
            <a:xfrm>
              <a:off x="2818" y="2810"/>
              <a:ext cx="250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2" name="AutoShape 840"/>
            <p:cNvSpPr>
              <a:spLocks noChangeArrowheads="1"/>
            </p:cNvSpPr>
            <p:nvPr/>
          </p:nvSpPr>
          <p:spPr bwMode="auto">
            <a:xfrm>
              <a:off x="2818" y="2603"/>
              <a:ext cx="250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3" name="AutoShape 841"/>
            <p:cNvSpPr>
              <a:spLocks noChangeArrowheads="1"/>
            </p:cNvSpPr>
            <p:nvPr/>
          </p:nvSpPr>
          <p:spPr bwMode="auto">
            <a:xfrm>
              <a:off x="2818" y="2396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4" name="AutoShape 842"/>
            <p:cNvSpPr>
              <a:spLocks noChangeArrowheads="1"/>
            </p:cNvSpPr>
            <p:nvPr/>
          </p:nvSpPr>
          <p:spPr bwMode="auto">
            <a:xfrm>
              <a:off x="2818" y="2190"/>
              <a:ext cx="250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5" name="AutoShape 843"/>
            <p:cNvSpPr>
              <a:spLocks noChangeArrowheads="1"/>
            </p:cNvSpPr>
            <p:nvPr/>
          </p:nvSpPr>
          <p:spPr bwMode="auto">
            <a:xfrm>
              <a:off x="2818" y="1983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6" name="AutoShape 844"/>
            <p:cNvSpPr>
              <a:spLocks noChangeArrowheads="1"/>
            </p:cNvSpPr>
            <p:nvPr/>
          </p:nvSpPr>
          <p:spPr bwMode="auto">
            <a:xfrm>
              <a:off x="2612" y="1984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7" name="AutoShape 845"/>
            <p:cNvSpPr>
              <a:spLocks noChangeArrowheads="1"/>
            </p:cNvSpPr>
            <p:nvPr/>
          </p:nvSpPr>
          <p:spPr bwMode="auto">
            <a:xfrm>
              <a:off x="3021" y="3139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8" name="AutoShape 846"/>
            <p:cNvSpPr>
              <a:spLocks noChangeArrowheads="1"/>
            </p:cNvSpPr>
            <p:nvPr/>
          </p:nvSpPr>
          <p:spPr bwMode="auto">
            <a:xfrm>
              <a:off x="3023" y="2932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99" name="AutoShape 847"/>
            <p:cNvSpPr>
              <a:spLocks noChangeArrowheads="1"/>
            </p:cNvSpPr>
            <p:nvPr/>
          </p:nvSpPr>
          <p:spPr bwMode="auto">
            <a:xfrm>
              <a:off x="3023" y="2520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00" name="AutoShape 848"/>
            <p:cNvSpPr>
              <a:spLocks noChangeArrowheads="1"/>
            </p:cNvSpPr>
            <p:nvPr/>
          </p:nvSpPr>
          <p:spPr bwMode="auto">
            <a:xfrm>
              <a:off x="3023" y="2107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901" name="AutoShape 849"/>
            <p:cNvSpPr>
              <a:spLocks noChangeArrowheads="1"/>
            </p:cNvSpPr>
            <p:nvPr/>
          </p:nvSpPr>
          <p:spPr bwMode="auto">
            <a:xfrm>
              <a:off x="3023" y="1983"/>
              <a:ext cx="249" cy="165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3598" name="Group 850"/>
          <p:cNvGrpSpPr>
            <a:grpSpLocks/>
          </p:cNvGrpSpPr>
          <p:nvPr/>
        </p:nvGrpSpPr>
        <p:grpSpPr bwMode="auto">
          <a:xfrm>
            <a:off x="3562350" y="3506788"/>
            <a:ext cx="1703388" cy="2030412"/>
            <a:chOff x="2108" y="2073"/>
            <a:chExt cx="1073" cy="1279"/>
          </a:xfrm>
        </p:grpSpPr>
        <p:grpSp>
          <p:nvGrpSpPr>
            <p:cNvPr id="323827" name="Group 851"/>
            <p:cNvGrpSpPr>
              <a:grpSpLocks/>
            </p:cNvGrpSpPr>
            <p:nvPr/>
          </p:nvGrpSpPr>
          <p:grpSpPr bwMode="auto">
            <a:xfrm>
              <a:off x="2315" y="2196"/>
              <a:ext cx="248" cy="248"/>
              <a:chOff x="2315" y="2196"/>
              <a:chExt cx="248" cy="248"/>
            </a:xfrm>
          </p:grpSpPr>
          <p:sp>
            <p:nvSpPr>
              <p:cNvPr id="323867" name="Oval 852"/>
              <p:cNvSpPr>
                <a:spLocks noChangeArrowheads="1"/>
              </p:cNvSpPr>
              <p:nvPr/>
            </p:nvSpPr>
            <p:spPr bwMode="auto">
              <a:xfrm>
                <a:off x="2355" y="2278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68" name="AutoShape 853"/>
              <p:cNvSpPr>
                <a:spLocks noChangeArrowheads="1"/>
              </p:cNvSpPr>
              <p:nvPr/>
            </p:nvSpPr>
            <p:spPr bwMode="auto">
              <a:xfrm>
                <a:off x="2315" y="2196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828" name="Group 854"/>
            <p:cNvGrpSpPr>
              <a:grpSpLocks/>
            </p:cNvGrpSpPr>
            <p:nvPr/>
          </p:nvGrpSpPr>
          <p:grpSpPr bwMode="auto">
            <a:xfrm>
              <a:off x="2315" y="2609"/>
              <a:ext cx="248" cy="248"/>
              <a:chOff x="2315" y="2609"/>
              <a:chExt cx="248" cy="248"/>
            </a:xfrm>
          </p:grpSpPr>
          <p:sp>
            <p:nvSpPr>
              <p:cNvPr id="323865" name="Oval 855"/>
              <p:cNvSpPr>
                <a:spLocks noChangeArrowheads="1"/>
              </p:cNvSpPr>
              <p:nvPr/>
            </p:nvSpPr>
            <p:spPr bwMode="auto">
              <a:xfrm>
                <a:off x="2355" y="2691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66" name="AutoShape 856"/>
              <p:cNvSpPr>
                <a:spLocks noChangeArrowheads="1"/>
              </p:cNvSpPr>
              <p:nvPr/>
            </p:nvSpPr>
            <p:spPr bwMode="auto">
              <a:xfrm>
                <a:off x="2315" y="2609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829" name="Group 857"/>
            <p:cNvGrpSpPr>
              <a:grpSpLocks/>
            </p:cNvGrpSpPr>
            <p:nvPr/>
          </p:nvGrpSpPr>
          <p:grpSpPr bwMode="auto">
            <a:xfrm>
              <a:off x="2315" y="3020"/>
              <a:ext cx="248" cy="248"/>
              <a:chOff x="2315" y="3020"/>
              <a:chExt cx="248" cy="248"/>
            </a:xfrm>
          </p:grpSpPr>
          <p:sp>
            <p:nvSpPr>
              <p:cNvPr id="323863" name="Oval 858"/>
              <p:cNvSpPr>
                <a:spLocks noChangeArrowheads="1"/>
              </p:cNvSpPr>
              <p:nvPr/>
            </p:nvSpPr>
            <p:spPr bwMode="auto">
              <a:xfrm>
                <a:off x="2355" y="3102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64" name="AutoShape 859"/>
              <p:cNvSpPr>
                <a:spLocks noChangeArrowheads="1"/>
              </p:cNvSpPr>
              <p:nvPr/>
            </p:nvSpPr>
            <p:spPr bwMode="auto">
              <a:xfrm>
                <a:off x="2315" y="3020"/>
                <a:ext cx="249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830" name="Group 860"/>
            <p:cNvGrpSpPr>
              <a:grpSpLocks/>
            </p:cNvGrpSpPr>
            <p:nvPr/>
          </p:nvGrpSpPr>
          <p:grpSpPr bwMode="auto">
            <a:xfrm>
              <a:off x="2726" y="2196"/>
              <a:ext cx="249" cy="248"/>
              <a:chOff x="2726" y="2196"/>
              <a:chExt cx="249" cy="248"/>
            </a:xfrm>
          </p:grpSpPr>
          <p:sp>
            <p:nvSpPr>
              <p:cNvPr id="323861" name="Oval 861"/>
              <p:cNvSpPr>
                <a:spLocks noChangeArrowheads="1"/>
              </p:cNvSpPr>
              <p:nvPr/>
            </p:nvSpPr>
            <p:spPr bwMode="auto">
              <a:xfrm>
                <a:off x="2767" y="2278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62" name="AutoShape 862"/>
              <p:cNvSpPr>
                <a:spLocks noChangeArrowheads="1"/>
              </p:cNvSpPr>
              <p:nvPr/>
            </p:nvSpPr>
            <p:spPr bwMode="auto">
              <a:xfrm>
                <a:off x="2726" y="2196"/>
                <a:ext cx="250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831" name="Group 863"/>
            <p:cNvGrpSpPr>
              <a:grpSpLocks/>
            </p:cNvGrpSpPr>
            <p:nvPr/>
          </p:nvGrpSpPr>
          <p:grpSpPr bwMode="auto">
            <a:xfrm>
              <a:off x="2726" y="2609"/>
              <a:ext cx="249" cy="248"/>
              <a:chOff x="2726" y="2609"/>
              <a:chExt cx="249" cy="248"/>
            </a:xfrm>
          </p:grpSpPr>
          <p:sp>
            <p:nvSpPr>
              <p:cNvPr id="323859" name="Oval 864"/>
              <p:cNvSpPr>
                <a:spLocks noChangeArrowheads="1"/>
              </p:cNvSpPr>
              <p:nvPr/>
            </p:nvSpPr>
            <p:spPr bwMode="auto">
              <a:xfrm>
                <a:off x="2767" y="2691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60" name="AutoShape 865"/>
              <p:cNvSpPr>
                <a:spLocks noChangeArrowheads="1"/>
              </p:cNvSpPr>
              <p:nvPr/>
            </p:nvSpPr>
            <p:spPr bwMode="auto">
              <a:xfrm>
                <a:off x="2726" y="2609"/>
                <a:ext cx="250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3832" name="AutoShape 866"/>
            <p:cNvSpPr>
              <a:spLocks noChangeArrowheads="1"/>
            </p:cNvSpPr>
            <p:nvPr/>
          </p:nvSpPr>
          <p:spPr bwMode="auto">
            <a:xfrm>
              <a:off x="2108" y="3104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33" name="AutoShape 867"/>
            <p:cNvSpPr>
              <a:spLocks noChangeArrowheads="1"/>
            </p:cNvSpPr>
            <p:nvPr/>
          </p:nvSpPr>
          <p:spPr bwMode="auto">
            <a:xfrm>
              <a:off x="2108" y="2898"/>
              <a:ext cx="250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34" name="AutoShape 868"/>
            <p:cNvSpPr>
              <a:spLocks noChangeArrowheads="1"/>
            </p:cNvSpPr>
            <p:nvPr/>
          </p:nvSpPr>
          <p:spPr bwMode="auto">
            <a:xfrm>
              <a:off x="2108" y="2691"/>
              <a:ext cx="250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35" name="AutoShape 869"/>
            <p:cNvSpPr>
              <a:spLocks noChangeArrowheads="1"/>
            </p:cNvSpPr>
            <p:nvPr/>
          </p:nvSpPr>
          <p:spPr bwMode="auto">
            <a:xfrm>
              <a:off x="2110" y="2485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36" name="AutoShape 870"/>
            <p:cNvSpPr>
              <a:spLocks noChangeArrowheads="1"/>
            </p:cNvSpPr>
            <p:nvPr/>
          </p:nvSpPr>
          <p:spPr bwMode="auto">
            <a:xfrm>
              <a:off x="2108" y="2279"/>
              <a:ext cx="250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37" name="AutoShape 871"/>
            <p:cNvSpPr>
              <a:spLocks noChangeArrowheads="1"/>
            </p:cNvSpPr>
            <p:nvPr/>
          </p:nvSpPr>
          <p:spPr bwMode="auto">
            <a:xfrm>
              <a:off x="2110" y="2073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38" name="AutoShape 872"/>
            <p:cNvSpPr>
              <a:spLocks noChangeArrowheads="1"/>
            </p:cNvSpPr>
            <p:nvPr/>
          </p:nvSpPr>
          <p:spPr bwMode="auto">
            <a:xfrm>
              <a:off x="2315" y="2816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39" name="AutoShape 873"/>
            <p:cNvSpPr>
              <a:spLocks noChangeArrowheads="1"/>
            </p:cNvSpPr>
            <p:nvPr/>
          </p:nvSpPr>
          <p:spPr bwMode="auto">
            <a:xfrm>
              <a:off x="2315" y="2403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40" name="AutoShape 874"/>
            <p:cNvSpPr>
              <a:spLocks noChangeArrowheads="1"/>
            </p:cNvSpPr>
            <p:nvPr/>
          </p:nvSpPr>
          <p:spPr bwMode="auto">
            <a:xfrm>
              <a:off x="2313" y="2073"/>
              <a:ext cx="249" cy="164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41" name="AutoShape 875"/>
            <p:cNvSpPr>
              <a:spLocks noChangeArrowheads="1"/>
            </p:cNvSpPr>
            <p:nvPr/>
          </p:nvSpPr>
          <p:spPr bwMode="auto">
            <a:xfrm>
              <a:off x="2517" y="3104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42" name="AutoShape 876"/>
            <p:cNvSpPr>
              <a:spLocks noChangeArrowheads="1"/>
            </p:cNvSpPr>
            <p:nvPr/>
          </p:nvSpPr>
          <p:spPr bwMode="auto">
            <a:xfrm>
              <a:off x="2519" y="2898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43" name="AutoShape 877"/>
            <p:cNvSpPr>
              <a:spLocks noChangeArrowheads="1"/>
            </p:cNvSpPr>
            <p:nvPr/>
          </p:nvSpPr>
          <p:spPr bwMode="auto">
            <a:xfrm>
              <a:off x="2519" y="2691"/>
              <a:ext cx="248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44" name="AutoShape 878"/>
            <p:cNvSpPr>
              <a:spLocks noChangeArrowheads="1"/>
            </p:cNvSpPr>
            <p:nvPr/>
          </p:nvSpPr>
          <p:spPr bwMode="auto">
            <a:xfrm>
              <a:off x="2519" y="2485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45" name="AutoShape 879"/>
            <p:cNvSpPr>
              <a:spLocks noChangeArrowheads="1"/>
            </p:cNvSpPr>
            <p:nvPr/>
          </p:nvSpPr>
          <p:spPr bwMode="auto">
            <a:xfrm>
              <a:off x="2519" y="2279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46" name="AutoShape 880"/>
            <p:cNvSpPr>
              <a:spLocks noChangeArrowheads="1"/>
            </p:cNvSpPr>
            <p:nvPr/>
          </p:nvSpPr>
          <p:spPr bwMode="auto">
            <a:xfrm>
              <a:off x="2519" y="2073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323847" name="Group 881"/>
            <p:cNvGrpSpPr>
              <a:grpSpLocks/>
            </p:cNvGrpSpPr>
            <p:nvPr/>
          </p:nvGrpSpPr>
          <p:grpSpPr bwMode="auto">
            <a:xfrm>
              <a:off x="2726" y="3021"/>
              <a:ext cx="249" cy="248"/>
              <a:chOff x="2726" y="3021"/>
              <a:chExt cx="249" cy="248"/>
            </a:xfrm>
          </p:grpSpPr>
          <p:sp>
            <p:nvSpPr>
              <p:cNvPr id="323857" name="Oval 882"/>
              <p:cNvSpPr>
                <a:spLocks noChangeArrowheads="1"/>
              </p:cNvSpPr>
              <p:nvPr/>
            </p:nvSpPr>
            <p:spPr bwMode="auto">
              <a:xfrm>
                <a:off x="2767" y="3103"/>
                <a:ext cx="124" cy="124"/>
              </a:xfrm>
              <a:prstGeom prst="ellipse">
                <a:avLst/>
              </a:prstGeom>
              <a:solidFill>
                <a:srgbClr val="00FFFF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58" name="AutoShape 883"/>
              <p:cNvSpPr>
                <a:spLocks noChangeArrowheads="1"/>
              </p:cNvSpPr>
              <p:nvPr/>
            </p:nvSpPr>
            <p:spPr bwMode="auto">
              <a:xfrm>
                <a:off x="2726" y="3021"/>
                <a:ext cx="250" cy="248"/>
              </a:xfrm>
              <a:prstGeom prst="cube">
                <a:avLst>
                  <a:gd name="adj" fmla="val 25000"/>
                </a:avLst>
              </a:prstGeom>
              <a:solidFill>
                <a:schemeClr val="bg1">
                  <a:alpha val="50195"/>
                </a:schemeClr>
              </a:solidFill>
              <a:ln w="9487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3848" name="AutoShape 884"/>
            <p:cNvSpPr>
              <a:spLocks noChangeArrowheads="1"/>
            </p:cNvSpPr>
            <p:nvPr/>
          </p:nvSpPr>
          <p:spPr bwMode="auto">
            <a:xfrm>
              <a:off x="2726" y="2816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49" name="AutoShape 885"/>
            <p:cNvSpPr>
              <a:spLocks noChangeArrowheads="1"/>
            </p:cNvSpPr>
            <p:nvPr/>
          </p:nvSpPr>
          <p:spPr bwMode="auto">
            <a:xfrm>
              <a:off x="2726" y="2403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50" name="AutoShape 886"/>
            <p:cNvSpPr>
              <a:spLocks noChangeArrowheads="1"/>
            </p:cNvSpPr>
            <p:nvPr/>
          </p:nvSpPr>
          <p:spPr bwMode="auto">
            <a:xfrm>
              <a:off x="2724" y="2073"/>
              <a:ext cx="247" cy="164"/>
            </a:xfrm>
            <a:prstGeom prst="cube">
              <a:avLst>
                <a:gd name="adj" fmla="val 35912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51" name="AutoShape 887"/>
            <p:cNvSpPr>
              <a:spLocks noChangeArrowheads="1"/>
            </p:cNvSpPr>
            <p:nvPr/>
          </p:nvSpPr>
          <p:spPr bwMode="auto">
            <a:xfrm>
              <a:off x="2931" y="3104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52" name="AutoShape 888"/>
            <p:cNvSpPr>
              <a:spLocks noChangeArrowheads="1"/>
            </p:cNvSpPr>
            <p:nvPr/>
          </p:nvSpPr>
          <p:spPr bwMode="auto">
            <a:xfrm>
              <a:off x="2931" y="2898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53" name="AutoShape 889"/>
            <p:cNvSpPr>
              <a:spLocks noChangeArrowheads="1"/>
            </p:cNvSpPr>
            <p:nvPr/>
          </p:nvSpPr>
          <p:spPr bwMode="auto">
            <a:xfrm>
              <a:off x="2931" y="2691"/>
              <a:ext cx="249" cy="248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54" name="AutoShape 890"/>
            <p:cNvSpPr>
              <a:spLocks noChangeArrowheads="1"/>
            </p:cNvSpPr>
            <p:nvPr/>
          </p:nvSpPr>
          <p:spPr bwMode="auto">
            <a:xfrm>
              <a:off x="2933" y="2485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55" name="AutoShape 891"/>
            <p:cNvSpPr>
              <a:spLocks noChangeArrowheads="1"/>
            </p:cNvSpPr>
            <p:nvPr/>
          </p:nvSpPr>
          <p:spPr bwMode="auto">
            <a:xfrm>
              <a:off x="2931" y="2279"/>
              <a:ext cx="249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856" name="AutoShape 892"/>
            <p:cNvSpPr>
              <a:spLocks noChangeArrowheads="1"/>
            </p:cNvSpPr>
            <p:nvPr/>
          </p:nvSpPr>
          <p:spPr bwMode="auto">
            <a:xfrm>
              <a:off x="2933" y="2073"/>
              <a:ext cx="248" cy="247"/>
            </a:xfrm>
            <a:prstGeom prst="cube">
              <a:avLst>
                <a:gd name="adj" fmla="val 25000"/>
              </a:avLst>
            </a:prstGeom>
            <a:solidFill>
              <a:schemeClr val="bg1">
                <a:alpha val="50195"/>
              </a:schemeClr>
            </a:solidFill>
            <a:ln w="9487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3599" name="AutoShape 893"/>
          <p:cNvSpPr>
            <a:spLocks noChangeArrowheads="1"/>
          </p:cNvSpPr>
          <p:nvPr/>
        </p:nvSpPr>
        <p:spPr bwMode="auto">
          <a:xfrm>
            <a:off x="3419475" y="5668963"/>
            <a:ext cx="392113" cy="261937"/>
          </a:xfrm>
          <a:prstGeom prst="cube">
            <a:avLst>
              <a:gd name="adj" fmla="val 35912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0" name="AutoShape 894"/>
          <p:cNvSpPr>
            <a:spLocks noChangeArrowheads="1"/>
          </p:cNvSpPr>
          <p:nvPr/>
        </p:nvSpPr>
        <p:spPr bwMode="auto">
          <a:xfrm>
            <a:off x="3419475" y="5308600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1" name="AutoShape 895"/>
          <p:cNvSpPr>
            <a:spLocks noChangeArrowheads="1"/>
          </p:cNvSpPr>
          <p:nvPr/>
        </p:nvSpPr>
        <p:spPr bwMode="auto">
          <a:xfrm>
            <a:off x="3419475" y="4946650"/>
            <a:ext cx="392113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2" name="AutoShape 896"/>
          <p:cNvSpPr>
            <a:spLocks noChangeArrowheads="1"/>
          </p:cNvSpPr>
          <p:nvPr/>
        </p:nvSpPr>
        <p:spPr bwMode="auto">
          <a:xfrm>
            <a:off x="3422650" y="4589463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3" name="AutoShape 897"/>
          <p:cNvSpPr>
            <a:spLocks noChangeArrowheads="1"/>
          </p:cNvSpPr>
          <p:nvPr/>
        </p:nvSpPr>
        <p:spPr bwMode="auto">
          <a:xfrm>
            <a:off x="3419475" y="4227513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4" name="AutoShape 898"/>
          <p:cNvSpPr>
            <a:spLocks noChangeArrowheads="1"/>
          </p:cNvSpPr>
          <p:nvPr/>
        </p:nvSpPr>
        <p:spPr bwMode="auto">
          <a:xfrm>
            <a:off x="3422650" y="3868738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5" name="AutoShape 899"/>
          <p:cNvSpPr>
            <a:spLocks noChangeArrowheads="1"/>
          </p:cNvSpPr>
          <p:nvPr/>
        </p:nvSpPr>
        <p:spPr bwMode="auto">
          <a:xfrm>
            <a:off x="3779838" y="5451475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6" name="AutoShape 900"/>
          <p:cNvSpPr>
            <a:spLocks noChangeArrowheads="1"/>
          </p:cNvSpPr>
          <p:nvPr/>
        </p:nvSpPr>
        <p:spPr bwMode="auto">
          <a:xfrm>
            <a:off x="3779838" y="5092700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7" name="AutoShape 901"/>
          <p:cNvSpPr>
            <a:spLocks noChangeArrowheads="1"/>
          </p:cNvSpPr>
          <p:nvPr/>
        </p:nvSpPr>
        <p:spPr bwMode="auto">
          <a:xfrm>
            <a:off x="3779838" y="4732338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8" name="AutoShape 902"/>
          <p:cNvSpPr>
            <a:spLocks noChangeArrowheads="1"/>
          </p:cNvSpPr>
          <p:nvPr/>
        </p:nvSpPr>
        <p:spPr bwMode="auto">
          <a:xfrm>
            <a:off x="3779838" y="4371975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09" name="AutoShape 903"/>
          <p:cNvSpPr>
            <a:spLocks noChangeArrowheads="1"/>
          </p:cNvSpPr>
          <p:nvPr/>
        </p:nvSpPr>
        <p:spPr bwMode="auto">
          <a:xfrm>
            <a:off x="3779838" y="4011613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0" name="AutoShape 904"/>
          <p:cNvSpPr>
            <a:spLocks noChangeArrowheads="1"/>
          </p:cNvSpPr>
          <p:nvPr/>
        </p:nvSpPr>
        <p:spPr bwMode="auto">
          <a:xfrm>
            <a:off x="3779838" y="3651250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1" name="AutoShape 905"/>
          <p:cNvSpPr>
            <a:spLocks noChangeArrowheads="1"/>
          </p:cNvSpPr>
          <p:nvPr/>
        </p:nvSpPr>
        <p:spPr bwMode="auto">
          <a:xfrm>
            <a:off x="3419475" y="3652838"/>
            <a:ext cx="393700" cy="261937"/>
          </a:xfrm>
          <a:prstGeom prst="cube">
            <a:avLst>
              <a:gd name="adj" fmla="val 35912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2" name="AutoShape 906"/>
          <p:cNvSpPr>
            <a:spLocks noChangeArrowheads="1"/>
          </p:cNvSpPr>
          <p:nvPr/>
        </p:nvSpPr>
        <p:spPr bwMode="auto">
          <a:xfrm>
            <a:off x="4137025" y="5670550"/>
            <a:ext cx="395288" cy="261938"/>
          </a:xfrm>
          <a:prstGeom prst="cube">
            <a:avLst>
              <a:gd name="adj" fmla="val 35912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3" name="AutoShape 907"/>
          <p:cNvSpPr>
            <a:spLocks noChangeArrowheads="1"/>
          </p:cNvSpPr>
          <p:nvPr/>
        </p:nvSpPr>
        <p:spPr bwMode="auto">
          <a:xfrm>
            <a:off x="4140200" y="5310188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4" name="AutoShape 908"/>
          <p:cNvSpPr>
            <a:spLocks noChangeArrowheads="1"/>
          </p:cNvSpPr>
          <p:nvPr/>
        </p:nvSpPr>
        <p:spPr bwMode="auto">
          <a:xfrm>
            <a:off x="4137025" y="4948238"/>
            <a:ext cx="395288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5" name="AutoShape 909"/>
          <p:cNvSpPr>
            <a:spLocks noChangeArrowheads="1"/>
          </p:cNvSpPr>
          <p:nvPr/>
        </p:nvSpPr>
        <p:spPr bwMode="auto">
          <a:xfrm>
            <a:off x="4140200" y="4591050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6" name="AutoShape 910"/>
          <p:cNvSpPr>
            <a:spLocks noChangeArrowheads="1"/>
          </p:cNvSpPr>
          <p:nvPr/>
        </p:nvSpPr>
        <p:spPr bwMode="auto">
          <a:xfrm>
            <a:off x="4140200" y="4229100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7" name="AutoShape 911"/>
          <p:cNvSpPr>
            <a:spLocks noChangeArrowheads="1"/>
          </p:cNvSpPr>
          <p:nvPr/>
        </p:nvSpPr>
        <p:spPr bwMode="auto">
          <a:xfrm>
            <a:off x="4140200" y="3870325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8" name="AutoShape 912"/>
          <p:cNvSpPr>
            <a:spLocks noChangeArrowheads="1"/>
          </p:cNvSpPr>
          <p:nvPr/>
        </p:nvSpPr>
        <p:spPr bwMode="auto">
          <a:xfrm>
            <a:off x="4497388" y="5453063"/>
            <a:ext cx="395287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19" name="AutoShape 913"/>
          <p:cNvSpPr>
            <a:spLocks noChangeArrowheads="1"/>
          </p:cNvSpPr>
          <p:nvPr/>
        </p:nvSpPr>
        <p:spPr bwMode="auto">
          <a:xfrm>
            <a:off x="4500563" y="5094288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0" name="AutoShape 914"/>
          <p:cNvSpPr>
            <a:spLocks noChangeArrowheads="1"/>
          </p:cNvSpPr>
          <p:nvPr/>
        </p:nvSpPr>
        <p:spPr bwMode="auto">
          <a:xfrm>
            <a:off x="4500563" y="4733925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1" name="AutoShape 915"/>
          <p:cNvSpPr>
            <a:spLocks noChangeArrowheads="1"/>
          </p:cNvSpPr>
          <p:nvPr/>
        </p:nvSpPr>
        <p:spPr bwMode="auto">
          <a:xfrm>
            <a:off x="4500563" y="4373563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2" name="AutoShape 916"/>
          <p:cNvSpPr>
            <a:spLocks noChangeArrowheads="1"/>
          </p:cNvSpPr>
          <p:nvPr/>
        </p:nvSpPr>
        <p:spPr bwMode="auto">
          <a:xfrm>
            <a:off x="4500563" y="4013200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3" name="AutoShape 917"/>
          <p:cNvSpPr>
            <a:spLocks noChangeArrowheads="1"/>
          </p:cNvSpPr>
          <p:nvPr/>
        </p:nvSpPr>
        <p:spPr bwMode="auto">
          <a:xfrm>
            <a:off x="4497388" y="3652838"/>
            <a:ext cx="395287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4" name="AutoShape 918"/>
          <p:cNvSpPr>
            <a:spLocks noChangeArrowheads="1"/>
          </p:cNvSpPr>
          <p:nvPr/>
        </p:nvSpPr>
        <p:spPr bwMode="auto">
          <a:xfrm>
            <a:off x="4140200" y="3654425"/>
            <a:ext cx="393700" cy="261938"/>
          </a:xfrm>
          <a:prstGeom prst="cube">
            <a:avLst>
              <a:gd name="adj" fmla="val 35912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5" name="AutoShape 919"/>
          <p:cNvSpPr>
            <a:spLocks noChangeArrowheads="1"/>
          </p:cNvSpPr>
          <p:nvPr/>
        </p:nvSpPr>
        <p:spPr bwMode="auto">
          <a:xfrm>
            <a:off x="4854575" y="5668963"/>
            <a:ext cx="392113" cy="261937"/>
          </a:xfrm>
          <a:prstGeom prst="cube">
            <a:avLst>
              <a:gd name="adj" fmla="val 35912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6" name="AutoShape 920"/>
          <p:cNvSpPr>
            <a:spLocks noChangeArrowheads="1"/>
          </p:cNvSpPr>
          <p:nvPr/>
        </p:nvSpPr>
        <p:spPr bwMode="auto">
          <a:xfrm>
            <a:off x="4854575" y="5308600"/>
            <a:ext cx="395288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7" name="AutoShape 921"/>
          <p:cNvSpPr>
            <a:spLocks noChangeArrowheads="1"/>
          </p:cNvSpPr>
          <p:nvPr/>
        </p:nvSpPr>
        <p:spPr bwMode="auto">
          <a:xfrm>
            <a:off x="4857750" y="4946650"/>
            <a:ext cx="393700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8" name="AutoShape 922"/>
          <p:cNvSpPr>
            <a:spLocks noChangeArrowheads="1"/>
          </p:cNvSpPr>
          <p:nvPr/>
        </p:nvSpPr>
        <p:spPr bwMode="auto">
          <a:xfrm>
            <a:off x="4857750" y="4589463"/>
            <a:ext cx="392113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29" name="AutoShape 923"/>
          <p:cNvSpPr>
            <a:spLocks noChangeArrowheads="1"/>
          </p:cNvSpPr>
          <p:nvPr/>
        </p:nvSpPr>
        <p:spPr bwMode="auto">
          <a:xfrm>
            <a:off x="4854575" y="4227513"/>
            <a:ext cx="395288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30" name="AutoShape 924"/>
          <p:cNvSpPr>
            <a:spLocks noChangeArrowheads="1"/>
          </p:cNvSpPr>
          <p:nvPr/>
        </p:nvSpPr>
        <p:spPr bwMode="auto">
          <a:xfrm>
            <a:off x="4857750" y="3868738"/>
            <a:ext cx="392113" cy="393700"/>
          </a:xfrm>
          <a:prstGeom prst="cube">
            <a:avLst>
              <a:gd name="adj" fmla="val 25000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31" name="AutoShape 925"/>
          <p:cNvSpPr>
            <a:spLocks noChangeArrowheads="1"/>
          </p:cNvSpPr>
          <p:nvPr/>
        </p:nvSpPr>
        <p:spPr bwMode="auto">
          <a:xfrm>
            <a:off x="4854575" y="3652838"/>
            <a:ext cx="395288" cy="261937"/>
          </a:xfrm>
          <a:prstGeom prst="cube">
            <a:avLst>
              <a:gd name="adj" fmla="val 35912"/>
            </a:avLst>
          </a:prstGeom>
          <a:solidFill>
            <a:schemeClr val="bg1">
              <a:alpha val="50195"/>
            </a:schemeClr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23632" name="Group 926"/>
          <p:cNvGrpSpPr>
            <a:grpSpLocks/>
          </p:cNvGrpSpPr>
          <p:nvPr/>
        </p:nvGrpSpPr>
        <p:grpSpPr bwMode="auto">
          <a:xfrm>
            <a:off x="3527425" y="2932113"/>
            <a:ext cx="2030413" cy="722312"/>
            <a:chOff x="2086" y="1711"/>
            <a:chExt cx="1279" cy="455"/>
          </a:xfrm>
        </p:grpSpPr>
        <p:grpSp>
          <p:nvGrpSpPr>
            <p:cNvPr id="323768" name="Group 927"/>
            <p:cNvGrpSpPr>
              <a:grpSpLocks/>
            </p:cNvGrpSpPr>
            <p:nvPr/>
          </p:nvGrpSpPr>
          <p:grpSpPr bwMode="auto">
            <a:xfrm>
              <a:off x="2414" y="1711"/>
              <a:ext cx="951" cy="123"/>
              <a:chOff x="2414" y="1711"/>
              <a:chExt cx="951" cy="123"/>
            </a:xfrm>
          </p:grpSpPr>
          <p:sp>
            <p:nvSpPr>
              <p:cNvPr id="323821" name="Oval 928"/>
              <p:cNvSpPr>
                <a:spLocks noChangeArrowheads="1"/>
              </p:cNvSpPr>
              <p:nvPr/>
            </p:nvSpPr>
            <p:spPr bwMode="auto">
              <a:xfrm>
                <a:off x="2414" y="1711"/>
                <a:ext cx="123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22" name="Oval 929"/>
              <p:cNvSpPr>
                <a:spLocks noChangeArrowheads="1"/>
              </p:cNvSpPr>
              <p:nvPr/>
            </p:nvSpPr>
            <p:spPr bwMode="auto">
              <a:xfrm>
                <a:off x="2578" y="1711"/>
                <a:ext cx="124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23" name="Oval 930"/>
              <p:cNvSpPr>
                <a:spLocks noChangeArrowheads="1"/>
              </p:cNvSpPr>
              <p:nvPr/>
            </p:nvSpPr>
            <p:spPr bwMode="auto">
              <a:xfrm>
                <a:off x="2744" y="1711"/>
                <a:ext cx="124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24" name="Oval 931"/>
              <p:cNvSpPr>
                <a:spLocks noChangeArrowheads="1"/>
              </p:cNvSpPr>
              <p:nvPr/>
            </p:nvSpPr>
            <p:spPr bwMode="auto">
              <a:xfrm>
                <a:off x="2909" y="1711"/>
                <a:ext cx="125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25" name="Oval 932"/>
              <p:cNvSpPr>
                <a:spLocks noChangeArrowheads="1"/>
              </p:cNvSpPr>
              <p:nvPr/>
            </p:nvSpPr>
            <p:spPr bwMode="auto">
              <a:xfrm>
                <a:off x="3075" y="1711"/>
                <a:ext cx="123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26" name="Oval 933"/>
              <p:cNvSpPr>
                <a:spLocks noChangeArrowheads="1"/>
              </p:cNvSpPr>
              <p:nvPr/>
            </p:nvSpPr>
            <p:spPr bwMode="auto">
              <a:xfrm>
                <a:off x="3241" y="1711"/>
                <a:ext cx="124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769" name="Group 934"/>
            <p:cNvGrpSpPr>
              <a:grpSpLocks/>
            </p:cNvGrpSpPr>
            <p:nvPr/>
          </p:nvGrpSpPr>
          <p:grpSpPr bwMode="auto">
            <a:xfrm>
              <a:off x="2456" y="1751"/>
              <a:ext cx="785" cy="124"/>
              <a:chOff x="2456" y="1751"/>
              <a:chExt cx="785" cy="124"/>
            </a:xfrm>
          </p:grpSpPr>
          <p:sp>
            <p:nvSpPr>
              <p:cNvPr id="323816" name="Oval 935"/>
              <p:cNvSpPr>
                <a:spLocks noChangeArrowheads="1"/>
              </p:cNvSpPr>
              <p:nvPr/>
            </p:nvSpPr>
            <p:spPr bwMode="auto">
              <a:xfrm>
                <a:off x="2456" y="1751"/>
                <a:ext cx="122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17" name="Oval 936"/>
              <p:cNvSpPr>
                <a:spLocks noChangeArrowheads="1"/>
              </p:cNvSpPr>
              <p:nvPr/>
            </p:nvSpPr>
            <p:spPr bwMode="auto">
              <a:xfrm>
                <a:off x="2621" y="1751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18" name="Oval 937"/>
              <p:cNvSpPr>
                <a:spLocks noChangeArrowheads="1"/>
              </p:cNvSpPr>
              <p:nvPr/>
            </p:nvSpPr>
            <p:spPr bwMode="auto">
              <a:xfrm>
                <a:off x="2785" y="1751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19" name="Oval 938"/>
              <p:cNvSpPr>
                <a:spLocks noChangeArrowheads="1"/>
              </p:cNvSpPr>
              <p:nvPr/>
            </p:nvSpPr>
            <p:spPr bwMode="auto">
              <a:xfrm>
                <a:off x="2951" y="1751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20" name="Oval 939"/>
              <p:cNvSpPr>
                <a:spLocks noChangeArrowheads="1"/>
              </p:cNvSpPr>
              <p:nvPr/>
            </p:nvSpPr>
            <p:spPr bwMode="auto">
              <a:xfrm>
                <a:off x="3117" y="1751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770" name="Group 940"/>
            <p:cNvGrpSpPr>
              <a:grpSpLocks/>
            </p:cNvGrpSpPr>
            <p:nvPr/>
          </p:nvGrpSpPr>
          <p:grpSpPr bwMode="auto">
            <a:xfrm>
              <a:off x="2331" y="1793"/>
              <a:ext cx="951" cy="124"/>
              <a:chOff x="2331" y="1793"/>
              <a:chExt cx="951" cy="124"/>
            </a:xfrm>
          </p:grpSpPr>
          <p:sp>
            <p:nvSpPr>
              <p:cNvPr id="323810" name="Oval 941"/>
              <p:cNvSpPr>
                <a:spLocks noChangeArrowheads="1"/>
              </p:cNvSpPr>
              <p:nvPr/>
            </p:nvSpPr>
            <p:spPr bwMode="auto">
              <a:xfrm>
                <a:off x="2331" y="1793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11" name="Oval 942"/>
              <p:cNvSpPr>
                <a:spLocks noChangeArrowheads="1"/>
              </p:cNvSpPr>
              <p:nvPr/>
            </p:nvSpPr>
            <p:spPr bwMode="auto">
              <a:xfrm>
                <a:off x="2495" y="1793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12" name="Oval 943"/>
              <p:cNvSpPr>
                <a:spLocks noChangeArrowheads="1"/>
              </p:cNvSpPr>
              <p:nvPr/>
            </p:nvSpPr>
            <p:spPr bwMode="auto">
              <a:xfrm>
                <a:off x="2661" y="1793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13" name="Oval 944"/>
              <p:cNvSpPr>
                <a:spLocks noChangeArrowheads="1"/>
              </p:cNvSpPr>
              <p:nvPr/>
            </p:nvSpPr>
            <p:spPr bwMode="auto">
              <a:xfrm>
                <a:off x="2827" y="1793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14" name="Oval 945"/>
              <p:cNvSpPr>
                <a:spLocks noChangeArrowheads="1"/>
              </p:cNvSpPr>
              <p:nvPr/>
            </p:nvSpPr>
            <p:spPr bwMode="auto">
              <a:xfrm>
                <a:off x="2992" y="1793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15" name="Oval 946"/>
              <p:cNvSpPr>
                <a:spLocks noChangeArrowheads="1"/>
              </p:cNvSpPr>
              <p:nvPr/>
            </p:nvSpPr>
            <p:spPr bwMode="auto">
              <a:xfrm>
                <a:off x="3158" y="1793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771" name="Group 947"/>
            <p:cNvGrpSpPr>
              <a:grpSpLocks/>
            </p:cNvGrpSpPr>
            <p:nvPr/>
          </p:nvGrpSpPr>
          <p:grpSpPr bwMode="auto">
            <a:xfrm>
              <a:off x="2373" y="1834"/>
              <a:ext cx="785" cy="124"/>
              <a:chOff x="2373" y="1834"/>
              <a:chExt cx="785" cy="124"/>
            </a:xfrm>
          </p:grpSpPr>
          <p:sp>
            <p:nvSpPr>
              <p:cNvPr id="323805" name="Oval 948"/>
              <p:cNvSpPr>
                <a:spLocks noChangeArrowheads="1"/>
              </p:cNvSpPr>
              <p:nvPr/>
            </p:nvSpPr>
            <p:spPr bwMode="auto">
              <a:xfrm>
                <a:off x="2373" y="1834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06" name="Oval 949"/>
              <p:cNvSpPr>
                <a:spLocks noChangeArrowheads="1"/>
              </p:cNvSpPr>
              <p:nvPr/>
            </p:nvSpPr>
            <p:spPr bwMode="auto">
              <a:xfrm>
                <a:off x="2538" y="1834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07" name="Oval 950"/>
              <p:cNvSpPr>
                <a:spLocks noChangeArrowheads="1"/>
              </p:cNvSpPr>
              <p:nvPr/>
            </p:nvSpPr>
            <p:spPr bwMode="auto">
              <a:xfrm>
                <a:off x="2704" y="1834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08" name="Oval 951"/>
              <p:cNvSpPr>
                <a:spLocks noChangeArrowheads="1"/>
              </p:cNvSpPr>
              <p:nvPr/>
            </p:nvSpPr>
            <p:spPr bwMode="auto">
              <a:xfrm>
                <a:off x="2868" y="1834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09" name="Oval 952"/>
              <p:cNvSpPr>
                <a:spLocks noChangeArrowheads="1"/>
              </p:cNvSpPr>
              <p:nvPr/>
            </p:nvSpPr>
            <p:spPr bwMode="auto">
              <a:xfrm>
                <a:off x="3034" y="1834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772" name="Group 953"/>
            <p:cNvGrpSpPr>
              <a:grpSpLocks/>
            </p:cNvGrpSpPr>
            <p:nvPr/>
          </p:nvGrpSpPr>
          <p:grpSpPr bwMode="auto">
            <a:xfrm>
              <a:off x="2250" y="1876"/>
              <a:ext cx="950" cy="124"/>
              <a:chOff x="2250" y="1876"/>
              <a:chExt cx="950" cy="124"/>
            </a:xfrm>
          </p:grpSpPr>
          <p:sp>
            <p:nvSpPr>
              <p:cNvPr id="323799" name="Oval 954"/>
              <p:cNvSpPr>
                <a:spLocks noChangeArrowheads="1"/>
              </p:cNvSpPr>
              <p:nvPr/>
            </p:nvSpPr>
            <p:spPr bwMode="auto">
              <a:xfrm>
                <a:off x="2250" y="1876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00" name="Oval 955"/>
              <p:cNvSpPr>
                <a:spLocks noChangeArrowheads="1"/>
              </p:cNvSpPr>
              <p:nvPr/>
            </p:nvSpPr>
            <p:spPr bwMode="auto">
              <a:xfrm>
                <a:off x="2414" y="1876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01" name="Oval 956"/>
              <p:cNvSpPr>
                <a:spLocks noChangeArrowheads="1"/>
              </p:cNvSpPr>
              <p:nvPr/>
            </p:nvSpPr>
            <p:spPr bwMode="auto">
              <a:xfrm>
                <a:off x="2580" y="1876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02" name="Oval 957"/>
              <p:cNvSpPr>
                <a:spLocks noChangeArrowheads="1"/>
              </p:cNvSpPr>
              <p:nvPr/>
            </p:nvSpPr>
            <p:spPr bwMode="auto">
              <a:xfrm>
                <a:off x="2744" y="1876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03" name="Oval 958"/>
              <p:cNvSpPr>
                <a:spLocks noChangeArrowheads="1"/>
              </p:cNvSpPr>
              <p:nvPr/>
            </p:nvSpPr>
            <p:spPr bwMode="auto">
              <a:xfrm>
                <a:off x="2909" y="1876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804" name="Oval 959"/>
              <p:cNvSpPr>
                <a:spLocks noChangeArrowheads="1"/>
              </p:cNvSpPr>
              <p:nvPr/>
            </p:nvSpPr>
            <p:spPr bwMode="auto">
              <a:xfrm>
                <a:off x="3075" y="1876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773" name="Group 960"/>
            <p:cNvGrpSpPr>
              <a:grpSpLocks/>
            </p:cNvGrpSpPr>
            <p:nvPr/>
          </p:nvGrpSpPr>
          <p:grpSpPr bwMode="auto">
            <a:xfrm>
              <a:off x="2290" y="1917"/>
              <a:ext cx="785" cy="124"/>
              <a:chOff x="2290" y="1917"/>
              <a:chExt cx="785" cy="124"/>
            </a:xfrm>
          </p:grpSpPr>
          <p:sp>
            <p:nvSpPr>
              <p:cNvPr id="323794" name="Oval 961"/>
              <p:cNvSpPr>
                <a:spLocks noChangeArrowheads="1"/>
              </p:cNvSpPr>
              <p:nvPr/>
            </p:nvSpPr>
            <p:spPr bwMode="auto">
              <a:xfrm>
                <a:off x="2290" y="1917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95" name="Oval 962"/>
              <p:cNvSpPr>
                <a:spLocks noChangeArrowheads="1"/>
              </p:cNvSpPr>
              <p:nvPr/>
            </p:nvSpPr>
            <p:spPr bwMode="auto">
              <a:xfrm>
                <a:off x="2456" y="1917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96" name="Oval 963"/>
              <p:cNvSpPr>
                <a:spLocks noChangeArrowheads="1"/>
              </p:cNvSpPr>
              <p:nvPr/>
            </p:nvSpPr>
            <p:spPr bwMode="auto">
              <a:xfrm>
                <a:off x="2621" y="1917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97" name="Oval 964"/>
              <p:cNvSpPr>
                <a:spLocks noChangeArrowheads="1"/>
              </p:cNvSpPr>
              <p:nvPr/>
            </p:nvSpPr>
            <p:spPr bwMode="auto">
              <a:xfrm>
                <a:off x="2785" y="1917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98" name="Oval 965"/>
              <p:cNvSpPr>
                <a:spLocks noChangeArrowheads="1"/>
              </p:cNvSpPr>
              <p:nvPr/>
            </p:nvSpPr>
            <p:spPr bwMode="auto">
              <a:xfrm>
                <a:off x="2951" y="1917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774" name="Group 966"/>
            <p:cNvGrpSpPr>
              <a:grpSpLocks/>
            </p:cNvGrpSpPr>
            <p:nvPr/>
          </p:nvGrpSpPr>
          <p:grpSpPr bwMode="auto">
            <a:xfrm>
              <a:off x="2167" y="1959"/>
              <a:ext cx="950" cy="124"/>
              <a:chOff x="2167" y="1959"/>
              <a:chExt cx="950" cy="124"/>
            </a:xfrm>
          </p:grpSpPr>
          <p:sp>
            <p:nvSpPr>
              <p:cNvPr id="323788" name="Oval 967"/>
              <p:cNvSpPr>
                <a:spLocks noChangeArrowheads="1"/>
              </p:cNvSpPr>
              <p:nvPr/>
            </p:nvSpPr>
            <p:spPr bwMode="auto">
              <a:xfrm>
                <a:off x="2167" y="1959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89" name="Oval 968"/>
              <p:cNvSpPr>
                <a:spLocks noChangeArrowheads="1"/>
              </p:cNvSpPr>
              <p:nvPr/>
            </p:nvSpPr>
            <p:spPr bwMode="auto">
              <a:xfrm>
                <a:off x="2331" y="1959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90" name="Oval 969"/>
              <p:cNvSpPr>
                <a:spLocks noChangeArrowheads="1"/>
              </p:cNvSpPr>
              <p:nvPr/>
            </p:nvSpPr>
            <p:spPr bwMode="auto">
              <a:xfrm>
                <a:off x="2497" y="1959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91" name="Oval 970"/>
              <p:cNvSpPr>
                <a:spLocks noChangeArrowheads="1"/>
              </p:cNvSpPr>
              <p:nvPr/>
            </p:nvSpPr>
            <p:spPr bwMode="auto">
              <a:xfrm>
                <a:off x="2661" y="1959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92" name="Oval 971"/>
              <p:cNvSpPr>
                <a:spLocks noChangeArrowheads="1"/>
              </p:cNvSpPr>
              <p:nvPr/>
            </p:nvSpPr>
            <p:spPr bwMode="auto">
              <a:xfrm>
                <a:off x="2827" y="1959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93" name="Oval 972"/>
              <p:cNvSpPr>
                <a:spLocks noChangeArrowheads="1"/>
              </p:cNvSpPr>
              <p:nvPr/>
            </p:nvSpPr>
            <p:spPr bwMode="auto">
              <a:xfrm>
                <a:off x="2992" y="1959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775" name="Group 973"/>
            <p:cNvGrpSpPr>
              <a:grpSpLocks/>
            </p:cNvGrpSpPr>
            <p:nvPr/>
          </p:nvGrpSpPr>
          <p:grpSpPr bwMode="auto">
            <a:xfrm>
              <a:off x="2209" y="2000"/>
              <a:ext cx="785" cy="124"/>
              <a:chOff x="2209" y="2000"/>
              <a:chExt cx="785" cy="124"/>
            </a:xfrm>
          </p:grpSpPr>
          <p:sp>
            <p:nvSpPr>
              <p:cNvPr id="323783" name="Oval 974"/>
              <p:cNvSpPr>
                <a:spLocks noChangeArrowheads="1"/>
              </p:cNvSpPr>
              <p:nvPr/>
            </p:nvSpPr>
            <p:spPr bwMode="auto">
              <a:xfrm>
                <a:off x="2209" y="2000"/>
                <a:ext cx="122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84" name="Oval 975"/>
              <p:cNvSpPr>
                <a:spLocks noChangeArrowheads="1"/>
              </p:cNvSpPr>
              <p:nvPr/>
            </p:nvSpPr>
            <p:spPr bwMode="auto">
              <a:xfrm>
                <a:off x="2373" y="2000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85" name="Oval 976"/>
              <p:cNvSpPr>
                <a:spLocks noChangeArrowheads="1"/>
              </p:cNvSpPr>
              <p:nvPr/>
            </p:nvSpPr>
            <p:spPr bwMode="auto">
              <a:xfrm>
                <a:off x="2538" y="2000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86" name="Oval 977"/>
              <p:cNvSpPr>
                <a:spLocks noChangeArrowheads="1"/>
              </p:cNvSpPr>
              <p:nvPr/>
            </p:nvSpPr>
            <p:spPr bwMode="auto">
              <a:xfrm>
                <a:off x="2704" y="2000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87" name="Oval 978"/>
              <p:cNvSpPr>
                <a:spLocks noChangeArrowheads="1"/>
              </p:cNvSpPr>
              <p:nvPr/>
            </p:nvSpPr>
            <p:spPr bwMode="auto">
              <a:xfrm>
                <a:off x="2870" y="2000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776" name="Group 979"/>
            <p:cNvGrpSpPr>
              <a:grpSpLocks/>
            </p:cNvGrpSpPr>
            <p:nvPr/>
          </p:nvGrpSpPr>
          <p:grpSpPr bwMode="auto">
            <a:xfrm>
              <a:off x="2086" y="2042"/>
              <a:ext cx="948" cy="124"/>
              <a:chOff x="2086" y="2042"/>
              <a:chExt cx="948" cy="124"/>
            </a:xfrm>
          </p:grpSpPr>
          <p:sp>
            <p:nvSpPr>
              <p:cNvPr id="323777" name="Oval 980"/>
              <p:cNvSpPr>
                <a:spLocks noChangeArrowheads="1"/>
              </p:cNvSpPr>
              <p:nvPr/>
            </p:nvSpPr>
            <p:spPr bwMode="auto">
              <a:xfrm>
                <a:off x="2086" y="2042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78" name="Oval 981"/>
              <p:cNvSpPr>
                <a:spLocks noChangeArrowheads="1"/>
              </p:cNvSpPr>
              <p:nvPr/>
            </p:nvSpPr>
            <p:spPr bwMode="auto">
              <a:xfrm>
                <a:off x="2250" y="2042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79" name="Oval 982"/>
              <p:cNvSpPr>
                <a:spLocks noChangeArrowheads="1"/>
              </p:cNvSpPr>
              <p:nvPr/>
            </p:nvSpPr>
            <p:spPr bwMode="auto">
              <a:xfrm>
                <a:off x="2416" y="2042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80" name="Oval 983"/>
              <p:cNvSpPr>
                <a:spLocks noChangeArrowheads="1"/>
              </p:cNvSpPr>
              <p:nvPr/>
            </p:nvSpPr>
            <p:spPr bwMode="auto">
              <a:xfrm>
                <a:off x="2580" y="2042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81" name="Oval 984"/>
              <p:cNvSpPr>
                <a:spLocks noChangeArrowheads="1"/>
              </p:cNvSpPr>
              <p:nvPr/>
            </p:nvSpPr>
            <p:spPr bwMode="auto">
              <a:xfrm>
                <a:off x="2744" y="2042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82" name="Oval 985"/>
              <p:cNvSpPr>
                <a:spLocks noChangeArrowheads="1"/>
              </p:cNvSpPr>
              <p:nvPr/>
            </p:nvSpPr>
            <p:spPr bwMode="auto">
              <a:xfrm>
                <a:off x="2911" y="2042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23633" name="Group 986"/>
          <p:cNvGrpSpPr>
            <a:grpSpLocks/>
          </p:cNvGrpSpPr>
          <p:nvPr/>
        </p:nvGrpSpPr>
        <p:grpSpPr bwMode="auto">
          <a:xfrm>
            <a:off x="3598863" y="2786063"/>
            <a:ext cx="1898650" cy="722312"/>
            <a:chOff x="2131" y="1619"/>
            <a:chExt cx="1196" cy="455"/>
          </a:xfrm>
        </p:grpSpPr>
        <p:sp>
          <p:nvSpPr>
            <p:cNvPr id="323719" name="Oval 987"/>
            <p:cNvSpPr>
              <a:spLocks noChangeArrowheads="1"/>
            </p:cNvSpPr>
            <p:nvPr/>
          </p:nvSpPr>
          <p:spPr bwMode="auto">
            <a:xfrm>
              <a:off x="2501" y="1619"/>
              <a:ext cx="124" cy="123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0" name="Oval 988"/>
            <p:cNvSpPr>
              <a:spLocks noChangeArrowheads="1"/>
            </p:cNvSpPr>
            <p:nvPr/>
          </p:nvSpPr>
          <p:spPr bwMode="auto">
            <a:xfrm>
              <a:off x="2668" y="1619"/>
              <a:ext cx="123" cy="123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1" name="Oval 989"/>
            <p:cNvSpPr>
              <a:spLocks noChangeArrowheads="1"/>
            </p:cNvSpPr>
            <p:nvPr/>
          </p:nvSpPr>
          <p:spPr bwMode="auto">
            <a:xfrm>
              <a:off x="2832" y="1619"/>
              <a:ext cx="124" cy="123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2" name="Oval 990"/>
            <p:cNvSpPr>
              <a:spLocks noChangeArrowheads="1"/>
            </p:cNvSpPr>
            <p:nvPr/>
          </p:nvSpPr>
          <p:spPr bwMode="auto">
            <a:xfrm>
              <a:off x="2996" y="1619"/>
              <a:ext cx="124" cy="123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3" name="Oval 991"/>
            <p:cNvSpPr>
              <a:spLocks noChangeArrowheads="1"/>
            </p:cNvSpPr>
            <p:nvPr/>
          </p:nvSpPr>
          <p:spPr bwMode="auto">
            <a:xfrm>
              <a:off x="3162" y="1619"/>
              <a:ext cx="124" cy="123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4" name="Oval 992"/>
            <p:cNvSpPr>
              <a:spLocks noChangeArrowheads="1"/>
            </p:cNvSpPr>
            <p:nvPr/>
          </p:nvSpPr>
          <p:spPr bwMode="auto">
            <a:xfrm>
              <a:off x="2378" y="1659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5" name="Oval 993"/>
            <p:cNvSpPr>
              <a:spLocks noChangeArrowheads="1"/>
            </p:cNvSpPr>
            <p:nvPr/>
          </p:nvSpPr>
          <p:spPr bwMode="auto">
            <a:xfrm>
              <a:off x="2544" y="1659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6" name="Oval 994"/>
            <p:cNvSpPr>
              <a:spLocks noChangeArrowheads="1"/>
            </p:cNvSpPr>
            <p:nvPr/>
          </p:nvSpPr>
          <p:spPr bwMode="auto">
            <a:xfrm>
              <a:off x="2708" y="1659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7" name="Oval 995"/>
            <p:cNvSpPr>
              <a:spLocks noChangeArrowheads="1"/>
            </p:cNvSpPr>
            <p:nvPr/>
          </p:nvSpPr>
          <p:spPr bwMode="auto">
            <a:xfrm>
              <a:off x="2872" y="1659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8" name="Oval 996"/>
            <p:cNvSpPr>
              <a:spLocks noChangeArrowheads="1"/>
            </p:cNvSpPr>
            <p:nvPr/>
          </p:nvSpPr>
          <p:spPr bwMode="auto">
            <a:xfrm>
              <a:off x="3039" y="1659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29" name="Oval 997"/>
            <p:cNvSpPr>
              <a:spLocks noChangeArrowheads="1"/>
            </p:cNvSpPr>
            <p:nvPr/>
          </p:nvSpPr>
          <p:spPr bwMode="auto">
            <a:xfrm>
              <a:off x="2418" y="1701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0" name="Oval 998"/>
            <p:cNvSpPr>
              <a:spLocks noChangeArrowheads="1"/>
            </p:cNvSpPr>
            <p:nvPr/>
          </p:nvSpPr>
          <p:spPr bwMode="auto">
            <a:xfrm>
              <a:off x="2585" y="1701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1" name="Oval 999"/>
            <p:cNvSpPr>
              <a:spLocks noChangeArrowheads="1"/>
            </p:cNvSpPr>
            <p:nvPr/>
          </p:nvSpPr>
          <p:spPr bwMode="auto">
            <a:xfrm>
              <a:off x="2749" y="1701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2" name="Oval 1000"/>
            <p:cNvSpPr>
              <a:spLocks noChangeArrowheads="1"/>
            </p:cNvSpPr>
            <p:nvPr/>
          </p:nvSpPr>
          <p:spPr bwMode="auto">
            <a:xfrm>
              <a:off x="2913" y="1701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3" name="Oval 1001"/>
            <p:cNvSpPr>
              <a:spLocks noChangeArrowheads="1"/>
            </p:cNvSpPr>
            <p:nvPr/>
          </p:nvSpPr>
          <p:spPr bwMode="auto">
            <a:xfrm>
              <a:off x="3079" y="1701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4" name="Oval 1002"/>
            <p:cNvSpPr>
              <a:spLocks noChangeArrowheads="1"/>
            </p:cNvSpPr>
            <p:nvPr/>
          </p:nvSpPr>
          <p:spPr bwMode="auto">
            <a:xfrm>
              <a:off x="2295" y="1742"/>
              <a:ext cx="125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5" name="Oval 1003"/>
            <p:cNvSpPr>
              <a:spLocks noChangeArrowheads="1"/>
            </p:cNvSpPr>
            <p:nvPr/>
          </p:nvSpPr>
          <p:spPr bwMode="auto">
            <a:xfrm>
              <a:off x="2461" y="1742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6" name="Oval 1004"/>
            <p:cNvSpPr>
              <a:spLocks noChangeArrowheads="1"/>
            </p:cNvSpPr>
            <p:nvPr/>
          </p:nvSpPr>
          <p:spPr bwMode="auto">
            <a:xfrm>
              <a:off x="2627" y="1742"/>
              <a:ext cx="122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7" name="Oval 1005"/>
            <p:cNvSpPr>
              <a:spLocks noChangeArrowheads="1"/>
            </p:cNvSpPr>
            <p:nvPr/>
          </p:nvSpPr>
          <p:spPr bwMode="auto">
            <a:xfrm>
              <a:off x="2791" y="1742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8" name="Oval 1006"/>
            <p:cNvSpPr>
              <a:spLocks noChangeArrowheads="1"/>
            </p:cNvSpPr>
            <p:nvPr/>
          </p:nvSpPr>
          <p:spPr bwMode="auto">
            <a:xfrm>
              <a:off x="2956" y="1742"/>
              <a:ext cx="125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39" name="Oval 1007"/>
            <p:cNvSpPr>
              <a:spLocks noChangeArrowheads="1"/>
            </p:cNvSpPr>
            <p:nvPr/>
          </p:nvSpPr>
          <p:spPr bwMode="auto">
            <a:xfrm>
              <a:off x="2337" y="1784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0" name="Oval 1008"/>
            <p:cNvSpPr>
              <a:spLocks noChangeArrowheads="1"/>
            </p:cNvSpPr>
            <p:nvPr/>
          </p:nvSpPr>
          <p:spPr bwMode="auto">
            <a:xfrm>
              <a:off x="2502" y="1784"/>
              <a:ext cx="125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1" name="Oval 1009"/>
            <p:cNvSpPr>
              <a:spLocks noChangeArrowheads="1"/>
            </p:cNvSpPr>
            <p:nvPr/>
          </p:nvSpPr>
          <p:spPr bwMode="auto">
            <a:xfrm>
              <a:off x="2668" y="1784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2" name="Oval 1010"/>
            <p:cNvSpPr>
              <a:spLocks noChangeArrowheads="1"/>
            </p:cNvSpPr>
            <p:nvPr/>
          </p:nvSpPr>
          <p:spPr bwMode="auto">
            <a:xfrm>
              <a:off x="2832" y="1784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3" name="Oval 1011"/>
            <p:cNvSpPr>
              <a:spLocks noChangeArrowheads="1"/>
            </p:cNvSpPr>
            <p:nvPr/>
          </p:nvSpPr>
          <p:spPr bwMode="auto">
            <a:xfrm>
              <a:off x="2998" y="1784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4" name="Oval 1012"/>
            <p:cNvSpPr>
              <a:spLocks noChangeArrowheads="1"/>
            </p:cNvSpPr>
            <p:nvPr/>
          </p:nvSpPr>
          <p:spPr bwMode="auto">
            <a:xfrm>
              <a:off x="2212" y="1825"/>
              <a:ext cx="125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5" name="Oval 1013"/>
            <p:cNvSpPr>
              <a:spLocks noChangeArrowheads="1"/>
            </p:cNvSpPr>
            <p:nvPr/>
          </p:nvSpPr>
          <p:spPr bwMode="auto">
            <a:xfrm>
              <a:off x="2378" y="1825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6" name="Oval 1014"/>
            <p:cNvSpPr>
              <a:spLocks noChangeArrowheads="1"/>
            </p:cNvSpPr>
            <p:nvPr/>
          </p:nvSpPr>
          <p:spPr bwMode="auto">
            <a:xfrm>
              <a:off x="2544" y="1825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7" name="Oval 1015"/>
            <p:cNvSpPr>
              <a:spLocks noChangeArrowheads="1"/>
            </p:cNvSpPr>
            <p:nvPr/>
          </p:nvSpPr>
          <p:spPr bwMode="auto">
            <a:xfrm>
              <a:off x="2708" y="1825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8" name="Oval 1016"/>
            <p:cNvSpPr>
              <a:spLocks noChangeArrowheads="1"/>
            </p:cNvSpPr>
            <p:nvPr/>
          </p:nvSpPr>
          <p:spPr bwMode="auto">
            <a:xfrm>
              <a:off x="2873" y="1825"/>
              <a:ext cx="125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49" name="Oval 1017"/>
            <p:cNvSpPr>
              <a:spLocks noChangeArrowheads="1"/>
            </p:cNvSpPr>
            <p:nvPr/>
          </p:nvSpPr>
          <p:spPr bwMode="auto">
            <a:xfrm>
              <a:off x="2254" y="1867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0" name="Oval 1018"/>
            <p:cNvSpPr>
              <a:spLocks noChangeArrowheads="1"/>
            </p:cNvSpPr>
            <p:nvPr/>
          </p:nvSpPr>
          <p:spPr bwMode="auto">
            <a:xfrm>
              <a:off x="2420" y="1867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1" name="Oval 1019"/>
            <p:cNvSpPr>
              <a:spLocks noChangeArrowheads="1"/>
            </p:cNvSpPr>
            <p:nvPr/>
          </p:nvSpPr>
          <p:spPr bwMode="auto">
            <a:xfrm>
              <a:off x="2585" y="1867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2" name="Oval 1020"/>
            <p:cNvSpPr>
              <a:spLocks noChangeArrowheads="1"/>
            </p:cNvSpPr>
            <p:nvPr/>
          </p:nvSpPr>
          <p:spPr bwMode="auto">
            <a:xfrm>
              <a:off x="2749" y="1867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3" name="Oval 1021"/>
            <p:cNvSpPr>
              <a:spLocks noChangeArrowheads="1"/>
            </p:cNvSpPr>
            <p:nvPr/>
          </p:nvSpPr>
          <p:spPr bwMode="auto">
            <a:xfrm>
              <a:off x="2915" y="1867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4" name="Oval 1022"/>
            <p:cNvSpPr>
              <a:spLocks noChangeArrowheads="1"/>
            </p:cNvSpPr>
            <p:nvPr/>
          </p:nvSpPr>
          <p:spPr bwMode="auto">
            <a:xfrm>
              <a:off x="2131" y="1908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5" name="Oval 1023"/>
            <p:cNvSpPr>
              <a:spLocks noChangeArrowheads="1"/>
            </p:cNvSpPr>
            <p:nvPr/>
          </p:nvSpPr>
          <p:spPr bwMode="auto">
            <a:xfrm>
              <a:off x="2297" y="1908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6" name="Oval 1024"/>
            <p:cNvSpPr>
              <a:spLocks noChangeArrowheads="1"/>
            </p:cNvSpPr>
            <p:nvPr/>
          </p:nvSpPr>
          <p:spPr bwMode="auto">
            <a:xfrm>
              <a:off x="2461" y="1908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7" name="Oval 1025"/>
            <p:cNvSpPr>
              <a:spLocks noChangeArrowheads="1"/>
            </p:cNvSpPr>
            <p:nvPr/>
          </p:nvSpPr>
          <p:spPr bwMode="auto">
            <a:xfrm>
              <a:off x="2627" y="1908"/>
              <a:ext cx="122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8" name="Oval 1026"/>
            <p:cNvSpPr>
              <a:spLocks noChangeArrowheads="1"/>
            </p:cNvSpPr>
            <p:nvPr/>
          </p:nvSpPr>
          <p:spPr bwMode="auto">
            <a:xfrm>
              <a:off x="2791" y="1908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59" name="Oval 1027"/>
            <p:cNvSpPr>
              <a:spLocks noChangeArrowheads="1"/>
            </p:cNvSpPr>
            <p:nvPr/>
          </p:nvSpPr>
          <p:spPr bwMode="auto">
            <a:xfrm>
              <a:off x="2171" y="1950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60" name="Oval 1028"/>
            <p:cNvSpPr>
              <a:spLocks noChangeArrowheads="1"/>
            </p:cNvSpPr>
            <p:nvPr/>
          </p:nvSpPr>
          <p:spPr bwMode="auto">
            <a:xfrm>
              <a:off x="2337" y="1950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61" name="Oval 1029"/>
            <p:cNvSpPr>
              <a:spLocks noChangeArrowheads="1"/>
            </p:cNvSpPr>
            <p:nvPr/>
          </p:nvSpPr>
          <p:spPr bwMode="auto">
            <a:xfrm>
              <a:off x="2502" y="1950"/>
              <a:ext cx="125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62" name="Oval 1030"/>
            <p:cNvSpPr>
              <a:spLocks noChangeArrowheads="1"/>
            </p:cNvSpPr>
            <p:nvPr/>
          </p:nvSpPr>
          <p:spPr bwMode="auto">
            <a:xfrm>
              <a:off x="2668" y="1950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63" name="Oval 1031"/>
            <p:cNvSpPr>
              <a:spLocks noChangeArrowheads="1"/>
            </p:cNvSpPr>
            <p:nvPr/>
          </p:nvSpPr>
          <p:spPr bwMode="auto">
            <a:xfrm>
              <a:off x="2832" y="1950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64" name="Oval 1032"/>
            <p:cNvSpPr>
              <a:spLocks noChangeArrowheads="1"/>
            </p:cNvSpPr>
            <p:nvPr/>
          </p:nvSpPr>
          <p:spPr bwMode="auto">
            <a:xfrm>
              <a:off x="3203" y="1659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65" name="Oval 1033"/>
            <p:cNvSpPr>
              <a:spLocks noChangeArrowheads="1"/>
            </p:cNvSpPr>
            <p:nvPr/>
          </p:nvSpPr>
          <p:spPr bwMode="auto">
            <a:xfrm>
              <a:off x="3122" y="1742"/>
              <a:ext cx="124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66" name="Oval 1034"/>
            <p:cNvSpPr>
              <a:spLocks noChangeArrowheads="1"/>
            </p:cNvSpPr>
            <p:nvPr/>
          </p:nvSpPr>
          <p:spPr bwMode="auto">
            <a:xfrm>
              <a:off x="3039" y="1825"/>
              <a:ext cx="123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23767" name="Oval 1035"/>
            <p:cNvSpPr>
              <a:spLocks noChangeArrowheads="1"/>
            </p:cNvSpPr>
            <p:nvPr/>
          </p:nvSpPr>
          <p:spPr bwMode="auto">
            <a:xfrm>
              <a:off x="2956" y="1908"/>
              <a:ext cx="125" cy="124"/>
            </a:xfrm>
            <a:prstGeom prst="ellipse">
              <a:avLst/>
            </a:prstGeom>
            <a:solidFill>
              <a:srgbClr val="FFCC00"/>
            </a:solidFill>
            <a:ln w="9487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3634" name="Group 1036"/>
          <p:cNvGrpSpPr>
            <a:grpSpLocks/>
          </p:cNvGrpSpPr>
          <p:nvPr/>
        </p:nvGrpSpPr>
        <p:grpSpPr bwMode="auto">
          <a:xfrm>
            <a:off x="3527425" y="2643188"/>
            <a:ext cx="2030413" cy="722312"/>
            <a:chOff x="2086" y="1529"/>
            <a:chExt cx="1279" cy="455"/>
          </a:xfrm>
        </p:grpSpPr>
        <p:grpSp>
          <p:nvGrpSpPr>
            <p:cNvPr id="323660" name="Group 1037"/>
            <p:cNvGrpSpPr>
              <a:grpSpLocks/>
            </p:cNvGrpSpPr>
            <p:nvPr/>
          </p:nvGrpSpPr>
          <p:grpSpPr bwMode="auto">
            <a:xfrm>
              <a:off x="2414" y="1529"/>
              <a:ext cx="951" cy="123"/>
              <a:chOff x="2414" y="1529"/>
              <a:chExt cx="951" cy="123"/>
            </a:xfrm>
          </p:grpSpPr>
          <p:sp>
            <p:nvSpPr>
              <p:cNvPr id="323713" name="Oval 1038"/>
              <p:cNvSpPr>
                <a:spLocks noChangeArrowheads="1"/>
              </p:cNvSpPr>
              <p:nvPr/>
            </p:nvSpPr>
            <p:spPr bwMode="auto">
              <a:xfrm>
                <a:off x="2414" y="1529"/>
                <a:ext cx="123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14" name="Oval 1039"/>
              <p:cNvSpPr>
                <a:spLocks noChangeArrowheads="1"/>
              </p:cNvSpPr>
              <p:nvPr/>
            </p:nvSpPr>
            <p:spPr bwMode="auto">
              <a:xfrm>
                <a:off x="2578" y="1529"/>
                <a:ext cx="124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15" name="Oval 1040"/>
              <p:cNvSpPr>
                <a:spLocks noChangeArrowheads="1"/>
              </p:cNvSpPr>
              <p:nvPr/>
            </p:nvSpPr>
            <p:spPr bwMode="auto">
              <a:xfrm>
                <a:off x="2744" y="1529"/>
                <a:ext cx="124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16" name="Oval 1041"/>
              <p:cNvSpPr>
                <a:spLocks noChangeArrowheads="1"/>
              </p:cNvSpPr>
              <p:nvPr/>
            </p:nvSpPr>
            <p:spPr bwMode="auto">
              <a:xfrm>
                <a:off x="2909" y="1529"/>
                <a:ext cx="125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17" name="Oval 1042"/>
              <p:cNvSpPr>
                <a:spLocks noChangeArrowheads="1"/>
              </p:cNvSpPr>
              <p:nvPr/>
            </p:nvSpPr>
            <p:spPr bwMode="auto">
              <a:xfrm>
                <a:off x="3075" y="1529"/>
                <a:ext cx="123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18" name="Oval 1043"/>
              <p:cNvSpPr>
                <a:spLocks noChangeArrowheads="1"/>
              </p:cNvSpPr>
              <p:nvPr/>
            </p:nvSpPr>
            <p:spPr bwMode="auto">
              <a:xfrm>
                <a:off x="3241" y="1529"/>
                <a:ext cx="124" cy="123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661" name="Group 1044"/>
            <p:cNvGrpSpPr>
              <a:grpSpLocks/>
            </p:cNvGrpSpPr>
            <p:nvPr/>
          </p:nvGrpSpPr>
          <p:grpSpPr bwMode="auto">
            <a:xfrm>
              <a:off x="2456" y="1569"/>
              <a:ext cx="785" cy="124"/>
              <a:chOff x="2456" y="1569"/>
              <a:chExt cx="785" cy="124"/>
            </a:xfrm>
          </p:grpSpPr>
          <p:sp>
            <p:nvSpPr>
              <p:cNvPr id="323708" name="Oval 1045"/>
              <p:cNvSpPr>
                <a:spLocks noChangeArrowheads="1"/>
              </p:cNvSpPr>
              <p:nvPr/>
            </p:nvSpPr>
            <p:spPr bwMode="auto">
              <a:xfrm>
                <a:off x="2456" y="1569"/>
                <a:ext cx="122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09" name="Oval 1046"/>
              <p:cNvSpPr>
                <a:spLocks noChangeArrowheads="1"/>
              </p:cNvSpPr>
              <p:nvPr/>
            </p:nvSpPr>
            <p:spPr bwMode="auto">
              <a:xfrm>
                <a:off x="2621" y="1569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10" name="Oval 1047"/>
              <p:cNvSpPr>
                <a:spLocks noChangeArrowheads="1"/>
              </p:cNvSpPr>
              <p:nvPr/>
            </p:nvSpPr>
            <p:spPr bwMode="auto">
              <a:xfrm>
                <a:off x="2785" y="1569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11" name="Oval 1048"/>
              <p:cNvSpPr>
                <a:spLocks noChangeArrowheads="1"/>
              </p:cNvSpPr>
              <p:nvPr/>
            </p:nvSpPr>
            <p:spPr bwMode="auto">
              <a:xfrm>
                <a:off x="2951" y="1569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12" name="Oval 1049"/>
              <p:cNvSpPr>
                <a:spLocks noChangeArrowheads="1"/>
              </p:cNvSpPr>
              <p:nvPr/>
            </p:nvSpPr>
            <p:spPr bwMode="auto">
              <a:xfrm>
                <a:off x="3117" y="1569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662" name="Group 1050"/>
            <p:cNvGrpSpPr>
              <a:grpSpLocks/>
            </p:cNvGrpSpPr>
            <p:nvPr/>
          </p:nvGrpSpPr>
          <p:grpSpPr bwMode="auto">
            <a:xfrm>
              <a:off x="2331" y="1611"/>
              <a:ext cx="951" cy="124"/>
              <a:chOff x="2331" y="1611"/>
              <a:chExt cx="951" cy="124"/>
            </a:xfrm>
          </p:grpSpPr>
          <p:sp>
            <p:nvSpPr>
              <p:cNvPr id="323702" name="Oval 1051"/>
              <p:cNvSpPr>
                <a:spLocks noChangeArrowheads="1"/>
              </p:cNvSpPr>
              <p:nvPr/>
            </p:nvSpPr>
            <p:spPr bwMode="auto">
              <a:xfrm>
                <a:off x="2331" y="1611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03" name="Oval 1052"/>
              <p:cNvSpPr>
                <a:spLocks noChangeArrowheads="1"/>
              </p:cNvSpPr>
              <p:nvPr/>
            </p:nvSpPr>
            <p:spPr bwMode="auto">
              <a:xfrm>
                <a:off x="2495" y="1611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04" name="Oval 1053"/>
              <p:cNvSpPr>
                <a:spLocks noChangeArrowheads="1"/>
              </p:cNvSpPr>
              <p:nvPr/>
            </p:nvSpPr>
            <p:spPr bwMode="auto">
              <a:xfrm>
                <a:off x="2661" y="1611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05" name="Oval 1054"/>
              <p:cNvSpPr>
                <a:spLocks noChangeArrowheads="1"/>
              </p:cNvSpPr>
              <p:nvPr/>
            </p:nvSpPr>
            <p:spPr bwMode="auto">
              <a:xfrm>
                <a:off x="2827" y="1611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06" name="Oval 1055"/>
              <p:cNvSpPr>
                <a:spLocks noChangeArrowheads="1"/>
              </p:cNvSpPr>
              <p:nvPr/>
            </p:nvSpPr>
            <p:spPr bwMode="auto">
              <a:xfrm>
                <a:off x="2992" y="1611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07" name="Oval 1056"/>
              <p:cNvSpPr>
                <a:spLocks noChangeArrowheads="1"/>
              </p:cNvSpPr>
              <p:nvPr/>
            </p:nvSpPr>
            <p:spPr bwMode="auto">
              <a:xfrm>
                <a:off x="3158" y="1611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663" name="Group 1057"/>
            <p:cNvGrpSpPr>
              <a:grpSpLocks/>
            </p:cNvGrpSpPr>
            <p:nvPr/>
          </p:nvGrpSpPr>
          <p:grpSpPr bwMode="auto">
            <a:xfrm>
              <a:off x="2373" y="1652"/>
              <a:ext cx="785" cy="124"/>
              <a:chOff x="2373" y="1652"/>
              <a:chExt cx="785" cy="124"/>
            </a:xfrm>
          </p:grpSpPr>
          <p:sp>
            <p:nvSpPr>
              <p:cNvPr id="323697" name="Oval 1058"/>
              <p:cNvSpPr>
                <a:spLocks noChangeArrowheads="1"/>
              </p:cNvSpPr>
              <p:nvPr/>
            </p:nvSpPr>
            <p:spPr bwMode="auto">
              <a:xfrm>
                <a:off x="2373" y="1652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98" name="Oval 1059"/>
              <p:cNvSpPr>
                <a:spLocks noChangeArrowheads="1"/>
              </p:cNvSpPr>
              <p:nvPr/>
            </p:nvSpPr>
            <p:spPr bwMode="auto">
              <a:xfrm>
                <a:off x="2538" y="1652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99" name="Oval 1060"/>
              <p:cNvSpPr>
                <a:spLocks noChangeArrowheads="1"/>
              </p:cNvSpPr>
              <p:nvPr/>
            </p:nvSpPr>
            <p:spPr bwMode="auto">
              <a:xfrm>
                <a:off x="2704" y="1652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00" name="Oval 1061"/>
              <p:cNvSpPr>
                <a:spLocks noChangeArrowheads="1"/>
              </p:cNvSpPr>
              <p:nvPr/>
            </p:nvSpPr>
            <p:spPr bwMode="auto">
              <a:xfrm>
                <a:off x="2868" y="1652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701" name="Oval 1062"/>
              <p:cNvSpPr>
                <a:spLocks noChangeArrowheads="1"/>
              </p:cNvSpPr>
              <p:nvPr/>
            </p:nvSpPr>
            <p:spPr bwMode="auto">
              <a:xfrm>
                <a:off x="3034" y="1652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664" name="Group 1063"/>
            <p:cNvGrpSpPr>
              <a:grpSpLocks/>
            </p:cNvGrpSpPr>
            <p:nvPr/>
          </p:nvGrpSpPr>
          <p:grpSpPr bwMode="auto">
            <a:xfrm>
              <a:off x="2250" y="1694"/>
              <a:ext cx="950" cy="124"/>
              <a:chOff x="2250" y="1694"/>
              <a:chExt cx="950" cy="124"/>
            </a:xfrm>
          </p:grpSpPr>
          <p:sp>
            <p:nvSpPr>
              <p:cNvPr id="323691" name="Oval 1064"/>
              <p:cNvSpPr>
                <a:spLocks noChangeArrowheads="1"/>
              </p:cNvSpPr>
              <p:nvPr/>
            </p:nvSpPr>
            <p:spPr bwMode="auto">
              <a:xfrm>
                <a:off x="2250" y="1694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92" name="Oval 1065"/>
              <p:cNvSpPr>
                <a:spLocks noChangeArrowheads="1"/>
              </p:cNvSpPr>
              <p:nvPr/>
            </p:nvSpPr>
            <p:spPr bwMode="auto">
              <a:xfrm>
                <a:off x="2414" y="1694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93" name="Oval 1066"/>
              <p:cNvSpPr>
                <a:spLocks noChangeArrowheads="1"/>
              </p:cNvSpPr>
              <p:nvPr/>
            </p:nvSpPr>
            <p:spPr bwMode="auto">
              <a:xfrm>
                <a:off x="2580" y="1694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94" name="Oval 1067"/>
              <p:cNvSpPr>
                <a:spLocks noChangeArrowheads="1"/>
              </p:cNvSpPr>
              <p:nvPr/>
            </p:nvSpPr>
            <p:spPr bwMode="auto">
              <a:xfrm>
                <a:off x="2744" y="1694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95" name="Oval 1068"/>
              <p:cNvSpPr>
                <a:spLocks noChangeArrowheads="1"/>
              </p:cNvSpPr>
              <p:nvPr/>
            </p:nvSpPr>
            <p:spPr bwMode="auto">
              <a:xfrm>
                <a:off x="2909" y="1694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96" name="Oval 1069"/>
              <p:cNvSpPr>
                <a:spLocks noChangeArrowheads="1"/>
              </p:cNvSpPr>
              <p:nvPr/>
            </p:nvSpPr>
            <p:spPr bwMode="auto">
              <a:xfrm>
                <a:off x="3075" y="1694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665" name="Group 1070"/>
            <p:cNvGrpSpPr>
              <a:grpSpLocks/>
            </p:cNvGrpSpPr>
            <p:nvPr/>
          </p:nvGrpSpPr>
          <p:grpSpPr bwMode="auto">
            <a:xfrm>
              <a:off x="2290" y="1735"/>
              <a:ext cx="785" cy="124"/>
              <a:chOff x="2290" y="1735"/>
              <a:chExt cx="785" cy="124"/>
            </a:xfrm>
          </p:grpSpPr>
          <p:sp>
            <p:nvSpPr>
              <p:cNvPr id="323686" name="Oval 1071"/>
              <p:cNvSpPr>
                <a:spLocks noChangeArrowheads="1"/>
              </p:cNvSpPr>
              <p:nvPr/>
            </p:nvSpPr>
            <p:spPr bwMode="auto">
              <a:xfrm>
                <a:off x="2290" y="1735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87" name="Oval 1072"/>
              <p:cNvSpPr>
                <a:spLocks noChangeArrowheads="1"/>
              </p:cNvSpPr>
              <p:nvPr/>
            </p:nvSpPr>
            <p:spPr bwMode="auto">
              <a:xfrm>
                <a:off x="2456" y="1735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88" name="Oval 1073"/>
              <p:cNvSpPr>
                <a:spLocks noChangeArrowheads="1"/>
              </p:cNvSpPr>
              <p:nvPr/>
            </p:nvSpPr>
            <p:spPr bwMode="auto">
              <a:xfrm>
                <a:off x="2621" y="1735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89" name="Oval 1074"/>
              <p:cNvSpPr>
                <a:spLocks noChangeArrowheads="1"/>
              </p:cNvSpPr>
              <p:nvPr/>
            </p:nvSpPr>
            <p:spPr bwMode="auto">
              <a:xfrm>
                <a:off x="2785" y="1735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90" name="Oval 1075"/>
              <p:cNvSpPr>
                <a:spLocks noChangeArrowheads="1"/>
              </p:cNvSpPr>
              <p:nvPr/>
            </p:nvSpPr>
            <p:spPr bwMode="auto">
              <a:xfrm>
                <a:off x="2951" y="1735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666" name="Group 1076"/>
            <p:cNvGrpSpPr>
              <a:grpSpLocks/>
            </p:cNvGrpSpPr>
            <p:nvPr/>
          </p:nvGrpSpPr>
          <p:grpSpPr bwMode="auto">
            <a:xfrm>
              <a:off x="2167" y="1777"/>
              <a:ext cx="950" cy="124"/>
              <a:chOff x="2167" y="1777"/>
              <a:chExt cx="950" cy="124"/>
            </a:xfrm>
          </p:grpSpPr>
          <p:sp>
            <p:nvSpPr>
              <p:cNvPr id="323680" name="Oval 1077"/>
              <p:cNvSpPr>
                <a:spLocks noChangeArrowheads="1"/>
              </p:cNvSpPr>
              <p:nvPr/>
            </p:nvSpPr>
            <p:spPr bwMode="auto">
              <a:xfrm>
                <a:off x="2167" y="1777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81" name="Oval 1078"/>
              <p:cNvSpPr>
                <a:spLocks noChangeArrowheads="1"/>
              </p:cNvSpPr>
              <p:nvPr/>
            </p:nvSpPr>
            <p:spPr bwMode="auto">
              <a:xfrm>
                <a:off x="2331" y="1777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82" name="Oval 1079"/>
              <p:cNvSpPr>
                <a:spLocks noChangeArrowheads="1"/>
              </p:cNvSpPr>
              <p:nvPr/>
            </p:nvSpPr>
            <p:spPr bwMode="auto">
              <a:xfrm>
                <a:off x="2497" y="1777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83" name="Oval 1080"/>
              <p:cNvSpPr>
                <a:spLocks noChangeArrowheads="1"/>
              </p:cNvSpPr>
              <p:nvPr/>
            </p:nvSpPr>
            <p:spPr bwMode="auto">
              <a:xfrm>
                <a:off x="2661" y="1777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84" name="Oval 1081"/>
              <p:cNvSpPr>
                <a:spLocks noChangeArrowheads="1"/>
              </p:cNvSpPr>
              <p:nvPr/>
            </p:nvSpPr>
            <p:spPr bwMode="auto">
              <a:xfrm>
                <a:off x="2827" y="1777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85" name="Oval 1082"/>
              <p:cNvSpPr>
                <a:spLocks noChangeArrowheads="1"/>
              </p:cNvSpPr>
              <p:nvPr/>
            </p:nvSpPr>
            <p:spPr bwMode="auto">
              <a:xfrm>
                <a:off x="2992" y="1777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667" name="Group 1083"/>
            <p:cNvGrpSpPr>
              <a:grpSpLocks/>
            </p:cNvGrpSpPr>
            <p:nvPr/>
          </p:nvGrpSpPr>
          <p:grpSpPr bwMode="auto">
            <a:xfrm>
              <a:off x="2209" y="1818"/>
              <a:ext cx="785" cy="124"/>
              <a:chOff x="2209" y="1818"/>
              <a:chExt cx="785" cy="124"/>
            </a:xfrm>
          </p:grpSpPr>
          <p:sp>
            <p:nvSpPr>
              <p:cNvPr id="323675" name="Oval 1084"/>
              <p:cNvSpPr>
                <a:spLocks noChangeArrowheads="1"/>
              </p:cNvSpPr>
              <p:nvPr/>
            </p:nvSpPr>
            <p:spPr bwMode="auto">
              <a:xfrm>
                <a:off x="2209" y="1818"/>
                <a:ext cx="122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76" name="Oval 1085"/>
              <p:cNvSpPr>
                <a:spLocks noChangeArrowheads="1"/>
              </p:cNvSpPr>
              <p:nvPr/>
            </p:nvSpPr>
            <p:spPr bwMode="auto">
              <a:xfrm>
                <a:off x="2373" y="1818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77" name="Oval 1086"/>
              <p:cNvSpPr>
                <a:spLocks noChangeArrowheads="1"/>
              </p:cNvSpPr>
              <p:nvPr/>
            </p:nvSpPr>
            <p:spPr bwMode="auto">
              <a:xfrm>
                <a:off x="2538" y="1818"/>
                <a:ext cx="125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78" name="Oval 1087"/>
              <p:cNvSpPr>
                <a:spLocks noChangeArrowheads="1"/>
              </p:cNvSpPr>
              <p:nvPr/>
            </p:nvSpPr>
            <p:spPr bwMode="auto">
              <a:xfrm>
                <a:off x="2704" y="1818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79" name="Oval 1088"/>
              <p:cNvSpPr>
                <a:spLocks noChangeArrowheads="1"/>
              </p:cNvSpPr>
              <p:nvPr/>
            </p:nvSpPr>
            <p:spPr bwMode="auto">
              <a:xfrm>
                <a:off x="2870" y="1818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3668" name="Group 1089"/>
            <p:cNvGrpSpPr>
              <a:grpSpLocks/>
            </p:cNvGrpSpPr>
            <p:nvPr/>
          </p:nvGrpSpPr>
          <p:grpSpPr bwMode="auto">
            <a:xfrm>
              <a:off x="2086" y="1860"/>
              <a:ext cx="948" cy="124"/>
              <a:chOff x="2086" y="1860"/>
              <a:chExt cx="948" cy="124"/>
            </a:xfrm>
          </p:grpSpPr>
          <p:sp>
            <p:nvSpPr>
              <p:cNvPr id="323669" name="Oval 1090"/>
              <p:cNvSpPr>
                <a:spLocks noChangeArrowheads="1"/>
              </p:cNvSpPr>
              <p:nvPr/>
            </p:nvSpPr>
            <p:spPr bwMode="auto">
              <a:xfrm>
                <a:off x="2086" y="1860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70" name="Oval 1091"/>
              <p:cNvSpPr>
                <a:spLocks noChangeArrowheads="1"/>
              </p:cNvSpPr>
              <p:nvPr/>
            </p:nvSpPr>
            <p:spPr bwMode="auto">
              <a:xfrm>
                <a:off x="2250" y="1860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71" name="Oval 1092"/>
              <p:cNvSpPr>
                <a:spLocks noChangeArrowheads="1"/>
              </p:cNvSpPr>
              <p:nvPr/>
            </p:nvSpPr>
            <p:spPr bwMode="auto">
              <a:xfrm>
                <a:off x="2416" y="1860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72" name="Oval 1093"/>
              <p:cNvSpPr>
                <a:spLocks noChangeArrowheads="1"/>
              </p:cNvSpPr>
              <p:nvPr/>
            </p:nvSpPr>
            <p:spPr bwMode="auto">
              <a:xfrm>
                <a:off x="2580" y="1860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73" name="Oval 1094"/>
              <p:cNvSpPr>
                <a:spLocks noChangeArrowheads="1"/>
              </p:cNvSpPr>
              <p:nvPr/>
            </p:nvSpPr>
            <p:spPr bwMode="auto">
              <a:xfrm>
                <a:off x="2744" y="1860"/>
                <a:ext cx="124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674" name="Oval 1095"/>
              <p:cNvSpPr>
                <a:spLocks noChangeArrowheads="1"/>
              </p:cNvSpPr>
              <p:nvPr/>
            </p:nvSpPr>
            <p:spPr bwMode="auto">
              <a:xfrm>
                <a:off x="2911" y="1860"/>
                <a:ext cx="123" cy="124"/>
              </a:xfrm>
              <a:prstGeom prst="ellipse">
                <a:avLst/>
              </a:prstGeom>
              <a:solidFill>
                <a:srgbClr val="FFCC00"/>
              </a:solidFill>
              <a:ln w="9487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23635" name="AutoShape 1096"/>
          <p:cNvSpPr>
            <a:spLocks noChangeArrowheads="1"/>
          </p:cNvSpPr>
          <p:nvPr/>
        </p:nvSpPr>
        <p:spPr bwMode="auto">
          <a:xfrm>
            <a:off x="3430588" y="2565400"/>
            <a:ext cx="2290762" cy="1114425"/>
          </a:xfrm>
          <a:prstGeom prst="cube">
            <a:avLst>
              <a:gd name="adj" fmla="val 60745"/>
            </a:avLst>
          </a:prstGeom>
          <a:solidFill>
            <a:schemeClr val="accent1">
              <a:alpha val="50195"/>
            </a:schemeClr>
          </a:solidFill>
          <a:ln w="9487">
            <a:solidFill>
              <a:srgbClr val="C0D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36" name="Rectangle 1097"/>
          <p:cNvSpPr>
            <a:spLocks noChangeArrowheads="1"/>
          </p:cNvSpPr>
          <p:nvPr/>
        </p:nvSpPr>
        <p:spPr bwMode="white">
          <a:xfrm>
            <a:off x="3598863" y="3219450"/>
            <a:ext cx="13811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/>
          <a:lstStyle/>
          <a:p>
            <a:pPr algn="ctr" fontAlgn="base" latinLnBrk="1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>
                <a:solidFill>
                  <a:srgbClr val="000000"/>
                </a:solidFill>
                <a:latin typeface="Tahoma" pitchFamily="34" charset="0"/>
                <a:cs typeface="Arial" pitchFamily="34" charset="0"/>
                <a:sym typeface="Wingdings" pitchFamily="2" charset="2"/>
              </a:rPr>
              <a:t>Ti </a:t>
            </a:r>
          </a:p>
        </p:txBody>
      </p:sp>
      <p:pic>
        <p:nvPicPr>
          <p:cNvPr id="323637" name="Picture 10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24525"/>
            <a:ext cx="113506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487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3638" name="AutoShape 1099"/>
          <p:cNvSpPr>
            <a:spLocks noChangeArrowheads="1"/>
          </p:cNvSpPr>
          <p:nvPr/>
        </p:nvSpPr>
        <p:spPr bwMode="auto">
          <a:xfrm>
            <a:off x="1979613" y="6092825"/>
            <a:ext cx="863600" cy="360363"/>
          </a:xfrm>
          <a:prstGeom prst="rightArrow">
            <a:avLst>
              <a:gd name="adj1" fmla="val 50000"/>
              <a:gd name="adj2" fmla="val 59912"/>
            </a:avLst>
          </a:prstGeom>
          <a:solidFill>
            <a:schemeClr val="tx2"/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39" name="AutoShape 1100"/>
          <p:cNvSpPr>
            <a:spLocks noChangeArrowheads="1"/>
          </p:cNvSpPr>
          <p:nvPr/>
        </p:nvSpPr>
        <p:spPr bwMode="auto">
          <a:xfrm>
            <a:off x="6659563" y="6021388"/>
            <a:ext cx="792162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tx2"/>
          </a:solidFill>
          <a:ln w="9487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40" name="Line 1101"/>
          <p:cNvSpPr>
            <a:spLocks noChangeShapeType="1"/>
          </p:cNvSpPr>
          <p:nvPr/>
        </p:nvSpPr>
        <p:spPr bwMode="auto">
          <a:xfrm flipH="1" flipV="1">
            <a:off x="900113" y="5102225"/>
            <a:ext cx="22225" cy="852488"/>
          </a:xfrm>
          <a:prstGeom prst="line">
            <a:avLst/>
          </a:prstGeom>
          <a:noFill/>
          <a:ln w="9487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3641" name="AutoShape 1102"/>
          <p:cNvSpPr>
            <a:spLocks noChangeArrowheads="1"/>
          </p:cNvSpPr>
          <p:nvPr/>
        </p:nvSpPr>
        <p:spPr bwMode="auto">
          <a:xfrm>
            <a:off x="3201988" y="6021388"/>
            <a:ext cx="2593975" cy="43180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487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966" tIns="46769" rIns="89966" bIns="46769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cs typeface="Arial" pitchFamily="34" charset="0"/>
                <a:sym typeface="Wingdings" pitchFamily="2" charset="2"/>
              </a:rPr>
              <a:t>Out-diffusion of free O</a:t>
            </a:r>
            <a:r>
              <a:rPr lang="en-US" altLang="ja-JP" b="1" baseline="30000">
                <a:solidFill>
                  <a:srgbClr val="000000"/>
                </a:solidFill>
                <a:cs typeface="Arial" pitchFamily="34" charset="0"/>
                <a:sym typeface="Wingdings" pitchFamily="2" charset="2"/>
              </a:rPr>
              <a:t>2-</a:t>
            </a:r>
          </a:p>
        </p:txBody>
      </p:sp>
      <p:sp>
        <p:nvSpPr>
          <p:cNvPr id="323642" name="Rectangle 1103"/>
          <p:cNvSpPr>
            <a:spLocks noGrp="1" noChangeArrowheads="1"/>
          </p:cNvSpPr>
          <p:nvPr>
            <p:ph type="body" idx="1"/>
          </p:nvPr>
        </p:nvSpPr>
        <p:spPr>
          <a:xfrm>
            <a:off x="503238" y="1557338"/>
            <a:ext cx="8640762" cy="5492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66" tIns="46769" rIns="89966" bIns="46769"/>
          <a:lstStyle/>
          <a:p>
            <a:pPr marL="358775" indent="-358775" eaLnBrk="1" hangingPunct="1">
              <a:buFontTx/>
              <a:buNone/>
            </a:pPr>
            <a:r>
              <a:rPr lang="en-US" altLang="ja-JP" sz="2200" b="1" smtClean="0">
                <a:sym typeface="Wingdings" pitchFamily="2" charset="2"/>
              </a:rPr>
              <a:t>[Ca</a:t>
            </a:r>
            <a:r>
              <a:rPr lang="en-US" altLang="ja-JP" sz="2200" b="1" baseline="-25000" smtClean="0">
                <a:sym typeface="Wingdings" pitchFamily="2" charset="2"/>
              </a:rPr>
              <a:t>24</a:t>
            </a:r>
            <a:r>
              <a:rPr lang="en-US" altLang="ja-JP" sz="2200" b="1" smtClean="0">
                <a:sym typeface="Wingdings" pitchFamily="2" charset="2"/>
              </a:rPr>
              <a:t>Al</a:t>
            </a:r>
            <a:r>
              <a:rPr lang="en-US" altLang="ja-JP" sz="2200" b="1" baseline="-25000" smtClean="0">
                <a:sym typeface="Wingdings" pitchFamily="2" charset="2"/>
              </a:rPr>
              <a:t>28</a:t>
            </a:r>
            <a:r>
              <a:rPr lang="en-US" altLang="ja-JP" sz="2200" b="1" smtClean="0">
                <a:sym typeface="Wingdings" pitchFamily="2" charset="2"/>
              </a:rPr>
              <a:t>O</a:t>
            </a:r>
            <a:r>
              <a:rPr lang="en-US" altLang="ja-JP" sz="2200" b="1" baseline="-25000" smtClean="0">
                <a:sym typeface="Wingdings" pitchFamily="2" charset="2"/>
              </a:rPr>
              <a:t>64</a:t>
            </a:r>
            <a:r>
              <a:rPr lang="en-US" altLang="ja-JP" sz="2200" b="1" smtClean="0">
                <a:sym typeface="Wingdings" pitchFamily="2" charset="2"/>
              </a:rPr>
              <a:t>]</a:t>
            </a:r>
            <a:r>
              <a:rPr lang="en-US" altLang="ja-JP" sz="2200" b="1" baseline="30000" smtClean="0">
                <a:sym typeface="Wingdings" pitchFamily="2" charset="2"/>
              </a:rPr>
              <a:t>4+</a:t>
            </a:r>
            <a:r>
              <a:rPr lang="en-US" altLang="ja-JP" sz="2200" smtClean="0">
                <a:sym typeface="Wingdings" pitchFamily="2" charset="2"/>
              </a:rPr>
              <a:t> (</a:t>
            </a:r>
            <a:r>
              <a:rPr lang="en-US" altLang="ja-JP" sz="2200" b="1" smtClean="0">
                <a:sym typeface="Wingdings" pitchFamily="2" charset="2"/>
              </a:rPr>
              <a:t>2O</a:t>
            </a:r>
            <a:r>
              <a:rPr lang="en-US" altLang="ja-JP" sz="2200" b="1" baseline="30000" smtClean="0">
                <a:sym typeface="Wingdings" pitchFamily="2" charset="2"/>
              </a:rPr>
              <a:t>2–</a:t>
            </a:r>
            <a:r>
              <a:rPr lang="en-US" altLang="ja-JP" sz="2200" smtClean="0">
                <a:sym typeface="Wingdings" pitchFamily="2" charset="2"/>
              </a:rPr>
              <a:t>) + </a:t>
            </a:r>
            <a:r>
              <a:rPr lang="en-US" altLang="ja-JP" sz="2200" b="1" smtClean="0">
                <a:sym typeface="Wingdings" pitchFamily="2" charset="2"/>
              </a:rPr>
              <a:t>Ti</a:t>
            </a:r>
            <a:r>
              <a:rPr lang="en-US" altLang="ja-JP" sz="2200" smtClean="0">
                <a:sym typeface="Wingdings" pitchFamily="2" charset="2"/>
              </a:rPr>
              <a:t>  → </a:t>
            </a:r>
            <a:r>
              <a:rPr lang="en-US" altLang="ja-JP" sz="2200" b="1" smtClean="0">
                <a:sym typeface="Wingdings" pitchFamily="2" charset="2"/>
              </a:rPr>
              <a:t>[Ca</a:t>
            </a:r>
            <a:r>
              <a:rPr lang="en-US" altLang="ja-JP" sz="2200" b="1" baseline="-25000" smtClean="0">
                <a:sym typeface="Wingdings" pitchFamily="2" charset="2"/>
              </a:rPr>
              <a:t>24</a:t>
            </a:r>
            <a:r>
              <a:rPr lang="en-US" altLang="ja-JP" sz="2200" b="1" smtClean="0">
                <a:sym typeface="Wingdings" pitchFamily="2" charset="2"/>
              </a:rPr>
              <a:t>Al</a:t>
            </a:r>
            <a:r>
              <a:rPr lang="en-US" altLang="ja-JP" sz="2200" b="1" baseline="-25000" smtClean="0">
                <a:sym typeface="Wingdings" pitchFamily="2" charset="2"/>
              </a:rPr>
              <a:t>28</a:t>
            </a:r>
            <a:r>
              <a:rPr lang="en-US" altLang="ja-JP" sz="2200" b="1" smtClean="0">
                <a:sym typeface="Wingdings" pitchFamily="2" charset="2"/>
              </a:rPr>
              <a:t>O</a:t>
            </a:r>
            <a:r>
              <a:rPr lang="en-US" altLang="ja-JP" sz="2200" b="1" baseline="-25000" smtClean="0">
                <a:sym typeface="Wingdings" pitchFamily="2" charset="2"/>
              </a:rPr>
              <a:t>64</a:t>
            </a:r>
            <a:r>
              <a:rPr lang="en-US" altLang="ja-JP" sz="2200" b="1" smtClean="0">
                <a:sym typeface="Wingdings" pitchFamily="2" charset="2"/>
              </a:rPr>
              <a:t>]</a:t>
            </a:r>
            <a:r>
              <a:rPr lang="en-US" altLang="ja-JP" sz="2200" b="1" baseline="30000" smtClean="0">
                <a:sym typeface="Wingdings" pitchFamily="2" charset="2"/>
              </a:rPr>
              <a:t>4+</a:t>
            </a:r>
            <a:r>
              <a:rPr lang="en-US" altLang="ja-JP" sz="2200" smtClean="0">
                <a:sym typeface="Wingdings" pitchFamily="2" charset="2"/>
              </a:rPr>
              <a:t> (</a:t>
            </a:r>
            <a:r>
              <a:rPr lang="en-US" altLang="ja-JP" sz="2200" b="1" smtClean="0">
                <a:sym typeface="Wingdings" pitchFamily="2" charset="2"/>
              </a:rPr>
              <a:t>4e</a:t>
            </a:r>
            <a:r>
              <a:rPr lang="en-US" altLang="ja-JP" sz="2200" b="1" baseline="30000" smtClean="0">
                <a:sym typeface="Wingdings" pitchFamily="2" charset="2"/>
              </a:rPr>
              <a:t>–</a:t>
            </a:r>
            <a:r>
              <a:rPr lang="en-US" altLang="ja-JP" sz="2200" smtClean="0">
                <a:sym typeface="Wingdings" pitchFamily="2" charset="2"/>
              </a:rPr>
              <a:t>) +</a:t>
            </a:r>
            <a:r>
              <a:rPr lang="ja-JP" altLang="en-US" sz="2200" smtClean="0">
                <a:sym typeface="Wingdings" pitchFamily="2" charset="2"/>
              </a:rPr>
              <a:t>　</a:t>
            </a:r>
            <a:r>
              <a:rPr lang="en-US" altLang="ja-JP" sz="2200" b="1" smtClean="0">
                <a:sym typeface="Wingdings" pitchFamily="2" charset="2"/>
              </a:rPr>
              <a:t>TiO</a:t>
            </a:r>
            <a:r>
              <a:rPr lang="en-US" altLang="ja-JP" sz="2200" b="1" baseline="-25000" smtClean="0">
                <a:sym typeface="Wingdings" pitchFamily="2" charset="2"/>
              </a:rPr>
              <a:t>X</a:t>
            </a:r>
          </a:p>
        </p:txBody>
      </p:sp>
      <p:sp>
        <p:nvSpPr>
          <p:cNvPr id="323643" name="Line 1104"/>
          <p:cNvSpPr>
            <a:spLocks noChangeShapeType="1"/>
          </p:cNvSpPr>
          <p:nvPr/>
        </p:nvSpPr>
        <p:spPr bwMode="auto">
          <a:xfrm flipH="1">
            <a:off x="900113" y="3074988"/>
            <a:ext cx="0" cy="1006475"/>
          </a:xfrm>
          <a:prstGeom prst="line">
            <a:avLst/>
          </a:prstGeom>
          <a:noFill/>
          <a:ln w="9487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3644" name="Rectangle 1105"/>
          <p:cNvSpPr>
            <a:spLocks noChangeArrowheads="1"/>
          </p:cNvSpPr>
          <p:nvPr/>
        </p:nvSpPr>
        <p:spPr bwMode="white">
          <a:xfrm>
            <a:off x="533400" y="2641600"/>
            <a:ext cx="820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>
            <a:spAutoFit/>
          </a:bodyPr>
          <a:lstStyle/>
          <a:p>
            <a:pPr fontAlgn="base" latinLnBrk="1">
              <a:spcBef>
                <a:spcPct val="5000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Tahoma" pitchFamily="34" charset="0"/>
                <a:ea typeface="MS UI Gothic" pitchFamily="50" charset="-128"/>
                <a:cs typeface="Arial" pitchFamily="34" charset="0"/>
                <a:sym typeface="Wingdings" pitchFamily="2" charset="2"/>
              </a:rPr>
              <a:t>cage</a:t>
            </a:r>
          </a:p>
        </p:txBody>
      </p:sp>
      <p:sp>
        <p:nvSpPr>
          <p:cNvPr id="323645" name="Line 1106"/>
          <p:cNvSpPr>
            <a:spLocks noChangeShapeType="1"/>
          </p:cNvSpPr>
          <p:nvPr/>
        </p:nvSpPr>
        <p:spPr bwMode="auto">
          <a:xfrm flipH="1">
            <a:off x="1566863" y="2932113"/>
            <a:ext cx="196850" cy="1438275"/>
          </a:xfrm>
          <a:prstGeom prst="line">
            <a:avLst/>
          </a:prstGeom>
          <a:noFill/>
          <a:ln w="9487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3646" name="Rectangle 1107"/>
          <p:cNvSpPr>
            <a:spLocks noChangeArrowheads="1"/>
          </p:cNvSpPr>
          <p:nvPr/>
        </p:nvSpPr>
        <p:spPr bwMode="white">
          <a:xfrm>
            <a:off x="1282700" y="2503488"/>
            <a:ext cx="1851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66" tIns="46769" rIns="89966" bIns="46769">
            <a:spAutoFit/>
          </a:bodyPr>
          <a:lstStyle/>
          <a:p>
            <a:pPr algn="ctr" fontAlgn="base" latinLnBrk="1">
              <a:spcBef>
                <a:spcPct val="5000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66FF"/>
                </a:solidFill>
                <a:latin typeface="Tahoma" pitchFamily="34" charset="0"/>
                <a:ea typeface="MS UI Gothic" pitchFamily="50" charset="-128"/>
                <a:cs typeface="Arial" pitchFamily="34" charset="0"/>
                <a:sym typeface="Wingdings" pitchFamily="2" charset="2"/>
              </a:rPr>
              <a:t>Free O</a:t>
            </a:r>
            <a:r>
              <a:rPr lang="en-US" altLang="ja-JP" b="1" baseline="30000">
                <a:solidFill>
                  <a:srgbClr val="0066FF"/>
                </a:solidFill>
                <a:latin typeface="Tahoma" pitchFamily="34" charset="0"/>
                <a:ea typeface="MS UI Gothic" pitchFamily="50" charset="-128"/>
                <a:cs typeface="Arial" pitchFamily="34" charset="0"/>
                <a:sym typeface="Wingdings" pitchFamily="2" charset="2"/>
              </a:rPr>
              <a:t>2-</a:t>
            </a:r>
          </a:p>
        </p:txBody>
      </p:sp>
      <p:sp>
        <p:nvSpPr>
          <p:cNvPr id="323647" name="Oval 1108"/>
          <p:cNvSpPr>
            <a:spLocks noChangeArrowheads="1"/>
          </p:cNvSpPr>
          <p:nvPr/>
        </p:nvSpPr>
        <p:spPr bwMode="auto">
          <a:xfrm>
            <a:off x="3495675" y="5091113"/>
            <a:ext cx="198438" cy="196850"/>
          </a:xfrm>
          <a:prstGeom prst="ellipse">
            <a:avLst/>
          </a:prstGeom>
          <a:solidFill>
            <a:srgbClr val="00FFFF"/>
          </a:solidFill>
          <a:ln w="9487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48" name="Oval 1109"/>
          <p:cNvSpPr>
            <a:spLocks noChangeArrowheads="1"/>
          </p:cNvSpPr>
          <p:nvPr/>
        </p:nvSpPr>
        <p:spPr bwMode="auto">
          <a:xfrm>
            <a:off x="3490913" y="4400550"/>
            <a:ext cx="196850" cy="196850"/>
          </a:xfrm>
          <a:prstGeom prst="ellipse">
            <a:avLst/>
          </a:prstGeom>
          <a:solidFill>
            <a:srgbClr val="00FFFF"/>
          </a:solidFill>
          <a:ln w="9487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49" name="Oval 1110"/>
          <p:cNvSpPr>
            <a:spLocks noChangeArrowheads="1"/>
          </p:cNvSpPr>
          <p:nvPr/>
        </p:nvSpPr>
        <p:spPr bwMode="auto">
          <a:xfrm>
            <a:off x="4214813" y="5092700"/>
            <a:ext cx="196850" cy="196850"/>
          </a:xfrm>
          <a:prstGeom prst="ellipse">
            <a:avLst/>
          </a:prstGeom>
          <a:solidFill>
            <a:srgbClr val="00FFFF"/>
          </a:solidFill>
          <a:ln w="9487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50" name="Oval 1111"/>
          <p:cNvSpPr>
            <a:spLocks noChangeArrowheads="1"/>
          </p:cNvSpPr>
          <p:nvPr/>
        </p:nvSpPr>
        <p:spPr bwMode="auto">
          <a:xfrm>
            <a:off x="4216400" y="4373563"/>
            <a:ext cx="198438" cy="196850"/>
          </a:xfrm>
          <a:prstGeom prst="ellipse">
            <a:avLst/>
          </a:prstGeom>
          <a:solidFill>
            <a:srgbClr val="00FFFF"/>
          </a:solidFill>
          <a:ln w="9487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51" name="Oval 1112"/>
          <p:cNvSpPr>
            <a:spLocks noChangeArrowheads="1"/>
          </p:cNvSpPr>
          <p:nvPr/>
        </p:nvSpPr>
        <p:spPr bwMode="auto">
          <a:xfrm>
            <a:off x="4932363" y="5091113"/>
            <a:ext cx="196850" cy="196850"/>
          </a:xfrm>
          <a:prstGeom prst="ellipse">
            <a:avLst/>
          </a:prstGeom>
          <a:solidFill>
            <a:srgbClr val="00FFFF"/>
          </a:solidFill>
          <a:ln w="9487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52" name="Oval 1113"/>
          <p:cNvSpPr>
            <a:spLocks noChangeArrowheads="1"/>
          </p:cNvSpPr>
          <p:nvPr/>
        </p:nvSpPr>
        <p:spPr bwMode="auto">
          <a:xfrm>
            <a:off x="4932363" y="4371975"/>
            <a:ext cx="196850" cy="196850"/>
          </a:xfrm>
          <a:prstGeom prst="ellipse">
            <a:avLst/>
          </a:prstGeom>
          <a:solidFill>
            <a:srgbClr val="00FFFF"/>
          </a:solidFill>
          <a:ln w="9487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3653" name="Rectangle 1114"/>
          <p:cNvSpPr>
            <a:spLocks noChangeArrowheads="1"/>
          </p:cNvSpPr>
          <p:nvPr/>
        </p:nvSpPr>
        <p:spPr bwMode="white">
          <a:xfrm>
            <a:off x="1403350" y="5805488"/>
            <a:ext cx="1582738" cy="396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>
            <a:spAutoFit/>
          </a:bodyPr>
          <a:lstStyle/>
          <a:p>
            <a:pPr marL="449263" indent="-449263"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ea typeface="MS UI Gothic" pitchFamily="50" charset="-128"/>
                <a:cs typeface="Arial" pitchFamily="34" charset="0"/>
                <a:sym typeface="Wingdings" pitchFamily="2" charset="2"/>
              </a:rPr>
              <a:t>(insulating)</a:t>
            </a:r>
          </a:p>
        </p:txBody>
      </p:sp>
      <p:sp>
        <p:nvSpPr>
          <p:cNvPr id="323654" name="Rectangle 1115"/>
          <p:cNvSpPr>
            <a:spLocks noChangeArrowheads="1"/>
          </p:cNvSpPr>
          <p:nvPr/>
        </p:nvSpPr>
        <p:spPr bwMode="white">
          <a:xfrm>
            <a:off x="5795963" y="5734050"/>
            <a:ext cx="1824037" cy="396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>
            <a:spAutoFit/>
          </a:bodyPr>
          <a:lstStyle/>
          <a:p>
            <a:pPr marL="449263" indent="-449263"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MS UI Gothic" pitchFamily="50" charset="-128"/>
                <a:ea typeface="MS UI Gothic" pitchFamily="50" charset="-128"/>
                <a:cs typeface="Arial" pitchFamily="34" charset="0"/>
                <a:sym typeface="Wingdings" pitchFamily="2" charset="2"/>
              </a:rPr>
              <a:t>     </a:t>
            </a:r>
            <a:r>
              <a:rPr lang="en-US" altLang="ja-JP" sz="2000" b="1">
                <a:solidFill>
                  <a:srgbClr val="000000"/>
                </a:solidFill>
                <a:ea typeface="MS UI Gothic" pitchFamily="50" charset="-128"/>
                <a:cs typeface="Arial" pitchFamily="34" charset="0"/>
                <a:sym typeface="Wingdings" pitchFamily="2" charset="2"/>
              </a:rPr>
              <a:t>(metallic)</a:t>
            </a:r>
          </a:p>
        </p:txBody>
      </p:sp>
      <p:sp>
        <p:nvSpPr>
          <p:cNvPr id="323655" name="Line 1116"/>
          <p:cNvSpPr>
            <a:spLocks noChangeShapeType="1"/>
          </p:cNvSpPr>
          <p:nvPr/>
        </p:nvSpPr>
        <p:spPr bwMode="auto">
          <a:xfrm flipH="1" flipV="1">
            <a:off x="7594600" y="5632450"/>
            <a:ext cx="590550" cy="328613"/>
          </a:xfrm>
          <a:prstGeom prst="line">
            <a:avLst/>
          </a:prstGeom>
          <a:noFill/>
          <a:ln w="9487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3656" name="Text Box 1117"/>
          <p:cNvSpPr txBox="1">
            <a:spLocks noChangeArrowheads="1"/>
          </p:cNvSpPr>
          <p:nvPr/>
        </p:nvSpPr>
        <p:spPr bwMode="auto">
          <a:xfrm>
            <a:off x="5940425" y="2133600"/>
            <a:ext cx="2760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>
                <a:solidFill>
                  <a:srgbClr val="000000"/>
                </a:solidFill>
              </a:rPr>
              <a:t>(Max 2.3x10</a:t>
            </a:r>
            <a:r>
              <a:rPr lang="en-US" altLang="ja-JP" sz="2400" b="1" baseline="30000">
                <a:solidFill>
                  <a:srgbClr val="000000"/>
                </a:solidFill>
              </a:rPr>
              <a:t>21</a:t>
            </a:r>
            <a:r>
              <a:rPr lang="en-US" altLang="ja-JP" sz="2000">
                <a:solidFill>
                  <a:srgbClr val="000000"/>
                </a:solidFill>
              </a:rPr>
              <a:t>cm</a:t>
            </a:r>
            <a:r>
              <a:rPr lang="en-US" altLang="ja-JP" sz="2000" baseline="30000">
                <a:solidFill>
                  <a:srgbClr val="000000"/>
                </a:solidFill>
              </a:rPr>
              <a:t>-3</a:t>
            </a:r>
            <a:r>
              <a:rPr lang="en-US" altLang="ja-JP" sz="20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23657" name="Text Box 1118"/>
          <p:cNvSpPr txBox="1">
            <a:spLocks noChangeArrowheads="1"/>
          </p:cNvSpPr>
          <p:nvPr/>
        </p:nvSpPr>
        <p:spPr bwMode="auto">
          <a:xfrm>
            <a:off x="3059113" y="6491288"/>
            <a:ext cx="3775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i="1">
                <a:solidFill>
                  <a:srgbClr val="000000"/>
                </a:solidFill>
              </a:rPr>
              <a:t>Science(2003), Nanolett(2007)</a:t>
            </a:r>
          </a:p>
        </p:txBody>
      </p:sp>
      <p:pic>
        <p:nvPicPr>
          <p:cNvPr id="323658" name="Picture 11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65175"/>
            <a:ext cx="334803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659" name="Text Box 1120"/>
          <p:cNvSpPr txBox="1">
            <a:spLocks noChangeArrowheads="1"/>
          </p:cNvSpPr>
          <p:nvPr/>
        </p:nvSpPr>
        <p:spPr bwMode="auto">
          <a:xfrm>
            <a:off x="447675" y="927100"/>
            <a:ext cx="301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i="1">
                <a:solidFill>
                  <a:srgbClr val="000000"/>
                </a:solidFill>
                <a:latin typeface="Arial" pitchFamily="34" charset="0"/>
              </a:rPr>
              <a:t>Chemical reduction</a:t>
            </a:r>
          </a:p>
        </p:txBody>
      </p:sp>
    </p:spTree>
    <p:extLst>
      <p:ext uri="{BB962C8B-B14F-4D97-AF65-F5344CB8AC3E}">
        <p14:creationId xmlns:p14="http://schemas.microsoft.com/office/powerpoint/2010/main" val="35084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39" name="Rectangle 979"/>
          <p:cNvSpPr>
            <a:spLocks noChangeArrowheads="1"/>
          </p:cNvSpPr>
          <p:nvPr/>
        </p:nvSpPr>
        <p:spPr bwMode="auto">
          <a:xfrm>
            <a:off x="0" y="0"/>
            <a:ext cx="3937001" cy="105251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b="1">
              <a:solidFill>
                <a:srgbClr val="000000"/>
              </a:solidFill>
            </a:endParaRPr>
          </a:p>
        </p:txBody>
      </p:sp>
      <p:grpSp>
        <p:nvGrpSpPr>
          <p:cNvPr id="424962" name="Group 2"/>
          <p:cNvGrpSpPr>
            <a:grpSpLocks/>
          </p:cNvGrpSpPr>
          <p:nvPr/>
        </p:nvGrpSpPr>
        <p:grpSpPr bwMode="auto">
          <a:xfrm>
            <a:off x="-75223" y="1336879"/>
            <a:ext cx="4213225" cy="3702049"/>
            <a:chOff x="113" y="845"/>
            <a:chExt cx="2654" cy="2332"/>
          </a:xfrm>
        </p:grpSpPr>
        <p:sp>
          <p:nvSpPr>
            <p:cNvPr id="424963" name="Freeform 3"/>
            <p:cNvSpPr>
              <a:spLocks/>
            </p:cNvSpPr>
            <p:nvPr/>
          </p:nvSpPr>
          <p:spPr bwMode="auto">
            <a:xfrm>
              <a:off x="300" y="1358"/>
              <a:ext cx="192" cy="407"/>
            </a:xfrm>
            <a:custGeom>
              <a:avLst/>
              <a:gdLst>
                <a:gd name="T0" fmla="*/ 27 w 141"/>
                <a:gd name="T1" fmla="*/ 0 h 288"/>
                <a:gd name="T2" fmla="*/ 0 w 141"/>
                <a:gd name="T3" fmla="*/ 288 h 288"/>
                <a:gd name="T4" fmla="*/ 141 w 141"/>
                <a:gd name="T5" fmla="*/ 81 h 288"/>
                <a:gd name="T6" fmla="*/ 27 w 141"/>
                <a:gd name="T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288">
                  <a:moveTo>
                    <a:pt x="27" y="0"/>
                  </a:moveTo>
                  <a:lnTo>
                    <a:pt x="0" y="288"/>
                  </a:lnTo>
                  <a:lnTo>
                    <a:pt x="141" y="8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A7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64" name="Freeform 4"/>
            <p:cNvSpPr>
              <a:spLocks/>
            </p:cNvSpPr>
            <p:nvPr/>
          </p:nvSpPr>
          <p:spPr bwMode="auto">
            <a:xfrm>
              <a:off x="300" y="1358"/>
              <a:ext cx="192" cy="407"/>
            </a:xfrm>
            <a:custGeom>
              <a:avLst/>
              <a:gdLst>
                <a:gd name="T0" fmla="*/ 27 w 141"/>
                <a:gd name="T1" fmla="*/ 0 h 288"/>
                <a:gd name="T2" fmla="*/ 0 w 141"/>
                <a:gd name="T3" fmla="*/ 288 h 288"/>
                <a:gd name="T4" fmla="*/ 141 w 141"/>
                <a:gd name="T5" fmla="*/ 81 h 288"/>
                <a:gd name="T6" fmla="*/ 27 w 141"/>
                <a:gd name="T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288">
                  <a:moveTo>
                    <a:pt x="27" y="0"/>
                  </a:moveTo>
                  <a:lnTo>
                    <a:pt x="0" y="288"/>
                  </a:lnTo>
                  <a:lnTo>
                    <a:pt x="141" y="81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65" name="Freeform 5"/>
            <p:cNvSpPr>
              <a:spLocks/>
            </p:cNvSpPr>
            <p:nvPr/>
          </p:nvSpPr>
          <p:spPr bwMode="auto">
            <a:xfrm>
              <a:off x="336" y="1358"/>
              <a:ext cx="510" cy="115"/>
            </a:xfrm>
            <a:custGeom>
              <a:avLst/>
              <a:gdLst>
                <a:gd name="T0" fmla="*/ 0 w 374"/>
                <a:gd name="T1" fmla="*/ 0 h 81"/>
                <a:gd name="T2" fmla="*/ 114 w 374"/>
                <a:gd name="T3" fmla="*/ 81 h 81"/>
                <a:gd name="T4" fmla="*/ 374 w 374"/>
                <a:gd name="T5" fmla="*/ 2 h 81"/>
                <a:gd name="T6" fmla="*/ 0 w 374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81">
                  <a:moveTo>
                    <a:pt x="0" y="0"/>
                  </a:moveTo>
                  <a:lnTo>
                    <a:pt x="114" y="81"/>
                  </a:lnTo>
                  <a:lnTo>
                    <a:pt x="37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66" name="Freeform 6"/>
            <p:cNvSpPr>
              <a:spLocks/>
            </p:cNvSpPr>
            <p:nvPr/>
          </p:nvSpPr>
          <p:spPr bwMode="auto">
            <a:xfrm>
              <a:off x="336" y="1358"/>
              <a:ext cx="510" cy="115"/>
            </a:xfrm>
            <a:custGeom>
              <a:avLst/>
              <a:gdLst>
                <a:gd name="T0" fmla="*/ 0 w 374"/>
                <a:gd name="T1" fmla="*/ 0 h 81"/>
                <a:gd name="T2" fmla="*/ 114 w 374"/>
                <a:gd name="T3" fmla="*/ 81 h 81"/>
                <a:gd name="T4" fmla="*/ 374 w 374"/>
                <a:gd name="T5" fmla="*/ 2 h 81"/>
                <a:gd name="T6" fmla="*/ 0 w 374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81">
                  <a:moveTo>
                    <a:pt x="0" y="0"/>
                  </a:moveTo>
                  <a:lnTo>
                    <a:pt x="114" y="81"/>
                  </a:lnTo>
                  <a:lnTo>
                    <a:pt x="374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67" name="Freeform 7"/>
            <p:cNvSpPr>
              <a:spLocks/>
            </p:cNvSpPr>
            <p:nvPr/>
          </p:nvSpPr>
          <p:spPr bwMode="auto">
            <a:xfrm>
              <a:off x="300" y="1473"/>
              <a:ext cx="517" cy="301"/>
            </a:xfrm>
            <a:custGeom>
              <a:avLst/>
              <a:gdLst>
                <a:gd name="T0" fmla="*/ 0 w 380"/>
                <a:gd name="T1" fmla="*/ 207 h 213"/>
                <a:gd name="T2" fmla="*/ 141 w 380"/>
                <a:gd name="T3" fmla="*/ 0 h 213"/>
                <a:gd name="T4" fmla="*/ 380 w 380"/>
                <a:gd name="T5" fmla="*/ 213 h 213"/>
                <a:gd name="T6" fmla="*/ 0 w 380"/>
                <a:gd name="T7" fmla="*/ 20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213">
                  <a:moveTo>
                    <a:pt x="0" y="207"/>
                  </a:moveTo>
                  <a:lnTo>
                    <a:pt x="141" y="0"/>
                  </a:lnTo>
                  <a:lnTo>
                    <a:pt x="380" y="213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68" name="Freeform 8"/>
            <p:cNvSpPr>
              <a:spLocks/>
            </p:cNvSpPr>
            <p:nvPr/>
          </p:nvSpPr>
          <p:spPr bwMode="auto">
            <a:xfrm>
              <a:off x="300" y="1473"/>
              <a:ext cx="517" cy="301"/>
            </a:xfrm>
            <a:custGeom>
              <a:avLst/>
              <a:gdLst>
                <a:gd name="T0" fmla="*/ 0 w 380"/>
                <a:gd name="T1" fmla="*/ 207 h 213"/>
                <a:gd name="T2" fmla="*/ 141 w 380"/>
                <a:gd name="T3" fmla="*/ 0 h 213"/>
                <a:gd name="T4" fmla="*/ 380 w 380"/>
                <a:gd name="T5" fmla="*/ 213 h 213"/>
                <a:gd name="T6" fmla="*/ 0 w 380"/>
                <a:gd name="T7" fmla="*/ 20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213">
                  <a:moveTo>
                    <a:pt x="0" y="207"/>
                  </a:moveTo>
                  <a:lnTo>
                    <a:pt x="141" y="0"/>
                  </a:lnTo>
                  <a:lnTo>
                    <a:pt x="380" y="213"/>
                  </a:lnTo>
                  <a:lnTo>
                    <a:pt x="0" y="20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69" name="Freeform 9"/>
            <p:cNvSpPr>
              <a:spLocks/>
            </p:cNvSpPr>
            <p:nvPr/>
          </p:nvSpPr>
          <p:spPr bwMode="auto">
            <a:xfrm>
              <a:off x="492" y="1361"/>
              <a:ext cx="354" cy="413"/>
            </a:xfrm>
            <a:custGeom>
              <a:avLst/>
              <a:gdLst>
                <a:gd name="T0" fmla="*/ 260 w 260"/>
                <a:gd name="T1" fmla="*/ 0 h 292"/>
                <a:gd name="T2" fmla="*/ 0 w 260"/>
                <a:gd name="T3" fmla="*/ 79 h 292"/>
                <a:gd name="T4" fmla="*/ 239 w 260"/>
                <a:gd name="T5" fmla="*/ 292 h 292"/>
                <a:gd name="T6" fmla="*/ 260 w 260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292">
                  <a:moveTo>
                    <a:pt x="260" y="0"/>
                  </a:moveTo>
                  <a:lnTo>
                    <a:pt x="0" y="79"/>
                  </a:lnTo>
                  <a:lnTo>
                    <a:pt x="239" y="292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0" name="Freeform 10"/>
            <p:cNvSpPr>
              <a:spLocks/>
            </p:cNvSpPr>
            <p:nvPr/>
          </p:nvSpPr>
          <p:spPr bwMode="auto">
            <a:xfrm>
              <a:off x="492" y="1361"/>
              <a:ext cx="354" cy="413"/>
            </a:xfrm>
            <a:custGeom>
              <a:avLst/>
              <a:gdLst>
                <a:gd name="T0" fmla="*/ 260 w 260"/>
                <a:gd name="T1" fmla="*/ 0 h 292"/>
                <a:gd name="T2" fmla="*/ 0 w 260"/>
                <a:gd name="T3" fmla="*/ 79 h 292"/>
                <a:gd name="T4" fmla="*/ 239 w 260"/>
                <a:gd name="T5" fmla="*/ 292 h 292"/>
                <a:gd name="T6" fmla="*/ 260 w 260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292">
                  <a:moveTo>
                    <a:pt x="260" y="0"/>
                  </a:moveTo>
                  <a:lnTo>
                    <a:pt x="0" y="79"/>
                  </a:lnTo>
                  <a:lnTo>
                    <a:pt x="239" y="292"/>
                  </a:lnTo>
                  <a:lnTo>
                    <a:pt x="2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1" name="Freeform 11"/>
            <p:cNvSpPr>
              <a:spLocks/>
            </p:cNvSpPr>
            <p:nvPr/>
          </p:nvSpPr>
          <p:spPr bwMode="auto">
            <a:xfrm>
              <a:off x="817" y="1361"/>
              <a:ext cx="216" cy="413"/>
            </a:xfrm>
            <a:custGeom>
              <a:avLst/>
              <a:gdLst>
                <a:gd name="T0" fmla="*/ 21 w 158"/>
                <a:gd name="T1" fmla="*/ 0 h 292"/>
                <a:gd name="T2" fmla="*/ 0 w 158"/>
                <a:gd name="T3" fmla="*/ 292 h 292"/>
                <a:gd name="T4" fmla="*/ 158 w 158"/>
                <a:gd name="T5" fmla="*/ 84 h 292"/>
                <a:gd name="T6" fmla="*/ 21 w 158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292">
                  <a:moveTo>
                    <a:pt x="21" y="0"/>
                  </a:moveTo>
                  <a:lnTo>
                    <a:pt x="0" y="292"/>
                  </a:lnTo>
                  <a:lnTo>
                    <a:pt x="158" y="8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A7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2" name="Freeform 12"/>
            <p:cNvSpPr>
              <a:spLocks/>
            </p:cNvSpPr>
            <p:nvPr/>
          </p:nvSpPr>
          <p:spPr bwMode="auto">
            <a:xfrm>
              <a:off x="817" y="1361"/>
              <a:ext cx="216" cy="413"/>
            </a:xfrm>
            <a:custGeom>
              <a:avLst/>
              <a:gdLst>
                <a:gd name="T0" fmla="*/ 21 w 158"/>
                <a:gd name="T1" fmla="*/ 0 h 292"/>
                <a:gd name="T2" fmla="*/ 0 w 158"/>
                <a:gd name="T3" fmla="*/ 292 h 292"/>
                <a:gd name="T4" fmla="*/ 158 w 158"/>
                <a:gd name="T5" fmla="*/ 84 h 292"/>
                <a:gd name="T6" fmla="*/ 21 w 158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292">
                  <a:moveTo>
                    <a:pt x="21" y="0"/>
                  </a:moveTo>
                  <a:lnTo>
                    <a:pt x="0" y="292"/>
                  </a:lnTo>
                  <a:lnTo>
                    <a:pt x="158" y="84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3" name="Freeform 13"/>
            <p:cNvSpPr>
              <a:spLocks/>
            </p:cNvSpPr>
            <p:nvPr/>
          </p:nvSpPr>
          <p:spPr bwMode="auto">
            <a:xfrm>
              <a:off x="846" y="1361"/>
              <a:ext cx="519" cy="119"/>
            </a:xfrm>
            <a:custGeom>
              <a:avLst/>
              <a:gdLst>
                <a:gd name="T0" fmla="*/ 0 w 381"/>
                <a:gd name="T1" fmla="*/ 0 h 84"/>
                <a:gd name="T2" fmla="*/ 137 w 381"/>
                <a:gd name="T3" fmla="*/ 84 h 84"/>
                <a:gd name="T4" fmla="*/ 381 w 381"/>
                <a:gd name="T5" fmla="*/ 3 h 84"/>
                <a:gd name="T6" fmla="*/ 0 w 38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1" h="84">
                  <a:moveTo>
                    <a:pt x="0" y="0"/>
                  </a:moveTo>
                  <a:lnTo>
                    <a:pt x="137" y="84"/>
                  </a:lnTo>
                  <a:lnTo>
                    <a:pt x="38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4" name="Freeform 14"/>
            <p:cNvSpPr>
              <a:spLocks/>
            </p:cNvSpPr>
            <p:nvPr/>
          </p:nvSpPr>
          <p:spPr bwMode="auto">
            <a:xfrm>
              <a:off x="846" y="1361"/>
              <a:ext cx="519" cy="119"/>
            </a:xfrm>
            <a:custGeom>
              <a:avLst/>
              <a:gdLst>
                <a:gd name="T0" fmla="*/ 0 w 381"/>
                <a:gd name="T1" fmla="*/ 0 h 84"/>
                <a:gd name="T2" fmla="*/ 137 w 381"/>
                <a:gd name="T3" fmla="*/ 84 h 84"/>
                <a:gd name="T4" fmla="*/ 381 w 381"/>
                <a:gd name="T5" fmla="*/ 3 h 84"/>
                <a:gd name="T6" fmla="*/ 0 w 38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1" h="84">
                  <a:moveTo>
                    <a:pt x="0" y="0"/>
                  </a:moveTo>
                  <a:lnTo>
                    <a:pt x="137" y="84"/>
                  </a:lnTo>
                  <a:lnTo>
                    <a:pt x="381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5" name="Freeform 15"/>
            <p:cNvSpPr>
              <a:spLocks/>
            </p:cNvSpPr>
            <p:nvPr/>
          </p:nvSpPr>
          <p:spPr bwMode="auto">
            <a:xfrm>
              <a:off x="817" y="1480"/>
              <a:ext cx="528" cy="302"/>
            </a:xfrm>
            <a:custGeom>
              <a:avLst/>
              <a:gdLst>
                <a:gd name="T0" fmla="*/ 0 w 388"/>
                <a:gd name="T1" fmla="*/ 208 h 214"/>
                <a:gd name="T2" fmla="*/ 158 w 388"/>
                <a:gd name="T3" fmla="*/ 0 h 214"/>
                <a:gd name="T4" fmla="*/ 388 w 388"/>
                <a:gd name="T5" fmla="*/ 214 h 214"/>
                <a:gd name="T6" fmla="*/ 0 w 388"/>
                <a:gd name="T7" fmla="*/ 20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214">
                  <a:moveTo>
                    <a:pt x="0" y="208"/>
                  </a:moveTo>
                  <a:lnTo>
                    <a:pt x="158" y="0"/>
                  </a:lnTo>
                  <a:lnTo>
                    <a:pt x="388" y="214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6" name="Freeform 16"/>
            <p:cNvSpPr>
              <a:spLocks/>
            </p:cNvSpPr>
            <p:nvPr/>
          </p:nvSpPr>
          <p:spPr bwMode="auto">
            <a:xfrm>
              <a:off x="817" y="1480"/>
              <a:ext cx="528" cy="302"/>
            </a:xfrm>
            <a:custGeom>
              <a:avLst/>
              <a:gdLst>
                <a:gd name="T0" fmla="*/ 0 w 388"/>
                <a:gd name="T1" fmla="*/ 208 h 214"/>
                <a:gd name="T2" fmla="*/ 158 w 388"/>
                <a:gd name="T3" fmla="*/ 0 h 214"/>
                <a:gd name="T4" fmla="*/ 388 w 388"/>
                <a:gd name="T5" fmla="*/ 214 h 214"/>
                <a:gd name="T6" fmla="*/ 0 w 388"/>
                <a:gd name="T7" fmla="*/ 20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214">
                  <a:moveTo>
                    <a:pt x="0" y="208"/>
                  </a:moveTo>
                  <a:lnTo>
                    <a:pt x="158" y="0"/>
                  </a:lnTo>
                  <a:lnTo>
                    <a:pt x="388" y="214"/>
                  </a:lnTo>
                  <a:lnTo>
                    <a:pt x="0" y="20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7" name="Freeform 17"/>
            <p:cNvSpPr>
              <a:spLocks/>
            </p:cNvSpPr>
            <p:nvPr/>
          </p:nvSpPr>
          <p:spPr bwMode="auto">
            <a:xfrm>
              <a:off x="1033" y="1365"/>
              <a:ext cx="332" cy="417"/>
            </a:xfrm>
            <a:custGeom>
              <a:avLst/>
              <a:gdLst>
                <a:gd name="T0" fmla="*/ 244 w 244"/>
                <a:gd name="T1" fmla="*/ 0 h 295"/>
                <a:gd name="T2" fmla="*/ 0 w 244"/>
                <a:gd name="T3" fmla="*/ 81 h 295"/>
                <a:gd name="T4" fmla="*/ 230 w 244"/>
                <a:gd name="T5" fmla="*/ 295 h 295"/>
                <a:gd name="T6" fmla="*/ 244 w 244"/>
                <a:gd name="T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295">
                  <a:moveTo>
                    <a:pt x="244" y="0"/>
                  </a:moveTo>
                  <a:lnTo>
                    <a:pt x="0" y="81"/>
                  </a:lnTo>
                  <a:lnTo>
                    <a:pt x="230" y="295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8" name="Freeform 18"/>
            <p:cNvSpPr>
              <a:spLocks/>
            </p:cNvSpPr>
            <p:nvPr/>
          </p:nvSpPr>
          <p:spPr bwMode="auto">
            <a:xfrm>
              <a:off x="1033" y="1365"/>
              <a:ext cx="332" cy="417"/>
            </a:xfrm>
            <a:custGeom>
              <a:avLst/>
              <a:gdLst>
                <a:gd name="T0" fmla="*/ 244 w 244"/>
                <a:gd name="T1" fmla="*/ 0 h 295"/>
                <a:gd name="T2" fmla="*/ 0 w 244"/>
                <a:gd name="T3" fmla="*/ 81 h 295"/>
                <a:gd name="T4" fmla="*/ 230 w 244"/>
                <a:gd name="T5" fmla="*/ 295 h 295"/>
                <a:gd name="T6" fmla="*/ 244 w 244"/>
                <a:gd name="T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295">
                  <a:moveTo>
                    <a:pt x="244" y="0"/>
                  </a:moveTo>
                  <a:lnTo>
                    <a:pt x="0" y="81"/>
                  </a:lnTo>
                  <a:lnTo>
                    <a:pt x="230" y="295"/>
                  </a:lnTo>
                  <a:lnTo>
                    <a:pt x="2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79" name="Freeform 19"/>
            <p:cNvSpPr>
              <a:spLocks/>
            </p:cNvSpPr>
            <p:nvPr/>
          </p:nvSpPr>
          <p:spPr bwMode="auto">
            <a:xfrm>
              <a:off x="1345" y="1365"/>
              <a:ext cx="243" cy="417"/>
            </a:xfrm>
            <a:custGeom>
              <a:avLst/>
              <a:gdLst>
                <a:gd name="T0" fmla="*/ 14 w 178"/>
                <a:gd name="T1" fmla="*/ 0 h 295"/>
                <a:gd name="T2" fmla="*/ 0 w 178"/>
                <a:gd name="T3" fmla="*/ 295 h 295"/>
                <a:gd name="T4" fmla="*/ 178 w 178"/>
                <a:gd name="T5" fmla="*/ 84 h 295"/>
                <a:gd name="T6" fmla="*/ 14 w 178"/>
                <a:gd name="T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295">
                  <a:moveTo>
                    <a:pt x="14" y="0"/>
                  </a:moveTo>
                  <a:lnTo>
                    <a:pt x="0" y="295"/>
                  </a:lnTo>
                  <a:lnTo>
                    <a:pt x="178" y="8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7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0" name="Freeform 20"/>
            <p:cNvSpPr>
              <a:spLocks/>
            </p:cNvSpPr>
            <p:nvPr/>
          </p:nvSpPr>
          <p:spPr bwMode="auto">
            <a:xfrm>
              <a:off x="1345" y="1365"/>
              <a:ext cx="243" cy="417"/>
            </a:xfrm>
            <a:custGeom>
              <a:avLst/>
              <a:gdLst>
                <a:gd name="T0" fmla="*/ 14 w 178"/>
                <a:gd name="T1" fmla="*/ 0 h 295"/>
                <a:gd name="T2" fmla="*/ 0 w 178"/>
                <a:gd name="T3" fmla="*/ 295 h 295"/>
                <a:gd name="T4" fmla="*/ 178 w 178"/>
                <a:gd name="T5" fmla="*/ 84 h 295"/>
                <a:gd name="T6" fmla="*/ 14 w 178"/>
                <a:gd name="T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295">
                  <a:moveTo>
                    <a:pt x="14" y="0"/>
                  </a:moveTo>
                  <a:lnTo>
                    <a:pt x="0" y="295"/>
                  </a:lnTo>
                  <a:lnTo>
                    <a:pt x="178" y="84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1" name="Freeform 21"/>
            <p:cNvSpPr>
              <a:spLocks/>
            </p:cNvSpPr>
            <p:nvPr/>
          </p:nvSpPr>
          <p:spPr bwMode="auto">
            <a:xfrm>
              <a:off x="1365" y="1365"/>
              <a:ext cx="534" cy="119"/>
            </a:xfrm>
            <a:custGeom>
              <a:avLst/>
              <a:gdLst>
                <a:gd name="T0" fmla="*/ 0 w 392"/>
                <a:gd name="T1" fmla="*/ 0 h 84"/>
                <a:gd name="T2" fmla="*/ 164 w 392"/>
                <a:gd name="T3" fmla="*/ 84 h 84"/>
                <a:gd name="T4" fmla="*/ 392 w 392"/>
                <a:gd name="T5" fmla="*/ 3 h 84"/>
                <a:gd name="T6" fmla="*/ 0 w 392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84">
                  <a:moveTo>
                    <a:pt x="0" y="0"/>
                  </a:moveTo>
                  <a:lnTo>
                    <a:pt x="164" y="84"/>
                  </a:lnTo>
                  <a:lnTo>
                    <a:pt x="39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2" name="Freeform 22"/>
            <p:cNvSpPr>
              <a:spLocks/>
            </p:cNvSpPr>
            <p:nvPr/>
          </p:nvSpPr>
          <p:spPr bwMode="auto">
            <a:xfrm>
              <a:off x="1365" y="1365"/>
              <a:ext cx="534" cy="119"/>
            </a:xfrm>
            <a:custGeom>
              <a:avLst/>
              <a:gdLst>
                <a:gd name="T0" fmla="*/ 0 w 392"/>
                <a:gd name="T1" fmla="*/ 0 h 84"/>
                <a:gd name="T2" fmla="*/ 164 w 392"/>
                <a:gd name="T3" fmla="*/ 84 h 84"/>
                <a:gd name="T4" fmla="*/ 392 w 392"/>
                <a:gd name="T5" fmla="*/ 3 h 84"/>
                <a:gd name="T6" fmla="*/ 0 w 392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84">
                  <a:moveTo>
                    <a:pt x="0" y="0"/>
                  </a:moveTo>
                  <a:lnTo>
                    <a:pt x="164" y="84"/>
                  </a:lnTo>
                  <a:lnTo>
                    <a:pt x="392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3" name="Freeform 23"/>
            <p:cNvSpPr>
              <a:spLocks/>
            </p:cNvSpPr>
            <p:nvPr/>
          </p:nvSpPr>
          <p:spPr bwMode="auto">
            <a:xfrm>
              <a:off x="1345" y="1484"/>
              <a:ext cx="544" cy="307"/>
            </a:xfrm>
            <a:custGeom>
              <a:avLst/>
              <a:gdLst>
                <a:gd name="T0" fmla="*/ 0 w 399"/>
                <a:gd name="T1" fmla="*/ 211 h 217"/>
                <a:gd name="T2" fmla="*/ 178 w 399"/>
                <a:gd name="T3" fmla="*/ 0 h 217"/>
                <a:gd name="T4" fmla="*/ 399 w 399"/>
                <a:gd name="T5" fmla="*/ 217 h 217"/>
                <a:gd name="T6" fmla="*/ 0 w 399"/>
                <a:gd name="T7" fmla="*/ 21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217">
                  <a:moveTo>
                    <a:pt x="0" y="211"/>
                  </a:moveTo>
                  <a:lnTo>
                    <a:pt x="178" y="0"/>
                  </a:lnTo>
                  <a:lnTo>
                    <a:pt x="399" y="217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4" name="Freeform 24"/>
            <p:cNvSpPr>
              <a:spLocks/>
            </p:cNvSpPr>
            <p:nvPr/>
          </p:nvSpPr>
          <p:spPr bwMode="auto">
            <a:xfrm>
              <a:off x="1345" y="1484"/>
              <a:ext cx="544" cy="307"/>
            </a:xfrm>
            <a:custGeom>
              <a:avLst/>
              <a:gdLst>
                <a:gd name="T0" fmla="*/ 0 w 399"/>
                <a:gd name="T1" fmla="*/ 211 h 217"/>
                <a:gd name="T2" fmla="*/ 178 w 399"/>
                <a:gd name="T3" fmla="*/ 0 h 217"/>
                <a:gd name="T4" fmla="*/ 399 w 399"/>
                <a:gd name="T5" fmla="*/ 217 h 217"/>
                <a:gd name="T6" fmla="*/ 0 w 399"/>
                <a:gd name="T7" fmla="*/ 21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217">
                  <a:moveTo>
                    <a:pt x="0" y="211"/>
                  </a:moveTo>
                  <a:lnTo>
                    <a:pt x="178" y="0"/>
                  </a:lnTo>
                  <a:lnTo>
                    <a:pt x="399" y="217"/>
                  </a:lnTo>
                  <a:lnTo>
                    <a:pt x="0" y="2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5" name="Freeform 25"/>
            <p:cNvSpPr>
              <a:spLocks/>
            </p:cNvSpPr>
            <p:nvPr/>
          </p:nvSpPr>
          <p:spPr bwMode="auto">
            <a:xfrm>
              <a:off x="1588" y="1369"/>
              <a:ext cx="311" cy="422"/>
            </a:xfrm>
            <a:custGeom>
              <a:avLst/>
              <a:gdLst>
                <a:gd name="T0" fmla="*/ 228 w 228"/>
                <a:gd name="T1" fmla="*/ 0 h 298"/>
                <a:gd name="T2" fmla="*/ 0 w 228"/>
                <a:gd name="T3" fmla="*/ 81 h 298"/>
                <a:gd name="T4" fmla="*/ 221 w 228"/>
                <a:gd name="T5" fmla="*/ 298 h 298"/>
                <a:gd name="T6" fmla="*/ 228 w 228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" h="298">
                  <a:moveTo>
                    <a:pt x="228" y="0"/>
                  </a:moveTo>
                  <a:lnTo>
                    <a:pt x="0" y="81"/>
                  </a:lnTo>
                  <a:lnTo>
                    <a:pt x="221" y="298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6" name="Freeform 26"/>
            <p:cNvSpPr>
              <a:spLocks/>
            </p:cNvSpPr>
            <p:nvPr/>
          </p:nvSpPr>
          <p:spPr bwMode="auto">
            <a:xfrm>
              <a:off x="1588" y="1369"/>
              <a:ext cx="311" cy="422"/>
            </a:xfrm>
            <a:custGeom>
              <a:avLst/>
              <a:gdLst>
                <a:gd name="T0" fmla="*/ 228 w 228"/>
                <a:gd name="T1" fmla="*/ 0 h 298"/>
                <a:gd name="T2" fmla="*/ 0 w 228"/>
                <a:gd name="T3" fmla="*/ 81 h 298"/>
                <a:gd name="T4" fmla="*/ 221 w 228"/>
                <a:gd name="T5" fmla="*/ 298 h 298"/>
                <a:gd name="T6" fmla="*/ 228 w 228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" h="298">
                  <a:moveTo>
                    <a:pt x="228" y="0"/>
                  </a:moveTo>
                  <a:lnTo>
                    <a:pt x="0" y="81"/>
                  </a:lnTo>
                  <a:lnTo>
                    <a:pt x="221" y="298"/>
                  </a:lnTo>
                  <a:lnTo>
                    <a:pt x="22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7" name="Freeform 27"/>
            <p:cNvSpPr>
              <a:spLocks/>
            </p:cNvSpPr>
            <p:nvPr/>
          </p:nvSpPr>
          <p:spPr bwMode="auto">
            <a:xfrm>
              <a:off x="1889" y="1367"/>
              <a:ext cx="239" cy="424"/>
            </a:xfrm>
            <a:custGeom>
              <a:avLst/>
              <a:gdLst>
                <a:gd name="T0" fmla="*/ 8 w 176"/>
                <a:gd name="T1" fmla="*/ 0 h 300"/>
                <a:gd name="T2" fmla="*/ 0 w 176"/>
                <a:gd name="T3" fmla="*/ 300 h 300"/>
                <a:gd name="T4" fmla="*/ 176 w 176"/>
                <a:gd name="T5" fmla="*/ 86 h 300"/>
                <a:gd name="T6" fmla="*/ 8 w 176"/>
                <a:gd name="T7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300">
                  <a:moveTo>
                    <a:pt x="8" y="0"/>
                  </a:moveTo>
                  <a:lnTo>
                    <a:pt x="0" y="300"/>
                  </a:lnTo>
                  <a:lnTo>
                    <a:pt x="176" y="8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7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8" name="Freeform 28"/>
            <p:cNvSpPr>
              <a:spLocks/>
            </p:cNvSpPr>
            <p:nvPr/>
          </p:nvSpPr>
          <p:spPr bwMode="auto">
            <a:xfrm>
              <a:off x="1889" y="1367"/>
              <a:ext cx="239" cy="424"/>
            </a:xfrm>
            <a:custGeom>
              <a:avLst/>
              <a:gdLst>
                <a:gd name="T0" fmla="*/ 8 w 176"/>
                <a:gd name="T1" fmla="*/ 0 h 300"/>
                <a:gd name="T2" fmla="*/ 0 w 176"/>
                <a:gd name="T3" fmla="*/ 300 h 300"/>
                <a:gd name="T4" fmla="*/ 176 w 176"/>
                <a:gd name="T5" fmla="*/ 86 h 300"/>
                <a:gd name="T6" fmla="*/ 8 w 176"/>
                <a:gd name="T7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300">
                  <a:moveTo>
                    <a:pt x="8" y="0"/>
                  </a:moveTo>
                  <a:lnTo>
                    <a:pt x="0" y="300"/>
                  </a:lnTo>
                  <a:lnTo>
                    <a:pt x="176" y="86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89" name="Freeform 29"/>
            <p:cNvSpPr>
              <a:spLocks/>
            </p:cNvSpPr>
            <p:nvPr/>
          </p:nvSpPr>
          <p:spPr bwMode="auto">
            <a:xfrm>
              <a:off x="1899" y="1367"/>
              <a:ext cx="547" cy="121"/>
            </a:xfrm>
            <a:custGeom>
              <a:avLst/>
              <a:gdLst>
                <a:gd name="T0" fmla="*/ 0 w 401"/>
                <a:gd name="T1" fmla="*/ 0 h 86"/>
                <a:gd name="T2" fmla="*/ 168 w 401"/>
                <a:gd name="T3" fmla="*/ 86 h 86"/>
                <a:gd name="T4" fmla="*/ 401 w 401"/>
                <a:gd name="T5" fmla="*/ 3 h 86"/>
                <a:gd name="T6" fmla="*/ 0 w 4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1" h="86">
                  <a:moveTo>
                    <a:pt x="0" y="0"/>
                  </a:moveTo>
                  <a:lnTo>
                    <a:pt x="168" y="86"/>
                  </a:lnTo>
                  <a:lnTo>
                    <a:pt x="40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0" name="Freeform 30"/>
            <p:cNvSpPr>
              <a:spLocks/>
            </p:cNvSpPr>
            <p:nvPr/>
          </p:nvSpPr>
          <p:spPr bwMode="auto">
            <a:xfrm>
              <a:off x="1899" y="1367"/>
              <a:ext cx="547" cy="121"/>
            </a:xfrm>
            <a:custGeom>
              <a:avLst/>
              <a:gdLst>
                <a:gd name="T0" fmla="*/ 0 w 402"/>
                <a:gd name="T1" fmla="*/ 0 h 86"/>
                <a:gd name="T2" fmla="*/ 168 w 402"/>
                <a:gd name="T3" fmla="*/ 86 h 86"/>
                <a:gd name="T4" fmla="*/ 402 w 402"/>
                <a:gd name="T5" fmla="*/ 2 h 86"/>
                <a:gd name="T6" fmla="*/ 0 w 402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86">
                  <a:moveTo>
                    <a:pt x="0" y="0"/>
                  </a:moveTo>
                  <a:lnTo>
                    <a:pt x="168" y="86"/>
                  </a:lnTo>
                  <a:lnTo>
                    <a:pt x="402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1" name="Freeform 31"/>
            <p:cNvSpPr>
              <a:spLocks/>
            </p:cNvSpPr>
            <p:nvPr/>
          </p:nvSpPr>
          <p:spPr bwMode="auto">
            <a:xfrm>
              <a:off x="1889" y="1488"/>
              <a:ext cx="557" cy="311"/>
            </a:xfrm>
            <a:custGeom>
              <a:avLst/>
              <a:gdLst>
                <a:gd name="T0" fmla="*/ 0 w 409"/>
                <a:gd name="T1" fmla="*/ 214 h 220"/>
                <a:gd name="T2" fmla="*/ 176 w 409"/>
                <a:gd name="T3" fmla="*/ 0 h 220"/>
                <a:gd name="T4" fmla="*/ 409 w 409"/>
                <a:gd name="T5" fmla="*/ 220 h 220"/>
                <a:gd name="T6" fmla="*/ 0 w 409"/>
                <a:gd name="T7" fmla="*/ 21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220">
                  <a:moveTo>
                    <a:pt x="0" y="214"/>
                  </a:moveTo>
                  <a:lnTo>
                    <a:pt x="176" y="0"/>
                  </a:lnTo>
                  <a:lnTo>
                    <a:pt x="409" y="22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2" name="Freeform 32"/>
            <p:cNvSpPr>
              <a:spLocks/>
            </p:cNvSpPr>
            <p:nvPr/>
          </p:nvSpPr>
          <p:spPr bwMode="auto">
            <a:xfrm>
              <a:off x="1889" y="1488"/>
              <a:ext cx="557" cy="311"/>
            </a:xfrm>
            <a:custGeom>
              <a:avLst/>
              <a:gdLst>
                <a:gd name="T0" fmla="*/ 0 w 409"/>
                <a:gd name="T1" fmla="*/ 214 h 220"/>
                <a:gd name="T2" fmla="*/ 176 w 409"/>
                <a:gd name="T3" fmla="*/ 0 h 220"/>
                <a:gd name="T4" fmla="*/ 409 w 409"/>
                <a:gd name="T5" fmla="*/ 220 h 220"/>
                <a:gd name="T6" fmla="*/ 0 w 409"/>
                <a:gd name="T7" fmla="*/ 21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220">
                  <a:moveTo>
                    <a:pt x="0" y="214"/>
                  </a:moveTo>
                  <a:lnTo>
                    <a:pt x="176" y="0"/>
                  </a:lnTo>
                  <a:lnTo>
                    <a:pt x="409" y="220"/>
                  </a:lnTo>
                  <a:lnTo>
                    <a:pt x="0" y="2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3" name="Freeform 33"/>
            <p:cNvSpPr>
              <a:spLocks/>
            </p:cNvSpPr>
            <p:nvPr/>
          </p:nvSpPr>
          <p:spPr bwMode="auto">
            <a:xfrm>
              <a:off x="2128" y="1371"/>
              <a:ext cx="318" cy="428"/>
            </a:xfrm>
            <a:custGeom>
              <a:avLst/>
              <a:gdLst>
                <a:gd name="T0" fmla="*/ 233 w 233"/>
                <a:gd name="T1" fmla="*/ 0 h 303"/>
                <a:gd name="T2" fmla="*/ 0 w 233"/>
                <a:gd name="T3" fmla="*/ 83 h 303"/>
                <a:gd name="T4" fmla="*/ 233 w 233"/>
                <a:gd name="T5" fmla="*/ 303 h 303"/>
                <a:gd name="T6" fmla="*/ 233 w 233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" h="303">
                  <a:moveTo>
                    <a:pt x="233" y="0"/>
                  </a:moveTo>
                  <a:lnTo>
                    <a:pt x="0" y="83"/>
                  </a:lnTo>
                  <a:lnTo>
                    <a:pt x="233" y="303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4" name="Freeform 34"/>
            <p:cNvSpPr>
              <a:spLocks/>
            </p:cNvSpPr>
            <p:nvPr/>
          </p:nvSpPr>
          <p:spPr bwMode="auto">
            <a:xfrm>
              <a:off x="2128" y="1371"/>
              <a:ext cx="318" cy="428"/>
            </a:xfrm>
            <a:custGeom>
              <a:avLst/>
              <a:gdLst>
                <a:gd name="T0" fmla="*/ 233 w 233"/>
                <a:gd name="T1" fmla="*/ 0 h 303"/>
                <a:gd name="T2" fmla="*/ 0 w 233"/>
                <a:gd name="T3" fmla="*/ 83 h 303"/>
                <a:gd name="T4" fmla="*/ 233 w 233"/>
                <a:gd name="T5" fmla="*/ 303 h 303"/>
                <a:gd name="T6" fmla="*/ 233 w 233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" h="303">
                  <a:moveTo>
                    <a:pt x="233" y="0"/>
                  </a:moveTo>
                  <a:lnTo>
                    <a:pt x="0" y="83"/>
                  </a:lnTo>
                  <a:lnTo>
                    <a:pt x="233" y="303"/>
                  </a:lnTo>
                  <a:lnTo>
                    <a:pt x="2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5" name="Rectangle 35"/>
            <p:cNvSpPr>
              <a:spLocks noChangeArrowheads="1"/>
            </p:cNvSpPr>
            <p:nvPr/>
          </p:nvSpPr>
          <p:spPr bwMode="auto">
            <a:xfrm>
              <a:off x="562" y="2061"/>
              <a:ext cx="22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6" name="Rectangle 36"/>
            <p:cNvSpPr>
              <a:spLocks noChangeArrowheads="1"/>
            </p:cNvSpPr>
            <p:nvPr/>
          </p:nvSpPr>
          <p:spPr bwMode="auto">
            <a:xfrm>
              <a:off x="547" y="2063"/>
              <a:ext cx="52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7" name="Rectangle 37"/>
            <p:cNvSpPr>
              <a:spLocks noChangeArrowheads="1"/>
            </p:cNvSpPr>
            <p:nvPr/>
          </p:nvSpPr>
          <p:spPr bwMode="auto">
            <a:xfrm>
              <a:off x="547" y="2063"/>
              <a:ext cx="50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8" name="Rectangle 38"/>
            <p:cNvSpPr>
              <a:spLocks noChangeArrowheads="1"/>
            </p:cNvSpPr>
            <p:nvPr/>
          </p:nvSpPr>
          <p:spPr bwMode="auto">
            <a:xfrm>
              <a:off x="543" y="2065"/>
              <a:ext cx="60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4999" name="Rectangle 39"/>
            <p:cNvSpPr>
              <a:spLocks noChangeArrowheads="1"/>
            </p:cNvSpPr>
            <p:nvPr/>
          </p:nvSpPr>
          <p:spPr bwMode="auto">
            <a:xfrm>
              <a:off x="543" y="2065"/>
              <a:ext cx="56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0" name="Rectangle 40"/>
            <p:cNvSpPr>
              <a:spLocks noChangeArrowheads="1"/>
            </p:cNvSpPr>
            <p:nvPr/>
          </p:nvSpPr>
          <p:spPr bwMode="auto">
            <a:xfrm>
              <a:off x="536" y="2067"/>
              <a:ext cx="74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1" name="Rectangle 41"/>
            <p:cNvSpPr>
              <a:spLocks noChangeArrowheads="1"/>
            </p:cNvSpPr>
            <p:nvPr/>
          </p:nvSpPr>
          <p:spPr bwMode="auto">
            <a:xfrm>
              <a:off x="536" y="2067"/>
              <a:ext cx="63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2" name="Rectangle 42"/>
            <p:cNvSpPr>
              <a:spLocks noChangeArrowheads="1"/>
            </p:cNvSpPr>
            <p:nvPr/>
          </p:nvSpPr>
          <p:spPr bwMode="auto">
            <a:xfrm>
              <a:off x="530" y="2070"/>
              <a:ext cx="8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3" name="Rectangle 43"/>
            <p:cNvSpPr>
              <a:spLocks noChangeArrowheads="1"/>
            </p:cNvSpPr>
            <p:nvPr/>
          </p:nvSpPr>
          <p:spPr bwMode="auto">
            <a:xfrm>
              <a:off x="530" y="2070"/>
              <a:ext cx="72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4" name="Rectangle 44"/>
            <p:cNvSpPr>
              <a:spLocks noChangeArrowheads="1"/>
            </p:cNvSpPr>
            <p:nvPr/>
          </p:nvSpPr>
          <p:spPr bwMode="auto">
            <a:xfrm>
              <a:off x="525" y="2073"/>
              <a:ext cx="96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5" name="Rectangle 45"/>
            <p:cNvSpPr>
              <a:spLocks noChangeArrowheads="1"/>
            </p:cNvSpPr>
            <p:nvPr/>
          </p:nvSpPr>
          <p:spPr bwMode="auto">
            <a:xfrm>
              <a:off x="525" y="2073"/>
              <a:ext cx="77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6" name="Rectangle 46"/>
            <p:cNvSpPr>
              <a:spLocks noChangeArrowheads="1"/>
            </p:cNvSpPr>
            <p:nvPr/>
          </p:nvSpPr>
          <p:spPr bwMode="auto">
            <a:xfrm>
              <a:off x="523" y="2074"/>
              <a:ext cx="100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7" name="Rectangle 47"/>
            <p:cNvSpPr>
              <a:spLocks noChangeArrowheads="1"/>
            </p:cNvSpPr>
            <p:nvPr/>
          </p:nvSpPr>
          <p:spPr bwMode="auto">
            <a:xfrm>
              <a:off x="523" y="2074"/>
              <a:ext cx="80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8" name="Rectangle 48"/>
            <p:cNvSpPr>
              <a:spLocks noChangeArrowheads="1"/>
            </p:cNvSpPr>
            <p:nvPr/>
          </p:nvSpPr>
          <p:spPr bwMode="auto">
            <a:xfrm>
              <a:off x="519" y="2077"/>
              <a:ext cx="109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09" name="Rectangle 49"/>
            <p:cNvSpPr>
              <a:spLocks noChangeArrowheads="1"/>
            </p:cNvSpPr>
            <p:nvPr/>
          </p:nvSpPr>
          <p:spPr bwMode="auto">
            <a:xfrm>
              <a:off x="519" y="2077"/>
              <a:ext cx="84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0" name="Rectangle 50"/>
            <p:cNvSpPr>
              <a:spLocks noChangeArrowheads="1"/>
            </p:cNvSpPr>
            <p:nvPr/>
          </p:nvSpPr>
          <p:spPr bwMode="auto">
            <a:xfrm>
              <a:off x="515" y="2078"/>
              <a:ext cx="11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1" name="Rectangle 51"/>
            <p:cNvSpPr>
              <a:spLocks noChangeArrowheads="1"/>
            </p:cNvSpPr>
            <p:nvPr/>
          </p:nvSpPr>
          <p:spPr bwMode="auto">
            <a:xfrm>
              <a:off x="515" y="2078"/>
              <a:ext cx="91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2" name="Rectangle 52"/>
            <p:cNvSpPr>
              <a:spLocks noChangeArrowheads="1"/>
            </p:cNvSpPr>
            <p:nvPr/>
          </p:nvSpPr>
          <p:spPr bwMode="auto">
            <a:xfrm>
              <a:off x="514" y="2081"/>
              <a:ext cx="120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3" name="Rectangle 53"/>
            <p:cNvSpPr>
              <a:spLocks noChangeArrowheads="1"/>
            </p:cNvSpPr>
            <p:nvPr/>
          </p:nvSpPr>
          <p:spPr bwMode="auto">
            <a:xfrm>
              <a:off x="514" y="2081"/>
              <a:ext cx="92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4" name="Rectangle 54"/>
            <p:cNvSpPr>
              <a:spLocks noChangeArrowheads="1"/>
            </p:cNvSpPr>
            <p:nvPr/>
          </p:nvSpPr>
          <p:spPr bwMode="auto">
            <a:xfrm>
              <a:off x="510" y="2082"/>
              <a:ext cx="126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5" name="Rectangle 55"/>
            <p:cNvSpPr>
              <a:spLocks noChangeArrowheads="1"/>
            </p:cNvSpPr>
            <p:nvPr/>
          </p:nvSpPr>
          <p:spPr bwMode="auto">
            <a:xfrm>
              <a:off x="510" y="2082"/>
              <a:ext cx="98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6" name="Rectangle 56"/>
            <p:cNvSpPr>
              <a:spLocks noChangeArrowheads="1"/>
            </p:cNvSpPr>
            <p:nvPr/>
          </p:nvSpPr>
          <p:spPr bwMode="auto">
            <a:xfrm>
              <a:off x="506" y="2086"/>
              <a:ext cx="134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7" name="Rectangle 57"/>
            <p:cNvSpPr>
              <a:spLocks noChangeArrowheads="1"/>
            </p:cNvSpPr>
            <p:nvPr/>
          </p:nvSpPr>
          <p:spPr bwMode="auto">
            <a:xfrm>
              <a:off x="506" y="2086"/>
              <a:ext cx="102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8" name="Rectangle 58"/>
            <p:cNvSpPr>
              <a:spLocks noChangeArrowheads="1"/>
            </p:cNvSpPr>
            <p:nvPr/>
          </p:nvSpPr>
          <p:spPr bwMode="auto">
            <a:xfrm>
              <a:off x="504" y="2087"/>
              <a:ext cx="139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19" name="Rectangle 59"/>
            <p:cNvSpPr>
              <a:spLocks noChangeArrowheads="1"/>
            </p:cNvSpPr>
            <p:nvPr/>
          </p:nvSpPr>
          <p:spPr bwMode="auto">
            <a:xfrm>
              <a:off x="504" y="2087"/>
              <a:ext cx="104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0" name="Rectangle 60"/>
            <p:cNvSpPr>
              <a:spLocks noChangeArrowheads="1"/>
            </p:cNvSpPr>
            <p:nvPr/>
          </p:nvSpPr>
          <p:spPr bwMode="auto">
            <a:xfrm>
              <a:off x="503" y="2090"/>
              <a:ext cx="142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1" name="Rectangle 61"/>
            <p:cNvSpPr>
              <a:spLocks noChangeArrowheads="1"/>
            </p:cNvSpPr>
            <p:nvPr/>
          </p:nvSpPr>
          <p:spPr bwMode="auto">
            <a:xfrm>
              <a:off x="503" y="2090"/>
              <a:ext cx="105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2" name="Rectangle 62"/>
            <p:cNvSpPr>
              <a:spLocks noChangeArrowheads="1"/>
            </p:cNvSpPr>
            <p:nvPr/>
          </p:nvSpPr>
          <p:spPr bwMode="auto">
            <a:xfrm>
              <a:off x="499" y="2091"/>
              <a:ext cx="149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3" name="Rectangle 63"/>
            <p:cNvSpPr>
              <a:spLocks noChangeArrowheads="1"/>
            </p:cNvSpPr>
            <p:nvPr/>
          </p:nvSpPr>
          <p:spPr bwMode="auto">
            <a:xfrm>
              <a:off x="499" y="2091"/>
              <a:ext cx="111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4" name="Rectangle 64"/>
            <p:cNvSpPr>
              <a:spLocks noChangeArrowheads="1"/>
            </p:cNvSpPr>
            <p:nvPr/>
          </p:nvSpPr>
          <p:spPr bwMode="auto">
            <a:xfrm>
              <a:off x="497" y="2094"/>
              <a:ext cx="154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5" name="Rectangle 65"/>
            <p:cNvSpPr>
              <a:spLocks noChangeArrowheads="1"/>
            </p:cNvSpPr>
            <p:nvPr/>
          </p:nvSpPr>
          <p:spPr bwMode="auto">
            <a:xfrm>
              <a:off x="497" y="2094"/>
              <a:ext cx="113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6" name="Rectangle 66"/>
            <p:cNvSpPr>
              <a:spLocks noChangeArrowheads="1"/>
            </p:cNvSpPr>
            <p:nvPr/>
          </p:nvSpPr>
          <p:spPr bwMode="auto">
            <a:xfrm>
              <a:off x="495" y="2095"/>
              <a:ext cx="159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7" name="Rectangle 67"/>
            <p:cNvSpPr>
              <a:spLocks noChangeArrowheads="1"/>
            </p:cNvSpPr>
            <p:nvPr/>
          </p:nvSpPr>
          <p:spPr bwMode="auto">
            <a:xfrm>
              <a:off x="495" y="2095"/>
              <a:ext cx="115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8" name="Rectangle 68"/>
            <p:cNvSpPr>
              <a:spLocks noChangeArrowheads="1"/>
            </p:cNvSpPr>
            <p:nvPr/>
          </p:nvSpPr>
          <p:spPr bwMode="auto">
            <a:xfrm>
              <a:off x="493" y="2098"/>
              <a:ext cx="162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29" name="Rectangle 69"/>
            <p:cNvSpPr>
              <a:spLocks noChangeArrowheads="1"/>
            </p:cNvSpPr>
            <p:nvPr/>
          </p:nvSpPr>
          <p:spPr bwMode="auto">
            <a:xfrm>
              <a:off x="493" y="2098"/>
              <a:ext cx="117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0" name="Rectangle 70"/>
            <p:cNvSpPr>
              <a:spLocks noChangeArrowheads="1"/>
            </p:cNvSpPr>
            <p:nvPr/>
          </p:nvSpPr>
          <p:spPr bwMode="auto">
            <a:xfrm>
              <a:off x="493" y="2099"/>
              <a:ext cx="119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1" name="Rectangle 71"/>
            <p:cNvSpPr>
              <a:spLocks noChangeArrowheads="1"/>
            </p:cNvSpPr>
            <p:nvPr/>
          </p:nvSpPr>
          <p:spPr bwMode="auto">
            <a:xfrm>
              <a:off x="492" y="2103"/>
              <a:ext cx="166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2" name="Rectangle 72"/>
            <p:cNvSpPr>
              <a:spLocks noChangeArrowheads="1"/>
            </p:cNvSpPr>
            <p:nvPr/>
          </p:nvSpPr>
          <p:spPr bwMode="auto">
            <a:xfrm>
              <a:off x="492" y="2103"/>
              <a:ext cx="120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3" name="Rectangle 73"/>
            <p:cNvSpPr>
              <a:spLocks noChangeArrowheads="1"/>
            </p:cNvSpPr>
            <p:nvPr/>
          </p:nvSpPr>
          <p:spPr bwMode="auto">
            <a:xfrm>
              <a:off x="489" y="2104"/>
              <a:ext cx="170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4" name="Rectangle 74"/>
            <p:cNvSpPr>
              <a:spLocks noChangeArrowheads="1"/>
            </p:cNvSpPr>
            <p:nvPr/>
          </p:nvSpPr>
          <p:spPr bwMode="auto">
            <a:xfrm>
              <a:off x="489" y="2104"/>
              <a:ext cx="123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5" name="Rectangle 75"/>
            <p:cNvSpPr>
              <a:spLocks noChangeArrowheads="1"/>
            </p:cNvSpPr>
            <p:nvPr/>
          </p:nvSpPr>
          <p:spPr bwMode="auto">
            <a:xfrm>
              <a:off x="488" y="2107"/>
              <a:ext cx="174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6" name="Rectangle 76"/>
            <p:cNvSpPr>
              <a:spLocks noChangeArrowheads="1"/>
            </p:cNvSpPr>
            <p:nvPr/>
          </p:nvSpPr>
          <p:spPr bwMode="auto">
            <a:xfrm>
              <a:off x="488" y="2107"/>
              <a:ext cx="124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7" name="Rectangle 77"/>
            <p:cNvSpPr>
              <a:spLocks noChangeArrowheads="1"/>
            </p:cNvSpPr>
            <p:nvPr/>
          </p:nvSpPr>
          <p:spPr bwMode="auto">
            <a:xfrm>
              <a:off x="484" y="2108"/>
              <a:ext cx="179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8" name="Rectangle 78"/>
            <p:cNvSpPr>
              <a:spLocks noChangeArrowheads="1"/>
            </p:cNvSpPr>
            <p:nvPr/>
          </p:nvSpPr>
          <p:spPr bwMode="auto">
            <a:xfrm>
              <a:off x="484" y="2108"/>
              <a:ext cx="128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39" name="Rectangle 79"/>
            <p:cNvSpPr>
              <a:spLocks noChangeArrowheads="1"/>
            </p:cNvSpPr>
            <p:nvPr/>
          </p:nvSpPr>
          <p:spPr bwMode="auto">
            <a:xfrm>
              <a:off x="482" y="2112"/>
              <a:ext cx="184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0" name="Rectangle 80"/>
            <p:cNvSpPr>
              <a:spLocks noChangeArrowheads="1"/>
            </p:cNvSpPr>
            <p:nvPr/>
          </p:nvSpPr>
          <p:spPr bwMode="auto">
            <a:xfrm>
              <a:off x="482" y="2112"/>
              <a:ext cx="130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1" name="Rectangle 81"/>
            <p:cNvSpPr>
              <a:spLocks noChangeArrowheads="1"/>
            </p:cNvSpPr>
            <p:nvPr/>
          </p:nvSpPr>
          <p:spPr bwMode="auto">
            <a:xfrm>
              <a:off x="481" y="2116"/>
              <a:ext cx="18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2" name="Rectangle 82"/>
            <p:cNvSpPr>
              <a:spLocks noChangeArrowheads="1"/>
            </p:cNvSpPr>
            <p:nvPr/>
          </p:nvSpPr>
          <p:spPr bwMode="auto">
            <a:xfrm>
              <a:off x="481" y="2116"/>
              <a:ext cx="131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3" name="Rectangle 83"/>
            <p:cNvSpPr>
              <a:spLocks noChangeArrowheads="1"/>
            </p:cNvSpPr>
            <p:nvPr/>
          </p:nvSpPr>
          <p:spPr bwMode="auto">
            <a:xfrm>
              <a:off x="478" y="2120"/>
              <a:ext cx="192" cy="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4" name="Rectangle 84"/>
            <p:cNvSpPr>
              <a:spLocks noChangeArrowheads="1"/>
            </p:cNvSpPr>
            <p:nvPr/>
          </p:nvSpPr>
          <p:spPr bwMode="auto">
            <a:xfrm>
              <a:off x="478" y="2120"/>
              <a:ext cx="134" cy="8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5" name="Rectangle 85"/>
            <p:cNvSpPr>
              <a:spLocks noChangeArrowheads="1"/>
            </p:cNvSpPr>
            <p:nvPr/>
          </p:nvSpPr>
          <p:spPr bwMode="auto">
            <a:xfrm>
              <a:off x="477" y="2128"/>
              <a:ext cx="196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6" name="Rectangle 86"/>
            <p:cNvSpPr>
              <a:spLocks noChangeArrowheads="1"/>
            </p:cNvSpPr>
            <p:nvPr/>
          </p:nvSpPr>
          <p:spPr bwMode="auto">
            <a:xfrm>
              <a:off x="477" y="2128"/>
              <a:ext cx="133" cy="5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7" name="Rectangle 87"/>
            <p:cNvSpPr>
              <a:spLocks noChangeArrowheads="1"/>
            </p:cNvSpPr>
            <p:nvPr/>
          </p:nvSpPr>
          <p:spPr bwMode="auto">
            <a:xfrm>
              <a:off x="473" y="2133"/>
              <a:ext cx="201" cy="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8" name="Rectangle 88"/>
            <p:cNvSpPr>
              <a:spLocks noChangeArrowheads="1"/>
            </p:cNvSpPr>
            <p:nvPr/>
          </p:nvSpPr>
          <p:spPr bwMode="auto">
            <a:xfrm>
              <a:off x="473" y="2133"/>
              <a:ext cx="137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49" name="Rectangle 89"/>
            <p:cNvSpPr>
              <a:spLocks noChangeArrowheads="1"/>
            </p:cNvSpPr>
            <p:nvPr/>
          </p:nvSpPr>
          <p:spPr bwMode="auto">
            <a:xfrm>
              <a:off x="473" y="2137"/>
              <a:ext cx="135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0" name="Rectangle 90"/>
            <p:cNvSpPr>
              <a:spLocks noChangeArrowheads="1"/>
            </p:cNvSpPr>
            <p:nvPr/>
          </p:nvSpPr>
          <p:spPr bwMode="auto">
            <a:xfrm>
              <a:off x="471" y="2141"/>
              <a:ext cx="206" cy="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1" name="Rectangle 91"/>
            <p:cNvSpPr>
              <a:spLocks noChangeArrowheads="1"/>
            </p:cNvSpPr>
            <p:nvPr/>
          </p:nvSpPr>
          <p:spPr bwMode="auto">
            <a:xfrm>
              <a:off x="471" y="2141"/>
              <a:ext cx="137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2" name="Rectangle 92"/>
            <p:cNvSpPr>
              <a:spLocks noChangeArrowheads="1"/>
            </p:cNvSpPr>
            <p:nvPr/>
          </p:nvSpPr>
          <p:spPr bwMode="auto">
            <a:xfrm>
              <a:off x="471" y="2145"/>
              <a:ext cx="135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3" name="Rectangle 93"/>
            <p:cNvSpPr>
              <a:spLocks noChangeArrowheads="1"/>
            </p:cNvSpPr>
            <p:nvPr/>
          </p:nvSpPr>
          <p:spPr bwMode="auto">
            <a:xfrm>
              <a:off x="471" y="2149"/>
              <a:ext cx="132" cy="5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4" name="Rectangle 94"/>
            <p:cNvSpPr>
              <a:spLocks noChangeArrowheads="1"/>
            </p:cNvSpPr>
            <p:nvPr/>
          </p:nvSpPr>
          <p:spPr bwMode="auto">
            <a:xfrm>
              <a:off x="470" y="2154"/>
              <a:ext cx="210" cy="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5" name="Rectangle 95"/>
            <p:cNvSpPr>
              <a:spLocks noChangeArrowheads="1"/>
            </p:cNvSpPr>
            <p:nvPr/>
          </p:nvSpPr>
          <p:spPr bwMode="auto">
            <a:xfrm>
              <a:off x="470" y="2154"/>
              <a:ext cx="132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6" name="Rectangle 96"/>
            <p:cNvSpPr>
              <a:spLocks noChangeArrowheads="1"/>
            </p:cNvSpPr>
            <p:nvPr/>
          </p:nvSpPr>
          <p:spPr bwMode="auto">
            <a:xfrm>
              <a:off x="470" y="2158"/>
              <a:ext cx="129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7" name="Rectangle 97"/>
            <p:cNvSpPr>
              <a:spLocks noChangeArrowheads="1"/>
            </p:cNvSpPr>
            <p:nvPr/>
          </p:nvSpPr>
          <p:spPr bwMode="auto">
            <a:xfrm>
              <a:off x="470" y="2162"/>
              <a:ext cx="127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8" name="Rectangle 98"/>
            <p:cNvSpPr>
              <a:spLocks noChangeArrowheads="1"/>
            </p:cNvSpPr>
            <p:nvPr/>
          </p:nvSpPr>
          <p:spPr bwMode="auto">
            <a:xfrm>
              <a:off x="470" y="2163"/>
              <a:ext cx="125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59" name="Rectangle 99"/>
            <p:cNvSpPr>
              <a:spLocks noChangeArrowheads="1"/>
            </p:cNvSpPr>
            <p:nvPr/>
          </p:nvSpPr>
          <p:spPr bwMode="auto">
            <a:xfrm>
              <a:off x="470" y="2166"/>
              <a:ext cx="123" cy="5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0" name="Rectangle 100"/>
            <p:cNvSpPr>
              <a:spLocks noChangeArrowheads="1"/>
            </p:cNvSpPr>
            <p:nvPr/>
          </p:nvSpPr>
          <p:spPr bwMode="auto">
            <a:xfrm>
              <a:off x="470" y="2171"/>
              <a:ext cx="121" cy="0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1" name="Rectangle 101"/>
            <p:cNvSpPr>
              <a:spLocks noChangeArrowheads="1"/>
            </p:cNvSpPr>
            <p:nvPr/>
          </p:nvSpPr>
          <p:spPr bwMode="auto">
            <a:xfrm>
              <a:off x="470" y="2171"/>
              <a:ext cx="118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2" name="Rectangle 102"/>
            <p:cNvSpPr>
              <a:spLocks noChangeArrowheads="1"/>
            </p:cNvSpPr>
            <p:nvPr/>
          </p:nvSpPr>
          <p:spPr bwMode="auto">
            <a:xfrm>
              <a:off x="470" y="2175"/>
              <a:ext cx="116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3" name="Rectangle 103"/>
            <p:cNvSpPr>
              <a:spLocks noChangeArrowheads="1"/>
            </p:cNvSpPr>
            <p:nvPr/>
          </p:nvSpPr>
          <p:spPr bwMode="auto">
            <a:xfrm>
              <a:off x="471" y="2176"/>
              <a:ext cx="20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4" name="Rectangle 104"/>
            <p:cNvSpPr>
              <a:spLocks noChangeArrowheads="1"/>
            </p:cNvSpPr>
            <p:nvPr/>
          </p:nvSpPr>
          <p:spPr bwMode="auto">
            <a:xfrm>
              <a:off x="471" y="2176"/>
              <a:ext cx="113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5" name="Rectangle 105"/>
            <p:cNvSpPr>
              <a:spLocks noChangeArrowheads="1"/>
            </p:cNvSpPr>
            <p:nvPr/>
          </p:nvSpPr>
          <p:spPr bwMode="auto">
            <a:xfrm>
              <a:off x="471" y="2179"/>
              <a:ext cx="111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6" name="Rectangle 106"/>
            <p:cNvSpPr>
              <a:spLocks noChangeArrowheads="1"/>
            </p:cNvSpPr>
            <p:nvPr/>
          </p:nvSpPr>
          <p:spPr bwMode="auto">
            <a:xfrm>
              <a:off x="471" y="2180"/>
              <a:ext cx="109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7" name="Rectangle 107"/>
            <p:cNvSpPr>
              <a:spLocks noChangeArrowheads="1"/>
            </p:cNvSpPr>
            <p:nvPr/>
          </p:nvSpPr>
          <p:spPr bwMode="auto">
            <a:xfrm>
              <a:off x="471" y="2183"/>
              <a:ext cx="106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8" name="Rectangle 108"/>
            <p:cNvSpPr>
              <a:spLocks noChangeArrowheads="1"/>
            </p:cNvSpPr>
            <p:nvPr/>
          </p:nvSpPr>
          <p:spPr bwMode="auto">
            <a:xfrm>
              <a:off x="471" y="2184"/>
              <a:ext cx="104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69" name="Rectangle 109"/>
            <p:cNvSpPr>
              <a:spLocks noChangeArrowheads="1"/>
            </p:cNvSpPr>
            <p:nvPr/>
          </p:nvSpPr>
          <p:spPr bwMode="auto">
            <a:xfrm>
              <a:off x="473" y="2188"/>
              <a:ext cx="98" cy="0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0" name="Rectangle 110"/>
            <p:cNvSpPr>
              <a:spLocks noChangeArrowheads="1"/>
            </p:cNvSpPr>
            <p:nvPr/>
          </p:nvSpPr>
          <p:spPr bwMode="auto">
            <a:xfrm>
              <a:off x="473" y="2188"/>
              <a:ext cx="201" cy="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1" name="Rectangle 111"/>
            <p:cNvSpPr>
              <a:spLocks noChangeArrowheads="1"/>
            </p:cNvSpPr>
            <p:nvPr/>
          </p:nvSpPr>
          <p:spPr bwMode="auto">
            <a:xfrm>
              <a:off x="477" y="2188"/>
              <a:ext cx="92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2" name="Rectangle 112"/>
            <p:cNvSpPr>
              <a:spLocks noChangeArrowheads="1"/>
            </p:cNvSpPr>
            <p:nvPr/>
          </p:nvSpPr>
          <p:spPr bwMode="auto">
            <a:xfrm>
              <a:off x="481" y="2192"/>
              <a:ext cx="84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3" name="Rectangle 113"/>
            <p:cNvSpPr>
              <a:spLocks noChangeArrowheads="1"/>
            </p:cNvSpPr>
            <p:nvPr/>
          </p:nvSpPr>
          <p:spPr bwMode="auto">
            <a:xfrm>
              <a:off x="484" y="2193"/>
              <a:ext cx="76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4" name="Rectangle 114"/>
            <p:cNvSpPr>
              <a:spLocks noChangeArrowheads="1"/>
            </p:cNvSpPr>
            <p:nvPr/>
          </p:nvSpPr>
          <p:spPr bwMode="auto">
            <a:xfrm>
              <a:off x="477" y="2196"/>
              <a:ext cx="196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5" name="Rectangle 115"/>
            <p:cNvSpPr>
              <a:spLocks noChangeArrowheads="1"/>
            </p:cNvSpPr>
            <p:nvPr/>
          </p:nvSpPr>
          <p:spPr bwMode="auto">
            <a:xfrm>
              <a:off x="492" y="2196"/>
              <a:ext cx="62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6" name="Rectangle 116"/>
            <p:cNvSpPr>
              <a:spLocks noChangeArrowheads="1"/>
            </p:cNvSpPr>
            <p:nvPr/>
          </p:nvSpPr>
          <p:spPr bwMode="auto">
            <a:xfrm>
              <a:off x="497" y="2197"/>
              <a:ext cx="50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7" name="Rectangle 117"/>
            <p:cNvSpPr>
              <a:spLocks noChangeArrowheads="1"/>
            </p:cNvSpPr>
            <p:nvPr/>
          </p:nvSpPr>
          <p:spPr bwMode="auto">
            <a:xfrm>
              <a:off x="508" y="2200"/>
              <a:ext cx="28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8" name="Rectangle 118"/>
            <p:cNvSpPr>
              <a:spLocks noChangeArrowheads="1"/>
            </p:cNvSpPr>
            <p:nvPr/>
          </p:nvSpPr>
          <p:spPr bwMode="auto">
            <a:xfrm>
              <a:off x="478" y="2201"/>
              <a:ext cx="192" cy="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79" name="Rectangle 119"/>
            <p:cNvSpPr>
              <a:spLocks noChangeArrowheads="1"/>
            </p:cNvSpPr>
            <p:nvPr/>
          </p:nvSpPr>
          <p:spPr bwMode="auto">
            <a:xfrm>
              <a:off x="481" y="2209"/>
              <a:ext cx="18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0" name="Rectangle 120"/>
            <p:cNvSpPr>
              <a:spLocks noChangeArrowheads="1"/>
            </p:cNvSpPr>
            <p:nvPr/>
          </p:nvSpPr>
          <p:spPr bwMode="auto">
            <a:xfrm>
              <a:off x="482" y="2213"/>
              <a:ext cx="184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1" name="Rectangle 121"/>
            <p:cNvSpPr>
              <a:spLocks noChangeArrowheads="1"/>
            </p:cNvSpPr>
            <p:nvPr/>
          </p:nvSpPr>
          <p:spPr bwMode="auto">
            <a:xfrm>
              <a:off x="484" y="2217"/>
              <a:ext cx="179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2" name="Rectangle 122"/>
            <p:cNvSpPr>
              <a:spLocks noChangeArrowheads="1"/>
            </p:cNvSpPr>
            <p:nvPr/>
          </p:nvSpPr>
          <p:spPr bwMode="auto">
            <a:xfrm>
              <a:off x="488" y="2222"/>
              <a:ext cx="174" cy="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3" name="Rectangle 123"/>
            <p:cNvSpPr>
              <a:spLocks noChangeArrowheads="1"/>
            </p:cNvSpPr>
            <p:nvPr/>
          </p:nvSpPr>
          <p:spPr bwMode="auto">
            <a:xfrm>
              <a:off x="489" y="2222"/>
              <a:ext cx="170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4" name="Rectangle 124"/>
            <p:cNvSpPr>
              <a:spLocks noChangeArrowheads="1"/>
            </p:cNvSpPr>
            <p:nvPr/>
          </p:nvSpPr>
          <p:spPr bwMode="auto">
            <a:xfrm>
              <a:off x="492" y="2226"/>
              <a:ext cx="166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5" name="Rectangle 125"/>
            <p:cNvSpPr>
              <a:spLocks noChangeArrowheads="1"/>
            </p:cNvSpPr>
            <p:nvPr/>
          </p:nvSpPr>
          <p:spPr bwMode="auto">
            <a:xfrm>
              <a:off x="493" y="2227"/>
              <a:ext cx="162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6" name="Rectangle 126"/>
            <p:cNvSpPr>
              <a:spLocks noChangeArrowheads="1"/>
            </p:cNvSpPr>
            <p:nvPr/>
          </p:nvSpPr>
          <p:spPr bwMode="auto">
            <a:xfrm>
              <a:off x="495" y="2231"/>
              <a:ext cx="159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7" name="Rectangle 127"/>
            <p:cNvSpPr>
              <a:spLocks noChangeArrowheads="1"/>
            </p:cNvSpPr>
            <p:nvPr/>
          </p:nvSpPr>
          <p:spPr bwMode="auto">
            <a:xfrm>
              <a:off x="497" y="2234"/>
              <a:ext cx="154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8" name="Rectangle 128"/>
            <p:cNvSpPr>
              <a:spLocks noChangeArrowheads="1"/>
            </p:cNvSpPr>
            <p:nvPr/>
          </p:nvSpPr>
          <p:spPr bwMode="auto">
            <a:xfrm>
              <a:off x="499" y="2235"/>
              <a:ext cx="149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89" name="Rectangle 129"/>
            <p:cNvSpPr>
              <a:spLocks noChangeArrowheads="1"/>
            </p:cNvSpPr>
            <p:nvPr/>
          </p:nvSpPr>
          <p:spPr bwMode="auto">
            <a:xfrm>
              <a:off x="503" y="2238"/>
              <a:ext cx="142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0" name="Rectangle 130"/>
            <p:cNvSpPr>
              <a:spLocks noChangeArrowheads="1"/>
            </p:cNvSpPr>
            <p:nvPr/>
          </p:nvSpPr>
          <p:spPr bwMode="auto">
            <a:xfrm>
              <a:off x="504" y="2239"/>
              <a:ext cx="139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1" name="Rectangle 131"/>
            <p:cNvSpPr>
              <a:spLocks noChangeArrowheads="1"/>
            </p:cNvSpPr>
            <p:nvPr/>
          </p:nvSpPr>
          <p:spPr bwMode="auto">
            <a:xfrm>
              <a:off x="506" y="2243"/>
              <a:ext cx="134" cy="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2" name="Rectangle 132"/>
            <p:cNvSpPr>
              <a:spLocks noChangeArrowheads="1"/>
            </p:cNvSpPr>
            <p:nvPr/>
          </p:nvSpPr>
          <p:spPr bwMode="auto">
            <a:xfrm>
              <a:off x="510" y="2243"/>
              <a:ext cx="126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3" name="Rectangle 133"/>
            <p:cNvSpPr>
              <a:spLocks noChangeArrowheads="1"/>
            </p:cNvSpPr>
            <p:nvPr/>
          </p:nvSpPr>
          <p:spPr bwMode="auto">
            <a:xfrm>
              <a:off x="514" y="2247"/>
              <a:ext cx="120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4" name="Rectangle 134"/>
            <p:cNvSpPr>
              <a:spLocks noChangeArrowheads="1"/>
            </p:cNvSpPr>
            <p:nvPr/>
          </p:nvSpPr>
          <p:spPr bwMode="auto">
            <a:xfrm>
              <a:off x="515" y="2248"/>
              <a:ext cx="117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5" name="Rectangle 135"/>
            <p:cNvSpPr>
              <a:spLocks noChangeArrowheads="1"/>
            </p:cNvSpPr>
            <p:nvPr/>
          </p:nvSpPr>
          <p:spPr bwMode="auto">
            <a:xfrm>
              <a:off x="519" y="2251"/>
              <a:ext cx="109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6" name="Rectangle 136"/>
            <p:cNvSpPr>
              <a:spLocks noChangeArrowheads="1"/>
            </p:cNvSpPr>
            <p:nvPr/>
          </p:nvSpPr>
          <p:spPr bwMode="auto">
            <a:xfrm>
              <a:off x="523" y="2252"/>
              <a:ext cx="100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7" name="Rectangle 137"/>
            <p:cNvSpPr>
              <a:spLocks noChangeArrowheads="1"/>
            </p:cNvSpPr>
            <p:nvPr/>
          </p:nvSpPr>
          <p:spPr bwMode="auto">
            <a:xfrm>
              <a:off x="525" y="2255"/>
              <a:ext cx="96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8" name="Rectangle 138"/>
            <p:cNvSpPr>
              <a:spLocks noChangeArrowheads="1"/>
            </p:cNvSpPr>
            <p:nvPr/>
          </p:nvSpPr>
          <p:spPr bwMode="auto">
            <a:xfrm>
              <a:off x="530" y="2256"/>
              <a:ext cx="87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099" name="Rectangle 139"/>
            <p:cNvSpPr>
              <a:spLocks noChangeArrowheads="1"/>
            </p:cNvSpPr>
            <p:nvPr/>
          </p:nvSpPr>
          <p:spPr bwMode="auto">
            <a:xfrm>
              <a:off x="536" y="2260"/>
              <a:ext cx="74" cy="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0" name="Rectangle 140"/>
            <p:cNvSpPr>
              <a:spLocks noChangeArrowheads="1"/>
            </p:cNvSpPr>
            <p:nvPr/>
          </p:nvSpPr>
          <p:spPr bwMode="auto">
            <a:xfrm>
              <a:off x="543" y="2260"/>
              <a:ext cx="60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1" name="Rectangle 141"/>
            <p:cNvSpPr>
              <a:spLocks noChangeArrowheads="1"/>
            </p:cNvSpPr>
            <p:nvPr/>
          </p:nvSpPr>
          <p:spPr bwMode="auto">
            <a:xfrm>
              <a:off x="547" y="2264"/>
              <a:ext cx="52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2" name="Freeform 142"/>
            <p:cNvSpPr>
              <a:spLocks/>
            </p:cNvSpPr>
            <p:nvPr/>
          </p:nvSpPr>
          <p:spPr bwMode="auto">
            <a:xfrm>
              <a:off x="1888" y="2016"/>
              <a:ext cx="6" cy="7"/>
            </a:xfrm>
            <a:custGeom>
              <a:avLst/>
              <a:gdLst>
                <a:gd name="T0" fmla="*/ 1 w 5"/>
                <a:gd name="T1" fmla="*/ 0 h 5"/>
                <a:gd name="T2" fmla="*/ 1 w 5"/>
                <a:gd name="T3" fmla="*/ 3 h 5"/>
                <a:gd name="T4" fmla="*/ 0 w 5"/>
                <a:gd name="T5" fmla="*/ 3 h 5"/>
                <a:gd name="T6" fmla="*/ 0 w 5"/>
                <a:gd name="T7" fmla="*/ 5 h 5"/>
                <a:gd name="T8" fmla="*/ 5 w 5"/>
                <a:gd name="T9" fmla="*/ 0 h 5"/>
                <a:gd name="T10" fmla="*/ 1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1" y="0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3" name="Freeform 143"/>
            <p:cNvSpPr>
              <a:spLocks/>
            </p:cNvSpPr>
            <p:nvPr/>
          </p:nvSpPr>
          <p:spPr bwMode="auto">
            <a:xfrm>
              <a:off x="1853" y="2024"/>
              <a:ext cx="57" cy="66"/>
            </a:xfrm>
            <a:custGeom>
              <a:avLst/>
              <a:gdLst>
                <a:gd name="T0" fmla="*/ 33 w 41"/>
                <a:gd name="T1" fmla="*/ 0 h 46"/>
                <a:gd name="T2" fmla="*/ 33 w 41"/>
                <a:gd name="T3" fmla="*/ 2 h 46"/>
                <a:gd name="T4" fmla="*/ 23 w 41"/>
                <a:gd name="T5" fmla="*/ 11 h 46"/>
                <a:gd name="T6" fmla="*/ 20 w 41"/>
                <a:gd name="T7" fmla="*/ 11 h 46"/>
                <a:gd name="T8" fmla="*/ 20 w 41"/>
                <a:gd name="T9" fmla="*/ 12 h 46"/>
                <a:gd name="T10" fmla="*/ 11 w 41"/>
                <a:gd name="T11" fmla="*/ 20 h 46"/>
                <a:gd name="T12" fmla="*/ 11 w 41"/>
                <a:gd name="T13" fmla="*/ 23 h 46"/>
                <a:gd name="T14" fmla="*/ 9 w 41"/>
                <a:gd name="T15" fmla="*/ 23 h 46"/>
                <a:gd name="T16" fmla="*/ 9 w 41"/>
                <a:gd name="T17" fmla="*/ 26 h 46"/>
                <a:gd name="T18" fmla="*/ 7 w 41"/>
                <a:gd name="T19" fmla="*/ 26 h 46"/>
                <a:gd name="T20" fmla="*/ 7 w 41"/>
                <a:gd name="T21" fmla="*/ 29 h 46"/>
                <a:gd name="T22" fmla="*/ 6 w 41"/>
                <a:gd name="T23" fmla="*/ 29 h 46"/>
                <a:gd name="T24" fmla="*/ 4 w 41"/>
                <a:gd name="T25" fmla="*/ 37 h 46"/>
                <a:gd name="T26" fmla="*/ 3 w 41"/>
                <a:gd name="T27" fmla="*/ 37 h 46"/>
                <a:gd name="T28" fmla="*/ 3 w 41"/>
                <a:gd name="T29" fmla="*/ 40 h 46"/>
                <a:gd name="T30" fmla="*/ 1 w 41"/>
                <a:gd name="T31" fmla="*/ 40 h 46"/>
                <a:gd name="T32" fmla="*/ 1 w 41"/>
                <a:gd name="T33" fmla="*/ 43 h 46"/>
                <a:gd name="T34" fmla="*/ 0 w 41"/>
                <a:gd name="T35" fmla="*/ 43 h 46"/>
                <a:gd name="T36" fmla="*/ 0 w 41"/>
                <a:gd name="T37" fmla="*/ 46 h 46"/>
                <a:gd name="T38" fmla="*/ 15 w 41"/>
                <a:gd name="T39" fmla="*/ 32 h 46"/>
                <a:gd name="T40" fmla="*/ 31 w 41"/>
                <a:gd name="T41" fmla="*/ 18 h 46"/>
                <a:gd name="T42" fmla="*/ 41 w 41"/>
                <a:gd name="T43" fmla="*/ 11 h 46"/>
                <a:gd name="T44" fmla="*/ 38 w 41"/>
                <a:gd name="T45" fmla="*/ 8 h 46"/>
                <a:gd name="T46" fmla="*/ 38 w 41"/>
                <a:gd name="T47" fmla="*/ 5 h 46"/>
                <a:gd name="T48" fmla="*/ 36 w 41"/>
                <a:gd name="T49" fmla="*/ 5 h 46"/>
                <a:gd name="T50" fmla="*/ 34 w 41"/>
                <a:gd name="T51" fmla="*/ 0 h 46"/>
                <a:gd name="T52" fmla="*/ 33 w 41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6">
                  <a:moveTo>
                    <a:pt x="33" y="0"/>
                  </a:moveTo>
                  <a:lnTo>
                    <a:pt x="33" y="2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11" y="20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15" y="32"/>
                  </a:lnTo>
                  <a:lnTo>
                    <a:pt x="31" y="18"/>
                  </a:lnTo>
                  <a:lnTo>
                    <a:pt x="41" y="11"/>
                  </a:lnTo>
                  <a:lnTo>
                    <a:pt x="38" y="8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4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4" name="Freeform 144"/>
            <p:cNvSpPr>
              <a:spLocks/>
            </p:cNvSpPr>
            <p:nvPr/>
          </p:nvSpPr>
          <p:spPr bwMode="auto">
            <a:xfrm>
              <a:off x="1844" y="2049"/>
              <a:ext cx="76" cy="80"/>
            </a:xfrm>
            <a:custGeom>
              <a:avLst/>
              <a:gdLst>
                <a:gd name="T0" fmla="*/ 49 w 56"/>
                <a:gd name="T1" fmla="*/ 0 h 57"/>
                <a:gd name="T2" fmla="*/ 49 w 56"/>
                <a:gd name="T3" fmla="*/ 1 h 57"/>
                <a:gd name="T4" fmla="*/ 33 w 56"/>
                <a:gd name="T5" fmla="*/ 13 h 57"/>
                <a:gd name="T6" fmla="*/ 33 w 56"/>
                <a:gd name="T7" fmla="*/ 15 h 57"/>
                <a:gd name="T8" fmla="*/ 18 w 56"/>
                <a:gd name="T9" fmla="*/ 27 h 57"/>
                <a:gd name="T10" fmla="*/ 18 w 56"/>
                <a:gd name="T11" fmla="*/ 29 h 57"/>
                <a:gd name="T12" fmla="*/ 3 w 56"/>
                <a:gd name="T13" fmla="*/ 39 h 57"/>
                <a:gd name="T14" fmla="*/ 2 w 56"/>
                <a:gd name="T15" fmla="*/ 50 h 57"/>
                <a:gd name="T16" fmla="*/ 0 w 56"/>
                <a:gd name="T17" fmla="*/ 50 h 57"/>
                <a:gd name="T18" fmla="*/ 0 w 56"/>
                <a:gd name="T19" fmla="*/ 57 h 57"/>
                <a:gd name="T20" fmla="*/ 3 w 56"/>
                <a:gd name="T21" fmla="*/ 54 h 57"/>
                <a:gd name="T22" fmla="*/ 7 w 56"/>
                <a:gd name="T23" fmla="*/ 54 h 57"/>
                <a:gd name="T24" fmla="*/ 7 w 56"/>
                <a:gd name="T25" fmla="*/ 53 h 57"/>
                <a:gd name="T26" fmla="*/ 19 w 56"/>
                <a:gd name="T27" fmla="*/ 41 h 57"/>
                <a:gd name="T28" fmla="*/ 22 w 56"/>
                <a:gd name="T29" fmla="*/ 41 h 57"/>
                <a:gd name="T30" fmla="*/ 22 w 56"/>
                <a:gd name="T31" fmla="*/ 39 h 57"/>
                <a:gd name="T32" fmla="*/ 35 w 56"/>
                <a:gd name="T33" fmla="*/ 27 h 57"/>
                <a:gd name="T34" fmla="*/ 38 w 56"/>
                <a:gd name="T35" fmla="*/ 27 h 57"/>
                <a:gd name="T36" fmla="*/ 38 w 56"/>
                <a:gd name="T37" fmla="*/ 26 h 57"/>
                <a:gd name="T38" fmla="*/ 51 w 56"/>
                <a:gd name="T39" fmla="*/ 13 h 57"/>
                <a:gd name="T40" fmla="*/ 54 w 56"/>
                <a:gd name="T41" fmla="*/ 13 h 57"/>
                <a:gd name="T42" fmla="*/ 54 w 56"/>
                <a:gd name="T43" fmla="*/ 12 h 57"/>
                <a:gd name="T44" fmla="*/ 56 w 56"/>
                <a:gd name="T45" fmla="*/ 12 h 57"/>
                <a:gd name="T46" fmla="*/ 56 w 56"/>
                <a:gd name="T47" fmla="*/ 7 h 57"/>
                <a:gd name="T48" fmla="*/ 54 w 56"/>
                <a:gd name="T49" fmla="*/ 7 h 57"/>
                <a:gd name="T50" fmla="*/ 54 w 56"/>
                <a:gd name="T51" fmla="*/ 4 h 57"/>
                <a:gd name="T52" fmla="*/ 52 w 56"/>
                <a:gd name="T53" fmla="*/ 4 h 57"/>
                <a:gd name="T54" fmla="*/ 52 w 56"/>
                <a:gd name="T55" fmla="*/ 0 h 57"/>
                <a:gd name="T56" fmla="*/ 49 w 56"/>
                <a:gd name="T5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57">
                  <a:moveTo>
                    <a:pt x="49" y="0"/>
                  </a:moveTo>
                  <a:lnTo>
                    <a:pt x="49" y="1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18" y="27"/>
                  </a:lnTo>
                  <a:lnTo>
                    <a:pt x="18" y="29"/>
                  </a:lnTo>
                  <a:lnTo>
                    <a:pt x="3" y="39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3" y="54"/>
                  </a:lnTo>
                  <a:lnTo>
                    <a:pt x="7" y="54"/>
                  </a:lnTo>
                  <a:lnTo>
                    <a:pt x="7" y="53"/>
                  </a:lnTo>
                  <a:lnTo>
                    <a:pt x="19" y="41"/>
                  </a:lnTo>
                  <a:lnTo>
                    <a:pt x="22" y="41"/>
                  </a:lnTo>
                  <a:lnTo>
                    <a:pt x="22" y="39"/>
                  </a:lnTo>
                  <a:lnTo>
                    <a:pt x="35" y="27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51" y="13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5" name="Freeform 145"/>
            <p:cNvSpPr>
              <a:spLocks/>
            </p:cNvSpPr>
            <p:nvPr/>
          </p:nvSpPr>
          <p:spPr bwMode="auto">
            <a:xfrm>
              <a:off x="1842" y="2074"/>
              <a:ext cx="89" cy="92"/>
            </a:xfrm>
            <a:custGeom>
              <a:avLst/>
              <a:gdLst>
                <a:gd name="T0" fmla="*/ 57 w 65"/>
                <a:gd name="T1" fmla="*/ 0 h 65"/>
                <a:gd name="T2" fmla="*/ 57 w 65"/>
                <a:gd name="T3" fmla="*/ 2 h 65"/>
                <a:gd name="T4" fmla="*/ 44 w 65"/>
                <a:gd name="T5" fmla="*/ 14 h 65"/>
                <a:gd name="T6" fmla="*/ 41 w 65"/>
                <a:gd name="T7" fmla="*/ 14 h 65"/>
                <a:gd name="T8" fmla="*/ 41 w 65"/>
                <a:gd name="T9" fmla="*/ 15 h 65"/>
                <a:gd name="T10" fmla="*/ 28 w 65"/>
                <a:gd name="T11" fmla="*/ 27 h 65"/>
                <a:gd name="T12" fmla="*/ 25 w 65"/>
                <a:gd name="T13" fmla="*/ 27 h 65"/>
                <a:gd name="T14" fmla="*/ 25 w 65"/>
                <a:gd name="T15" fmla="*/ 29 h 65"/>
                <a:gd name="T16" fmla="*/ 12 w 65"/>
                <a:gd name="T17" fmla="*/ 41 h 65"/>
                <a:gd name="T18" fmla="*/ 9 w 65"/>
                <a:gd name="T19" fmla="*/ 41 h 65"/>
                <a:gd name="T20" fmla="*/ 9 w 65"/>
                <a:gd name="T21" fmla="*/ 42 h 65"/>
                <a:gd name="T22" fmla="*/ 0 w 65"/>
                <a:gd name="T23" fmla="*/ 50 h 65"/>
                <a:gd name="T24" fmla="*/ 0 w 65"/>
                <a:gd name="T25" fmla="*/ 65 h 65"/>
                <a:gd name="T26" fmla="*/ 3 w 65"/>
                <a:gd name="T27" fmla="*/ 62 h 65"/>
                <a:gd name="T28" fmla="*/ 6 w 65"/>
                <a:gd name="T29" fmla="*/ 62 h 65"/>
                <a:gd name="T30" fmla="*/ 6 w 65"/>
                <a:gd name="T31" fmla="*/ 60 h 65"/>
                <a:gd name="T32" fmla="*/ 19 w 65"/>
                <a:gd name="T33" fmla="*/ 48 h 65"/>
                <a:gd name="T34" fmla="*/ 22 w 65"/>
                <a:gd name="T35" fmla="*/ 48 h 65"/>
                <a:gd name="T36" fmla="*/ 22 w 65"/>
                <a:gd name="T37" fmla="*/ 47 h 65"/>
                <a:gd name="T38" fmla="*/ 34 w 65"/>
                <a:gd name="T39" fmla="*/ 35 h 65"/>
                <a:gd name="T40" fmla="*/ 38 w 65"/>
                <a:gd name="T41" fmla="*/ 35 h 65"/>
                <a:gd name="T42" fmla="*/ 38 w 65"/>
                <a:gd name="T43" fmla="*/ 33 h 65"/>
                <a:gd name="T44" fmla="*/ 50 w 65"/>
                <a:gd name="T45" fmla="*/ 21 h 65"/>
                <a:gd name="T46" fmla="*/ 53 w 65"/>
                <a:gd name="T47" fmla="*/ 21 h 65"/>
                <a:gd name="T48" fmla="*/ 53 w 65"/>
                <a:gd name="T49" fmla="*/ 20 h 65"/>
                <a:gd name="T50" fmla="*/ 65 w 65"/>
                <a:gd name="T51" fmla="*/ 11 h 65"/>
                <a:gd name="T52" fmla="*/ 65 w 65"/>
                <a:gd name="T53" fmla="*/ 6 h 65"/>
                <a:gd name="T54" fmla="*/ 63 w 65"/>
                <a:gd name="T55" fmla="*/ 6 h 65"/>
                <a:gd name="T56" fmla="*/ 61 w 65"/>
                <a:gd name="T57" fmla="*/ 0 h 65"/>
                <a:gd name="T58" fmla="*/ 57 w 65"/>
                <a:gd name="T5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65">
                  <a:moveTo>
                    <a:pt x="57" y="0"/>
                  </a:moveTo>
                  <a:lnTo>
                    <a:pt x="57" y="2"/>
                  </a:lnTo>
                  <a:lnTo>
                    <a:pt x="44" y="14"/>
                  </a:lnTo>
                  <a:lnTo>
                    <a:pt x="41" y="14"/>
                  </a:lnTo>
                  <a:lnTo>
                    <a:pt x="41" y="15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5" y="29"/>
                  </a:lnTo>
                  <a:lnTo>
                    <a:pt x="12" y="41"/>
                  </a:lnTo>
                  <a:lnTo>
                    <a:pt x="9" y="41"/>
                  </a:lnTo>
                  <a:lnTo>
                    <a:pt x="9" y="42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3" y="62"/>
                  </a:lnTo>
                  <a:lnTo>
                    <a:pt x="6" y="62"/>
                  </a:lnTo>
                  <a:lnTo>
                    <a:pt x="6" y="60"/>
                  </a:lnTo>
                  <a:lnTo>
                    <a:pt x="19" y="48"/>
                  </a:lnTo>
                  <a:lnTo>
                    <a:pt x="22" y="48"/>
                  </a:lnTo>
                  <a:lnTo>
                    <a:pt x="22" y="47"/>
                  </a:lnTo>
                  <a:lnTo>
                    <a:pt x="34" y="35"/>
                  </a:lnTo>
                  <a:lnTo>
                    <a:pt x="38" y="35"/>
                  </a:lnTo>
                  <a:lnTo>
                    <a:pt x="38" y="33"/>
                  </a:lnTo>
                  <a:lnTo>
                    <a:pt x="50" y="21"/>
                  </a:lnTo>
                  <a:lnTo>
                    <a:pt x="53" y="21"/>
                  </a:lnTo>
                  <a:lnTo>
                    <a:pt x="53" y="20"/>
                  </a:lnTo>
                  <a:lnTo>
                    <a:pt x="65" y="11"/>
                  </a:lnTo>
                  <a:lnTo>
                    <a:pt x="65" y="6"/>
                  </a:lnTo>
                  <a:lnTo>
                    <a:pt x="63" y="6"/>
                  </a:lnTo>
                  <a:lnTo>
                    <a:pt x="6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6" name="Freeform 146"/>
            <p:cNvSpPr>
              <a:spLocks/>
            </p:cNvSpPr>
            <p:nvPr/>
          </p:nvSpPr>
          <p:spPr bwMode="auto">
            <a:xfrm>
              <a:off x="1842" y="2099"/>
              <a:ext cx="94" cy="98"/>
            </a:xfrm>
            <a:custGeom>
              <a:avLst/>
              <a:gdLst>
                <a:gd name="T0" fmla="*/ 65 w 69"/>
                <a:gd name="T1" fmla="*/ 0 h 69"/>
                <a:gd name="T2" fmla="*/ 65 w 69"/>
                <a:gd name="T3" fmla="*/ 2 h 69"/>
                <a:gd name="T4" fmla="*/ 58 w 69"/>
                <a:gd name="T5" fmla="*/ 8 h 69"/>
                <a:gd name="T6" fmla="*/ 55 w 69"/>
                <a:gd name="T7" fmla="*/ 8 h 69"/>
                <a:gd name="T8" fmla="*/ 55 w 69"/>
                <a:gd name="T9" fmla="*/ 9 h 69"/>
                <a:gd name="T10" fmla="*/ 42 w 69"/>
                <a:gd name="T11" fmla="*/ 21 h 69"/>
                <a:gd name="T12" fmla="*/ 39 w 69"/>
                <a:gd name="T13" fmla="*/ 21 h 69"/>
                <a:gd name="T14" fmla="*/ 39 w 69"/>
                <a:gd name="T15" fmla="*/ 23 h 69"/>
                <a:gd name="T16" fmla="*/ 27 w 69"/>
                <a:gd name="T17" fmla="*/ 35 h 69"/>
                <a:gd name="T18" fmla="*/ 23 w 69"/>
                <a:gd name="T19" fmla="*/ 35 h 69"/>
                <a:gd name="T20" fmla="*/ 23 w 69"/>
                <a:gd name="T21" fmla="*/ 36 h 69"/>
                <a:gd name="T22" fmla="*/ 11 w 69"/>
                <a:gd name="T23" fmla="*/ 48 h 69"/>
                <a:gd name="T24" fmla="*/ 8 w 69"/>
                <a:gd name="T25" fmla="*/ 48 h 69"/>
                <a:gd name="T26" fmla="*/ 8 w 69"/>
                <a:gd name="T27" fmla="*/ 50 h 69"/>
                <a:gd name="T28" fmla="*/ 0 w 69"/>
                <a:gd name="T29" fmla="*/ 56 h 69"/>
                <a:gd name="T30" fmla="*/ 0 w 69"/>
                <a:gd name="T31" fmla="*/ 60 h 69"/>
                <a:gd name="T32" fmla="*/ 1 w 69"/>
                <a:gd name="T33" fmla="*/ 60 h 69"/>
                <a:gd name="T34" fmla="*/ 1 w 69"/>
                <a:gd name="T35" fmla="*/ 69 h 69"/>
                <a:gd name="T36" fmla="*/ 4 w 69"/>
                <a:gd name="T37" fmla="*/ 69 h 69"/>
                <a:gd name="T38" fmla="*/ 4 w 69"/>
                <a:gd name="T39" fmla="*/ 68 h 69"/>
                <a:gd name="T40" fmla="*/ 17 w 69"/>
                <a:gd name="T41" fmla="*/ 56 h 69"/>
                <a:gd name="T42" fmla="*/ 20 w 69"/>
                <a:gd name="T43" fmla="*/ 56 h 69"/>
                <a:gd name="T44" fmla="*/ 20 w 69"/>
                <a:gd name="T45" fmla="*/ 54 h 69"/>
                <a:gd name="T46" fmla="*/ 33 w 69"/>
                <a:gd name="T47" fmla="*/ 42 h 69"/>
                <a:gd name="T48" fmla="*/ 36 w 69"/>
                <a:gd name="T49" fmla="*/ 42 h 69"/>
                <a:gd name="T50" fmla="*/ 36 w 69"/>
                <a:gd name="T51" fmla="*/ 41 h 69"/>
                <a:gd name="T52" fmla="*/ 49 w 69"/>
                <a:gd name="T53" fmla="*/ 29 h 69"/>
                <a:gd name="T54" fmla="*/ 52 w 69"/>
                <a:gd name="T55" fmla="*/ 29 h 69"/>
                <a:gd name="T56" fmla="*/ 52 w 69"/>
                <a:gd name="T57" fmla="*/ 27 h 69"/>
                <a:gd name="T58" fmla="*/ 65 w 69"/>
                <a:gd name="T59" fmla="*/ 15 h 69"/>
                <a:gd name="T60" fmla="*/ 68 w 69"/>
                <a:gd name="T61" fmla="*/ 15 h 69"/>
                <a:gd name="T62" fmla="*/ 68 w 69"/>
                <a:gd name="T63" fmla="*/ 14 h 69"/>
                <a:gd name="T64" fmla="*/ 69 w 69"/>
                <a:gd name="T65" fmla="*/ 14 h 69"/>
                <a:gd name="T66" fmla="*/ 69 w 69"/>
                <a:gd name="T67" fmla="*/ 6 h 69"/>
                <a:gd name="T68" fmla="*/ 68 w 69"/>
                <a:gd name="T69" fmla="*/ 6 h 69"/>
                <a:gd name="T70" fmla="*/ 68 w 69"/>
                <a:gd name="T71" fmla="*/ 2 h 69"/>
                <a:gd name="T72" fmla="*/ 66 w 69"/>
                <a:gd name="T73" fmla="*/ 2 h 69"/>
                <a:gd name="T74" fmla="*/ 66 w 69"/>
                <a:gd name="T75" fmla="*/ 0 h 69"/>
                <a:gd name="T76" fmla="*/ 65 w 69"/>
                <a:gd name="T7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9" h="69">
                  <a:moveTo>
                    <a:pt x="65" y="0"/>
                  </a:moveTo>
                  <a:lnTo>
                    <a:pt x="65" y="2"/>
                  </a:lnTo>
                  <a:lnTo>
                    <a:pt x="58" y="8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42" y="21"/>
                  </a:lnTo>
                  <a:lnTo>
                    <a:pt x="39" y="21"/>
                  </a:lnTo>
                  <a:lnTo>
                    <a:pt x="39" y="23"/>
                  </a:lnTo>
                  <a:lnTo>
                    <a:pt x="27" y="35"/>
                  </a:lnTo>
                  <a:lnTo>
                    <a:pt x="23" y="35"/>
                  </a:lnTo>
                  <a:lnTo>
                    <a:pt x="23" y="36"/>
                  </a:lnTo>
                  <a:lnTo>
                    <a:pt x="11" y="48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1" y="60"/>
                  </a:lnTo>
                  <a:lnTo>
                    <a:pt x="1" y="69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17" y="56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33" y="42"/>
                  </a:lnTo>
                  <a:lnTo>
                    <a:pt x="36" y="42"/>
                  </a:lnTo>
                  <a:lnTo>
                    <a:pt x="36" y="41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2" y="27"/>
                  </a:lnTo>
                  <a:lnTo>
                    <a:pt x="65" y="15"/>
                  </a:lnTo>
                  <a:lnTo>
                    <a:pt x="68" y="15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69" y="6"/>
                  </a:lnTo>
                  <a:lnTo>
                    <a:pt x="68" y="6"/>
                  </a:lnTo>
                  <a:lnTo>
                    <a:pt x="68" y="2"/>
                  </a:lnTo>
                  <a:lnTo>
                    <a:pt x="66" y="2"/>
                  </a:lnTo>
                  <a:lnTo>
                    <a:pt x="66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7" name="Freeform 147"/>
            <p:cNvSpPr>
              <a:spLocks/>
            </p:cNvSpPr>
            <p:nvPr/>
          </p:nvSpPr>
          <p:spPr bwMode="auto">
            <a:xfrm>
              <a:off x="1847" y="2128"/>
              <a:ext cx="94" cy="99"/>
            </a:xfrm>
            <a:custGeom>
              <a:avLst/>
              <a:gdLst>
                <a:gd name="T0" fmla="*/ 66 w 69"/>
                <a:gd name="T1" fmla="*/ 0 h 70"/>
                <a:gd name="T2" fmla="*/ 66 w 69"/>
                <a:gd name="T3" fmla="*/ 1 h 70"/>
                <a:gd name="T4" fmla="*/ 54 w 69"/>
                <a:gd name="T5" fmla="*/ 13 h 70"/>
                <a:gd name="T6" fmla="*/ 50 w 69"/>
                <a:gd name="T7" fmla="*/ 13 h 70"/>
                <a:gd name="T8" fmla="*/ 50 w 69"/>
                <a:gd name="T9" fmla="*/ 15 h 70"/>
                <a:gd name="T10" fmla="*/ 38 w 69"/>
                <a:gd name="T11" fmla="*/ 27 h 70"/>
                <a:gd name="T12" fmla="*/ 35 w 69"/>
                <a:gd name="T13" fmla="*/ 27 h 70"/>
                <a:gd name="T14" fmla="*/ 35 w 69"/>
                <a:gd name="T15" fmla="*/ 28 h 70"/>
                <a:gd name="T16" fmla="*/ 22 w 69"/>
                <a:gd name="T17" fmla="*/ 40 h 70"/>
                <a:gd name="T18" fmla="*/ 19 w 69"/>
                <a:gd name="T19" fmla="*/ 40 h 70"/>
                <a:gd name="T20" fmla="*/ 19 w 69"/>
                <a:gd name="T21" fmla="*/ 42 h 70"/>
                <a:gd name="T22" fmla="*/ 6 w 69"/>
                <a:gd name="T23" fmla="*/ 54 h 70"/>
                <a:gd name="T24" fmla="*/ 3 w 69"/>
                <a:gd name="T25" fmla="*/ 54 h 70"/>
                <a:gd name="T26" fmla="*/ 3 w 69"/>
                <a:gd name="T27" fmla="*/ 55 h 70"/>
                <a:gd name="T28" fmla="*/ 0 w 69"/>
                <a:gd name="T29" fmla="*/ 57 h 70"/>
                <a:gd name="T30" fmla="*/ 0 w 69"/>
                <a:gd name="T31" fmla="*/ 63 h 70"/>
                <a:gd name="T32" fmla="*/ 1 w 69"/>
                <a:gd name="T33" fmla="*/ 63 h 70"/>
                <a:gd name="T34" fmla="*/ 1 w 69"/>
                <a:gd name="T35" fmla="*/ 67 h 70"/>
                <a:gd name="T36" fmla="*/ 3 w 69"/>
                <a:gd name="T37" fmla="*/ 67 h 70"/>
                <a:gd name="T38" fmla="*/ 3 w 69"/>
                <a:gd name="T39" fmla="*/ 70 h 70"/>
                <a:gd name="T40" fmla="*/ 12 w 69"/>
                <a:gd name="T41" fmla="*/ 61 h 70"/>
                <a:gd name="T42" fmla="*/ 16 w 69"/>
                <a:gd name="T43" fmla="*/ 61 h 70"/>
                <a:gd name="T44" fmla="*/ 16 w 69"/>
                <a:gd name="T45" fmla="*/ 60 h 70"/>
                <a:gd name="T46" fmla="*/ 28 w 69"/>
                <a:gd name="T47" fmla="*/ 48 h 70"/>
                <a:gd name="T48" fmla="*/ 31 w 69"/>
                <a:gd name="T49" fmla="*/ 48 h 70"/>
                <a:gd name="T50" fmla="*/ 31 w 69"/>
                <a:gd name="T51" fmla="*/ 46 h 70"/>
                <a:gd name="T52" fmla="*/ 44 w 69"/>
                <a:gd name="T53" fmla="*/ 34 h 70"/>
                <a:gd name="T54" fmla="*/ 47 w 69"/>
                <a:gd name="T55" fmla="*/ 34 h 70"/>
                <a:gd name="T56" fmla="*/ 47 w 69"/>
                <a:gd name="T57" fmla="*/ 33 h 70"/>
                <a:gd name="T58" fmla="*/ 60 w 69"/>
                <a:gd name="T59" fmla="*/ 21 h 70"/>
                <a:gd name="T60" fmla="*/ 63 w 69"/>
                <a:gd name="T61" fmla="*/ 21 h 70"/>
                <a:gd name="T62" fmla="*/ 63 w 69"/>
                <a:gd name="T63" fmla="*/ 19 h 70"/>
                <a:gd name="T64" fmla="*/ 69 w 69"/>
                <a:gd name="T65" fmla="*/ 15 h 70"/>
                <a:gd name="T66" fmla="*/ 69 w 69"/>
                <a:gd name="T67" fmla="*/ 12 h 70"/>
                <a:gd name="T68" fmla="*/ 68 w 69"/>
                <a:gd name="T69" fmla="*/ 12 h 70"/>
                <a:gd name="T70" fmla="*/ 68 w 69"/>
                <a:gd name="T71" fmla="*/ 0 h 70"/>
                <a:gd name="T72" fmla="*/ 66 w 69"/>
                <a:gd name="T7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lnTo>
                    <a:pt x="66" y="1"/>
                  </a:lnTo>
                  <a:lnTo>
                    <a:pt x="54" y="13"/>
                  </a:lnTo>
                  <a:lnTo>
                    <a:pt x="50" y="13"/>
                  </a:lnTo>
                  <a:lnTo>
                    <a:pt x="50" y="15"/>
                  </a:lnTo>
                  <a:lnTo>
                    <a:pt x="38" y="27"/>
                  </a:lnTo>
                  <a:lnTo>
                    <a:pt x="35" y="27"/>
                  </a:lnTo>
                  <a:lnTo>
                    <a:pt x="35" y="28"/>
                  </a:lnTo>
                  <a:lnTo>
                    <a:pt x="22" y="40"/>
                  </a:lnTo>
                  <a:lnTo>
                    <a:pt x="19" y="40"/>
                  </a:lnTo>
                  <a:lnTo>
                    <a:pt x="19" y="42"/>
                  </a:lnTo>
                  <a:lnTo>
                    <a:pt x="6" y="54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1" y="63"/>
                  </a:lnTo>
                  <a:lnTo>
                    <a:pt x="1" y="67"/>
                  </a:lnTo>
                  <a:lnTo>
                    <a:pt x="3" y="67"/>
                  </a:lnTo>
                  <a:lnTo>
                    <a:pt x="3" y="70"/>
                  </a:lnTo>
                  <a:lnTo>
                    <a:pt x="12" y="61"/>
                  </a:lnTo>
                  <a:lnTo>
                    <a:pt x="16" y="61"/>
                  </a:lnTo>
                  <a:lnTo>
                    <a:pt x="16" y="60"/>
                  </a:lnTo>
                  <a:lnTo>
                    <a:pt x="28" y="48"/>
                  </a:lnTo>
                  <a:lnTo>
                    <a:pt x="31" y="48"/>
                  </a:lnTo>
                  <a:lnTo>
                    <a:pt x="31" y="46"/>
                  </a:lnTo>
                  <a:lnTo>
                    <a:pt x="44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60" y="21"/>
                  </a:lnTo>
                  <a:lnTo>
                    <a:pt x="63" y="21"/>
                  </a:lnTo>
                  <a:lnTo>
                    <a:pt x="63" y="19"/>
                  </a:lnTo>
                  <a:lnTo>
                    <a:pt x="69" y="15"/>
                  </a:lnTo>
                  <a:lnTo>
                    <a:pt x="69" y="12"/>
                  </a:lnTo>
                  <a:lnTo>
                    <a:pt x="68" y="12"/>
                  </a:lnTo>
                  <a:lnTo>
                    <a:pt x="68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8" name="Freeform 148"/>
            <p:cNvSpPr>
              <a:spLocks/>
            </p:cNvSpPr>
            <p:nvPr/>
          </p:nvSpPr>
          <p:spPr bwMode="auto">
            <a:xfrm>
              <a:off x="1855" y="2162"/>
              <a:ext cx="86" cy="90"/>
            </a:xfrm>
            <a:custGeom>
              <a:avLst/>
              <a:gdLst>
                <a:gd name="T0" fmla="*/ 62 w 63"/>
                <a:gd name="T1" fmla="*/ 0 h 64"/>
                <a:gd name="T2" fmla="*/ 62 w 63"/>
                <a:gd name="T3" fmla="*/ 1 h 64"/>
                <a:gd name="T4" fmla="*/ 59 w 63"/>
                <a:gd name="T5" fmla="*/ 1 h 64"/>
                <a:gd name="T6" fmla="*/ 59 w 63"/>
                <a:gd name="T7" fmla="*/ 3 h 64"/>
                <a:gd name="T8" fmla="*/ 46 w 63"/>
                <a:gd name="T9" fmla="*/ 15 h 64"/>
                <a:gd name="T10" fmla="*/ 43 w 63"/>
                <a:gd name="T11" fmla="*/ 15 h 64"/>
                <a:gd name="T12" fmla="*/ 43 w 63"/>
                <a:gd name="T13" fmla="*/ 16 h 64"/>
                <a:gd name="T14" fmla="*/ 30 w 63"/>
                <a:gd name="T15" fmla="*/ 28 h 64"/>
                <a:gd name="T16" fmla="*/ 27 w 63"/>
                <a:gd name="T17" fmla="*/ 28 h 64"/>
                <a:gd name="T18" fmla="*/ 27 w 63"/>
                <a:gd name="T19" fmla="*/ 30 h 64"/>
                <a:gd name="T20" fmla="*/ 14 w 63"/>
                <a:gd name="T21" fmla="*/ 42 h 64"/>
                <a:gd name="T22" fmla="*/ 11 w 63"/>
                <a:gd name="T23" fmla="*/ 42 h 64"/>
                <a:gd name="T24" fmla="*/ 11 w 63"/>
                <a:gd name="T25" fmla="*/ 43 h 64"/>
                <a:gd name="T26" fmla="*/ 0 w 63"/>
                <a:gd name="T27" fmla="*/ 52 h 64"/>
                <a:gd name="T28" fmla="*/ 0 w 63"/>
                <a:gd name="T29" fmla="*/ 58 h 64"/>
                <a:gd name="T30" fmla="*/ 2 w 63"/>
                <a:gd name="T31" fmla="*/ 58 h 64"/>
                <a:gd name="T32" fmla="*/ 3 w 63"/>
                <a:gd name="T33" fmla="*/ 64 h 64"/>
                <a:gd name="T34" fmla="*/ 13 w 63"/>
                <a:gd name="T35" fmla="*/ 58 h 64"/>
                <a:gd name="T36" fmla="*/ 13 w 63"/>
                <a:gd name="T37" fmla="*/ 57 h 64"/>
                <a:gd name="T38" fmla="*/ 22 w 63"/>
                <a:gd name="T39" fmla="*/ 49 h 64"/>
                <a:gd name="T40" fmla="*/ 38 w 63"/>
                <a:gd name="T41" fmla="*/ 36 h 64"/>
                <a:gd name="T42" fmla="*/ 54 w 63"/>
                <a:gd name="T43" fmla="*/ 22 h 64"/>
                <a:gd name="T44" fmla="*/ 63 w 63"/>
                <a:gd name="T45" fmla="*/ 15 h 64"/>
                <a:gd name="T46" fmla="*/ 63 w 63"/>
                <a:gd name="T47" fmla="*/ 0 h 64"/>
                <a:gd name="T48" fmla="*/ 62 w 63"/>
                <a:gd name="T4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64">
                  <a:moveTo>
                    <a:pt x="62" y="0"/>
                  </a:moveTo>
                  <a:lnTo>
                    <a:pt x="62" y="1"/>
                  </a:lnTo>
                  <a:lnTo>
                    <a:pt x="59" y="1"/>
                  </a:lnTo>
                  <a:lnTo>
                    <a:pt x="59" y="3"/>
                  </a:lnTo>
                  <a:lnTo>
                    <a:pt x="46" y="15"/>
                  </a:lnTo>
                  <a:lnTo>
                    <a:pt x="43" y="15"/>
                  </a:lnTo>
                  <a:lnTo>
                    <a:pt x="43" y="16"/>
                  </a:lnTo>
                  <a:lnTo>
                    <a:pt x="30" y="28"/>
                  </a:lnTo>
                  <a:lnTo>
                    <a:pt x="27" y="28"/>
                  </a:lnTo>
                  <a:lnTo>
                    <a:pt x="27" y="30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3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2" y="58"/>
                  </a:lnTo>
                  <a:lnTo>
                    <a:pt x="3" y="64"/>
                  </a:lnTo>
                  <a:lnTo>
                    <a:pt x="13" y="58"/>
                  </a:lnTo>
                  <a:lnTo>
                    <a:pt x="13" y="57"/>
                  </a:lnTo>
                  <a:lnTo>
                    <a:pt x="22" y="49"/>
                  </a:lnTo>
                  <a:lnTo>
                    <a:pt x="38" y="36"/>
                  </a:lnTo>
                  <a:lnTo>
                    <a:pt x="54" y="22"/>
                  </a:lnTo>
                  <a:lnTo>
                    <a:pt x="63" y="15"/>
                  </a:lnTo>
                  <a:lnTo>
                    <a:pt x="63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09" name="Freeform 149"/>
            <p:cNvSpPr>
              <a:spLocks/>
            </p:cNvSpPr>
            <p:nvPr/>
          </p:nvSpPr>
          <p:spPr bwMode="auto">
            <a:xfrm>
              <a:off x="1866" y="2197"/>
              <a:ext cx="73" cy="80"/>
            </a:xfrm>
            <a:custGeom>
              <a:avLst/>
              <a:gdLst>
                <a:gd name="T0" fmla="*/ 52 w 54"/>
                <a:gd name="T1" fmla="*/ 0 h 56"/>
                <a:gd name="T2" fmla="*/ 52 w 54"/>
                <a:gd name="T3" fmla="*/ 2 h 56"/>
                <a:gd name="T4" fmla="*/ 49 w 54"/>
                <a:gd name="T5" fmla="*/ 2 h 56"/>
                <a:gd name="T6" fmla="*/ 49 w 54"/>
                <a:gd name="T7" fmla="*/ 3 h 56"/>
                <a:gd name="T8" fmla="*/ 36 w 54"/>
                <a:gd name="T9" fmla="*/ 15 h 56"/>
                <a:gd name="T10" fmla="*/ 33 w 54"/>
                <a:gd name="T11" fmla="*/ 15 h 56"/>
                <a:gd name="T12" fmla="*/ 33 w 54"/>
                <a:gd name="T13" fmla="*/ 17 h 56"/>
                <a:gd name="T14" fmla="*/ 21 w 54"/>
                <a:gd name="T15" fmla="*/ 29 h 56"/>
                <a:gd name="T16" fmla="*/ 17 w 54"/>
                <a:gd name="T17" fmla="*/ 29 h 56"/>
                <a:gd name="T18" fmla="*/ 17 w 54"/>
                <a:gd name="T19" fmla="*/ 30 h 56"/>
                <a:gd name="T20" fmla="*/ 5 w 54"/>
                <a:gd name="T21" fmla="*/ 42 h 56"/>
                <a:gd name="T22" fmla="*/ 2 w 54"/>
                <a:gd name="T23" fmla="*/ 42 h 56"/>
                <a:gd name="T24" fmla="*/ 2 w 54"/>
                <a:gd name="T25" fmla="*/ 44 h 56"/>
                <a:gd name="T26" fmla="*/ 0 w 54"/>
                <a:gd name="T27" fmla="*/ 44 h 56"/>
                <a:gd name="T28" fmla="*/ 0 w 54"/>
                <a:gd name="T29" fmla="*/ 49 h 56"/>
                <a:gd name="T30" fmla="*/ 2 w 54"/>
                <a:gd name="T31" fmla="*/ 49 h 56"/>
                <a:gd name="T32" fmla="*/ 2 w 54"/>
                <a:gd name="T33" fmla="*/ 52 h 56"/>
                <a:gd name="T34" fmla="*/ 3 w 54"/>
                <a:gd name="T35" fmla="*/ 52 h 56"/>
                <a:gd name="T36" fmla="*/ 3 w 54"/>
                <a:gd name="T37" fmla="*/ 56 h 56"/>
                <a:gd name="T38" fmla="*/ 6 w 54"/>
                <a:gd name="T39" fmla="*/ 56 h 56"/>
                <a:gd name="T40" fmla="*/ 6 w 54"/>
                <a:gd name="T41" fmla="*/ 55 h 56"/>
                <a:gd name="T42" fmla="*/ 22 w 54"/>
                <a:gd name="T43" fmla="*/ 42 h 56"/>
                <a:gd name="T44" fmla="*/ 22 w 54"/>
                <a:gd name="T45" fmla="*/ 41 h 56"/>
                <a:gd name="T46" fmla="*/ 38 w 54"/>
                <a:gd name="T47" fmla="*/ 29 h 56"/>
                <a:gd name="T48" fmla="*/ 38 w 54"/>
                <a:gd name="T49" fmla="*/ 27 h 56"/>
                <a:gd name="T50" fmla="*/ 52 w 54"/>
                <a:gd name="T51" fmla="*/ 17 h 56"/>
                <a:gd name="T52" fmla="*/ 52 w 54"/>
                <a:gd name="T53" fmla="*/ 11 h 56"/>
                <a:gd name="T54" fmla="*/ 54 w 54"/>
                <a:gd name="T55" fmla="*/ 11 h 56"/>
                <a:gd name="T56" fmla="*/ 54 w 54"/>
                <a:gd name="T57" fmla="*/ 0 h 56"/>
                <a:gd name="T58" fmla="*/ 52 w 54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4" h="56">
                  <a:moveTo>
                    <a:pt x="52" y="0"/>
                  </a:moveTo>
                  <a:lnTo>
                    <a:pt x="52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36" y="15"/>
                  </a:lnTo>
                  <a:lnTo>
                    <a:pt x="33" y="15"/>
                  </a:lnTo>
                  <a:lnTo>
                    <a:pt x="33" y="17"/>
                  </a:lnTo>
                  <a:lnTo>
                    <a:pt x="21" y="29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5" y="42"/>
                  </a:lnTo>
                  <a:lnTo>
                    <a:pt x="2" y="42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2" y="49"/>
                  </a:lnTo>
                  <a:lnTo>
                    <a:pt x="2" y="52"/>
                  </a:lnTo>
                  <a:lnTo>
                    <a:pt x="3" y="52"/>
                  </a:lnTo>
                  <a:lnTo>
                    <a:pt x="3" y="56"/>
                  </a:lnTo>
                  <a:lnTo>
                    <a:pt x="6" y="56"/>
                  </a:lnTo>
                  <a:lnTo>
                    <a:pt x="6" y="55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38" y="29"/>
                  </a:lnTo>
                  <a:lnTo>
                    <a:pt x="38" y="27"/>
                  </a:lnTo>
                  <a:lnTo>
                    <a:pt x="52" y="17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54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0" name="Freeform 150"/>
            <p:cNvSpPr>
              <a:spLocks/>
            </p:cNvSpPr>
            <p:nvPr/>
          </p:nvSpPr>
          <p:spPr bwMode="auto">
            <a:xfrm>
              <a:off x="1877" y="2238"/>
              <a:ext cx="54" cy="62"/>
            </a:xfrm>
            <a:custGeom>
              <a:avLst/>
              <a:gdLst>
                <a:gd name="T0" fmla="*/ 38 w 40"/>
                <a:gd name="T1" fmla="*/ 0 h 44"/>
                <a:gd name="T2" fmla="*/ 38 w 40"/>
                <a:gd name="T3" fmla="*/ 1 h 44"/>
                <a:gd name="T4" fmla="*/ 25 w 40"/>
                <a:gd name="T5" fmla="*/ 12 h 44"/>
                <a:gd name="T6" fmla="*/ 9 w 40"/>
                <a:gd name="T7" fmla="*/ 26 h 44"/>
                <a:gd name="T8" fmla="*/ 0 w 40"/>
                <a:gd name="T9" fmla="*/ 33 h 44"/>
                <a:gd name="T10" fmla="*/ 3 w 40"/>
                <a:gd name="T11" fmla="*/ 39 h 44"/>
                <a:gd name="T12" fmla="*/ 5 w 40"/>
                <a:gd name="T13" fmla="*/ 39 h 44"/>
                <a:gd name="T14" fmla="*/ 5 w 40"/>
                <a:gd name="T15" fmla="*/ 42 h 44"/>
                <a:gd name="T16" fmla="*/ 6 w 40"/>
                <a:gd name="T17" fmla="*/ 42 h 44"/>
                <a:gd name="T18" fmla="*/ 6 w 40"/>
                <a:gd name="T19" fmla="*/ 44 h 44"/>
                <a:gd name="T20" fmla="*/ 19 w 40"/>
                <a:gd name="T21" fmla="*/ 33 h 44"/>
                <a:gd name="T22" fmla="*/ 30 w 40"/>
                <a:gd name="T23" fmla="*/ 24 h 44"/>
                <a:gd name="T24" fmla="*/ 30 w 40"/>
                <a:gd name="T25" fmla="*/ 21 h 44"/>
                <a:gd name="T26" fmla="*/ 32 w 40"/>
                <a:gd name="T27" fmla="*/ 21 h 44"/>
                <a:gd name="T28" fmla="*/ 32 w 40"/>
                <a:gd name="T29" fmla="*/ 18 h 44"/>
                <a:gd name="T30" fmla="*/ 33 w 40"/>
                <a:gd name="T31" fmla="*/ 18 h 44"/>
                <a:gd name="T32" fmla="*/ 33 w 40"/>
                <a:gd name="T33" fmla="*/ 15 h 44"/>
                <a:gd name="T34" fmla="*/ 35 w 40"/>
                <a:gd name="T35" fmla="*/ 15 h 44"/>
                <a:gd name="T36" fmla="*/ 35 w 40"/>
                <a:gd name="T37" fmla="*/ 12 h 44"/>
                <a:gd name="T38" fmla="*/ 36 w 40"/>
                <a:gd name="T39" fmla="*/ 12 h 44"/>
                <a:gd name="T40" fmla="*/ 36 w 40"/>
                <a:gd name="T41" fmla="*/ 9 h 44"/>
                <a:gd name="T42" fmla="*/ 38 w 40"/>
                <a:gd name="T43" fmla="*/ 9 h 44"/>
                <a:gd name="T44" fmla="*/ 38 w 40"/>
                <a:gd name="T45" fmla="*/ 6 h 44"/>
                <a:gd name="T46" fmla="*/ 40 w 40"/>
                <a:gd name="T47" fmla="*/ 6 h 44"/>
                <a:gd name="T48" fmla="*/ 40 w 40"/>
                <a:gd name="T49" fmla="*/ 0 h 44"/>
                <a:gd name="T50" fmla="*/ 38 w 40"/>
                <a:gd name="T5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44">
                  <a:moveTo>
                    <a:pt x="38" y="0"/>
                  </a:moveTo>
                  <a:lnTo>
                    <a:pt x="38" y="1"/>
                  </a:lnTo>
                  <a:lnTo>
                    <a:pt x="25" y="12"/>
                  </a:lnTo>
                  <a:lnTo>
                    <a:pt x="9" y="26"/>
                  </a:lnTo>
                  <a:lnTo>
                    <a:pt x="0" y="33"/>
                  </a:lnTo>
                  <a:lnTo>
                    <a:pt x="3" y="39"/>
                  </a:lnTo>
                  <a:lnTo>
                    <a:pt x="5" y="39"/>
                  </a:lnTo>
                  <a:lnTo>
                    <a:pt x="5" y="42"/>
                  </a:lnTo>
                  <a:lnTo>
                    <a:pt x="6" y="42"/>
                  </a:lnTo>
                  <a:lnTo>
                    <a:pt x="6" y="44"/>
                  </a:lnTo>
                  <a:lnTo>
                    <a:pt x="19" y="33"/>
                  </a:lnTo>
                  <a:lnTo>
                    <a:pt x="30" y="24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5" y="15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6" y="9"/>
                  </a:lnTo>
                  <a:lnTo>
                    <a:pt x="38" y="9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1" name="Freeform 151"/>
            <p:cNvSpPr>
              <a:spLocks/>
            </p:cNvSpPr>
            <p:nvPr/>
          </p:nvSpPr>
          <p:spPr bwMode="auto">
            <a:xfrm>
              <a:off x="1889" y="2296"/>
              <a:ext cx="14" cy="17"/>
            </a:xfrm>
            <a:custGeom>
              <a:avLst/>
              <a:gdLst>
                <a:gd name="T0" fmla="*/ 8 w 10"/>
                <a:gd name="T1" fmla="*/ 0 h 12"/>
                <a:gd name="T2" fmla="*/ 8 w 10"/>
                <a:gd name="T3" fmla="*/ 1 h 12"/>
                <a:gd name="T4" fmla="*/ 0 w 10"/>
                <a:gd name="T5" fmla="*/ 7 h 12"/>
                <a:gd name="T6" fmla="*/ 2 w 10"/>
                <a:gd name="T7" fmla="*/ 12 h 12"/>
                <a:gd name="T8" fmla="*/ 5 w 10"/>
                <a:gd name="T9" fmla="*/ 10 h 12"/>
                <a:gd name="T10" fmla="*/ 5 w 10"/>
                <a:gd name="T11" fmla="*/ 7 h 12"/>
                <a:gd name="T12" fmla="*/ 8 w 10"/>
                <a:gd name="T13" fmla="*/ 6 h 12"/>
                <a:gd name="T14" fmla="*/ 8 w 10"/>
                <a:gd name="T15" fmla="*/ 3 h 12"/>
                <a:gd name="T16" fmla="*/ 10 w 10"/>
                <a:gd name="T17" fmla="*/ 3 h 12"/>
                <a:gd name="T18" fmla="*/ 10 w 10"/>
                <a:gd name="T19" fmla="*/ 0 h 12"/>
                <a:gd name="T20" fmla="*/ 8 w 10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8" y="1"/>
                  </a:lnTo>
                  <a:lnTo>
                    <a:pt x="0" y="7"/>
                  </a:lnTo>
                  <a:lnTo>
                    <a:pt x="2" y="12"/>
                  </a:lnTo>
                  <a:lnTo>
                    <a:pt x="5" y="10"/>
                  </a:lnTo>
                  <a:lnTo>
                    <a:pt x="5" y="7"/>
                  </a:lnTo>
                  <a:lnTo>
                    <a:pt x="8" y="6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2" name="Freeform 152"/>
            <p:cNvSpPr>
              <a:spLocks/>
            </p:cNvSpPr>
            <p:nvPr/>
          </p:nvSpPr>
          <p:spPr bwMode="auto">
            <a:xfrm>
              <a:off x="1354" y="2003"/>
              <a:ext cx="11" cy="12"/>
            </a:xfrm>
            <a:custGeom>
              <a:avLst/>
              <a:gdLst>
                <a:gd name="T0" fmla="*/ 4 w 8"/>
                <a:gd name="T1" fmla="*/ 0 h 8"/>
                <a:gd name="T2" fmla="*/ 4 w 8"/>
                <a:gd name="T3" fmla="*/ 3 h 8"/>
                <a:gd name="T4" fmla="*/ 2 w 8"/>
                <a:gd name="T5" fmla="*/ 3 h 8"/>
                <a:gd name="T6" fmla="*/ 2 w 8"/>
                <a:gd name="T7" fmla="*/ 6 h 8"/>
                <a:gd name="T8" fmla="*/ 0 w 8"/>
                <a:gd name="T9" fmla="*/ 6 h 8"/>
                <a:gd name="T10" fmla="*/ 0 w 8"/>
                <a:gd name="T11" fmla="*/ 8 h 8"/>
                <a:gd name="T12" fmla="*/ 8 w 8"/>
                <a:gd name="T13" fmla="*/ 0 h 8"/>
                <a:gd name="T14" fmla="*/ 4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4" y="3"/>
                  </a:lnTo>
                  <a:lnTo>
                    <a:pt x="2" y="3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8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3" name="Freeform 153"/>
            <p:cNvSpPr>
              <a:spLocks/>
            </p:cNvSpPr>
            <p:nvPr/>
          </p:nvSpPr>
          <p:spPr bwMode="auto">
            <a:xfrm>
              <a:off x="1324" y="2015"/>
              <a:ext cx="54" cy="66"/>
            </a:xfrm>
            <a:custGeom>
              <a:avLst/>
              <a:gdLst>
                <a:gd name="T0" fmla="*/ 32 w 40"/>
                <a:gd name="T1" fmla="*/ 0 h 47"/>
                <a:gd name="T2" fmla="*/ 32 w 40"/>
                <a:gd name="T3" fmla="*/ 1 h 47"/>
                <a:gd name="T4" fmla="*/ 11 w 40"/>
                <a:gd name="T5" fmla="*/ 19 h 47"/>
                <a:gd name="T6" fmla="*/ 11 w 40"/>
                <a:gd name="T7" fmla="*/ 24 h 47"/>
                <a:gd name="T8" fmla="*/ 10 w 40"/>
                <a:gd name="T9" fmla="*/ 24 h 47"/>
                <a:gd name="T10" fmla="*/ 8 w 40"/>
                <a:gd name="T11" fmla="*/ 31 h 47"/>
                <a:gd name="T12" fmla="*/ 7 w 40"/>
                <a:gd name="T13" fmla="*/ 31 h 47"/>
                <a:gd name="T14" fmla="*/ 7 w 40"/>
                <a:gd name="T15" fmla="*/ 34 h 47"/>
                <a:gd name="T16" fmla="*/ 5 w 40"/>
                <a:gd name="T17" fmla="*/ 34 h 47"/>
                <a:gd name="T18" fmla="*/ 3 w 40"/>
                <a:gd name="T19" fmla="*/ 42 h 47"/>
                <a:gd name="T20" fmla="*/ 2 w 40"/>
                <a:gd name="T21" fmla="*/ 42 h 47"/>
                <a:gd name="T22" fmla="*/ 2 w 40"/>
                <a:gd name="T23" fmla="*/ 45 h 47"/>
                <a:gd name="T24" fmla="*/ 0 w 40"/>
                <a:gd name="T25" fmla="*/ 45 h 47"/>
                <a:gd name="T26" fmla="*/ 0 w 40"/>
                <a:gd name="T27" fmla="*/ 47 h 47"/>
                <a:gd name="T28" fmla="*/ 40 w 40"/>
                <a:gd name="T29" fmla="*/ 10 h 47"/>
                <a:gd name="T30" fmla="*/ 38 w 40"/>
                <a:gd name="T31" fmla="*/ 4 h 47"/>
                <a:gd name="T32" fmla="*/ 37 w 40"/>
                <a:gd name="T33" fmla="*/ 4 h 47"/>
                <a:gd name="T34" fmla="*/ 37 w 40"/>
                <a:gd name="T35" fmla="*/ 1 h 47"/>
                <a:gd name="T36" fmla="*/ 35 w 40"/>
                <a:gd name="T37" fmla="*/ 1 h 47"/>
                <a:gd name="T38" fmla="*/ 35 w 40"/>
                <a:gd name="T39" fmla="*/ 0 h 47"/>
                <a:gd name="T40" fmla="*/ 32 w 40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7">
                  <a:moveTo>
                    <a:pt x="32" y="0"/>
                  </a:moveTo>
                  <a:lnTo>
                    <a:pt x="32" y="1"/>
                  </a:lnTo>
                  <a:lnTo>
                    <a:pt x="11" y="19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8" y="31"/>
                  </a:lnTo>
                  <a:lnTo>
                    <a:pt x="7" y="31"/>
                  </a:lnTo>
                  <a:lnTo>
                    <a:pt x="7" y="34"/>
                  </a:lnTo>
                  <a:lnTo>
                    <a:pt x="5" y="34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40" y="10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4" name="Freeform 154"/>
            <p:cNvSpPr>
              <a:spLocks/>
            </p:cNvSpPr>
            <p:nvPr/>
          </p:nvSpPr>
          <p:spPr bwMode="auto">
            <a:xfrm>
              <a:off x="1319" y="2037"/>
              <a:ext cx="72" cy="88"/>
            </a:xfrm>
            <a:custGeom>
              <a:avLst/>
              <a:gdLst>
                <a:gd name="T0" fmla="*/ 47 w 53"/>
                <a:gd name="T1" fmla="*/ 0 h 62"/>
                <a:gd name="T2" fmla="*/ 47 w 53"/>
                <a:gd name="T3" fmla="*/ 2 h 62"/>
                <a:gd name="T4" fmla="*/ 3 w 53"/>
                <a:gd name="T5" fmla="*/ 43 h 62"/>
                <a:gd name="T6" fmla="*/ 3 w 53"/>
                <a:gd name="T7" fmla="*/ 46 h 62"/>
                <a:gd name="T8" fmla="*/ 1 w 53"/>
                <a:gd name="T9" fmla="*/ 46 h 62"/>
                <a:gd name="T10" fmla="*/ 0 w 53"/>
                <a:gd name="T11" fmla="*/ 62 h 62"/>
                <a:gd name="T12" fmla="*/ 53 w 53"/>
                <a:gd name="T13" fmla="*/ 12 h 62"/>
                <a:gd name="T14" fmla="*/ 52 w 53"/>
                <a:gd name="T15" fmla="*/ 6 h 62"/>
                <a:gd name="T16" fmla="*/ 50 w 53"/>
                <a:gd name="T17" fmla="*/ 6 h 62"/>
                <a:gd name="T18" fmla="*/ 50 w 53"/>
                <a:gd name="T19" fmla="*/ 2 h 62"/>
                <a:gd name="T20" fmla="*/ 49 w 53"/>
                <a:gd name="T21" fmla="*/ 2 h 62"/>
                <a:gd name="T22" fmla="*/ 49 w 53"/>
                <a:gd name="T23" fmla="*/ 0 h 62"/>
                <a:gd name="T24" fmla="*/ 47 w 53"/>
                <a:gd name="T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2">
                  <a:moveTo>
                    <a:pt x="47" y="0"/>
                  </a:moveTo>
                  <a:lnTo>
                    <a:pt x="47" y="2"/>
                  </a:lnTo>
                  <a:lnTo>
                    <a:pt x="3" y="43"/>
                  </a:lnTo>
                  <a:lnTo>
                    <a:pt x="3" y="46"/>
                  </a:lnTo>
                  <a:lnTo>
                    <a:pt x="1" y="46"/>
                  </a:lnTo>
                  <a:lnTo>
                    <a:pt x="0" y="62"/>
                  </a:lnTo>
                  <a:lnTo>
                    <a:pt x="53" y="12"/>
                  </a:lnTo>
                  <a:lnTo>
                    <a:pt x="52" y="6"/>
                  </a:lnTo>
                  <a:lnTo>
                    <a:pt x="50" y="6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5" name="Freeform 155"/>
            <p:cNvSpPr>
              <a:spLocks/>
            </p:cNvSpPr>
            <p:nvPr/>
          </p:nvSpPr>
          <p:spPr bwMode="auto">
            <a:xfrm>
              <a:off x="1315" y="2065"/>
              <a:ext cx="87" cy="101"/>
            </a:xfrm>
            <a:custGeom>
              <a:avLst/>
              <a:gdLst>
                <a:gd name="T0" fmla="*/ 57 w 63"/>
                <a:gd name="T1" fmla="*/ 0 h 71"/>
                <a:gd name="T2" fmla="*/ 57 w 63"/>
                <a:gd name="T3" fmla="*/ 1 h 71"/>
                <a:gd name="T4" fmla="*/ 0 w 63"/>
                <a:gd name="T5" fmla="*/ 54 h 71"/>
                <a:gd name="T6" fmla="*/ 0 w 63"/>
                <a:gd name="T7" fmla="*/ 71 h 71"/>
                <a:gd name="T8" fmla="*/ 63 w 63"/>
                <a:gd name="T9" fmla="*/ 12 h 71"/>
                <a:gd name="T10" fmla="*/ 63 w 63"/>
                <a:gd name="T11" fmla="*/ 8 h 71"/>
                <a:gd name="T12" fmla="*/ 62 w 63"/>
                <a:gd name="T13" fmla="*/ 8 h 71"/>
                <a:gd name="T14" fmla="*/ 62 w 63"/>
                <a:gd name="T15" fmla="*/ 5 h 71"/>
                <a:gd name="T16" fmla="*/ 60 w 63"/>
                <a:gd name="T17" fmla="*/ 5 h 71"/>
                <a:gd name="T18" fmla="*/ 60 w 63"/>
                <a:gd name="T19" fmla="*/ 0 h 71"/>
                <a:gd name="T20" fmla="*/ 57 w 63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71">
                  <a:moveTo>
                    <a:pt x="57" y="0"/>
                  </a:moveTo>
                  <a:lnTo>
                    <a:pt x="57" y="1"/>
                  </a:lnTo>
                  <a:lnTo>
                    <a:pt x="0" y="54"/>
                  </a:lnTo>
                  <a:lnTo>
                    <a:pt x="0" y="71"/>
                  </a:lnTo>
                  <a:lnTo>
                    <a:pt x="63" y="12"/>
                  </a:lnTo>
                  <a:lnTo>
                    <a:pt x="63" y="8"/>
                  </a:lnTo>
                  <a:lnTo>
                    <a:pt x="62" y="8"/>
                  </a:lnTo>
                  <a:lnTo>
                    <a:pt x="62" y="5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6" name="Freeform 156"/>
            <p:cNvSpPr>
              <a:spLocks/>
            </p:cNvSpPr>
            <p:nvPr/>
          </p:nvSpPr>
          <p:spPr bwMode="auto">
            <a:xfrm>
              <a:off x="1319" y="2094"/>
              <a:ext cx="89" cy="103"/>
            </a:xfrm>
            <a:custGeom>
              <a:avLst/>
              <a:gdLst>
                <a:gd name="T0" fmla="*/ 61 w 66"/>
                <a:gd name="T1" fmla="*/ 0 h 73"/>
                <a:gd name="T2" fmla="*/ 61 w 66"/>
                <a:gd name="T3" fmla="*/ 1 h 73"/>
                <a:gd name="T4" fmla="*/ 0 w 66"/>
                <a:gd name="T5" fmla="*/ 58 h 73"/>
                <a:gd name="T6" fmla="*/ 0 w 66"/>
                <a:gd name="T7" fmla="*/ 69 h 73"/>
                <a:gd name="T8" fmla="*/ 1 w 66"/>
                <a:gd name="T9" fmla="*/ 69 h 73"/>
                <a:gd name="T10" fmla="*/ 1 w 66"/>
                <a:gd name="T11" fmla="*/ 73 h 73"/>
                <a:gd name="T12" fmla="*/ 66 w 66"/>
                <a:gd name="T13" fmla="*/ 13 h 73"/>
                <a:gd name="T14" fmla="*/ 65 w 66"/>
                <a:gd name="T15" fmla="*/ 1 h 73"/>
                <a:gd name="T16" fmla="*/ 63 w 66"/>
                <a:gd name="T17" fmla="*/ 1 h 73"/>
                <a:gd name="T18" fmla="*/ 63 w 66"/>
                <a:gd name="T19" fmla="*/ 0 h 73"/>
                <a:gd name="T20" fmla="*/ 61 w 66"/>
                <a:gd name="T2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73">
                  <a:moveTo>
                    <a:pt x="61" y="0"/>
                  </a:moveTo>
                  <a:lnTo>
                    <a:pt x="61" y="1"/>
                  </a:lnTo>
                  <a:lnTo>
                    <a:pt x="0" y="58"/>
                  </a:lnTo>
                  <a:lnTo>
                    <a:pt x="0" y="69"/>
                  </a:lnTo>
                  <a:lnTo>
                    <a:pt x="1" y="69"/>
                  </a:lnTo>
                  <a:lnTo>
                    <a:pt x="1" y="73"/>
                  </a:lnTo>
                  <a:lnTo>
                    <a:pt x="66" y="13"/>
                  </a:lnTo>
                  <a:lnTo>
                    <a:pt x="65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7" name="Freeform 157"/>
            <p:cNvSpPr>
              <a:spLocks/>
            </p:cNvSpPr>
            <p:nvPr/>
          </p:nvSpPr>
          <p:spPr bwMode="auto">
            <a:xfrm>
              <a:off x="1323" y="2125"/>
              <a:ext cx="89" cy="105"/>
            </a:xfrm>
            <a:custGeom>
              <a:avLst/>
              <a:gdLst>
                <a:gd name="T0" fmla="*/ 63 w 66"/>
                <a:gd name="T1" fmla="*/ 0 h 74"/>
                <a:gd name="T2" fmla="*/ 63 w 66"/>
                <a:gd name="T3" fmla="*/ 2 h 74"/>
                <a:gd name="T4" fmla="*/ 0 w 66"/>
                <a:gd name="T5" fmla="*/ 60 h 74"/>
                <a:gd name="T6" fmla="*/ 0 w 66"/>
                <a:gd name="T7" fmla="*/ 65 h 74"/>
                <a:gd name="T8" fmla="*/ 1 w 66"/>
                <a:gd name="T9" fmla="*/ 65 h 74"/>
                <a:gd name="T10" fmla="*/ 1 w 66"/>
                <a:gd name="T11" fmla="*/ 71 h 74"/>
                <a:gd name="T12" fmla="*/ 3 w 66"/>
                <a:gd name="T13" fmla="*/ 71 h 74"/>
                <a:gd name="T14" fmla="*/ 3 w 66"/>
                <a:gd name="T15" fmla="*/ 74 h 74"/>
                <a:gd name="T16" fmla="*/ 66 w 66"/>
                <a:gd name="T17" fmla="*/ 15 h 74"/>
                <a:gd name="T18" fmla="*/ 66 w 66"/>
                <a:gd name="T19" fmla="*/ 11 h 74"/>
                <a:gd name="T20" fmla="*/ 65 w 66"/>
                <a:gd name="T21" fmla="*/ 11 h 74"/>
                <a:gd name="T22" fmla="*/ 65 w 66"/>
                <a:gd name="T23" fmla="*/ 0 h 74"/>
                <a:gd name="T24" fmla="*/ 63 w 66"/>
                <a:gd name="T2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4">
                  <a:moveTo>
                    <a:pt x="63" y="0"/>
                  </a:moveTo>
                  <a:lnTo>
                    <a:pt x="63" y="2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1" y="71"/>
                  </a:lnTo>
                  <a:lnTo>
                    <a:pt x="3" y="71"/>
                  </a:lnTo>
                  <a:lnTo>
                    <a:pt x="3" y="74"/>
                  </a:lnTo>
                  <a:lnTo>
                    <a:pt x="66" y="15"/>
                  </a:lnTo>
                  <a:lnTo>
                    <a:pt x="66" y="11"/>
                  </a:lnTo>
                  <a:lnTo>
                    <a:pt x="65" y="11"/>
                  </a:lnTo>
                  <a:lnTo>
                    <a:pt x="65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8" name="Freeform 158"/>
            <p:cNvSpPr>
              <a:spLocks/>
            </p:cNvSpPr>
            <p:nvPr/>
          </p:nvSpPr>
          <p:spPr bwMode="auto">
            <a:xfrm>
              <a:off x="1330" y="2159"/>
              <a:ext cx="82" cy="97"/>
            </a:xfrm>
            <a:custGeom>
              <a:avLst/>
              <a:gdLst>
                <a:gd name="T0" fmla="*/ 59 w 60"/>
                <a:gd name="T1" fmla="*/ 0 h 69"/>
                <a:gd name="T2" fmla="*/ 59 w 60"/>
                <a:gd name="T3" fmla="*/ 2 h 69"/>
                <a:gd name="T4" fmla="*/ 0 w 60"/>
                <a:gd name="T5" fmla="*/ 56 h 69"/>
                <a:gd name="T6" fmla="*/ 0 w 60"/>
                <a:gd name="T7" fmla="*/ 63 h 69"/>
                <a:gd name="T8" fmla="*/ 2 w 60"/>
                <a:gd name="T9" fmla="*/ 63 h 69"/>
                <a:gd name="T10" fmla="*/ 3 w 60"/>
                <a:gd name="T11" fmla="*/ 69 h 69"/>
                <a:gd name="T12" fmla="*/ 60 w 60"/>
                <a:gd name="T13" fmla="*/ 17 h 69"/>
                <a:gd name="T14" fmla="*/ 60 w 60"/>
                <a:gd name="T15" fmla="*/ 0 h 69"/>
                <a:gd name="T16" fmla="*/ 59 w 60"/>
                <a:gd name="T1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9">
                  <a:moveTo>
                    <a:pt x="59" y="0"/>
                  </a:moveTo>
                  <a:lnTo>
                    <a:pt x="59" y="2"/>
                  </a:lnTo>
                  <a:lnTo>
                    <a:pt x="0" y="56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3" y="69"/>
                  </a:lnTo>
                  <a:lnTo>
                    <a:pt x="60" y="17"/>
                  </a:lnTo>
                  <a:lnTo>
                    <a:pt x="60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19" name="Freeform 159"/>
            <p:cNvSpPr>
              <a:spLocks/>
            </p:cNvSpPr>
            <p:nvPr/>
          </p:nvSpPr>
          <p:spPr bwMode="auto">
            <a:xfrm>
              <a:off x="1341" y="2200"/>
              <a:ext cx="70" cy="83"/>
            </a:xfrm>
            <a:custGeom>
              <a:avLst/>
              <a:gdLst>
                <a:gd name="T0" fmla="*/ 49 w 51"/>
                <a:gd name="T1" fmla="*/ 0 h 59"/>
                <a:gd name="T2" fmla="*/ 49 w 51"/>
                <a:gd name="T3" fmla="*/ 1 h 59"/>
                <a:gd name="T4" fmla="*/ 0 w 51"/>
                <a:gd name="T5" fmla="*/ 47 h 59"/>
                <a:gd name="T6" fmla="*/ 0 w 51"/>
                <a:gd name="T7" fmla="*/ 51 h 59"/>
                <a:gd name="T8" fmla="*/ 2 w 51"/>
                <a:gd name="T9" fmla="*/ 51 h 59"/>
                <a:gd name="T10" fmla="*/ 2 w 51"/>
                <a:gd name="T11" fmla="*/ 54 h 59"/>
                <a:gd name="T12" fmla="*/ 3 w 51"/>
                <a:gd name="T13" fmla="*/ 54 h 59"/>
                <a:gd name="T14" fmla="*/ 3 w 51"/>
                <a:gd name="T15" fmla="*/ 59 h 59"/>
                <a:gd name="T16" fmla="*/ 6 w 51"/>
                <a:gd name="T17" fmla="*/ 59 h 59"/>
                <a:gd name="T18" fmla="*/ 6 w 51"/>
                <a:gd name="T19" fmla="*/ 57 h 59"/>
                <a:gd name="T20" fmla="*/ 49 w 51"/>
                <a:gd name="T21" fmla="*/ 18 h 59"/>
                <a:gd name="T22" fmla="*/ 49 w 51"/>
                <a:gd name="T23" fmla="*/ 10 h 59"/>
                <a:gd name="T24" fmla="*/ 51 w 51"/>
                <a:gd name="T25" fmla="*/ 10 h 59"/>
                <a:gd name="T26" fmla="*/ 51 w 51"/>
                <a:gd name="T27" fmla="*/ 0 h 59"/>
                <a:gd name="T28" fmla="*/ 49 w 51"/>
                <a:gd name="T2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59">
                  <a:moveTo>
                    <a:pt x="49" y="0"/>
                  </a:moveTo>
                  <a:lnTo>
                    <a:pt x="49" y="1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2" y="51"/>
                  </a:lnTo>
                  <a:lnTo>
                    <a:pt x="2" y="54"/>
                  </a:lnTo>
                  <a:lnTo>
                    <a:pt x="3" y="54"/>
                  </a:lnTo>
                  <a:lnTo>
                    <a:pt x="3" y="59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49" y="18"/>
                  </a:lnTo>
                  <a:lnTo>
                    <a:pt x="49" y="10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0" name="Freeform 160"/>
            <p:cNvSpPr>
              <a:spLocks/>
            </p:cNvSpPr>
            <p:nvPr/>
          </p:nvSpPr>
          <p:spPr bwMode="auto">
            <a:xfrm>
              <a:off x="1352" y="2243"/>
              <a:ext cx="52" cy="63"/>
            </a:xfrm>
            <a:custGeom>
              <a:avLst/>
              <a:gdLst>
                <a:gd name="T0" fmla="*/ 36 w 38"/>
                <a:gd name="T1" fmla="*/ 0 h 45"/>
                <a:gd name="T2" fmla="*/ 36 w 38"/>
                <a:gd name="T3" fmla="*/ 1 h 45"/>
                <a:gd name="T4" fmla="*/ 0 w 38"/>
                <a:gd name="T5" fmla="*/ 35 h 45"/>
                <a:gd name="T6" fmla="*/ 3 w 38"/>
                <a:gd name="T7" fmla="*/ 38 h 45"/>
                <a:gd name="T8" fmla="*/ 5 w 38"/>
                <a:gd name="T9" fmla="*/ 44 h 45"/>
                <a:gd name="T10" fmla="*/ 6 w 38"/>
                <a:gd name="T11" fmla="*/ 44 h 45"/>
                <a:gd name="T12" fmla="*/ 6 w 38"/>
                <a:gd name="T13" fmla="*/ 45 h 45"/>
                <a:gd name="T14" fmla="*/ 30 w 38"/>
                <a:gd name="T15" fmla="*/ 24 h 45"/>
                <a:gd name="T16" fmla="*/ 30 w 38"/>
                <a:gd name="T17" fmla="*/ 21 h 45"/>
                <a:gd name="T18" fmla="*/ 32 w 38"/>
                <a:gd name="T19" fmla="*/ 21 h 45"/>
                <a:gd name="T20" fmla="*/ 33 w 38"/>
                <a:gd name="T21" fmla="*/ 13 h 45"/>
                <a:gd name="T22" fmla="*/ 35 w 38"/>
                <a:gd name="T23" fmla="*/ 13 h 45"/>
                <a:gd name="T24" fmla="*/ 36 w 38"/>
                <a:gd name="T25" fmla="*/ 6 h 45"/>
                <a:gd name="T26" fmla="*/ 38 w 38"/>
                <a:gd name="T27" fmla="*/ 6 h 45"/>
                <a:gd name="T28" fmla="*/ 38 w 38"/>
                <a:gd name="T29" fmla="*/ 0 h 45"/>
                <a:gd name="T30" fmla="*/ 36 w 38"/>
                <a:gd name="T3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5">
                  <a:moveTo>
                    <a:pt x="36" y="0"/>
                  </a:moveTo>
                  <a:lnTo>
                    <a:pt x="36" y="1"/>
                  </a:lnTo>
                  <a:lnTo>
                    <a:pt x="0" y="35"/>
                  </a:lnTo>
                  <a:lnTo>
                    <a:pt x="3" y="38"/>
                  </a:lnTo>
                  <a:lnTo>
                    <a:pt x="5" y="44"/>
                  </a:lnTo>
                  <a:lnTo>
                    <a:pt x="6" y="44"/>
                  </a:lnTo>
                  <a:lnTo>
                    <a:pt x="6" y="45"/>
                  </a:lnTo>
                  <a:lnTo>
                    <a:pt x="30" y="24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3" y="13"/>
                  </a:lnTo>
                  <a:lnTo>
                    <a:pt x="35" y="13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1" name="Freeform 161"/>
            <p:cNvSpPr>
              <a:spLocks/>
            </p:cNvSpPr>
            <p:nvPr/>
          </p:nvSpPr>
          <p:spPr bwMode="auto">
            <a:xfrm>
              <a:off x="1367" y="2305"/>
              <a:ext cx="14" cy="17"/>
            </a:xfrm>
            <a:custGeom>
              <a:avLst/>
              <a:gdLst>
                <a:gd name="T0" fmla="*/ 8 w 10"/>
                <a:gd name="T1" fmla="*/ 0 h 12"/>
                <a:gd name="T2" fmla="*/ 8 w 10"/>
                <a:gd name="T3" fmla="*/ 1 h 12"/>
                <a:gd name="T4" fmla="*/ 0 w 10"/>
                <a:gd name="T5" fmla="*/ 7 h 12"/>
                <a:gd name="T6" fmla="*/ 2 w 10"/>
                <a:gd name="T7" fmla="*/ 12 h 12"/>
                <a:gd name="T8" fmla="*/ 5 w 10"/>
                <a:gd name="T9" fmla="*/ 10 h 12"/>
                <a:gd name="T10" fmla="*/ 5 w 10"/>
                <a:gd name="T11" fmla="*/ 7 h 12"/>
                <a:gd name="T12" fmla="*/ 6 w 10"/>
                <a:gd name="T13" fmla="*/ 7 h 12"/>
                <a:gd name="T14" fmla="*/ 6 w 10"/>
                <a:gd name="T15" fmla="*/ 4 h 12"/>
                <a:gd name="T16" fmla="*/ 8 w 10"/>
                <a:gd name="T17" fmla="*/ 4 h 12"/>
                <a:gd name="T18" fmla="*/ 8 w 10"/>
                <a:gd name="T19" fmla="*/ 1 h 12"/>
                <a:gd name="T20" fmla="*/ 10 w 10"/>
                <a:gd name="T21" fmla="*/ 1 h 12"/>
                <a:gd name="T22" fmla="*/ 10 w 10"/>
                <a:gd name="T23" fmla="*/ 0 h 12"/>
                <a:gd name="T24" fmla="*/ 8 w 1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8" y="0"/>
                  </a:moveTo>
                  <a:lnTo>
                    <a:pt x="8" y="1"/>
                  </a:lnTo>
                  <a:lnTo>
                    <a:pt x="0" y="7"/>
                  </a:lnTo>
                  <a:lnTo>
                    <a:pt x="2" y="12"/>
                  </a:lnTo>
                  <a:lnTo>
                    <a:pt x="5" y="10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2" name="Rectangle 162"/>
            <p:cNvSpPr>
              <a:spLocks noChangeArrowheads="1"/>
            </p:cNvSpPr>
            <p:nvPr/>
          </p:nvSpPr>
          <p:spPr bwMode="auto">
            <a:xfrm>
              <a:off x="839" y="2023"/>
              <a:ext cx="4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3" name="Freeform 163"/>
            <p:cNvSpPr>
              <a:spLocks/>
            </p:cNvSpPr>
            <p:nvPr/>
          </p:nvSpPr>
          <p:spPr bwMode="auto">
            <a:xfrm>
              <a:off x="802" y="2033"/>
              <a:ext cx="53" cy="62"/>
            </a:xfrm>
            <a:custGeom>
              <a:avLst/>
              <a:gdLst>
                <a:gd name="T0" fmla="*/ 32 w 39"/>
                <a:gd name="T1" fmla="*/ 0 h 44"/>
                <a:gd name="T2" fmla="*/ 32 w 39"/>
                <a:gd name="T3" fmla="*/ 2 h 44"/>
                <a:gd name="T4" fmla="*/ 13 w 39"/>
                <a:gd name="T5" fmla="*/ 18 h 44"/>
                <a:gd name="T6" fmla="*/ 11 w 39"/>
                <a:gd name="T7" fmla="*/ 18 h 44"/>
                <a:gd name="T8" fmla="*/ 11 w 39"/>
                <a:gd name="T9" fmla="*/ 23 h 44"/>
                <a:gd name="T10" fmla="*/ 9 w 39"/>
                <a:gd name="T11" fmla="*/ 23 h 44"/>
                <a:gd name="T12" fmla="*/ 9 w 39"/>
                <a:gd name="T13" fmla="*/ 26 h 44"/>
                <a:gd name="T14" fmla="*/ 8 w 39"/>
                <a:gd name="T15" fmla="*/ 26 h 44"/>
                <a:gd name="T16" fmla="*/ 8 w 39"/>
                <a:gd name="T17" fmla="*/ 29 h 44"/>
                <a:gd name="T18" fmla="*/ 6 w 39"/>
                <a:gd name="T19" fmla="*/ 29 h 44"/>
                <a:gd name="T20" fmla="*/ 5 w 39"/>
                <a:gd name="T21" fmla="*/ 37 h 44"/>
                <a:gd name="T22" fmla="*/ 3 w 39"/>
                <a:gd name="T23" fmla="*/ 37 h 44"/>
                <a:gd name="T24" fmla="*/ 3 w 39"/>
                <a:gd name="T25" fmla="*/ 40 h 44"/>
                <a:gd name="T26" fmla="*/ 1 w 39"/>
                <a:gd name="T27" fmla="*/ 40 h 44"/>
                <a:gd name="T28" fmla="*/ 1 w 39"/>
                <a:gd name="T29" fmla="*/ 43 h 44"/>
                <a:gd name="T30" fmla="*/ 0 w 39"/>
                <a:gd name="T31" fmla="*/ 43 h 44"/>
                <a:gd name="T32" fmla="*/ 0 w 39"/>
                <a:gd name="T33" fmla="*/ 44 h 44"/>
                <a:gd name="T34" fmla="*/ 3 w 39"/>
                <a:gd name="T35" fmla="*/ 44 h 44"/>
                <a:gd name="T36" fmla="*/ 3 w 39"/>
                <a:gd name="T37" fmla="*/ 43 h 44"/>
                <a:gd name="T38" fmla="*/ 22 w 39"/>
                <a:gd name="T39" fmla="*/ 26 h 44"/>
                <a:gd name="T40" fmla="*/ 39 w 39"/>
                <a:gd name="T41" fmla="*/ 11 h 44"/>
                <a:gd name="T42" fmla="*/ 39 w 39"/>
                <a:gd name="T43" fmla="*/ 6 h 44"/>
                <a:gd name="T44" fmla="*/ 38 w 39"/>
                <a:gd name="T45" fmla="*/ 6 h 44"/>
                <a:gd name="T46" fmla="*/ 35 w 39"/>
                <a:gd name="T47" fmla="*/ 0 h 44"/>
                <a:gd name="T48" fmla="*/ 32 w 39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4">
                  <a:moveTo>
                    <a:pt x="32" y="0"/>
                  </a:moveTo>
                  <a:lnTo>
                    <a:pt x="32" y="2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29"/>
                  </a:lnTo>
                  <a:lnTo>
                    <a:pt x="6" y="29"/>
                  </a:lnTo>
                  <a:lnTo>
                    <a:pt x="5" y="37"/>
                  </a:lnTo>
                  <a:lnTo>
                    <a:pt x="3" y="37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3" y="44"/>
                  </a:lnTo>
                  <a:lnTo>
                    <a:pt x="3" y="43"/>
                  </a:lnTo>
                  <a:lnTo>
                    <a:pt x="22" y="26"/>
                  </a:lnTo>
                  <a:lnTo>
                    <a:pt x="39" y="11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5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4" name="Freeform 164"/>
            <p:cNvSpPr>
              <a:spLocks/>
            </p:cNvSpPr>
            <p:nvPr/>
          </p:nvSpPr>
          <p:spPr bwMode="auto">
            <a:xfrm>
              <a:off x="791" y="2054"/>
              <a:ext cx="78" cy="87"/>
            </a:xfrm>
            <a:custGeom>
              <a:avLst/>
              <a:gdLst>
                <a:gd name="T0" fmla="*/ 51 w 57"/>
                <a:gd name="T1" fmla="*/ 0 h 61"/>
                <a:gd name="T2" fmla="*/ 51 w 57"/>
                <a:gd name="T3" fmla="*/ 2 h 61"/>
                <a:gd name="T4" fmla="*/ 35 w 57"/>
                <a:gd name="T5" fmla="*/ 16 h 61"/>
                <a:gd name="T6" fmla="*/ 16 w 57"/>
                <a:gd name="T7" fmla="*/ 34 h 61"/>
                <a:gd name="T8" fmla="*/ 13 w 57"/>
                <a:gd name="T9" fmla="*/ 34 h 61"/>
                <a:gd name="T10" fmla="*/ 13 w 57"/>
                <a:gd name="T11" fmla="*/ 35 h 61"/>
                <a:gd name="T12" fmla="*/ 5 w 57"/>
                <a:gd name="T13" fmla="*/ 41 h 61"/>
                <a:gd name="T14" fmla="*/ 3 w 57"/>
                <a:gd name="T15" fmla="*/ 49 h 61"/>
                <a:gd name="T16" fmla="*/ 2 w 57"/>
                <a:gd name="T17" fmla="*/ 49 h 61"/>
                <a:gd name="T18" fmla="*/ 2 w 57"/>
                <a:gd name="T19" fmla="*/ 53 h 61"/>
                <a:gd name="T20" fmla="*/ 0 w 57"/>
                <a:gd name="T21" fmla="*/ 53 h 61"/>
                <a:gd name="T22" fmla="*/ 0 w 57"/>
                <a:gd name="T23" fmla="*/ 61 h 61"/>
                <a:gd name="T24" fmla="*/ 3 w 57"/>
                <a:gd name="T25" fmla="*/ 58 h 61"/>
                <a:gd name="T26" fmla="*/ 6 w 57"/>
                <a:gd name="T27" fmla="*/ 58 h 61"/>
                <a:gd name="T28" fmla="*/ 6 w 57"/>
                <a:gd name="T29" fmla="*/ 56 h 61"/>
                <a:gd name="T30" fmla="*/ 22 w 57"/>
                <a:gd name="T31" fmla="*/ 41 h 61"/>
                <a:gd name="T32" fmla="*/ 25 w 57"/>
                <a:gd name="T33" fmla="*/ 41 h 61"/>
                <a:gd name="T34" fmla="*/ 25 w 57"/>
                <a:gd name="T35" fmla="*/ 40 h 61"/>
                <a:gd name="T36" fmla="*/ 44 w 57"/>
                <a:gd name="T37" fmla="*/ 23 h 61"/>
                <a:gd name="T38" fmla="*/ 57 w 57"/>
                <a:gd name="T39" fmla="*/ 13 h 61"/>
                <a:gd name="T40" fmla="*/ 55 w 57"/>
                <a:gd name="T41" fmla="*/ 6 h 61"/>
                <a:gd name="T42" fmla="*/ 54 w 57"/>
                <a:gd name="T43" fmla="*/ 6 h 61"/>
                <a:gd name="T44" fmla="*/ 54 w 57"/>
                <a:gd name="T45" fmla="*/ 2 h 61"/>
                <a:gd name="T46" fmla="*/ 52 w 57"/>
                <a:gd name="T47" fmla="*/ 2 h 61"/>
                <a:gd name="T48" fmla="*/ 52 w 57"/>
                <a:gd name="T49" fmla="*/ 0 h 61"/>
                <a:gd name="T50" fmla="*/ 51 w 57"/>
                <a:gd name="T5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61">
                  <a:moveTo>
                    <a:pt x="51" y="0"/>
                  </a:moveTo>
                  <a:lnTo>
                    <a:pt x="51" y="2"/>
                  </a:lnTo>
                  <a:lnTo>
                    <a:pt x="35" y="16"/>
                  </a:lnTo>
                  <a:lnTo>
                    <a:pt x="16" y="34"/>
                  </a:lnTo>
                  <a:lnTo>
                    <a:pt x="13" y="34"/>
                  </a:lnTo>
                  <a:lnTo>
                    <a:pt x="13" y="35"/>
                  </a:lnTo>
                  <a:lnTo>
                    <a:pt x="5" y="41"/>
                  </a:lnTo>
                  <a:lnTo>
                    <a:pt x="3" y="49"/>
                  </a:lnTo>
                  <a:lnTo>
                    <a:pt x="2" y="49"/>
                  </a:lnTo>
                  <a:lnTo>
                    <a:pt x="2" y="53"/>
                  </a:lnTo>
                  <a:lnTo>
                    <a:pt x="0" y="53"/>
                  </a:lnTo>
                  <a:lnTo>
                    <a:pt x="0" y="61"/>
                  </a:lnTo>
                  <a:lnTo>
                    <a:pt x="3" y="58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22" y="41"/>
                  </a:lnTo>
                  <a:lnTo>
                    <a:pt x="25" y="41"/>
                  </a:lnTo>
                  <a:lnTo>
                    <a:pt x="25" y="40"/>
                  </a:lnTo>
                  <a:lnTo>
                    <a:pt x="44" y="23"/>
                  </a:lnTo>
                  <a:lnTo>
                    <a:pt x="57" y="13"/>
                  </a:lnTo>
                  <a:lnTo>
                    <a:pt x="55" y="6"/>
                  </a:lnTo>
                  <a:lnTo>
                    <a:pt x="54" y="6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5" name="Freeform 165"/>
            <p:cNvSpPr>
              <a:spLocks/>
            </p:cNvSpPr>
            <p:nvPr/>
          </p:nvSpPr>
          <p:spPr bwMode="auto">
            <a:xfrm>
              <a:off x="789" y="2081"/>
              <a:ext cx="88" cy="98"/>
            </a:xfrm>
            <a:custGeom>
              <a:avLst/>
              <a:gdLst>
                <a:gd name="T0" fmla="*/ 61 w 65"/>
                <a:gd name="T1" fmla="*/ 0 h 69"/>
                <a:gd name="T2" fmla="*/ 61 w 65"/>
                <a:gd name="T3" fmla="*/ 1 h 69"/>
                <a:gd name="T4" fmla="*/ 51 w 65"/>
                <a:gd name="T5" fmla="*/ 9 h 69"/>
                <a:gd name="T6" fmla="*/ 32 w 65"/>
                <a:gd name="T7" fmla="*/ 27 h 69"/>
                <a:gd name="T8" fmla="*/ 29 w 65"/>
                <a:gd name="T9" fmla="*/ 27 h 69"/>
                <a:gd name="T10" fmla="*/ 29 w 65"/>
                <a:gd name="T11" fmla="*/ 28 h 69"/>
                <a:gd name="T12" fmla="*/ 13 w 65"/>
                <a:gd name="T13" fmla="*/ 43 h 69"/>
                <a:gd name="T14" fmla="*/ 10 w 65"/>
                <a:gd name="T15" fmla="*/ 43 h 69"/>
                <a:gd name="T16" fmla="*/ 10 w 65"/>
                <a:gd name="T17" fmla="*/ 45 h 69"/>
                <a:gd name="T18" fmla="*/ 2 w 65"/>
                <a:gd name="T19" fmla="*/ 51 h 69"/>
                <a:gd name="T20" fmla="*/ 2 w 65"/>
                <a:gd name="T21" fmla="*/ 54 h 69"/>
                <a:gd name="T22" fmla="*/ 0 w 65"/>
                <a:gd name="T23" fmla="*/ 54 h 69"/>
                <a:gd name="T24" fmla="*/ 0 w 65"/>
                <a:gd name="T25" fmla="*/ 69 h 69"/>
                <a:gd name="T26" fmla="*/ 19 w 65"/>
                <a:gd name="T27" fmla="*/ 51 h 69"/>
                <a:gd name="T28" fmla="*/ 23 w 65"/>
                <a:gd name="T29" fmla="*/ 51 h 69"/>
                <a:gd name="T30" fmla="*/ 23 w 65"/>
                <a:gd name="T31" fmla="*/ 49 h 69"/>
                <a:gd name="T32" fmla="*/ 38 w 65"/>
                <a:gd name="T33" fmla="*/ 34 h 69"/>
                <a:gd name="T34" fmla="*/ 42 w 65"/>
                <a:gd name="T35" fmla="*/ 34 h 69"/>
                <a:gd name="T36" fmla="*/ 42 w 65"/>
                <a:gd name="T37" fmla="*/ 33 h 69"/>
                <a:gd name="T38" fmla="*/ 61 w 65"/>
                <a:gd name="T39" fmla="*/ 16 h 69"/>
                <a:gd name="T40" fmla="*/ 65 w 65"/>
                <a:gd name="T41" fmla="*/ 13 h 69"/>
                <a:gd name="T42" fmla="*/ 65 w 65"/>
                <a:gd name="T43" fmla="*/ 7 h 69"/>
                <a:gd name="T44" fmla="*/ 64 w 65"/>
                <a:gd name="T45" fmla="*/ 7 h 69"/>
                <a:gd name="T46" fmla="*/ 64 w 65"/>
                <a:gd name="T47" fmla="*/ 3 h 69"/>
                <a:gd name="T48" fmla="*/ 62 w 65"/>
                <a:gd name="T49" fmla="*/ 3 h 69"/>
                <a:gd name="T50" fmla="*/ 62 w 65"/>
                <a:gd name="T51" fmla="*/ 0 h 69"/>
                <a:gd name="T52" fmla="*/ 61 w 65"/>
                <a:gd name="T5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9">
                  <a:moveTo>
                    <a:pt x="61" y="0"/>
                  </a:moveTo>
                  <a:lnTo>
                    <a:pt x="61" y="1"/>
                  </a:lnTo>
                  <a:lnTo>
                    <a:pt x="51" y="9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13" y="43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2" y="51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0" y="69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38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61" y="16"/>
                  </a:lnTo>
                  <a:lnTo>
                    <a:pt x="65" y="13"/>
                  </a:lnTo>
                  <a:lnTo>
                    <a:pt x="65" y="7"/>
                  </a:lnTo>
                  <a:lnTo>
                    <a:pt x="64" y="7"/>
                  </a:lnTo>
                  <a:lnTo>
                    <a:pt x="64" y="3"/>
                  </a:lnTo>
                  <a:lnTo>
                    <a:pt x="62" y="3"/>
                  </a:lnTo>
                  <a:lnTo>
                    <a:pt x="62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6" name="Freeform 166"/>
            <p:cNvSpPr>
              <a:spLocks/>
            </p:cNvSpPr>
            <p:nvPr/>
          </p:nvSpPr>
          <p:spPr bwMode="auto">
            <a:xfrm>
              <a:off x="789" y="2112"/>
              <a:ext cx="94" cy="101"/>
            </a:xfrm>
            <a:custGeom>
              <a:avLst/>
              <a:gdLst>
                <a:gd name="T0" fmla="*/ 64 w 70"/>
                <a:gd name="T1" fmla="*/ 0 h 71"/>
                <a:gd name="T2" fmla="*/ 64 w 70"/>
                <a:gd name="T3" fmla="*/ 2 h 71"/>
                <a:gd name="T4" fmla="*/ 45 w 70"/>
                <a:gd name="T5" fmla="*/ 18 h 71"/>
                <a:gd name="T6" fmla="*/ 26 w 70"/>
                <a:gd name="T7" fmla="*/ 35 h 71"/>
                <a:gd name="T8" fmla="*/ 7 w 70"/>
                <a:gd name="T9" fmla="*/ 53 h 71"/>
                <a:gd name="T10" fmla="*/ 4 w 70"/>
                <a:gd name="T11" fmla="*/ 53 h 71"/>
                <a:gd name="T12" fmla="*/ 4 w 70"/>
                <a:gd name="T13" fmla="*/ 54 h 71"/>
                <a:gd name="T14" fmla="*/ 0 w 70"/>
                <a:gd name="T15" fmla="*/ 56 h 71"/>
                <a:gd name="T16" fmla="*/ 0 w 70"/>
                <a:gd name="T17" fmla="*/ 60 h 71"/>
                <a:gd name="T18" fmla="*/ 2 w 70"/>
                <a:gd name="T19" fmla="*/ 60 h 71"/>
                <a:gd name="T20" fmla="*/ 2 w 70"/>
                <a:gd name="T21" fmla="*/ 71 h 71"/>
                <a:gd name="T22" fmla="*/ 15 w 70"/>
                <a:gd name="T23" fmla="*/ 60 h 71"/>
                <a:gd name="T24" fmla="*/ 34 w 70"/>
                <a:gd name="T25" fmla="*/ 42 h 71"/>
                <a:gd name="T26" fmla="*/ 37 w 70"/>
                <a:gd name="T27" fmla="*/ 42 h 71"/>
                <a:gd name="T28" fmla="*/ 37 w 70"/>
                <a:gd name="T29" fmla="*/ 41 h 71"/>
                <a:gd name="T30" fmla="*/ 53 w 70"/>
                <a:gd name="T31" fmla="*/ 26 h 71"/>
                <a:gd name="T32" fmla="*/ 56 w 70"/>
                <a:gd name="T33" fmla="*/ 26 h 71"/>
                <a:gd name="T34" fmla="*/ 56 w 70"/>
                <a:gd name="T35" fmla="*/ 24 h 71"/>
                <a:gd name="T36" fmla="*/ 70 w 70"/>
                <a:gd name="T37" fmla="*/ 12 h 71"/>
                <a:gd name="T38" fmla="*/ 70 w 70"/>
                <a:gd name="T39" fmla="*/ 9 h 71"/>
                <a:gd name="T40" fmla="*/ 68 w 70"/>
                <a:gd name="T41" fmla="*/ 9 h 71"/>
                <a:gd name="T42" fmla="*/ 68 w 70"/>
                <a:gd name="T43" fmla="*/ 2 h 71"/>
                <a:gd name="T44" fmla="*/ 67 w 70"/>
                <a:gd name="T45" fmla="*/ 2 h 71"/>
                <a:gd name="T46" fmla="*/ 67 w 70"/>
                <a:gd name="T47" fmla="*/ 0 h 71"/>
                <a:gd name="T48" fmla="*/ 64 w 70"/>
                <a:gd name="T4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0" h="71">
                  <a:moveTo>
                    <a:pt x="64" y="0"/>
                  </a:moveTo>
                  <a:lnTo>
                    <a:pt x="64" y="2"/>
                  </a:lnTo>
                  <a:lnTo>
                    <a:pt x="45" y="18"/>
                  </a:lnTo>
                  <a:lnTo>
                    <a:pt x="26" y="35"/>
                  </a:lnTo>
                  <a:lnTo>
                    <a:pt x="7" y="53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2" y="60"/>
                  </a:lnTo>
                  <a:lnTo>
                    <a:pt x="2" y="71"/>
                  </a:lnTo>
                  <a:lnTo>
                    <a:pt x="15" y="60"/>
                  </a:lnTo>
                  <a:lnTo>
                    <a:pt x="34" y="42"/>
                  </a:lnTo>
                  <a:lnTo>
                    <a:pt x="37" y="42"/>
                  </a:lnTo>
                  <a:lnTo>
                    <a:pt x="37" y="41"/>
                  </a:lnTo>
                  <a:lnTo>
                    <a:pt x="53" y="26"/>
                  </a:lnTo>
                  <a:lnTo>
                    <a:pt x="56" y="26"/>
                  </a:lnTo>
                  <a:lnTo>
                    <a:pt x="56" y="24"/>
                  </a:lnTo>
                  <a:lnTo>
                    <a:pt x="70" y="12"/>
                  </a:lnTo>
                  <a:lnTo>
                    <a:pt x="70" y="9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67" y="2"/>
                  </a:lnTo>
                  <a:lnTo>
                    <a:pt x="67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7" name="Freeform 167"/>
            <p:cNvSpPr>
              <a:spLocks/>
            </p:cNvSpPr>
            <p:nvPr/>
          </p:nvSpPr>
          <p:spPr bwMode="auto">
            <a:xfrm>
              <a:off x="791" y="2141"/>
              <a:ext cx="96" cy="98"/>
            </a:xfrm>
            <a:custGeom>
              <a:avLst/>
              <a:gdLst>
                <a:gd name="T0" fmla="*/ 66 w 70"/>
                <a:gd name="T1" fmla="*/ 0 h 70"/>
                <a:gd name="T2" fmla="*/ 66 w 70"/>
                <a:gd name="T3" fmla="*/ 1 h 70"/>
                <a:gd name="T4" fmla="*/ 57 w 70"/>
                <a:gd name="T5" fmla="*/ 10 h 70"/>
                <a:gd name="T6" fmla="*/ 54 w 70"/>
                <a:gd name="T7" fmla="*/ 10 h 70"/>
                <a:gd name="T8" fmla="*/ 54 w 70"/>
                <a:gd name="T9" fmla="*/ 12 h 70"/>
                <a:gd name="T10" fmla="*/ 38 w 70"/>
                <a:gd name="T11" fmla="*/ 27 h 70"/>
                <a:gd name="T12" fmla="*/ 35 w 70"/>
                <a:gd name="T13" fmla="*/ 27 h 70"/>
                <a:gd name="T14" fmla="*/ 35 w 70"/>
                <a:gd name="T15" fmla="*/ 28 h 70"/>
                <a:gd name="T16" fmla="*/ 16 w 70"/>
                <a:gd name="T17" fmla="*/ 45 h 70"/>
                <a:gd name="T18" fmla="*/ 0 w 70"/>
                <a:gd name="T19" fmla="*/ 58 h 70"/>
                <a:gd name="T20" fmla="*/ 0 w 70"/>
                <a:gd name="T21" fmla="*/ 61 h 70"/>
                <a:gd name="T22" fmla="*/ 2 w 70"/>
                <a:gd name="T23" fmla="*/ 61 h 70"/>
                <a:gd name="T24" fmla="*/ 2 w 70"/>
                <a:gd name="T25" fmla="*/ 69 h 70"/>
                <a:gd name="T26" fmla="*/ 6 w 70"/>
                <a:gd name="T27" fmla="*/ 70 h 70"/>
                <a:gd name="T28" fmla="*/ 6 w 70"/>
                <a:gd name="T29" fmla="*/ 69 h 70"/>
                <a:gd name="T30" fmla="*/ 25 w 70"/>
                <a:gd name="T31" fmla="*/ 52 h 70"/>
                <a:gd name="T32" fmla="*/ 44 w 70"/>
                <a:gd name="T33" fmla="*/ 34 h 70"/>
                <a:gd name="T34" fmla="*/ 47 w 70"/>
                <a:gd name="T35" fmla="*/ 34 h 70"/>
                <a:gd name="T36" fmla="*/ 47 w 70"/>
                <a:gd name="T37" fmla="*/ 33 h 70"/>
                <a:gd name="T38" fmla="*/ 63 w 70"/>
                <a:gd name="T39" fmla="*/ 18 h 70"/>
                <a:gd name="T40" fmla="*/ 66 w 70"/>
                <a:gd name="T41" fmla="*/ 18 h 70"/>
                <a:gd name="T42" fmla="*/ 66 w 70"/>
                <a:gd name="T43" fmla="*/ 16 h 70"/>
                <a:gd name="T44" fmla="*/ 70 w 70"/>
                <a:gd name="T45" fmla="*/ 15 h 70"/>
                <a:gd name="T46" fmla="*/ 70 w 70"/>
                <a:gd name="T47" fmla="*/ 10 h 70"/>
                <a:gd name="T48" fmla="*/ 68 w 70"/>
                <a:gd name="T49" fmla="*/ 10 h 70"/>
                <a:gd name="T50" fmla="*/ 68 w 70"/>
                <a:gd name="T51" fmla="*/ 0 h 70"/>
                <a:gd name="T52" fmla="*/ 66 w 70"/>
                <a:gd name="T5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70">
                  <a:moveTo>
                    <a:pt x="66" y="0"/>
                  </a:moveTo>
                  <a:lnTo>
                    <a:pt x="66" y="1"/>
                  </a:lnTo>
                  <a:lnTo>
                    <a:pt x="57" y="10"/>
                  </a:lnTo>
                  <a:lnTo>
                    <a:pt x="54" y="10"/>
                  </a:lnTo>
                  <a:lnTo>
                    <a:pt x="54" y="12"/>
                  </a:lnTo>
                  <a:lnTo>
                    <a:pt x="38" y="27"/>
                  </a:lnTo>
                  <a:lnTo>
                    <a:pt x="35" y="27"/>
                  </a:lnTo>
                  <a:lnTo>
                    <a:pt x="35" y="28"/>
                  </a:lnTo>
                  <a:lnTo>
                    <a:pt x="16" y="4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2" y="61"/>
                  </a:lnTo>
                  <a:lnTo>
                    <a:pt x="2" y="69"/>
                  </a:lnTo>
                  <a:lnTo>
                    <a:pt x="6" y="70"/>
                  </a:lnTo>
                  <a:lnTo>
                    <a:pt x="6" y="69"/>
                  </a:lnTo>
                  <a:lnTo>
                    <a:pt x="25" y="52"/>
                  </a:lnTo>
                  <a:lnTo>
                    <a:pt x="44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63" y="18"/>
                  </a:lnTo>
                  <a:lnTo>
                    <a:pt x="66" y="18"/>
                  </a:lnTo>
                  <a:lnTo>
                    <a:pt x="66" y="16"/>
                  </a:lnTo>
                  <a:lnTo>
                    <a:pt x="70" y="15"/>
                  </a:lnTo>
                  <a:lnTo>
                    <a:pt x="70" y="10"/>
                  </a:lnTo>
                  <a:lnTo>
                    <a:pt x="68" y="10"/>
                  </a:lnTo>
                  <a:lnTo>
                    <a:pt x="68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8" name="Freeform 168"/>
            <p:cNvSpPr>
              <a:spLocks/>
            </p:cNvSpPr>
            <p:nvPr/>
          </p:nvSpPr>
          <p:spPr bwMode="auto">
            <a:xfrm>
              <a:off x="798" y="2171"/>
              <a:ext cx="89" cy="100"/>
            </a:xfrm>
            <a:custGeom>
              <a:avLst/>
              <a:gdLst>
                <a:gd name="T0" fmla="*/ 63 w 65"/>
                <a:gd name="T1" fmla="*/ 0 h 70"/>
                <a:gd name="T2" fmla="*/ 63 w 65"/>
                <a:gd name="T3" fmla="*/ 2 h 70"/>
                <a:gd name="T4" fmla="*/ 47 w 65"/>
                <a:gd name="T5" fmla="*/ 17 h 70"/>
                <a:gd name="T6" fmla="*/ 44 w 65"/>
                <a:gd name="T7" fmla="*/ 17 h 70"/>
                <a:gd name="T8" fmla="*/ 44 w 65"/>
                <a:gd name="T9" fmla="*/ 18 h 70"/>
                <a:gd name="T10" fmla="*/ 25 w 65"/>
                <a:gd name="T11" fmla="*/ 35 h 70"/>
                <a:gd name="T12" fmla="*/ 6 w 65"/>
                <a:gd name="T13" fmla="*/ 53 h 70"/>
                <a:gd name="T14" fmla="*/ 3 w 65"/>
                <a:gd name="T15" fmla="*/ 53 h 70"/>
                <a:gd name="T16" fmla="*/ 3 w 65"/>
                <a:gd name="T17" fmla="*/ 54 h 70"/>
                <a:gd name="T18" fmla="*/ 0 w 65"/>
                <a:gd name="T19" fmla="*/ 56 h 70"/>
                <a:gd name="T20" fmla="*/ 0 w 65"/>
                <a:gd name="T21" fmla="*/ 63 h 70"/>
                <a:gd name="T22" fmla="*/ 1 w 65"/>
                <a:gd name="T23" fmla="*/ 63 h 70"/>
                <a:gd name="T24" fmla="*/ 3 w 65"/>
                <a:gd name="T25" fmla="*/ 70 h 70"/>
                <a:gd name="T26" fmla="*/ 12 w 65"/>
                <a:gd name="T27" fmla="*/ 60 h 70"/>
                <a:gd name="T28" fmla="*/ 16 w 65"/>
                <a:gd name="T29" fmla="*/ 60 h 70"/>
                <a:gd name="T30" fmla="*/ 16 w 65"/>
                <a:gd name="T31" fmla="*/ 59 h 70"/>
                <a:gd name="T32" fmla="*/ 35 w 65"/>
                <a:gd name="T33" fmla="*/ 42 h 70"/>
                <a:gd name="T34" fmla="*/ 54 w 65"/>
                <a:gd name="T35" fmla="*/ 24 h 70"/>
                <a:gd name="T36" fmla="*/ 57 w 65"/>
                <a:gd name="T37" fmla="*/ 24 h 70"/>
                <a:gd name="T38" fmla="*/ 57 w 65"/>
                <a:gd name="T39" fmla="*/ 23 h 70"/>
                <a:gd name="T40" fmla="*/ 65 w 65"/>
                <a:gd name="T41" fmla="*/ 17 h 70"/>
                <a:gd name="T42" fmla="*/ 65 w 65"/>
                <a:gd name="T43" fmla="*/ 0 h 70"/>
                <a:gd name="T44" fmla="*/ 63 w 65"/>
                <a:gd name="T4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70">
                  <a:moveTo>
                    <a:pt x="63" y="0"/>
                  </a:moveTo>
                  <a:lnTo>
                    <a:pt x="63" y="2"/>
                  </a:lnTo>
                  <a:lnTo>
                    <a:pt x="47" y="17"/>
                  </a:lnTo>
                  <a:lnTo>
                    <a:pt x="44" y="17"/>
                  </a:lnTo>
                  <a:lnTo>
                    <a:pt x="44" y="18"/>
                  </a:lnTo>
                  <a:lnTo>
                    <a:pt x="25" y="35"/>
                  </a:lnTo>
                  <a:lnTo>
                    <a:pt x="6" y="53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0" y="56"/>
                  </a:lnTo>
                  <a:lnTo>
                    <a:pt x="0" y="63"/>
                  </a:lnTo>
                  <a:lnTo>
                    <a:pt x="1" y="63"/>
                  </a:lnTo>
                  <a:lnTo>
                    <a:pt x="3" y="70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35" y="42"/>
                  </a:lnTo>
                  <a:lnTo>
                    <a:pt x="54" y="24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65" y="17"/>
                  </a:lnTo>
                  <a:lnTo>
                    <a:pt x="65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29" name="Freeform 169"/>
            <p:cNvSpPr>
              <a:spLocks/>
            </p:cNvSpPr>
            <p:nvPr/>
          </p:nvSpPr>
          <p:spPr bwMode="auto">
            <a:xfrm>
              <a:off x="809" y="2213"/>
              <a:ext cx="74" cy="83"/>
            </a:xfrm>
            <a:custGeom>
              <a:avLst/>
              <a:gdLst>
                <a:gd name="T0" fmla="*/ 53 w 55"/>
                <a:gd name="T1" fmla="*/ 0 h 59"/>
                <a:gd name="T2" fmla="*/ 53 w 55"/>
                <a:gd name="T3" fmla="*/ 1 h 59"/>
                <a:gd name="T4" fmla="*/ 50 w 55"/>
                <a:gd name="T5" fmla="*/ 1 h 59"/>
                <a:gd name="T6" fmla="*/ 50 w 55"/>
                <a:gd name="T7" fmla="*/ 3 h 59"/>
                <a:gd name="T8" fmla="*/ 31 w 55"/>
                <a:gd name="T9" fmla="*/ 19 h 59"/>
                <a:gd name="T10" fmla="*/ 12 w 55"/>
                <a:gd name="T11" fmla="*/ 38 h 59"/>
                <a:gd name="T12" fmla="*/ 9 w 55"/>
                <a:gd name="T13" fmla="*/ 38 h 59"/>
                <a:gd name="T14" fmla="*/ 9 w 55"/>
                <a:gd name="T15" fmla="*/ 39 h 59"/>
                <a:gd name="T16" fmla="*/ 0 w 55"/>
                <a:gd name="T17" fmla="*/ 47 h 59"/>
                <a:gd name="T18" fmla="*/ 0 w 55"/>
                <a:gd name="T19" fmla="*/ 51 h 59"/>
                <a:gd name="T20" fmla="*/ 1 w 55"/>
                <a:gd name="T21" fmla="*/ 51 h 59"/>
                <a:gd name="T22" fmla="*/ 1 w 55"/>
                <a:gd name="T23" fmla="*/ 54 h 59"/>
                <a:gd name="T24" fmla="*/ 3 w 55"/>
                <a:gd name="T25" fmla="*/ 54 h 59"/>
                <a:gd name="T26" fmla="*/ 3 w 55"/>
                <a:gd name="T27" fmla="*/ 59 h 59"/>
                <a:gd name="T28" fmla="*/ 6 w 55"/>
                <a:gd name="T29" fmla="*/ 59 h 59"/>
                <a:gd name="T30" fmla="*/ 6 w 55"/>
                <a:gd name="T31" fmla="*/ 57 h 59"/>
                <a:gd name="T32" fmla="*/ 19 w 55"/>
                <a:gd name="T33" fmla="*/ 45 h 59"/>
                <a:gd name="T34" fmla="*/ 22 w 55"/>
                <a:gd name="T35" fmla="*/ 45 h 59"/>
                <a:gd name="T36" fmla="*/ 22 w 55"/>
                <a:gd name="T37" fmla="*/ 44 h 59"/>
                <a:gd name="T38" fmla="*/ 41 w 55"/>
                <a:gd name="T39" fmla="*/ 27 h 59"/>
                <a:gd name="T40" fmla="*/ 52 w 55"/>
                <a:gd name="T41" fmla="*/ 18 h 59"/>
                <a:gd name="T42" fmla="*/ 52 w 55"/>
                <a:gd name="T43" fmla="*/ 15 h 59"/>
                <a:gd name="T44" fmla="*/ 53 w 55"/>
                <a:gd name="T45" fmla="*/ 15 h 59"/>
                <a:gd name="T46" fmla="*/ 53 w 55"/>
                <a:gd name="T47" fmla="*/ 9 h 59"/>
                <a:gd name="T48" fmla="*/ 55 w 55"/>
                <a:gd name="T49" fmla="*/ 9 h 59"/>
                <a:gd name="T50" fmla="*/ 55 w 55"/>
                <a:gd name="T51" fmla="*/ 0 h 59"/>
                <a:gd name="T52" fmla="*/ 53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53" y="0"/>
                  </a:moveTo>
                  <a:lnTo>
                    <a:pt x="53" y="1"/>
                  </a:lnTo>
                  <a:lnTo>
                    <a:pt x="50" y="1"/>
                  </a:lnTo>
                  <a:lnTo>
                    <a:pt x="50" y="3"/>
                  </a:lnTo>
                  <a:lnTo>
                    <a:pt x="31" y="19"/>
                  </a:lnTo>
                  <a:lnTo>
                    <a:pt x="12" y="38"/>
                  </a:lnTo>
                  <a:lnTo>
                    <a:pt x="9" y="38"/>
                  </a:lnTo>
                  <a:lnTo>
                    <a:pt x="9" y="39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1" y="54"/>
                  </a:lnTo>
                  <a:lnTo>
                    <a:pt x="3" y="54"/>
                  </a:lnTo>
                  <a:lnTo>
                    <a:pt x="3" y="59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2" y="44"/>
                  </a:lnTo>
                  <a:lnTo>
                    <a:pt x="41" y="27"/>
                  </a:lnTo>
                  <a:lnTo>
                    <a:pt x="52" y="18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3" y="9"/>
                  </a:lnTo>
                  <a:lnTo>
                    <a:pt x="55" y="9"/>
                  </a:lnTo>
                  <a:lnTo>
                    <a:pt x="55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30" name="Freeform 170"/>
            <p:cNvSpPr>
              <a:spLocks/>
            </p:cNvSpPr>
            <p:nvPr/>
          </p:nvSpPr>
          <p:spPr bwMode="auto">
            <a:xfrm>
              <a:off x="820" y="2255"/>
              <a:ext cx="56" cy="64"/>
            </a:xfrm>
            <a:custGeom>
              <a:avLst/>
              <a:gdLst>
                <a:gd name="T0" fmla="*/ 39 w 41"/>
                <a:gd name="T1" fmla="*/ 0 h 45"/>
                <a:gd name="T2" fmla="*/ 39 w 41"/>
                <a:gd name="T3" fmla="*/ 1 h 45"/>
                <a:gd name="T4" fmla="*/ 36 w 41"/>
                <a:gd name="T5" fmla="*/ 1 h 45"/>
                <a:gd name="T6" fmla="*/ 36 w 41"/>
                <a:gd name="T7" fmla="*/ 3 h 45"/>
                <a:gd name="T8" fmla="*/ 17 w 41"/>
                <a:gd name="T9" fmla="*/ 20 h 45"/>
                <a:gd name="T10" fmla="*/ 0 w 41"/>
                <a:gd name="T11" fmla="*/ 35 h 45"/>
                <a:gd name="T12" fmla="*/ 3 w 41"/>
                <a:gd name="T13" fmla="*/ 41 h 45"/>
                <a:gd name="T14" fmla="*/ 4 w 41"/>
                <a:gd name="T15" fmla="*/ 41 h 45"/>
                <a:gd name="T16" fmla="*/ 4 w 41"/>
                <a:gd name="T17" fmla="*/ 44 h 45"/>
                <a:gd name="T18" fmla="*/ 6 w 41"/>
                <a:gd name="T19" fmla="*/ 44 h 45"/>
                <a:gd name="T20" fmla="*/ 6 w 41"/>
                <a:gd name="T21" fmla="*/ 45 h 45"/>
                <a:gd name="T22" fmla="*/ 25 w 41"/>
                <a:gd name="T23" fmla="*/ 27 h 45"/>
                <a:gd name="T24" fmla="*/ 28 w 41"/>
                <a:gd name="T25" fmla="*/ 27 h 45"/>
                <a:gd name="T26" fmla="*/ 30 w 41"/>
                <a:gd name="T27" fmla="*/ 23 h 45"/>
                <a:gd name="T28" fmla="*/ 31 w 41"/>
                <a:gd name="T29" fmla="*/ 23 h 45"/>
                <a:gd name="T30" fmla="*/ 31 w 41"/>
                <a:gd name="T31" fmla="*/ 20 h 45"/>
                <a:gd name="T32" fmla="*/ 33 w 41"/>
                <a:gd name="T33" fmla="*/ 20 h 45"/>
                <a:gd name="T34" fmla="*/ 33 w 41"/>
                <a:gd name="T35" fmla="*/ 17 h 45"/>
                <a:gd name="T36" fmla="*/ 34 w 41"/>
                <a:gd name="T37" fmla="*/ 17 h 45"/>
                <a:gd name="T38" fmla="*/ 34 w 41"/>
                <a:gd name="T39" fmla="*/ 14 h 45"/>
                <a:gd name="T40" fmla="*/ 36 w 41"/>
                <a:gd name="T41" fmla="*/ 14 h 45"/>
                <a:gd name="T42" fmla="*/ 36 w 41"/>
                <a:gd name="T43" fmla="*/ 11 h 45"/>
                <a:gd name="T44" fmla="*/ 38 w 41"/>
                <a:gd name="T45" fmla="*/ 11 h 45"/>
                <a:gd name="T46" fmla="*/ 38 w 41"/>
                <a:gd name="T47" fmla="*/ 8 h 45"/>
                <a:gd name="T48" fmla="*/ 39 w 41"/>
                <a:gd name="T49" fmla="*/ 8 h 45"/>
                <a:gd name="T50" fmla="*/ 41 w 41"/>
                <a:gd name="T51" fmla="*/ 0 h 45"/>
                <a:gd name="T52" fmla="*/ 39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39" y="0"/>
                  </a:moveTo>
                  <a:lnTo>
                    <a:pt x="39" y="1"/>
                  </a:lnTo>
                  <a:lnTo>
                    <a:pt x="36" y="1"/>
                  </a:lnTo>
                  <a:lnTo>
                    <a:pt x="36" y="3"/>
                  </a:lnTo>
                  <a:lnTo>
                    <a:pt x="17" y="2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4" y="41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6" y="45"/>
                  </a:lnTo>
                  <a:lnTo>
                    <a:pt x="25" y="27"/>
                  </a:lnTo>
                  <a:lnTo>
                    <a:pt x="28" y="27"/>
                  </a:lnTo>
                  <a:lnTo>
                    <a:pt x="30" y="23"/>
                  </a:lnTo>
                  <a:lnTo>
                    <a:pt x="31" y="23"/>
                  </a:lnTo>
                  <a:lnTo>
                    <a:pt x="31" y="20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31" name="Freeform 171"/>
            <p:cNvSpPr>
              <a:spLocks/>
            </p:cNvSpPr>
            <p:nvPr/>
          </p:nvSpPr>
          <p:spPr bwMode="auto">
            <a:xfrm>
              <a:off x="832" y="2317"/>
              <a:ext cx="14" cy="15"/>
            </a:xfrm>
            <a:custGeom>
              <a:avLst/>
              <a:gdLst>
                <a:gd name="T0" fmla="*/ 8 w 10"/>
                <a:gd name="T1" fmla="*/ 0 h 10"/>
                <a:gd name="T2" fmla="*/ 8 w 10"/>
                <a:gd name="T3" fmla="*/ 1 h 10"/>
                <a:gd name="T4" fmla="*/ 2 w 10"/>
                <a:gd name="T5" fmla="*/ 6 h 10"/>
                <a:gd name="T6" fmla="*/ 0 w 10"/>
                <a:gd name="T7" fmla="*/ 6 h 10"/>
                <a:gd name="T8" fmla="*/ 2 w 10"/>
                <a:gd name="T9" fmla="*/ 10 h 10"/>
                <a:gd name="T10" fmla="*/ 5 w 10"/>
                <a:gd name="T11" fmla="*/ 9 h 10"/>
                <a:gd name="T12" fmla="*/ 5 w 10"/>
                <a:gd name="T13" fmla="*/ 6 h 10"/>
                <a:gd name="T14" fmla="*/ 8 w 10"/>
                <a:gd name="T15" fmla="*/ 4 h 10"/>
                <a:gd name="T16" fmla="*/ 8 w 10"/>
                <a:gd name="T17" fmla="*/ 1 h 10"/>
                <a:gd name="T18" fmla="*/ 10 w 10"/>
                <a:gd name="T19" fmla="*/ 1 h 10"/>
                <a:gd name="T20" fmla="*/ 10 w 10"/>
                <a:gd name="T21" fmla="*/ 0 h 10"/>
                <a:gd name="T22" fmla="*/ 8 w 10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0">
                  <a:moveTo>
                    <a:pt x="8" y="0"/>
                  </a:moveTo>
                  <a:lnTo>
                    <a:pt x="8" y="1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5" y="9"/>
                  </a:lnTo>
                  <a:lnTo>
                    <a:pt x="5" y="6"/>
                  </a:lnTo>
                  <a:lnTo>
                    <a:pt x="8" y="4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32" name="Freeform 172"/>
            <p:cNvSpPr>
              <a:spLocks/>
            </p:cNvSpPr>
            <p:nvPr/>
          </p:nvSpPr>
          <p:spPr bwMode="auto">
            <a:xfrm>
              <a:off x="1837" y="1848"/>
              <a:ext cx="638" cy="629"/>
            </a:xfrm>
            <a:custGeom>
              <a:avLst/>
              <a:gdLst>
                <a:gd name="T0" fmla="*/ 10 w 468"/>
                <a:gd name="T1" fmla="*/ 286 h 445"/>
                <a:gd name="T2" fmla="*/ 21 w 468"/>
                <a:gd name="T3" fmla="*/ 315 h 445"/>
                <a:gd name="T4" fmla="*/ 34 w 468"/>
                <a:gd name="T5" fmla="*/ 335 h 445"/>
                <a:gd name="T6" fmla="*/ 51 w 468"/>
                <a:gd name="T7" fmla="*/ 362 h 445"/>
                <a:gd name="T8" fmla="*/ 89 w 468"/>
                <a:gd name="T9" fmla="*/ 396 h 445"/>
                <a:gd name="T10" fmla="*/ 126 w 468"/>
                <a:gd name="T11" fmla="*/ 419 h 445"/>
                <a:gd name="T12" fmla="*/ 145 w 468"/>
                <a:gd name="T13" fmla="*/ 428 h 445"/>
                <a:gd name="T14" fmla="*/ 221 w 468"/>
                <a:gd name="T15" fmla="*/ 445 h 445"/>
                <a:gd name="T16" fmla="*/ 311 w 468"/>
                <a:gd name="T17" fmla="*/ 433 h 445"/>
                <a:gd name="T18" fmla="*/ 333 w 468"/>
                <a:gd name="T19" fmla="*/ 425 h 445"/>
                <a:gd name="T20" fmla="*/ 362 w 468"/>
                <a:gd name="T21" fmla="*/ 408 h 445"/>
                <a:gd name="T22" fmla="*/ 389 w 468"/>
                <a:gd name="T23" fmla="*/ 390 h 445"/>
                <a:gd name="T24" fmla="*/ 423 w 468"/>
                <a:gd name="T25" fmla="*/ 351 h 445"/>
                <a:gd name="T26" fmla="*/ 442 w 468"/>
                <a:gd name="T27" fmla="*/ 326 h 445"/>
                <a:gd name="T28" fmla="*/ 455 w 468"/>
                <a:gd name="T29" fmla="*/ 297 h 445"/>
                <a:gd name="T30" fmla="*/ 468 w 468"/>
                <a:gd name="T31" fmla="*/ 234 h 445"/>
                <a:gd name="T32" fmla="*/ 455 w 468"/>
                <a:gd name="T33" fmla="*/ 148 h 445"/>
                <a:gd name="T34" fmla="*/ 442 w 468"/>
                <a:gd name="T35" fmla="*/ 119 h 445"/>
                <a:gd name="T36" fmla="*/ 423 w 468"/>
                <a:gd name="T37" fmla="*/ 94 h 445"/>
                <a:gd name="T38" fmla="*/ 389 w 468"/>
                <a:gd name="T39" fmla="*/ 55 h 445"/>
                <a:gd name="T40" fmla="*/ 362 w 468"/>
                <a:gd name="T41" fmla="*/ 37 h 445"/>
                <a:gd name="T42" fmla="*/ 333 w 468"/>
                <a:gd name="T43" fmla="*/ 20 h 445"/>
                <a:gd name="T44" fmla="*/ 311 w 468"/>
                <a:gd name="T45" fmla="*/ 12 h 445"/>
                <a:gd name="T46" fmla="*/ 221 w 468"/>
                <a:gd name="T47" fmla="*/ 0 h 445"/>
                <a:gd name="T48" fmla="*/ 145 w 468"/>
                <a:gd name="T49" fmla="*/ 17 h 445"/>
                <a:gd name="T50" fmla="*/ 126 w 468"/>
                <a:gd name="T51" fmla="*/ 26 h 445"/>
                <a:gd name="T52" fmla="*/ 89 w 468"/>
                <a:gd name="T53" fmla="*/ 49 h 445"/>
                <a:gd name="T54" fmla="*/ 57 w 468"/>
                <a:gd name="T55" fmla="*/ 77 h 445"/>
                <a:gd name="T56" fmla="*/ 34 w 468"/>
                <a:gd name="T57" fmla="*/ 110 h 445"/>
                <a:gd name="T58" fmla="*/ 21 w 468"/>
                <a:gd name="T59" fmla="*/ 130 h 445"/>
                <a:gd name="T60" fmla="*/ 7 w 468"/>
                <a:gd name="T61" fmla="*/ 168 h 445"/>
                <a:gd name="T62" fmla="*/ 13 w 468"/>
                <a:gd name="T63" fmla="*/ 232 h 445"/>
                <a:gd name="T64" fmla="*/ 26 w 468"/>
                <a:gd name="T65" fmla="*/ 151 h 445"/>
                <a:gd name="T66" fmla="*/ 37 w 468"/>
                <a:gd name="T67" fmla="*/ 125 h 445"/>
                <a:gd name="T68" fmla="*/ 54 w 468"/>
                <a:gd name="T69" fmla="*/ 101 h 445"/>
                <a:gd name="T70" fmla="*/ 89 w 468"/>
                <a:gd name="T71" fmla="*/ 64 h 445"/>
                <a:gd name="T72" fmla="*/ 113 w 468"/>
                <a:gd name="T73" fmla="*/ 46 h 445"/>
                <a:gd name="T74" fmla="*/ 141 w 468"/>
                <a:gd name="T75" fmla="*/ 32 h 445"/>
                <a:gd name="T76" fmla="*/ 170 w 468"/>
                <a:gd name="T77" fmla="*/ 22 h 445"/>
                <a:gd name="T78" fmla="*/ 287 w 468"/>
                <a:gd name="T79" fmla="*/ 18 h 445"/>
                <a:gd name="T80" fmla="*/ 319 w 468"/>
                <a:gd name="T81" fmla="*/ 29 h 445"/>
                <a:gd name="T82" fmla="*/ 346 w 468"/>
                <a:gd name="T83" fmla="*/ 43 h 445"/>
                <a:gd name="T84" fmla="*/ 379 w 468"/>
                <a:gd name="T85" fmla="*/ 64 h 445"/>
                <a:gd name="T86" fmla="*/ 414 w 468"/>
                <a:gd name="T87" fmla="*/ 101 h 445"/>
                <a:gd name="T88" fmla="*/ 431 w 468"/>
                <a:gd name="T89" fmla="*/ 125 h 445"/>
                <a:gd name="T90" fmla="*/ 442 w 468"/>
                <a:gd name="T91" fmla="*/ 151 h 445"/>
                <a:gd name="T92" fmla="*/ 455 w 468"/>
                <a:gd name="T93" fmla="*/ 232 h 445"/>
                <a:gd name="T94" fmla="*/ 438 w 468"/>
                <a:gd name="T95" fmla="*/ 302 h 445"/>
                <a:gd name="T96" fmla="*/ 425 w 468"/>
                <a:gd name="T97" fmla="*/ 329 h 445"/>
                <a:gd name="T98" fmla="*/ 408 w 468"/>
                <a:gd name="T99" fmla="*/ 354 h 445"/>
                <a:gd name="T100" fmla="*/ 363 w 468"/>
                <a:gd name="T101" fmla="*/ 393 h 445"/>
                <a:gd name="T102" fmla="*/ 336 w 468"/>
                <a:gd name="T103" fmla="*/ 410 h 445"/>
                <a:gd name="T104" fmla="*/ 308 w 468"/>
                <a:gd name="T105" fmla="*/ 420 h 445"/>
                <a:gd name="T106" fmla="*/ 222 w 468"/>
                <a:gd name="T107" fmla="*/ 433 h 445"/>
                <a:gd name="T108" fmla="*/ 151 w 468"/>
                <a:gd name="T109" fmla="*/ 416 h 445"/>
                <a:gd name="T110" fmla="*/ 122 w 468"/>
                <a:gd name="T111" fmla="*/ 404 h 445"/>
                <a:gd name="T112" fmla="*/ 105 w 468"/>
                <a:gd name="T113" fmla="*/ 393 h 445"/>
                <a:gd name="T114" fmla="*/ 61 w 468"/>
                <a:gd name="T115" fmla="*/ 354 h 445"/>
                <a:gd name="T116" fmla="*/ 43 w 468"/>
                <a:gd name="T117" fmla="*/ 329 h 445"/>
                <a:gd name="T118" fmla="*/ 31 w 468"/>
                <a:gd name="T119" fmla="*/ 302 h 445"/>
                <a:gd name="T120" fmla="*/ 13 w 468"/>
                <a:gd name="T121" fmla="*/ 232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68" h="445">
                  <a:moveTo>
                    <a:pt x="0" y="232"/>
                  </a:moveTo>
                  <a:lnTo>
                    <a:pt x="0" y="234"/>
                  </a:lnTo>
                  <a:lnTo>
                    <a:pt x="7" y="276"/>
                  </a:lnTo>
                  <a:lnTo>
                    <a:pt x="10" y="286"/>
                  </a:lnTo>
                  <a:lnTo>
                    <a:pt x="13" y="296"/>
                  </a:lnTo>
                  <a:lnTo>
                    <a:pt x="13" y="297"/>
                  </a:lnTo>
                  <a:lnTo>
                    <a:pt x="18" y="306"/>
                  </a:lnTo>
                  <a:lnTo>
                    <a:pt x="21" y="315"/>
                  </a:lnTo>
                  <a:lnTo>
                    <a:pt x="21" y="317"/>
                  </a:lnTo>
                  <a:lnTo>
                    <a:pt x="26" y="326"/>
                  </a:lnTo>
                  <a:lnTo>
                    <a:pt x="27" y="326"/>
                  </a:lnTo>
                  <a:lnTo>
                    <a:pt x="34" y="335"/>
                  </a:lnTo>
                  <a:lnTo>
                    <a:pt x="38" y="344"/>
                  </a:lnTo>
                  <a:lnTo>
                    <a:pt x="45" y="351"/>
                  </a:lnTo>
                  <a:lnTo>
                    <a:pt x="51" y="360"/>
                  </a:lnTo>
                  <a:lnTo>
                    <a:pt x="51" y="362"/>
                  </a:lnTo>
                  <a:lnTo>
                    <a:pt x="57" y="369"/>
                  </a:lnTo>
                  <a:lnTo>
                    <a:pt x="80" y="390"/>
                  </a:lnTo>
                  <a:lnTo>
                    <a:pt x="81" y="390"/>
                  </a:lnTo>
                  <a:lnTo>
                    <a:pt x="89" y="396"/>
                  </a:lnTo>
                  <a:lnTo>
                    <a:pt x="99" y="402"/>
                  </a:lnTo>
                  <a:lnTo>
                    <a:pt x="107" y="408"/>
                  </a:lnTo>
                  <a:lnTo>
                    <a:pt x="116" y="413"/>
                  </a:lnTo>
                  <a:lnTo>
                    <a:pt x="126" y="419"/>
                  </a:lnTo>
                  <a:lnTo>
                    <a:pt x="126" y="420"/>
                  </a:lnTo>
                  <a:lnTo>
                    <a:pt x="135" y="425"/>
                  </a:lnTo>
                  <a:lnTo>
                    <a:pt x="137" y="425"/>
                  </a:lnTo>
                  <a:lnTo>
                    <a:pt x="145" y="428"/>
                  </a:lnTo>
                  <a:lnTo>
                    <a:pt x="156" y="433"/>
                  </a:lnTo>
                  <a:lnTo>
                    <a:pt x="167" y="436"/>
                  </a:lnTo>
                  <a:lnTo>
                    <a:pt x="176" y="439"/>
                  </a:lnTo>
                  <a:lnTo>
                    <a:pt x="221" y="445"/>
                  </a:lnTo>
                  <a:lnTo>
                    <a:pt x="246" y="445"/>
                  </a:lnTo>
                  <a:lnTo>
                    <a:pt x="290" y="439"/>
                  </a:lnTo>
                  <a:lnTo>
                    <a:pt x="301" y="436"/>
                  </a:lnTo>
                  <a:lnTo>
                    <a:pt x="311" y="433"/>
                  </a:lnTo>
                  <a:lnTo>
                    <a:pt x="313" y="433"/>
                  </a:lnTo>
                  <a:lnTo>
                    <a:pt x="322" y="428"/>
                  </a:lnTo>
                  <a:lnTo>
                    <a:pt x="332" y="425"/>
                  </a:lnTo>
                  <a:lnTo>
                    <a:pt x="333" y="425"/>
                  </a:lnTo>
                  <a:lnTo>
                    <a:pt x="343" y="420"/>
                  </a:lnTo>
                  <a:lnTo>
                    <a:pt x="343" y="419"/>
                  </a:lnTo>
                  <a:lnTo>
                    <a:pt x="352" y="413"/>
                  </a:lnTo>
                  <a:lnTo>
                    <a:pt x="362" y="408"/>
                  </a:lnTo>
                  <a:lnTo>
                    <a:pt x="370" y="402"/>
                  </a:lnTo>
                  <a:lnTo>
                    <a:pt x="379" y="396"/>
                  </a:lnTo>
                  <a:lnTo>
                    <a:pt x="381" y="396"/>
                  </a:lnTo>
                  <a:lnTo>
                    <a:pt x="389" y="390"/>
                  </a:lnTo>
                  <a:lnTo>
                    <a:pt x="411" y="369"/>
                  </a:lnTo>
                  <a:lnTo>
                    <a:pt x="417" y="362"/>
                  </a:lnTo>
                  <a:lnTo>
                    <a:pt x="417" y="360"/>
                  </a:lnTo>
                  <a:lnTo>
                    <a:pt x="423" y="351"/>
                  </a:lnTo>
                  <a:lnTo>
                    <a:pt x="430" y="344"/>
                  </a:lnTo>
                  <a:lnTo>
                    <a:pt x="435" y="335"/>
                  </a:lnTo>
                  <a:lnTo>
                    <a:pt x="441" y="326"/>
                  </a:lnTo>
                  <a:lnTo>
                    <a:pt x="442" y="326"/>
                  </a:lnTo>
                  <a:lnTo>
                    <a:pt x="447" y="317"/>
                  </a:lnTo>
                  <a:lnTo>
                    <a:pt x="447" y="315"/>
                  </a:lnTo>
                  <a:lnTo>
                    <a:pt x="450" y="306"/>
                  </a:lnTo>
                  <a:lnTo>
                    <a:pt x="455" y="297"/>
                  </a:lnTo>
                  <a:lnTo>
                    <a:pt x="455" y="296"/>
                  </a:lnTo>
                  <a:lnTo>
                    <a:pt x="458" y="286"/>
                  </a:lnTo>
                  <a:lnTo>
                    <a:pt x="462" y="276"/>
                  </a:lnTo>
                  <a:lnTo>
                    <a:pt x="468" y="234"/>
                  </a:lnTo>
                  <a:lnTo>
                    <a:pt x="468" y="210"/>
                  </a:lnTo>
                  <a:lnTo>
                    <a:pt x="462" y="168"/>
                  </a:lnTo>
                  <a:lnTo>
                    <a:pt x="458" y="159"/>
                  </a:lnTo>
                  <a:lnTo>
                    <a:pt x="455" y="148"/>
                  </a:lnTo>
                  <a:lnTo>
                    <a:pt x="450" y="137"/>
                  </a:lnTo>
                  <a:lnTo>
                    <a:pt x="447" y="130"/>
                  </a:lnTo>
                  <a:lnTo>
                    <a:pt x="447" y="128"/>
                  </a:lnTo>
                  <a:lnTo>
                    <a:pt x="442" y="119"/>
                  </a:lnTo>
                  <a:lnTo>
                    <a:pt x="441" y="119"/>
                  </a:lnTo>
                  <a:lnTo>
                    <a:pt x="435" y="110"/>
                  </a:lnTo>
                  <a:lnTo>
                    <a:pt x="430" y="101"/>
                  </a:lnTo>
                  <a:lnTo>
                    <a:pt x="423" y="94"/>
                  </a:lnTo>
                  <a:lnTo>
                    <a:pt x="417" y="85"/>
                  </a:lnTo>
                  <a:lnTo>
                    <a:pt x="411" y="77"/>
                  </a:lnTo>
                  <a:lnTo>
                    <a:pt x="411" y="76"/>
                  </a:lnTo>
                  <a:lnTo>
                    <a:pt x="389" y="55"/>
                  </a:lnTo>
                  <a:lnTo>
                    <a:pt x="381" y="49"/>
                  </a:lnTo>
                  <a:lnTo>
                    <a:pt x="379" y="49"/>
                  </a:lnTo>
                  <a:lnTo>
                    <a:pt x="370" y="43"/>
                  </a:lnTo>
                  <a:lnTo>
                    <a:pt x="362" y="37"/>
                  </a:lnTo>
                  <a:lnTo>
                    <a:pt x="352" y="32"/>
                  </a:lnTo>
                  <a:lnTo>
                    <a:pt x="343" y="26"/>
                  </a:lnTo>
                  <a:lnTo>
                    <a:pt x="343" y="25"/>
                  </a:lnTo>
                  <a:lnTo>
                    <a:pt x="333" y="20"/>
                  </a:lnTo>
                  <a:lnTo>
                    <a:pt x="332" y="20"/>
                  </a:lnTo>
                  <a:lnTo>
                    <a:pt x="322" y="17"/>
                  </a:lnTo>
                  <a:lnTo>
                    <a:pt x="313" y="12"/>
                  </a:lnTo>
                  <a:lnTo>
                    <a:pt x="311" y="12"/>
                  </a:lnTo>
                  <a:lnTo>
                    <a:pt x="301" y="9"/>
                  </a:lnTo>
                  <a:lnTo>
                    <a:pt x="290" y="6"/>
                  </a:lnTo>
                  <a:lnTo>
                    <a:pt x="246" y="0"/>
                  </a:lnTo>
                  <a:lnTo>
                    <a:pt x="221" y="0"/>
                  </a:lnTo>
                  <a:lnTo>
                    <a:pt x="176" y="6"/>
                  </a:lnTo>
                  <a:lnTo>
                    <a:pt x="167" y="9"/>
                  </a:lnTo>
                  <a:lnTo>
                    <a:pt x="156" y="12"/>
                  </a:lnTo>
                  <a:lnTo>
                    <a:pt x="145" y="17"/>
                  </a:lnTo>
                  <a:lnTo>
                    <a:pt x="137" y="20"/>
                  </a:lnTo>
                  <a:lnTo>
                    <a:pt x="135" y="20"/>
                  </a:lnTo>
                  <a:lnTo>
                    <a:pt x="126" y="25"/>
                  </a:lnTo>
                  <a:lnTo>
                    <a:pt x="126" y="26"/>
                  </a:lnTo>
                  <a:lnTo>
                    <a:pt x="116" y="32"/>
                  </a:lnTo>
                  <a:lnTo>
                    <a:pt x="107" y="37"/>
                  </a:lnTo>
                  <a:lnTo>
                    <a:pt x="99" y="43"/>
                  </a:lnTo>
                  <a:lnTo>
                    <a:pt x="89" y="49"/>
                  </a:lnTo>
                  <a:lnTo>
                    <a:pt x="81" y="55"/>
                  </a:lnTo>
                  <a:lnTo>
                    <a:pt x="80" y="55"/>
                  </a:lnTo>
                  <a:lnTo>
                    <a:pt x="57" y="76"/>
                  </a:lnTo>
                  <a:lnTo>
                    <a:pt x="57" y="77"/>
                  </a:lnTo>
                  <a:lnTo>
                    <a:pt x="51" y="85"/>
                  </a:lnTo>
                  <a:lnTo>
                    <a:pt x="45" y="94"/>
                  </a:lnTo>
                  <a:lnTo>
                    <a:pt x="38" y="101"/>
                  </a:lnTo>
                  <a:lnTo>
                    <a:pt x="34" y="110"/>
                  </a:lnTo>
                  <a:lnTo>
                    <a:pt x="27" y="119"/>
                  </a:lnTo>
                  <a:lnTo>
                    <a:pt x="26" y="119"/>
                  </a:lnTo>
                  <a:lnTo>
                    <a:pt x="21" y="128"/>
                  </a:lnTo>
                  <a:lnTo>
                    <a:pt x="21" y="130"/>
                  </a:lnTo>
                  <a:lnTo>
                    <a:pt x="18" y="137"/>
                  </a:lnTo>
                  <a:lnTo>
                    <a:pt x="13" y="148"/>
                  </a:lnTo>
                  <a:lnTo>
                    <a:pt x="10" y="159"/>
                  </a:lnTo>
                  <a:lnTo>
                    <a:pt x="7" y="168"/>
                  </a:lnTo>
                  <a:lnTo>
                    <a:pt x="0" y="210"/>
                  </a:lnTo>
                  <a:lnTo>
                    <a:pt x="0" y="211"/>
                  </a:lnTo>
                  <a:lnTo>
                    <a:pt x="0" y="232"/>
                  </a:lnTo>
                  <a:lnTo>
                    <a:pt x="13" y="232"/>
                  </a:lnTo>
                  <a:lnTo>
                    <a:pt x="13" y="211"/>
                  </a:lnTo>
                  <a:lnTo>
                    <a:pt x="19" y="171"/>
                  </a:lnTo>
                  <a:lnTo>
                    <a:pt x="23" y="162"/>
                  </a:lnTo>
                  <a:lnTo>
                    <a:pt x="26" y="151"/>
                  </a:lnTo>
                  <a:lnTo>
                    <a:pt x="31" y="143"/>
                  </a:lnTo>
                  <a:lnTo>
                    <a:pt x="31" y="142"/>
                  </a:lnTo>
                  <a:lnTo>
                    <a:pt x="34" y="134"/>
                  </a:lnTo>
                  <a:lnTo>
                    <a:pt x="37" y="125"/>
                  </a:lnTo>
                  <a:lnTo>
                    <a:pt x="43" y="116"/>
                  </a:lnTo>
                  <a:lnTo>
                    <a:pt x="45" y="116"/>
                  </a:lnTo>
                  <a:lnTo>
                    <a:pt x="48" y="107"/>
                  </a:lnTo>
                  <a:lnTo>
                    <a:pt x="54" y="101"/>
                  </a:lnTo>
                  <a:lnTo>
                    <a:pt x="54" y="100"/>
                  </a:lnTo>
                  <a:lnTo>
                    <a:pt x="61" y="91"/>
                  </a:lnTo>
                  <a:lnTo>
                    <a:pt x="67" y="85"/>
                  </a:lnTo>
                  <a:lnTo>
                    <a:pt x="89" y="64"/>
                  </a:lnTo>
                  <a:lnTo>
                    <a:pt x="95" y="58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13" y="46"/>
                  </a:lnTo>
                  <a:lnTo>
                    <a:pt x="122" y="43"/>
                  </a:lnTo>
                  <a:lnTo>
                    <a:pt x="122" y="41"/>
                  </a:lnTo>
                  <a:lnTo>
                    <a:pt x="132" y="35"/>
                  </a:lnTo>
                  <a:lnTo>
                    <a:pt x="141" y="32"/>
                  </a:lnTo>
                  <a:lnTo>
                    <a:pt x="149" y="29"/>
                  </a:lnTo>
                  <a:lnTo>
                    <a:pt x="151" y="29"/>
                  </a:lnTo>
                  <a:lnTo>
                    <a:pt x="159" y="25"/>
                  </a:lnTo>
                  <a:lnTo>
                    <a:pt x="170" y="22"/>
                  </a:lnTo>
                  <a:lnTo>
                    <a:pt x="179" y="18"/>
                  </a:lnTo>
                  <a:lnTo>
                    <a:pt x="222" y="12"/>
                  </a:lnTo>
                  <a:lnTo>
                    <a:pt x="244" y="12"/>
                  </a:lnTo>
                  <a:lnTo>
                    <a:pt x="287" y="18"/>
                  </a:lnTo>
                  <a:lnTo>
                    <a:pt x="298" y="22"/>
                  </a:lnTo>
                  <a:lnTo>
                    <a:pt x="308" y="25"/>
                  </a:lnTo>
                  <a:lnTo>
                    <a:pt x="317" y="29"/>
                  </a:lnTo>
                  <a:lnTo>
                    <a:pt x="319" y="29"/>
                  </a:lnTo>
                  <a:lnTo>
                    <a:pt x="327" y="32"/>
                  </a:lnTo>
                  <a:lnTo>
                    <a:pt x="336" y="35"/>
                  </a:lnTo>
                  <a:lnTo>
                    <a:pt x="346" y="41"/>
                  </a:lnTo>
                  <a:lnTo>
                    <a:pt x="346" y="43"/>
                  </a:lnTo>
                  <a:lnTo>
                    <a:pt x="355" y="46"/>
                  </a:lnTo>
                  <a:lnTo>
                    <a:pt x="363" y="52"/>
                  </a:lnTo>
                  <a:lnTo>
                    <a:pt x="373" y="58"/>
                  </a:lnTo>
                  <a:lnTo>
                    <a:pt x="379" y="64"/>
                  </a:lnTo>
                  <a:lnTo>
                    <a:pt x="401" y="85"/>
                  </a:lnTo>
                  <a:lnTo>
                    <a:pt x="408" y="91"/>
                  </a:lnTo>
                  <a:lnTo>
                    <a:pt x="414" y="100"/>
                  </a:lnTo>
                  <a:lnTo>
                    <a:pt x="414" y="101"/>
                  </a:lnTo>
                  <a:lnTo>
                    <a:pt x="420" y="107"/>
                  </a:lnTo>
                  <a:lnTo>
                    <a:pt x="423" y="116"/>
                  </a:lnTo>
                  <a:lnTo>
                    <a:pt x="425" y="116"/>
                  </a:lnTo>
                  <a:lnTo>
                    <a:pt x="431" y="125"/>
                  </a:lnTo>
                  <a:lnTo>
                    <a:pt x="435" y="134"/>
                  </a:lnTo>
                  <a:lnTo>
                    <a:pt x="438" y="142"/>
                  </a:lnTo>
                  <a:lnTo>
                    <a:pt x="438" y="143"/>
                  </a:lnTo>
                  <a:lnTo>
                    <a:pt x="442" y="151"/>
                  </a:lnTo>
                  <a:lnTo>
                    <a:pt x="446" y="162"/>
                  </a:lnTo>
                  <a:lnTo>
                    <a:pt x="449" y="171"/>
                  </a:lnTo>
                  <a:lnTo>
                    <a:pt x="455" y="211"/>
                  </a:lnTo>
                  <a:lnTo>
                    <a:pt x="455" y="232"/>
                  </a:lnTo>
                  <a:lnTo>
                    <a:pt x="449" y="273"/>
                  </a:lnTo>
                  <a:lnTo>
                    <a:pt x="446" y="283"/>
                  </a:lnTo>
                  <a:lnTo>
                    <a:pt x="442" y="292"/>
                  </a:lnTo>
                  <a:lnTo>
                    <a:pt x="438" y="302"/>
                  </a:lnTo>
                  <a:lnTo>
                    <a:pt x="438" y="303"/>
                  </a:lnTo>
                  <a:lnTo>
                    <a:pt x="435" y="311"/>
                  </a:lnTo>
                  <a:lnTo>
                    <a:pt x="431" y="320"/>
                  </a:lnTo>
                  <a:lnTo>
                    <a:pt x="425" y="329"/>
                  </a:lnTo>
                  <a:lnTo>
                    <a:pt x="423" y="329"/>
                  </a:lnTo>
                  <a:lnTo>
                    <a:pt x="420" y="338"/>
                  </a:lnTo>
                  <a:lnTo>
                    <a:pt x="414" y="345"/>
                  </a:lnTo>
                  <a:lnTo>
                    <a:pt x="408" y="354"/>
                  </a:lnTo>
                  <a:lnTo>
                    <a:pt x="401" y="360"/>
                  </a:lnTo>
                  <a:lnTo>
                    <a:pt x="379" y="381"/>
                  </a:lnTo>
                  <a:lnTo>
                    <a:pt x="373" y="387"/>
                  </a:lnTo>
                  <a:lnTo>
                    <a:pt x="363" y="393"/>
                  </a:lnTo>
                  <a:lnTo>
                    <a:pt x="355" y="399"/>
                  </a:lnTo>
                  <a:lnTo>
                    <a:pt x="346" y="402"/>
                  </a:lnTo>
                  <a:lnTo>
                    <a:pt x="346" y="404"/>
                  </a:lnTo>
                  <a:lnTo>
                    <a:pt x="336" y="410"/>
                  </a:lnTo>
                  <a:lnTo>
                    <a:pt x="327" y="413"/>
                  </a:lnTo>
                  <a:lnTo>
                    <a:pt x="319" y="416"/>
                  </a:lnTo>
                  <a:lnTo>
                    <a:pt x="317" y="416"/>
                  </a:lnTo>
                  <a:lnTo>
                    <a:pt x="308" y="420"/>
                  </a:lnTo>
                  <a:lnTo>
                    <a:pt x="298" y="423"/>
                  </a:lnTo>
                  <a:lnTo>
                    <a:pt x="287" y="426"/>
                  </a:lnTo>
                  <a:lnTo>
                    <a:pt x="244" y="433"/>
                  </a:lnTo>
                  <a:lnTo>
                    <a:pt x="222" y="433"/>
                  </a:lnTo>
                  <a:lnTo>
                    <a:pt x="179" y="426"/>
                  </a:lnTo>
                  <a:lnTo>
                    <a:pt x="170" y="423"/>
                  </a:lnTo>
                  <a:lnTo>
                    <a:pt x="159" y="420"/>
                  </a:lnTo>
                  <a:lnTo>
                    <a:pt x="151" y="416"/>
                  </a:lnTo>
                  <a:lnTo>
                    <a:pt x="149" y="416"/>
                  </a:lnTo>
                  <a:lnTo>
                    <a:pt x="141" y="413"/>
                  </a:lnTo>
                  <a:lnTo>
                    <a:pt x="132" y="410"/>
                  </a:lnTo>
                  <a:lnTo>
                    <a:pt x="122" y="404"/>
                  </a:lnTo>
                  <a:lnTo>
                    <a:pt x="122" y="402"/>
                  </a:lnTo>
                  <a:lnTo>
                    <a:pt x="113" y="399"/>
                  </a:lnTo>
                  <a:lnTo>
                    <a:pt x="107" y="393"/>
                  </a:lnTo>
                  <a:lnTo>
                    <a:pt x="105" y="393"/>
                  </a:lnTo>
                  <a:lnTo>
                    <a:pt x="95" y="387"/>
                  </a:lnTo>
                  <a:lnTo>
                    <a:pt x="89" y="381"/>
                  </a:lnTo>
                  <a:lnTo>
                    <a:pt x="67" y="360"/>
                  </a:lnTo>
                  <a:lnTo>
                    <a:pt x="61" y="354"/>
                  </a:lnTo>
                  <a:lnTo>
                    <a:pt x="54" y="345"/>
                  </a:lnTo>
                  <a:lnTo>
                    <a:pt x="48" y="338"/>
                  </a:lnTo>
                  <a:lnTo>
                    <a:pt x="45" y="329"/>
                  </a:lnTo>
                  <a:lnTo>
                    <a:pt x="43" y="329"/>
                  </a:lnTo>
                  <a:lnTo>
                    <a:pt x="37" y="320"/>
                  </a:lnTo>
                  <a:lnTo>
                    <a:pt x="34" y="311"/>
                  </a:lnTo>
                  <a:lnTo>
                    <a:pt x="31" y="303"/>
                  </a:lnTo>
                  <a:lnTo>
                    <a:pt x="31" y="302"/>
                  </a:lnTo>
                  <a:lnTo>
                    <a:pt x="26" y="292"/>
                  </a:lnTo>
                  <a:lnTo>
                    <a:pt x="23" y="283"/>
                  </a:lnTo>
                  <a:lnTo>
                    <a:pt x="19" y="273"/>
                  </a:lnTo>
                  <a:lnTo>
                    <a:pt x="13" y="232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33" name="Freeform 173"/>
            <p:cNvSpPr>
              <a:spLocks/>
            </p:cNvSpPr>
            <p:nvPr/>
          </p:nvSpPr>
          <p:spPr bwMode="auto">
            <a:xfrm>
              <a:off x="1308" y="1848"/>
              <a:ext cx="639" cy="631"/>
            </a:xfrm>
            <a:custGeom>
              <a:avLst/>
              <a:gdLst>
                <a:gd name="T0" fmla="*/ 10 w 469"/>
                <a:gd name="T1" fmla="*/ 288 h 446"/>
                <a:gd name="T2" fmla="*/ 21 w 469"/>
                <a:gd name="T3" fmla="*/ 317 h 446"/>
                <a:gd name="T4" fmla="*/ 33 w 469"/>
                <a:gd name="T5" fmla="*/ 336 h 446"/>
                <a:gd name="T6" fmla="*/ 51 w 469"/>
                <a:gd name="T7" fmla="*/ 363 h 446"/>
                <a:gd name="T8" fmla="*/ 89 w 469"/>
                <a:gd name="T9" fmla="*/ 398 h 446"/>
                <a:gd name="T10" fmla="*/ 125 w 469"/>
                <a:gd name="T11" fmla="*/ 420 h 446"/>
                <a:gd name="T12" fmla="*/ 146 w 469"/>
                <a:gd name="T13" fmla="*/ 429 h 446"/>
                <a:gd name="T14" fmla="*/ 178 w 469"/>
                <a:gd name="T15" fmla="*/ 440 h 446"/>
                <a:gd name="T16" fmla="*/ 303 w 469"/>
                <a:gd name="T17" fmla="*/ 437 h 446"/>
                <a:gd name="T18" fmla="*/ 333 w 469"/>
                <a:gd name="T19" fmla="*/ 426 h 446"/>
                <a:gd name="T20" fmla="*/ 354 w 469"/>
                <a:gd name="T21" fmla="*/ 414 h 446"/>
                <a:gd name="T22" fmla="*/ 382 w 469"/>
                <a:gd name="T23" fmla="*/ 398 h 446"/>
                <a:gd name="T24" fmla="*/ 419 w 469"/>
                <a:gd name="T25" fmla="*/ 362 h 446"/>
                <a:gd name="T26" fmla="*/ 442 w 469"/>
                <a:gd name="T27" fmla="*/ 327 h 446"/>
                <a:gd name="T28" fmla="*/ 452 w 469"/>
                <a:gd name="T29" fmla="*/ 308 h 446"/>
                <a:gd name="T30" fmla="*/ 463 w 469"/>
                <a:gd name="T31" fmla="*/ 277 h 446"/>
                <a:gd name="T32" fmla="*/ 460 w 469"/>
                <a:gd name="T33" fmla="*/ 159 h 446"/>
                <a:gd name="T34" fmla="*/ 449 w 469"/>
                <a:gd name="T35" fmla="*/ 130 h 446"/>
                <a:gd name="T36" fmla="*/ 436 w 469"/>
                <a:gd name="T37" fmla="*/ 110 h 446"/>
                <a:gd name="T38" fmla="*/ 412 w 469"/>
                <a:gd name="T39" fmla="*/ 77 h 446"/>
                <a:gd name="T40" fmla="*/ 381 w 469"/>
                <a:gd name="T41" fmla="*/ 49 h 446"/>
                <a:gd name="T42" fmla="*/ 344 w 469"/>
                <a:gd name="T43" fmla="*/ 26 h 446"/>
                <a:gd name="T44" fmla="*/ 323 w 469"/>
                <a:gd name="T45" fmla="*/ 17 h 446"/>
                <a:gd name="T46" fmla="*/ 292 w 469"/>
                <a:gd name="T47" fmla="*/ 6 h 446"/>
                <a:gd name="T48" fmla="*/ 167 w 469"/>
                <a:gd name="T49" fmla="*/ 9 h 446"/>
                <a:gd name="T50" fmla="*/ 136 w 469"/>
                <a:gd name="T51" fmla="*/ 20 h 446"/>
                <a:gd name="T52" fmla="*/ 116 w 469"/>
                <a:gd name="T53" fmla="*/ 32 h 446"/>
                <a:gd name="T54" fmla="*/ 81 w 469"/>
                <a:gd name="T55" fmla="*/ 55 h 446"/>
                <a:gd name="T56" fmla="*/ 51 w 469"/>
                <a:gd name="T57" fmla="*/ 85 h 446"/>
                <a:gd name="T58" fmla="*/ 27 w 469"/>
                <a:gd name="T59" fmla="*/ 119 h 446"/>
                <a:gd name="T60" fmla="*/ 18 w 469"/>
                <a:gd name="T61" fmla="*/ 139 h 446"/>
                <a:gd name="T62" fmla="*/ 7 w 469"/>
                <a:gd name="T63" fmla="*/ 169 h 446"/>
                <a:gd name="T64" fmla="*/ 13 w 469"/>
                <a:gd name="T65" fmla="*/ 234 h 446"/>
                <a:gd name="T66" fmla="*/ 26 w 469"/>
                <a:gd name="T67" fmla="*/ 152 h 446"/>
                <a:gd name="T68" fmla="*/ 37 w 469"/>
                <a:gd name="T69" fmla="*/ 125 h 446"/>
                <a:gd name="T70" fmla="*/ 54 w 469"/>
                <a:gd name="T71" fmla="*/ 101 h 446"/>
                <a:gd name="T72" fmla="*/ 89 w 469"/>
                <a:gd name="T73" fmla="*/ 64 h 446"/>
                <a:gd name="T74" fmla="*/ 113 w 469"/>
                <a:gd name="T75" fmla="*/ 46 h 446"/>
                <a:gd name="T76" fmla="*/ 141 w 469"/>
                <a:gd name="T77" fmla="*/ 32 h 446"/>
                <a:gd name="T78" fmla="*/ 170 w 469"/>
                <a:gd name="T79" fmla="*/ 22 h 446"/>
                <a:gd name="T80" fmla="*/ 289 w 469"/>
                <a:gd name="T81" fmla="*/ 18 h 446"/>
                <a:gd name="T82" fmla="*/ 320 w 469"/>
                <a:gd name="T83" fmla="*/ 29 h 446"/>
                <a:gd name="T84" fmla="*/ 347 w 469"/>
                <a:gd name="T85" fmla="*/ 43 h 446"/>
                <a:gd name="T86" fmla="*/ 381 w 469"/>
                <a:gd name="T87" fmla="*/ 64 h 446"/>
                <a:gd name="T88" fmla="*/ 415 w 469"/>
                <a:gd name="T89" fmla="*/ 101 h 446"/>
                <a:gd name="T90" fmla="*/ 433 w 469"/>
                <a:gd name="T91" fmla="*/ 125 h 446"/>
                <a:gd name="T92" fmla="*/ 444 w 469"/>
                <a:gd name="T93" fmla="*/ 152 h 446"/>
                <a:gd name="T94" fmla="*/ 457 w 469"/>
                <a:gd name="T95" fmla="*/ 234 h 446"/>
                <a:gd name="T96" fmla="*/ 439 w 469"/>
                <a:gd name="T97" fmla="*/ 303 h 446"/>
                <a:gd name="T98" fmla="*/ 426 w 469"/>
                <a:gd name="T99" fmla="*/ 330 h 446"/>
                <a:gd name="T100" fmla="*/ 409 w 469"/>
                <a:gd name="T101" fmla="*/ 356 h 446"/>
                <a:gd name="T102" fmla="*/ 365 w 469"/>
                <a:gd name="T103" fmla="*/ 395 h 446"/>
                <a:gd name="T104" fmla="*/ 338 w 469"/>
                <a:gd name="T105" fmla="*/ 411 h 446"/>
                <a:gd name="T106" fmla="*/ 309 w 469"/>
                <a:gd name="T107" fmla="*/ 422 h 446"/>
                <a:gd name="T108" fmla="*/ 224 w 469"/>
                <a:gd name="T109" fmla="*/ 434 h 446"/>
                <a:gd name="T110" fmla="*/ 151 w 469"/>
                <a:gd name="T111" fmla="*/ 417 h 446"/>
                <a:gd name="T112" fmla="*/ 122 w 469"/>
                <a:gd name="T113" fmla="*/ 405 h 446"/>
                <a:gd name="T114" fmla="*/ 105 w 469"/>
                <a:gd name="T115" fmla="*/ 395 h 446"/>
                <a:gd name="T116" fmla="*/ 60 w 469"/>
                <a:gd name="T117" fmla="*/ 356 h 446"/>
                <a:gd name="T118" fmla="*/ 43 w 469"/>
                <a:gd name="T119" fmla="*/ 330 h 446"/>
                <a:gd name="T120" fmla="*/ 30 w 469"/>
                <a:gd name="T121" fmla="*/ 303 h 446"/>
                <a:gd name="T122" fmla="*/ 13 w 469"/>
                <a:gd name="T123" fmla="*/ 234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9" h="446">
                  <a:moveTo>
                    <a:pt x="0" y="234"/>
                  </a:moveTo>
                  <a:lnTo>
                    <a:pt x="0" y="235"/>
                  </a:lnTo>
                  <a:lnTo>
                    <a:pt x="7" y="277"/>
                  </a:lnTo>
                  <a:lnTo>
                    <a:pt x="10" y="288"/>
                  </a:lnTo>
                  <a:lnTo>
                    <a:pt x="13" y="297"/>
                  </a:lnTo>
                  <a:lnTo>
                    <a:pt x="13" y="299"/>
                  </a:lnTo>
                  <a:lnTo>
                    <a:pt x="18" y="308"/>
                  </a:lnTo>
                  <a:lnTo>
                    <a:pt x="21" y="317"/>
                  </a:lnTo>
                  <a:lnTo>
                    <a:pt x="21" y="318"/>
                  </a:lnTo>
                  <a:lnTo>
                    <a:pt x="26" y="327"/>
                  </a:lnTo>
                  <a:lnTo>
                    <a:pt x="27" y="327"/>
                  </a:lnTo>
                  <a:lnTo>
                    <a:pt x="33" y="336"/>
                  </a:lnTo>
                  <a:lnTo>
                    <a:pt x="38" y="345"/>
                  </a:lnTo>
                  <a:lnTo>
                    <a:pt x="45" y="353"/>
                  </a:lnTo>
                  <a:lnTo>
                    <a:pt x="51" y="362"/>
                  </a:lnTo>
                  <a:lnTo>
                    <a:pt x="51" y="363"/>
                  </a:lnTo>
                  <a:lnTo>
                    <a:pt x="57" y="371"/>
                  </a:lnTo>
                  <a:lnTo>
                    <a:pt x="79" y="392"/>
                  </a:lnTo>
                  <a:lnTo>
                    <a:pt x="81" y="392"/>
                  </a:lnTo>
                  <a:lnTo>
                    <a:pt x="89" y="398"/>
                  </a:lnTo>
                  <a:lnTo>
                    <a:pt x="98" y="404"/>
                  </a:lnTo>
                  <a:lnTo>
                    <a:pt x="106" y="410"/>
                  </a:lnTo>
                  <a:lnTo>
                    <a:pt x="116" y="414"/>
                  </a:lnTo>
                  <a:lnTo>
                    <a:pt x="125" y="420"/>
                  </a:lnTo>
                  <a:lnTo>
                    <a:pt x="125" y="422"/>
                  </a:lnTo>
                  <a:lnTo>
                    <a:pt x="135" y="426"/>
                  </a:lnTo>
                  <a:lnTo>
                    <a:pt x="136" y="426"/>
                  </a:lnTo>
                  <a:lnTo>
                    <a:pt x="146" y="429"/>
                  </a:lnTo>
                  <a:lnTo>
                    <a:pt x="156" y="434"/>
                  </a:lnTo>
                  <a:lnTo>
                    <a:pt x="157" y="434"/>
                  </a:lnTo>
                  <a:lnTo>
                    <a:pt x="167" y="437"/>
                  </a:lnTo>
                  <a:lnTo>
                    <a:pt x="178" y="440"/>
                  </a:lnTo>
                  <a:lnTo>
                    <a:pt x="222" y="446"/>
                  </a:lnTo>
                  <a:lnTo>
                    <a:pt x="247" y="446"/>
                  </a:lnTo>
                  <a:lnTo>
                    <a:pt x="292" y="440"/>
                  </a:lnTo>
                  <a:lnTo>
                    <a:pt x="303" y="437"/>
                  </a:lnTo>
                  <a:lnTo>
                    <a:pt x="312" y="434"/>
                  </a:lnTo>
                  <a:lnTo>
                    <a:pt x="314" y="434"/>
                  </a:lnTo>
                  <a:lnTo>
                    <a:pt x="323" y="429"/>
                  </a:lnTo>
                  <a:lnTo>
                    <a:pt x="333" y="426"/>
                  </a:lnTo>
                  <a:lnTo>
                    <a:pt x="335" y="426"/>
                  </a:lnTo>
                  <a:lnTo>
                    <a:pt x="344" y="422"/>
                  </a:lnTo>
                  <a:lnTo>
                    <a:pt x="344" y="420"/>
                  </a:lnTo>
                  <a:lnTo>
                    <a:pt x="354" y="414"/>
                  </a:lnTo>
                  <a:lnTo>
                    <a:pt x="363" y="410"/>
                  </a:lnTo>
                  <a:lnTo>
                    <a:pt x="371" y="404"/>
                  </a:lnTo>
                  <a:lnTo>
                    <a:pt x="381" y="398"/>
                  </a:lnTo>
                  <a:lnTo>
                    <a:pt x="382" y="398"/>
                  </a:lnTo>
                  <a:lnTo>
                    <a:pt x="390" y="392"/>
                  </a:lnTo>
                  <a:lnTo>
                    <a:pt x="412" y="371"/>
                  </a:lnTo>
                  <a:lnTo>
                    <a:pt x="419" y="363"/>
                  </a:lnTo>
                  <a:lnTo>
                    <a:pt x="419" y="362"/>
                  </a:lnTo>
                  <a:lnTo>
                    <a:pt x="425" y="353"/>
                  </a:lnTo>
                  <a:lnTo>
                    <a:pt x="431" y="345"/>
                  </a:lnTo>
                  <a:lnTo>
                    <a:pt x="436" y="336"/>
                  </a:lnTo>
                  <a:lnTo>
                    <a:pt x="442" y="327"/>
                  </a:lnTo>
                  <a:lnTo>
                    <a:pt x="444" y="327"/>
                  </a:lnTo>
                  <a:lnTo>
                    <a:pt x="449" y="318"/>
                  </a:lnTo>
                  <a:lnTo>
                    <a:pt x="449" y="317"/>
                  </a:lnTo>
                  <a:lnTo>
                    <a:pt x="452" y="308"/>
                  </a:lnTo>
                  <a:lnTo>
                    <a:pt x="457" y="299"/>
                  </a:lnTo>
                  <a:lnTo>
                    <a:pt x="457" y="297"/>
                  </a:lnTo>
                  <a:lnTo>
                    <a:pt x="460" y="288"/>
                  </a:lnTo>
                  <a:lnTo>
                    <a:pt x="463" y="277"/>
                  </a:lnTo>
                  <a:lnTo>
                    <a:pt x="469" y="235"/>
                  </a:lnTo>
                  <a:lnTo>
                    <a:pt x="469" y="211"/>
                  </a:lnTo>
                  <a:lnTo>
                    <a:pt x="463" y="169"/>
                  </a:lnTo>
                  <a:lnTo>
                    <a:pt x="460" y="159"/>
                  </a:lnTo>
                  <a:lnTo>
                    <a:pt x="457" y="149"/>
                  </a:lnTo>
                  <a:lnTo>
                    <a:pt x="457" y="148"/>
                  </a:lnTo>
                  <a:lnTo>
                    <a:pt x="452" y="139"/>
                  </a:lnTo>
                  <a:lnTo>
                    <a:pt x="449" y="130"/>
                  </a:lnTo>
                  <a:lnTo>
                    <a:pt x="449" y="128"/>
                  </a:lnTo>
                  <a:lnTo>
                    <a:pt x="444" y="119"/>
                  </a:lnTo>
                  <a:lnTo>
                    <a:pt x="442" y="119"/>
                  </a:lnTo>
                  <a:lnTo>
                    <a:pt x="436" y="110"/>
                  </a:lnTo>
                  <a:lnTo>
                    <a:pt x="431" y="101"/>
                  </a:lnTo>
                  <a:lnTo>
                    <a:pt x="425" y="94"/>
                  </a:lnTo>
                  <a:lnTo>
                    <a:pt x="419" y="85"/>
                  </a:lnTo>
                  <a:lnTo>
                    <a:pt x="412" y="77"/>
                  </a:lnTo>
                  <a:lnTo>
                    <a:pt x="412" y="76"/>
                  </a:lnTo>
                  <a:lnTo>
                    <a:pt x="390" y="55"/>
                  </a:lnTo>
                  <a:lnTo>
                    <a:pt x="382" y="49"/>
                  </a:lnTo>
                  <a:lnTo>
                    <a:pt x="381" y="49"/>
                  </a:lnTo>
                  <a:lnTo>
                    <a:pt x="371" y="43"/>
                  </a:lnTo>
                  <a:lnTo>
                    <a:pt x="363" y="37"/>
                  </a:lnTo>
                  <a:lnTo>
                    <a:pt x="354" y="32"/>
                  </a:lnTo>
                  <a:lnTo>
                    <a:pt x="344" y="26"/>
                  </a:lnTo>
                  <a:lnTo>
                    <a:pt x="344" y="25"/>
                  </a:lnTo>
                  <a:lnTo>
                    <a:pt x="335" y="20"/>
                  </a:lnTo>
                  <a:lnTo>
                    <a:pt x="333" y="20"/>
                  </a:lnTo>
                  <a:lnTo>
                    <a:pt x="323" y="17"/>
                  </a:lnTo>
                  <a:lnTo>
                    <a:pt x="314" y="12"/>
                  </a:lnTo>
                  <a:lnTo>
                    <a:pt x="312" y="12"/>
                  </a:lnTo>
                  <a:lnTo>
                    <a:pt x="303" y="9"/>
                  </a:lnTo>
                  <a:lnTo>
                    <a:pt x="292" y="6"/>
                  </a:lnTo>
                  <a:lnTo>
                    <a:pt x="247" y="0"/>
                  </a:lnTo>
                  <a:lnTo>
                    <a:pt x="222" y="0"/>
                  </a:lnTo>
                  <a:lnTo>
                    <a:pt x="178" y="6"/>
                  </a:lnTo>
                  <a:lnTo>
                    <a:pt x="167" y="9"/>
                  </a:lnTo>
                  <a:lnTo>
                    <a:pt x="157" y="12"/>
                  </a:lnTo>
                  <a:lnTo>
                    <a:pt x="156" y="12"/>
                  </a:lnTo>
                  <a:lnTo>
                    <a:pt x="146" y="17"/>
                  </a:lnTo>
                  <a:lnTo>
                    <a:pt x="136" y="20"/>
                  </a:lnTo>
                  <a:lnTo>
                    <a:pt x="135" y="20"/>
                  </a:lnTo>
                  <a:lnTo>
                    <a:pt x="125" y="25"/>
                  </a:lnTo>
                  <a:lnTo>
                    <a:pt x="125" y="26"/>
                  </a:lnTo>
                  <a:lnTo>
                    <a:pt x="116" y="32"/>
                  </a:lnTo>
                  <a:lnTo>
                    <a:pt x="106" y="37"/>
                  </a:lnTo>
                  <a:lnTo>
                    <a:pt x="98" y="43"/>
                  </a:lnTo>
                  <a:lnTo>
                    <a:pt x="89" y="49"/>
                  </a:lnTo>
                  <a:lnTo>
                    <a:pt x="81" y="55"/>
                  </a:lnTo>
                  <a:lnTo>
                    <a:pt x="79" y="55"/>
                  </a:lnTo>
                  <a:lnTo>
                    <a:pt x="57" y="76"/>
                  </a:lnTo>
                  <a:lnTo>
                    <a:pt x="57" y="77"/>
                  </a:lnTo>
                  <a:lnTo>
                    <a:pt x="51" y="85"/>
                  </a:lnTo>
                  <a:lnTo>
                    <a:pt x="45" y="94"/>
                  </a:lnTo>
                  <a:lnTo>
                    <a:pt x="38" y="101"/>
                  </a:lnTo>
                  <a:lnTo>
                    <a:pt x="33" y="110"/>
                  </a:lnTo>
                  <a:lnTo>
                    <a:pt x="27" y="119"/>
                  </a:lnTo>
                  <a:lnTo>
                    <a:pt x="26" y="119"/>
                  </a:lnTo>
                  <a:lnTo>
                    <a:pt x="21" y="128"/>
                  </a:lnTo>
                  <a:lnTo>
                    <a:pt x="21" y="130"/>
                  </a:lnTo>
                  <a:lnTo>
                    <a:pt x="18" y="139"/>
                  </a:lnTo>
                  <a:lnTo>
                    <a:pt x="13" y="148"/>
                  </a:lnTo>
                  <a:lnTo>
                    <a:pt x="13" y="149"/>
                  </a:lnTo>
                  <a:lnTo>
                    <a:pt x="10" y="159"/>
                  </a:lnTo>
                  <a:lnTo>
                    <a:pt x="7" y="169"/>
                  </a:lnTo>
                  <a:lnTo>
                    <a:pt x="0" y="211"/>
                  </a:lnTo>
                  <a:lnTo>
                    <a:pt x="0" y="213"/>
                  </a:lnTo>
                  <a:lnTo>
                    <a:pt x="0" y="234"/>
                  </a:lnTo>
                  <a:lnTo>
                    <a:pt x="13" y="234"/>
                  </a:lnTo>
                  <a:lnTo>
                    <a:pt x="13" y="213"/>
                  </a:lnTo>
                  <a:lnTo>
                    <a:pt x="19" y="172"/>
                  </a:lnTo>
                  <a:lnTo>
                    <a:pt x="22" y="162"/>
                  </a:lnTo>
                  <a:lnTo>
                    <a:pt x="26" y="152"/>
                  </a:lnTo>
                  <a:lnTo>
                    <a:pt x="30" y="143"/>
                  </a:lnTo>
                  <a:lnTo>
                    <a:pt x="30" y="142"/>
                  </a:lnTo>
                  <a:lnTo>
                    <a:pt x="33" y="134"/>
                  </a:lnTo>
                  <a:lnTo>
                    <a:pt x="37" y="125"/>
                  </a:lnTo>
                  <a:lnTo>
                    <a:pt x="43" y="116"/>
                  </a:lnTo>
                  <a:lnTo>
                    <a:pt x="45" y="116"/>
                  </a:lnTo>
                  <a:lnTo>
                    <a:pt x="48" y="107"/>
                  </a:lnTo>
                  <a:lnTo>
                    <a:pt x="54" y="101"/>
                  </a:lnTo>
                  <a:lnTo>
                    <a:pt x="54" y="100"/>
                  </a:lnTo>
                  <a:lnTo>
                    <a:pt x="60" y="91"/>
                  </a:lnTo>
                  <a:lnTo>
                    <a:pt x="67" y="85"/>
                  </a:lnTo>
                  <a:lnTo>
                    <a:pt x="89" y="64"/>
                  </a:lnTo>
                  <a:lnTo>
                    <a:pt x="95" y="58"/>
                  </a:lnTo>
                  <a:lnTo>
                    <a:pt x="105" y="52"/>
                  </a:lnTo>
                  <a:lnTo>
                    <a:pt x="106" y="52"/>
                  </a:lnTo>
                  <a:lnTo>
                    <a:pt x="113" y="46"/>
                  </a:lnTo>
                  <a:lnTo>
                    <a:pt x="122" y="43"/>
                  </a:lnTo>
                  <a:lnTo>
                    <a:pt x="122" y="41"/>
                  </a:lnTo>
                  <a:lnTo>
                    <a:pt x="132" y="35"/>
                  </a:lnTo>
                  <a:lnTo>
                    <a:pt x="141" y="32"/>
                  </a:lnTo>
                  <a:lnTo>
                    <a:pt x="149" y="29"/>
                  </a:lnTo>
                  <a:lnTo>
                    <a:pt x="151" y="29"/>
                  </a:lnTo>
                  <a:lnTo>
                    <a:pt x="160" y="25"/>
                  </a:lnTo>
                  <a:lnTo>
                    <a:pt x="170" y="22"/>
                  </a:lnTo>
                  <a:lnTo>
                    <a:pt x="181" y="18"/>
                  </a:lnTo>
                  <a:lnTo>
                    <a:pt x="224" y="12"/>
                  </a:lnTo>
                  <a:lnTo>
                    <a:pt x="246" y="12"/>
                  </a:lnTo>
                  <a:lnTo>
                    <a:pt x="289" y="18"/>
                  </a:lnTo>
                  <a:lnTo>
                    <a:pt x="300" y="22"/>
                  </a:lnTo>
                  <a:lnTo>
                    <a:pt x="309" y="25"/>
                  </a:lnTo>
                  <a:lnTo>
                    <a:pt x="319" y="29"/>
                  </a:lnTo>
                  <a:lnTo>
                    <a:pt x="320" y="29"/>
                  </a:lnTo>
                  <a:lnTo>
                    <a:pt x="328" y="32"/>
                  </a:lnTo>
                  <a:lnTo>
                    <a:pt x="338" y="35"/>
                  </a:lnTo>
                  <a:lnTo>
                    <a:pt x="347" y="41"/>
                  </a:lnTo>
                  <a:lnTo>
                    <a:pt x="347" y="43"/>
                  </a:lnTo>
                  <a:lnTo>
                    <a:pt x="357" y="46"/>
                  </a:lnTo>
                  <a:lnTo>
                    <a:pt x="365" y="52"/>
                  </a:lnTo>
                  <a:lnTo>
                    <a:pt x="374" y="58"/>
                  </a:lnTo>
                  <a:lnTo>
                    <a:pt x="381" y="64"/>
                  </a:lnTo>
                  <a:lnTo>
                    <a:pt x="403" y="85"/>
                  </a:lnTo>
                  <a:lnTo>
                    <a:pt x="409" y="91"/>
                  </a:lnTo>
                  <a:lnTo>
                    <a:pt x="415" y="100"/>
                  </a:lnTo>
                  <a:lnTo>
                    <a:pt x="415" y="101"/>
                  </a:lnTo>
                  <a:lnTo>
                    <a:pt x="422" y="107"/>
                  </a:lnTo>
                  <a:lnTo>
                    <a:pt x="425" y="116"/>
                  </a:lnTo>
                  <a:lnTo>
                    <a:pt x="426" y="116"/>
                  </a:lnTo>
                  <a:lnTo>
                    <a:pt x="433" y="125"/>
                  </a:lnTo>
                  <a:lnTo>
                    <a:pt x="436" y="134"/>
                  </a:lnTo>
                  <a:lnTo>
                    <a:pt x="439" y="142"/>
                  </a:lnTo>
                  <a:lnTo>
                    <a:pt x="439" y="143"/>
                  </a:lnTo>
                  <a:lnTo>
                    <a:pt x="444" y="152"/>
                  </a:lnTo>
                  <a:lnTo>
                    <a:pt x="447" y="162"/>
                  </a:lnTo>
                  <a:lnTo>
                    <a:pt x="450" y="172"/>
                  </a:lnTo>
                  <a:lnTo>
                    <a:pt x="457" y="213"/>
                  </a:lnTo>
                  <a:lnTo>
                    <a:pt x="457" y="234"/>
                  </a:lnTo>
                  <a:lnTo>
                    <a:pt x="450" y="274"/>
                  </a:lnTo>
                  <a:lnTo>
                    <a:pt x="447" y="285"/>
                  </a:lnTo>
                  <a:lnTo>
                    <a:pt x="444" y="294"/>
                  </a:lnTo>
                  <a:lnTo>
                    <a:pt x="439" y="303"/>
                  </a:lnTo>
                  <a:lnTo>
                    <a:pt x="439" y="305"/>
                  </a:lnTo>
                  <a:lnTo>
                    <a:pt x="436" y="312"/>
                  </a:lnTo>
                  <a:lnTo>
                    <a:pt x="433" y="321"/>
                  </a:lnTo>
                  <a:lnTo>
                    <a:pt x="426" y="330"/>
                  </a:lnTo>
                  <a:lnTo>
                    <a:pt x="425" y="330"/>
                  </a:lnTo>
                  <a:lnTo>
                    <a:pt x="422" y="339"/>
                  </a:lnTo>
                  <a:lnTo>
                    <a:pt x="415" y="347"/>
                  </a:lnTo>
                  <a:lnTo>
                    <a:pt x="409" y="356"/>
                  </a:lnTo>
                  <a:lnTo>
                    <a:pt x="403" y="362"/>
                  </a:lnTo>
                  <a:lnTo>
                    <a:pt x="381" y="383"/>
                  </a:lnTo>
                  <a:lnTo>
                    <a:pt x="374" y="389"/>
                  </a:lnTo>
                  <a:lnTo>
                    <a:pt x="365" y="395"/>
                  </a:lnTo>
                  <a:lnTo>
                    <a:pt x="357" y="401"/>
                  </a:lnTo>
                  <a:lnTo>
                    <a:pt x="347" y="404"/>
                  </a:lnTo>
                  <a:lnTo>
                    <a:pt x="347" y="405"/>
                  </a:lnTo>
                  <a:lnTo>
                    <a:pt x="338" y="411"/>
                  </a:lnTo>
                  <a:lnTo>
                    <a:pt x="328" y="414"/>
                  </a:lnTo>
                  <a:lnTo>
                    <a:pt x="320" y="417"/>
                  </a:lnTo>
                  <a:lnTo>
                    <a:pt x="319" y="417"/>
                  </a:lnTo>
                  <a:lnTo>
                    <a:pt x="309" y="422"/>
                  </a:lnTo>
                  <a:lnTo>
                    <a:pt x="300" y="425"/>
                  </a:lnTo>
                  <a:lnTo>
                    <a:pt x="289" y="428"/>
                  </a:lnTo>
                  <a:lnTo>
                    <a:pt x="246" y="434"/>
                  </a:lnTo>
                  <a:lnTo>
                    <a:pt x="224" y="434"/>
                  </a:lnTo>
                  <a:lnTo>
                    <a:pt x="181" y="428"/>
                  </a:lnTo>
                  <a:lnTo>
                    <a:pt x="170" y="425"/>
                  </a:lnTo>
                  <a:lnTo>
                    <a:pt x="160" y="422"/>
                  </a:lnTo>
                  <a:lnTo>
                    <a:pt x="151" y="417"/>
                  </a:lnTo>
                  <a:lnTo>
                    <a:pt x="149" y="417"/>
                  </a:lnTo>
                  <a:lnTo>
                    <a:pt x="141" y="414"/>
                  </a:lnTo>
                  <a:lnTo>
                    <a:pt x="132" y="411"/>
                  </a:lnTo>
                  <a:lnTo>
                    <a:pt x="122" y="405"/>
                  </a:lnTo>
                  <a:lnTo>
                    <a:pt x="122" y="404"/>
                  </a:lnTo>
                  <a:lnTo>
                    <a:pt x="113" y="401"/>
                  </a:lnTo>
                  <a:lnTo>
                    <a:pt x="106" y="395"/>
                  </a:lnTo>
                  <a:lnTo>
                    <a:pt x="105" y="395"/>
                  </a:lnTo>
                  <a:lnTo>
                    <a:pt x="95" y="389"/>
                  </a:lnTo>
                  <a:lnTo>
                    <a:pt x="89" y="383"/>
                  </a:lnTo>
                  <a:lnTo>
                    <a:pt x="67" y="362"/>
                  </a:lnTo>
                  <a:lnTo>
                    <a:pt x="60" y="356"/>
                  </a:lnTo>
                  <a:lnTo>
                    <a:pt x="54" y="347"/>
                  </a:lnTo>
                  <a:lnTo>
                    <a:pt x="48" y="339"/>
                  </a:lnTo>
                  <a:lnTo>
                    <a:pt x="45" y="330"/>
                  </a:lnTo>
                  <a:lnTo>
                    <a:pt x="43" y="330"/>
                  </a:lnTo>
                  <a:lnTo>
                    <a:pt x="37" y="321"/>
                  </a:lnTo>
                  <a:lnTo>
                    <a:pt x="33" y="312"/>
                  </a:lnTo>
                  <a:lnTo>
                    <a:pt x="30" y="305"/>
                  </a:lnTo>
                  <a:lnTo>
                    <a:pt x="30" y="303"/>
                  </a:lnTo>
                  <a:lnTo>
                    <a:pt x="26" y="294"/>
                  </a:lnTo>
                  <a:lnTo>
                    <a:pt x="22" y="285"/>
                  </a:lnTo>
                  <a:lnTo>
                    <a:pt x="19" y="274"/>
                  </a:lnTo>
                  <a:lnTo>
                    <a:pt x="13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34" name="Freeform 174"/>
            <p:cNvSpPr>
              <a:spLocks/>
            </p:cNvSpPr>
            <p:nvPr/>
          </p:nvSpPr>
          <p:spPr bwMode="auto">
            <a:xfrm>
              <a:off x="783" y="1860"/>
              <a:ext cx="651" cy="651"/>
            </a:xfrm>
            <a:custGeom>
              <a:avLst/>
              <a:gdLst>
                <a:gd name="T0" fmla="*/ 6 w 478"/>
                <a:gd name="T1" fmla="*/ 285 h 460"/>
                <a:gd name="T2" fmla="*/ 33 w 478"/>
                <a:gd name="T3" fmla="*/ 345 h 460"/>
                <a:gd name="T4" fmla="*/ 58 w 478"/>
                <a:gd name="T5" fmla="*/ 381 h 460"/>
                <a:gd name="T6" fmla="*/ 90 w 478"/>
                <a:gd name="T7" fmla="*/ 410 h 460"/>
                <a:gd name="T8" fmla="*/ 118 w 478"/>
                <a:gd name="T9" fmla="*/ 430 h 460"/>
                <a:gd name="T10" fmla="*/ 171 w 478"/>
                <a:gd name="T11" fmla="*/ 451 h 460"/>
                <a:gd name="T12" fmla="*/ 228 w 478"/>
                <a:gd name="T13" fmla="*/ 460 h 460"/>
                <a:gd name="T14" fmla="*/ 297 w 478"/>
                <a:gd name="T15" fmla="*/ 454 h 460"/>
                <a:gd name="T16" fmla="*/ 329 w 478"/>
                <a:gd name="T17" fmla="*/ 443 h 460"/>
                <a:gd name="T18" fmla="*/ 380 w 478"/>
                <a:gd name="T19" fmla="*/ 416 h 460"/>
                <a:gd name="T20" fmla="*/ 419 w 478"/>
                <a:gd name="T21" fmla="*/ 381 h 460"/>
                <a:gd name="T22" fmla="*/ 445 w 478"/>
                <a:gd name="T23" fmla="*/ 345 h 460"/>
                <a:gd name="T24" fmla="*/ 472 w 478"/>
                <a:gd name="T25" fmla="*/ 285 h 460"/>
                <a:gd name="T26" fmla="*/ 478 w 478"/>
                <a:gd name="T27" fmla="*/ 219 h 460"/>
                <a:gd name="T28" fmla="*/ 465 w 478"/>
                <a:gd name="T29" fmla="*/ 153 h 460"/>
                <a:gd name="T30" fmla="*/ 439 w 478"/>
                <a:gd name="T31" fmla="*/ 104 h 460"/>
                <a:gd name="T32" fmla="*/ 419 w 478"/>
                <a:gd name="T33" fmla="*/ 79 h 460"/>
                <a:gd name="T34" fmla="*/ 359 w 478"/>
                <a:gd name="T35" fmla="*/ 32 h 460"/>
                <a:gd name="T36" fmla="*/ 318 w 478"/>
                <a:gd name="T37" fmla="*/ 13 h 460"/>
                <a:gd name="T38" fmla="*/ 263 w 478"/>
                <a:gd name="T39" fmla="*/ 2 h 460"/>
                <a:gd name="T40" fmla="*/ 214 w 478"/>
                <a:gd name="T41" fmla="*/ 2 h 460"/>
                <a:gd name="T42" fmla="*/ 158 w 478"/>
                <a:gd name="T43" fmla="*/ 13 h 460"/>
                <a:gd name="T44" fmla="*/ 99 w 478"/>
                <a:gd name="T45" fmla="*/ 44 h 460"/>
                <a:gd name="T46" fmla="*/ 58 w 478"/>
                <a:gd name="T47" fmla="*/ 80 h 460"/>
                <a:gd name="T48" fmla="*/ 33 w 478"/>
                <a:gd name="T49" fmla="*/ 113 h 460"/>
                <a:gd name="T50" fmla="*/ 6 w 478"/>
                <a:gd name="T51" fmla="*/ 174 h 460"/>
                <a:gd name="T52" fmla="*/ 0 w 478"/>
                <a:gd name="T53" fmla="*/ 240 h 460"/>
                <a:gd name="T54" fmla="*/ 19 w 478"/>
                <a:gd name="T55" fmla="*/ 177 h 460"/>
                <a:gd name="T56" fmla="*/ 42 w 478"/>
                <a:gd name="T57" fmla="*/ 119 h 460"/>
                <a:gd name="T58" fmla="*/ 61 w 478"/>
                <a:gd name="T59" fmla="*/ 94 h 460"/>
                <a:gd name="T60" fmla="*/ 125 w 478"/>
                <a:gd name="T61" fmla="*/ 41 h 460"/>
                <a:gd name="T62" fmla="*/ 183 w 478"/>
                <a:gd name="T63" fmla="*/ 19 h 460"/>
                <a:gd name="T64" fmla="*/ 261 w 478"/>
                <a:gd name="T65" fmla="*/ 14 h 460"/>
                <a:gd name="T66" fmla="*/ 324 w 478"/>
                <a:gd name="T67" fmla="*/ 29 h 460"/>
                <a:gd name="T68" fmla="*/ 410 w 478"/>
                <a:gd name="T69" fmla="*/ 88 h 460"/>
                <a:gd name="T70" fmla="*/ 429 w 478"/>
                <a:gd name="T71" fmla="*/ 110 h 460"/>
                <a:gd name="T72" fmla="*/ 453 w 478"/>
                <a:gd name="T73" fmla="*/ 156 h 460"/>
                <a:gd name="T74" fmla="*/ 465 w 478"/>
                <a:gd name="T75" fmla="*/ 240 h 460"/>
                <a:gd name="T76" fmla="*/ 448 w 478"/>
                <a:gd name="T77" fmla="*/ 311 h 460"/>
                <a:gd name="T78" fmla="*/ 410 w 478"/>
                <a:gd name="T79" fmla="*/ 372 h 460"/>
                <a:gd name="T80" fmla="*/ 378 w 478"/>
                <a:gd name="T81" fmla="*/ 401 h 460"/>
                <a:gd name="T82" fmla="*/ 315 w 478"/>
                <a:gd name="T83" fmla="*/ 434 h 460"/>
                <a:gd name="T84" fmla="*/ 261 w 478"/>
                <a:gd name="T85" fmla="*/ 446 h 460"/>
                <a:gd name="T86" fmla="*/ 183 w 478"/>
                <a:gd name="T87" fmla="*/ 442 h 460"/>
                <a:gd name="T88" fmla="*/ 152 w 478"/>
                <a:gd name="T89" fmla="*/ 431 h 460"/>
                <a:gd name="T90" fmla="*/ 92 w 478"/>
                <a:gd name="T91" fmla="*/ 393 h 460"/>
                <a:gd name="T92" fmla="*/ 42 w 478"/>
                <a:gd name="T93" fmla="*/ 339 h 460"/>
                <a:gd name="T94" fmla="*/ 19 w 478"/>
                <a:gd name="T95" fmla="*/ 282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8" h="460">
                  <a:moveTo>
                    <a:pt x="0" y="240"/>
                  </a:moveTo>
                  <a:lnTo>
                    <a:pt x="1" y="252"/>
                  </a:lnTo>
                  <a:lnTo>
                    <a:pt x="1" y="253"/>
                  </a:lnTo>
                  <a:lnTo>
                    <a:pt x="6" y="285"/>
                  </a:lnTo>
                  <a:lnTo>
                    <a:pt x="12" y="306"/>
                  </a:lnTo>
                  <a:lnTo>
                    <a:pt x="22" y="327"/>
                  </a:lnTo>
                  <a:lnTo>
                    <a:pt x="31" y="345"/>
                  </a:lnTo>
                  <a:lnTo>
                    <a:pt x="33" y="345"/>
                  </a:lnTo>
                  <a:lnTo>
                    <a:pt x="46" y="363"/>
                  </a:lnTo>
                  <a:lnTo>
                    <a:pt x="46" y="365"/>
                  </a:lnTo>
                  <a:lnTo>
                    <a:pt x="52" y="371"/>
                  </a:lnTo>
                  <a:lnTo>
                    <a:pt x="58" y="381"/>
                  </a:lnTo>
                  <a:lnTo>
                    <a:pt x="74" y="396"/>
                  </a:lnTo>
                  <a:lnTo>
                    <a:pt x="76" y="396"/>
                  </a:lnTo>
                  <a:lnTo>
                    <a:pt x="82" y="402"/>
                  </a:lnTo>
                  <a:lnTo>
                    <a:pt x="90" y="410"/>
                  </a:lnTo>
                  <a:lnTo>
                    <a:pt x="92" y="410"/>
                  </a:lnTo>
                  <a:lnTo>
                    <a:pt x="99" y="416"/>
                  </a:lnTo>
                  <a:lnTo>
                    <a:pt x="118" y="428"/>
                  </a:lnTo>
                  <a:lnTo>
                    <a:pt x="118" y="430"/>
                  </a:lnTo>
                  <a:lnTo>
                    <a:pt x="149" y="443"/>
                  </a:lnTo>
                  <a:lnTo>
                    <a:pt x="160" y="446"/>
                  </a:lnTo>
                  <a:lnTo>
                    <a:pt x="169" y="451"/>
                  </a:lnTo>
                  <a:lnTo>
                    <a:pt x="171" y="451"/>
                  </a:lnTo>
                  <a:lnTo>
                    <a:pt x="180" y="454"/>
                  </a:lnTo>
                  <a:lnTo>
                    <a:pt x="214" y="458"/>
                  </a:lnTo>
                  <a:lnTo>
                    <a:pt x="215" y="458"/>
                  </a:lnTo>
                  <a:lnTo>
                    <a:pt x="228" y="460"/>
                  </a:lnTo>
                  <a:lnTo>
                    <a:pt x="250" y="460"/>
                  </a:lnTo>
                  <a:lnTo>
                    <a:pt x="263" y="458"/>
                  </a:lnTo>
                  <a:lnTo>
                    <a:pt x="264" y="458"/>
                  </a:lnTo>
                  <a:lnTo>
                    <a:pt x="297" y="454"/>
                  </a:lnTo>
                  <a:lnTo>
                    <a:pt x="307" y="451"/>
                  </a:lnTo>
                  <a:lnTo>
                    <a:pt x="309" y="451"/>
                  </a:lnTo>
                  <a:lnTo>
                    <a:pt x="318" y="446"/>
                  </a:lnTo>
                  <a:lnTo>
                    <a:pt x="329" y="443"/>
                  </a:lnTo>
                  <a:lnTo>
                    <a:pt x="359" y="430"/>
                  </a:lnTo>
                  <a:lnTo>
                    <a:pt x="359" y="428"/>
                  </a:lnTo>
                  <a:lnTo>
                    <a:pt x="378" y="416"/>
                  </a:lnTo>
                  <a:lnTo>
                    <a:pt x="380" y="416"/>
                  </a:lnTo>
                  <a:lnTo>
                    <a:pt x="388" y="410"/>
                  </a:lnTo>
                  <a:lnTo>
                    <a:pt x="396" y="402"/>
                  </a:lnTo>
                  <a:lnTo>
                    <a:pt x="404" y="396"/>
                  </a:lnTo>
                  <a:lnTo>
                    <a:pt x="419" y="381"/>
                  </a:lnTo>
                  <a:lnTo>
                    <a:pt x="426" y="371"/>
                  </a:lnTo>
                  <a:lnTo>
                    <a:pt x="432" y="365"/>
                  </a:lnTo>
                  <a:lnTo>
                    <a:pt x="432" y="363"/>
                  </a:lnTo>
                  <a:lnTo>
                    <a:pt x="445" y="345"/>
                  </a:lnTo>
                  <a:lnTo>
                    <a:pt x="446" y="345"/>
                  </a:lnTo>
                  <a:lnTo>
                    <a:pt x="456" y="327"/>
                  </a:lnTo>
                  <a:lnTo>
                    <a:pt x="465" y="306"/>
                  </a:lnTo>
                  <a:lnTo>
                    <a:pt x="472" y="285"/>
                  </a:lnTo>
                  <a:lnTo>
                    <a:pt x="477" y="253"/>
                  </a:lnTo>
                  <a:lnTo>
                    <a:pt x="477" y="252"/>
                  </a:lnTo>
                  <a:lnTo>
                    <a:pt x="478" y="240"/>
                  </a:lnTo>
                  <a:lnTo>
                    <a:pt x="478" y="219"/>
                  </a:lnTo>
                  <a:lnTo>
                    <a:pt x="477" y="207"/>
                  </a:lnTo>
                  <a:lnTo>
                    <a:pt x="477" y="205"/>
                  </a:lnTo>
                  <a:lnTo>
                    <a:pt x="472" y="174"/>
                  </a:lnTo>
                  <a:lnTo>
                    <a:pt x="465" y="153"/>
                  </a:lnTo>
                  <a:lnTo>
                    <a:pt x="456" y="131"/>
                  </a:lnTo>
                  <a:lnTo>
                    <a:pt x="446" y="113"/>
                  </a:lnTo>
                  <a:lnTo>
                    <a:pt x="445" y="113"/>
                  </a:lnTo>
                  <a:lnTo>
                    <a:pt x="439" y="104"/>
                  </a:lnTo>
                  <a:lnTo>
                    <a:pt x="432" y="97"/>
                  </a:lnTo>
                  <a:lnTo>
                    <a:pt x="426" y="88"/>
                  </a:lnTo>
                  <a:lnTo>
                    <a:pt x="419" y="80"/>
                  </a:lnTo>
                  <a:lnTo>
                    <a:pt x="419" y="79"/>
                  </a:lnTo>
                  <a:lnTo>
                    <a:pt x="396" y="56"/>
                  </a:lnTo>
                  <a:lnTo>
                    <a:pt x="380" y="44"/>
                  </a:lnTo>
                  <a:lnTo>
                    <a:pt x="378" y="44"/>
                  </a:lnTo>
                  <a:lnTo>
                    <a:pt x="359" y="32"/>
                  </a:lnTo>
                  <a:lnTo>
                    <a:pt x="359" y="31"/>
                  </a:lnTo>
                  <a:lnTo>
                    <a:pt x="331" y="17"/>
                  </a:lnTo>
                  <a:lnTo>
                    <a:pt x="320" y="13"/>
                  </a:lnTo>
                  <a:lnTo>
                    <a:pt x="318" y="13"/>
                  </a:lnTo>
                  <a:lnTo>
                    <a:pt x="307" y="9"/>
                  </a:lnTo>
                  <a:lnTo>
                    <a:pt x="297" y="6"/>
                  </a:lnTo>
                  <a:lnTo>
                    <a:pt x="264" y="2"/>
                  </a:lnTo>
                  <a:lnTo>
                    <a:pt x="263" y="2"/>
                  </a:lnTo>
                  <a:lnTo>
                    <a:pt x="250" y="0"/>
                  </a:lnTo>
                  <a:lnTo>
                    <a:pt x="228" y="0"/>
                  </a:lnTo>
                  <a:lnTo>
                    <a:pt x="215" y="2"/>
                  </a:lnTo>
                  <a:lnTo>
                    <a:pt x="214" y="2"/>
                  </a:lnTo>
                  <a:lnTo>
                    <a:pt x="180" y="6"/>
                  </a:lnTo>
                  <a:lnTo>
                    <a:pt x="171" y="9"/>
                  </a:lnTo>
                  <a:lnTo>
                    <a:pt x="160" y="13"/>
                  </a:lnTo>
                  <a:lnTo>
                    <a:pt x="158" y="13"/>
                  </a:lnTo>
                  <a:lnTo>
                    <a:pt x="147" y="17"/>
                  </a:lnTo>
                  <a:lnTo>
                    <a:pt x="118" y="31"/>
                  </a:lnTo>
                  <a:lnTo>
                    <a:pt x="118" y="32"/>
                  </a:lnTo>
                  <a:lnTo>
                    <a:pt x="99" y="44"/>
                  </a:lnTo>
                  <a:lnTo>
                    <a:pt x="84" y="56"/>
                  </a:lnTo>
                  <a:lnTo>
                    <a:pt x="82" y="56"/>
                  </a:lnTo>
                  <a:lnTo>
                    <a:pt x="58" y="79"/>
                  </a:lnTo>
                  <a:lnTo>
                    <a:pt x="58" y="80"/>
                  </a:lnTo>
                  <a:lnTo>
                    <a:pt x="52" y="88"/>
                  </a:lnTo>
                  <a:lnTo>
                    <a:pt x="46" y="97"/>
                  </a:lnTo>
                  <a:lnTo>
                    <a:pt x="39" y="104"/>
                  </a:lnTo>
                  <a:lnTo>
                    <a:pt x="33" y="113"/>
                  </a:lnTo>
                  <a:lnTo>
                    <a:pt x="31" y="113"/>
                  </a:lnTo>
                  <a:lnTo>
                    <a:pt x="22" y="131"/>
                  </a:lnTo>
                  <a:lnTo>
                    <a:pt x="12" y="153"/>
                  </a:lnTo>
                  <a:lnTo>
                    <a:pt x="6" y="174"/>
                  </a:lnTo>
                  <a:lnTo>
                    <a:pt x="1" y="205"/>
                  </a:lnTo>
                  <a:lnTo>
                    <a:pt x="1" y="207"/>
                  </a:lnTo>
                  <a:lnTo>
                    <a:pt x="0" y="219"/>
                  </a:lnTo>
                  <a:lnTo>
                    <a:pt x="0" y="240"/>
                  </a:lnTo>
                  <a:lnTo>
                    <a:pt x="12" y="240"/>
                  </a:lnTo>
                  <a:lnTo>
                    <a:pt x="12" y="219"/>
                  </a:lnTo>
                  <a:lnTo>
                    <a:pt x="14" y="208"/>
                  </a:lnTo>
                  <a:lnTo>
                    <a:pt x="19" y="177"/>
                  </a:lnTo>
                  <a:lnTo>
                    <a:pt x="25" y="156"/>
                  </a:lnTo>
                  <a:lnTo>
                    <a:pt x="30" y="148"/>
                  </a:lnTo>
                  <a:lnTo>
                    <a:pt x="34" y="137"/>
                  </a:lnTo>
                  <a:lnTo>
                    <a:pt x="42" y="119"/>
                  </a:lnTo>
                  <a:lnTo>
                    <a:pt x="49" y="110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61" y="94"/>
                  </a:lnTo>
                  <a:lnTo>
                    <a:pt x="68" y="88"/>
                  </a:lnTo>
                  <a:lnTo>
                    <a:pt x="92" y="65"/>
                  </a:lnTo>
                  <a:lnTo>
                    <a:pt x="106" y="53"/>
                  </a:lnTo>
                  <a:lnTo>
                    <a:pt x="125" y="41"/>
                  </a:lnTo>
                  <a:lnTo>
                    <a:pt x="153" y="29"/>
                  </a:lnTo>
                  <a:lnTo>
                    <a:pt x="163" y="25"/>
                  </a:lnTo>
                  <a:lnTo>
                    <a:pt x="174" y="22"/>
                  </a:lnTo>
                  <a:lnTo>
                    <a:pt x="183" y="19"/>
                  </a:lnTo>
                  <a:lnTo>
                    <a:pt x="217" y="14"/>
                  </a:lnTo>
                  <a:lnTo>
                    <a:pt x="228" y="13"/>
                  </a:lnTo>
                  <a:lnTo>
                    <a:pt x="250" y="13"/>
                  </a:lnTo>
                  <a:lnTo>
                    <a:pt x="261" y="14"/>
                  </a:lnTo>
                  <a:lnTo>
                    <a:pt x="294" y="19"/>
                  </a:lnTo>
                  <a:lnTo>
                    <a:pt x="304" y="22"/>
                  </a:lnTo>
                  <a:lnTo>
                    <a:pt x="315" y="25"/>
                  </a:lnTo>
                  <a:lnTo>
                    <a:pt x="324" y="29"/>
                  </a:lnTo>
                  <a:lnTo>
                    <a:pt x="353" y="41"/>
                  </a:lnTo>
                  <a:lnTo>
                    <a:pt x="372" y="53"/>
                  </a:lnTo>
                  <a:lnTo>
                    <a:pt x="386" y="65"/>
                  </a:lnTo>
                  <a:lnTo>
                    <a:pt x="410" y="88"/>
                  </a:lnTo>
                  <a:lnTo>
                    <a:pt x="416" y="94"/>
                  </a:lnTo>
                  <a:lnTo>
                    <a:pt x="423" y="103"/>
                  </a:lnTo>
                  <a:lnTo>
                    <a:pt x="423" y="104"/>
                  </a:lnTo>
                  <a:lnTo>
                    <a:pt x="429" y="110"/>
                  </a:lnTo>
                  <a:lnTo>
                    <a:pt x="435" y="119"/>
                  </a:lnTo>
                  <a:lnTo>
                    <a:pt x="443" y="137"/>
                  </a:lnTo>
                  <a:lnTo>
                    <a:pt x="448" y="148"/>
                  </a:lnTo>
                  <a:lnTo>
                    <a:pt x="453" y="156"/>
                  </a:lnTo>
                  <a:lnTo>
                    <a:pt x="459" y="177"/>
                  </a:lnTo>
                  <a:lnTo>
                    <a:pt x="464" y="208"/>
                  </a:lnTo>
                  <a:lnTo>
                    <a:pt x="465" y="219"/>
                  </a:lnTo>
                  <a:lnTo>
                    <a:pt x="465" y="240"/>
                  </a:lnTo>
                  <a:lnTo>
                    <a:pt x="464" y="250"/>
                  </a:lnTo>
                  <a:lnTo>
                    <a:pt x="459" y="282"/>
                  </a:lnTo>
                  <a:lnTo>
                    <a:pt x="453" y="303"/>
                  </a:lnTo>
                  <a:lnTo>
                    <a:pt x="448" y="311"/>
                  </a:lnTo>
                  <a:lnTo>
                    <a:pt x="443" y="321"/>
                  </a:lnTo>
                  <a:lnTo>
                    <a:pt x="435" y="339"/>
                  </a:lnTo>
                  <a:lnTo>
                    <a:pt x="423" y="357"/>
                  </a:lnTo>
                  <a:lnTo>
                    <a:pt x="410" y="372"/>
                  </a:lnTo>
                  <a:lnTo>
                    <a:pt x="394" y="387"/>
                  </a:lnTo>
                  <a:lnTo>
                    <a:pt x="388" y="393"/>
                  </a:lnTo>
                  <a:lnTo>
                    <a:pt x="386" y="393"/>
                  </a:lnTo>
                  <a:lnTo>
                    <a:pt x="378" y="401"/>
                  </a:lnTo>
                  <a:lnTo>
                    <a:pt x="372" y="407"/>
                  </a:lnTo>
                  <a:lnTo>
                    <a:pt x="353" y="419"/>
                  </a:lnTo>
                  <a:lnTo>
                    <a:pt x="326" y="431"/>
                  </a:lnTo>
                  <a:lnTo>
                    <a:pt x="315" y="434"/>
                  </a:lnTo>
                  <a:lnTo>
                    <a:pt x="313" y="434"/>
                  </a:lnTo>
                  <a:lnTo>
                    <a:pt x="304" y="439"/>
                  </a:lnTo>
                  <a:lnTo>
                    <a:pt x="294" y="442"/>
                  </a:lnTo>
                  <a:lnTo>
                    <a:pt x="261" y="446"/>
                  </a:lnTo>
                  <a:lnTo>
                    <a:pt x="250" y="448"/>
                  </a:lnTo>
                  <a:lnTo>
                    <a:pt x="228" y="448"/>
                  </a:lnTo>
                  <a:lnTo>
                    <a:pt x="217" y="446"/>
                  </a:lnTo>
                  <a:lnTo>
                    <a:pt x="183" y="442"/>
                  </a:lnTo>
                  <a:lnTo>
                    <a:pt x="174" y="439"/>
                  </a:lnTo>
                  <a:lnTo>
                    <a:pt x="164" y="434"/>
                  </a:lnTo>
                  <a:lnTo>
                    <a:pt x="163" y="434"/>
                  </a:lnTo>
                  <a:lnTo>
                    <a:pt x="152" y="431"/>
                  </a:lnTo>
                  <a:lnTo>
                    <a:pt x="125" y="419"/>
                  </a:lnTo>
                  <a:lnTo>
                    <a:pt x="106" y="407"/>
                  </a:lnTo>
                  <a:lnTo>
                    <a:pt x="99" y="401"/>
                  </a:lnTo>
                  <a:lnTo>
                    <a:pt x="92" y="393"/>
                  </a:lnTo>
                  <a:lnTo>
                    <a:pt x="84" y="387"/>
                  </a:lnTo>
                  <a:lnTo>
                    <a:pt x="68" y="372"/>
                  </a:lnTo>
                  <a:lnTo>
                    <a:pt x="55" y="357"/>
                  </a:lnTo>
                  <a:lnTo>
                    <a:pt x="42" y="339"/>
                  </a:lnTo>
                  <a:lnTo>
                    <a:pt x="34" y="321"/>
                  </a:lnTo>
                  <a:lnTo>
                    <a:pt x="30" y="311"/>
                  </a:lnTo>
                  <a:lnTo>
                    <a:pt x="25" y="303"/>
                  </a:lnTo>
                  <a:lnTo>
                    <a:pt x="19" y="282"/>
                  </a:lnTo>
                  <a:lnTo>
                    <a:pt x="14" y="250"/>
                  </a:lnTo>
                  <a:lnTo>
                    <a:pt x="12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35" name="Freeform 175"/>
            <p:cNvSpPr>
              <a:spLocks/>
            </p:cNvSpPr>
            <p:nvPr/>
          </p:nvSpPr>
          <p:spPr bwMode="auto">
            <a:xfrm>
              <a:off x="253" y="1859"/>
              <a:ext cx="638" cy="631"/>
            </a:xfrm>
            <a:custGeom>
              <a:avLst/>
              <a:gdLst>
                <a:gd name="T0" fmla="*/ 10 w 468"/>
                <a:gd name="T1" fmla="*/ 288 h 446"/>
                <a:gd name="T2" fmla="*/ 21 w 468"/>
                <a:gd name="T3" fmla="*/ 316 h 446"/>
                <a:gd name="T4" fmla="*/ 34 w 468"/>
                <a:gd name="T5" fmla="*/ 336 h 446"/>
                <a:gd name="T6" fmla="*/ 51 w 468"/>
                <a:gd name="T7" fmla="*/ 363 h 446"/>
                <a:gd name="T8" fmla="*/ 89 w 468"/>
                <a:gd name="T9" fmla="*/ 397 h 446"/>
                <a:gd name="T10" fmla="*/ 126 w 468"/>
                <a:gd name="T11" fmla="*/ 420 h 446"/>
                <a:gd name="T12" fmla="*/ 145 w 468"/>
                <a:gd name="T13" fmla="*/ 429 h 446"/>
                <a:gd name="T14" fmla="*/ 221 w 468"/>
                <a:gd name="T15" fmla="*/ 446 h 446"/>
                <a:gd name="T16" fmla="*/ 311 w 468"/>
                <a:gd name="T17" fmla="*/ 434 h 446"/>
                <a:gd name="T18" fmla="*/ 333 w 468"/>
                <a:gd name="T19" fmla="*/ 426 h 446"/>
                <a:gd name="T20" fmla="*/ 362 w 468"/>
                <a:gd name="T21" fmla="*/ 409 h 446"/>
                <a:gd name="T22" fmla="*/ 389 w 468"/>
                <a:gd name="T23" fmla="*/ 391 h 446"/>
                <a:gd name="T24" fmla="*/ 423 w 468"/>
                <a:gd name="T25" fmla="*/ 352 h 446"/>
                <a:gd name="T26" fmla="*/ 442 w 468"/>
                <a:gd name="T27" fmla="*/ 327 h 446"/>
                <a:gd name="T28" fmla="*/ 455 w 468"/>
                <a:gd name="T29" fmla="*/ 298 h 446"/>
                <a:gd name="T30" fmla="*/ 468 w 468"/>
                <a:gd name="T31" fmla="*/ 235 h 446"/>
                <a:gd name="T32" fmla="*/ 455 w 468"/>
                <a:gd name="T33" fmla="*/ 149 h 446"/>
                <a:gd name="T34" fmla="*/ 447 w 468"/>
                <a:gd name="T35" fmla="*/ 128 h 446"/>
                <a:gd name="T36" fmla="*/ 430 w 468"/>
                <a:gd name="T37" fmla="*/ 101 h 446"/>
                <a:gd name="T38" fmla="*/ 411 w 468"/>
                <a:gd name="T39" fmla="*/ 75 h 446"/>
                <a:gd name="T40" fmla="*/ 370 w 468"/>
                <a:gd name="T41" fmla="*/ 42 h 446"/>
                <a:gd name="T42" fmla="*/ 343 w 468"/>
                <a:gd name="T43" fmla="*/ 24 h 446"/>
                <a:gd name="T44" fmla="*/ 313 w 468"/>
                <a:gd name="T45" fmla="*/ 12 h 446"/>
                <a:gd name="T46" fmla="*/ 246 w 468"/>
                <a:gd name="T47" fmla="*/ 0 h 446"/>
                <a:gd name="T48" fmla="*/ 156 w 468"/>
                <a:gd name="T49" fmla="*/ 12 h 446"/>
                <a:gd name="T50" fmla="*/ 126 w 468"/>
                <a:gd name="T51" fmla="*/ 24 h 446"/>
                <a:gd name="T52" fmla="*/ 99 w 468"/>
                <a:gd name="T53" fmla="*/ 42 h 446"/>
                <a:gd name="T54" fmla="*/ 57 w 468"/>
                <a:gd name="T55" fmla="*/ 75 h 446"/>
                <a:gd name="T56" fmla="*/ 38 w 468"/>
                <a:gd name="T57" fmla="*/ 101 h 446"/>
                <a:gd name="T58" fmla="*/ 21 w 468"/>
                <a:gd name="T59" fmla="*/ 128 h 446"/>
                <a:gd name="T60" fmla="*/ 13 w 468"/>
                <a:gd name="T61" fmla="*/ 149 h 446"/>
                <a:gd name="T62" fmla="*/ 0 w 468"/>
                <a:gd name="T63" fmla="*/ 212 h 446"/>
                <a:gd name="T64" fmla="*/ 19 w 468"/>
                <a:gd name="T65" fmla="*/ 172 h 446"/>
                <a:gd name="T66" fmla="*/ 31 w 468"/>
                <a:gd name="T67" fmla="*/ 141 h 446"/>
                <a:gd name="T68" fmla="*/ 45 w 468"/>
                <a:gd name="T69" fmla="*/ 116 h 446"/>
                <a:gd name="T70" fmla="*/ 61 w 468"/>
                <a:gd name="T71" fmla="*/ 90 h 446"/>
                <a:gd name="T72" fmla="*/ 105 w 468"/>
                <a:gd name="T73" fmla="*/ 51 h 446"/>
                <a:gd name="T74" fmla="*/ 122 w 468"/>
                <a:gd name="T75" fmla="*/ 41 h 446"/>
                <a:gd name="T76" fmla="*/ 151 w 468"/>
                <a:gd name="T77" fmla="*/ 29 h 446"/>
                <a:gd name="T78" fmla="*/ 222 w 468"/>
                <a:gd name="T79" fmla="*/ 12 h 446"/>
                <a:gd name="T80" fmla="*/ 308 w 468"/>
                <a:gd name="T81" fmla="*/ 24 h 446"/>
                <a:gd name="T82" fmla="*/ 336 w 468"/>
                <a:gd name="T83" fmla="*/ 35 h 446"/>
                <a:gd name="T84" fmla="*/ 363 w 468"/>
                <a:gd name="T85" fmla="*/ 51 h 446"/>
                <a:gd name="T86" fmla="*/ 408 w 468"/>
                <a:gd name="T87" fmla="*/ 90 h 446"/>
                <a:gd name="T88" fmla="*/ 423 w 468"/>
                <a:gd name="T89" fmla="*/ 116 h 446"/>
                <a:gd name="T90" fmla="*/ 438 w 468"/>
                <a:gd name="T91" fmla="*/ 141 h 446"/>
                <a:gd name="T92" fmla="*/ 449 w 468"/>
                <a:gd name="T93" fmla="*/ 172 h 446"/>
                <a:gd name="T94" fmla="*/ 446 w 468"/>
                <a:gd name="T95" fmla="*/ 284 h 446"/>
                <a:gd name="T96" fmla="*/ 435 w 468"/>
                <a:gd name="T97" fmla="*/ 312 h 446"/>
                <a:gd name="T98" fmla="*/ 420 w 468"/>
                <a:gd name="T99" fmla="*/ 339 h 446"/>
                <a:gd name="T100" fmla="*/ 379 w 468"/>
                <a:gd name="T101" fmla="*/ 382 h 446"/>
                <a:gd name="T102" fmla="*/ 346 w 468"/>
                <a:gd name="T103" fmla="*/ 403 h 446"/>
                <a:gd name="T104" fmla="*/ 319 w 468"/>
                <a:gd name="T105" fmla="*/ 417 h 446"/>
                <a:gd name="T106" fmla="*/ 287 w 468"/>
                <a:gd name="T107" fmla="*/ 428 h 446"/>
                <a:gd name="T108" fmla="*/ 170 w 468"/>
                <a:gd name="T109" fmla="*/ 425 h 446"/>
                <a:gd name="T110" fmla="*/ 141 w 468"/>
                <a:gd name="T111" fmla="*/ 414 h 446"/>
                <a:gd name="T112" fmla="*/ 113 w 468"/>
                <a:gd name="T113" fmla="*/ 400 h 446"/>
                <a:gd name="T114" fmla="*/ 89 w 468"/>
                <a:gd name="T115" fmla="*/ 382 h 446"/>
                <a:gd name="T116" fmla="*/ 48 w 468"/>
                <a:gd name="T117" fmla="*/ 339 h 446"/>
                <a:gd name="T118" fmla="*/ 34 w 468"/>
                <a:gd name="T119" fmla="*/ 312 h 446"/>
                <a:gd name="T120" fmla="*/ 23 w 468"/>
                <a:gd name="T121" fmla="*/ 284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68" h="446">
                  <a:moveTo>
                    <a:pt x="0" y="233"/>
                  </a:moveTo>
                  <a:lnTo>
                    <a:pt x="0" y="235"/>
                  </a:lnTo>
                  <a:lnTo>
                    <a:pt x="7" y="277"/>
                  </a:lnTo>
                  <a:lnTo>
                    <a:pt x="10" y="288"/>
                  </a:lnTo>
                  <a:lnTo>
                    <a:pt x="13" y="297"/>
                  </a:lnTo>
                  <a:lnTo>
                    <a:pt x="13" y="298"/>
                  </a:lnTo>
                  <a:lnTo>
                    <a:pt x="18" y="307"/>
                  </a:lnTo>
                  <a:lnTo>
                    <a:pt x="21" y="316"/>
                  </a:lnTo>
                  <a:lnTo>
                    <a:pt x="21" y="318"/>
                  </a:lnTo>
                  <a:lnTo>
                    <a:pt x="26" y="327"/>
                  </a:lnTo>
                  <a:lnTo>
                    <a:pt x="27" y="327"/>
                  </a:lnTo>
                  <a:lnTo>
                    <a:pt x="34" y="336"/>
                  </a:lnTo>
                  <a:lnTo>
                    <a:pt x="38" y="345"/>
                  </a:lnTo>
                  <a:lnTo>
                    <a:pt x="45" y="352"/>
                  </a:lnTo>
                  <a:lnTo>
                    <a:pt x="51" y="361"/>
                  </a:lnTo>
                  <a:lnTo>
                    <a:pt x="51" y="363"/>
                  </a:lnTo>
                  <a:lnTo>
                    <a:pt x="57" y="370"/>
                  </a:lnTo>
                  <a:lnTo>
                    <a:pt x="80" y="391"/>
                  </a:lnTo>
                  <a:lnTo>
                    <a:pt x="81" y="391"/>
                  </a:lnTo>
                  <a:lnTo>
                    <a:pt x="89" y="397"/>
                  </a:lnTo>
                  <a:lnTo>
                    <a:pt x="99" y="403"/>
                  </a:lnTo>
                  <a:lnTo>
                    <a:pt x="107" y="409"/>
                  </a:lnTo>
                  <a:lnTo>
                    <a:pt x="116" y="414"/>
                  </a:lnTo>
                  <a:lnTo>
                    <a:pt x="126" y="420"/>
                  </a:lnTo>
                  <a:lnTo>
                    <a:pt x="126" y="421"/>
                  </a:lnTo>
                  <a:lnTo>
                    <a:pt x="135" y="426"/>
                  </a:lnTo>
                  <a:lnTo>
                    <a:pt x="137" y="426"/>
                  </a:lnTo>
                  <a:lnTo>
                    <a:pt x="145" y="429"/>
                  </a:lnTo>
                  <a:lnTo>
                    <a:pt x="156" y="434"/>
                  </a:lnTo>
                  <a:lnTo>
                    <a:pt x="167" y="437"/>
                  </a:lnTo>
                  <a:lnTo>
                    <a:pt x="176" y="440"/>
                  </a:lnTo>
                  <a:lnTo>
                    <a:pt x="221" y="446"/>
                  </a:lnTo>
                  <a:lnTo>
                    <a:pt x="246" y="446"/>
                  </a:lnTo>
                  <a:lnTo>
                    <a:pt x="290" y="440"/>
                  </a:lnTo>
                  <a:lnTo>
                    <a:pt x="301" y="437"/>
                  </a:lnTo>
                  <a:lnTo>
                    <a:pt x="311" y="434"/>
                  </a:lnTo>
                  <a:lnTo>
                    <a:pt x="313" y="434"/>
                  </a:lnTo>
                  <a:lnTo>
                    <a:pt x="322" y="429"/>
                  </a:lnTo>
                  <a:lnTo>
                    <a:pt x="332" y="426"/>
                  </a:lnTo>
                  <a:lnTo>
                    <a:pt x="333" y="426"/>
                  </a:lnTo>
                  <a:lnTo>
                    <a:pt x="343" y="421"/>
                  </a:lnTo>
                  <a:lnTo>
                    <a:pt x="343" y="420"/>
                  </a:lnTo>
                  <a:lnTo>
                    <a:pt x="352" y="414"/>
                  </a:lnTo>
                  <a:lnTo>
                    <a:pt x="362" y="409"/>
                  </a:lnTo>
                  <a:lnTo>
                    <a:pt x="370" y="403"/>
                  </a:lnTo>
                  <a:lnTo>
                    <a:pt x="379" y="397"/>
                  </a:lnTo>
                  <a:lnTo>
                    <a:pt x="381" y="397"/>
                  </a:lnTo>
                  <a:lnTo>
                    <a:pt x="389" y="391"/>
                  </a:lnTo>
                  <a:lnTo>
                    <a:pt x="411" y="370"/>
                  </a:lnTo>
                  <a:lnTo>
                    <a:pt x="417" y="363"/>
                  </a:lnTo>
                  <a:lnTo>
                    <a:pt x="417" y="361"/>
                  </a:lnTo>
                  <a:lnTo>
                    <a:pt x="423" y="352"/>
                  </a:lnTo>
                  <a:lnTo>
                    <a:pt x="430" y="345"/>
                  </a:lnTo>
                  <a:lnTo>
                    <a:pt x="435" y="336"/>
                  </a:lnTo>
                  <a:lnTo>
                    <a:pt x="441" y="327"/>
                  </a:lnTo>
                  <a:lnTo>
                    <a:pt x="442" y="327"/>
                  </a:lnTo>
                  <a:lnTo>
                    <a:pt x="447" y="318"/>
                  </a:lnTo>
                  <a:lnTo>
                    <a:pt x="447" y="316"/>
                  </a:lnTo>
                  <a:lnTo>
                    <a:pt x="450" y="307"/>
                  </a:lnTo>
                  <a:lnTo>
                    <a:pt x="455" y="298"/>
                  </a:lnTo>
                  <a:lnTo>
                    <a:pt x="455" y="297"/>
                  </a:lnTo>
                  <a:lnTo>
                    <a:pt x="458" y="288"/>
                  </a:lnTo>
                  <a:lnTo>
                    <a:pt x="461" y="277"/>
                  </a:lnTo>
                  <a:lnTo>
                    <a:pt x="468" y="235"/>
                  </a:lnTo>
                  <a:lnTo>
                    <a:pt x="468" y="211"/>
                  </a:lnTo>
                  <a:lnTo>
                    <a:pt x="461" y="169"/>
                  </a:lnTo>
                  <a:lnTo>
                    <a:pt x="458" y="158"/>
                  </a:lnTo>
                  <a:lnTo>
                    <a:pt x="455" y="149"/>
                  </a:lnTo>
                  <a:lnTo>
                    <a:pt x="455" y="147"/>
                  </a:lnTo>
                  <a:lnTo>
                    <a:pt x="450" y="138"/>
                  </a:lnTo>
                  <a:lnTo>
                    <a:pt x="447" y="129"/>
                  </a:lnTo>
                  <a:lnTo>
                    <a:pt x="447" y="128"/>
                  </a:lnTo>
                  <a:lnTo>
                    <a:pt x="442" y="119"/>
                  </a:lnTo>
                  <a:lnTo>
                    <a:pt x="441" y="119"/>
                  </a:lnTo>
                  <a:lnTo>
                    <a:pt x="435" y="110"/>
                  </a:lnTo>
                  <a:lnTo>
                    <a:pt x="430" y="101"/>
                  </a:lnTo>
                  <a:lnTo>
                    <a:pt x="423" y="93"/>
                  </a:lnTo>
                  <a:lnTo>
                    <a:pt x="417" y="84"/>
                  </a:lnTo>
                  <a:lnTo>
                    <a:pt x="411" y="77"/>
                  </a:lnTo>
                  <a:lnTo>
                    <a:pt x="411" y="75"/>
                  </a:lnTo>
                  <a:lnTo>
                    <a:pt x="389" y="54"/>
                  </a:lnTo>
                  <a:lnTo>
                    <a:pt x="381" y="48"/>
                  </a:lnTo>
                  <a:lnTo>
                    <a:pt x="379" y="48"/>
                  </a:lnTo>
                  <a:lnTo>
                    <a:pt x="370" y="42"/>
                  </a:lnTo>
                  <a:lnTo>
                    <a:pt x="362" y="36"/>
                  </a:lnTo>
                  <a:lnTo>
                    <a:pt x="352" y="32"/>
                  </a:lnTo>
                  <a:lnTo>
                    <a:pt x="343" y="26"/>
                  </a:lnTo>
                  <a:lnTo>
                    <a:pt x="343" y="24"/>
                  </a:lnTo>
                  <a:lnTo>
                    <a:pt x="333" y="20"/>
                  </a:lnTo>
                  <a:lnTo>
                    <a:pt x="332" y="20"/>
                  </a:lnTo>
                  <a:lnTo>
                    <a:pt x="322" y="17"/>
                  </a:lnTo>
                  <a:lnTo>
                    <a:pt x="313" y="12"/>
                  </a:lnTo>
                  <a:lnTo>
                    <a:pt x="311" y="12"/>
                  </a:lnTo>
                  <a:lnTo>
                    <a:pt x="301" y="9"/>
                  </a:lnTo>
                  <a:lnTo>
                    <a:pt x="290" y="6"/>
                  </a:lnTo>
                  <a:lnTo>
                    <a:pt x="246" y="0"/>
                  </a:lnTo>
                  <a:lnTo>
                    <a:pt x="221" y="0"/>
                  </a:lnTo>
                  <a:lnTo>
                    <a:pt x="176" y="6"/>
                  </a:lnTo>
                  <a:lnTo>
                    <a:pt x="167" y="9"/>
                  </a:lnTo>
                  <a:lnTo>
                    <a:pt x="156" y="12"/>
                  </a:lnTo>
                  <a:lnTo>
                    <a:pt x="145" y="17"/>
                  </a:lnTo>
                  <a:lnTo>
                    <a:pt x="137" y="20"/>
                  </a:lnTo>
                  <a:lnTo>
                    <a:pt x="135" y="20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16" y="32"/>
                  </a:lnTo>
                  <a:lnTo>
                    <a:pt x="107" y="36"/>
                  </a:lnTo>
                  <a:lnTo>
                    <a:pt x="99" y="42"/>
                  </a:lnTo>
                  <a:lnTo>
                    <a:pt x="89" y="48"/>
                  </a:lnTo>
                  <a:lnTo>
                    <a:pt x="81" y="54"/>
                  </a:lnTo>
                  <a:lnTo>
                    <a:pt x="80" y="54"/>
                  </a:lnTo>
                  <a:lnTo>
                    <a:pt x="57" y="75"/>
                  </a:lnTo>
                  <a:lnTo>
                    <a:pt x="57" y="77"/>
                  </a:lnTo>
                  <a:lnTo>
                    <a:pt x="51" y="84"/>
                  </a:lnTo>
                  <a:lnTo>
                    <a:pt x="45" y="93"/>
                  </a:lnTo>
                  <a:lnTo>
                    <a:pt x="38" y="101"/>
                  </a:lnTo>
                  <a:lnTo>
                    <a:pt x="34" y="110"/>
                  </a:lnTo>
                  <a:lnTo>
                    <a:pt x="27" y="119"/>
                  </a:lnTo>
                  <a:lnTo>
                    <a:pt x="26" y="119"/>
                  </a:lnTo>
                  <a:lnTo>
                    <a:pt x="21" y="128"/>
                  </a:lnTo>
                  <a:lnTo>
                    <a:pt x="21" y="129"/>
                  </a:lnTo>
                  <a:lnTo>
                    <a:pt x="18" y="138"/>
                  </a:lnTo>
                  <a:lnTo>
                    <a:pt x="13" y="147"/>
                  </a:lnTo>
                  <a:lnTo>
                    <a:pt x="13" y="149"/>
                  </a:lnTo>
                  <a:lnTo>
                    <a:pt x="10" y="158"/>
                  </a:lnTo>
                  <a:lnTo>
                    <a:pt x="7" y="169"/>
                  </a:lnTo>
                  <a:lnTo>
                    <a:pt x="0" y="211"/>
                  </a:lnTo>
                  <a:lnTo>
                    <a:pt x="0" y="212"/>
                  </a:lnTo>
                  <a:lnTo>
                    <a:pt x="0" y="233"/>
                  </a:lnTo>
                  <a:lnTo>
                    <a:pt x="13" y="233"/>
                  </a:lnTo>
                  <a:lnTo>
                    <a:pt x="13" y="212"/>
                  </a:lnTo>
                  <a:lnTo>
                    <a:pt x="19" y="172"/>
                  </a:lnTo>
                  <a:lnTo>
                    <a:pt x="23" y="161"/>
                  </a:lnTo>
                  <a:lnTo>
                    <a:pt x="26" y="152"/>
                  </a:lnTo>
                  <a:lnTo>
                    <a:pt x="31" y="143"/>
                  </a:lnTo>
                  <a:lnTo>
                    <a:pt x="31" y="141"/>
                  </a:lnTo>
                  <a:lnTo>
                    <a:pt x="34" y="134"/>
                  </a:lnTo>
                  <a:lnTo>
                    <a:pt x="37" y="125"/>
                  </a:lnTo>
                  <a:lnTo>
                    <a:pt x="43" y="116"/>
                  </a:lnTo>
                  <a:lnTo>
                    <a:pt x="45" y="116"/>
                  </a:lnTo>
                  <a:lnTo>
                    <a:pt x="48" y="107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61" y="90"/>
                  </a:lnTo>
                  <a:lnTo>
                    <a:pt x="67" y="84"/>
                  </a:lnTo>
                  <a:lnTo>
                    <a:pt x="89" y="63"/>
                  </a:lnTo>
                  <a:lnTo>
                    <a:pt x="95" y="57"/>
                  </a:lnTo>
                  <a:lnTo>
                    <a:pt x="105" y="51"/>
                  </a:lnTo>
                  <a:lnTo>
                    <a:pt x="107" y="51"/>
                  </a:lnTo>
                  <a:lnTo>
                    <a:pt x="113" y="45"/>
                  </a:lnTo>
                  <a:lnTo>
                    <a:pt x="122" y="42"/>
                  </a:lnTo>
                  <a:lnTo>
                    <a:pt x="122" y="41"/>
                  </a:lnTo>
                  <a:lnTo>
                    <a:pt x="132" y="35"/>
                  </a:lnTo>
                  <a:lnTo>
                    <a:pt x="141" y="32"/>
                  </a:lnTo>
                  <a:lnTo>
                    <a:pt x="149" y="29"/>
                  </a:lnTo>
                  <a:lnTo>
                    <a:pt x="151" y="29"/>
                  </a:lnTo>
                  <a:lnTo>
                    <a:pt x="159" y="24"/>
                  </a:lnTo>
                  <a:lnTo>
                    <a:pt x="170" y="21"/>
                  </a:lnTo>
                  <a:lnTo>
                    <a:pt x="179" y="18"/>
                  </a:lnTo>
                  <a:lnTo>
                    <a:pt x="222" y="12"/>
                  </a:lnTo>
                  <a:lnTo>
                    <a:pt x="244" y="12"/>
                  </a:lnTo>
                  <a:lnTo>
                    <a:pt x="287" y="18"/>
                  </a:lnTo>
                  <a:lnTo>
                    <a:pt x="298" y="21"/>
                  </a:lnTo>
                  <a:lnTo>
                    <a:pt x="308" y="24"/>
                  </a:lnTo>
                  <a:lnTo>
                    <a:pt x="317" y="29"/>
                  </a:lnTo>
                  <a:lnTo>
                    <a:pt x="319" y="29"/>
                  </a:lnTo>
                  <a:lnTo>
                    <a:pt x="327" y="32"/>
                  </a:lnTo>
                  <a:lnTo>
                    <a:pt x="336" y="35"/>
                  </a:lnTo>
                  <a:lnTo>
                    <a:pt x="346" y="41"/>
                  </a:lnTo>
                  <a:lnTo>
                    <a:pt x="346" y="42"/>
                  </a:lnTo>
                  <a:lnTo>
                    <a:pt x="355" y="45"/>
                  </a:lnTo>
                  <a:lnTo>
                    <a:pt x="363" y="51"/>
                  </a:lnTo>
                  <a:lnTo>
                    <a:pt x="373" y="57"/>
                  </a:lnTo>
                  <a:lnTo>
                    <a:pt x="379" y="63"/>
                  </a:lnTo>
                  <a:lnTo>
                    <a:pt x="401" y="84"/>
                  </a:lnTo>
                  <a:lnTo>
                    <a:pt x="408" y="90"/>
                  </a:lnTo>
                  <a:lnTo>
                    <a:pt x="414" y="99"/>
                  </a:lnTo>
                  <a:lnTo>
                    <a:pt x="414" y="101"/>
                  </a:lnTo>
                  <a:lnTo>
                    <a:pt x="420" y="107"/>
                  </a:lnTo>
                  <a:lnTo>
                    <a:pt x="423" y="116"/>
                  </a:lnTo>
                  <a:lnTo>
                    <a:pt x="425" y="116"/>
                  </a:lnTo>
                  <a:lnTo>
                    <a:pt x="431" y="125"/>
                  </a:lnTo>
                  <a:lnTo>
                    <a:pt x="435" y="134"/>
                  </a:lnTo>
                  <a:lnTo>
                    <a:pt x="438" y="141"/>
                  </a:lnTo>
                  <a:lnTo>
                    <a:pt x="438" y="143"/>
                  </a:lnTo>
                  <a:lnTo>
                    <a:pt x="442" y="152"/>
                  </a:lnTo>
                  <a:lnTo>
                    <a:pt x="446" y="161"/>
                  </a:lnTo>
                  <a:lnTo>
                    <a:pt x="449" y="172"/>
                  </a:lnTo>
                  <a:lnTo>
                    <a:pt x="455" y="212"/>
                  </a:lnTo>
                  <a:lnTo>
                    <a:pt x="455" y="233"/>
                  </a:lnTo>
                  <a:lnTo>
                    <a:pt x="449" y="274"/>
                  </a:lnTo>
                  <a:lnTo>
                    <a:pt x="446" y="284"/>
                  </a:lnTo>
                  <a:lnTo>
                    <a:pt x="442" y="294"/>
                  </a:lnTo>
                  <a:lnTo>
                    <a:pt x="438" y="303"/>
                  </a:lnTo>
                  <a:lnTo>
                    <a:pt x="438" y="304"/>
                  </a:lnTo>
                  <a:lnTo>
                    <a:pt x="435" y="312"/>
                  </a:lnTo>
                  <a:lnTo>
                    <a:pt x="431" y="321"/>
                  </a:lnTo>
                  <a:lnTo>
                    <a:pt x="425" y="330"/>
                  </a:lnTo>
                  <a:lnTo>
                    <a:pt x="423" y="330"/>
                  </a:lnTo>
                  <a:lnTo>
                    <a:pt x="420" y="339"/>
                  </a:lnTo>
                  <a:lnTo>
                    <a:pt x="414" y="346"/>
                  </a:lnTo>
                  <a:lnTo>
                    <a:pt x="408" y="355"/>
                  </a:lnTo>
                  <a:lnTo>
                    <a:pt x="401" y="361"/>
                  </a:lnTo>
                  <a:lnTo>
                    <a:pt x="379" y="382"/>
                  </a:lnTo>
                  <a:lnTo>
                    <a:pt x="373" y="388"/>
                  </a:lnTo>
                  <a:lnTo>
                    <a:pt x="363" y="394"/>
                  </a:lnTo>
                  <a:lnTo>
                    <a:pt x="355" y="400"/>
                  </a:lnTo>
                  <a:lnTo>
                    <a:pt x="346" y="403"/>
                  </a:lnTo>
                  <a:lnTo>
                    <a:pt x="346" y="405"/>
                  </a:lnTo>
                  <a:lnTo>
                    <a:pt x="336" y="411"/>
                  </a:lnTo>
                  <a:lnTo>
                    <a:pt x="327" y="414"/>
                  </a:lnTo>
                  <a:lnTo>
                    <a:pt x="319" y="417"/>
                  </a:lnTo>
                  <a:lnTo>
                    <a:pt x="317" y="417"/>
                  </a:lnTo>
                  <a:lnTo>
                    <a:pt x="308" y="421"/>
                  </a:lnTo>
                  <a:lnTo>
                    <a:pt x="298" y="425"/>
                  </a:lnTo>
                  <a:lnTo>
                    <a:pt x="287" y="428"/>
                  </a:lnTo>
                  <a:lnTo>
                    <a:pt x="244" y="434"/>
                  </a:lnTo>
                  <a:lnTo>
                    <a:pt x="222" y="434"/>
                  </a:lnTo>
                  <a:lnTo>
                    <a:pt x="179" y="428"/>
                  </a:lnTo>
                  <a:lnTo>
                    <a:pt x="170" y="425"/>
                  </a:lnTo>
                  <a:lnTo>
                    <a:pt x="159" y="421"/>
                  </a:lnTo>
                  <a:lnTo>
                    <a:pt x="151" y="417"/>
                  </a:lnTo>
                  <a:lnTo>
                    <a:pt x="149" y="417"/>
                  </a:lnTo>
                  <a:lnTo>
                    <a:pt x="141" y="414"/>
                  </a:lnTo>
                  <a:lnTo>
                    <a:pt x="132" y="411"/>
                  </a:lnTo>
                  <a:lnTo>
                    <a:pt x="122" y="405"/>
                  </a:lnTo>
                  <a:lnTo>
                    <a:pt x="122" y="403"/>
                  </a:lnTo>
                  <a:lnTo>
                    <a:pt x="113" y="400"/>
                  </a:lnTo>
                  <a:lnTo>
                    <a:pt x="107" y="394"/>
                  </a:lnTo>
                  <a:lnTo>
                    <a:pt x="105" y="394"/>
                  </a:lnTo>
                  <a:lnTo>
                    <a:pt x="95" y="388"/>
                  </a:lnTo>
                  <a:lnTo>
                    <a:pt x="89" y="382"/>
                  </a:lnTo>
                  <a:lnTo>
                    <a:pt x="67" y="361"/>
                  </a:lnTo>
                  <a:lnTo>
                    <a:pt x="61" y="355"/>
                  </a:lnTo>
                  <a:lnTo>
                    <a:pt x="54" y="346"/>
                  </a:lnTo>
                  <a:lnTo>
                    <a:pt x="48" y="339"/>
                  </a:lnTo>
                  <a:lnTo>
                    <a:pt x="45" y="330"/>
                  </a:lnTo>
                  <a:lnTo>
                    <a:pt x="43" y="330"/>
                  </a:lnTo>
                  <a:lnTo>
                    <a:pt x="37" y="321"/>
                  </a:lnTo>
                  <a:lnTo>
                    <a:pt x="34" y="312"/>
                  </a:lnTo>
                  <a:lnTo>
                    <a:pt x="31" y="304"/>
                  </a:lnTo>
                  <a:lnTo>
                    <a:pt x="31" y="303"/>
                  </a:lnTo>
                  <a:lnTo>
                    <a:pt x="26" y="294"/>
                  </a:lnTo>
                  <a:lnTo>
                    <a:pt x="23" y="284"/>
                  </a:lnTo>
                  <a:lnTo>
                    <a:pt x="19" y="274"/>
                  </a:lnTo>
                  <a:lnTo>
                    <a:pt x="13" y="233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36" name="Rectangle 176"/>
            <p:cNvSpPr>
              <a:spLocks noChangeArrowheads="1"/>
            </p:cNvSpPr>
            <p:nvPr/>
          </p:nvSpPr>
          <p:spPr bwMode="auto">
            <a:xfrm>
              <a:off x="2024" y="2175"/>
              <a:ext cx="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i="1">
                  <a:solidFill>
                    <a:srgbClr val="008000"/>
                  </a:solidFill>
                  <a:latin typeface="Arial Black" pitchFamily="34" charset="0"/>
                </a:rPr>
                <a:t>e</a:t>
              </a:r>
              <a:endParaRPr lang="en-US" altLang="ja-JP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5137" name="Rectangle 177"/>
            <p:cNvSpPr>
              <a:spLocks noChangeArrowheads="1"/>
            </p:cNvSpPr>
            <p:nvPr/>
          </p:nvSpPr>
          <p:spPr bwMode="auto">
            <a:xfrm>
              <a:off x="2161" y="2347"/>
              <a:ext cx="8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300" i="1">
                  <a:solidFill>
                    <a:srgbClr val="008000"/>
                  </a:solidFill>
                  <a:latin typeface="Arial Black" pitchFamily="34" charset="0"/>
                </a:rPr>
                <a:t> </a:t>
              </a:r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5138" name="Rectangle 178"/>
            <p:cNvSpPr>
              <a:spLocks noChangeArrowheads="1"/>
            </p:cNvSpPr>
            <p:nvPr/>
          </p:nvSpPr>
          <p:spPr bwMode="auto">
            <a:xfrm>
              <a:off x="2180" y="2200"/>
              <a:ext cx="2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100" i="1">
                  <a:solidFill>
                    <a:srgbClr val="008000"/>
                  </a:solidFill>
                  <a:latin typeface="Arial Black" pitchFamily="34" charset="0"/>
                </a:rPr>
                <a:t>-</a:t>
              </a:r>
              <a:endParaRPr lang="en-US" altLang="ja-JP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5139" name="Freeform 179"/>
            <p:cNvSpPr>
              <a:spLocks/>
            </p:cNvSpPr>
            <p:nvPr/>
          </p:nvSpPr>
          <p:spPr bwMode="auto">
            <a:xfrm>
              <a:off x="139" y="2292"/>
              <a:ext cx="1895" cy="107"/>
            </a:xfrm>
            <a:custGeom>
              <a:avLst/>
              <a:gdLst>
                <a:gd name="T0" fmla="*/ 1339 w 1392"/>
                <a:gd name="T1" fmla="*/ 6 h 76"/>
                <a:gd name="T2" fmla="*/ 1312 w 1392"/>
                <a:gd name="T3" fmla="*/ 1 h 76"/>
                <a:gd name="T4" fmla="*/ 1287 w 1392"/>
                <a:gd name="T5" fmla="*/ 0 h 76"/>
                <a:gd name="T6" fmla="*/ 1263 w 1392"/>
                <a:gd name="T7" fmla="*/ 3 h 76"/>
                <a:gd name="T8" fmla="*/ 1243 w 1392"/>
                <a:gd name="T9" fmla="*/ 10 h 76"/>
                <a:gd name="T10" fmla="*/ 1148 w 1392"/>
                <a:gd name="T11" fmla="*/ 42 h 76"/>
                <a:gd name="T12" fmla="*/ 1102 w 1392"/>
                <a:gd name="T13" fmla="*/ 49 h 76"/>
                <a:gd name="T14" fmla="*/ 1056 w 1392"/>
                <a:gd name="T15" fmla="*/ 42 h 76"/>
                <a:gd name="T16" fmla="*/ 954 w 1392"/>
                <a:gd name="T17" fmla="*/ 9 h 76"/>
                <a:gd name="T18" fmla="*/ 927 w 1392"/>
                <a:gd name="T19" fmla="*/ 3 h 76"/>
                <a:gd name="T20" fmla="*/ 899 w 1392"/>
                <a:gd name="T21" fmla="*/ 0 h 76"/>
                <a:gd name="T22" fmla="*/ 872 w 1392"/>
                <a:gd name="T23" fmla="*/ 3 h 76"/>
                <a:gd name="T24" fmla="*/ 802 w 1392"/>
                <a:gd name="T25" fmla="*/ 27 h 76"/>
                <a:gd name="T26" fmla="*/ 737 w 1392"/>
                <a:gd name="T27" fmla="*/ 46 h 76"/>
                <a:gd name="T28" fmla="*/ 691 w 1392"/>
                <a:gd name="T29" fmla="*/ 46 h 76"/>
                <a:gd name="T30" fmla="*/ 618 w 1392"/>
                <a:gd name="T31" fmla="*/ 27 h 76"/>
                <a:gd name="T32" fmla="*/ 541 w 1392"/>
                <a:gd name="T33" fmla="*/ 3 h 76"/>
                <a:gd name="T34" fmla="*/ 512 w 1392"/>
                <a:gd name="T35" fmla="*/ 0 h 76"/>
                <a:gd name="T36" fmla="*/ 484 w 1392"/>
                <a:gd name="T37" fmla="*/ 3 h 76"/>
                <a:gd name="T38" fmla="*/ 406 w 1392"/>
                <a:gd name="T39" fmla="*/ 27 h 76"/>
                <a:gd name="T40" fmla="*/ 333 w 1392"/>
                <a:gd name="T41" fmla="*/ 46 h 76"/>
                <a:gd name="T42" fmla="*/ 287 w 1392"/>
                <a:gd name="T43" fmla="*/ 46 h 76"/>
                <a:gd name="T44" fmla="*/ 219 w 1392"/>
                <a:gd name="T45" fmla="*/ 27 h 76"/>
                <a:gd name="T46" fmla="*/ 149 w 1392"/>
                <a:gd name="T47" fmla="*/ 3 h 76"/>
                <a:gd name="T48" fmla="*/ 124 w 1392"/>
                <a:gd name="T49" fmla="*/ 0 h 76"/>
                <a:gd name="T50" fmla="*/ 110 w 1392"/>
                <a:gd name="T51" fmla="*/ 1 h 76"/>
                <a:gd name="T52" fmla="*/ 62 w 1392"/>
                <a:gd name="T53" fmla="*/ 12 h 76"/>
                <a:gd name="T54" fmla="*/ 27 w 1392"/>
                <a:gd name="T55" fmla="*/ 21 h 76"/>
                <a:gd name="T56" fmla="*/ 12 w 1392"/>
                <a:gd name="T57" fmla="*/ 27 h 76"/>
                <a:gd name="T58" fmla="*/ 13 w 1392"/>
                <a:gd name="T59" fmla="*/ 55 h 76"/>
                <a:gd name="T60" fmla="*/ 37 w 1392"/>
                <a:gd name="T61" fmla="*/ 48 h 76"/>
                <a:gd name="T62" fmla="*/ 102 w 1392"/>
                <a:gd name="T63" fmla="*/ 31 h 76"/>
                <a:gd name="T64" fmla="*/ 124 w 1392"/>
                <a:gd name="T65" fmla="*/ 27 h 76"/>
                <a:gd name="T66" fmla="*/ 165 w 1392"/>
                <a:gd name="T67" fmla="*/ 34 h 76"/>
                <a:gd name="T68" fmla="*/ 210 w 1392"/>
                <a:gd name="T69" fmla="*/ 51 h 76"/>
                <a:gd name="T70" fmla="*/ 259 w 1392"/>
                <a:gd name="T71" fmla="*/ 69 h 76"/>
                <a:gd name="T72" fmla="*/ 284 w 1392"/>
                <a:gd name="T73" fmla="*/ 73 h 76"/>
                <a:gd name="T74" fmla="*/ 336 w 1392"/>
                <a:gd name="T75" fmla="*/ 73 h 76"/>
                <a:gd name="T76" fmla="*/ 363 w 1392"/>
                <a:gd name="T77" fmla="*/ 69 h 76"/>
                <a:gd name="T78" fmla="*/ 416 w 1392"/>
                <a:gd name="T79" fmla="*/ 52 h 76"/>
                <a:gd name="T80" fmla="*/ 465 w 1392"/>
                <a:gd name="T81" fmla="*/ 34 h 76"/>
                <a:gd name="T82" fmla="*/ 512 w 1392"/>
                <a:gd name="T83" fmla="*/ 27 h 76"/>
                <a:gd name="T84" fmla="*/ 560 w 1392"/>
                <a:gd name="T85" fmla="*/ 34 h 76"/>
                <a:gd name="T86" fmla="*/ 609 w 1392"/>
                <a:gd name="T87" fmla="*/ 52 h 76"/>
                <a:gd name="T88" fmla="*/ 661 w 1392"/>
                <a:gd name="T89" fmla="*/ 69 h 76"/>
                <a:gd name="T90" fmla="*/ 688 w 1392"/>
                <a:gd name="T91" fmla="*/ 73 h 76"/>
                <a:gd name="T92" fmla="*/ 740 w 1392"/>
                <a:gd name="T93" fmla="*/ 73 h 76"/>
                <a:gd name="T94" fmla="*/ 767 w 1392"/>
                <a:gd name="T95" fmla="*/ 69 h 76"/>
                <a:gd name="T96" fmla="*/ 813 w 1392"/>
                <a:gd name="T97" fmla="*/ 51 h 76"/>
                <a:gd name="T98" fmla="*/ 877 w 1392"/>
                <a:gd name="T99" fmla="*/ 30 h 76"/>
                <a:gd name="T100" fmla="*/ 923 w 1392"/>
                <a:gd name="T101" fmla="*/ 30 h 76"/>
                <a:gd name="T102" fmla="*/ 997 w 1392"/>
                <a:gd name="T103" fmla="*/ 51 h 76"/>
                <a:gd name="T104" fmla="*/ 1048 w 1392"/>
                <a:gd name="T105" fmla="*/ 69 h 76"/>
                <a:gd name="T106" fmla="*/ 1073 w 1392"/>
                <a:gd name="T107" fmla="*/ 73 h 76"/>
                <a:gd name="T108" fmla="*/ 1102 w 1392"/>
                <a:gd name="T109" fmla="*/ 76 h 76"/>
                <a:gd name="T110" fmla="*/ 1130 w 1392"/>
                <a:gd name="T111" fmla="*/ 73 h 76"/>
                <a:gd name="T112" fmla="*/ 1156 w 1392"/>
                <a:gd name="T113" fmla="*/ 69 h 76"/>
                <a:gd name="T114" fmla="*/ 1206 w 1392"/>
                <a:gd name="T115" fmla="*/ 51 h 76"/>
                <a:gd name="T116" fmla="*/ 1271 w 1392"/>
                <a:gd name="T117" fmla="*/ 30 h 76"/>
                <a:gd name="T118" fmla="*/ 1308 w 1392"/>
                <a:gd name="T119" fmla="*/ 28 h 76"/>
                <a:gd name="T120" fmla="*/ 1382 w 1392"/>
                <a:gd name="T121" fmla="*/ 4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2" h="76">
                  <a:moveTo>
                    <a:pt x="1392" y="21"/>
                  </a:moveTo>
                  <a:lnTo>
                    <a:pt x="1339" y="6"/>
                  </a:lnTo>
                  <a:lnTo>
                    <a:pt x="1338" y="6"/>
                  </a:lnTo>
                  <a:lnTo>
                    <a:pt x="1312" y="1"/>
                  </a:lnTo>
                  <a:lnTo>
                    <a:pt x="1311" y="1"/>
                  </a:lnTo>
                  <a:lnTo>
                    <a:pt x="1287" y="0"/>
                  </a:lnTo>
                  <a:lnTo>
                    <a:pt x="1266" y="3"/>
                  </a:lnTo>
                  <a:lnTo>
                    <a:pt x="1263" y="3"/>
                  </a:lnTo>
                  <a:lnTo>
                    <a:pt x="1243" y="9"/>
                  </a:lnTo>
                  <a:lnTo>
                    <a:pt x="1243" y="10"/>
                  </a:lnTo>
                  <a:lnTo>
                    <a:pt x="1197" y="27"/>
                  </a:lnTo>
                  <a:lnTo>
                    <a:pt x="1148" y="42"/>
                  </a:lnTo>
                  <a:lnTo>
                    <a:pt x="1125" y="46"/>
                  </a:lnTo>
                  <a:lnTo>
                    <a:pt x="1102" y="49"/>
                  </a:lnTo>
                  <a:lnTo>
                    <a:pt x="1078" y="46"/>
                  </a:lnTo>
                  <a:lnTo>
                    <a:pt x="1056" y="42"/>
                  </a:lnTo>
                  <a:lnTo>
                    <a:pt x="1007" y="27"/>
                  </a:lnTo>
                  <a:lnTo>
                    <a:pt x="954" y="9"/>
                  </a:lnTo>
                  <a:lnTo>
                    <a:pt x="953" y="7"/>
                  </a:lnTo>
                  <a:lnTo>
                    <a:pt x="927" y="3"/>
                  </a:lnTo>
                  <a:lnTo>
                    <a:pt x="926" y="3"/>
                  </a:lnTo>
                  <a:lnTo>
                    <a:pt x="899" y="0"/>
                  </a:lnTo>
                  <a:lnTo>
                    <a:pt x="873" y="3"/>
                  </a:lnTo>
                  <a:lnTo>
                    <a:pt x="872" y="3"/>
                  </a:lnTo>
                  <a:lnTo>
                    <a:pt x="847" y="7"/>
                  </a:lnTo>
                  <a:lnTo>
                    <a:pt x="802" y="27"/>
                  </a:lnTo>
                  <a:lnTo>
                    <a:pt x="758" y="42"/>
                  </a:lnTo>
                  <a:lnTo>
                    <a:pt x="737" y="46"/>
                  </a:lnTo>
                  <a:lnTo>
                    <a:pt x="715" y="49"/>
                  </a:lnTo>
                  <a:lnTo>
                    <a:pt x="691" y="46"/>
                  </a:lnTo>
                  <a:lnTo>
                    <a:pt x="667" y="42"/>
                  </a:lnTo>
                  <a:lnTo>
                    <a:pt x="618" y="27"/>
                  </a:lnTo>
                  <a:lnTo>
                    <a:pt x="566" y="7"/>
                  </a:lnTo>
                  <a:lnTo>
                    <a:pt x="541" y="3"/>
                  </a:lnTo>
                  <a:lnTo>
                    <a:pt x="539" y="3"/>
                  </a:lnTo>
                  <a:lnTo>
                    <a:pt x="512" y="0"/>
                  </a:lnTo>
                  <a:lnTo>
                    <a:pt x="485" y="3"/>
                  </a:lnTo>
                  <a:lnTo>
                    <a:pt x="484" y="3"/>
                  </a:lnTo>
                  <a:lnTo>
                    <a:pt x="458" y="7"/>
                  </a:lnTo>
                  <a:lnTo>
                    <a:pt x="406" y="27"/>
                  </a:lnTo>
                  <a:lnTo>
                    <a:pt x="357" y="42"/>
                  </a:lnTo>
                  <a:lnTo>
                    <a:pt x="333" y="46"/>
                  </a:lnTo>
                  <a:lnTo>
                    <a:pt x="309" y="49"/>
                  </a:lnTo>
                  <a:lnTo>
                    <a:pt x="287" y="46"/>
                  </a:lnTo>
                  <a:lnTo>
                    <a:pt x="265" y="42"/>
                  </a:lnTo>
                  <a:lnTo>
                    <a:pt x="219" y="27"/>
                  </a:lnTo>
                  <a:lnTo>
                    <a:pt x="175" y="7"/>
                  </a:lnTo>
                  <a:lnTo>
                    <a:pt x="149" y="3"/>
                  </a:lnTo>
                  <a:lnTo>
                    <a:pt x="148" y="3"/>
                  </a:lnTo>
                  <a:lnTo>
                    <a:pt x="124" y="0"/>
                  </a:lnTo>
                  <a:lnTo>
                    <a:pt x="111" y="1"/>
                  </a:lnTo>
                  <a:lnTo>
                    <a:pt x="110" y="1"/>
                  </a:lnTo>
                  <a:lnTo>
                    <a:pt x="95" y="4"/>
                  </a:lnTo>
                  <a:lnTo>
                    <a:pt x="62" y="12"/>
                  </a:lnTo>
                  <a:lnTo>
                    <a:pt x="29" y="21"/>
                  </a:lnTo>
                  <a:lnTo>
                    <a:pt x="27" y="21"/>
                  </a:lnTo>
                  <a:lnTo>
                    <a:pt x="13" y="25"/>
                  </a:lnTo>
                  <a:lnTo>
                    <a:pt x="12" y="27"/>
                  </a:lnTo>
                  <a:lnTo>
                    <a:pt x="0" y="31"/>
                  </a:lnTo>
                  <a:lnTo>
                    <a:pt x="13" y="55"/>
                  </a:lnTo>
                  <a:lnTo>
                    <a:pt x="23" y="51"/>
                  </a:lnTo>
                  <a:lnTo>
                    <a:pt x="37" y="48"/>
                  </a:lnTo>
                  <a:lnTo>
                    <a:pt x="69" y="39"/>
                  </a:lnTo>
                  <a:lnTo>
                    <a:pt x="102" y="31"/>
                  </a:lnTo>
                  <a:lnTo>
                    <a:pt x="116" y="28"/>
                  </a:lnTo>
                  <a:lnTo>
                    <a:pt x="124" y="27"/>
                  </a:lnTo>
                  <a:lnTo>
                    <a:pt x="143" y="30"/>
                  </a:lnTo>
                  <a:lnTo>
                    <a:pt x="165" y="34"/>
                  </a:lnTo>
                  <a:lnTo>
                    <a:pt x="208" y="51"/>
                  </a:lnTo>
                  <a:lnTo>
                    <a:pt x="210" y="51"/>
                  </a:lnTo>
                  <a:lnTo>
                    <a:pt x="257" y="67"/>
                  </a:lnTo>
                  <a:lnTo>
                    <a:pt x="259" y="69"/>
                  </a:lnTo>
                  <a:lnTo>
                    <a:pt x="282" y="73"/>
                  </a:lnTo>
                  <a:lnTo>
                    <a:pt x="284" y="73"/>
                  </a:lnTo>
                  <a:lnTo>
                    <a:pt x="309" y="76"/>
                  </a:lnTo>
                  <a:lnTo>
                    <a:pt x="336" y="73"/>
                  </a:lnTo>
                  <a:lnTo>
                    <a:pt x="338" y="73"/>
                  </a:lnTo>
                  <a:lnTo>
                    <a:pt x="363" y="69"/>
                  </a:lnTo>
                  <a:lnTo>
                    <a:pt x="365" y="69"/>
                  </a:lnTo>
                  <a:lnTo>
                    <a:pt x="416" y="52"/>
                  </a:lnTo>
                  <a:lnTo>
                    <a:pt x="416" y="51"/>
                  </a:lnTo>
                  <a:lnTo>
                    <a:pt x="465" y="34"/>
                  </a:lnTo>
                  <a:lnTo>
                    <a:pt x="488" y="30"/>
                  </a:lnTo>
                  <a:lnTo>
                    <a:pt x="512" y="27"/>
                  </a:lnTo>
                  <a:lnTo>
                    <a:pt x="536" y="30"/>
                  </a:lnTo>
                  <a:lnTo>
                    <a:pt x="560" y="34"/>
                  </a:lnTo>
                  <a:lnTo>
                    <a:pt x="609" y="51"/>
                  </a:lnTo>
                  <a:lnTo>
                    <a:pt x="609" y="52"/>
                  </a:lnTo>
                  <a:lnTo>
                    <a:pt x="660" y="69"/>
                  </a:lnTo>
                  <a:lnTo>
                    <a:pt x="661" y="69"/>
                  </a:lnTo>
                  <a:lnTo>
                    <a:pt x="687" y="73"/>
                  </a:lnTo>
                  <a:lnTo>
                    <a:pt x="688" y="73"/>
                  </a:lnTo>
                  <a:lnTo>
                    <a:pt x="715" y="76"/>
                  </a:lnTo>
                  <a:lnTo>
                    <a:pt x="740" y="73"/>
                  </a:lnTo>
                  <a:lnTo>
                    <a:pt x="742" y="73"/>
                  </a:lnTo>
                  <a:lnTo>
                    <a:pt x="767" y="69"/>
                  </a:lnTo>
                  <a:lnTo>
                    <a:pt x="812" y="51"/>
                  </a:lnTo>
                  <a:lnTo>
                    <a:pt x="813" y="51"/>
                  </a:lnTo>
                  <a:lnTo>
                    <a:pt x="856" y="34"/>
                  </a:lnTo>
                  <a:lnTo>
                    <a:pt x="877" y="30"/>
                  </a:lnTo>
                  <a:lnTo>
                    <a:pt x="899" y="27"/>
                  </a:lnTo>
                  <a:lnTo>
                    <a:pt x="923" y="30"/>
                  </a:lnTo>
                  <a:lnTo>
                    <a:pt x="946" y="34"/>
                  </a:lnTo>
                  <a:lnTo>
                    <a:pt x="997" y="51"/>
                  </a:lnTo>
                  <a:lnTo>
                    <a:pt x="997" y="52"/>
                  </a:lnTo>
                  <a:lnTo>
                    <a:pt x="1048" y="69"/>
                  </a:lnTo>
                  <a:lnTo>
                    <a:pt x="1049" y="69"/>
                  </a:lnTo>
                  <a:lnTo>
                    <a:pt x="1073" y="73"/>
                  </a:lnTo>
                  <a:lnTo>
                    <a:pt x="1075" y="73"/>
                  </a:lnTo>
                  <a:lnTo>
                    <a:pt x="1102" y="76"/>
                  </a:lnTo>
                  <a:lnTo>
                    <a:pt x="1129" y="73"/>
                  </a:lnTo>
                  <a:lnTo>
                    <a:pt x="1130" y="73"/>
                  </a:lnTo>
                  <a:lnTo>
                    <a:pt x="1154" y="69"/>
                  </a:lnTo>
                  <a:lnTo>
                    <a:pt x="1156" y="69"/>
                  </a:lnTo>
                  <a:lnTo>
                    <a:pt x="1206" y="52"/>
                  </a:lnTo>
                  <a:lnTo>
                    <a:pt x="1206" y="51"/>
                  </a:lnTo>
                  <a:lnTo>
                    <a:pt x="1252" y="36"/>
                  </a:lnTo>
                  <a:lnTo>
                    <a:pt x="1271" y="30"/>
                  </a:lnTo>
                  <a:lnTo>
                    <a:pt x="1287" y="27"/>
                  </a:lnTo>
                  <a:lnTo>
                    <a:pt x="1308" y="28"/>
                  </a:lnTo>
                  <a:lnTo>
                    <a:pt x="1331" y="33"/>
                  </a:lnTo>
                  <a:lnTo>
                    <a:pt x="1382" y="48"/>
                  </a:lnTo>
                  <a:lnTo>
                    <a:pt x="1392" y="2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0" name="Freeform 180"/>
            <p:cNvSpPr>
              <a:spLocks/>
            </p:cNvSpPr>
            <p:nvPr/>
          </p:nvSpPr>
          <p:spPr bwMode="auto">
            <a:xfrm>
              <a:off x="148" y="2272"/>
              <a:ext cx="100" cy="92"/>
            </a:xfrm>
            <a:custGeom>
              <a:avLst/>
              <a:gdLst>
                <a:gd name="T0" fmla="*/ 73 w 73"/>
                <a:gd name="T1" fmla="*/ 65 h 65"/>
                <a:gd name="T2" fmla="*/ 0 w 73"/>
                <a:gd name="T3" fmla="*/ 57 h 65"/>
                <a:gd name="T4" fmla="*/ 43 w 73"/>
                <a:gd name="T5" fmla="*/ 0 h 65"/>
                <a:gd name="T6" fmla="*/ 73 w 73"/>
                <a:gd name="T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5">
                  <a:moveTo>
                    <a:pt x="73" y="65"/>
                  </a:moveTo>
                  <a:lnTo>
                    <a:pt x="0" y="57"/>
                  </a:lnTo>
                  <a:lnTo>
                    <a:pt x="43" y="0"/>
                  </a:lnTo>
                  <a:lnTo>
                    <a:pt x="73" y="6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1" name="Freeform 181"/>
            <p:cNvSpPr>
              <a:spLocks/>
            </p:cNvSpPr>
            <p:nvPr/>
          </p:nvSpPr>
          <p:spPr bwMode="auto">
            <a:xfrm>
              <a:off x="113" y="2234"/>
              <a:ext cx="166" cy="153"/>
            </a:xfrm>
            <a:custGeom>
              <a:avLst/>
              <a:gdLst>
                <a:gd name="T0" fmla="*/ 75 w 122"/>
                <a:gd name="T1" fmla="*/ 75 h 108"/>
                <a:gd name="T2" fmla="*/ 51 w 122"/>
                <a:gd name="T3" fmla="*/ 74 h 108"/>
                <a:gd name="T4" fmla="*/ 65 w 122"/>
                <a:gd name="T5" fmla="*/ 54 h 108"/>
                <a:gd name="T6" fmla="*/ 75 w 122"/>
                <a:gd name="T7" fmla="*/ 75 h 108"/>
                <a:gd name="T8" fmla="*/ 122 w 122"/>
                <a:gd name="T9" fmla="*/ 108 h 108"/>
                <a:gd name="T10" fmla="*/ 72 w 122"/>
                <a:gd name="T11" fmla="*/ 0 h 108"/>
                <a:gd name="T12" fmla="*/ 0 w 122"/>
                <a:gd name="T13" fmla="*/ 95 h 108"/>
                <a:gd name="T14" fmla="*/ 122 w 122"/>
                <a:gd name="T15" fmla="*/ 108 h 108"/>
                <a:gd name="T16" fmla="*/ 75 w 122"/>
                <a:gd name="T17" fmla="*/ 7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08">
                  <a:moveTo>
                    <a:pt x="75" y="75"/>
                  </a:moveTo>
                  <a:lnTo>
                    <a:pt x="51" y="74"/>
                  </a:lnTo>
                  <a:lnTo>
                    <a:pt x="65" y="54"/>
                  </a:lnTo>
                  <a:lnTo>
                    <a:pt x="75" y="75"/>
                  </a:lnTo>
                  <a:lnTo>
                    <a:pt x="122" y="108"/>
                  </a:lnTo>
                  <a:lnTo>
                    <a:pt x="72" y="0"/>
                  </a:lnTo>
                  <a:lnTo>
                    <a:pt x="0" y="95"/>
                  </a:lnTo>
                  <a:lnTo>
                    <a:pt x="122" y="108"/>
                  </a:lnTo>
                  <a:lnTo>
                    <a:pt x="75" y="7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2" name="Rectangle 182"/>
            <p:cNvSpPr>
              <a:spLocks noChangeArrowheads="1"/>
            </p:cNvSpPr>
            <p:nvPr/>
          </p:nvSpPr>
          <p:spPr bwMode="auto">
            <a:xfrm>
              <a:off x="327" y="1867"/>
              <a:ext cx="13" cy="2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3" name="Rectangle 183"/>
            <p:cNvSpPr>
              <a:spLocks noChangeArrowheads="1"/>
            </p:cNvSpPr>
            <p:nvPr/>
          </p:nvSpPr>
          <p:spPr bwMode="auto">
            <a:xfrm>
              <a:off x="322" y="1869"/>
              <a:ext cx="25" cy="2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4" name="Rectangle 184"/>
            <p:cNvSpPr>
              <a:spLocks noChangeArrowheads="1"/>
            </p:cNvSpPr>
            <p:nvPr/>
          </p:nvSpPr>
          <p:spPr bwMode="auto">
            <a:xfrm>
              <a:off x="312" y="1871"/>
              <a:ext cx="43" cy="2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5" name="Rectangle 185"/>
            <p:cNvSpPr>
              <a:spLocks noChangeArrowheads="1"/>
            </p:cNvSpPr>
            <p:nvPr/>
          </p:nvSpPr>
          <p:spPr bwMode="auto">
            <a:xfrm>
              <a:off x="303" y="1873"/>
              <a:ext cx="61" cy="3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6" name="Rectangle 186"/>
            <p:cNvSpPr>
              <a:spLocks noChangeArrowheads="1"/>
            </p:cNvSpPr>
            <p:nvPr/>
          </p:nvSpPr>
          <p:spPr bwMode="auto">
            <a:xfrm>
              <a:off x="301" y="1876"/>
              <a:ext cx="65" cy="3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7" name="Rectangle 187"/>
            <p:cNvSpPr>
              <a:spLocks noChangeArrowheads="1"/>
            </p:cNvSpPr>
            <p:nvPr/>
          </p:nvSpPr>
          <p:spPr bwMode="auto">
            <a:xfrm>
              <a:off x="297" y="1879"/>
              <a:ext cx="73" cy="1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8" name="Rectangle 188"/>
            <p:cNvSpPr>
              <a:spLocks noChangeArrowheads="1"/>
            </p:cNvSpPr>
            <p:nvPr/>
          </p:nvSpPr>
          <p:spPr bwMode="auto">
            <a:xfrm>
              <a:off x="292" y="1880"/>
              <a:ext cx="83" cy="3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49" name="Rectangle 189"/>
            <p:cNvSpPr>
              <a:spLocks noChangeArrowheads="1"/>
            </p:cNvSpPr>
            <p:nvPr/>
          </p:nvSpPr>
          <p:spPr bwMode="auto">
            <a:xfrm>
              <a:off x="290" y="1883"/>
              <a:ext cx="87" cy="1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50" name="Rectangle 190"/>
            <p:cNvSpPr>
              <a:spLocks noChangeArrowheads="1"/>
            </p:cNvSpPr>
            <p:nvPr/>
          </p:nvSpPr>
          <p:spPr bwMode="auto">
            <a:xfrm>
              <a:off x="286" y="1884"/>
              <a:ext cx="95" cy="4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51" name="Rectangle 191"/>
            <p:cNvSpPr>
              <a:spLocks noChangeArrowheads="1"/>
            </p:cNvSpPr>
            <p:nvPr/>
          </p:nvSpPr>
          <p:spPr bwMode="auto">
            <a:xfrm>
              <a:off x="285" y="1888"/>
              <a:ext cx="98" cy="0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52" name="Rectangle 192"/>
            <p:cNvSpPr>
              <a:spLocks noChangeArrowheads="1"/>
            </p:cNvSpPr>
            <p:nvPr/>
          </p:nvSpPr>
          <p:spPr bwMode="auto">
            <a:xfrm>
              <a:off x="279" y="1888"/>
              <a:ext cx="111" cy="4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53" name="Rectangle 193"/>
            <p:cNvSpPr>
              <a:spLocks noChangeArrowheads="1"/>
            </p:cNvSpPr>
            <p:nvPr/>
          </p:nvSpPr>
          <p:spPr bwMode="auto">
            <a:xfrm>
              <a:off x="278" y="1892"/>
              <a:ext cx="114" cy="4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154" name="Rectangle 194"/>
            <p:cNvSpPr>
              <a:spLocks noChangeArrowheads="1"/>
            </p:cNvSpPr>
            <p:nvPr/>
          </p:nvSpPr>
          <p:spPr bwMode="auto">
            <a:xfrm>
              <a:off x="275" y="1896"/>
              <a:ext cx="119" cy="1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grpSp>
          <p:nvGrpSpPr>
            <p:cNvPr id="425155" name="Group 195"/>
            <p:cNvGrpSpPr>
              <a:grpSpLocks/>
            </p:cNvGrpSpPr>
            <p:nvPr/>
          </p:nvGrpSpPr>
          <p:grpSpPr bwMode="auto">
            <a:xfrm>
              <a:off x="276" y="1854"/>
              <a:ext cx="1655" cy="621"/>
              <a:chOff x="1488" y="1662"/>
              <a:chExt cx="1215" cy="440"/>
            </a:xfrm>
          </p:grpSpPr>
          <p:sp>
            <p:nvSpPr>
              <p:cNvPr id="425156" name="Rectangle 196"/>
              <p:cNvSpPr>
                <a:spLocks noChangeArrowheads="1"/>
              </p:cNvSpPr>
              <p:nvPr/>
            </p:nvSpPr>
            <p:spPr bwMode="auto">
              <a:xfrm>
                <a:off x="1499" y="1683"/>
                <a:ext cx="90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57" name="Rectangle 197"/>
              <p:cNvSpPr>
                <a:spLocks noChangeArrowheads="1"/>
              </p:cNvSpPr>
              <p:nvPr/>
            </p:nvSpPr>
            <p:spPr bwMode="auto">
              <a:xfrm>
                <a:off x="1497" y="1686"/>
                <a:ext cx="9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58" name="Rectangle 198"/>
              <p:cNvSpPr>
                <a:spLocks noChangeArrowheads="1"/>
              </p:cNvSpPr>
              <p:nvPr/>
            </p:nvSpPr>
            <p:spPr bwMode="auto">
              <a:xfrm>
                <a:off x="1495" y="1689"/>
                <a:ext cx="97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59" name="Rectangle 199"/>
              <p:cNvSpPr>
                <a:spLocks noChangeArrowheads="1"/>
              </p:cNvSpPr>
              <p:nvPr/>
            </p:nvSpPr>
            <p:spPr bwMode="auto">
              <a:xfrm>
                <a:off x="1494" y="1691"/>
                <a:ext cx="100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0" name="Rectangle 200"/>
              <p:cNvSpPr>
                <a:spLocks noChangeArrowheads="1"/>
              </p:cNvSpPr>
              <p:nvPr/>
            </p:nvSpPr>
            <p:spPr bwMode="auto">
              <a:xfrm>
                <a:off x="1492" y="1694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1" name="Rectangle 201"/>
              <p:cNvSpPr>
                <a:spLocks noChangeArrowheads="1"/>
              </p:cNvSpPr>
              <p:nvPr/>
            </p:nvSpPr>
            <p:spPr bwMode="auto">
              <a:xfrm>
                <a:off x="1491" y="1697"/>
                <a:ext cx="106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2" name="Rectangle 202"/>
              <p:cNvSpPr>
                <a:spLocks noChangeArrowheads="1"/>
              </p:cNvSpPr>
              <p:nvPr/>
            </p:nvSpPr>
            <p:spPr bwMode="auto">
              <a:xfrm>
                <a:off x="1489" y="1701"/>
                <a:ext cx="109" cy="8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3" name="Rectangle 203"/>
              <p:cNvSpPr>
                <a:spLocks noChangeArrowheads="1"/>
              </p:cNvSpPr>
              <p:nvPr/>
            </p:nvSpPr>
            <p:spPr bwMode="auto">
              <a:xfrm>
                <a:off x="1488" y="1709"/>
                <a:ext cx="112" cy="10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4" name="Rectangle 204"/>
              <p:cNvSpPr>
                <a:spLocks noChangeArrowheads="1"/>
              </p:cNvSpPr>
              <p:nvPr/>
            </p:nvSpPr>
            <p:spPr bwMode="auto">
              <a:xfrm>
                <a:off x="1489" y="1719"/>
                <a:ext cx="109" cy="8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5" name="Rectangle 205"/>
              <p:cNvSpPr>
                <a:spLocks noChangeArrowheads="1"/>
              </p:cNvSpPr>
              <p:nvPr/>
            </p:nvSpPr>
            <p:spPr bwMode="auto">
              <a:xfrm>
                <a:off x="1491" y="1727"/>
                <a:ext cx="106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6" name="Rectangle 206"/>
              <p:cNvSpPr>
                <a:spLocks noChangeArrowheads="1"/>
              </p:cNvSpPr>
              <p:nvPr/>
            </p:nvSpPr>
            <p:spPr bwMode="auto">
              <a:xfrm>
                <a:off x="1492" y="1731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7" name="Rectangle 207"/>
              <p:cNvSpPr>
                <a:spLocks noChangeArrowheads="1"/>
              </p:cNvSpPr>
              <p:nvPr/>
            </p:nvSpPr>
            <p:spPr bwMode="auto">
              <a:xfrm>
                <a:off x="1494" y="1734"/>
                <a:ext cx="100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8" name="Rectangle 208"/>
              <p:cNvSpPr>
                <a:spLocks noChangeArrowheads="1"/>
              </p:cNvSpPr>
              <p:nvPr/>
            </p:nvSpPr>
            <p:spPr bwMode="auto">
              <a:xfrm>
                <a:off x="1495" y="1737"/>
                <a:ext cx="9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69" name="Rectangle 209"/>
              <p:cNvSpPr>
                <a:spLocks noChangeArrowheads="1"/>
              </p:cNvSpPr>
              <p:nvPr/>
            </p:nvSpPr>
            <p:spPr bwMode="auto">
              <a:xfrm>
                <a:off x="1497" y="1740"/>
                <a:ext cx="9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0" name="Rectangle 210"/>
              <p:cNvSpPr>
                <a:spLocks noChangeArrowheads="1"/>
              </p:cNvSpPr>
              <p:nvPr/>
            </p:nvSpPr>
            <p:spPr bwMode="auto">
              <a:xfrm>
                <a:off x="1499" y="1743"/>
                <a:ext cx="90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1" name="Rectangle 211"/>
              <p:cNvSpPr>
                <a:spLocks noChangeArrowheads="1"/>
              </p:cNvSpPr>
              <p:nvPr/>
            </p:nvSpPr>
            <p:spPr bwMode="auto">
              <a:xfrm>
                <a:off x="1500" y="1745"/>
                <a:ext cx="8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2" name="Rectangle 212"/>
              <p:cNvSpPr>
                <a:spLocks noChangeArrowheads="1"/>
              </p:cNvSpPr>
              <p:nvPr/>
            </p:nvSpPr>
            <p:spPr bwMode="auto">
              <a:xfrm>
                <a:off x="1502" y="1748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3" name="Rectangle 213"/>
              <p:cNvSpPr>
                <a:spLocks noChangeArrowheads="1"/>
              </p:cNvSpPr>
              <p:nvPr/>
            </p:nvSpPr>
            <p:spPr bwMode="auto">
              <a:xfrm>
                <a:off x="1503" y="1751"/>
                <a:ext cx="8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4" name="Rectangle 214"/>
              <p:cNvSpPr>
                <a:spLocks noChangeArrowheads="1"/>
              </p:cNvSpPr>
              <p:nvPr/>
            </p:nvSpPr>
            <p:spPr bwMode="auto">
              <a:xfrm>
                <a:off x="1507" y="1752"/>
                <a:ext cx="72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5" name="Rectangle 215"/>
              <p:cNvSpPr>
                <a:spLocks noChangeArrowheads="1"/>
              </p:cNvSpPr>
              <p:nvPr/>
            </p:nvSpPr>
            <p:spPr bwMode="auto">
              <a:xfrm>
                <a:off x="1508" y="1754"/>
                <a:ext cx="7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6" name="Rectangle 216"/>
              <p:cNvSpPr>
                <a:spLocks noChangeArrowheads="1"/>
              </p:cNvSpPr>
              <p:nvPr/>
            </p:nvSpPr>
            <p:spPr bwMode="auto">
              <a:xfrm>
                <a:off x="1511" y="1755"/>
                <a:ext cx="6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7" name="Rectangle 217"/>
              <p:cNvSpPr>
                <a:spLocks noChangeArrowheads="1"/>
              </p:cNvSpPr>
              <p:nvPr/>
            </p:nvSpPr>
            <p:spPr bwMode="auto">
              <a:xfrm>
                <a:off x="1513" y="1757"/>
                <a:ext cx="6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8" name="Rectangle 218"/>
              <p:cNvSpPr>
                <a:spLocks noChangeArrowheads="1"/>
              </p:cNvSpPr>
              <p:nvPr/>
            </p:nvSpPr>
            <p:spPr bwMode="auto">
              <a:xfrm>
                <a:off x="1516" y="1758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79" name="Rectangle 219"/>
              <p:cNvSpPr>
                <a:spLocks noChangeArrowheads="1"/>
              </p:cNvSpPr>
              <p:nvPr/>
            </p:nvSpPr>
            <p:spPr bwMode="auto">
              <a:xfrm>
                <a:off x="1519" y="1760"/>
                <a:ext cx="4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0" name="Rectangle 220"/>
              <p:cNvSpPr>
                <a:spLocks noChangeArrowheads="1"/>
              </p:cNvSpPr>
              <p:nvPr/>
            </p:nvSpPr>
            <p:spPr bwMode="auto">
              <a:xfrm>
                <a:off x="1521" y="1761"/>
                <a:ext cx="4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1" name="Rectangle 221"/>
              <p:cNvSpPr>
                <a:spLocks noChangeArrowheads="1"/>
              </p:cNvSpPr>
              <p:nvPr/>
            </p:nvSpPr>
            <p:spPr bwMode="auto">
              <a:xfrm>
                <a:off x="1526" y="1763"/>
                <a:ext cx="34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2" name="Rectangle 222"/>
              <p:cNvSpPr>
                <a:spLocks noChangeArrowheads="1"/>
              </p:cNvSpPr>
              <p:nvPr/>
            </p:nvSpPr>
            <p:spPr bwMode="auto">
              <a:xfrm>
                <a:off x="1530" y="1764"/>
                <a:ext cx="26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3" name="Rectangle 223"/>
              <p:cNvSpPr>
                <a:spLocks noChangeArrowheads="1"/>
              </p:cNvSpPr>
              <p:nvPr/>
            </p:nvSpPr>
            <p:spPr bwMode="auto">
              <a:xfrm>
                <a:off x="1906" y="1662"/>
                <a:ext cx="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4" name="Rectangle 224"/>
              <p:cNvSpPr>
                <a:spLocks noChangeArrowheads="1"/>
              </p:cNvSpPr>
              <p:nvPr/>
            </p:nvSpPr>
            <p:spPr bwMode="auto">
              <a:xfrm>
                <a:off x="1901" y="1663"/>
                <a:ext cx="1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5" name="Rectangle 225"/>
              <p:cNvSpPr>
                <a:spLocks noChangeArrowheads="1"/>
              </p:cNvSpPr>
              <p:nvPr/>
            </p:nvSpPr>
            <p:spPr bwMode="auto">
              <a:xfrm>
                <a:off x="1895" y="1665"/>
                <a:ext cx="3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6" name="Rectangle 226"/>
              <p:cNvSpPr>
                <a:spLocks noChangeArrowheads="1"/>
              </p:cNvSpPr>
              <p:nvPr/>
            </p:nvSpPr>
            <p:spPr bwMode="auto">
              <a:xfrm>
                <a:off x="1888" y="1666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7" name="Rectangle 227"/>
              <p:cNvSpPr>
                <a:spLocks noChangeArrowheads="1"/>
              </p:cNvSpPr>
              <p:nvPr/>
            </p:nvSpPr>
            <p:spPr bwMode="auto">
              <a:xfrm>
                <a:off x="1887" y="1668"/>
                <a:ext cx="47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8" name="Rectangle 228"/>
              <p:cNvSpPr>
                <a:spLocks noChangeArrowheads="1"/>
              </p:cNvSpPr>
              <p:nvPr/>
            </p:nvSpPr>
            <p:spPr bwMode="auto">
              <a:xfrm>
                <a:off x="1884" y="1670"/>
                <a:ext cx="54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89" name="Rectangle 229"/>
              <p:cNvSpPr>
                <a:spLocks noChangeArrowheads="1"/>
              </p:cNvSpPr>
              <p:nvPr/>
            </p:nvSpPr>
            <p:spPr bwMode="auto">
              <a:xfrm>
                <a:off x="1881" y="1671"/>
                <a:ext cx="60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0" name="Rectangle 230"/>
              <p:cNvSpPr>
                <a:spLocks noChangeArrowheads="1"/>
              </p:cNvSpPr>
              <p:nvPr/>
            </p:nvSpPr>
            <p:spPr bwMode="auto">
              <a:xfrm>
                <a:off x="1879" y="1673"/>
                <a:ext cx="6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1" name="Rectangle 231"/>
              <p:cNvSpPr>
                <a:spLocks noChangeArrowheads="1"/>
              </p:cNvSpPr>
              <p:nvPr/>
            </p:nvSpPr>
            <p:spPr bwMode="auto">
              <a:xfrm>
                <a:off x="1876" y="1674"/>
                <a:ext cx="6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2" name="Rectangle 232"/>
              <p:cNvSpPr>
                <a:spLocks noChangeArrowheads="1"/>
              </p:cNvSpPr>
              <p:nvPr/>
            </p:nvSpPr>
            <p:spPr bwMode="auto">
              <a:xfrm>
                <a:off x="1874" y="1676"/>
                <a:ext cx="7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3" name="Rectangle 233"/>
              <p:cNvSpPr>
                <a:spLocks noChangeArrowheads="1"/>
              </p:cNvSpPr>
              <p:nvPr/>
            </p:nvSpPr>
            <p:spPr bwMode="auto">
              <a:xfrm>
                <a:off x="1871" y="1677"/>
                <a:ext cx="81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4" name="Rectangle 234"/>
              <p:cNvSpPr>
                <a:spLocks noChangeArrowheads="1"/>
              </p:cNvSpPr>
              <p:nvPr/>
            </p:nvSpPr>
            <p:spPr bwMode="auto">
              <a:xfrm>
                <a:off x="1869" y="1679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5" name="Rectangle 235"/>
              <p:cNvSpPr>
                <a:spLocks noChangeArrowheads="1"/>
              </p:cNvSpPr>
              <p:nvPr/>
            </p:nvSpPr>
            <p:spPr bwMode="auto">
              <a:xfrm>
                <a:off x="1868" y="1682"/>
                <a:ext cx="8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6" name="Rectangle 236"/>
              <p:cNvSpPr>
                <a:spLocks noChangeArrowheads="1"/>
              </p:cNvSpPr>
              <p:nvPr/>
            </p:nvSpPr>
            <p:spPr bwMode="auto">
              <a:xfrm>
                <a:off x="1866" y="1683"/>
                <a:ext cx="91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7" name="Rectangle 237"/>
              <p:cNvSpPr>
                <a:spLocks noChangeArrowheads="1"/>
              </p:cNvSpPr>
              <p:nvPr/>
            </p:nvSpPr>
            <p:spPr bwMode="auto">
              <a:xfrm>
                <a:off x="1865" y="1686"/>
                <a:ext cx="9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8" name="Rectangle 238"/>
              <p:cNvSpPr>
                <a:spLocks noChangeArrowheads="1"/>
              </p:cNvSpPr>
              <p:nvPr/>
            </p:nvSpPr>
            <p:spPr bwMode="auto">
              <a:xfrm>
                <a:off x="1863" y="1689"/>
                <a:ext cx="97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199" name="Rectangle 239"/>
              <p:cNvSpPr>
                <a:spLocks noChangeArrowheads="1"/>
              </p:cNvSpPr>
              <p:nvPr/>
            </p:nvSpPr>
            <p:spPr bwMode="auto">
              <a:xfrm>
                <a:off x="1862" y="1691"/>
                <a:ext cx="9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0" name="Rectangle 240"/>
              <p:cNvSpPr>
                <a:spLocks noChangeArrowheads="1"/>
              </p:cNvSpPr>
              <p:nvPr/>
            </p:nvSpPr>
            <p:spPr bwMode="auto">
              <a:xfrm>
                <a:off x="1860" y="1694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1" name="Rectangle 241"/>
              <p:cNvSpPr>
                <a:spLocks noChangeArrowheads="1"/>
              </p:cNvSpPr>
              <p:nvPr/>
            </p:nvSpPr>
            <p:spPr bwMode="auto">
              <a:xfrm>
                <a:off x="1858" y="1697"/>
                <a:ext cx="107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2" name="Rectangle 242"/>
              <p:cNvSpPr>
                <a:spLocks noChangeArrowheads="1"/>
              </p:cNvSpPr>
              <p:nvPr/>
            </p:nvSpPr>
            <p:spPr bwMode="auto">
              <a:xfrm>
                <a:off x="1857" y="1701"/>
                <a:ext cx="109" cy="8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3" name="Rectangle 243"/>
              <p:cNvSpPr>
                <a:spLocks noChangeArrowheads="1"/>
              </p:cNvSpPr>
              <p:nvPr/>
            </p:nvSpPr>
            <p:spPr bwMode="auto">
              <a:xfrm>
                <a:off x="1855" y="1709"/>
                <a:ext cx="113" cy="10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4" name="Rectangle 244"/>
              <p:cNvSpPr>
                <a:spLocks noChangeArrowheads="1"/>
              </p:cNvSpPr>
              <p:nvPr/>
            </p:nvSpPr>
            <p:spPr bwMode="auto">
              <a:xfrm>
                <a:off x="1857" y="1719"/>
                <a:ext cx="109" cy="8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5" name="Rectangle 245"/>
              <p:cNvSpPr>
                <a:spLocks noChangeArrowheads="1"/>
              </p:cNvSpPr>
              <p:nvPr/>
            </p:nvSpPr>
            <p:spPr bwMode="auto">
              <a:xfrm>
                <a:off x="1858" y="1727"/>
                <a:ext cx="107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6" name="Rectangle 246"/>
              <p:cNvSpPr>
                <a:spLocks noChangeArrowheads="1"/>
              </p:cNvSpPr>
              <p:nvPr/>
            </p:nvSpPr>
            <p:spPr bwMode="auto">
              <a:xfrm>
                <a:off x="1860" y="1731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7" name="Rectangle 247"/>
              <p:cNvSpPr>
                <a:spLocks noChangeArrowheads="1"/>
              </p:cNvSpPr>
              <p:nvPr/>
            </p:nvSpPr>
            <p:spPr bwMode="auto">
              <a:xfrm>
                <a:off x="1862" y="1734"/>
                <a:ext cx="9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8" name="Rectangle 248"/>
              <p:cNvSpPr>
                <a:spLocks noChangeArrowheads="1"/>
              </p:cNvSpPr>
              <p:nvPr/>
            </p:nvSpPr>
            <p:spPr bwMode="auto">
              <a:xfrm>
                <a:off x="1863" y="1737"/>
                <a:ext cx="9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09" name="Rectangle 249"/>
              <p:cNvSpPr>
                <a:spLocks noChangeArrowheads="1"/>
              </p:cNvSpPr>
              <p:nvPr/>
            </p:nvSpPr>
            <p:spPr bwMode="auto">
              <a:xfrm>
                <a:off x="1865" y="1740"/>
                <a:ext cx="9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0" name="Rectangle 250"/>
              <p:cNvSpPr>
                <a:spLocks noChangeArrowheads="1"/>
              </p:cNvSpPr>
              <p:nvPr/>
            </p:nvSpPr>
            <p:spPr bwMode="auto">
              <a:xfrm>
                <a:off x="1866" y="1743"/>
                <a:ext cx="91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1" name="Rectangle 251"/>
              <p:cNvSpPr>
                <a:spLocks noChangeArrowheads="1"/>
              </p:cNvSpPr>
              <p:nvPr/>
            </p:nvSpPr>
            <p:spPr bwMode="auto">
              <a:xfrm>
                <a:off x="1868" y="1745"/>
                <a:ext cx="8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2" name="Rectangle 252"/>
              <p:cNvSpPr>
                <a:spLocks noChangeArrowheads="1"/>
              </p:cNvSpPr>
              <p:nvPr/>
            </p:nvSpPr>
            <p:spPr bwMode="auto">
              <a:xfrm>
                <a:off x="1869" y="1748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3" name="Rectangle 253"/>
              <p:cNvSpPr>
                <a:spLocks noChangeArrowheads="1"/>
              </p:cNvSpPr>
              <p:nvPr/>
            </p:nvSpPr>
            <p:spPr bwMode="auto">
              <a:xfrm>
                <a:off x="1871" y="1751"/>
                <a:ext cx="8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4" name="Rectangle 254"/>
              <p:cNvSpPr>
                <a:spLocks noChangeArrowheads="1"/>
              </p:cNvSpPr>
              <p:nvPr/>
            </p:nvSpPr>
            <p:spPr bwMode="auto">
              <a:xfrm>
                <a:off x="1874" y="1752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5" name="Rectangle 255"/>
              <p:cNvSpPr>
                <a:spLocks noChangeArrowheads="1"/>
              </p:cNvSpPr>
              <p:nvPr/>
            </p:nvSpPr>
            <p:spPr bwMode="auto">
              <a:xfrm>
                <a:off x="1876" y="1754"/>
                <a:ext cx="6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6" name="Rectangle 256"/>
              <p:cNvSpPr>
                <a:spLocks noChangeArrowheads="1"/>
              </p:cNvSpPr>
              <p:nvPr/>
            </p:nvSpPr>
            <p:spPr bwMode="auto">
              <a:xfrm>
                <a:off x="1879" y="1755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7" name="Rectangle 257"/>
              <p:cNvSpPr>
                <a:spLocks noChangeArrowheads="1"/>
              </p:cNvSpPr>
              <p:nvPr/>
            </p:nvSpPr>
            <p:spPr bwMode="auto">
              <a:xfrm>
                <a:off x="1881" y="1757"/>
                <a:ext cx="6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8" name="Rectangle 258"/>
              <p:cNvSpPr>
                <a:spLocks noChangeArrowheads="1"/>
              </p:cNvSpPr>
              <p:nvPr/>
            </p:nvSpPr>
            <p:spPr bwMode="auto">
              <a:xfrm>
                <a:off x="1884" y="1758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19" name="Rectangle 259"/>
              <p:cNvSpPr>
                <a:spLocks noChangeArrowheads="1"/>
              </p:cNvSpPr>
              <p:nvPr/>
            </p:nvSpPr>
            <p:spPr bwMode="auto">
              <a:xfrm>
                <a:off x="1887" y="1760"/>
                <a:ext cx="4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0" name="Rectangle 260"/>
              <p:cNvSpPr>
                <a:spLocks noChangeArrowheads="1"/>
              </p:cNvSpPr>
              <p:nvPr/>
            </p:nvSpPr>
            <p:spPr bwMode="auto">
              <a:xfrm>
                <a:off x="1888" y="1761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1" name="Rectangle 261"/>
              <p:cNvSpPr>
                <a:spLocks noChangeArrowheads="1"/>
              </p:cNvSpPr>
              <p:nvPr/>
            </p:nvSpPr>
            <p:spPr bwMode="auto">
              <a:xfrm>
                <a:off x="1893" y="1763"/>
                <a:ext cx="35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2" name="Rectangle 262"/>
              <p:cNvSpPr>
                <a:spLocks noChangeArrowheads="1"/>
              </p:cNvSpPr>
              <p:nvPr/>
            </p:nvSpPr>
            <p:spPr bwMode="auto">
              <a:xfrm>
                <a:off x="1898" y="1764"/>
                <a:ext cx="2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3" name="Rectangle 263"/>
              <p:cNvSpPr>
                <a:spLocks noChangeArrowheads="1"/>
              </p:cNvSpPr>
              <p:nvPr/>
            </p:nvSpPr>
            <p:spPr bwMode="auto">
              <a:xfrm>
                <a:off x="1538" y="1998"/>
                <a:ext cx="1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4" name="Rectangle 264"/>
              <p:cNvSpPr>
                <a:spLocks noChangeArrowheads="1"/>
              </p:cNvSpPr>
              <p:nvPr/>
            </p:nvSpPr>
            <p:spPr bwMode="auto">
              <a:xfrm>
                <a:off x="1534" y="1999"/>
                <a:ext cx="1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5" name="Rectangle 265"/>
              <p:cNvSpPr>
                <a:spLocks noChangeArrowheads="1"/>
              </p:cNvSpPr>
              <p:nvPr/>
            </p:nvSpPr>
            <p:spPr bwMode="auto">
              <a:xfrm>
                <a:off x="1527" y="2001"/>
                <a:ext cx="32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6" name="Rectangle 266"/>
              <p:cNvSpPr>
                <a:spLocks noChangeArrowheads="1"/>
              </p:cNvSpPr>
              <p:nvPr/>
            </p:nvSpPr>
            <p:spPr bwMode="auto">
              <a:xfrm>
                <a:off x="1521" y="2002"/>
                <a:ext cx="4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7" name="Rectangle 267"/>
              <p:cNvSpPr>
                <a:spLocks noChangeArrowheads="1"/>
              </p:cNvSpPr>
              <p:nvPr/>
            </p:nvSpPr>
            <p:spPr bwMode="auto">
              <a:xfrm>
                <a:off x="1519" y="2004"/>
                <a:ext cx="4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8" name="Rectangle 268"/>
              <p:cNvSpPr>
                <a:spLocks noChangeArrowheads="1"/>
              </p:cNvSpPr>
              <p:nvPr/>
            </p:nvSpPr>
            <p:spPr bwMode="auto">
              <a:xfrm>
                <a:off x="1516" y="2005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29" name="Rectangle 269"/>
              <p:cNvSpPr>
                <a:spLocks noChangeArrowheads="1"/>
              </p:cNvSpPr>
              <p:nvPr/>
            </p:nvSpPr>
            <p:spPr bwMode="auto">
              <a:xfrm>
                <a:off x="1513" y="2007"/>
                <a:ext cx="6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0" name="Rectangle 270"/>
              <p:cNvSpPr>
                <a:spLocks noChangeArrowheads="1"/>
              </p:cNvSpPr>
              <p:nvPr/>
            </p:nvSpPr>
            <p:spPr bwMode="auto">
              <a:xfrm>
                <a:off x="1511" y="2008"/>
                <a:ext cx="6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1" name="Rectangle 271"/>
              <p:cNvSpPr>
                <a:spLocks noChangeArrowheads="1"/>
              </p:cNvSpPr>
              <p:nvPr/>
            </p:nvSpPr>
            <p:spPr bwMode="auto">
              <a:xfrm>
                <a:off x="1508" y="2010"/>
                <a:ext cx="7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2" name="Rectangle 272"/>
              <p:cNvSpPr>
                <a:spLocks noChangeArrowheads="1"/>
              </p:cNvSpPr>
              <p:nvPr/>
            </p:nvSpPr>
            <p:spPr bwMode="auto">
              <a:xfrm>
                <a:off x="1507" y="2011"/>
                <a:ext cx="72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3" name="Rectangle 273"/>
              <p:cNvSpPr>
                <a:spLocks noChangeArrowheads="1"/>
              </p:cNvSpPr>
              <p:nvPr/>
            </p:nvSpPr>
            <p:spPr bwMode="auto">
              <a:xfrm>
                <a:off x="1503" y="2013"/>
                <a:ext cx="8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4" name="Rectangle 274"/>
              <p:cNvSpPr>
                <a:spLocks noChangeArrowheads="1"/>
              </p:cNvSpPr>
              <p:nvPr/>
            </p:nvSpPr>
            <p:spPr bwMode="auto">
              <a:xfrm>
                <a:off x="1502" y="2014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5" name="Rectangle 275"/>
              <p:cNvSpPr>
                <a:spLocks noChangeArrowheads="1"/>
              </p:cNvSpPr>
              <p:nvPr/>
            </p:nvSpPr>
            <p:spPr bwMode="auto">
              <a:xfrm>
                <a:off x="1500" y="2017"/>
                <a:ext cx="87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6" name="Rectangle 276"/>
              <p:cNvSpPr>
                <a:spLocks noChangeArrowheads="1"/>
              </p:cNvSpPr>
              <p:nvPr/>
            </p:nvSpPr>
            <p:spPr bwMode="auto">
              <a:xfrm>
                <a:off x="1499" y="2019"/>
                <a:ext cx="90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7" name="Rectangle 277"/>
              <p:cNvSpPr>
                <a:spLocks noChangeArrowheads="1"/>
              </p:cNvSpPr>
              <p:nvPr/>
            </p:nvSpPr>
            <p:spPr bwMode="auto">
              <a:xfrm>
                <a:off x="1497" y="2022"/>
                <a:ext cx="9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8" name="Rectangle 278"/>
              <p:cNvSpPr>
                <a:spLocks noChangeArrowheads="1"/>
              </p:cNvSpPr>
              <p:nvPr/>
            </p:nvSpPr>
            <p:spPr bwMode="auto">
              <a:xfrm>
                <a:off x="1495" y="2025"/>
                <a:ext cx="9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39" name="Rectangle 279"/>
              <p:cNvSpPr>
                <a:spLocks noChangeArrowheads="1"/>
              </p:cNvSpPr>
              <p:nvPr/>
            </p:nvSpPr>
            <p:spPr bwMode="auto">
              <a:xfrm>
                <a:off x="1494" y="2026"/>
                <a:ext cx="100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0" name="Rectangle 280"/>
              <p:cNvSpPr>
                <a:spLocks noChangeArrowheads="1"/>
              </p:cNvSpPr>
              <p:nvPr/>
            </p:nvSpPr>
            <p:spPr bwMode="auto">
              <a:xfrm>
                <a:off x="1492" y="2029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1" name="Rectangle 281"/>
              <p:cNvSpPr>
                <a:spLocks noChangeArrowheads="1"/>
              </p:cNvSpPr>
              <p:nvPr/>
            </p:nvSpPr>
            <p:spPr bwMode="auto">
              <a:xfrm>
                <a:off x="1491" y="2032"/>
                <a:ext cx="106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2" name="Rectangle 282"/>
              <p:cNvSpPr>
                <a:spLocks noChangeArrowheads="1"/>
              </p:cNvSpPr>
              <p:nvPr/>
            </p:nvSpPr>
            <p:spPr bwMode="auto">
              <a:xfrm>
                <a:off x="1489" y="2037"/>
                <a:ext cx="109" cy="7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3" name="Rectangle 283"/>
              <p:cNvSpPr>
                <a:spLocks noChangeArrowheads="1"/>
              </p:cNvSpPr>
              <p:nvPr/>
            </p:nvSpPr>
            <p:spPr bwMode="auto">
              <a:xfrm>
                <a:off x="1488" y="2044"/>
                <a:ext cx="112" cy="1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4" name="Rectangle 284"/>
              <p:cNvSpPr>
                <a:spLocks noChangeArrowheads="1"/>
              </p:cNvSpPr>
              <p:nvPr/>
            </p:nvSpPr>
            <p:spPr bwMode="auto">
              <a:xfrm>
                <a:off x="1489" y="2055"/>
                <a:ext cx="109" cy="7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5" name="Rectangle 285"/>
              <p:cNvSpPr>
                <a:spLocks noChangeArrowheads="1"/>
              </p:cNvSpPr>
              <p:nvPr/>
            </p:nvSpPr>
            <p:spPr bwMode="auto">
              <a:xfrm>
                <a:off x="1491" y="2062"/>
                <a:ext cx="106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6" name="Rectangle 286"/>
              <p:cNvSpPr>
                <a:spLocks noChangeArrowheads="1"/>
              </p:cNvSpPr>
              <p:nvPr/>
            </p:nvSpPr>
            <p:spPr bwMode="auto">
              <a:xfrm>
                <a:off x="1492" y="2067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7" name="Rectangle 287"/>
              <p:cNvSpPr>
                <a:spLocks noChangeArrowheads="1"/>
              </p:cNvSpPr>
              <p:nvPr/>
            </p:nvSpPr>
            <p:spPr bwMode="auto">
              <a:xfrm>
                <a:off x="1494" y="2070"/>
                <a:ext cx="100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8" name="Rectangle 288"/>
              <p:cNvSpPr>
                <a:spLocks noChangeArrowheads="1"/>
              </p:cNvSpPr>
              <p:nvPr/>
            </p:nvSpPr>
            <p:spPr bwMode="auto">
              <a:xfrm>
                <a:off x="1495" y="2073"/>
                <a:ext cx="9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49" name="Rectangle 289"/>
              <p:cNvSpPr>
                <a:spLocks noChangeArrowheads="1"/>
              </p:cNvSpPr>
              <p:nvPr/>
            </p:nvSpPr>
            <p:spPr bwMode="auto">
              <a:xfrm>
                <a:off x="1497" y="2076"/>
                <a:ext cx="9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0" name="Rectangle 290"/>
              <p:cNvSpPr>
                <a:spLocks noChangeArrowheads="1"/>
              </p:cNvSpPr>
              <p:nvPr/>
            </p:nvSpPr>
            <p:spPr bwMode="auto">
              <a:xfrm>
                <a:off x="1499" y="2079"/>
                <a:ext cx="90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1" name="Rectangle 291"/>
              <p:cNvSpPr>
                <a:spLocks noChangeArrowheads="1"/>
              </p:cNvSpPr>
              <p:nvPr/>
            </p:nvSpPr>
            <p:spPr bwMode="auto">
              <a:xfrm>
                <a:off x="1500" y="2081"/>
                <a:ext cx="8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2" name="Rectangle 292"/>
              <p:cNvSpPr>
                <a:spLocks noChangeArrowheads="1"/>
              </p:cNvSpPr>
              <p:nvPr/>
            </p:nvSpPr>
            <p:spPr bwMode="auto">
              <a:xfrm>
                <a:off x="1502" y="2084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3" name="Rectangle 293"/>
              <p:cNvSpPr>
                <a:spLocks noChangeArrowheads="1"/>
              </p:cNvSpPr>
              <p:nvPr/>
            </p:nvSpPr>
            <p:spPr bwMode="auto">
              <a:xfrm>
                <a:off x="1503" y="2087"/>
                <a:ext cx="8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4" name="Rectangle 294"/>
              <p:cNvSpPr>
                <a:spLocks noChangeArrowheads="1"/>
              </p:cNvSpPr>
              <p:nvPr/>
            </p:nvSpPr>
            <p:spPr bwMode="auto">
              <a:xfrm>
                <a:off x="1507" y="2088"/>
                <a:ext cx="72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5" name="Rectangle 295"/>
              <p:cNvSpPr>
                <a:spLocks noChangeArrowheads="1"/>
              </p:cNvSpPr>
              <p:nvPr/>
            </p:nvSpPr>
            <p:spPr bwMode="auto">
              <a:xfrm>
                <a:off x="1508" y="2090"/>
                <a:ext cx="7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6" name="Rectangle 296"/>
              <p:cNvSpPr>
                <a:spLocks noChangeArrowheads="1"/>
              </p:cNvSpPr>
              <p:nvPr/>
            </p:nvSpPr>
            <p:spPr bwMode="auto">
              <a:xfrm>
                <a:off x="1511" y="2091"/>
                <a:ext cx="6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7" name="Rectangle 297"/>
              <p:cNvSpPr>
                <a:spLocks noChangeArrowheads="1"/>
              </p:cNvSpPr>
              <p:nvPr/>
            </p:nvSpPr>
            <p:spPr bwMode="auto">
              <a:xfrm>
                <a:off x="1513" y="2093"/>
                <a:ext cx="6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8" name="Rectangle 298"/>
              <p:cNvSpPr>
                <a:spLocks noChangeArrowheads="1"/>
              </p:cNvSpPr>
              <p:nvPr/>
            </p:nvSpPr>
            <p:spPr bwMode="auto">
              <a:xfrm>
                <a:off x="1516" y="2094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59" name="Rectangle 299"/>
              <p:cNvSpPr>
                <a:spLocks noChangeArrowheads="1"/>
              </p:cNvSpPr>
              <p:nvPr/>
            </p:nvSpPr>
            <p:spPr bwMode="auto">
              <a:xfrm>
                <a:off x="1519" y="2096"/>
                <a:ext cx="4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0" name="Rectangle 300"/>
              <p:cNvSpPr>
                <a:spLocks noChangeArrowheads="1"/>
              </p:cNvSpPr>
              <p:nvPr/>
            </p:nvSpPr>
            <p:spPr bwMode="auto">
              <a:xfrm>
                <a:off x="1521" y="2097"/>
                <a:ext cx="4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1" name="Rectangle 301"/>
              <p:cNvSpPr>
                <a:spLocks noChangeArrowheads="1"/>
              </p:cNvSpPr>
              <p:nvPr/>
            </p:nvSpPr>
            <p:spPr bwMode="auto">
              <a:xfrm>
                <a:off x="1526" y="2099"/>
                <a:ext cx="34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2" name="Rectangle 302"/>
              <p:cNvSpPr>
                <a:spLocks noChangeArrowheads="1"/>
              </p:cNvSpPr>
              <p:nvPr/>
            </p:nvSpPr>
            <p:spPr bwMode="auto">
              <a:xfrm>
                <a:off x="1530" y="2100"/>
                <a:ext cx="26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3" name="Rectangle 303"/>
              <p:cNvSpPr>
                <a:spLocks noChangeArrowheads="1"/>
              </p:cNvSpPr>
              <p:nvPr/>
            </p:nvSpPr>
            <p:spPr bwMode="auto">
              <a:xfrm>
                <a:off x="1906" y="1998"/>
                <a:ext cx="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4" name="Rectangle 304"/>
              <p:cNvSpPr>
                <a:spLocks noChangeArrowheads="1"/>
              </p:cNvSpPr>
              <p:nvPr/>
            </p:nvSpPr>
            <p:spPr bwMode="auto">
              <a:xfrm>
                <a:off x="1901" y="1999"/>
                <a:ext cx="1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5" name="Rectangle 305"/>
              <p:cNvSpPr>
                <a:spLocks noChangeArrowheads="1"/>
              </p:cNvSpPr>
              <p:nvPr/>
            </p:nvSpPr>
            <p:spPr bwMode="auto">
              <a:xfrm>
                <a:off x="1895" y="2001"/>
                <a:ext cx="3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6" name="Rectangle 306"/>
              <p:cNvSpPr>
                <a:spLocks noChangeArrowheads="1"/>
              </p:cNvSpPr>
              <p:nvPr/>
            </p:nvSpPr>
            <p:spPr bwMode="auto">
              <a:xfrm>
                <a:off x="1888" y="2002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7" name="Rectangle 307"/>
              <p:cNvSpPr>
                <a:spLocks noChangeArrowheads="1"/>
              </p:cNvSpPr>
              <p:nvPr/>
            </p:nvSpPr>
            <p:spPr bwMode="auto">
              <a:xfrm>
                <a:off x="1887" y="2004"/>
                <a:ext cx="4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8" name="Rectangle 308"/>
              <p:cNvSpPr>
                <a:spLocks noChangeArrowheads="1"/>
              </p:cNvSpPr>
              <p:nvPr/>
            </p:nvSpPr>
            <p:spPr bwMode="auto">
              <a:xfrm>
                <a:off x="1884" y="2005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69" name="Rectangle 309"/>
              <p:cNvSpPr>
                <a:spLocks noChangeArrowheads="1"/>
              </p:cNvSpPr>
              <p:nvPr/>
            </p:nvSpPr>
            <p:spPr bwMode="auto">
              <a:xfrm>
                <a:off x="1881" y="2007"/>
                <a:ext cx="6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0" name="Rectangle 310"/>
              <p:cNvSpPr>
                <a:spLocks noChangeArrowheads="1"/>
              </p:cNvSpPr>
              <p:nvPr/>
            </p:nvSpPr>
            <p:spPr bwMode="auto">
              <a:xfrm>
                <a:off x="1879" y="2008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1" name="Rectangle 311"/>
              <p:cNvSpPr>
                <a:spLocks noChangeArrowheads="1"/>
              </p:cNvSpPr>
              <p:nvPr/>
            </p:nvSpPr>
            <p:spPr bwMode="auto">
              <a:xfrm>
                <a:off x="1876" y="2010"/>
                <a:ext cx="6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2" name="Rectangle 312"/>
              <p:cNvSpPr>
                <a:spLocks noChangeArrowheads="1"/>
              </p:cNvSpPr>
              <p:nvPr/>
            </p:nvSpPr>
            <p:spPr bwMode="auto">
              <a:xfrm>
                <a:off x="1874" y="2011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3" name="Rectangle 313"/>
              <p:cNvSpPr>
                <a:spLocks noChangeArrowheads="1"/>
              </p:cNvSpPr>
              <p:nvPr/>
            </p:nvSpPr>
            <p:spPr bwMode="auto">
              <a:xfrm>
                <a:off x="1871" y="2013"/>
                <a:ext cx="8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4" name="Rectangle 314"/>
              <p:cNvSpPr>
                <a:spLocks noChangeArrowheads="1"/>
              </p:cNvSpPr>
              <p:nvPr/>
            </p:nvSpPr>
            <p:spPr bwMode="auto">
              <a:xfrm>
                <a:off x="1869" y="2014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5" name="Rectangle 315"/>
              <p:cNvSpPr>
                <a:spLocks noChangeArrowheads="1"/>
              </p:cNvSpPr>
              <p:nvPr/>
            </p:nvSpPr>
            <p:spPr bwMode="auto">
              <a:xfrm>
                <a:off x="1868" y="2017"/>
                <a:ext cx="87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6" name="Rectangle 316"/>
              <p:cNvSpPr>
                <a:spLocks noChangeArrowheads="1"/>
              </p:cNvSpPr>
              <p:nvPr/>
            </p:nvSpPr>
            <p:spPr bwMode="auto">
              <a:xfrm>
                <a:off x="1866" y="2019"/>
                <a:ext cx="91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7" name="Rectangle 317"/>
              <p:cNvSpPr>
                <a:spLocks noChangeArrowheads="1"/>
              </p:cNvSpPr>
              <p:nvPr/>
            </p:nvSpPr>
            <p:spPr bwMode="auto">
              <a:xfrm>
                <a:off x="1865" y="2022"/>
                <a:ext cx="9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8" name="Rectangle 318"/>
              <p:cNvSpPr>
                <a:spLocks noChangeArrowheads="1"/>
              </p:cNvSpPr>
              <p:nvPr/>
            </p:nvSpPr>
            <p:spPr bwMode="auto">
              <a:xfrm>
                <a:off x="1863" y="2025"/>
                <a:ext cx="9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79" name="Rectangle 319"/>
              <p:cNvSpPr>
                <a:spLocks noChangeArrowheads="1"/>
              </p:cNvSpPr>
              <p:nvPr/>
            </p:nvSpPr>
            <p:spPr bwMode="auto">
              <a:xfrm>
                <a:off x="1862" y="2026"/>
                <a:ext cx="9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0" name="Rectangle 320"/>
              <p:cNvSpPr>
                <a:spLocks noChangeArrowheads="1"/>
              </p:cNvSpPr>
              <p:nvPr/>
            </p:nvSpPr>
            <p:spPr bwMode="auto">
              <a:xfrm>
                <a:off x="1860" y="2029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1" name="Rectangle 321"/>
              <p:cNvSpPr>
                <a:spLocks noChangeArrowheads="1"/>
              </p:cNvSpPr>
              <p:nvPr/>
            </p:nvSpPr>
            <p:spPr bwMode="auto">
              <a:xfrm>
                <a:off x="1858" y="2032"/>
                <a:ext cx="107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2" name="Rectangle 322"/>
              <p:cNvSpPr>
                <a:spLocks noChangeArrowheads="1"/>
              </p:cNvSpPr>
              <p:nvPr/>
            </p:nvSpPr>
            <p:spPr bwMode="auto">
              <a:xfrm>
                <a:off x="1857" y="2037"/>
                <a:ext cx="109" cy="7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3" name="Rectangle 323"/>
              <p:cNvSpPr>
                <a:spLocks noChangeArrowheads="1"/>
              </p:cNvSpPr>
              <p:nvPr/>
            </p:nvSpPr>
            <p:spPr bwMode="auto">
              <a:xfrm>
                <a:off x="1855" y="2044"/>
                <a:ext cx="113" cy="1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4" name="Rectangle 324"/>
              <p:cNvSpPr>
                <a:spLocks noChangeArrowheads="1"/>
              </p:cNvSpPr>
              <p:nvPr/>
            </p:nvSpPr>
            <p:spPr bwMode="auto">
              <a:xfrm>
                <a:off x="1857" y="2055"/>
                <a:ext cx="109" cy="7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5" name="Rectangle 325"/>
              <p:cNvSpPr>
                <a:spLocks noChangeArrowheads="1"/>
              </p:cNvSpPr>
              <p:nvPr/>
            </p:nvSpPr>
            <p:spPr bwMode="auto">
              <a:xfrm>
                <a:off x="1858" y="2062"/>
                <a:ext cx="107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6" name="Rectangle 326"/>
              <p:cNvSpPr>
                <a:spLocks noChangeArrowheads="1"/>
              </p:cNvSpPr>
              <p:nvPr/>
            </p:nvSpPr>
            <p:spPr bwMode="auto">
              <a:xfrm>
                <a:off x="1860" y="2067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7" name="Rectangle 327"/>
              <p:cNvSpPr>
                <a:spLocks noChangeArrowheads="1"/>
              </p:cNvSpPr>
              <p:nvPr/>
            </p:nvSpPr>
            <p:spPr bwMode="auto">
              <a:xfrm>
                <a:off x="1862" y="2070"/>
                <a:ext cx="9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8" name="Rectangle 328"/>
              <p:cNvSpPr>
                <a:spLocks noChangeArrowheads="1"/>
              </p:cNvSpPr>
              <p:nvPr/>
            </p:nvSpPr>
            <p:spPr bwMode="auto">
              <a:xfrm>
                <a:off x="1863" y="2073"/>
                <a:ext cx="9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89" name="Rectangle 329"/>
              <p:cNvSpPr>
                <a:spLocks noChangeArrowheads="1"/>
              </p:cNvSpPr>
              <p:nvPr/>
            </p:nvSpPr>
            <p:spPr bwMode="auto">
              <a:xfrm>
                <a:off x="1865" y="2076"/>
                <a:ext cx="9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0" name="Rectangle 330"/>
              <p:cNvSpPr>
                <a:spLocks noChangeArrowheads="1"/>
              </p:cNvSpPr>
              <p:nvPr/>
            </p:nvSpPr>
            <p:spPr bwMode="auto">
              <a:xfrm>
                <a:off x="1866" y="2079"/>
                <a:ext cx="91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1" name="Rectangle 331"/>
              <p:cNvSpPr>
                <a:spLocks noChangeArrowheads="1"/>
              </p:cNvSpPr>
              <p:nvPr/>
            </p:nvSpPr>
            <p:spPr bwMode="auto">
              <a:xfrm>
                <a:off x="1868" y="2081"/>
                <a:ext cx="8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2" name="Rectangle 332"/>
              <p:cNvSpPr>
                <a:spLocks noChangeArrowheads="1"/>
              </p:cNvSpPr>
              <p:nvPr/>
            </p:nvSpPr>
            <p:spPr bwMode="auto">
              <a:xfrm>
                <a:off x="1869" y="2084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3" name="Rectangle 333"/>
              <p:cNvSpPr>
                <a:spLocks noChangeArrowheads="1"/>
              </p:cNvSpPr>
              <p:nvPr/>
            </p:nvSpPr>
            <p:spPr bwMode="auto">
              <a:xfrm>
                <a:off x="1871" y="2087"/>
                <a:ext cx="8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4" name="Rectangle 334"/>
              <p:cNvSpPr>
                <a:spLocks noChangeArrowheads="1"/>
              </p:cNvSpPr>
              <p:nvPr/>
            </p:nvSpPr>
            <p:spPr bwMode="auto">
              <a:xfrm>
                <a:off x="1874" y="2088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5" name="Rectangle 335"/>
              <p:cNvSpPr>
                <a:spLocks noChangeArrowheads="1"/>
              </p:cNvSpPr>
              <p:nvPr/>
            </p:nvSpPr>
            <p:spPr bwMode="auto">
              <a:xfrm>
                <a:off x="1876" y="2090"/>
                <a:ext cx="6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6" name="Rectangle 336"/>
              <p:cNvSpPr>
                <a:spLocks noChangeArrowheads="1"/>
              </p:cNvSpPr>
              <p:nvPr/>
            </p:nvSpPr>
            <p:spPr bwMode="auto">
              <a:xfrm>
                <a:off x="1879" y="2091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7" name="Rectangle 337"/>
              <p:cNvSpPr>
                <a:spLocks noChangeArrowheads="1"/>
              </p:cNvSpPr>
              <p:nvPr/>
            </p:nvSpPr>
            <p:spPr bwMode="auto">
              <a:xfrm>
                <a:off x="1881" y="2093"/>
                <a:ext cx="6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8" name="Rectangle 338"/>
              <p:cNvSpPr>
                <a:spLocks noChangeArrowheads="1"/>
              </p:cNvSpPr>
              <p:nvPr/>
            </p:nvSpPr>
            <p:spPr bwMode="auto">
              <a:xfrm>
                <a:off x="1884" y="2094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299" name="Rectangle 339"/>
              <p:cNvSpPr>
                <a:spLocks noChangeArrowheads="1"/>
              </p:cNvSpPr>
              <p:nvPr/>
            </p:nvSpPr>
            <p:spPr bwMode="auto">
              <a:xfrm>
                <a:off x="1887" y="2096"/>
                <a:ext cx="4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0" name="Rectangle 340"/>
              <p:cNvSpPr>
                <a:spLocks noChangeArrowheads="1"/>
              </p:cNvSpPr>
              <p:nvPr/>
            </p:nvSpPr>
            <p:spPr bwMode="auto">
              <a:xfrm>
                <a:off x="1888" y="2097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1" name="Rectangle 341"/>
              <p:cNvSpPr>
                <a:spLocks noChangeArrowheads="1"/>
              </p:cNvSpPr>
              <p:nvPr/>
            </p:nvSpPr>
            <p:spPr bwMode="auto">
              <a:xfrm>
                <a:off x="1893" y="2099"/>
                <a:ext cx="35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2" name="Rectangle 342"/>
              <p:cNvSpPr>
                <a:spLocks noChangeArrowheads="1"/>
              </p:cNvSpPr>
              <p:nvPr/>
            </p:nvSpPr>
            <p:spPr bwMode="auto">
              <a:xfrm>
                <a:off x="1898" y="2100"/>
                <a:ext cx="2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3" name="Rectangle 343"/>
              <p:cNvSpPr>
                <a:spLocks noChangeArrowheads="1"/>
              </p:cNvSpPr>
              <p:nvPr/>
            </p:nvSpPr>
            <p:spPr bwMode="auto">
              <a:xfrm>
                <a:off x="2299" y="1662"/>
                <a:ext cx="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4" name="Rectangle 344"/>
              <p:cNvSpPr>
                <a:spLocks noChangeArrowheads="1"/>
              </p:cNvSpPr>
              <p:nvPr/>
            </p:nvSpPr>
            <p:spPr bwMode="auto">
              <a:xfrm>
                <a:off x="2294" y="1663"/>
                <a:ext cx="1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5" name="Rectangle 345"/>
              <p:cNvSpPr>
                <a:spLocks noChangeArrowheads="1"/>
              </p:cNvSpPr>
              <p:nvPr/>
            </p:nvSpPr>
            <p:spPr bwMode="auto">
              <a:xfrm>
                <a:off x="2288" y="1665"/>
                <a:ext cx="3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6" name="Rectangle 346"/>
              <p:cNvSpPr>
                <a:spLocks noChangeArrowheads="1"/>
              </p:cNvSpPr>
              <p:nvPr/>
            </p:nvSpPr>
            <p:spPr bwMode="auto">
              <a:xfrm>
                <a:off x="2281" y="1666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7" name="Rectangle 347"/>
              <p:cNvSpPr>
                <a:spLocks noChangeArrowheads="1"/>
              </p:cNvSpPr>
              <p:nvPr/>
            </p:nvSpPr>
            <p:spPr bwMode="auto">
              <a:xfrm>
                <a:off x="2280" y="1668"/>
                <a:ext cx="47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8" name="Rectangle 348"/>
              <p:cNvSpPr>
                <a:spLocks noChangeArrowheads="1"/>
              </p:cNvSpPr>
              <p:nvPr/>
            </p:nvSpPr>
            <p:spPr bwMode="auto">
              <a:xfrm>
                <a:off x="2277" y="1670"/>
                <a:ext cx="54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09" name="Rectangle 349"/>
              <p:cNvSpPr>
                <a:spLocks noChangeArrowheads="1"/>
              </p:cNvSpPr>
              <p:nvPr/>
            </p:nvSpPr>
            <p:spPr bwMode="auto">
              <a:xfrm>
                <a:off x="2275" y="1671"/>
                <a:ext cx="5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0" name="Rectangle 350"/>
              <p:cNvSpPr>
                <a:spLocks noChangeArrowheads="1"/>
              </p:cNvSpPr>
              <p:nvPr/>
            </p:nvSpPr>
            <p:spPr bwMode="auto">
              <a:xfrm>
                <a:off x="2272" y="1673"/>
                <a:ext cx="6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1" name="Rectangle 351"/>
              <p:cNvSpPr>
                <a:spLocks noChangeArrowheads="1"/>
              </p:cNvSpPr>
              <p:nvPr/>
            </p:nvSpPr>
            <p:spPr bwMode="auto">
              <a:xfrm>
                <a:off x="2270" y="1674"/>
                <a:ext cx="68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2" name="Rectangle 352"/>
              <p:cNvSpPr>
                <a:spLocks noChangeArrowheads="1"/>
              </p:cNvSpPr>
              <p:nvPr/>
            </p:nvSpPr>
            <p:spPr bwMode="auto">
              <a:xfrm>
                <a:off x="2267" y="1676"/>
                <a:ext cx="7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3" name="Rectangle 353"/>
              <p:cNvSpPr>
                <a:spLocks noChangeArrowheads="1"/>
              </p:cNvSpPr>
              <p:nvPr/>
            </p:nvSpPr>
            <p:spPr bwMode="auto">
              <a:xfrm>
                <a:off x="2266" y="1677"/>
                <a:ext cx="7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4" name="Rectangle 354"/>
              <p:cNvSpPr>
                <a:spLocks noChangeArrowheads="1"/>
              </p:cNvSpPr>
              <p:nvPr/>
            </p:nvSpPr>
            <p:spPr bwMode="auto">
              <a:xfrm>
                <a:off x="2264" y="1679"/>
                <a:ext cx="8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5" name="Rectangle 355"/>
              <p:cNvSpPr>
                <a:spLocks noChangeArrowheads="1"/>
              </p:cNvSpPr>
              <p:nvPr/>
            </p:nvSpPr>
            <p:spPr bwMode="auto">
              <a:xfrm>
                <a:off x="2262" y="1682"/>
                <a:ext cx="86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6" name="Rectangle 356"/>
              <p:cNvSpPr>
                <a:spLocks noChangeArrowheads="1"/>
              </p:cNvSpPr>
              <p:nvPr/>
            </p:nvSpPr>
            <p:spPr bwMode="auto">
              <a:xfrm>
                <a:off x="2261" y="1683"/>
                <a:ext cx="8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7" name="Rectangle 357"/>
              <p:cNvSpPr>
                <a:spLocks noChangeArrowheads="1"/>
              </p:cNvSpPr>
              <p:nvPr/>
            </p:nvSpPr>
            <p:spPr bwMode="auto">
              <a:xfrm>
                <a:off x="2259" y="1686"/>
                <a:ext cx="9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8" name="Rectangle 358"/>
              <p:cNvSpPr>
                <a:spLocks noChangeArrowheads="1"/>
              </p:cNvSpPr>
              <p:nvPr/>
            </p:nvSpPr>
            <p:spPr bwMode="auto">
              <a:xfrm>
                <a:off x="2258" y="1689"/>
                <a:ext cx="9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19" name="Rectangle 359"/>
              <p:cNvSpPr>
                <a:spLocks noChangeArrowheads="1"/>
              </p:cNvSpPr>
              <p:nvPr/>
            </p:nvSpPr>
            <p:spPr bwMode="auto">
              <a:xfrm>
                <a:off x="2256" y="1691"/>
                <a:ext cx="9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0" name="Rectangle 360"/>
              <p:cNvSpPr>
                <a:spLocks noChangeArrowheads="1"/>
              </p:cNvSpPr>
              <p:nvPr/>
            </p:nvSpPr>
            <p:spPr bwMode="auto">
              <a:xfrm>
                <a:off x="2254" y="1694"/>
                <a:ext cx="10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1" name="Rectangle 361"/>
              <p:cNvSpPr>
                <a:spLocks noChangeArrowheads="1"/>
              </p:cNvSpPr>
              <p:nvPr/>
            </p:nvSpPr>
            <p:spPr bwMode="auto">
              <a:xfrm>
                <a:off x="2254" y="1697"/>
                <a:ext cx="10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2" name="Rectangle 362"/>
              <p:cNvSpPr>
                <a:spLocks noChangeArrowheads="1"/>
              </p:cNvSpPr>
              <p:nvPr/>
            </p:nvSpPr>
            <p:spPr bwMode="auto">
              <a:xfrm>
                <a:off x="2253" y="1698"/>
                <a:ext cx="10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3" name="Rectangle 363"/>
              <p:cNvSpPr>
                <a:spLocks noChangeArrowheads="1"/>
              </p:cNvSpPr>
              <p:nvPr/>
            </p:nvSpPr>
            <p:spPr bwMode="auto">
              <a:xfrm>
                <a:off x="2253" y="1701"/>
                <a:ext cx="10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4" name="Rectangle 364"/>
              <p:cNvSpPr>
                <a:spLocks noChangeArrowheads="1"/>
              </p:cNvSpPr>
              <p:nvPr/>
            </p:nvSpPr>
            <p:spPr bwMode="auto">
              <a:xfrm>
                <a:off x="2251" y="1704"/>
                <a:ext cx="108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5" name="Rectangle 365"/>
              <p:cNvSpPr>
                <a:spLocks noChangeArrowheads="1"/>
              </p:cNvSpPr>
              <p:nvPr/>
            </p:nvSpPr>
            <p:spPr bwMode="auto">
              <a:xfrm>
                <a:off x="2251" y="1709"/>
                <a:ext cx="11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6" name="Rectangle 366"/>
              <p:cNvSpPr>
                <a:spLocks noChangeArrowheads="1"/>
              </p:cNvSpPr>
              <p:nvPr/>
            </p:nvSpPr>
            <p:spPr bwMode="auto">
              <a:xfrm>
                <a:off x="2250" y="1710"/>
                <a:ext cx="111" cy="8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7" name="Rectangle 367"/>
              <p:cNvSpPr>
                <a:spLocks noChangeArrowheads="1"/>
              </p:cNvSpPr>
              <p:nvPr/>
            </p:nvSpPr>
            <p:spPr bwMode="auto">
              <a:xfrm>
                <a:off x="2251" y="1718"/>
                <a:ext cx="11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8" name="Rectangle 368"/>
              <p:cNvSpPr>
                <a:spLocks noChangeArrowheads="1"/>
              </p:cNvSpPr>
              <p:nvPr/>
            </p:nvSpPr>
            <p:spPr bwMode="auto">
              <a:xfrm>
                <a:off x="2251" y="1719"/>
                <a:ext cx="108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29" name="Rectangle 369"/>
              <p:cNvSpPr>
                <a:spLocks noChangeArrowheads="1"/>
              </p:cNvSpPr>
              <p:nvPr/>
            </p:nvSpPr>
            <p:spPr bwMode="auto">
              <a:xfrm>
                <a:off x="2253" y="1724"/>
                <a:ext cx="10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0" name="Rectangle 370"/>
              <p:cNvSpPr>
                <a:spLocks noChangeArrowheads="1"/>
              </p:cNvSpPr>
              <p:nvPr/>
            </p:nvSpPr>
            <p:spPr bwMode="auto">
              <a:xfrm>
                <a:off x="2253" y="1727"/>
                <a:ext cx="10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1" name="Rectangle 371"/>
              <p:cNvSpPr>
                <a:spLocks noChangeArrowheads="1"/>
              </p:cNvSpPr>
              <p:nvPr/>
            </p:nvSpPr>
            <p:spPr bwMode="auto">
              <a:xfrm>
                <a:off x="2254" y="1730"/>
                <a:ext cx="10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2" name="Rectangle 372"/>
              <p:cNvSpPr>
                <a:spLocks noChangeArrowheads="1"/>
              </p:cNvSpPr>
              <p:nvPr/>
            </p:nvSpPr>
            <p:spPr bwMode="auto">
              <a:xfrm>
                <a:off x="2254" y="1731"/>
                <a:ext cx="10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3" name="Rectangle 373"/>
              <p:cNvSpPr>
                <a:spLocks noChangeArrowheads="1"/>
              </p:cNvSpPr>
              <p:nvPr/>
            </p:nvSpPr>
            <p:spPr bwMode="auto">
              <a:xfrm>
                <a:off x="2256" y="1734"/>
                <a:ext cx="9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4" name="Rectangle 374"/>
              <p:cNvSpPr>
                <a:spLocks noChangeArrowheads="1"/>
              </p:cNvSpPr>
              <p:nvPr/>
            </p:nvSpPr>
            <p:spPr bwMode="auto">
              <a:xfrm>
                <a:off x="2258" y="1737"/>
                <a:ext cx="95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5" name="Rectangle 375"/>
              <p:cNvSpPr>
                <a:spLocks noChangeArrowheads="1"/>
              </p:cNvSpPr>
              <p:nvPr/>
            </p:nvSpPr>
            <p:spPr bwMode="auto">
              <a:xfrm>
                <a:off x="2259" y="1740"/>
                <a:ext cx="9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6" name="Rectangle 376"/>
              <p:cNvSpPr>
                <a:spLocks noChangeArrowheads="1"/>
              </p:cNvSpPr>
              <p:nvPr/>
            </p:nvSpPr>
            <p:spPr bwMode="auto">
              <a:xfrm>
                <a:off x="2261" y="1743"/>
                <a:ext cx="8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7" name="Rectangle 377"/>
              <p:cNvSpPr>
                <a:spLocks noChangeArrowheads="1"/>
              </p:cNvSpPr>
              <p:nvPr/>
            </p:nvSpPr>
            <p:spPr bwMode="auto">
              <a:xfrm>
                <a:off x="2262" y="1745"/>
                <a:ext cx="8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8" name="Rectangle 378"/>
              <p:cNvSpPr>
                <a:spLocks noChangeArrowheads="1"/>
              </p:cNvSpPr>
              <p:nvPr/>
            </p:nvSpPr>
            <p:spPr bwMode="auto">
              <a:xfrm>
                <a:off x="2264" y="1748"/>
                <a:ext cx="8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39" name="Rectangle 379"/>
              <p:cNvSpPr>
                <a:spLocks noChangeArrowheads="1"/>
              </p:cNvSpPr>
              <p:nvPr/>
            </p:nvSpPr>
            <p:spPr bwMode="auto">
              <a:xfrm>
                <a:off x="2266" y="1751"/>
                <a:ext cx="7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0" name="Rectangle 380"/>
              <p:cNvSpPr>
                <a:spLocks noChangeArrowheads="1"/>
              </p:cNvSpPr>
              <p:nvPr/>
            </p:nvSpPr>
            <p:spPr bwMode="auto">
              <a:xfrm>
                <a:off x="2267" y="1752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1" name="Rectangle 381"/>
              <p:cNvSpPr>
                <a:spLocks noChangeArrowheads="1"/>
              </p:cNvSpPr>
              <p:nvPr/>
            </p:nvSpPr>
            <p:spPr bwMode="auto">
              <a:xfrm>
                <a:off x="2270" y="1754"/>
                <a:ext cx="6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2" name="Rectangle 382"/>
              <p:cNvSpPr>
                <a:spLocks noChangeArrowheads="1"/>
              </p:cNvSpPr>
              <p:nvPr/>
            </p:nvSpPr>
            <p:spPr bwMode="auto">
              <a:xfrm>
                <a:off x="2272" y="1755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3" name="Rectangle 383"/>
              <p:cNvSpPr>
                <a:spLocks noChangeArrowheads="1"/>
              </p:cNvSpPr>
              <p:nvPr/>
            </p:nvSpPr>
            <p:spPr bwMode="auto">
              <a:xfrm>
                <a:off x="2275" y="1757"/>
                <a:ext cx="5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4" name="Rectangle 384"/>
              <p:cNvSpPr>
                <a:spLocks noChangeArrowheads="1"/>
              </p:cNvSpPr>
              <p:nvPr/>
            </p:nvSpPr>
            <p:spPr bwMode="auto">
              <a:xfrm>
                <a:off x="2277" y="1758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5" name="Rectangle 385"/>
              <p:cNvSpPr>
                <a:spLocks noChangeArrowheads="1"/>
              </p:cNvSpPr>
              <p:nvPr/>
            </p:nvSpPr>
            <p:spPr bwMode="auto">
              <a:xfrm>
                <a:off x="2280" y="1760"/>
                <a:ext cx="4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6" name="Rectangle 386"/>
              <p:cNvSpPr>
                <a:spLocks noChangeArrowheads="1"/>
              </p:cNvSpPr>
              <p:nvPr/>
            </p:nvSpPr>
            <p:spPr bwMode="auto">
              <a:xfrm>
                <a:off x="2281" y="1761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7" name="Rectangle 387"/>
              <p:cNvSpPr>
                <a:spLocks noChangeArrowheads="1"/>
              </p:cNvSpPr>
              <p:nvPr/>
            </p:nvSpPr>
            <p:spPr bwMode="auto">
              <a:xfrm>
                <a:off x="2286" y="1763"/>
                <a:ext cx="35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8" name="Rectangle 388"/>
              <p:cNvSpPr>
                <a:spLocks noChangeArrowheads="1"/>
              </p:cNvSpPr>
              <p:nvPr/>
            </p:nvSpPr>
            <p:spPr bwMode="auto">
              <a:xfrm>
                <a:off x="2291" y="1764"/>
                <a:ext cx="2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49" name="Rectangle 389"/>
              <p:cNvSpPr>
                <a:spLocks noChangeArrowheads="1"/>
              </p:cNvSpPr>
              <p:nvPr/>
            </p:nvSpPr>
            <p:spPr bwMode="auto">
              <a:xfrm>
                <a:off x="2668" y="1662"/>
                <a:ext cx="1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50" name="Rectangle 390"/>
              <p:cNvSpPr>
                <a:spLocks noChangeArrowheads="1"/>
              </p:cNvSpPr>
              <p:nvPr/>
            </p:nvSpPr>
            <p:spPr bwMode="auto">
              <a:xfrm>
                <a:off x="2663" y="1663"/>
                <a:ext cx="1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51" name="Rectangle 391"/>
              <p:cNvSpPr>
                <a:spLocks noChangeArrowheads="1"/>
              </p:cNvSpPr>
              <p:nvPr/>
            </p:nvSpPr>
            <p:spPr bwMode="auto">
              <a:xfrm>
                <a:off x="2657" y="1665"/>
                <a:ext cx="32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52" name="Rectangle 392"/>
              <p:cNvSpPr>
                <a:spLocks noChangeArrowheads="1"/>
              </p:cNvSpPr>
              <p:nvPr/>
            </p:nvSpPr>
            <p:spPr bwMode="auto">
              <a:xfrm>
                <a:off x="2651" y="1666"/>
                <a:ext cx="4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53" name="Rectangle 393"/>
              <p:cNvSpPr>
                <a:spLocks noChangeArrowheads="1"/>
              </p:cNvSpPr>
              <p:nvPr/>
            </p:nvSpPr>
            <p:spPr bwMode="auto">
              <a:xfrm>
                <a:off x="2649" y="1668"/>
                <a:ext cx="48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54" name="Rectangle 394"/>
              <p:cNvSpPr>
                <a:spLocks noChangeArrowheads="1"/>
              </p:cNvSpPr>
              <p:nvPr/>
            </p:nvSpPr>
            <p:spPr bwMode="auto">
              <a:xfrm>
                <a:off x="2646" y="1670"/>
                <a:ext cx="54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55" name="Rectangle 395"/>
              <p:cNvSpPr>
                <a:spLocks noChangeArrowheads="1"/>
              </p:cNvSpPr>
              <p:nvPr/>
            </p:nvSpPr>
            <p:spPr bwMode="auto">
              <a:xfrm>
                <a:off x="2643" y="1671"/>
                <a:ext cx="60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5356" name="Group 396"/>
            <p:cNvGrpSpPr>
              <a:grpSpLocks/>
            </p:cNvGrpSpPr>
            <p:nvPr/>
          </p:nvGrpSpPr>
          <p:grpSpPr bwMode="auto">
            <a:xfrm>
              <a:off x="1330" y="1858"/>
              <a:ext cx="1206" cy="622"/>
              <a:chOff x="2250" y="1662"/>
              <a:chExt cx="885" cy="440"/>
            </a:xfrm>
          </p:grpSpPr>
          <p:sp>
            <p:nvSpPr>
              <p:cNvPr id="425357" name="Rectangle 397"/>
              <p:cNvSpPr>
                <a:spLocks noChangeArrowheads="1"/>
              </p:cNvSpPr>
              <p:nvPr/>
            </p:nvSpPr>
            <p:spPr bwMode="auto">
              <a:xfrm>
                <a:off x="2641" y="1673"/>
                <a:ext cx="6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58" name="Rectangle 398"/>
              <p:cNvSpPr>
                <a:spLocks noChangeArrowheads="1"/>
              </p:cNvSpPr>
              <p:nvPr/>
            </p:nvSpPr>
            <p:spPr bwMode="auto">
              <a:xfrm>
                <a:off x="2638" y="1674"/>
                <a:ext cx="70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59" name="Rectangle 399"/>
              <p:cNvSpPr>
                <a:spLocks noChangeArrowheads="1"/>
              </p:cNvSpPr>
              <p:nvPr/>
            </p:nvSpPr>
            <p:spPr bwMode="auto">
              <a:xfrm>
                <a:off x="2636" y="1676"/>
                <a:ext cx="7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0" name="Rectangle 400"/>
              <p:cNvSpPr>
                <a:spLocks noChangeArrowheads="1"/>
              </p:cNvSpPr>
              <p:nvPr/>
            </p:nvSpPr>
            <p:spPr bwMode="auto">
              <a:xfrm>
                <a:off x="2633" y="1677"/>
                <a:ext cx="81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1" name="Rectangle 401"/>
              <p:cNvSpPr>
                <a:spLocks noChangeArrowheads="1"/>
              </p:cNvSpPr>
              <p:nvPr/>
            </p:nvSpPr>
            <p:spPr bwMode="auto">
              <a:xfrm>
                <a:off x="2632" y="1679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2" name="Rectangle 402"/>
              <p:cNvSpPr>
                <a:spLocks noChangeArrowheads="1"/>
              </p:cNvSpPr>
              <p:nvPr/>
            </p:nvSpPr>
            <p:spPr bwMode="auto">
              <a:xfrm>
                <a:off x="2630" y="1682"/>
                <a:ext cx="8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3" name="Rectangle 403"/>
              <p:cNvSpPr>
                <a:spLocks noChangeArrowheads="1"/>
              </p:cNvSpPr>
              <p:nvPr/>
            </p:nvSpPr>
            <p:spPr bwMode="auto">
              <a:xfrm>
                <a:off x="2628" y="1683"/>
                <a:ext cx="91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4" name="Rectangle 404"/>
              <p:cNvSpPr>
                <a:spLocks noChangeArrowheads="1"/>
              </p:cNvSpPr>
              <p:nvPr/>
            </p:nvSpPr>
            <p:spPr bwMode="auto">
              <a:xfrm>
                <a:off x="2627" y="1686"/>
                <a:ext cx="9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5" name="Rectangle 405"/>
              <p:cNvSpPr>
                <a:spLocks noChangeArrowheads="1"/>
              </p:cNvSpPr>
              <p:nvPr/>
            </p:nvSpPr>
            <p:spPr bwMode="auto">
              <a:xfrm>
                <a:off x="2625" y="1689"/>
                <a:ext cx="97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6" name="Rectangle 406"/>
              <p:cNvSpPr>
                <a:spLocks noChangeArrowheads="1"/>
              </p:cNvSpPr>
              <p:nvPr/>
            </p:nvSpPr>
            <p:spPr bwMode="auto">
              <a:xfrm>
                <a:off x="2624" y="1691"/>
                <a:ext cx="9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7" name="Rectangle 407"/>
              <p:cNvSpPr>
                <a:spLocks noChangeArrowheads="1"/>
              </p:cNvSpPr>
              <p:nvPr/>
            </p:nvSpPr>
            <p:spPr bwMode="auto">
              <a:xfrm>
                <a:off x="2622" y="1694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8" name="Rectangle 408"/>
              <p:cNvSpPr>
                <a:spLocks noChangeArrowheads="1"/>
              </p:cNvSpPr>
              <p:nvPr/>
            </p:nvSpPr>
            <p:spPr bwMode="auto">
              <a:xfrm>
                <a:off x="2620" y="1697"/>
                <a:ext cx="107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69" name="Rectangle 409"/>
              <p:cNvSpPr>
                <a:spLocks noChangeArrowheads="1"/>
              </p:cNvSpPr>
              <p:nvPr/>
            </p:nvSpPr>
            <p:spPr bwMode="auto">
              <a:xfrm>
                <a:off x="2619" y="1701"/>
                <a:ext cx="109" cy="8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0" name="Rectangle 410"/>
              <p:cNvSpPr>
                <a:spLocks noChangeArrowheads="1"/>
              </p:cNvSpPr>
              <p:nvPr/>
            </p:nvSpPr>
            <p:spPr bwMode="auto">
              <a:xfrm>
                <a:off x="2617" y="1709"/>
                <a:ext cx="113" cy="10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1" name="Rectangle 411"/>
              <p:cNvSpPr>
                <a:spLocks noChangeArrowheads="1"/>
              </p:cNvSpPr>
              <p:nvPr/>
            </p:nvSpPr>
            <p:spPr bwMode="auto">
              <a:xfrm>
                <a:off x="2619" y="1719"/>
                <a:ext cx="109" cy="8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2" name="Rectangle 412"/>
              <p:cNvSpPr>
                <a:spLocks noChangeArrowheads="1"/>
              </p:cNvSpPr>
              <p:nvPr/>
            </p:nvSpPr>
            <p:spPr bwMode="auto">
              <a:xfrm>
                <a:off x="2620" y="1727"/>
                <a:ext cx="107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3" name="Rectangle 413"/>
              <p:cNvSpPr>
                <a:spLocks noChangeArrowheads="1"/>
              </p:cNvSpPr>
              <p:nvPr/>
            </p:nvSpPr>
            <p:spPr bwMode="auto">
              <a:xfrm>
                <a:off x="2622" y="1731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4" name="Rectangle 414"/>
              <p:cNvSpPr>
                <a:spLocks noChangeArrowheads="1"/>
              </p:cNvSpPr>
              <p:nvPr/>
            </p:nvSpPr>
            <p:spPr bwMode="auto">
              <a:xfrm>
                <a:off x="2624" y="1734"/>
                <a:ext cx="9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5" name="Rectangle 415"/>
              <p:cNvSpPr>
                <a:spLocks noChangeArrowheads="1"/>
              </p:cNvSpPr>
              <p:nvPr/>
            </p:nvSpPr>
            <p:spPr bwMode="auto">
              <a:xfrm>
                <a:off x="2625" y="1737"/>
                <a:ext cx="9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6" name="Rectangle 416"/>
              <p:cNvSpPr>
                <a:spLocks noChangeArrowheads="1"/>
              </p:cNvSpPr>
              <p:nvPr/>
            </p:nvSpPr>
            <p:spPr bwMode="auto">
              <a:xfrm>
                <a:off x="2627" y="1740"/>
                <a:ext cx="9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7" name="Rectangle 417"/>
              <p:cNvSpPr>
                <a:spLocks noChangeArrowheads="1"/>
              </p:cNvSpPr>
              <p:nvPr/>
            </p:nvSpPr>
            <p:spPr bwMode="auto">
              <a:xfrm>
                <a:off x="2628" y="1743"/>
                <a:ext cx="91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8" name="Rectangle 418"/>
              <p:cNvSpPr>
                <a:spLocks noChangeArrowheads="1"/>
              </p:cNvSpPr>
              <p:nvPr/>
            </p:nvSpPr>
            <p:spPr bwMode="auto">
              <a:xfrm>
                <a:off x="2630" y="1745"/>
                <a:ext cx="8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79" name="Rectangle 419"/>
              <p:cNvSpPr>
                <a:spLocks noChangeArrowheads="1"/>
              </p:cNvSpPr>
              <p:nvPr/>
            </p:nvSpPr>
            <p:spPr bwMode="auto">
              <a:xfrm>
                <a:off x="2632" y="1748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0" name="Rectangle 420"/>
              <p:cNvSpPr>
                <a:spLocks noChangeArrowheads="1"/>
              </p:cNvSpPr>
              <p:nvPr/>
            </p:nvSpPr>
            <p:spPr bwMode="auto">
              <a:xfrm>
                <a:off x="2633" y="1751"/>
                <a:ext cx="8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1" name="Rectangle 421"/>
              <p:cNvSpPr>
                <a:spLocks noChangeArrowheads="1"/>
              </p:cNvSpPr>
              <p:nvPr/>
            </p:nvSpPr>
            <p:spPr bwMode="auto">
              <a:xfrm>
                <a:off x="2636" y="1752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2" name="Rectangle 422"/>
              <p:cNvSpPr>
                <a:spLocks noChangeArrowheads="1"/>
              </p:cNvSpPr>
              <p:nvPr/>
            </p:nvSpPr>
            <p:spPr bwMode="auto">
              <a:xfrm>
                <a:off x="2638" y="1754"/>
                <a:ext cx="7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3" name="Rectangle 423"/>
              <p:cNvSpPr>
                <a:spLocks noChangeArrowheads="1"/>
              </p:cNvSpPr>
              <p:nvPr/>
            </p:nvSpPr>
            <p:spPr bwMode="auto">
              <a:xfrm>
                <a:off x="2641" y="1755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4" name="Rectangle 424"/>
              <p:cNvSpPr>
                <a:spLocks noChangeArrowheads="1"/>
              </p:cNvSpPr>
              <p:nvPr/>
            </p:nvSpPr>
            <p:spPr bwMode="auto">
              <a:xfrm>
                <a:off x="2643" y="1757"/>
                <a:ext cx="6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5" name="Rectangle 425"/>
              <p:cNvSpPr>
                <a:spLocks noChangeArrowheads="1"/>
              </p:cNvSpPr>
              <p:nvPr/>
            </p:nvSpPr>
            <p:spPr bwMode="auto">
              <a:xfrm>
                <a:off x="2646" y="1758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6" name="Rectangle 426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4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7" name="Rectangle 427"/>
              <p:cNvSpPr>
                <a:spLocks noChangeArrowheads="1"/>
              </p:cNvSpPr>
              <p:nvPr/>
            </p:nvSpPr>
            <p:spPr bwMode="auto">
              <a:xfrm>
                <a:off x="2651" y="1761"/>
                <a:ext cx="4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8" name="Rectangle 428"/>
              <p:cNvSpPr>
                <a:spLocks noChangeArrowheads="1"/>
              </p:cNvSpPr>
              <p:nvPr/>
            </p:nvSpPr>
            <p:spPr bwMode="auto">
              <a:xfrm>
                <a:off x="2655" y="1763"/>
                <a:ext cx="35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89" name="Rectangle 429"/>
              <p:cNvSpPr>
                <a:spLocks noChangeArrowheads="1"/>
              </p:cNvSpPr>
              <p:nvPr/>
            </p:nvSpPr>
            <p:spPr bwMode="auto">
              <a:xfrm>
                <a:off x="2660" y="1764"/>
                <a:ext cx="2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0" name="Rectangle 430"/>
              <p:cNvSpPr>
                <a:spLocks noChangeArrowheads="1"/>
              </p:cNvSpPr>
              <p:nvPr/>
            </p:nvSpPr>
            <p:spPr bwMode="auto">
              <a:xfrm>
                <a:off x="2299" y="1998"/>
                <a:ext cx="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1" name="Rectangle 431"/>
              <p:cNvSpPr>
                <a:spLocks noChangeArrowheads="1"/>
              </p:cNvSpPr>
              <p:nvPr/>
            </p:nvSpPr>
            <p:spPr bwMode="auto">
              <a:xfrm>
                <a:off x="2294" y="1999"/>
                <a:ext cx="1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2" name="Rectangle 432"/>
              <p:cNvSpPr>
                <a:spLocks noChangeArrowheads="1"/>
              </p:cNvSpPr>
              <p:nvPr/>
            </p:nvSpPr>
            <p:spPr bwMode="auto">
              <a:xfrm>
                <a:off x="2288" y="2001"/>
                <a:ext cx="3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3" name="Rectangle 433"/>
              <p:cNvSpPr>
                <a:spLocks noChangeArrowheads="1"/>
              </p:cNvSpPr>
              <p:nvPr/>
            </p:nvSpPr>
            <p:spPr bwMode="auto">
              <a:xfrm>
                <a:off x="2281" y="2002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4" name="Rectangle 434"/>
              <p:cNvSpPr>
                <a:spLocks noChangeArrowheads="1"/>
              </p:cNvSpPr>
              <p:nvPr/>
            </p:nvSpPr>
            <p:spPr bwMode="auto">
              <a:xfrm>
                <a:off x="2280" y="2004"/>
                <a:ext cx="4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5" name="Rectangle 435"/>
              <p:cNvSpPr>
                <a:spLocks noChangeArrowheads="1"/>
              </p:cNvSpPr>
              <p:nvPr/>
            </p:nvSpPr>
            <p:spPr bwMode="auto">
              <a:xfrm>
                <a:off x="2277" y="2005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6" name="Rectangle 436"/>
              <p:cNvSpPr>
                <a:spLocks noChangeArrowheads="1"/>
              </p:cNvSpPr>
              <p:nvPr/>
            </p:nvSpPr>
            <p:spPr bwMode="auto">
              <a:xfrm>
                <a:off x="2275" y="2007"/>
                <a:ext cx="5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7" name="Rectangle 437"/>
              <p:cNvSpPr>
                <a:spLocks noChangeArrowheads="1"/>
              </p:cNvSpPr>
              <p:nvPr/>
            </p:nvSpPr>
            <p:spPr bwMode="auto">
              <a:xfrm>
                <a:off x="2272" y="2008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8" name="Rectangle 438"/>
              <p:cNvSpPr>
                <a:spLocks noChangeArrowheads="1"/>
              </p:cNvSpPr>
              <p:nvPr/>
            </p:nvSpPr>
            <p:spPr bwMode="auto">
              <a:xfrm>
                <a:off x="2270" y="2010"/>
                <a:ext cx="6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399" name="Rectangle 439"/>
              <p:cNvSpPr>
                <a:spLocks noChangeArrowheads="1"/>
              </p:cNvSpPr>
              <p:nvPr/>
            </p:nvSpPr>
            <p:spPr bwMode="auto">
              <a:xfrm>
                <a:off x="2267" y="2011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0" name="Rectangle 440"/>
              <p:cNvSpPr>
                <a:spLocks noChangeArrowheads="1"/>
              </p:cNvSpPr>
              <p:nvPr/>
            </p:nvSpPr>
            <p:spPr bwMode="auto">
              <a:xfrm>
                <a:off x="2266" y="2013"/>
                <a:ext cx="7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1" name="Rectangle 441"/>
              <p:cNvSpPr>
                <a:spLocks noChangeArrowheads="1"/>
              </p:cNvSpPr>
              <p:nvPr/>
            </p:nvSpPr>
            <p:spPr bwMode="auto">
              <a:xfrm>
                <a:off x="2264" y="2014"/>
                <a:ext cx="8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2" name="Rectangle 442"/>
              <p:cNvSpPr>
                <a:spLocks noChangeArrowheads="1"/>
              </p:cNvSpPr>
              <p:nvPr/>
            </p:nvSpPr>
            <p:spPr bwMode="auto">
              <a:xfrm>
                <a:off x="2262" y="2017"/>
                <a:ext cx="86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3" name="Rectangle 443"/>
              <p:cNvSpPr>
                <a:spLocks noChangeArrowheads="1"/>
              </p:cNvSpPr>
              <p:nvPr/>
            </p:nvSpPr>
            <p:spPr bwMode="auto">
              <a:xfrm>
                <a:off x="2261" y="2019"/>
                <a:ext cx="8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4" name="Rectangle 444"/>
              <p:cNvSpPr>
                <a:spLocks noChangeArrowheads="1"/>
              </p:cNvSpPr>
              <p:nvPr/>
            </p:nvSpPr>
            <p:spPr bwMode="auto">
              <a:xfrm>
                <a:off x="2259" y="2022"/>
                <a:ext cx="9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5" name="Rectangle 445"/>
              <p:cNvSpPr>
                <a:spLocks noChangeArrowheads="1"/>
              </p:cNvSpPr>
              <p:nvPr/>
            </p:nvSpPr>
            <p:spPr bwMode="auto">
              <a:xfrm>
                <a:off x="2258" y="2025"/>
                <a:ext cx="95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6" name="Rectangle 446"/>
              <p:cNvSpPr>
                <a:spLocks noChangeArrowheads="1"/>
              </p:cNvSpPr>
              <p:nvPr/>
            </p:nvSpPr>
            <p:spPr bwMode="auto">
              <a:xfrm>
                <a:off x="2256" y="2026"/>
                <a:ext cx="9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7" name="Rectangle 447"/>
              <p:cNvSpPr>
                <a:spLocks noChangeArrowheads="1"/>
              </p:cNvSpPr>
              <p:nvPr/>
            </p:nvSpPr>
            <p:spPr bwMode="auto">
              <a:xfrm>
                <a:off x="2254" y="2029"/>
                <a:ext cx="10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8" name="Rectangle 448"/>
              <p:cNvSpPr>
                <a:spLocks noChangeArrowheads="1"/>
              </p:cNvSpPr>
              <p:nvPr/>
            </p:nvSpPr>
            <p:spPr bwMode="auto">
              <a:xfrm>
                <a:off x="2254" y="2032"/>
                <a:ext cx="10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09" name="Rectangle 449"/>
              <p:cNvSpPr>
                <a:spLocks noChangeArrowheads="1"/>
              </p:cNvSpPr>
              <p:nvPr/>
            </p:nvSpPr>
            <p:spPr bwMode="auto">
              <a:xfrm>
                <a:off x="2253" y="2034"/>
                <a:ext cx="10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0" name="Rectangle 450"/>
              <p:cNvSpPr>
                <a:spLocks noChangeArrowheads="1"/>
              </p:cNvSpPr>
              <p:nvPr/>
            </p:nvSpPr>
            <p:spPr bwMode="auto">
              <a:xfrm>
                <a:off x="2253" y="2037"/>
                <a:ext cx="10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1" name="Rectangle 451"/>
              <p:cNvSpPr>
                <a:spLocks noChangeArrowheads="1"/>
              </p:cNvSpPr>
              <p:nvPr/>
            </p:nvSpPr>
            <p:spPr bwMode="auto">
              <a:xfrm>
                <a:off x="2251" y="2040"/>
                <a:ext cx="108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2" name="Rectangle 452"/>
              <p:cNvSpPr>
                <a:spLocks noChangeArrowheads="1"/>
              </p:cNvSpPr>
              <p:nvPr/>
            </p:nvSpPr>
            <p:spPr bwMode="auto">
              <a:xfrm>
                <a:off x="2251" y="2044"/>
                <a:ext cx="110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3" name="Rectangle 453"/>
              <p:cNvSpPr>
                <a:spLocks noChangeArrowheads="1"/>
              </p:cNvSpPr>
              <p:nvPr/>
            </p:nvSpPr>
            <p:spPr bwMode="auto">
              <a:xfrm>
                <a:off x="2250" y="2046"/>
                <a:ext cx="111" cy="7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4" name="Rectangle 454"/>
              <p:cNvSpPr>
                <a:spLocks noChangeArrowheads="1"/>
              </p:cNvSpPr>
              <p:nvPr/>
            </p:nvSpPr>
            <p:spPr bwMode="auto">
              <a:xfrm>
                <a:off x="2251" y="2053"/>
                <a:ext cx="110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5" name="Rectangle 455"/>
              <p:cNvSpPr>
                <a:spLocks noChangeArrowheads="1"/>
              </p:cNvSpPr>
              <p:nvPr/>
            </p:nvSpPr>
            <p:spPr bwMode="auto">
              <a:xfrm>
                <a:off x="2251" y="2055"/>
                <a:ext cx="108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6" name="Rectangle 456"/>
              <p:cNvSpPr>
                <a:spLocks noChangeArrowheads="1"/>
              </p:cNvSpPr>
              <p:nvPr/>
            </p:nvSpPr>
            <p:spPr bwMode="auto">
              <a:xfrm>
                <a:off x="2253" y="2059"/>
                <a:ext cx="10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7" name="Rectangle 457"/>
              <p:cNvSpPr>
                <a:spLocks noChangeArrowheads="1"/>
              </p:cNvSpPr>
              <p:nvPr/>
            </p:nvSpPr>
            <p:spPr bwMode="auto">
              <a:xfrm>
                <a:off x="2253" y="2062"/>
                <a:ext cx="10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8" name="Rectangle 458"/>
              <p:cNvSpPr>
                <a:spLocks noChangeArrowheads="1"/>
              </p:cNvSpPr>
              <p:nvPr/>
            </p:nvSpPr>
            <p:spPr bwMode="auto">
              <a:xfrm>
                <a:off x="2254" y="2065"/>
                <a:ext cx="10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19" name="Rectangle 459"/>
              <p:cNvSpPr>
                <a:spLocks noChangeArrowheads="1"/>
              </p:cNvSpPr>
              <p:nvPr/>
            </p:nvSpPr>
            <p:spPr bwMode="auto">
              <a:xfrm>
                <a:off x="2254" y="2067"/>
                <a:ext cx="10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0" name="Rectangle 460"/>
              <p:cNvSpPr>
                <a:spLocks noChangeArrowheads="1"/>
              </p:cNvSpPr>
              <p:nvPr/>
            </p:nvSpPr>
            <p:spPr bwMode="auto">
              <a:xfrm>
                <a:off x="2256" y="2070"/>
                <a:ext cx="9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1" name="Rectangle 461"/>
              <p:cNvSpPr>
                <a:spLocks noChangeArrowheads="1"/>
              </p:cNvSpPr>
              <p:nvPr/>
            </p:nvSpPr>
            <p:spPr bwMode="auto">
              <a:xfrm>
                <a:off x="2258" y="2073"/>
                <a:ext cx="95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2" name="Rectangle 462"/>
              <p:cNvSpPr>
                <a:spLocks noChangeArrowheads="1"/>
              </p:cNvSpPr>
              <p:nvPr/>
            </p:nvSpPr>
            <p:spPr bwMode="auto">
              <a:xfrm>
                <a:off x="2259" y="2076"/>
                <a:ext cx="9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3" name="Rectangle 463"/>
              <p:cNvSpPr>
                <a:spLocks noChangeArrowheads="1"/>
              </p:cNvSpPr>
              <p:nvPr/>
            </p:nvSpPr>
            <p:spPr bwMode="auto">
              <a:xfrm>
                <a:off x="2261" y="2079"/>
                <a:ext cx="8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4" name="Rectangle 464"/>
              <p:cNvSpPr>
                <a:spLocks noChangeArrowheads="1"/>
              </p:cNvSpPr>
              <p:nvPr/>
            </p:nvSpPr>
            <p:spPr bwMode="auto">
              <a:xfrm>
                <a:off x="2262" y="2081"/>
                <a:ext cx="8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5" name="Rectangle 465"/>
              <p:cNvSpPr>
                <a:spLocks noChangeArrowheads="1"/>
              </p:cNvSpPr>
              <p:nvPr/>
            </p:nvSpPr>
            <p:spPr bwMode="auto">
              <a:xfrm>
                <a:off x="2264" y="2084"/>
                <a:ext cx="8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6" name="Rectangle 466"/>
              <p:cNvSpPr>
                <a:spLocks noChangeArrowheads="1"/>
              </p:cNvSpPr>
              <p:nvPr/>
            </p:nvSpPr>
            <p:spPr bwMode="auto">
              <a:xfrm>
                <a:off x="2266" y="2087"/>
                <a:ext cx="7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7" name="Rectangle 467"/>
              <p:cNvSpPr>
                <a:spLocks noChangeArrowheads="1"/>
              </p:cNvSpPr>
              <p:nvPr/>
            </p:nvSpPr>
            <p:spPr bwMode="auto">
              <a:xfrm>
                <a:off x="2267" y="2088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8" name="Rectangle 468"/>
              <p:cNvSpPr>
                <a:spLocks noChangeArrowheads="1"/>
              </p:cNvSpPr>
              <p:nvPr/>
            </p:nvSpPr>
            <p:spPr bwMode="auto">
              <a:xfrm>
                <a:off x="2270" y="2090"/>
                <a:ext cx="6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29" name="Rectangle 469"/>
              <p:cNvSpPr>
                <a:spLocks noChangeArrowheads="1"/>
              </p:cNvSpPr>
              <p:nvPr/>
            </p:nvSpPr>
            <p:spPr bwMode="auto">
              <a:xfrm>
                <a:off x="2272" y="2091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0" name="Rectangle 470"/>
              <p:cNvSpPr>
                <a:spLocks noChangeArrowheads="1"/>
              </p:cNvSpPr>
              <p:nvPr/>
            </p:nvSpPr>
            <p:spPr bwMode="auto">
              <a:xfrm>
                <a:off x="2275" y="2093"/>
                <a:ext cx="5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1" name="Rectangle 471"/>
              <p:cNvSpPr>
                <a:spLocks noChangeArrowheads="1"/>
              </p:cNvSpPr>
              <p:nvPr/>
            </p:nvSpPr>
            <p:spPr bwMode="auto">
              <a:xfrm>
                <a:off x="2277" y="2094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2" name="Rectangle 472"/>
              <p:cNvSpPr>
                <a:spLocks noChangeArrowheads="1"/>
              </p:cNvSpPr>
              <p:nvPr/>
            </p:nvSpPr>
            <p:spPr bwMode="auto">
              <a:xfrm>
                <a:off x="2280" y="2096"/>
                <a:ext cx="4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3" name="Rectangle 473"/>
              <p:cNvSpPr>
                <a:spLocks noChangeArrowheads="1"/>
              </p:cNvSpPr>
              <p:nvPr/>
            </p:nvSpPr>
            <p:spPr bwMode="auto">
              <a:xfrm>
                <a:off x="2281" y="2097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4" name="Rectangle 474"/>
              <p:cNvSpPr>
                <a:spLocks noChangeArrowheads="1"/>
              </p:cNvSpPr>
              <p:nvPr/>
            </p:nvSpPr>
            <p:spPr bwMode="auto">
              <a:xfrm>
                <a:off x="2286" y="2099"/>
                <a:ext cx="35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5" name="Rectangle 475"/>
              <p:cNvSpPr>
                <a:spLocks noChangeArrowheads="1"/>
              </p:cNvSpPr>
              <p:nvPr/>
            </p:nvSpPr>
            <p:spPr bwMode="auto">
              <a:xfrm>
                <a:off x="2291" y="2100"/>
                <a:ext cx="2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6" name="Rectangle 476"/>
              <p:cNvSpPr>
                <a:spLocks noChangeArrowheads="1"/>
              </p:cNvSpPr>
              <p:nvPr/>
            </p:nvSpPr>
            <p:spPr bwMode="auto">
              <a:xfrm>
                <a:off x="2668" y="1998"/>
                <a:ext cx="1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7" name="Rectangle 477"/>
              <p:cNvSpPr>
                <a:spLocks noChangeArrowheads="1"/>
              </p:cNvSpPr>
              <p:nvPr/>
            </p:nvSpPr>
            <p:spPr bwMode="auto">
              <a:xfrm>
                <a:off x="2663" y="1999"/>
                <a:ext cx="1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8" name="Rectangle 478"/>
              <p:cNvSpPr>
                <a:spLocks noChangeArrowheads="1"/>
              </p:cNvSpPr>
              <p:nvPr/>
            </p:nvSpPr>
            <p:spPr bwMode="auto">
              <a:xfrm>
                <a:off x="2657" y="2001"/>
                <a:ext cx="32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39" name="Rectangle 479"/>
              <p:cNvSpPr>
                <a:spLocks noChangeArrowheads="1"/>
              </p:cNvSpPr>
              <p:nvPr/>
            </p:nvSpPr>
            <p:spPr bwMode="auto">
              <a:xfrm>
                <a:off x="2651" y="2002"/>
                <a:ext cx="4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0" name="Rectangle 480"/>
              <p:cNvSpPr>
                <a:spLocks noChangeArrowheads="1"/>
              </p:cNvSpPr>
              <p:nvPr/>
            </p:nvSpPr>
            <p:spPr bwMode="auto">
              <a:xfrm>
                <a:off x="2649" y="2004"/>
                <a:ext cx="4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1" name="Rectangle 481"/>
              <p:cNvSpPr>
                <a:spLocks noChangeArrowheads="1"/>
              </p:cNvSpPr>
              <p:nvPr/>
            </p:nvSpPr>
            <p:spPr bwMode="auto">
              <a:xfrm>
                <a:off x="2646" y="2005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2" name="Rectangle 482"/>
              <p:cNvSpPr>
                <a:spLocks noChangeArrowheads="1"/>
              </p:cNvSpPr>
              <p:nvPr/>
            </p:nvSpPr>
            <p:spPr bwMode="auto">
              <a:xfrm>
                <a:off x="2643" y="2007"/>
                <a:ext cx="6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3" name="Rectangle 483"/>
              <p:cNvSpPr>
                <a:spLocks noChangeArrowheads="1"/>
              </p:cNvSpPr>
              <p:nvPr/>
            </p:nvSpPr>
            <p:spPr bwMode="auto">
              <a:xfrm>
                <a:off x="2641" y="2008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4" name="Rectangle 484"/>
              <p:cNvSpPr>
                <a:spLocks noChangeArrowheads="1"/>
              </p:cNvSpPr>
              <p:nvPr/>
            </p:nvSpPr>
            <p:spPr bwMode="auto">
              <a:xfrm>
                <a:off x="2638" y="2010"/>
                <a:ext cx="7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5" name="Rectangle 485"/>
              <p:cNvSpPr>
                <a:spLocks noChangeArrowheads="1"/>
              </p:cNvSpPr>
              <p:nvPr/>
            </p:nvSpPr>
            <p:spPr bwMode="auto">
              <a:xfrm>
                <a:off x="2636" y="2011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6" name="Rectangle 486"/>
              <p:cNvSpPr>
                <a:spLocks noChangeArrowheads="1"/>
              </p:cNvSpPr>
              <p:nvPr/>
            </p:nvSpPr>
            <p:spPr bwMode="auto">
              <a:xfrm>
                <a:off x="2633" y="2013"/>
                <a:ext cx="8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7" name="Rectangle 487"/>
              <p:cNvSpPr>
                <a:spLocks noChangeArrowheads="1"/>
              </p:cNvSpPr>
              <p:nvPr/>
            </p:nvSpPr>
            <p:spPr bwMode="auto">
              <a:xfrm>
                <a:off x="2632" y="2014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8" name="Rectangle 488"/>
              <p:cNvSpPr>
                <a:spLocks noChangeArrowheads="1"/>
              </p:cNvSpPr>
              <p:nvPr/>
            </p:nvSpPr>
            <p:spPr bwMode="auto">
              <a:xfrm>
                <a:off x="2630" y="2017"/>
                <a:ext cx="87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49" name="Rectangle 489"/>
              <p:cNvSpPr>
                <a:spLocks noChangeArrowheads="1"/>
              </p:cNvSpPr>
              <p:nvPr/>
            </p:nvSpPr>
            <p:spPr bwMode="auto">
              <a:xfrm>
                <a:off x="2628" y="2019"/>
                <a:ext cx="91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0" name="Rectangle 490"/>
              <p:cNvSpPr>
                <a:spLocks noChangeArrowheads="1"/>
              </p:cNvSpPr>
              <p:nvPr/>
            </p:nvSpPr>
            <p:spPr bwMode="auto">
              <a:xfrm>
                <a:off x="2627" y="2022"/>
                <a:ext cx="9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1" name="Rectangle 491"/>
              <p:cNvSpPr>
                <a:spLocks noChangeArrowheads="1"/>
              </p:cNvSpPr>
              <p:nvPr/>
            </p:nvSpPr>
            <p:spPr bwMode="auto">
              <a:xfrm>
                <a:off x="2625" y="2025"/>
                <a:ext cx="9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2" name="Rectangle 492"/>
              <p:cNvSpPr>
                <a:spLocks noChangeArrowheads="1"/>
              </p:cNvSpPr>
              <p:nvPr/>
            </p:nvSpPr>
            <p:spPr bwMode="auto">
              <a:xfrm>
                <a:off x="2624" y="2026"/>
                <a:ext cx="9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3" name="Rectangle 493"/>
              <p:cNvSpPr>
                <a:spLocks noChangeArrowheads="1"/>
              </p:cNvSpPr>
              <p:nvPr/>
            </p:nvSpPr>
            <p:spPr bwMode="auto">
              <a:xfrm>
                <a:off x="2622" y="2029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4" name="Rectangle 494"/>
              <p:cNvSpPr>
                <a:spLocks noChangeArrowheads="1"/>
              </p:cNvSpPr>
              <p:nvPr/>
            </p:nvSpPr>
            <p:spPr bwMode="auto">
              <a:xfrm>
                <a:off x="2620" y="2032"/>
                <a:ext cx="107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5" name="Rectangle 495"/>
              <p:cNvSpPr>
                <a:spLocks noChangeArrowheads="1"/>
              </p:cNvSpPr>
              <p:nvPr/>
            </p:nvSpPr>
            <p:spPr bwMode="auto">
              <a:xfrm>
                <a:off x="2619" y="2037"/>
                <a:ext cx="109" cy="7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6" name="Rectangle 496"/>
              <p:cNvSpPr>
                <a:spLocks noChangeArrowheads="1"/>
              </p:cNvSpPr>
              <p:nvPr/>
            </p:nvSpPr>
            <p:spPr bwMode="auto">
              <a:xfrm>
                <a:off x="2617" y="2044"/>
                <a:ext cx="113" cy="1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7" name="Rectangle 497"/>
              <p:cNvSpPr>
                <a:spLocks noChangeArrowheads="1"/>
              </p:cNvSpPr>
              <p:nvPr/>
            </p:nvSpPr>
            <p:spPr bwMode="auto">
              <a:xfrm>
                <a:off x="2619" y="2055"/>
                <a:ext cx="109" cy="7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8" name="Rectangle 498"/>
              <p:cNvSpPr>
                <a:spLocks noChangeArrowheads="1"/>
              </p:cNvSpPr>
              <p:nvPr/>
            </p:nvSpPr>
            <p:spPr bwMode="auto">
              <a:xfrm>
                <a:off x="2620" y="2062"/>
                <a:ext cx="107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59" name="Rectangle 499"/>
              <p:cNvSpPr>
                <a:spLocks noChangeArrowheads="1"/>
              </p:cNvSpPr>
              <p:nvPr/>
            </p:nvSpPr>
            <p:spPr bwMode="auto">
              <a:xfrm>
                <a:off x="2622" y="2067"/>
                <a:ext cx="10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0" name="Rectangle 500"/>
              <p:cNvSpPr>
                <a:spLocks noChangeArrowheads="1"/>
              </p:cNvSpPr>
              <p:nvPr/>
            </p:nvSpPr>
            <p:spPr bwMode="auto">
              <a:xfrm>
                <a:off x="2624" y="2070"/>
                <a:ext cx="99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1" name="Rectangle 501"/>
              <p:cNvSpPr>
                <a:spLocks noChangeArrowheads="1"/>
              </p:cNvSpPr>
              <p:nvPr/>
            </p:nvSpPr>
            <p:spPr bwMode="auto">
              <a:xfrm>
                <a:off x="2625" y="2073"/>
                <a:ext cx="9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2" name="Rectangle 502"/>
              <p:cNvSpPr>
                <a:spLocks noChangeArrowheads="1"/>
              </p:cNvSpPr>
              <p:nvPr/>
            </p:nvSpPr>
            <p:spPr bwMode="auto">
              <a:xfrm>
                <a:off x="2627" y="2076"/>
                <a:ext cx="93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3" name="Rectangle 503"/>
              <p:cNvSpPr>
                <a:spLocks noChangeArrowheads="1"/>
              </p:cNvSpPr>
              <p:nvPr/>
            </p:nvSpPr>
            <p:spPr bwMode="auto">
              <a:xfrm>
                <a:off x="2628" y="2079"/>
                <a:ext cx="91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4" name="Rectangle 504"/>
              <p:cNvSpPr>
                <a:spLocks noChangeArrowheads="1"/>
              </p:cNvSpPr>
              <p:nvPr/>
            </p:nvSpPr>
            <p:spPr bwMode="auto">
              <a:xfrm>
                <a:off x="2630" y="2081"/>
                <a:ext cx="87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5" name="Rectangle 505"/>
              <p:cNvSpPr>
                <a:spLocks noChangeArrowheads="1"/>
              </p:cNvSpPr>
              <p:nvPr/>
            </p:nvSpPr>
            <p:spPr bwMode="auto">
              <a:xfrm>
                <a:off x="2632" y="2084"/>
                <a:ext cx="8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6" name="Rectangle 506"/>
              <p:cNvSpPr>
                <a:spLocks noChangeArrowheads="1"/>
              </p:cNvSpPr>
              <p:nvPr/>
            </p:nvSpPr>
            <p:spPr bwMode="auto">
              <a:xfrm>
                <a:off x="2633" y="2087"/>
                <a:ext cx="8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7" name="Rectangle 507"/>
              <p:cNvSpPr>
                <a:spLocks noChangeArrowheads="1"/>
              </p:cNvSpPr>
              <p:nvPr/>
            </p:nvSpPr>
            <p:spPr bwMode="auto">
              <a:xfrm>
                <a:off x="2636" y="2088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8" name="Rectangle 508"/>
              <p:cNvSpPr>
                <a:spLocks noChangeArrowheads="1"/>
              </p:cNvSpPr>
              <p:nvPr/>
            </p:nvSpPr>
            <p:spPr bwMode="auto">
              <a:xfrm>
                <a:off x="2638" y="2090"/>
                <a:ext cx="7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69" name="Rectangle 509"/>
              <p:cNvSpPr>
                <a:spLocks noChangeArrowheads="1"/>
              </p:cNvSpPr>
              <p:nvPr/>
            </p:nvSpPr>
            <p:spPr bwMode="auto">
              <a:xfrm>
                <a:off x="2641" y="2091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0" name="Rectangle 510"/>
              <p:cNvSpPr>
                <a:spLocks noChangeArrowheads="1"/>
              </p:cNvSpPr>
              <p:nvPr/>
            </p:nvSpPr>
            <p:spPr bwMode="auto">
              <a:xfrm>
                <a:off x="2643" y="2093"/>
                <a:ext cx="6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1" name="Rectangle 511"/>
              <p:cNvSpPr>
                <a:spLocks noChangeArrowheads="1"/>
              </p:cNvSpPr>
              <p:nvPr/>
            </p:nvSpPr>
            <p:spPr bwMode="auto">
              <a:xfrm>
                <a:off x="2646" y="2094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2" name="Rectangle 512"/>
              <p:cNvSpPr>
                <a:spLocks noChangeArrowheads="1"/>
              </p:cNvSpPr>
              <p:nvPr/>
            </p:nvSpPr>
            <p:spPr bwMode="auto">
              <a:xfrm>
                <a:off x="2649" y="2096"/>
                <a:ext cx="4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3" name="Rectangle 513"/>
              <p:cNvSpPr>
                <a:spLocks noChangeArrowheads="1"/>
              </p:cNvSpPr>
              <p:nvPr/>
            </p:nvSpPr>
            <p:spPr bwMode="auto">
              <a:xfrm>
                <a:off x="2651" y="2097"/>
                <a:ext cx="4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4" name="Rectangle 514"/>
              <p:cNvSpPr>
                <a:spLocks noChangeArrowheads="1"/>
              </p:cNvSpPr>
              <p:nvPr/>
            </p:nvSpPr>
            <p:spPr bwMode="auto">
              <a:xfrm>
                <a:off x="2655" y="2099"/>
                <a:ext cx="35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5" name="Rectangle 515"/>
              <p:cNvSpPr>
                <a:spLocks noChangeArrowheads="1"/>
              </p:cNvSpPr>
              <p:nvPr/>
            </p:nvSpPr>
            <p:spPr bwMode="auto">
              <a:xfrm>
                <a:off x="2660" y="2100"/>
                <a:ext cx="2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6" name="Rectangle 516"/>
              <p:cNvSpPr>
                <a:spLocks noChangeArrowheads="1"/>
              </p:cNvSpPr>
              <p:nvPr/>
            </p:nvSpPr>
            <p:spPr bwMode="auto">
              <a:xfrm>
                <a:off x="3074" y="1662"/>
                <a:ext cx="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7" name="Rectangle 517"/>
              <p:cNvSpPr>
                <a:spLocks noChangeArrowheads="1"/>
              </p:cNvSpPr>
              <p:nvPr/>
            </p:nvSpPr>
            <p:spPr bwMode="auto">
              <a:xfrm>
                <a:off x="3069" y="1663"/>
                <a:ext cx="1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8" name="Rectangle 518"/>
              <p:cNvSpPr>
                <a:spLocks noChangeArrowheads="1"/>
              </p:cNvSpPr>
              <p:nvPr/>
            </p:nvSpPr>
            <p:spPr bwMode="auto">
              <a:xfrm>
                <a:off x="3063" y="1665"/>
                <a:ext cx="3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79" name="Rectangle 519"/>
              <p:cNvSpPr>
                <a:spLocks noChangeArrowheads="1"/>
              </p:cNvSpPr>
              <p:nvPr/>
            </p:nvSpPr>
            <p:spPr bwMode="auto">
              <a:xfrm>
                <a:off x="3056" y="1666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0" name="Rectangle 520"/>
              <p:cNvSpPr>
                <a:spLocks noChangeArrowheads="1"/>
              </p:cNvSpPr>
              <p:nvPr/>
            </p:nvSpPr>
            <p:spPr bwMode="auto">
              <a:xfrm>
                <a:off x="3055" y="1668"/>
                <a:ext cx="47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1" name="Rectangle 521"/>
              <p:cNvSpPr>
                <a:spLocks noChangeArrowheads="1"/>
              </p:cNvSpPr>
              <p:nvPr/>
            </p:nvSpPr>
            <p:spPr bwMode="auto">
              <a:xfrm>
                <a:off x="3051" y="1670"/>
                <a:ext cx="54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2" name="Rectangle 522"/>
              <p:cNvSpPr>
                <a:spLocks noChangeArrowheads="1"/>
              </p:cNvSpPr>
              <p:nvPr/>
            </p:nvSpPr>
            <p:spPr bwMode="auto">
              <a:xfrm>
                <a:off x="3050" y="1671"/>
                <a:ext cx="5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3" name="Rectangle 523"/>
              <p:cNvSpPr>
                <a:spLocks noChangeArrowheads="1"/>
              </p:cNvSpPr>
              <p:nvPr/>
            </p:nvSpPr>
            <p:spPr bwMode="auto">
              <a:xfrm>
                <a:off x="3047" y="1673"/>
                <a:ext cx="6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4" name="Rectangle 524"/>
              <p:cNvSpPr>
                <a:spLocks noChangeArrowheads="1"/>
              </p:cNvSpPr>
              <p:nvPr/>
            </p:nvSpPr>
            <p:spPr bwMode="auto">
              <a:xfrm>
                <a:off x="3045" y="1674"/>
                <a:ext cx="68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5" name="Rectangle 525"/>
              <p:cNvSpPr>
                <a:spLocks noChangeArrowheads="1"/>
              </p:cNvSpPr>
              <p:nvPr/>
            </p:nvSpPr>
            <p:spPr bwMode="auto">
              <a:xfrm>
                <a:off x="3042" y="1676"/>
                <a:ext cx="7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6" name="Rectangle 526"/>
              <p:cNvSpPr>
                <a:spLocks noChangeArrowheads="1"/>
              </p:cNvSpPr>
              <p:nvPr/>
            </p:nvSpPr>
            <p:spPr bwMode="auto">
              <a:xfrm>
                <a:off x="3040" y="1677"/>
                <a:ext cx="80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7" name="Rectangle 527"/>
              <p:cNvSpPr>
                <a:spLocks noChangeArrowheads="1"/>
              </p:cNvSpPr>
              <p:nvPr/>
            </p:nvSpPr>
            <p:spPr bwMode="auto">
              <a:xfrm>
                <a:off x="3039" y="1679"/>
                <a:ext cx="8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8" name="Rectangle 528"/>
              <p:cNvSpPr>
                <a:spLocks noChangeArrowheads="1"/>
              </p:cNvSpPr>
              <p:nvPr/>
            </p:nvSpPr>
            <p:spPr bwMode="auto">
              <a:xfrm>
                <a:off x="3037" y="1682"/>
                <a:ext cx="86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89" name="Rectangle 529"/>
              <p:cNvSpPr>
                <a:spLocks noChangeArrowheads="1"/>
              </p:cNvSpPr>
              <p:nvPr/>
            </p:nvSpPr>
            <p:spPr bwMode="auto">
              <a:xfrm>
                <a:off x="3036" y="1683"/>
                <a:ext cx="8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0" name="Rectangle 530"/>
              <p:cNvSpPr>
                <a:spLocks noChangeArrowheads="1"/>
              </p:cNvSpPr>
              <p:nvPr/>
            </p:nvSpPr>
            <p:spPr bwMode="auto">
              <a:xfrm>
                <a:off x="3034" y="1686"/>
                <a:ext cx="9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1" name="Rectangle 531"/>
              <p:cNvSpPr>
                <a:spLocks noChangeArrowheads="1"/>
              </p:cNvSpPr>
              <p:nvPr/>
            </p:nvSpPr>
            <p:spPr bwMode="auto">
              <a:xfrm>
                <a:off x="3032" y="1689"/>
                <a:ext cx="96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2" name="Rectangle 532"/>
              <p:cNvSpPr>
                <a:spLocks noChangeArrowheads="1"/>
              </p:cNvSpPr>
              <p:nvPr/>
            </p:nvSpPr>
            <p:spPr bwMode="auto">
              <a:xfrm>
                <a:off x="3031" y="1691"/>
                <a:ext cx="9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3" name="Rectangle 533"/>
              <p:cNvSpPr>
                <a:spLocks noChangeArrowheads="1"/>
              </p:cNvSpPr>
              <p:nvPr/>
            </p:nvSpPr>
            <p:spPr bwMode="auto">
              <a:xfrm>
                <a:off x="3029" y="1694"/>
                <a:ext cx="10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4" name="Rectangle 534"/>
              <p:cNvSpPr>
                <a:spLocks noChangeArrowheads="1"/>
              </p:cNvSpPr>
              <p:nvPr/>
            </p:nvSpPr>
            <p:spPr bwMode="auto">
              <a:xfrm>
                <a:off x="3029" y="1697"/>
                <a:ext cx="10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5" name="Rectangle 535"/>
              <p:cNvSpPr>
                <a:spLocks noChangeArrowheads="1"/>
              </p:cNvSpPr>
              <p:nvPr/>
            </p:nvSpPr>
            <p:spPr bwMode="auto">
              <a:xfrm>
                <a:off x="3028" y="1698"/>
                <a:ext cx="10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6" name="Rectangle 536"/>
              <p:cNvSpPr>
                <a:spLocks noChangeArrowheads="1"/>
              </p:cNvSpPr>
              <p:nvPr/>
            </p:nvSpPr>
            <p:spPr bwMode="auto">
              <a:xfrm>
                <a:off x="3028" y="1701"/>
                <a:ext cx="10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7" name="Rectangle 537"/>
              <p:cNvSpPr>
                <a:spLocks noChangeArrowheads="1"/>
              </p:cNvSpPr>
              <p:nvPr/>
            </p:nvSpPr>
            <p:spPr bwMode="auto">
              <a:xfrm>
                <a:off x="3026" y="1704"/>
                <a:ext cx="108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8" name="Rectangle 538"/>
              <p:cNvSpPr>
                <a:spLocks noChangeArrowheads="1"/>
              </p:cNvSpPr>
              <p:nvPr/>
            </p:nvSpPr>
            <p:spPr bwMode="auto">
              <a:xfrm>
                <a:off x="3026" y="1709"/>
                <a:ext cx="10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499" name="Rectangle 539"/>
              <p:cNvSpPr>
                <a:spLocks noChangeArrowheads="1"/>
              </p:cNvSpPr>
              <p:nvPr/>
            </p:nvSpPr>
            <p:spPr bwMode="auto">
              <a:xfrm>
                <a:off x="3025" y="1710"/>
                <a:ext cx="110" cy="8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0" name="Rectangle 540"/>
              <p:cNvSpPr>
                <a:spLocks noChangeArrowheads="1"/>
              </p:cNvSpPr>
              <p:nvPr/>
            </p:nvSpPr>
            <p:spPr bwMode="auto">
              <a:xfrm>
                <a:off x="3026" y="1718"/>
                <a:ext cx="10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1" name="Rectangle 541"/>
              <p:cNvSpPr>
                <a:spLocks noChangeArrowheads="1"/>
              </p:cNvSpPr>
              <p:nvPr/>
            </p:nvSpPr>
            <p:spPr bwMode="auto">
              <a:xfrm>
                <a:off x="3026" y="1719"/>
                <a:ext cx="108" cy="5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2" name="Rectangle 542"/>
              <p:cNvSpPr>
                <a:spLocks noChangeArrowheads="1"/>
              </p:cNvSpPr>
              <p:nvPr/>
            </p:nvSpPr>
            <p:spPr bwMode="auto">
              <a:xfrm>
                <a:off x="3028" y="1724"/>
                <a:ext cx="10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3" name="Rectangle 543"/>
              <p:cNvSpPr>
                <a:spLocks noChangeArrowheads="1"/>
              </p:cNvSpPr>
              <p:nvPr/>
            </p:nvSpPr>
            <p:spPr bwMode="auto">
              <a:xfrm>
                <a:off x="3028" y="1727"/>
                <a:ext cx="10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4" name="Rectangle 544"/>
              <p:cNvSpPr>
                <a:spLocks noChangeArrowheads="1"/>
              </p:cNvSpPr>
              <p:nvPr/>
            </p:nvSpPr>
            <p:spPr bwMode="auto">
              <a:xfrm>
                <a:off x="3029" y="1730"/>
                <a:ext cx="103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5" name="Rectangle 545"/>
              <p:cNvSpPr>
                <a:spLocks noChangeArrowheads="1"/>
              </p:cNvSpPr>
              <p:nvPr/>
            </p:nvSpPr>
            <p:spPr bwMode="auto">
              <a:xfrm>
                <a:off x="3029" y="1731"/>
                <a:ext cx="10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6" name="Rectangle 546"/>
              <p:cNvSpPr>
                <a:spLocks noChangeArrowheads="1"/>
              </p:cNvSpPr>
              <p:nvPr/>
            </p:nvSpPr>
            <p:spPr bwMode="auto">
              <a:xfrm>
                <a:off x="3031" y="1734"/>
                <a:ext cx="9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7" name="Rectangle 547"/>
              <p:cNvSpPr>
                <a:spLocks noChangeArrowheads="1"/>
              </p:cNvSpPr>
              <p:nvPr/>
            </p:nvSpPr>
            <p:spPr bwMode="auto">
              <a:xfrm>
                <a:off x="3032" y="1737"/>
                <a:ext cx="9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8" name="Rectangle 548"/>
              <p:cNvSpPr>
                <a:spLocks noChangeArrowheads="1"/>
              </p:cNvSpPr>
              <p:nvPr/>
            </p:nvSpPr>
            <p:spPr bwMode="auto">
              <a:xfrm>
                <a:off x="3034" y="1740"/>
                <a:ext cx="9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09" name="Rectangle 549"/>
              <p:cNvSpPr>
                <a:spLocks noChangeArrowheads="1"/>
              </p:cNvSpPr>
              <p:nvPr/>
            </p:nvSpPr>
            <p:spPr bwMode="auto">
              <a:xfrm>
                <a:off x="3036" y="1743"/>
                <a:ext cx="88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0" name="Rectangle 550"/>
              <p:cNvSpPr>
                <a:spLocks noChangeArrowheads="1"/>
              </p:cNvSpPr>
              <p:nvPr/>
            </p:nvSpPr>
            <p:spPr bwMode="auto">
              <a:xfrm>
                <a:off x="3037" y="1745"/>
                <a:ext cx="8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1" name="Rectangle 551"/>
              <p:cNvSpPr>
                <a:spLocks noChangeArrowheads="1"/>
              </p:cNvSpPr>
              <p:nvPr/>
            </p:nvSpPr>
            <p:spPr bwMode="auto">
              <a:xfrm>
                <a:off x="3039" y="1748"/>
                <a:ext cx="8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2" name="Rectangle 552"/>
              <p:cNvSpPr>
                <a:spLocks noChangeArrowheads="1"/>
              </p:cNvSpPr>
              <p:nvPr/>
            </p:nvSpPr>
            <p:spPr bwMode="auto">
              <a:xfrm>
                <a:off x="3040" y="1751"/>
                <a:ext cx="8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3" name="Rectangle 553"/>
              <p:cNvSpPr>
                <a:spLocks noChangeArrowheads="1"/>
              </p:cNvSpPr>
              <p:nvPr/>
            </p:nvSpPr>
            <p:spPr bwMode="auto">
              <a:xfrm>
                <a:off x="3042" y="1752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4" name="Rectangle 554"/>
              <p:cNvSpPr>
                <a:spLocks noChangeArrowheads="1"/>
              </p:cNvSpPr>
              <p:nvPr/>
            </p:nvSpPr>
            <p:spPr bwMode="auto">
              <a:xfrm>
                <a:off x="3045" y="1754"/>
                <a:ext cx="6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5" name="Rectangle 555"/>
              <p:cNvSpPr>
                <a:spLocks noChangeArrowheads="1"/>
              </p:cNvSpPr>
              <p:nvPr/>
            </p:nvSpPr>
            <p:spPr bwMode="auto">
              <a:xfrm>
                <a:off x="3047" y="1755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6" name="Rectangle 556"/>
              <p:cNvSpPr>
                <a:spLocks noChangeArrowheads="1"/>
              </p:cNvSpPr>
              <p:nvPr/>
            </p:nvSpPr>
            <p:spPr bwMode="auto">
              <a:xfrm>
                <a:off x="3050" y="1757"/>
                <a:ext cx="5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7" name="Rectangle 557"/>
              <p:cNvSpPr>
                <a:spLocks noChangeArrowheads="1"/>
              </p:cNvSpPr>
              <p:nvPr/>
            </p:nvSpPr>
            <p:spPr bwMode="auto">
              <a:xfrm>
                <a:off x="3051" y="1758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8" name="Rectangle 558"/>
              <p:cNvSpPr>
                <a:spLocks noChangeArrowheads="1"/>
              </p:cNvSpPr>
              <p:nvPr/>
            </p:nvSpPr>
            <p:spPr bwMode="auto">
              <a:xfrm>
                <a:off x="3055" y="1760"/>
                <a:ext cx="4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19" name="Rectangle 559"/>
              <p:cNvSpPr>
                <a:spLocks noChangeArrowheads="1"/>
              </p:cNvSpPr>
              <p:nvPr/>
            </p:nvSpPr>
            <p:spPr bwMode="auto">
              <a:xfrm>
                <a:off x="3056" y="1761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0" name="Rectangle 560"/>
              <p:cNvSpPr>
                <a:spLocks noChangeArrowheads="1"/>
              </p:cNvSpPr>
              <p:nvPr/>
            </p:nvSpPr>
            <p:spPr bwMode="auto">
              <a:xfrm>
                <a:off x="3061" y="1763"/>
                <a:ext cx="35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1" name="Rectangle 561"/>
              <p:cNvSpPr>
                <a:spLocks noChangeArrowheads="1"/>
              </p:cNvSpPr>
              <p:nvPr/>
            </p:nvSpPr>
            <p:spPr bwMode="auto">
              <a:xfrm>
                <a:off x="3066" y="1764"/>
                <a:ext cx="2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2" name="Rectangle 562"/>
              <p:cNvSpPr>
                <a:spLocks noChangeArrowheads="1"/>
              </p:cNvSpPr>
              <p:nvPr/>
            </p:nvSpPr>
            <p:spPr bwMode="auto">
              <a:xfrm>
                <a:off x="3074" y="1998"/>
                <a:ext cx="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3" name="Rectangle 563"/>
              <p:cNvSpPr>
                <a:spLocks noChangeArrowheads="1"/>
              </p:cNvSpPr>
              <p:nvPr/>
            </p:nvSpPr>
            <p:spPr bwMode="auto">
              <a:xfrm>
                <a:off x="3069" y="1999"/>
                <a:ext cx="1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4" name="Rectangle 564"/>
              <p:cNvSpPr>
                <a:spLocks noChangeArrowheads="1"/>
              </p:cNvSpPr>
              <p:nvPr/>
            </p:nvSpPr>
            <p:spPr bwMode="auto">
              <a:xfrm>
                <a:off x="3063" y="2001"/>
                <a:ext cx="31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5" name="Rectangle 565"/>
              <p:cNvSpPr>
                <a:spLocks noChangeArrowheads="1"/>
              </p:cNvSpPr>
              <p:nvPr/>
            </p:nvSpPr>
            <p:spPr bwMode="auto">
              <a:xfrm>
                <a:off x="3056" y="2002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6" name="Rectangle 566"/>
              <p:cNvSpPr>
                <a:spLocks noChangeArrowheads="1"/>
              </p:cNvSpPr>
              <p:nvPr/>
            </p:nvSpPr>
            <p:spPr bwMode="auto">
              <a:xfrm>
                <a:off x="3055" y="2004"/>
                <a:ext cx="4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7" name="Rectangle 567"/>
              <p:cNvSpPr>
                <a:spLocks noChangeArrowheads="1"/>
              </p:cNvSpPr>
              <p:nvPr/>
            </p:nvSpPr>
            <p:spPr bwMode="auto">
              <a:xfrm>
                <a:off x="3051" y="2005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8" name="Rectangle 568"/>
              <p:cNvSpPr>
                <a:spLocks noChangeArrowheads="1"/>
              </p:cNvSpPr>
              <p:nvPr/>
            </p:nvSpPr>
            <p:spPr bwMode="auto">
              <a:xfrm>
                <a:off x="3050" y="2007"/>
                <a:ext cx="5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29" name="Rectangle 569"/>
              <p:cNvSpPr>
                <a:spLocks noChangeArrowheads="1"/>
              </p:cNvSpPr>
              <p:nvPr/>
            </p:nvSpPr>
            <p:spPr bwMode="auto">
              <a:xfrm>
                <a:off x="3047" y="2008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0" name="Rectangle 570"/>
              <p:cNvSpPr>
                <a:spLocks noChangeArrowheads="1"/>
              </p:cNvSpPr>
              <p:nvPr/>
            </p:nvSpPr>
            <p:spPr bwMode="auto">
              <a:xfrm>
                <a:off x="3045" y="2010"/>
                <a:ext cx="6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1" name="Rectangle 571"/>
              <p:cNvSpPr>
                <a:spLocks noChangeArrowheads="1"/>
              </p:cNvSpPr>
              <p:nvPr/>
            </p:nvSpPr>
            <p:spPr bwMode="auto">
              <a:xfrm>
                <a:off x="3042" y="2011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2" name="Rectangle 572"/>
              <p:cNvSpPr>
                <a:spLocks noChangeArrowheads="1"/>
              </p:cNvSpPr>
              <p:nvPr/>
            </p:nvSpPr>
            <p:spPr bwMode="auto">
              <a:xfrm>
                <a:off x="3040" y="2013"/>
                <a:ext cx="8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3" name="Rectangle 573"/>
              <p:cNvSpPr>
                <a:spLocks noChangeArrowheads="1"/>
              </p:cNvSpPr>
              <p:nvPr/>
            </p:nvSpPr>
            <p:spPr bwMode="auto">
              <a:xfrm>
                <a:off x="3039" y="2014"/>
                <a:ext cx="8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4" name="Rectangle 574"/>
              <p:cNvSpPr>
                <a:spLocks noChangeArrowheads="1"/>
              </p:cNvSpPr>
              <p:nvPr/>
            </p:nvSpPr>
            <p:spPr bwMode="auto">
              <a:xfrm>
                <a:off x="3037" y="2017"/>
                <a:ext cx="86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5" name="Rectangle 575"/>
              <p:cNvSpPr>
                <a:spLocks noChangeArrowheads="1"/>
              </p:cNvSpPr>
              <p:nvPr/>
            </p:nvSpPr>
            <p:spPr bwMode="auto">
              <a:xfrm>
                <a:off x="3036" y="2019"/>
                <a:ext cx="8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6" name="Rectangle 576"/>
              <p:cNvSpPr>
                <a:spLocks noChangeArrowheads="1"/>
              </p:cNvSpPr>
              <p:nvPr/>
            </p:nvSpPr>
            <p:spPr bwMode="auto">
              <a:xfrm>
                <a:off x="3034" y="2022"/>
                <a:ext cx="9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7" name="Rectangle 577"/>
              <p:cNvSpPr>
                <a:spLocks noChangeArrowheads="1"/>
              </p:cNvSpPr>
              <p:nvPr/>
            </p:nvSpPr>
            <p:spPr bwMode="auto">
              <a:xfrm>
                <a:off x="3032" y="2025"/>
                <a:ext cx="96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8" name="Rectangle 578"/>
              <p:cNvSpPr>
                <a:spLocks noChangeArrowheads="1"/>
              </p:cNvSpPr>
              <p:nvPr/>
            </p:nvSpPr>
            <p:spPr bwMode="auto">
              <a:xfrm>
                <a:off x="3031" y="2026"/>
                <a:ext cx="9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39" name="Rectangle 579"/>
              <p:cNvSpPr>
                <a:spLocks noChangeArrowheads="1"/>
              </p:cNvSpPr>
              <p:nvPr/>
            </p:nvSpPr>
            <p:spPr bwMode="auto">
              <a:xfrm>
                <a:off x="3029" y="2029"/>
                <a:ext cx="10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0" name="Rectangle 580"/>
              <p:cNvSpPr>
                <a:spLocks noChangeArrowheads="1"/>
              </p:cNvSpPr>
              <p:nvPr/>
            </p:nvSpPr>
            <p:spPr bwMode="auto">
              <a:xfrm>
                <a:off x="3029" y="2032"/>
                <a:ext cx="10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1" name="Rectangle 581"/>
              <p:cNvSpPr>
                <a:spLocks noChangeArrowheads="1"/>
              </p:cNvSpPr>
              <p:nvPr/>
            </p:nvSpPr>
            <p:spPr bwMode="auto">
              <a:xfrm>
                <a:off x="3028" y="2034"/>
                <a:ext cx="10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2" name="Rectangle 582"/>
              <p:cNvSpPr>
                <a:spLocks noChangeArrowheads="1"/>
              </p:cNvSpPr>
              <p:nvPr/>
            </p:nvSpPr>
            <p:spPr bwMode="auto">
              <a:xfrm>
                <a:off x="3028" y="2037"/>
                <a:ext cx="10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3" name="Rectangle 583"/>
              <p:cNvSpPr>
                <a:spLocks noChangeArrowheads="1"/>
              </p:cNvSpPr>
              <p:nvPr/>
            </p:nvSpPr>
            <p:spPr bwMode="auto">
              <a:xfrm>
                <a:off x="3026" y="2040"/>
                <a:ext cx="108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4" name="Rectangle 584"/>
              <p:cNvSpPr>
                <a:spLocks noChangeArrowheads="1"/>
              </p:cNvSpPr>
              <p:nvPr/>
            </p:nvSpPr>
            <p:spPr bwMode="auto">
              <a:xfrm>
                <a:off x="3026" y="2044"/>
                <a:ext cx="10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5" name="Rectangle 585"/>
              <p:cNvSpPr>
                <a:spLocks noChangeArrowheads="1"/>
              </p:cNvSpPr>
              <p:nvPr/>
            </p:nvSpPr>
            <p:spPr bwMode="auto">
              <a:xfrm>
                <a:off x="3025" y="2046"/>
                <a:ext cx="110" cy="7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6" name="Rectangle 586"/>
              <p:cNvSpPr>
                <a:spLocks noChangeArrowheads="1"/>
              </p:cNvSpPr>
              <p:nvPr/>
            </p:nvSpPr>
            <p:spPr bwMode="auto">
              <a:xfrm>
                <a:off x="3026" y="2053"/>
                <a:ext cx="109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7" name="Rectangle 587"/>
              <p:cNvSpPr>
                <a:spLocks noChangeArrowheads="1"/>
              </p:cNvSpPr>
              <p:nvPr/>
            </p:nvSpPr>
            <p:spPr bwMode="auto">
              <a:xfrm>
                <a:off x="3026" y="2055"/>
                <a:ext cx="108" cy="4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8" name="Rectangle 588"/>
              <p:cNvSpPr>
                <a:spLocks noChangeArrowheads="1"/>
              </p:cNvSpPr>
              <p:nvPr/>
            </p:nvSpPr>
            <p:spPr bwMode="auto">
              <a:xfrm>
                <a:off x="3028" y="2059"/>
                <a:ext cx="10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49" name="Rectangle 589"/>
              <p:cNvSpPr>
                <a:spLocks noChangeArrowheads="1"/>
              </p:cNvSpPr>
              <p:nvPr/>
            </p:nvSpPr>
            <p:spPr bwMode="auto">
              <a:xfrm>
                <a:off x="3028" y="2062"/>
                <a:ext cx="104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50" name="Rectangle 590"/>
              <p:cNvSpPr>
                <a:spLocks noChangeArrowheads="1"/>
              </p:cNvSpPr>
              <p:nvPr/>
            </p:nvSpPr>
            <p:spPr bwMode="auto">
              <a:xfrm>
                <a:off x="3029" y="2065"/>
                <a:ext cx="10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51" name="Rectangle 591"/>
              <p:cNvSpPr>
                <a:spLocks noChangeArrowheads="1"/>
              </p:cNvSpPr>
              <p:nvPr/>
            </p:nvSpPr>
            <p:spPr bwMode="auto">
              <a:xfrm>
                <a:off x="3029" y="2067"/>
                <a:ext cx="10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52" name="Rectangle 592"/>
              <p:cNvSpPr>
                <a:spLocks noChangeArrowheads="1"/>
              </p:cNvSpPr>
              <p:nvPr/>
            </p:nvSpPr>
            <p:spPr bwMode="auto">
              <a:xfrm>
                <a:off x="3031" y="2070"/>
                <a:ext cx="98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53" name="Rectangle 593"/>
              <p:cNvSpPr>
                <a:spLocks noChangeArrowheads="1"/>
              </p:cNvSpPr>
              <p:nvPr/>
            </p:nvSpPr>
            <p:spPr bwMode="auto">
              <a:xfrm>
                <a:off x="3032" y="2073"/>
                <a:ext cx="9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54" name="Rectangle 594"/>
              <p:cNvSpPr>
                <a:spLocks noChangeArrowheads="1"/>
              </p:cNvSpPr>
              <p:nvPr/>
            </p:nvSpPr>
            <p:spPr bwMode="auto">
              <a:xfrm>
                <a:off x="3034" y="2076"/>
                <a:ext cx="9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55" name="Rectangle 595"/>
              <p:cNvSpPr>
                <a:spLocks noChangeArrowheads="1"/>
              </p:cNvSpPr>
              <p:nvPr/>
            </p:nvSpPr>
            <p:spPr bwMode="auto">
              <a:xfrm>
                <a:off x="3036" y="2079"/>
                <a:ext cx="88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56" name="Rectangle 596"/>
              <p:cNvSpPr>
                <a:spLocks noChangeArrowheads="1"/>
              </p:cNvSpPr>
              <p:nvPr/>
            </p:nvSpPr>
            <p:spPr bwMode="auto">
              <a:xfrm>
                <a:off x="3037" y="2081"/>
                <a:ext cx="86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5557" name="Group 597"/>
            <p:cNvGrpSpPr>
              <a:grpSpLocks/>
            </p:cNvGrpSpPr>
            <p:nvPr/>
          </p:nvGrpSpPr>
          <p:grpSpPr bwMode="auto">
            <a:xfrm>
              <a:off x="372" y="1922"/>
              <a:ext cx="2153" cy="553"/>
              <a:chOff x="1540" y="1710"/>
              <a:chExt cx="1581" cy="392"/>
            </a:xfrm>
          </p:grpSpPr>
          <p:sp>
            <p:nvSpPr>
              <p:cNvPr id="425558" name="Rectangle 598"/>
              <p:cNvSpPr>
                <a:spLocks noChangeArrowheads="1"/>
              </p:cNvSpPr>
              <p:nvPr/>
            </p:nvSpPr>
            <p:spPr bwMode="auto">
              <a:xfrm>
                <a:off x="3039" y="2084"/>
                <a:ext cx="82" cy="3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59" name="Rectangle 599"/>
              <p:cNvSpPr>
                <a:spLocks noChangeArrowheads="1"/>
              </p:cNvSpPr>
              <p:nvPr/>
            </p:nvSpPr>
            <p:spPr bwMode="auto">
              <a:xfrm>
                <a:off x="3040" y="2087"/>
                <a:ext cx="80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0" name="Rectangle 600"/>
              <p:cNvSpPr>
                <a:spLocks noChangeArrowheads="1"/>
              </p:cNvSpPr>
              <p:nvPr/>
            </p:nvSpPr>
            <p:spPr bwMode="auto">
              <a:xfrm>
                <a:off x="3042" y="2088"/>
                <a:ext cx="7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1" name="Rectangle 601"/>
              <p:cNvSpPr>
                <a:spLocks noChangeArrowheads="1"/>
              </p:cNvSpPr>
              <p:nvPr/>
            </p:nvSpPr>
            <p:spPr bwMode="auto">
              <a:xfrm>
                <a:off x="3045" y="2090"/>
                <a:ext cx="68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2" name="Rectangle 602"/>
              <p:cNvSpPr>
                <a:spLocks noChangeArrowheads="1"/>
              </p:cNvSpPr>
              <p:nvPr/>
            </p:nvSpPr>
            <p:spPr bwMode="auto">
              <a:xfrm>
                <a:off x="3047" y="2091"/>
                <a:ext cx="63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3" name="Rectangle 603"/>
              <p:cNvSpPr>
                <a:spLocks noChangeArrowheads="1"/>
              </p:cNvSpPr>
              <p:nvPr/>
            </p:nvSpPr>
            <p:spPr bwMode="auto">
              <a:xfrm>
                <a:off x="3050" y="2093"/>
                <a:ext cx="59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4" name="Rectangle 604"/>
              <p:cNvSpPr>
                <a:spLocks noChangeArrowheads="1"/>
              </p:cNvSpPr>
              <p:nvPr/>
            </p:nvSpPr>
            <p:spPr bwMode="auto">
              <a:xfrm>
                <a:off x="3051" y="2094"/>
                <a:ext cx="54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5" name="Rectangle 605"/>
              <p:cNvSpPr>
                <a:spLocks noChangeArrowheads="1"/>
              </p:cNvSpPr>
              <p:nvPr/>
            </p:nvSpPr>
            <p:spPr bwMode="auto">
              <a:xfrm>
                <a:off x="3055" y="2096"/>
                <a:ext cx="47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6" name="Rectangle 606"/>
              <p:cNvSpPr>
                <a:spLocks noChangeArrowheads="1"/>
              </p:cNvSpPr>
              <p:nvPr/>
            </p:nvSpPr>
            <p:spPr bwMode="auto">
              <a:xfrm>
                <a:off x="3056" y="2097"/>
                <a:ext cx="4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7" name="Rectangle 607"/>
              <p:cNvSpPr>
                <a:spLocks noChangeArrowheads="1"/>
              </p:cNvSpPr>
              <p:nvPr/>
            </p:nvSpPr>
            <p:spPr bwMode="auto">
              <a:xfrm>
                <a:off x="3061" y="2099"/>
                <a:ext cx="35" cy="1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8" name="Rectangle 608"/>
              <p:cNvSpPr>
                <a:spLocks noChangeArrowheads="1"/>
              </p:cNvSpPr>
              <p:nvPr/>
            </p:nvSpPr>
            <p:spPr bwMode="auto">
              <a:xfrm>
                <a:off x="3066" y="2100"/>
                <a:ext cx="25" cy="2"/>
              </a:xfrm>
              <a:prstGeom prst="rect">
                <a:avLst/>
              </a:prstGeom>
              <a:solidFill>
                <a:srgbClr val="8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69" name="Rectangle 609"/>
              <p:cNvSpPr>
                <a:spLocks noChangeArrowheads="1"/>
              </p:cNvSpPr>
              <p:nvPr/>
            </p:nvSpPr>
            <p:spPr bwMode="auto">
              <a:xfrm>
                <a:off x="1625" y="1710"/>
                <a:ext cx="170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0" name="Rectangle 610"/>
              <p:cNvSpPr>
                <a:spLocks noChangeArrowheads="1"/>
              </p:cNvSpPr>
              <p:nvPr/>
            </p:nvSpPr>
            <p:spPr bwMode="auto">
              <a:xfrm>
                <a:off x="2014" y="1710"/>
                <a:ext cx="16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1" name="Rectangle 611"/>
              <p:cNvSpPr>
                <a:spLocks noChangeArrowheads="1"/>
              </p:cNvSpPr>
              <p:nvPr/>
            </p:nvSpPr>
            <p:spPr bwMode="auto">
              <a:xfrm>
                <a:off x="2410" y="1710"/>
                <a:ext cx="16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2" name="Rectangle 612"/>
              <p:cNvSpPr>
                <a:spLocks noChangeArrowheads="1"/>
              </p:cNvSpPr>
              <p:nvPr/>
            </p:nvSpPr>
            <p:spPr bwMode="auto">
              <a:xfrm>
                <a:off x="2796" y="1710"/>
                <a:ext cx="16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3" name="Rectangle 613"/>
              <p:cNvSpPr>
                <a:spLocks noChangeArrowheads="1"/>
              </p:cNvSpPr>
              <p:nvPr/>
            </p:nvSpPr>
            <p:spPr bwMode="auto">
              <a:xfrm>
                <a:off x="1625" y="2047"/>
                <a:ext cx="170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4" name="Rectangle 614"/>
              <p:cNvSpPr>
                <a:spLocks noChangeArrowheads="1"/>
              </p:cNvSpPr>
              <p:nvPr/>
            </p:nvSpPr>
            <p:spPr bwMode="auto">
              <a:xfrm>
                <a:off x="2014" y="2047"/>
                <a:ext cx="16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5" name="Rectangle 615"/>
              <p:cNvSpPr>
                <a:spLocks noChangeArrowheads="1"/>
              </p:cNvSpPr>
              <p:nvPr/>
            </p:nvSpPr>
            <p:spPr bwMode="auto">
              <a:xfrm>
                <a:off x="2410" y="2047"/>
                <a:ext cx="16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6" name="Rectangle 616"/>
              <p:cNvSpPr>
                <a:spLocks noChangeArrowheads="1"/>
              </p:cNvSpPr>
              <p:nvPr/>
            </p:nvSpPr>
            <p:spPr bwMode="auto">
              <a:xfrm>
                <a:off x="2796" y="2047"/>
                <a:ext cx="16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7" name="Rectangle 617"/>
              <p:cNvSpPr>
                <a:spLocks noChangeArrowheads="1"/>
              </p:cNvSpPr>
              <p:nvPr/>
            </p:nvSpPr>
            <p:spPr bwMode="auto">
              <a:xfrm>
                <a:off x="3075" y="1791"/>
                <a:ext cx="7" cy="1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8" name="Rectangle 618"/>
              <p:cNvSpPr>
                <a:spLocks noChangeArrowheads="1"/>
              </p:cNvSpPr>
              <p:nvPr/>
            </p:nvSpPr>
            <p:spPr bwMode="auto">
              <a:xfrm>
                <a:off x="2670" y="1791"/>
                <a:ext cx="6" cy="1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79" name="Rectangle 619"/>
              <p:cNvSpPr>
                <a:spLocks noChangeArrowheads="1"/>
              </p:cNvSpPr>
              <p:nvPr/>
            </p:nvSpPr>
            <p:spPr bwMode="auto">
              <a:xfrm>
                <a:off x="2300" y="1807"/>
                <a:ext cx="7" cy="1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0" name="Rectangle 620"/>
              <p:cNvSpPr>
                <a:spLocks noChangeArrowheads="1"/>
              </p:cNvSpPr>
              <p:nvPr/>
            </p:nvSpPr>
            <p:spPr bwMode="auto">
              <a:xfrm>
                <a:off x="1907" y="1807"/>
                <a:ext cx="7" cy="15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1" name="Rectangle 621"/>
              <p:cNvSpPr>
                <a:spLocks noChangeArrowheads="1"/>
              </p:cNvSpPr>
              <p:nvPr/>
            </p:nvSpPr>
            <p:spPr bwMode="auto">
              <a:xfrm>
                <a:off x="1540" y="1791"/>
                <a:ext cx="6" cy="1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2" name="Rectangle 622"/>
              <p:cNvSpPr>
                <a:spLocks noChangeArrowheads="1"/>
              </p:cNvSpPr>
              <p:nvPr/>
            </p:nvSpPr>
            <p:spPr bwMode="auto">
              <a:xfrm>
                <a:off x="2098" y="1807"/>
                <a:ext cx="15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3" name="Rectangle 623"/>
              <p:cNvSpPr>
                <a:spLocks noChangeArrowheads="1"/>
              </p:cNvSpPr>
              <p:nvPr/>
            </p:nvSpPr>
            <p:spPr bwMode="auto">
              <a:xfrm>
                <a:off x="2087" y="1808"/>
                <a:ext cx="38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4" name="Rectangle 624"/>
              <p:cNvSpPr>
                <a:spLocks noChangeArrowheads="1"/>
              </p:cNvSpPr>
              <p:nvPr/>
            </p:nvSpPr>
            <p:spPr bwMode="auto">
              <a:xfrm>
                <a:off x="2087" y="1808"/>
                <a:ext cx="36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5" name="Rectangle 625"/>
              <p:cNvSpPr>
                <a:spLocks noChangeArrowheads="1"/>
              </p:cNvSpPr>
              <p:nvPr/>
            </p:nvSpPr>
            <p:spPr bwMode="auto">
              <a:xfrm>
                <a:off x="2083" y="1810"/>
                <a:ext cx="45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6" name="Rectangle 626"/>
              <p:cNvSpPr>
                <a:spLocks noChangeArrowheads="1"/>
              </p:cNvSpPr>
              <p:nvPr/>
            </p:nvSpPr>
            <p:spPr bwMode="auto">
              <a:xfrm>
                <a:off x="2083" y="1810"/>
                <a:ext cx="42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7" name="Rectangle 627"/>
              <p:cNvSpPr>
                <a:spLocks noChangeArrowheads="1"/>
              </p:cNvSpPr>
              <p:nvPr/>
            </p:nvSpPr>
            <p:spPr bwMode="auto">
              <a:xfrm>
                <a:off x="2079" y="1811"/>
                <a:ext cx="53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8" name="Rectangle 628"/>
              <p:cNvSpPr>
                <a:spLocks noChangeArrowheads="1"/>
              </p:cNvSpPr>
              <p:nvPr/>
            </p:nvSpPr>
            <p:spPr bwMode="auto">
              <a:xfrm>
                <a:off x="2079" y="1811"/>
                <a:ext cx="46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89" name="Rectangle 629"/>
              <p:cNvSpPr>
                <a:spLocks noChangeArrowheads="1"/>
              </p:cNvSpPr>
              <p:nvPr/>
            </p:nvSpPr>
            <p:spPr bwMode="auto">
              <a:xfrm>
                <a:off x="2074" y="1813"/>
                <a:ext cx="63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0" name="Rectangle 630"/>
              <p:cNvSpPr>
                <a:spLocks noChangeArrowheads="1"/>
              </p:cNvSpPr>
              <p:nvPr/>
            </p:nvSpPr>
            <p:spPr bwMode="auto">
              <a:xfrm>
                <a:off x="2074" y="1813"/>
                <a:ext cx="52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1" name="Rectangle 631"/>
              <p:cNvSpPr>
                <a:spLocks noChangeArrowheads="1"/>
              </p:cNvSpPr>
              <p:nvPr/>
            </p:nvSpPr>
            <p:spPr bwMode="auto">
              <a:xfrm>
                <a:off x="2071" y="1814"/>
                <a:ext cx="6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2" name="Rectangle 632"/>
              <p:cNvSpPr>
                <a:spLocks noChangeArrowheads="1"/>
              </p:cNvSpPr>
              <p:nvPr/>
            </p:nvSpPr>
            <p:spPr bwMode="auto">
              <a:xfrm>
                <a:off x="2071" y="1814"/>
                <a:ext cx="55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3" name="Rectangle 633"/>
              <p:cNvSpPr>
                <a:spLocks noChangeArrowheads="1"/>
              </p:cNvSpPr>
              <p:nvPr/>
            </p:nvSpPr>
            <p:spPr bwMode="auto">
              <a:xfrm>
                <a:off x="2069" y="1816"/>
                <a:ext cx="73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4" name="Rectangle 634"/>
              <p:cNvSpPr>
                <a:spLocks noChangeArrowheads="1"/>
              </p:cNvSpPr>
              <p:nvPr/>
            </p:nvSpPr>
            <p:spPr bwMode="auto">
              <a:xfrm>
                <a:off x="2069" y="1816"/>
                <a:ext cx="59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5" name="Rectangle 635"/>
              <p:cNvSpPr>
                <a:spLocks noChangeArrowheads="1"/>
              </p:cNvSpPr>
              <p:nvPr/>
            </p:nvSpPr>
            <p:spPr bwMode="auto">
              <a:xfrm>
                <a:off x="2066" y="1817"/>
                <a:ext cx="7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6" name="Rectangle 636"/>
              <p:cNvSpPr>
                <a:spLocks noChangeArrowheads="1"/>
              </p:cNvSpPr>
              <p:nvPr/>
            </p:nvSpPr>
            <p:spPr bwMode="auto">
              <a:xfrm>
                <a:off x="2066" y="1817"/>
                <a:ext cx="62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7" name="Rectangle 637"/>
              <p:cNvSpPr>
                <a:spLocks noChangeArrowheads="1"/>
              </p:cNvSpPr>
              <p:nvPr/>
            </p:nvSpPr>
            <p:spPr bwMode="auto">
              <a:xfrm>
                <a:off x="2063" y="1819"/>
                <a:ext cx="85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8" name="Rectangle 638"/>
              <p:cNvSpPr>
                <a:spLocks noChangeArrowheads="1"/>
              </p:cNvSpPr>
              <p:nvPr/>
            </p:nvSpPr>
            <p:spPr bwMode="auto">
              <a:xfrm>
                <a:off x="2063" y="1819"/>
                <a:ext cx="66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99" name="Rectangle 639"/>
              <p:cNvSpPr>
                <a:spLocks noChangeArrowheads="1"/>
              </p:cNvSpPr>
              <p:nvPr/>
            </p:nvSpPr>
            <p:spPr bwMode="auto">
              <a:xfrm>
                <a:off x="2061" y="1820"/>
                <a:ext cx="8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0" name="Rectangle 640"/>
              <p:cNvSpPr>
                <a:spLocks noChangeArrowheads="1"/>
              </p:cNvSpPr>
              <p:nvPr/>
            </p:nvSpPr>
            <p:spPr bwMode="auto">
              <a:xfrm>
                <a:off x="2061" y="1820"/>
                <a:ext cx="68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1" name="Rectangle 641"/>
              <p:cNvSpPr>
                <a:spLocks noChangeArrowheads="1"/>
              </p:cNvSpPr>
              <p:nvPr/>
            </p:nvSpPr>
            <p:spPr bwMode="auto">
              <a:xfrm>
                <a:off x="2060" y="1822"/>
                <a:ext cx="91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2" name="Rectangle 642"/>
              <p:cNvSpPr>
                <a:spLocks noChangeArrowheads="1"/>
              </p:cNvSpPr>
              <p:nvPr/>
            </p:nvSpPr>
            <p:spPr bwMode="auto">
              <a:xfrm>
                <a:off x="2060" y="1822"/>
                <a:ext cx="71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3" name="Rectangle 643"/>
              <p:cNvSpPr>
                <a:spLocks noChangeArrowheads="1"/>
              </p:cNvSpPr>
              <p:nvPr/>
            </p:nvSpPr>
            <p:spPr bwMode="auto">
              <a:xfrm>
                <a:off x="2056" y="1823"/>
                <a:ext cx="9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4" name="Rectangle 644"/>
              <p:cNvSpPr>
                <a:spLocks noChangeArrowheads="1"/>
              </p:cNvSpPr>
              <p:nvPr/>
            </p:nvSpPr>
            <p:spPr bwMode="auto">
              <a:xfrm>
                <a:off x="2056" y="1823"/>
                <a:ext cx="75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5" name="Rectangle 645"/>
              <p:cNvSpPr>
                <a:spLocks noChangeArrowheads="1"/>
              </p:cNvSpPr>
              <p:nvPr/>
            </p:nvSpPr>
            <p:spPr bwMode="auto">
              <a:xfrm>
                <a:off x="2055" y="1825"/>
                <a:ext cx="101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6" name="Rectangle 646"/>
              <p:cNvSpPr>
                <a:spLocks noChangeArrowheads="1"/>
              </p:cNvSpPr>
              <p:nvPr/>
            </p:nvSpPr>
            <p:spPr bwMode="auto">
              <a:xfrm>
                <a:off x="2055" y="1825"/>
                <a:ext cx="76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7" name="Rectangle 647"/>
              <p:cNvSpPr>
                <a:spLocks noChangeArrowheads="1"/>
              </p:cNvSpPr>
              <p:nvPr/>
            </p:nvSpPr>
            <p:spPr bwMode="auto">
              <a:xfrm>
                <a:off x="2053" y="1826"/>
                <a:ext cx="105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8" name="Rectangle 648"/>
              <p:cNvSpPr>
                <a:spLocks noChangeArrowheads="1"/>
              </p:cNvSpPr>
              <p:nvPr/>
            </p:nvSpPr>
            <p:spPr bwMode="auto">
              <a:xfrm>
                <a:off x="2053" y="1826"/>
                <a:ext cx="78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09" name="Rectangle 649"/>
              <p:cNvSpPr>
                <a:spLocks noChangeArrowheads="1"/>
              </p:cNvSpPr>
              <p:nvPr/>
            </p:nvSpPr>
            <p:spPr bwMode="auto">
              <a:xfrm>
                <a:off x="2052" y="1828"/>
                <a:ext cx="109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0" name="Rectangle 650"/>
              <p:cNvSpPr>
                <a:spLocks noChangeArrowheads="1"/>
              </p:cNvSpPr>
              <p:nvPr/>
            </p:nvSpPr>
            <p:spPr bwMode="auto">
              <a:xfrm>
                <a:off x="2052" y="1828"/>
                <a:ext cx="80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1" name="Rectangle 651"/>
              <p:cNvSpPr>
                <a:spLocks noChangeArrowheads="1"/>
              </p:cNvSpPr>
              <p:nvPr/>
            </p:nvSpPr>
            <p:spPr bwMode="auto">
              <a:xfrm>
                <a:off x="2050" y="1829"/>
                <a:ext cx="113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2" name="Rectangle 652"/>
              <p:cNvSpPr>
                <a:spLocks noChangeArrowheads="1"/>
              </p:cNvSpPr>
              <p:nvPr/>
            </p:nvSpPr>
            <p:spPr bwMode="auto">
              <a:xfrm>
                <a:off x="2050" y="1829"/>
                <a:ext cx="82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3" name="Rectangle 653"/>
              <p:cNvSpPr>
                <a:spLocks noChangeArrowheads="1"/>
              </p:cNvSpPr>
              <p:nvPr/>
            </p:nvSpPr>
            <p:spPr bwMode="auto">
              <a:xfrm>
                <a:off x="2048" y="1831"/>
                <a:ext cx="116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4" name="Rectangle 654"/>
              <p:cNvSpPr>
                <a:spLocks noChangeArrowheads="1"/>
              </p:cNvSpPr>
              <p:nvPr/>
            </p:nvSpPr>
            <p:spPr bwMode="auto">
              <a:xfrm>
                <a:off x="2048" y="1831"/>
                <a:ext cx="84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5" name="Rectangle 655"/>
              <p:cNvSpPr>
                <a:spLocks noChangeArrowheads="1"/>
              </p:cNvSpPr>
              <p:nvPr/>
            </p:nvSpPr>
            <p:spPr bwMode="auto">
              <a:xfrm>
                <a:off x="2047" y="1832"/>
                <a:ext cx="119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6" name="Rectangle 656"/>
              <p:cNvSpPr>
                <a:spLocks noChangeArrowheads="1"/>
              </p:cNvSpPr>
              <p:nvPr/>
            </p:nvSpPr>
            <p:spPr bwMode="auto">
              <a:xfrm>
                <a:off x="2047" y="1832"/>
                <a:ext cx="85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7" name="Rectangle 657"/>
              <p:cNvSpPr>
                <a:spLocks noChangeArrowheads="1"/>
              </p:cNvSpPr>
              <p:nvPr/>
            </p:nvSpPr>
            <p:spPr bwMode="auto">
              <a:xfrm>
                <a:off x="2047" y="1834"/>
                <a:ext cx="87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8" name="Rectangle 658"/>
              <p:cNvSpPr>
                <a:spLocks noChangeArrowheads="1"/>
              </p:cNvSpPr>
              <p:nvPr/>
            </p:nvSpPr>
            <p:spPr bwMode="auto">
              <a:xfrm>
                <a:off x="2045" y="1835"/>
                <a:ext cx="122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19" name="Rectangle 659"/>
              <p:cNvSpPr>
                <a:spLocks noChangeArrowheads="1"/>
              </p:cNvSpPr>
              <p:nvPr/>
            </p:nvSpPr>
            <p:spPr bwMode="auto">
              <a:xfrm>
                <a:off x="2045" y="1835"/>
                <a:ext cx="89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0" name="Rectangle 660"/>
              <p:cNvSpPr>
                <a:spLocks noChangeArrowheads="1"/>
              </p:cNvSpPr>
              <p:nvPr/>
            </p:nvSpPr>
            <p:spPr bwMode="auto">
              <a:xfrm>
                <a:off x="2044" y="1837"/>
                <a:ext cx="125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1" name="Rectangle 661"/>
              <p:cNvSpPr>
                <a:spLocks noChangeArrowheads="1"/>
              </p:cNvSpPr>
              <p:nvPr/>
            </p:nvSpPr>
            <p:spPr bwMode="auto">
              <a:xfrm>
                <a:off x="2044" y="1837"/>
                <a:ext cx="90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2" name="Rectangle 662"/>
              <p:cNvSpPr>
                <a:spLocks noChangeArrowheads="1"/>
              </p:cNvSpPr>
              <p:nvPr/>
            </p:nvSpPr>
            <p:spPr bwMode="auto">
              <a:xfrm>
                <a:off x="2042" y="1838"/>
                <a:ext cx="128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3" name="Rectangle 663"/>
              <p:cNvSpPr>
                <a:spLocks noChangeArrowheads="1"/>
              </p:cNvSpPr>
              <p:nvPr/>
            </p:nvSpPr>
            <p:spPr bwMode="auto">
              <a:xfrm>
                <a:off x="2042" y="1838"/>
                <a:ext cx="92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4" name="Rectangle 664"/>
              <p:cNvSpPr>
                <a:spLocks noChangeArrowheads="1"/>
              </p:cNvSpPr>
              <p:nvPr/>
            </p:nvSpPr>
            <p:spPr bwMode="auto">
              <a:xfrm>
                <a:off x="2041" y="1840"/>
                <a:ext cx="131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5" name="Rectangle 665"/>
              <p:cNvSpPr>
                <a:spLocks noChangeArrowheads="1"/>
              </p:cNvSpPr>
              <p:nvPr/>
            </p:nvSpPr>
            <p:spPr bwMode="auto">
              <a:xfrm>
                <a:off x="2041" y="1840"/>
                <a:ext cx="93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6" name="Rectangle 666"/>
              <p:cNvSpPr>
                <a:spLocks noChangeArrowheads="1"/>
              </p:cNvSpPr>
              <p:nvPr/>
            </p:nvSpPr>
            <p:spPr bwMode="auto">
              <a:xfrm>
                <a:off x="2039" y="1843"/>
                <a:ext cx="135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7" name="Rectangle 667"/>
              <p:cNvSpPr>
                <a:spLocks noChangeArrowheads="1"/>
              </p:cNvSpPr>
              <p:nvPr/>
            </p:nvSpPr>
            <p:spPr bwMode="auto">
              <a:xfrm>
                <a:off x="2039" y="1843"/>
                <a:ext cx="95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8" name="Rectangle 668"/>
              <p:cNvSpPr>
                <a:spLocks noChangeArrowheads="1"/>
              </p:cNvSpPr>
              <p:nvPr/>
            </p:nvSpPr>
            <p:spPr bwMode="auto">
              <a:xfrm>
                <a:off x="2037" y="1846"/>
                <a:ext cx="138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29" name="Rectangle 669"/>
              <p:cNvSpPr>
                <a:spLocks noChangeArrowheads="1"/>
              </p:cNvSpPr>
              <p:nvPr/>
            </p:nvSpPr>
            <p:spPr bwMode="auto">
              <a:xfrm>
                <a:off x="2037" y="1846"/>
                <a:ext cx="97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0" name="Rectangle 670"/>
              <p:cNvSpPr>
                <a:spLocks noChangeArrowheads="1"/>
              </p:cNvSpPr>
              <p:nvPr/>
            </p:nvSpPr>
            <p:spPr bwMode="auto">
              <a:xfrm>
                <a:off x="2036" y="1849"/>
                <a:ext cx="141" cy="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1" name="Rectangle 671"/>
              <p:cNvSpPr>
                <a:spLocks noChangeArrowheads="1"/>
              </p:cNvSpPr>
              <p:nvPr/>
            </p:nvSpPr>
            <p:spPr bwMode="auto">
              <a:xfrm>
                <a:off x="2036" y="1849"/>
                <a:ext cx="98" cy="4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2" name="Rectangle 672"/>
              <p:cNvSpPr>
                <a:spLocks noChangeArrowheads="1"/>
              </p:cNvSpPr>
              <p:nvPr/>
            </p:nvSpPr>
            <p:spPr bwMode="auto">
              <a:xfrm>
                <a:off x="2034" y="1853"/>
                <a:ext cx="144" cy="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3" name="Rectangle 673"/>
              <p:cNvSpPr>
                <a:spLocks noChangeArrowheads="1"/>
              </p:cNvSpPr>
              <p:nvPr/>
            </p:nvSpPr>
            <p:spPr bwMode="auto">
              <a:xfrm>
                <a:off x="2034" y="1853"/>
                <a:ext cx="98" cy="5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4" name="Rectangle 674"/>
              <p:cNvSpPr>
                <a:spLocks noChangeArrowheads="1"/>
              </p:cNvSpPr>
              <p:nvPr/>
            </p:nvSpPr>
            <p:spPr bwMode="auto">
              <a:xfrm>
                <a:off x="2033" y="1858"/>
                <a:ext cx="147" cy="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5" name="Rectangle 675"/>
              <p:cNvSpPr>
                <a:spLocks noChangeArrowheads="1"/>
              </p:cNvSpPr>
              <p:nvPr/>
            </p:nvSpPr>
            <p:spPr bwMode="auto">
              <a:xfrm>
                <a:off x="2033" y="1858"/>
                <a:ext cx="99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6" name="Rectangle 676"/>
              <p:cNvSpPr>
                <a:spLocks noChangeArrowheads="1"/>
              </p:cNvSpPr>
              <p:nvPr/>
            </p:nvSpPr>
            <p:spPr bwMode="auto">
              <a:xfrm>
                <a:off x="2033" y="1859"/>
                <a:ext cx="98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7" name="Rectangle 677"/>
              <p:cNvSpPr>
                <a:spLocks noChangeArrowheads="1"/>
              </p:cNvSpPr>
              <p:nvPr/>
            </p:nvSpPr>
            <p:spPr bwMode="auto">
              <a:xfrm>
                <a:off x="2031" y="1862"/>
                <a:ext cx="151" cy="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8" name="Rectangle 678"/>
              <p:cNvSpPr>
                <a:spLocks noChangeArrowheads="1"/>
              </p:cNvSpPr>
              <p:nvPr/>
            </p:nvSpPr>
            <p:spPr bwMode="auto">
              <a:xfrm>
                <a:off x="2031" y="1862"/>
                <a:ext cx="100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39" name="Rectangle 679"/>
              <p:cNvSpPr>
                <a:spLocks noChangeArrowheads="1"/>
              </p:cNvSpPr>
              <p:nvPr/>
            </p:nvSpPr>
            <p:spPr bwMode="auto">
              <a:xfrm>
                <a:off x="2031" y="1865"/>
                <a:ext cx="98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0" name="Rectangle 680"/>
              <p:cNvSpPr>
                <a:spLocks noChangeArrowheads="1"/>
              </p:cNvSpPr>
              <p:nvPr/>
            </p:nvSpPr>
            <p:spPr bwMode="auto">
              <a:xfrm>
                <a:off x="2031" y="1868"/>
                <a:ext cx="97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1" name="Rectangle 681"/>
              <p:cNvSpPr>
                <a:spLocks noChangeArrowheads="1"/>
              </p:cNvSpPr>
              <p:nvPr/>
            </p:nvSpPr>
            <p:spPr bwMode="auto">
              <a:xfrm>
                <a:off x="2029" y="1871"/>
                <a:ext cx="154" cy="1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2" name="Rectangle 682"/>
              <p:cNvSpPr>
                <a:spLocks noChangeArrowheads="1"/>
              </p:cNvSpPr>
              <p:nvPr/>
            </p:nvSpPr>
            <p:spPr bwMode="auto">
              <a:xfrm>
                <a:off x="2029" y="1871"/>
                <a:ext cx="97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3" name="Rectangle 683"/>
              <p:cNvSpPr>
                <a:spLocks noChangeArrowheads="1"/>
              </p:cNvSpPr>
              <p:nvPr/>
            </p:nvSpPr>
            <p:spPr bwMode="auto">
              <a:xfrm>
                <a:off x="2029" y="1874"/>
                <a:ext cx="96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4" name="Rectangle 684"/>
              <p:cNvSpPr>
                <a:spLocks noChangeArrowheads="1"/>
              </p:cNvSpPr>
              <p:nvPr/>
            </p:nvSpPr>
            <p:spPr bwMode="auto">
              <a:xfrm>
                <a:off x="2029" y="1877"/>
                <a:ext cx="94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5" name="Rectangle 685"/>
              <p:cNvSpPr>
                <a:spLocks noChangeArrowheads="1"/>
              </p:cNvSpPr>
              <p:nvPr/>
            </p:nvSpPr>
            <p:spPr bwMode="auto">
              <a:xfrm>
                <a:off x="2029" y="1879"/>
                <a:ext cx="92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6" name="Rectangle 686"/>
              <p:cNvSpPr>
                <a:spLocks noChangeArrowheads="1"/>
              </p:cNvSpPr>
              <p:nvPr/>
            </p:nvSpPr>
            <p:spPr bwMode="auto">
              <a:xfrm>
                <a:off x="2029" y="1880"/>
                <a:ext cx="91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7" name="Rectangle 687"/>
              <p:cNvSpPr>
                <a:spLocks noChangeArrowheads="1"/>
              </p:cNvSpPr>
              <p:nvPr/>
            </p:nvSpPr>
            <p:spPr bwMode="auto">
              <a:xfrm>
                <a:off x="2029" y="1883"/>
                <a:ext cx="89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8" name="Rectangle 688"/>
              <p:cNvSpPr>
                <a:spLocks noChangeArrowheads="1"/>
              </p:cNvSpPr>
              <p:nvPr/>
            </p:nvSpPr>
            <p:spPr bwMode="auto">
              <a:xfrm>
                <a:off x="2029" y="1885"/>
                <a:ext cx="88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49" name="Rectangle 689"/>
              <p:cNvSpPr>
                <a:spLocks noChangeArrowheads="1"/>
              </p:cNvSpPr>
              <p:nvPr/>
            </p:nvSpPr>
            <p:spPr bwMode="auto">
              <a:xfrm>
                <a:off x="2029" y="1886"/>
                <a:ext cx="86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0" name="Rectangle 690"/>
              <p:cNvSpPr>
                <a:spLocks noChangeArrowheads="1"/>
              </p:cNvSpPr>
              <p:nvPr/>
            </p:nvSpPr>
            <p:spPr bwMode="auto">
              <a:xfrm>
                <a:off x="2031" y="1888"/>
                <a:ext cx="151" cy="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1" name="Rectangle 691"/>
              <p:cNvSpPr>
                <a:spLocks noChangeArrowheads="1"/>
              </p:cNvSpPr>
              <p:nvPr/>
            </p:nvSpPr>
            <p:spPr bwMode="auto">
              <a:xfrm>
                <a:off x="2031" y="1888"/>
                <a:ext cx="82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2" name="Rectangle 692"/>
              <p:cNvSpPr>
                <a:spLocks noChangeArrowheads="1"/>
              </p:cNvSpPr>
              <p:nvPr/>
            </p:nvSpPr>
            <p:spPr bwMode="auto">
              <a:xfrm>
                <a:off x="2031" y="1889"/>
                <a:ext cx="81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3" name="Rectangle 693"/>
              <p:cNvSpPr>
                <a:spLocks noChangeArrowheads="1"/>
              </p:cNvSpPr>
              <p:nvPr/>
            </p:nvSpPr>
            <p:spPr bwMode="auto">
              <a:xfrm>
                <a:off x="2031" y="1891"/>
                <a:ext cx="79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4" name="Rectangle 694"/>
              <p:cNvSpPr>
                <a:spLocks noChangeArrowheads="1"/>
              </p:cNvSpPr>
              <p:nvPr/>
            </p:nvSpPr>
            <p:spPr bwMode="auto">
              <a:xfrm>
                <a:off x="2031" y="1892"/>
                <a:ext cx="78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5" name="Rectangle 695"/>
              <p:cNvSpPr>
                <a:spLocks noChangeArrowheads="1"/>
              </p:cNvSpPr>
              <p:nvPr/>
            </p:nvSpPr>
            <p:spPr bwMode="auto">
              <a:xfrm>
                <a:off x="2031" y="1894"/>
                <a:ext cx="76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6" name="Rectangle 696"/>
              <p:cNvSpPr>
                <a:spLocks noChangeArrowheads="1"/>
              </p:cNvSpPr>
              <p:nvPr/>
            </p:nvSpPr>
            <p:spPr bwMode="auto">
              <a:xfrm>
                <a:off x="2033" y="1895"/>
                <a:ext cx="71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7" name="Rectangle 697"/>
              <p:cNvSpPr>
                <a:spLocks noChangeArrowheads="1"/>
              </p:cNvSpPr>
              <p:nvPr/>
            </p:nvSpPr>
            <p:spPr bwMode="auto">
              <a:xfrm>
                <a:off x="2033" y="1897"/>
                <a:ext cx="147" cy="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8" name="Rectangle 698"/>
              <p:cNvSpPr>
                <a:spLocks noChangeArrowheads="1"/>
              </p:cNvSpPr>
              <p:nvPr/>
            </p:nvSpPr>
            <p:spPr bwMode="auto">
              <a:xfrm>
                <a:off x="2034" y="1897"/>
                <a:ext cx="68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59" name="Rectangle 699"/>
              <p:cNvSpPr>
                <a:spLocks noChangeArrowheads="1"/>
              </p:cNvSpPr>
              <p:nvPr/>
            </p:nvSpPr>
            <p:spPr bwMode="auto">
              <a:xfrm>
                <a:off x="2037" y="1898"/>
                <a:ext cx="62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0" name="Rectangle 700"/>
              <p:cNvSpPr>
                <a:spLocks noChangeArrowheads="1"/>
              </p:cNvSpPr>
              <p:nvPr/>
            </p:nvSpPr>
            <p:spPr bwMode="auto">
              <a:xfrm>
                <a:off x="2041" y="1900"/>
                <a:ext cx="55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1" name="Rectangle 701"/>
              <p:cNvSpPr>
                <a:spLocks noChangeArrowheads="1"/>
              </p:cNvSpPr>
              <p:nvPr/>
            </p:nvSpPr>
            <p:spPr bwMode="auto">
              <a:xfrm>
                <a:off x="2034" y="1901"/>
                <a:ext cx="144" cy="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2" name="Rectangle 702"/>
              <p:cNvSpPr>
                <a:spLocks noChangeArrowheads="1"/>
              </p:cNvSpPr>
              <p:nvPr/>
            </p:nvSpPr>
            <p:spPr bwMode="auto">
              <a:xfrm>
                <a:off x="2045" y="1901"/>
                <a:ext cx="46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3" name="Rectangle 703"/>
              <p:cNvSpPr>
                <a:spLocks noChangeArrowheads="1"/>
              </p:cNvSpPr>
              <p:nvPr/>
            </p:nvSpPr>
            <p:spPr bwMode="auto">
              <a:xfrm>
                <a:off x="2050" y="1903"/>
                <a:ext cx="37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4" name="Rectangle 704"/>
              <p:cNvSpPr>
                <a:spLocks noChangeArrowheads="1"/>
              </p:cNvSpPr>
              <p:nvPr/>
            </p:nvSpPr>
            <p:spPr bwMode="auto">
              <a:xfrm>
                <a:off x="2058" y="1904"/>
                <a:ext cx="21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5" name="Rectangle 705"/>
              <p:cNvSpPr>
                <a:spLocks noChangeArrowheads="1"/>
              </p:cNvSpPr>
              <p:nvPr/>
            </p:nvSpPr>
            <p:spPr bwMode="auto">
              <a:xfrm>
                <a:off x="2036" y="1906"/>
                <a:ext cx="141" cy="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6" name="Rectangle 706"/>
              <p:cNvSpPr>
                <a:spLocks noChangeArrowheads="1"/>
              </p:cNvSpPr>
              <p:nvPr/>
            </p:nvSpPr>
            <p:spPr bwMode="auto">
              <a:xfrm>
                <a:off x="2037" y="1910"/>
                <a:ext cx="138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7" name="Rectangle 707"/>
              <p:cNvSpPr>
                <a:spLocks noChangeArrowheads="1"/>
              </p:cNvSpPr>
              <p:nvPr/>
            </p:nvSpPr>
            <p:spPr bwMode="auto">
              <a:xfrm>
                <a:off x="2039" y="1913"/>
                <a:ext cx="135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8" name="Rectangle 708"/>
              <p:cNvSpPr>
                <a:spLocks noChangeArrowheads="1"/>
              </p:cNvSpPr>
              <p:nvPr/>
            </p:nvSpPr>
            <p:spPr bwMode="auto">
              <a:xfrm>
                <a:off x="2041" y="1916"/>
                <a:ext cx="131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69" name="Rectangle 709"/>
              <p:cNvSpPr>
                <a:spLocks noChangeArrowheads="1"/>
              </p:cNvSpPr>
              <p:nvPr/>
            </p:nvSpPr>
            <p:spPr bwMode="auto">
              <a:xfrm>
                <a:off x="2042" y="1919"/>
                <a:ext cx="128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0" name="Rectangle 710"/>
              <p:cNvSpPr>
                <a:spLocks noChangeArrowheads="1"/>
              </p:cNvSpPr>
              <p:nvPr/>
            </p:nvSpPr>
            <p:spPr bwMode="auto">
              <a:xfrm>
                <a:off x="2044" y="1921"/>
                <a:ext cx="125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1" name="Rectangle 711"/>
              <p:cNvSpPr>
                <a:spLocks noChangeArrowheads="1"/>
              </p:cNvSpPr>
              <p:nvPr/>
            </p:nvSpPr>
            <p:spPr bwMode="auto">
              <a:xfrm>
                <a:off x="2045" y="1922"/>
                <a:ext cx="122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2" name="Rectangle 712"/>
              <p:cNvSpPr>
                <a:spLocks noChangeArrowheads="1"/>
              </p:cNvSpPr>
              <p:nvPr/>
            </p:nvSpPr>
            <p:spPr bwMode="auto">
              <a:xfrm>
                <a:off x="2047" y="1924"/>
                <a:ext cx="119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3" name="Rectangle 713"/>
              <p:cNvSpPr>
                <a:spLocks noChangeArrowheads="1"/>
              </p:cNvSpPr>
              <p:nvPr/>
            </p:nvSpPr>
            <p:spPr bwMode="auto">
              <a:xfrm>
                <a:off x="2048" y="1927"/>
                <a:ext cx="116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4" name="Rectangle 714"/>
              <p:cNvSpPr>
                <a:spLocks noChangeArrowheads="1"/>
              </p:cNvSpPr>
              <p:nvPr/>
            </p:nvSpPr>
            <p:spPr bwMode="auto">
              <a:xfrm>
                <a:off x="2050" y="1928"/>
                <a:ext cx="113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5" name="Rectangle 715"/>
              <p:cNvSpPr>
                <a:spLocks noChangeArrowheads="1"/>
              </p:cNvSpPr>
              <p:nvPr/>
            </p:nvSpPr>
            <p:spPr bwMode="auto">
              <a:xfrm>
                <a:off x="2052" y="1930"/>
                <a:ext cx="109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6" name="Rectangle 716"/>
              <p:cNvSpPr>
                <a:spLocks noChangeArrowheads="1"/>
              </p:cNvSpPr>
              <p:nvPr/>
            </p:nvSpPr>
            <p:spPr bwMode="auto">
              <a:xfrm>
                <a:off x="2053" y="1931"/>
                <a:ext cx="105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7" name="Rectangle 717"/>
              <p:cNvSpPr>
                <a:spLocks noChangeArrowheads="1"/>
              </p:cNvSpPr>
              <p:nvPr/>
            </p:nvSpPr>
            <p:spPr bwMode="auto">
              <a:xfrm>
                <a:off x="2055" y="1933"/>
                <a:ext cx="101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8" name="Rectangle 718"/>
              <p:cNvSpPr>
                <a:spLocks noChangeArrowheads="1"/>
              </p:cNvSpPr>
              <p:nvPr/>
            </p:nvSpPr>
            <p:spPr bwMode="auto">
              <a:xfrm>
                <a:off x="2056" y="1934"/>
                <a:ext cx="9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79" name="Rectangle 719"/>
              <p:cNvSpPr>
                <a:spLocks noChangeArrowheads="1"/>
              </p:cNvSpPr>
              <p:nvPr/>
            </p:nvSpPr>
            <p:spPr bwMode="auto">
              <a:xfrm>
                <a:off x="2060" y="1936"/>
                <a:ext cx="91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0" name="Rectangle 720"/>
              <p:cNvSpPr>
                <a:spLocks noChangeArrowheads="1"/>
              </p:cNvSpPr>
              <p:nvPr/>
            </p:nvSpPr>
            <p:spPr bwMode="auto">
              <a:xfrm>
                <a:off x="2061" y="1937"/>
                <a:ext cx="8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1" name="Rectangle 721"/>
              <p:cNvSpPr>
                <a:spLocks noChangeArrowheads="1"/>
              </p:cNvSpPr>
              <p:nvPr/>
            </p:nvSpPr>
            <p:spPr bwMode="auto">
              <a:xfrm>
                <a:off x="2063" y="1939"/>
                <a:ext cx="85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2" name="Rectangle 722"/>
              <p:cNvSpPr>
                <a:spLocks noChangeArrowheads="1"/>
              </p:cNvSpPr>
              <p:nvPr/>
            </p:nvSpPr>
            <p:spPr bwMode="auto">
              <a:xfrm>
                <a:off x="2066" y="1940"/>
                <a:ext cx="7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3" name="Rectangle 723"/>
              <p:cNvSpPr>
                <a:spLocks noChangeArrowheads="1"/>
              </p:cNvSpPr>
              <p:nvPr/>
            </p:nvSpPr>
            <p:spPr bwMode="auto">
              <a:xfrm>
                <a:off x="2069" y="1942"/>
                <a:ext cx="73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4" name="Rectangle 724"/>
              <p:cNvSpPr>
                <a:spLocks noChangeArrowheads="1"/>
              </p:cNvSpPr>
              <p:nvPr/>
            </p:nvSpPr>
            <p:spPr bwMode="auto">
              <a:xfrm>
                <a:off x="2071" y="1944"/>
                <a:ext cx="69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5" name="Rectangle 725"/>
              <p:cNvSpPr>
                <a:spLocks noChangeArrowheads="1"/>
              </p:cNvSpPr>
              <p:nvPr/>
            </p:nvSpPr>
            <p:spPr bwMode="auto">
              <a:xfrm>
                <a:off x="2074" y="1945"/>
                <a:ext cx="63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6" name="Rectangle 726"/>
              <p:cNvSpPr>
                <a:spLocks noChangeArrowheads="1"/>
              </p:cNvSpPr>
              <p:nvPr/>
            </p:nvSpPr>
            <p:spPr bwMode="auto">
              <a:xfrm>
                <a:off x="2079" y="1947"/>
                <a:ext cx="53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7" name="Rectangle 727"/>
              <p:cNvSpPr>
                <a:spLocks noChangeArrowheads="1"/>
              </p:cNvSpPr>
              <p:nvPr/>
            </p:nvSpPr>
            <p:spPr bwMode="auto">
              <a:xfrm>
                <a:off x="2083" y="1948"/>
                <a:ext cx="45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8" name="Rectangle 728"/>
              <p:cNvSpPr>
                <a:spLocks noChangeArrowheads="1"/>
              </p:cNvSpPr>
              <p:nvPr/>
            </p:nvSpPr>
            <p:spPr bwMode="auto">
              <a:xfrm>
                <a:off x="2087" y="1950"/>
                <a:ext cx="38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89" name="Rectangle 729"/>
              <p:cNvSpPr>
                <a:spLocks noChangeArrowheads="1"/>
              </p:cNvSpPr>
              <p:nvPr/>
            </p:nvSpPr>
            <p:spPr bwMode="auto">
              <a:xfrm>
                <a:off x="2486" y="1807"/>
                <a:ext cx="16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0" name="Rectangle 730"/>
              <p:cNvSpPr>
                <a:spLocks noChangeArrowheads="1"/>
              </p:cNvSpPr>
              <p:nvPr/>
            </p:nvSpPr>
            <p:spPr bwMode="auto">
              <a:xfrm>
                <a:off x="2475" y="1808"/>
                <a:ext cx="38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1" name="Rectangle 731"/>
              <p:cNvSpPr>
                <a:spLocks noChangeArrowheads="1"/>
              </p:cNvSpPr>
              <p:nvPr/>
            </p:nvSpPr>
            <p:spPr bwMode="auto">
              <a:xfrm>
                <a:off x="2475" y="1808"/>
                <a:ext cx="36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2" name="Rectangle 732"/>
              <p:cNvSpPr>
                <a:spLocks noChangeArrowheads="1"/>
              </p:cNvSpPr>
              <p:nvPr/>
            </p:nvSpPr>
            <p:spPr bwMode="auto">
              <a:xfrm>
                <a:off x="2472" y="1810"/>
                <a:ext cx="44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3" name="Rectangle 733"/>
              <p:cNvSpPr>
                <a:spLocks noChangeArrowheads="1"/>
              </p:cNvSpPr>
              <p:nvPr/>
            </p:nvSpPr>
            <p:spPr bwMode="auto">
              <a:xfrm>
                <a:off x="2472" y="1810"/>
                <a:ext cx="41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4" name="Rectangle 734"/>
              <p:cNvSpPr>
                <a:spLocks noChangeArrowheads="1"/>
              </p:cNvSpPr>
              <p:nvPr/>
            </p:nvSpPr>
            <p:spPr bwMode="auto">
              <a:xfrm>
                <a:off x="2467" y="1811"/>
                <a:ext cx="54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5" name="Rectangle 735"/>
              <p:cNvSpPr>
                <a:spLocks noChangeArrowheads="1"/>
              </p:cNvSpPr>
              <p:nvPr/>
            </p:nvSpPr>
            <p:spPr bwMode="auto">
              <a:xfrm>
                <a:off x="2467" y="1811"/>
                <a:ext cx="46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6" name="Rectangle 736"/>
              <p:cNvSpPr>
                <a:spLocks noChangeArrowheads="1"/>
              </p:cNvSpPr>
              <p:nvPr/>
            </p:nvSpPr>
            <p:spPr bwMode="auto">
              <a:xfrm>
                <a:off x="2462" y="1813"/>
                <a:ext cx="63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7" name="Rectangle 737"/>
              <p:cNvSpPr>
                <a:spLocks noChangeArrowheads="1"/>
              </p:cNvSpPr>
              <p:nvPr/>
            </p:nvSpPr>
            <p:spPr bwMode="auto">
              <a:xfrm>
                <a:off x="2462" y="1813"/>
                <a:ext cx="52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8" name="Rectangle 738"/>
              <p:cNvSpPr>
                <a:spLocks noChangeArrowheads="1"/>
              </p:cNvSpPr>
              <p:nvPr/>
            </p:nvSpPr>
            <p:spPr bwMode="auto">
              <a:xfrm>
                <a:off x="2459" y="1814"/>
                <a:ext cx="70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99" name="Rectangle 739"/>
              <p:cNvSpPr>
                <a:spLocks noChangeArrowheads="1"/>
              </p:cNvSpPr>
              <p:nvPr/>
            </p:nvSpPr>
            <p:spPr bwMode="auto">
              <a:xfrm>
                <a:off x="2459" y="1814"/>
                <a:ext cx="55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0" name="Rectangle 740"/>
              <p:cNvSpPr>
                <a:spLocks noChangeArrowheads="1"/>
              </p:cNvSpPr>
              <p:nvPr/>
            </p:nvSpPr>
            <p:spPr bwMode="auto">
              <a:xfrm>
                <a:off x="2457" y="1816"/>
                <a:ext cx="73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1" name="Rectangle 741"/>
              <p:cNvSpPr>
                <a:spLocks noChangeArrowheads="1"/>
              </p:cNvSpPr>
              <p:nvPr/>
            </p:nvSpPr>
            <p:spPr bwMode="auto">
              <a:xfrm>
                <a:off x="2457" y="1816"/>
                <a:ext cx="59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2" name="Rectangle 742"/>
              <p:cNvSpPr>
                <a:spLocks noChangeArrowheads="1"/>
              </p:cNvSpPr>
              <p:nvPr/>
            </p:nvSpPr>
            <p:spPr bwMode="auto">
              <a:xfrm>
                <a:off x="2454" y="1817"/>
                <a:ext cx="7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3" name="Rectangle 743"/>
              <p:cNvSpPr>
                <a:spLocks noChangeArrowheads="1"/>
              </p:cNvSpPr>
              <p:nvPr/>
            </p:nvSpPr>
            <p:spPr bwMode="auto">
              <a:xfrm>
                <a:off x="2454" y="1817"/>
                <a:ext cx="62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4" name="Rectangle 744"/>
              <p:cNvSpPr>
                <a:spLocks noChangeArrowheads="1"/>
              </p:cNvSpPr>
              <p:nvPr/>
            </p:nvSpPr>
            <p:spPr bwMode="auto">
              <a:xfrm>
                <a:off x="2451" y="1819"/>
                <a:ext cx="86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5" name="Rectangle 745"/>
              <p:cNvSpPr>
                <a:spLocks noChangeArrowheads="1"/>
              </p:cNvSpPr>
              <p:nvPr/>
            </p:nvSpPr>
            <p:spPr bwMode="auto">
              <a:xfrm>
                <a:off x="2451" y="1819"/>
                <a:ext cx="66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6" name="Rectangle 746"/>
              <p:cNvSpPr>
                <a:spLocks noChangeArrowheads="1"/>
              </p:cNvSpPr>
              <p:nvPr/>
            </p:nvSpPr>
            <p:spPr bwMode="auto">
              <a:xfrm>
                <a:off x="2449" y="1820"/>
                <a:ext cx="8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7" name="Rectangle 747"/>
              <p:cNvSpPr>
                <a:spLocks noChangeArrowheads="1"/>
              </p:cNvSpPr>
              <p:nvPr/>
            </p:nvSpPr>
            <p:spPr bwMode="auto">
              <a:xfrm>
                <a:off x="2449" y="1820"/>
                <a:ext cx="68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8" name="Rectangle 748"/>
              <p:cNvSpPr>
                <a:spLocks noChangeArrowheads="1"/>
              </p:cNvSpPr>
              <p:nvPr/>
            </p:nvSpPr>
            <p:spPr bwMode="auto">
              <a:xfrm>
                <a:off x="2448" y="1822"/>
                <a:ext cx="92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09" name="Rectangle 749"/>
              <p:cNvSpPr>
                <a:spLocks noChangeArrowheads="1"/>
              </p:cNvSpPr>
              <p:nvPr/>
            </p:nvSpPr>
            <p:spPr bwMode="auto">
              <a:xfrm>
                <a:off x="2448" y="1822"/>
                <a:ext cx="71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0" name="Rectangle 750"/>
              <p:cNvSpPr>
                <a:spLocks noChangeArrowheads="1"/>
              </p:cNvSpPr>
              <p:nvPr/>
            </p:nvSpPr>
            <p:spPr bwMode="auto">
              <a:xfrm>
                <a:off x="2445" y="1823"/>
                <a:ext cx="98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1" name="Rectangle 751"/>
              <p:cNvSpPr>
                <a:spLocks noChangeArrowheads="1"/>
              </p:cNvSpPr>
              <p:nvPr/>
            </p:nvSpPr>
            <p:spPr bwMode="auto">
              <a:xfrm>
                <a:off x="2445" y="1823"/>
                <a:ext cx="74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2" name="Rectangle 752"/>
              <p:cNvSpPr>
                <a:spLocks noChangeArrowheads="1"/>
              </p:cNvSpPr>
              <p:nvPr/>
            </p:nvSpPr>
            <p:spPr bwMode="auto">
              <a:xfrm>
                <a:off x="2443" y="1825"/>
                <a:ext cx="101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3" name="Rectangle 753"/>
              <p:cNvSpPr>
                <a:spLocks noChangeArrowheads="1"/>
              </p:cNvSpPr>
              <p:nvPr/>
            </p:nvSpPr>
            <p:spPr bwMode="auto">
              <a:xfrm>
                <a:off x="2443" y="1825"/>
                <a:ext cx="76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4" name="Rectangle 754"/>
              <p:cNvSpPr>
                <a:spLocks noChangeArrowheads="1"/>
              </p:cNvSpPr>
              <p:nvPr/>
            </p:nvSpPr>
            <p:spPr bwMode="auto">
              <a:xfrm>
                <a:off x="2441" y="1826"/>
                <a:ext cx="105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5" name="Rectangle 755"/>
              <p:cNvSpPr>
                <a:spLocks noChangeArrowheads="1"/>
              </p:cNvSpPr>
              <p:nvPr/>
            </p:nvSpPr>
            <p:spPr bwMode="auto">
              <a:xfrm>
                <a:off x="2441" y="1826"/>
                <a:ext cx="78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6" name="Rectangle 756"/>
              <p:cNvSpPr>
                <a:spLocks noChangeArrowheads="1"/>
              </p:cNvSpPr>
              <p:nvPr/>
            </p:nvSpPr>
            <p:spPr bwMode="auto">
              <a:xfrm>
                <a:off x="2440" y="1828"/>
                <a:ext cx="109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7" name="Rectangle 757"/>
              <p:cNvSpPr>
                <a:spLocks noChangeArrowheads="1"/>
              </p:cNvSpPr>
              <p:nvPr/>
            </p:nvSpPr>
            <p:spPr bwMode="auto">
              <a:xfrm>
                <a:off x="2440" y="1828"/>
                <a:ext cx="81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8" name="Rectangle 758"/>
              <p:cNvSpPr>
                <a:spLocks noChangeArrowheads="1"/>
              </p:cNvSpPr>
              <p:nvPr/>
            </p:nvSpPr>
            <p:spPr bwMode="auto">
              <a:xfrm>
                <a:off x="2438" y="1829"/>
                <a:ext cx="113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19" name="Rectangle 759"/>
              <p:cNvSpPr>
                <a:spLocks noChangeArrowheads="1"/>
              </p:cNvSpPr>
              <p:nvPr/>
            </p:nvSpPr>
            <p:spPr bwMode="auto">
              <a:xfrm>
                <a:off x="2438" y="1829"/>
                <a:ext cx="83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0" name="Rectangle 760"/>
              <p:cNvSpPr>
                <a:spLocks noChangeArrowheads="1"/>
              </p:cNvSpPr>
              <p:nvPr/>
            </p:nvSpPr>
            <p:spPr bwMode="auto">
              <a:xfrm>
                <a:off x="2437" y="1831"/>
                <a:ext cx="115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1" name="Rectangle 761"/>
              <p:cNvSpPr>
                <a:spLocks noChangeArrowheads="1"/>
              </p:cNvSpPr>
              <p:nvPr/>
            </p:nvSpPr>
            <p:spPr bwMode="auto">
              <a:xfrm>
                <a:off x="2437" y="1831"/>
                <a:ext cx="84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2" name="Rectangle 762"/>
              <p:cNvSpPr>
                <a:spLocks noChangeArrowheads="1"/>
              </p:cNvSpPr>
              <p:nvPr/>
            </p:nvSpPr>
            <p:spPr bwMode="auto">
              <a:xfrm>
                <a:off x="2435" y="1832"/>
                <a:ext cx="119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3" name="Rectangle 763"/>
              <p:cNvSpPr>
                <a:spLocks noChangeArrowheads="1"/>
              </p:cNvSpPr>
              <p:nvPr/>
            </p:nvSpPr>
            <p:spPr bwMode="auto">
              <a:xfrm>
                <a:off x="2435" y="1832"/>
                <a:ext cx="86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4" name="Rectangle 764"/>
              <p:cNvSpPr>
                <a:spLocks noChangeArrowheads="1"/>
              </p:cNvSpPr>
              <p:nvPr/>
            </p:nvSpPr>
            <p:spPr bwMode="auto">
              <a:xfrm>
                <a:off x="2435" y="1834"/>
                <a:ext cx="87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5" name="Rectangle 765"/>
              <p:cNvSpPr>
                <a:spLocks noChangeArrowheads="1"/>
              </p:cNvSpPr>
              <p:nvPr/>
            </p:nvSpPr>
            <p:spPr bwMode="auto">
              <a:xfrm>
                <a:off x="2434" y="1835"/>
                <a:ext cx="122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6" name="Rectangle 766"/>
              <p:cNvSpPr>
                <a:spLocks noChangeArrowheads="1"/>
              </p:cNvSpPr>
              <p:nvPr/>
            </p:nvSpPr>
            <p:spPr bwMode="auto">
              <a:xfrm>
                <a:off x="2434" y="1835"/>
                <a:ext cx="88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7" name="Rectangle 767"/>
              <p:cNvSpPr>
                <a:spLocks noChangeArrowheads="1"/>
              </p:cNvSpPr>
              <p:nvPr/>
            </p:nvSpPr>
            <p:spPr bwMode="auto">
              <a:xfrm>
                <a:off x="2432" y="1837"/>
                <a:ext cx="125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8" name="Rectangle 768"/>
              <p:cNvSpPr>
                <a:spLocks noChangeArrowheads="1"/>
              </p:cNvSpPr>
              <p:nvPr/>
            </p:nvSpPr>
            <p:spPr bwMode="auto">
              <a:xfrm>
                <a:off x="2432" y="1837"/>
                <a:ext cx="90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29" name="Rectangle 769"/>
              <p:cNvSpPr>
                <a:spLocks noChangeArrowheads="1"/>
              </p:cNvSpPr>
              <p:nvPr/>
            </p:nvSpPr>
            <p:spPr bwMode="auto">
              <a:xfrm>
                <a:off x="2430" y="1838"/>
                <a:ext cx="129" cy="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0" name="Rectangle 770"/>
              <p:cNvSpPr>
                <a:spLocks noChangeArrowheads="1"/>
              </p:cNvSpPr>
              <p:nvPr/>
            </p:nvSpPr>
            <p:spPr bwMode="auto">
              <a:xfrm>
                <a:off x="2430" y="1838"/>
                <a:ext cx="92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1" name="Rectangle 771"/>
              <p:cNvSpPr>
                <a:spLocks noChangeArrowheads="1"/>
              </p:cNvSpPr>
              <p:nvPr/>
            </p:nvSpPr>
            <p:spPr bwMode="auto">
              <a:xfrm>
                <a:off x="2429" y="1840"/>
                <a:ext cx="131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2" name="Rectangle 772"/>
              <p:cNvSpPr>
                <a:spLocks noChangeArrowheads="1"/>
              </p:cNvSpPr>
              <p:nvPr/>
            </p:nvSpPr>
            <p:spPr bwMode="auto">
              <a:xfrm>
                <a:off x="2429" y="1840"/>
                <a:ext cx="93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3" name="Rectangle 773"/>
              <p:cNvSpPr>
                <a:spLocks noChangeArrowheads="1"/>
              </p:cNvSpPr>
              <p:nvPr/>
            </p:nvSpPr>
            <p:spPr bwMode="auto">
              <a:xfrm>
                <a:off x="2427" y="1843"/>
                <a:ext cx="135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4" name="Rectangle 774"/>
              <p:cNvSpPr>
                <a:spLocks noChangeArrowheads="1"/>
              </p:cNvSpPr>
              <p:nvPr/>
            </p:nvSpPr>
            <p:spPr bwMode="auto">
              <a:xfrm>
                <a:off x="2427" y="1843"/>
                <a:ext cx="95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5" name="Rectangle 775"/>
              <p:cNvSpPr>
                <a:spLocks noChangeArrowheads="1"/>
              </p:cNvSpPr>
              <p:nvPr/>
            </p:nvSpPr>
            <p:spPr bwMode="auto">
              <a:xfrm>
                <a:off x="2426" y="1846"/>
                <a:ext cx="137" cy="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6" name="Rectangle 776"/>
              <p:cNvSpPr>
                <a:spLocks noChangeArrowheads="1"/>
              </p:cNvSpPr>
              <p:nvPr/>
            </p:nvSpPr>
            <p:spPr bwMode="auto">
              <a:xfrm>
                <a:off x="2426" y="1846"/>
                <a:ext cx="96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7" name="Rectangle 777"/>
              <p:cNvSpPr>
                <a:spLocks noChangeArrowheads="1"/>
              </p:cNvSpPr>
              <p:nvPr/>
            </p:nvSpPr>
            <p:spPr bwMode="auto">
              <a:xfrm>
                <a:off x="2424" y="1849"/>
                <a:ext cx="141" cy="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8" name="Rectangle 778"/>
              <p:cNvSpPr>
                <a:spLocks noChangeArrowheads="1"/>
              </p:cNvSpPr>
              <p:nvPr/>
            </p:nvSpPr>
            <p:spPr bwMode="auto">
              <a:xfrm>
                <a:off x="2424" y="1849"/>
                <a:ext cx="98" cy="4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39" name="Rectangle 779"/>
              <p:cNvSpPr>
                <a:spLocks noChangeArrowheads="1"/>
              </p:cNvSpPr>
              <p:nvPr/>
            </p:nvSpPr>
            <p:spPr bwMode="auto">
              <a:xfrm>
                <a:off x="2422" y="1853"/>
                <a:ext cx="145" cy="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0" name="Rectangle 780"/>
              <p:cNvSpPr>
                <a:spLocks noChangeArrowheads="1"/>
              </p:cNvSpPr>
              <p:nvPr/>
            </p:nvSpPr>
            <p:spPr bwMode="auto">
              <a:xfrm>
                <a:off x="2422" y="1853"/>
                <a:ext cx="99" cy="5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1" name="Rectangle 781"/>
              <p:cNvSpPr>
                <a:spLocks noChangeArrowheads="1"/>
              </p:cNvSpPr>
              <p:nvPr/>
            </p:nvSpPr>
            <p:spPr bwMode="auto">
              <a:xfrm>
                <a:off x="2421" y="1858"/>
                <a:ext cx="147" cy="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2" name="Rectangle 782"/>
              <p:cNvSpPr>
                <a:spLocks noChangeArrowheads="1"/>
              </p:cNvSpPr>
              <p:nvPr/>
            </p:nvSpPr>
            <p:spPr bwMode="auto">
              <a:xfrm>
                <a:off x="2421" y="1858"/>
                <a:ext cx="100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3" name="Rectangle 783"/>
              <p:cNvSpPr>
                <a:spLocks noChangeArrowheads="1"/>
              </p:cNvSpPr>
              <p:nvPr/>
            </p:nvSpPr>
            <p:spPr bwMode="auto">
              <a:xfrm>
                <a:off x="2421" y="1859"/>
                <a:ext cx="98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4" name="Rectangle 784"/>
              <p:cNvSpPr>
                <a:spLocks noChangeArrowheads="1"/>
              </p:cNvSpPr>
              <p:nvPr/>
            </p:nvSpPr>
            <p:spPr bwMode="auto">
              <a:xfrm>
                <a:off x="2419" y="1862"/>
                <a:ext cx="151" cy="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5" name="Rectangle 785"/>
              <p:cNvSpPr>
                <a:spLocks noChangeArrowheads="1"/>
              </p:cNvSpPr>
              <p:nvPr/>
            </p:nvSpPr>
            <p:spPr bwMode="auto">
              <a:xfrm>
                <a:off x="2419" y="1862"/>
                <a:ext cx="100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6" name="Rectangle 786"/>
              <p:cNvSpPr>
                <a:spLocks noChangeArrowheads="1"/>
              </p:cNvSpPr>
              <p:nvPr/>
            </p:nvSpPr>
            <p:spPr bwMode="auto">
              <a:xfrm>
                <a:off x="2419" y="1865"/>
                <a:ext cx="98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7" name="Rectangle 787"/>
              <p:cNvSpPr>
                <a:spLocks noChangeArrowheads="1"/>
              </p:cNvSpPr>
              <p:nvPr/>
            </p:nvSpPr>
            <p:spPr bwMode="auto">
              <a:xfrm>
                <a:off x="2419" y="1868"/>
                <a:ext cx="97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8" name="Rectangle 788"/>
              <p:cNvSpPr>
                <a:spLocks noChangeArrowheads="1"/>
              </p:cNvSpPr>
              <p:nvPr/>
            </p:nvSpPr>
            <p:spPr bwMode="auto">
              <a:xfrm>
                <a:off x="2418" y="1871"/>
                <a:ext cx="153" cy="1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49" name="Rectangle 789"/>
              <p:cNvSpPr>
                <a:spLocks noChangeArrowheads="1"/>
              </p:cNvSpPr>
              <p:nvPr/>
            </p:nvSpPr>
            <p:spPr bwMode="auto">
              <a:xfrm>
                <a:off x="2418" y="1871"/>
                <a:ext cx="96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50" name="Rectangle 790"/>
              <p:cNvSpPr>
                <a:spLocks noChangeArrowheads="1"/>
              </p:cNvSpPr>
              <p:nvPr/>
            </p:nvSpPr>
            <p:spPr bwMode="auto">
              <a:xfrm>
                <a:off x="2418" y="1874"/>
                <a:ext cx="95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51" name="Rectangle 791"/>
              <p:cNvSpPr>
                <a:spLocks noChangeArrowheads="1"/>
              </p:cNvSpPr>
              <p:nvPr/>
            </p:nvSpPr>
            <p:spPr bwMode="auto">
              <a:xfrm>
                <a:off x="2418" y="1877"/>
                <a:ext cx="93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52" name="Rectangle 792"/>
              <p:cNvSpPr>
                <a:spLocks noChangeArrowheads="1"/>
              </p:cNvSpPr>
              <p:nvPr/>
            </p:nvSpPr>
            <p:spPr bwMode="auto">
              <a:xfrm>
                <a:off x="2418" y="1879"/>
                <a:ext cx="92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53" name="Rectangle 793"/>
              <p:cNvSpPr>
                <a:spLocks noChangeArrowheads="1"/>
              </p:cNvSpPr>
              <p:nvPr/>
            </p:nvSpPr>
            <p:spPr bwMode="auto">
              <a:xfrm>
                <a:off x="2418" y="1880"/>
                <a:ext cx="90" cy="3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54" name="Rectangle 794"/>
              <p:cNvSpPr>
                <a:spLocks noChangeArrowheads="1"/>
              </p:cNvSpPr>
              <p:nvPr/>
            </p:nvSpPr>
            <p:spPr bwMode="auto">
              <a:xfrm>
                <a:off x="2418" y="1883"/>
                <a:ext cx="88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55" name="Rectangle 795"/>
              <p:cNvSpPr>
                <a:spLocks noChangeArrowheads="1"/>
              </p:cNvSpPr>
              <p:nvPr/>
            </p:nvSpPr>
            <p:spPr bwMode="auto">
              <a:xfrm>
                <a:off x="2418" y="1885"/>
                <a:ext cx="87" cy="1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56" name="Rectangle 796"/>
              <p:cNvSpPr>
                <a:spLocks noChangeArrowheads="1"/>
              </p:cNvSpPr>
              <p:nvPr/>
            </p:nvSpPr>
            <p:spPr bwMode="auto">
              <a:xfrm>
                <a:off x="2418" y="1886"/>
                <a:ext cx="85" cy="2"/>
              </a:xfrm>
              <a:prstGeom prst="rect">
                <a:avLst/>
              </a:pr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57" name="Rectangle 797"/>
              <p:cNvSpPr>
                <a:spLocks noChangeArrowheads="1"/>
              </p:cNvSpPr>
              <p:nvPr/>
            </p:nvSpPr>
            <p:spPr bwMode="auto">
              <a:xfrm>
                <a:off x="2419" y="1888"/>
                <a:ext cx="151" cy="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5758" name="Rectangle 798"/>
            <p:cNvSpPr>
              <a:spLocks noChangeArrowheads="1"/>
            </p:cNvSpPr>
            <p:nvPr/>
          </p:nvSpPr>
          <p:spPr bwMode="auto">
            <a:xfrm>
              <a:off x="1569" y="2173"/>
              <a:ext cx="113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59" name="Rectangle 799"/>
            <p:cNvSpPr>
              <a:spLocks noChangeArrowheads="1"/>
            </p:cNvSpPr>
            <p:nvPr/>
          </p:nvSpPr>
          <p:spPr bwMode="auto">
            <a:xfrm>
              <a:off x="1569" y="2175"/>
              <a:ext cx="110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0" name="Rectangle 800"/>
            <p:cNvSpPr>
              <a:spLocks noChangeArrowheads="1"/>
            </p:cNvSpPr>
            <p:nvPr/>
          </p:nvSpPr>
          <p:spPr bwMode="auto">
            <a:xfrm>
              <a:off x="1569" y="2177"/>
              <a:ext cx="107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1" name="Rectangle 801"/>
            <p:cNvSpPr>
              <a:spLocks noChangeArrowheads="1"/>
            </p:cNvSpPr>
            <p:nvPr/>
          </p:nvSpPr>
          <p:spPr bwMode="auto">
            <a:xfrm>
              <a:off x="1569" y="2179"/>
              <a:ext cx="106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2" name="Rectangle 802"/>
            <p:cNvSpPr>
              <a:spLocks noChangeArrowheads="1"/>
            </p:cNvSpPr>
            <p:nvPr/>
          </p:nvSpPr>
          <p:spPr bwMode="auto">
            <a:xfrm>
              <a:off x="1569" y="2182"/>
              <a:ext cx="103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3" name="Rectangle 803"/>
            <p:cNvSpPr>
              <a:spLocks noChangeArrowheads="1"/>
            </p:cNvSpPr>
            <p:nvPr/>
          </p:nvSpPr>
          <p:spPr bwMode="auto">
            <a:xfrm>
              <a:off x="1572" y="2183"/>
              <a:ext cx="96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4" name="Rectangle 804"/>
            <p:cNvSpPr>
              <a:spLocks noChangeArrowheads="1"/>
            </p:cNvSpPr>
            <p:nvPr/>
          </p:nvSpPr>
          <p:spPr bwMode="auto">
            <a:xfrm>
              <a:off x="1572" y="2186"/>
              <a:ext cx="200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5" name="Rectangle 805"/>
            <p:cNvSpPr>
              <a:spLocks noChangeArrowheads="1"/>
            </p:cNvSpPr>
            <p:nvPr/>
          </p:nvSpPr>
          <p:spPr bwMode="auto">
            <a:xfrm>
              <a:off x="1573" y="2186"/>
              <a:ext cx="94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6" name="Rectangle 806"/>
            <p:cNvSpPr>
              <a:spLocks noChangeArrowheads="1"/>
            </p:cNvSpPr>
            <p:nvPr/>
          </p:nvSpPr>
          <p:spPr bwMode="auto">
            <a:xfrm>
              <a:off x="1578" y="2188"/>
              <a:ext cx="83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7" name="Rectangle 807"/>
            <p:cNvSpPr>
              <a:spLocks noChangeArrowheads="1"/>
            </p:cNvSpPr>
            <p:nvPr/>
          </p:nvSpPr>
          <p:spPr bwMode="auto">
            <a:xfrm>
              <a:off x="1583" y="2190"/>
              <a:ext cx="74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8" name="Rectangle 808"/>
            <p:cNvSpPr>
              <a:spLocks noChangeArrowheads="1"/>
            </p:cNvSpPr>
            <p:nvPr/>
          </p:nvSpPr>
          <p:spPr bwMode="auto">
            <a:xfrm>
              <a:off x="1573" y="2192"/>
              <a:ext cx="197" cy="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69" name="Rectangle 809"/>
            <p:cNvSpPr>
              <a:spLocks noChangeArrowheads="1"/>
            </p:cNvSpPr>
            <p:nvPr/>
          </p:nvSpPr>
          <p:spPr bwMode="auto">
            <a:xfrm>
              <a:off x="1589" y="2192"/>
              <a:ext cx="62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0" name="Rectangle 810"/>
            <p:cNvSpPr>
              <a:spLocks noChangeArrowheads="1"/>
            </p:cNvSpPr>
            <p:nvPr/>
          </p:nvSpPr>
          <p:spPr bwMode="auto">
            <a:xfrm>
              <a:off x="1594" y="2194"/>
              <a:ext cx="51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1" name="Rectangle 811"/>
            <p:cNvSpPr>
              <a:spLocks noChangeArrowheads="1"/>
            </p:cNvSpPr>
            <p:nvPr/>
          </p:nvSpPr>
          <p:spPr bwMode="auto">
            <a:xfrm>
              <a:off x="1605" y="2196"/>
              <a:ext cx="30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2" name="Rectangle 812"/>
            <p:cNvSpPr>
              <a:spLocks noChangeArrowheads="1"/>
            </p:cNvSpPr>
            <p:nvPr/>
          </p:nvSpPr>
          <p:spPr bwMode="auto">
            <a:xfrm>
              <a:off x="1576" y="2199"/>
              <a:ext cx="192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3" name="Rectangle 813"/>
            <p:cNvSpPr>
              <a:spLocks noChangeArrowheads="1"/>
            </p:cNvSpPr>
            <p:nvPr/>
          </p:nvSpPr>
          <p:spPr bwMode="auto">
            <a:xfrm>
              <a:off x="1578" y="2205"/>
              <a:ext cx="187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4" name="Rectangle 814"/>
            <p:cNvSpPr>
              <a:spLocks noChangeArrowheads="1"/>
            </p:cNvSpPr>
            <p:nvPr/>
          </p:nvSpPr>
          <p:spPr bwMode="auto">
            <a:xfrm>
              <a:off x="1580" y="2209"/>
              <a:ext cx="184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5" name="Rectangle 815"/>
            <p:cNvSpPr>
              <a:spLocks noChangeArrowheads="1"/>
            </p:cNvSpPr>
            <p:nvPr/>
          </p:nvSpPr>
          <p:spPr bwMode="auto">
            <a:xfrm>
              <a:off x="1583" y="2213"/>
              <a:ext cx="17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6" name="Rectangle 816"/>
            <p:cNvSpPr>
              <a:spLocks noChangeArrowheads="1"/>
            </p:cNvSpPr>
            <p:nvPr/>
          </p:nvSpPr>
          <p:spPr bwMode="auto">
            <a:xfrm>
              <a:off x="1583" y="2217"/>
              <a:ext cx="176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7" name="Rectangle 817"/>
            <p:cNvSpPr>
              <a:spLocks noChangeArrowheads="1"/>
            </p:cNvSpPr>
            <p:nvPr/>
          </p:nvSpPr>
          <p:spPr bwMode="auto">
            <a:xfrm>
              <a:off x="1587" y="2220"/>
              <a:ext cx="170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8" name="Rectangle 818"/>
            <p:cNvSpPr>
              <a:spLocks noChangeArrowheads="1"/>
            </p:cNvSpPr>
            <p:nvPr/>
          </p:nvSpPr>
          <p:spPr bwMode="auto">
            <a:xfrm>
              <a:off x="1589" y="2222"/>
              <a:ext cx="166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79" name="Rectangle 819"/>
            <p:cNvSpPr>
              <a:spLocks noChangeArrowheads="1"/>
            </p:cNvSpPr>
            <p:nvPr/>
          </p:nvSpPr>
          <p:spPr bwMode="auto">
            <a:xfrm>
              <a:off x="1591" y="2224"/>
              <a:ext cx="162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0" name="Rectangle 820"/>
            <p:cNvSpPr>
              <a:spLocks noChangeArrowheads="1"/>
            </p:cNvSpPr>
            <p:nvPr/>
          </p:nvSpPr>
          <p:spPr bwMode="auto">
            <a:xfrm>
              <a:off x="1593" y="2228"/>
              <a:ext cx="157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1" name="Rectangle 821"/>
            <p:cNvSpPr>
              <a:spLocks noChangeArrowheads="1"/>
            </p:cNvSpPr>
            <p:nvPr/>
          </p:nvSpPr>
          <p:spPr bwMode="auto">
            <a:xfrm>
              <a:off x="1594" y="2230"/>
              <a:ext cx="155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2" name="Rectangle 822"/>
            <p:cNvSpPr>
              <a:spLocks noChangeArrowheads="1"/>
            </p:cNvSpPr>
            <p:nvPr/>
          </p:nvSpPr>
          <p:spPr bwMode="auto">
            <a:xfrm>
              <a:off x="1598" y="2233"/>
              <a:ext cx="148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3" name="Rectangle 823"/>
            <p:cNvSpPr>
              <a:spLocks noChangeArrowheads="1"/>
            </p:cNvSpPr>
            <p:nvPr/>
          </p:nvSpPr>
          <p:spPr bwMode="auto">
            <a:xfrm>
              <a:off x="1599" y="2234"/>
              <a:ext cx="143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4" name="Rectangle 824"/>
            <p:cNvSpPr>
              <a:spLocks noChangeArrowheads="1"/>
            </p:cNvSpPr>
            <p:nvPr/>
          </p:nvSpPr>
          <p:spPr bwMode="auto">
            <a:xfrm>
              <a:off x="1602" y="2237"/>
              <a:ext cx="137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5" name="Rectangle 825"/>
            <p:cNvSpPr>
              <a:spLocks noChangeArrowheads="1"/>
            </p:cNvSpPr>
            <p:nvPr/>
          </p:nvSpPr>
          <p:spPr bwMode="auto">
            <a:xfrm>
              <a:off x="1604" y="2238"/>
              <a:ext cx="134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6" name="Rectangle 826"/>
            <p:cNvSpPr>
              <a:spLocks noChangeArrowheads="1"/>
            </p:cNvSpPr>
            <p:nvPr/>
          </p:nvSpPr>
          <p:spPr bwMode="auto">
            <a:xfrm>
              <a:off x="1609" y="2241"/>
              <a:ext cx="124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7" name="Rectangle 827"/>
            <p:cNvSpPr>
              <a:spLocks noChangeArrowheads="1"/>
            </p:cNvSpPr>
            <p:nvPr/>
          </p:nvSpPr>
          <p:spPr bwMode="auto">
            <a:xfrm>
              <a:off x="1609" y="2243"/>
              <a:ext cx="122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8" name="Rectangle 828"/>
            <p:cNvSpPr>
              <a:spLocks noChangeArrowheads="1"/>
            </p:cNvSpPr>
            <p:nvPr/>
          </p:nvSpPr>
          <p:spPr bwMode="auto">
            <a:xfrm>
              <a:off x="1613" y="2245"/>
              <a:ext cx="116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89" name="Rectangle 829"/>
            <p:cNvSpPr>
              <a:spLocks noChangeArrowheads="1"/>
            </p:cNvSpPr>
            <p:nvPr/>
          </p:nvSpPr>
          <p:spPr bwMode="auto">
            <a:xfrm>
              <a:off x="1616" y="2247"/>
              <a:ext cx="108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0" name="Rectangle 830"/>
            <p:cNvSpPr>
              <a:spLocks noChangeArrowheads="1"/>
            </p:cNvSpPr>
            <p:nvPr/>
          </p:nvSpPr>
          <p:spPr bwMode="auto">
            <a:xfrm>
              <a:off x="1620" y="2249"/>
              <a:ext cx="100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1" name="Rectangle 831"/>
            <p:cNvSpPr>
              <a:spLocks noChangeArrowheads="1"/>
            </p:cNvSpPr>
            <p:nvPr/>
          </p:nvSpPr>
          <p:spPr bwMode="auto">
            <a:xfrm>
              <a:off x="1624" y="2252"/>
              <a:ext cx="94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2" name="Rectangle 832"/>
            <p:cNvSpPr>
              <a:spLocks noChangeArrowheads="1"/>
            </p:cNvSpPr>
            <p:nvPr/>
          </p:nvSpPr>
          <p:spPr bwMode="auto">
            <a:xfrm>
              <a:off x="1627" y="2254"/>
              <a:ext cx="86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3" name="Rectangle 833"/>
            <p:cNvSpPr>
              <a:spLocks noChangeArrowheads="1"/>
            </p:cNvSpPr>
            <p:nvPr/>
          </p:nvSpPr>
          <p:spPr bwMode="auto">
            <a:xfrm>
              <a:off x="1635" y="2256"/>
              <a:ext cx="73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4" name="Rectangle 834"/>
            <p:cNvSpPr>
              <a:spLocks noChangeArrowheads="1"/>
            </p:cNvSpPr>
            <p:nvPr/>
          </p:nvSpPr>
          <p:spPr bwMode="auto">
            <a:xfrm>
              <a:off x="1641" y="2258"/>
              <a:ext cx="60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5" name="Rectangle 835"/>
            <p:cNvSpPr>
              <a:spLocks noChangeArrowheads="1"/>
            </p:cNvSpPr>
            <p:nvPr/>
          </p:nvSpPr>
          <p:spPr bwMode="auto">
            <a:xfrm>
              <a:off x="1645" y="2260"/>
              <a:ext cx="52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6" name="Rectangle 836"/>
            <p:cNvSpPr>
              <a:spLocks noChangeArrowheads="1"/>
            </p:cNvSpPr>
            <p:nvPr/>
          </p:nvSpPr>
          <p:spPr bwMode="auto">
            <a:xfrm>
              <a:off x="2185" y="2036"/>
              <a:ext cx="22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7" name="Rectangle 837"/>
            <p:cNvSpPr>
              <a:spLocks noChangeArrowheads="1"/>
            </p:cNvSpPr>
            <p:nvPr/>
          </p:nvSpPr>
          <p:spPr bwMode="auto">
            <a:xfrm>
              <a:off x="2171" y="2039"/>
              <a:ext cx="51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8" name="Rectangle 838"/>
            <p:cNvSpPr>
              <a:spLocks noChangeArrowheads="1"/>
            </p:cNvSpPr>
            <p:nvPr/>
          </p:nvSpPr>
          <p:spPr bwMode="auto">
            <a:xfrm>
              <a:off x="2171" y="2039"/>
              <a:ext cx="50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799" name="Rectangle 839"/>
            <p:cNvSpPr>
              <a:spLocks noChangeArrowheads="1"/>
            </p:cNvSpPr>
            <p:nvPr/>
          </p:nvSpPr>
          <p:spPr bwMode="auto">
            <a:xfrm>
              <a:off x="2167" y="2040"/>
              <a:ext cx="61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0" name="Rectangle 840"/>
            <p:cNvSpPr>
              <a:spLocks noChangeArrowheads="1"/>
            </p:cNvSpPr>
            <p:nvPr/>
          </p:nvSpPr>
          <p:spPr bwMode="auto">
            <a:xfrm>
              <a:off x="2167" y="2040"/>
              <a:ext cx="55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1" name="Rectangle 841"/>
            <p:cNvSpPr>
              <a:spLocks noChangeArrowheads="1"/>
            </p:cNvSpPr>
            <p:nvPr/>
          </p:nvSpPr>
          <p:spPr bwMode="auto">
            <a:xfrm>
              <a:off x="2160" y="2043"/>
              <a:ext cx="73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2" name="Rectangle 842"/>
            <p:cNvSpPr>
              <a:spLocks noChangeArrowheads="1"/>
            </p:cNvSpPr>
            <p:nvPr/>
          </p:nvSpPr>
          <p:spPr bwMode="auto">
            <a:xfrm>
              <a:off x="2160" y="2043"/>
              <a:ext cx="62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3" name="Rectangle 843"/>
            <p:cNvSpPr>
              <a:spLocks noChangeArrowheads="1"/>
            </p:cNvSpPr>
            <p:nvPr/>
          </p:nvSpPr>
          <p:spPr bwMode="auto">
            <a:xfrm>
              <a:off x="2154" y="2044"/>
              <a:ext cx="86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4" name="Rectangle 844"/>
            <p:cNvSpPr>
              <a:spLocks noChangeArrowheads="1"/>
            </p:cNvSpPr>
            <p:nvPr/>
          </p:nvSpPr>
          <p:spPr bwMode="auto">
            <a:xfrm>
              <a:off x="2154" y="2044"/>
              <a:ext cx="72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5" name="Rectangle 845"/>
            <p:cNvSpPr>
              <a:spLocks noChangeArrowheads="1"/>
            </p:cNvSpPr>
            <p:nvPr/>
          </p:nvSpPr>
          <p:spPr bwMode="auto">
            <a:xfrm>
              <a:off x="2149" y="2047"/>
              <a:ext cx="9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6" name="Rectangle 846"/>
            <p:cNvSpPr>
              <a:spLocks noChangeArrowheads="1"/>
            </p:cNvSpPr>
            <p:nvPr/>
          </p:nvSpPr>
          <p:spPr bwMode="auto">
            <a:xfrm>
              <a:off x="2149" y="2047"/>
              <a:ext cx="77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7" name="Rectangle 847"/>
            <p:cNvSpPr>
              <a:spLocks noChangeArrowheads="1"/>
            </p:cNvSpPr>
            <p:nvPr/>
          </p:nvSpPr>
          <p:spPr bwMode="auto">
            <a:xfrm>
              <a:off x="2148" y="2049"/>
              <a:ext cx="99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8" name="Rectangle 848"/>
            <p:cNvSpPr>
              <a:spLocks noChangeArrowheads="1"/>
            </p:cNvSpPr>
            <p:nvPr/>
          </p:nvSpPr>
          <p:spPr bwMode="auto">
            <a:xfrm>
              <a:off x="2148" y="2049"/>
              <a:ext cx="80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09" name="Rectangle 849"/>
            <p:cNvSpPr>
              <a:spLocks noChangeArrowheads="1"/>
            </p:cNvSpPr>
            <p:nvPr/>
          </p:nvSpPr>
          <p:spPr bwMode="auto">
            <a:xfrm>
              <a:off x="2143" y="2052"/>
              <a:ext cx="108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0" name="Rectangle 850"/>
            <p:cNvSpPr>
              <a:spLocks noChangeArrowheads="1"/>
            </p:cNvSpPr>
            <p:nvPr/>
          </p:nvSpPr>
          <p:spPr bwMode="auto">
            <a:xfrm>
              <a:off x="2143" y="2052"/>
              <a:ext cx="85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1" name="Rectangle 851"/>
            <p:cNvSpPr>
              <a:spLocks noChangeArrowheads="1"/>
            </p:cNvSpPr>
            <p:nvPr/>
          </p:nvSpPr>
          <p:spPr bwMode="auto">
            <a:xfrm>
              <a:off x="2139" y="2053"/>
              <a:ext cx="116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2" name="Rectangle 852"/>
            <p:cNvSpPr>
              <a:spLocks noChangeArrowheads="1"/>
            </p:cNvSpPr>
            <p:nvPr/>
          </p:nvSpPr>
          <p:spPr bwMode="auto">
            <a:xfrm>
              <a:off x="2139" y="2053"/>
              <a:ext cx="90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3" name="Rectangle 853"/>
            <p:cNvSpPr>
              <a:spLocks noChangeArrowheads="1"/>
            </p:cNvSpPr>
            <p:nvPr/>
          </p:nvSpPr>
          <p:spPr bwMode="auto">
            <a:xfrm>
              <a:off x="2137" y="2056"/>
              <a:ext cx="121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4" name="Rectangle 854"/>
            <p:cNvSpPr>
              <a:spLocks noChangeArrowheads="1"/>
            </p:cNvSpPr>
            <p:nvPr/>
          </p:nvSpPr>
          <p:spPr bwMode="auto">
            <a:xfrm>
              <a:off x="2137" y="2056"/>
              <a:ext cx="92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5" name="Rectangle 855"/>
            <p:cNvSpPr>
              <a:spLocks noChangeArrowheads="1"/>
            </p:cNvSpPr>
            <p:nvPr/>
          </p:nvSpPr>
          <p:spPr bwMode="auto">
            <a:xfrm>
              <a:off x="2134" y="2058"/>
              <a:ext cx="12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6" name="Rectangle 856"/>
            <p:cNvSpPr>
              <a:spLocks noChangeArrowheads="1"/>
            </p:cNvSpPr>
            <p:nvPr/>
          </p:nvSpPr>
          <p:spPr bwMode="auto">
            <a:xfrm>
              <a:off x="2134" y="2058"/>
              <a:ext cx="98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7" name="Rectangle 857"/>
            <p:cNvSpPr>
              <a:spLocks noChangeArrowheads="1"/>
            </p:cNvSpPr>
            <p:nvPr/>
          </p:nvSpPr>
          <p:spPr bwMode="auto">
            <a:xfrm>
              <a:off x="2130" y="2060"/>
              <a:ext cx="133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8" name="Rectangle 858"/>
            <p:cNvSpPr>
              <a:spLocks noChangeArrowheads="1"/>
            </p:cNvSpPr>
            <p:nvPr/>
          </p:nvSpPr>
          <p:spPr bwMode="auto">
            <a:xfrm>
              <a:off x="2130" y="2060"/>
              <a:ext cx="102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19" name="Rectangle 859"/>
            <p:cNvSpPr>
              <a:spLocks noChangeArrowheads="1"/>
            </p:cNvSpPr>
            <p:nvPr/>
          </p:nvSpPr>
          <p:spPr bwMode="auto">
            <a:xfrm>
              <a:off x="2128" y="2063"/>
              <a:ext cx="138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0" name="Rectangle 860"/>
            <p:cNvSpPr>
              <a:spLocks noChangeArrowheads="1"/>
            </p:cNvSpPr>
            <p:nvPr/>
          </p:nvSpPr>
          <p:spPr bwMode="auto">
            <a:xfrm>
              <a:off x="2128" y="2063"/>
              <a:ext cx="104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1" name="Rectangle 861"/>
            <p:cNvSpPr>
              <a:spLocks noChangeArrowheads="1"/>
            </p:cNvSpPr>
            <p:nvPr/>
          </p:nvSpPr>
          <p:spPr bwMode="auto">
            <a:xfrm>
              <a:off x="2126" y="2064"/>
              <a:ext cx="143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2" name="Rectangle 862"/>
            <p:cNvSpPr>
              <a:spLocks noChangeArrowheads="1"/>
            </p:cNvSpPr>
            <p:nvPr/>
          </p:nvSpPr>
          <p:spPr bwMode="auto">
            <a:xfrm>
              <a:off x="2126" y="2064"/>
              <a:ext cx="106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3" name="Rectangle 863"/>
            <p:cNvSpPr>
              <a:spLocks noChangeArrowheads="1"/>
            </p:cNvSpPr>
            <p:nvPr/>
          </p:nvSpPr>
          <p:spPr bwMode="auto">
            <a:xfrm>
              <a:off x="2123" y="2067"/>
              <a:ext cx="150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4" name="Rectangle 864"/>
            <p:cNvSpPr>
              <a:spLocks noChangeArrowheads="1"/>
            </p:cNvSpPr>
            <p:nvPr/>
          </p:nvSpPr>
          <p:spPr bwMode="auto">
            <a:xfrm>
              <a:off x="2123" y="2067"/>
              <a:ext cx="110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5" name="Rectangle 865"/>
            <p:cNvSpPr>
              <a:spLocks noChangeArrowheads="1"/>
            </p:cNvSpPr>
            <p:nvPr/>
          </p:nvSpPr>
          <p:spPr bwMode="auto">
            <a:xfrm>
              <a:off x="2122" y="2069"/>
              <a:ext cx="152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6" name="Rectangle 866"/>
            <p:cNvSpPr>
              <a:spLocks noChangeArrowheads="1"/>
            </p:cNvSpPr>
            <p:nvPr/>
          </p:nvSpPr>
          <p:spPr bwMode="auto">
            <a:xfrm>
              <a:off x="2122" y="2069"/>
              <a:ext cx="111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7" name="Rectangle 867"/>
            <p:cNvSpPr>
              <a:spLocks noChangeArrowheads="1"/>
            </p:cNvSpPr>
            <p:nvPr/>
          </p:nvSpPr>
          <p:spPr bwMode="auto">
            <a:xfrm>
              <a:off x="2119" y="2071"/>
              <a:ext cx="158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8" name="Rectangle 868"/>
            <p:cNvSpPr>
              <a:spLocks noChangeArrowheads="1"/>
            </p:cNvSpPr>
            <p:nvPr/>
          </p:nvSpPr>
          <p:spPr bwMode="auto">
            <a:xfrm>
              <a:off x="2119" y="2071"/>
              <a:ext cx="114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29" name="Rectangle 869"/>
            <p:cNvSpPr>
              <a:spLocks noChangeArrowheads="1"/>
            </p:cNvSpPr>
            <p:nvPr/>
          </p:nvSpPr>
          <p:spPr bwMode="auto">
            <a:xfrm>
              <a:off x="2117" y="2073"/>
              <a:ext cx="163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0" name="Rectangle 870"/>
            <p:cNvSpPr>
              <a:spLocks noChangeArrowheads="1"/>
            </p:cNvSpPr>
            <p:nvPr/>
          </p:nvSpPr>
          <p:spPr bwMode="auto">
            <a:xfrm>
              <a:off x="2117" y="2073"/>
              <a:ext cx="116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1" name="Rectangle 871"/>
            <p:cNvSpPr>
              <a:spLocks noChangeArrowheads="1"/>
            </p:cNvSpPr>
            <p:nvPr/>
          </p:nvSpPr>
          <p:spPr bwMode="auto">
            <a:xfrm>
              <a:off x="2117" y="2075"/>
              <a:ext cx="119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2" name="Rectangle 872"/>
            <p:cNvSpPr>
              <a:spLocks noChangeArrowheads="1"/>
            </p:cNvSpPr>
            <p:nvPr/>
          </p:nvSpPr>
          <p:spPr bwMode="auto">
            <a:xfrm>
              <a:off x="2115" y="2077"/>
              <a:ext cx="166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3" name="Rectangle 873"/>
            <p:cNvSpPr>
              <a:spLocks noChangeArrowheads="1"/>
            </p:cNvSpPr>
            <p:nvPr/>
          </p:nvSpPr>
          <p:spPr bwMode="auto">
            <a:xfrm>
              <a:off x="2115" y="2077"/>
              <a:ext cx="121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4" name="Rectangle 874"/>
            <p:cNvSpPr>
              <a:spLocks noChangeArrowheads="1"/>
            </p:cNvSpPr>
            <p:nvPr/>
          </p:nvSpPr>
          <p:spPr bwMode="auto">
            <a:xfrm>
              <a:off x="2113" y="2080"/>
              <a:ext cx="170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5" name="Rectangle 875"/>
            <p:cNvSpPr>
              <a:spLocks noChangeArrowheads="1"/>
            </p:cNvSpPr>
            <p:nvPr/>
          </p:nvSpPr>
          <p:spPr bwMode="auto">
            <a:xfrm>
              <a:off x="2113" y="2080"/>
              <a:ext cx="123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6" name="Rectangle 876"/>
            <p:cNvSpPr>
              <a:spLocks noChangeArrowheads="1"/>
            </p:cNvSpPr>
            <p:nvPr/>
          </p:nvSpPr>
          <p:spPr bwMode="auto">
            <a:xfrm>
              <a:off x="2111" y="2081"/>
              <a:ext cx="174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7" name="Rectangle 877"/>
            <p:cNvSpPr>
              <a:spLocks noChangeArrowheads="1"/>
            </p:cNvSpPr>
            <p:nvPr/>
          </p:nvSpPr>
          <p:spPr bwMode="auto">
            <a:xfrm>
              <a:off x="2111" y="2081"/>
              <a:ext cx="125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8" name="Rectangle 878"/>
            <p:cNvSpPr>
              <a:spLocks noChangeArrowheads="1"/>
            </p:cNvSpPr>
            <p:nvPr/>
          </p:nvSpPr>
          <p:spPr bwMode="auto">
            <a:xfrm>
              <a:off x="2108" y="2084"/>
              <a:ext cx="180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39" name="Rectangle 879"/>
            <p:cNvSpPr>
              <a:spLocks noChangeArrowheads="1"/>
            </p:cNvSpPr>
            <p:nvPr/>
          </p:nvSpPr>
          <p:spPr bwMode="auto">
            <a:xfrm>
              <a:off x="2108" y="2084"/>
              <a:ext cx="128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0" name="Rectangle 880"/>
            <p:cNvSpPr>
              <a:spLocks noChangeArrowheads="1"/>
            </p:cNvSpPr>
            <p:nvPr/>
          </p:nvSpPr>
          <p:spPr bwMode="auto">
            <a:xfrm>
              <a:off x="2107" y="2088"/>
              <a:ext cx="182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1" name="Rectangle 881"/>
            <p:cNvSpPr>
              <a:spLocks noChangeArrowheads="1"/>
            </p:cNvSpPr>
            <p:nvPr/>
          </p:nvSpPr>
          <p:spPr bwMode="auto">
            <a:xfrm>
              <a:off x="2107" y="2088"/>
              <a:ext cx="129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2" name="Rectangle 882"/>
            <p:cNvSpPr>
              <a:spLocks noChangeArrowheads="1"/>
            </p:cNvSpPr>
            <p:nvPr/>
          </p:nvSpPr>
          <p:spPr bwMode="auto">
            <a:xfrm>
              <a:off x="2104" y="2092"/>
              <a:ext cx="188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3" name="Rectangle 883"/>
            <p:cNvSpPr>
              <a:spLocks noChangeArrowheads="1"/>
            </p:cNvSpPr>
            <p:nvPr/>
          </p:nvSpPr>
          <p:spPr bwMode="auto">
            <a:xfrm>
              <a:off x="2104" y="2092"/>
              <a:ext cx="132" cy="5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4" name="Rectangle 884"/>
            <p:cNvSpPr>
              <a:spLocks noChangeArrowheads="1"/>
            </p:cNvSpPr>
            <p:nvPr/>
          </p:nvSpPr>
          <p:spPr bwMode="auto">
            <a:xfrm>
              <a:off x="2102" y="2097"/>
              <a:ext cx="192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5" name="Rectangle 885"/>
            <p:cNvSpPr>
              <a:spLocks noChangeArrowheads="1"/>
            </p:cNvSpPr>
            <p:nvPr/>
          </p:nvSpPr>
          <p:spPr bwMode="auto">
            <a:xfrm>
              <a:off x="2102" y="2097"/>
              <a:ext cx="134" cy="6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6" name="Rectangle 886"/>
            <p:cNvSpPr>
              <a:spLocks noChangeArrowheads="1"/>
            </p:cNvSpPr>
            <p:nvPr/>
          </p:nvSpPr>
          <p:spPr bwMode="auto">
            <a:xfrm>
              <a:off x="2100" y="2103"/>
              <a:ext cx="196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7" name="Rectangle 887"/>
            <p:cNvSpPr>
              <a:spLocks noChangeArrowheads="1"/>
            </p:cNvSpPr>
            <p:nvPr/>
          </p:nvSpPr>
          <p:spPr bwMode="auto">
            <a:xfrm>
              <a:off x="2100" y="2103"/>
              <a:ext cx="133" cy="6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8" name="Rectangle 888"/>
            <p:cNvSpPr>
              <a:spLocks noChangeArrowheads="1"/>
            </p:cNvSpPr>
            <p:nvPr/>
          </p:nvSpPr>
          <p:spPr bwMode="auto">
            <a:xfrm>
              <a:off x="2097" y="2109"/>
              <a:ext cx="202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49" name="Rectangle 889"/>
            <p:cNvSpPr>
              <a:spLocks noChangeArrowheads="1"/>
            </p:cNvSpPr>
            <p:nvPr/>
          </p:nvSpPr>
          <p:spPr bwMode="auto">
            <a:xfrm>
              <a:off x="2097" y="2109"/>
              <a:ext cx="136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0" name="Rectangle 890"/>
            <p:cNvSpPr>
              <a:spLocks noChangeArrowheads="1"/>
            </p:cNvSpPr>
            <p:nvPr/>
          </p:nvSpPr>
          <p:spPr bwMode="auto">
            <a:xfrm>
              <a:off x="2097" y="2111"/>
              <a:ext cx="135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1" name="Rectangle 891"/>
            <p:cNvSpPr>
              <a:spLocks noChangeArrowheads="1"/>
            </p:cNvSpPr>
            <p:nvPr/>
          </p:nvSpPr>
          <p:spPr bwMode="auto">
            <a:xfrm>
              <a:off x="2096" y="2115"/>
              <a:ext cx="204" cy="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2" name="Rectangle 892"/>
            <p:cNvSpPr>
              <a:spLocks noChangeArrowheads="1"/>
            </p:cNvSpPr>
            <p:nvPr/>
          </p:nvSpPr>
          <p:spPr bwMode="auto">
            <a:xfrm>
              <a:off x="2096" y="2115"/>
              <a:ext cx="136" cy="5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3" name="Rectangle 893"/>
            <p:cNvSpPr>
              <a:spLocks noChangeArrowheads="1"/>
            </p:cNvSpPr>
            <p:nvPr/>
          </p:nvSpPr>
          <p:spPr bwMode="auto">
            <a:xfrm>
              <a:off x="2096" y="2120"/>
              <a:ext cx="133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4" name="Rectangle 894"/>
            <p:cNvSpPr>
              <a:spLocks noChangeArrowheads="1"/>
            </p:cNvSpPr>
            <p:nvPr/>
          </p:nvSpPr>
          <p:spPr bwMode="auto">
            <a:xfrm>
              <a:off x="2096" y="2124"/>
              <a:ext cx="132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5" name="Rectangle 895"/>
            <p:cNvSpPr>
              <a:spLocks noChangeArrowheads="1"/>
            </p:cNvSpPr>
            <p:nvPr/>
          </p:nvSpPr>
          <p:spPr bwMode="auto">
            <a:xfrm>
              <a:off x="2093" y="2128"/>
              <a:ext cx="210" cy="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6" name="Rectangle 896"/>
            <p:cNvSpPr>
              <a:spLocks noChangeArrowheads="1"/>
            </p:cNvSpPr>
            <p:nvPr/>
          </p:nvSpPr>
          <p:spPr bwMode="auto">
            <a:xfrm>
              <a:off x="2093" y="2128"/>
              <a:ext cx="133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7" name="Rectangle 897"/>
            <p:cNvSpPr>
              <a:spLocks noChangeArrowheads="1"/>
            </p:cNvSpPr>
            <p:nvPr/>
          </p:nvSpPr>
          <p:spPr bwMode="auto">
            <a:xfrm>
              <a:off x="2093" y="2132"/>
              <a:ext cx="129" cy="5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8" name="Rectangle 898"/>
            <p:cNvSpPr>
              <a:spLocks noChangeArrowheads="1"/>
            </p:cNvSpPr>
            <p:nvPr/>
          </p:nvSpPr>
          <p:spPr bwMode="auto">
            <a:xfrm>
              <a:off x="2093" y="2137"/>
              <a:ext cx="128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59" name="Rectangle 899"/>
            <p:cNvSpPr>
              <a:spLocks noChangeArrowheads="1"/>
            </p:cNvSpPr>
            <p:nvPr/>
          </p:nvSpPr>
          <p:spPr bwMode="auto">
            <a:xfrm>
              <a:off x="2093" y="2139"/>
              <a:ext cx="125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0" name="Rectangle 900"/>
            <p:cNvSpPr>
              <a:spLocks noChangeArrowheads="1"/>
            </p:cNvSpPr>
            <p:nvPr/>
          </p:nvSpPr>
          <p:spPr bwMode="auto">
            <a:xfrm>
              <a:off x="2093" y="2141"/>
              <a:ext cx="124" cy="4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1" name="Rectangle 901"/>
            <p:cNvSpPr>
              <a:spLocks noChangeArrowheads="1"/>
            </p:cNvSpPr>
            <p:nvPr/>
          </p:nvSpPr>
          <p:spPr bwMode="auto">
            <a:xfrm>
              <a:off x="2093" y="2145"/>
              <a:ext cx="122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2" name="Rectangle 902"/>
            <p:cNvSpPr>
              <a:spLocks noChangeArrowheads="1"/>
            </p:cNvSpPr>
            <p:nvPr/>
          </p:nvSpPr>
          <p:spPr bwMode="auto">
            <a:xfrm>
              <a:off x="2093" y="2148"/>
              <a:ext cx="118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3" name="Rectangle 903"/>
            <p:cNvSpPr>
              <a:spLocks noChangeArrowheads="1"/>
            </p:cNvSpPr>
            <p:nvPr/>
          </p:nvSpPr>
          <p:spPr bwMode="auto">
            <a:xfrm>
              <a:off x="2096" y="2149"/>
              <a:ext cx="204" cy="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4" name="Rectangle 904"/>
            <p:cNvSpPr>
              <a:spLocks noChangeArrowheads="1"/>
            </p:cNvSpPr>
            <p:nvPr/>
          </p:nvSpPr>
          <p:spPr bwMode="auto">
            <a:xfrm>
              <a:off x="2096" y="2149"/>
              <a:ext cx="115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5" name="Rectangle 905"/>
            <p:cNvSpPr>
              <a:spLocks noChangeArrowheads="1"/>
            </p:cNvSpPr>
            <p:nvPr/>
          </p:nvSpPr>
          <p:spPr bwMode="auto">
            <a:xfrm>
              <a:off x="2096" y="2152"/>
              <a:ext cx="111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6" name="Rectangle 906"/>
            <p:cNvSpPr>
              <a:spLocks noChangeArrowheads="1"/>
            </p:cNvSpPr>
            <p:nvPr/>
          </p:nvSpPr>
          <p:spPr bwMode="auto">
            <a:xfrm>
              <a:off x="2096" y="2154"/>
              <a:ext cx="110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7" name="Rectangle 907"/>
            <p:cNvSpPr>
              <a:spLocks noChangeArrowheads="1"/>
            </p:cNvSpPr>
            <p:nvPr/>
          </p:nvSpPr>
          <p:spPr bwMode="auto">
            <a:xfrm>
              <a:off x="2096" y="2156"/>
              <a:ext cx="108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8" name="Rectangle 908"/>
            <p:cNvSpPr>
              <a:spLocks noChangeArrowheads="1"/>
            </p:cNvSpPr>
            <p:nvPr/>
          </p:nvSpPr>
          <p:spPr bwMode="auto">
            <a:xfrm>
              <a:off x="2096" y="2158"/>
              <a:ext cx="106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69" name="Rectangle 909"/>
            <p:cNvSpPr>
              <a:spLocks noChangeArrowheads="1"/>
            </p:cNvSpPr>
            <p:nvPr/>
          </p:nvSpPr>
          <p:spPr bwMode="auto">
            <a:xfrm>
              <a:off x="2096" y="2160"/>
              <a:ext cx="104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0" name="Rectangle 910"/>
            <p:cNvSpPr>
              <a:spLocks noChangeArrowheads="1"/>
            </p:cNvSpPr>
            <p:nvPr/>
          </p:nvSpPr>
          <p:spPr bwMode="auto">
            <a:xfrm>
              <a:off x="2097" y="2162"/>
              <a:ext cx="202" cy="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1" name="Rectangle 911"/>
            <p:cNvSpPr>
              <a:spLocks noChangeArrowheads="1"/>
            </p:cNvSpPr>
            <p:nvPr/>
          </p:nvSpPr>
          <p:spPr bwMode="auto">
            <a:xfrm>
              <a:off x="2097" y="2162"/>
              <a:ext cx="98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2" name="Rectangle 912"/>
            <p:cNvSpPr>
              <a:spLocks noChangeArrowheads="1"/>
            </p:cNvSpPr>
            <p:nvPr/>
          </p:nvSpPr>
          <p:spPr bwMode="auto">
            <a:xfrm>
              <a:off x="2100" y="2165"/>
              <a:ext cx="93" cy="1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3" name="Rectangle 913"/>
            <p:cNvSpPr>
              <a:spLocks noChangeArrowheads="1"/>
            </p:cNvSpPr>
            <p:nvPr/>
          </p:nvSpPr>
          <p:spPr bwMode="auto">
            <a:xfrm>
              <a:off x="2104" y="2166"/>
              <a:ext cx="85" cy="3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4" name="Rectangle 914"/>
            <p:cNvSpPr>
              <a:spLocks noChangeArrowheads="1"/>
            </p:cNvSpPr>
            <p:nvPr/>
          </p:nvSpPr>
          <p:spPr bwMode="auto">
            <a:xfrm>
              <a:off x="2100" y="2169"/>
              <a:ext cx="196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5" name="Rectangle 915"/>
            <p:cNvSpPr>
              <a:spLocks noChangeArrowheads="1"/>
            </p:cNvSpPr>
            <p:nvPr/>
          </p:nvSpPr>
          <p:spPr bwMode="auto">
            <a:xfrm>
              <a:off x="2108" y="2169"/>
              <a:ext cx="77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6" name="Rectangle 916"/>
            <p:cNvSpPr>
              <a:spLocks noChangeArrowheads="1"/>
            </p:cNvSpPr>
            <p:nvPr/>
          </p:nvSpPr>
          <p:spPr bwMode="auto">
            <a:xfrm>
              <a:off x="2115" y="2171"/>
              <a:ext cx="63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7" name="Rectangle 917"/>
            <p:cNvSpPr>
              <a:spLocks noChangeArrowheads="1"/>
            </p:cNvSpPr>
            <p:nvPr/>
          </p:nvSpPr>
          <p:spPr bwMode="auto">
            <a:xfrm>
              <a:off x="2122" y="2173"/>
              <a:ext cx="49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8" name="Rectangle 918"/>
            <p:cNvSpPr>
              <a:spLocks noChangeArrowheads="1"/>
            </p:cNvSpPr>
            <p:nvPr/>
          </p:nvSpPr>
          <p:spPr bwMode="auto">
            <a:xfrm>
              <a:off x="2102" y="2175"/>
              <a:ext cx="192" cy="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79" name="Rectangle 919"/>
            <p:cNvSpPr>
              <a:spLocks noChangeArrowheads="1"/>
            </p:cNvSpPr>
            <p:nvPr/>
          </p:nvSpPr>
          <p:spPr bwMode="auto">
            <a:xfrm>
              <a:off x="2133" y="2175"/>
              <a:ext cx="27" cy="2"/>
            </a:xfrm>
            <a:prstGeom prst="rect">
              <a:avLst/>
            </a:pr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0" name="Rectangle 920"/>
            <p:cNvSpPr>
              <a:spLocks noChangeArrowheads="1"/>
            </p:cNvSpPr>
            <p:nvPr/>
          </p:nvSpPr>
          <p:spPr bwMode="auto">
            <a:xfrm>
              <a:off x="2104" y="2182"/>
              <a:ext cx="188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1" name="Rectangle 921"/>
            <p:cNvSpPr>
              <a:spLocks noChangeArrowheads="1"/>
            </p:cNvSpPr>
            <p:nvPr/>
          </p:nvSpPr>
          <p:spPr bwMode="auto">
            <a:xfrm>
              <a:off x="2107" y="2186"/>
              <a:ext cx="182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2" name="Rectangle 922"/>
            <p:cNvSpPr>
              <a:spLocks noChangeArrowheads="1"/>
            </p:cNvSpPr>
            <p:nvPr/>
          </p:nvSpPr>
          <p:spPr bwMode="auto">
            <a:xfrm>
              <a:off x="2108" y="2190"/>
              <a:ext cx="180" cy="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3" name="Rectangle 923"/>
            <p:cNvSpPr>
              <a:spLocks noChangeArrowheads="1"/>
            </p:cNvSpPr>
            <p:nvPr/>
          </p:nvSpPr>
          <p:spPr bwMode="auto">
            <a:xfrm>
              <a:off x="2111" y="2194"/>
              <a:ext cx="174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4" name="Rectangle 924"/>
            <p:cNvSpPr>
              <a:spLocks noChangeArrowheads="1"/>
            </p:cNvSpPr>
            <p:nvPr/>
          </p:nvSpPr>
          <p:spPr bwMode="auto">
            <a:xfrm>
              <a:off x="2113" y="2196"/>
              <a:ext cx="170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5" name="Rectangle 925"/>
            <p:cNvSpPr>
              <a:spLocks noChangeArrowheads="1"/>
            </p:cNvSpPr>
            <p:nvPr/>
          </p:nvSpPr>
          <p:spPr bwMode="auto">
            <a:xfrm>
              <a:off x="2115" y="2199"/>
              <a:ext cx="166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6" name="Rectangle 926"/>
            <p:cNvSpPr>
              <a:spLocks noChangeArrowheads="1"/>
            </p:cNvSpPr>
            <p:nvPr/>
          </p:nvSpPr>
          <p:spPr bwMode="auto">
            <a:xfrm>
              <a:off x="2117" y="2200"/>
              <a:ext cx="163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7" name="Rectangle 927"/>
            <p:cNvSpPr>
              <a:spLocks noChangeArrowheads="1"/>
            </p:cNvSpPr>
            <p:nvPr/>
          </p:nvSpPr>
          <p:spPr bwMode="auto">
            <a:xfrm>
              <a:off x="2119" y="2205"/>
              <a:ext cx="158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8" name="Rectangle 928"/>
            <p:cNvSpPr>
              <a:spLocks noChangeArrowheads="1"/>
            </p:cNvSpPr>
            <p:nvPr/>
          </p:nvSpPr>
          <p:spPr bwMode="auto">
            <a:xfrm>
              <a:off x="2122" y="2207"/>
              <a:ext cx="152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89" name="Rectangle 929"/>
            <p:cNvSpPr>
              <a:spLocks noChangeArrowheads="1"/>
            </p:cNvSpPr>
            <p:nvPr/>
          </p:nvSpPr>
          <p:spPr bwMode="auto">
            <a:xfrm>
              <a:off x="2123" y="2209"/>
              <a:ext cx="150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0" name="Rectangle 930"/>
            <p:cNvSpPr>
              <a:spLocks noChangeArrowheads="1"/>
            </p:cNvSpPr>
            <p:nvPr/>
          </p:nvSpPr>
          <p:spPr bwMode="auto">
            <a:xfrm>
              <a:off x="2126" y="2211"/>
              <a:ext cx="143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1" name="Rectangle 931"/>
            <p:cNvSpPr>
              <a:spLocks noChangeArrowheads="1"/>
            </p:cNvSpPr>
            <p:nvPr/>
          </p:nvSpPr>
          <p:spPr bwMode="auto">
            <a:xfrm>
              <a:off x="2128" y="2213"/>
              <a:ext cx="138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2" name="Rectangle 932"/>
            <p:cNvSpPr>
              <a:spLocks noChangeArrowheads="1"/>
            </p:cNvSpPr>
            <p:nvPr/>
          </p:nvSpPr>
          <p:spPr bwMode="auto">
            <a:xfrm>
              <a:off x="2130" y="2216"/>
              <a:ext cx="133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3" name="Rectangle 933"/>
            <p:cNvSpPr>
              <a:spLocks noChangeArrowheads="1"/>
            </p:cNvSpPr>
            <p:nvPr/>
          </p:nvSpPr>
          <p:spPr bwMode="auto">
            <a:xfrm>
              <a:off x="2134" y="2217"/>
              <a:ext cx="125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4" name="Rectangle 934"/>
            <p:cNvSpPr>
              <a:spLocks noChangeArrowheads="1"/>
            </p:cNvSpPr>
            <p:nvPr/>
          </p:nvSpPr>
          <p:spPr bwMode="auto">
            <a:xfrm>
              <a:off x="2139" y="2222"/>
              <a:ext cx="116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5" name="Rectangle 935"/>
            <p:cNvSpPr>
              <a:spLocks noChangeArrowheads="1"/>
            </p:cNvSpPr>
            <p:nvPr/>
          </p:nvSpPr>
          <p:spPr bwMode="auto">
            <a:xfrm>
              <a:off x="2143" y="2224"/>
              <a:ext cx="108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6" name="Rectangle 936"/>
            <p:cNvSpPr>
              <a:spLocks noChangeArrowheads="1"/>
            </p:cNvSpPr>
            <p:nvPr/>
          </p:nvSpPr>
          <p:spPr bwMode="auto">
            <a:xfrm>
              <a:off x="2148" y="2226"/>
              <a:ext cx="99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7" name="Rectangle 937"/>
            <p:cNvSpPr>
              <a:spLocks noChangeArrowheads="1"/>
            </p:cNvSpPr>
            <p:nvPr/>
          </p:nvSpPr>
          <p:spPr bwMode="auto">
            <a:xfrm>
              <a:off x="2149" y="2228"/>
              <a:ext cx="95" cy="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8" name="Rectangle 938"/>
            <p:cNvSpPr>
              <a:spLocks noChangeArrowheads="1"/>
            </p:cNvSpPr>
            <p:nvPr/>
          </p:nvSpPr>
          <p:spPr bwMode="auto">
            <a:xfrm>
              <a:off x="2154" y="2230"/>
              <a:ext cx="86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899" name="Rectangle 939"/>
            <p:cNvSpPr>
              <a:spLocks noChangeArrowheads="1"/>
            </p:cNvSpPr>
            <p:nvPr/>
          </p:nvSpPr>
          <p:spPr bwMode="auto">
            <a:xfrm>
              <a:off x="2160" y="2233"/>
              <a:ext cx="73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0" name="Rectangle 940"/>
            <p:cNvSpPr>
              <a:spLocks noChangeArrowheads="1"/>
            </p:cNvSpPr>
            <p:nvPr/>
          </p:nvSpPr>
          <p:spPr bwMode="auto">
            <a:xfrm>
              <a:off x="2167" y="2234"/>
              <a:ext cx="61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1" name="Rectangle 941"/>
            <p:cNvSpPr>
              <a:spLocks noChangeArrowheads="1"/>
            </p:cNvSpPr>
            <p:nvPr/>
          </p:nvSpPr>
          <p:spPr bwMode="auto">
            <a:xfrm>
              <a:off x="2171" y="2237"/>
              <a:ext cx="51" cy="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2" name="Freeform 942"/>
            <p:cNvSpPr>
              <a:spLocks/>
            </p:cNvSpPr>
            <p:nvPr/>
          </p:nvSpPr>
          <p:spPr bwMode="auto">
            <a:xfrm>
              <a:off x="2126" y="2105"/>
              <a:ext cx="96" cy="98"/>
            </a:xfrm>
            <a:custGeom>
              <a:avLst/>
              <a:gdLst>
                <a:gd name="T0" fmla="*/ 2 w 71"/>
                <a:gd name="T1" fmla="*/ 69 h 69"/>
                <a:gd name="T2" fmla="*/ 0 w 71"/>
                <a:gd name="T3" fmla="*/ 1 h 69"/>
                <a:gd name="T4" fmla="*/ 22 w 71"/>
                <a:gd name="T5" fmla="*/ 0 h 69"/>
                <a:gd name="T6" fmla="*/ 36 w 71"/>
                <a:gd name="T7" fmla="*/ 46 h 69"/>
                <a:gd name="T8" fmla="*/ 48 w 71"/>
                <a:gd name="T9" fmla="*/ 0 h 69"/>
                <a:gd name="T10" fmla="*/ 70 w 71"/>
                <a:gd name="T11" fmla="*/ 0 h 69"/>
                <a:gd name="T12" fmla="*/ 71 w 71"/>
                <a:gd name="T13" fmla="*/ 67 h 69"/>
                <a:gd name="T14" fmla="*/ 57 w 71"/>
                <a:gd name="T15" fmla="*/ 67 h 69"/>
                <a:gd name="T16" fmla="*/ 57 w 71"/>
                <a:gd name="T17" fmla="*/ 15 h 69"/>
                <a:gd name="T18" fmla="*/ 43 w 71"/>
                <a:gd name="T19" fmla="*/ 69 h 69"/>
                <a:gd name="T20" fmla="*/ 30 w 71"/>
                <a:gd name="T21" fmla="*/ 69 h 69"/>
                <a:gd name="T22" fmla="*/ 14 w 71"/>
                <a:gd name="T23" fmla="*/ 15 h 69"/>
                <a:gd name="T24" fmla="*/ 16 w 71"/>
                <a:gd name="T25" fmla="*/ 69 h 69"/>
                <a:gd name="T26" fmla="*/ 2 w 71"/>
                <a:gd name="T2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69">
                  <a:moveTo>
                    <a:pt x="2" y="69"/>
                  </a:moveTo>
                  <a:lnTo>
                    <a:pt x="0" y="1"/>
                  </a:lnTo>
                  <a:lnTo>
                    <a:pt x="22" y="0"/>
                  </a:lnTo>
                  <a:lnTo>
                    <a:pt x="36" y="46"/>
                  </a:lnTo>
                  <a:lnTo>
                    <a:pt x="48" y="0"/>
                  </a:lnTo>
                  <a:lnTo>
                    <a:pt x="70" y="0"/>
                  </a:lnTo>
                  <a:lnTo>
                    <a:pt x="71" y="67"/>
                  </a:lnTo>
                  <a:lnTo>
                    <a:pt x="57" y="67"/>
                  </a:lnTo>
                  <a:lnTo>
                    <a:pt x="57" y="15"/>
                  </a:lnTo>
                  <a:lnTo>
                    <a:pt x="43" y="69"/>
                  </a:lnTo>
                  <a:lnTo>
                    <a:pt x="30" y="69"/>
                  </a:lnTo>
                  <a:lnTo>
                    <a:pt x="14" y="15"/>
                  </a:lnTo>
                  <a:lnTo>
                    <a:pt x="16" y="69"/>
                  </a:lnTo>
                  <a:lnTo>
                    <a:pt x="2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3" name="Freeform 943"/>
            <p:cNvSpPr>
              <a:spLocks noEditPoints="1"/>
            </p:cNvSpPr>
            <p:nvPr/>
          </p:nvSpPr>
          <p:spPr bwMode="auto">
            <a:xfrm>
              <a:off x="2236" y="2105"/>
              <a:ext cx="22" cy="57"/>
            </a:xfrm>
            <a:custGeom>
              <a:avLst/>
              <a:gdLst>
                <a:gd name="T0" fmla="*/ 8 w 16"/>
                <a:gd name="T1" fmla="*/ 0 h 40"/>
                <a:gd name="T2" fmla="*/ 16 w 16"/>
                <a:gd name="T3" fmla="*/ 0 h 40"/>
                <a:gd name="T4" fmla="*/ 14 w 16"/>
                <a:gd name="T5" fmla="*/ 7 h 40"/>
                <a:gd name="T6" fmla="*/ 6 w 16"/>
                <a:gd name="T7" fmla="*/ 7 h 40"/>
                <a:gd name="T8" fmla="*/ 8 w 16"/>
                <a:gd name="T9" fmla="*/ 0 h 40"/>
                <a:gd name="T10" fmla="*/ 5 w 16"/>
                <a:gd name="T11" fmla="*/ 10 h 40"/>
                <a:gd name="T12" fmla="*/ 13 w 16"/>
                <a:gd name="T13" fmla="*/ 10 h 40"/>
                <a:gd name="T14" fmla="*/ 8 w 16"/>
                <a:gd name="T15" fmla="*/ 40 h 40"/>
                <a:gd name="T16" fmla="*/ 0 w 16"/>
                <a:gd name="T17" fmla="*/ 40 h 40"/>
                <a:gd name="T18" fmla="*/ 5 w 16"/>
                <a:gd name="T19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40">
                  <a:moveTo>
                    <a:pt x="8" y="0"/>
                  </a:moveTo>
                  <a:lnTo>
                    <a:pt x="16" y="0"/>
                  </a:lnTo>
                  <a:lnTo>
                    <a:pt x="14" y="7"/>
                  </a:lnTo>
                  <a:lnTo>
                    <a:pt x="6" y="7"/>
                  </a:lnTo>
                  <a:lnTo>
                    <a:pt x="8" y="0"/>
                  </a:lnTo>
                  <a:close/>
                  <a:moveTo>
                    <a:pt x="5" y="10"/>
                  </a:moveTo>
                  <a:lnTo>
                    <a:pt x="13" y="10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4" name="Freeform 944"/>
            <p:cNvSpPr>
              <a:spLocks/>
            </p:cNvSpPr>
            <p:nvPr/>
          </p:nvSpPr>
          <p:spPr bwMode="auto">
            <a:xfrm>
              <a:off x="1254" y="2665"/>
              <a:ext cx="36" cy="26"/>
            </a:xfrm>
            <a:custGeom>
              <a:avLst/>
              <a:gdLst>
                <a:gd name="T0" fmla="*/ 15 w 26"/>
                <a:gd name="T1" fmla="*/ 12 h 19"/>
                <a:gd name="T2" fmla="*/ 10 w 26"/>
                <a:gd name="T3" fmla="*/ 12 h 19"/>
                <a:gd name="T4" fmla="*/ 11 w 26"/>
                <a:gd name="T5" fmla="*/ 7 h 19"/>
                <a:gd name="T6" fmla="*/ 16 w 26"/>
                <a:gd name="T7" fmla="*/ 7 h 19"/>
                <a:gd name="T8" fmla="*/ 15 w 26"/>
                <a:gd name="T9" fmla="*/ 12 h 19"/>
                <a:gd name="T10" fmla="*/ 5 w 26"/>
                <a:gd name="T11" fmla="*/ 0 h 19"/>
                <a:gd name="T12" fmla="*/ 0 w 26"/>
                <a:gd name="T13" fmla="*/ 19 h 19"/>
                <a:gd name="T14" fmla="*/ 21 w 26"/>
                <a:gd name="T15" fmla="*/ 19 h 19"/>
                <a:gd name="T16" fmla="*/ 26 w 26"/>
                <a:gd name="T17" fmla="*/ 0 h 19"/>
                <a:gd name="T18" fmla="*/ 5 w 26"/>
                <a:gd name="T19" fmla="*/ 0 h 19"/>
                <a:gd name="T20" fmla="*/ 15 w 26"/>
                <a:gd name="T21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9">
                  <a:moveTo>
                    <a:pt x="15" y="12"/>
                  </a:moveTo>
                  <a:lnTo>
                    <a:pt x="10" y="12"/>
                  </a:lnTo>
                  <a:lnTo>
                    <a:pt x="11" y="7"/>
                  </a:lnTo>
                  <a:lnTo>
                    <a:pt x="16" y="7"/>
                  </a:lnTo>
                  <a:lnTo>
                    <a:pt x="15" y="12"/>
                  </a:lnTo>
                  <a:lnTo>
                    <a:pt x="5" y="0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6" y="0"/>
                  </a:lnTo>
                  <a:lnTo>
                    <a:pt x="5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5" name="Freeform 945"/>
            <p:cNvSpPr>
              <a:spLocks/>
            </p:cNvSpPr>
            <p:nvPr/>
          </p:nvSpPr>
          <p:spPr bwMode="auto">
            <a:xfrm>
              <a:off x="2259" y="2114"/>
              <a:ext cx="41" cy="40"/>
            </a:xfrm>
            <a:custGeom>
              <a:avLst/>
              <a:gdLst>
                <a:gd name="T0" fmla="*/ 11 w 30"/>
                <a:gd name="T1" fmla="*/ 28 h 28"/>
                <a:gd name="T2" fmla="*/ 11 w 30"/>
                <a:gd name="T3" fmla="*/ 18 h 28"/>
                <a:gd name="T4" fmla="*/ 0 w 30"/>
                <a:gd name="T5" fmla="*/ 18 h 28"/>
                <a:gd name="T6" fmla="*/ 0 w 30"/>
                <a:gd name="T7" fmla="*/ 10 h 28"/>
                <a:gd name="T8" fmla="*/ 11 w 30"/>
                <a:gd name="T9" fmla="*/ 10 h 28"/>
                <a:gd name="T10" fmla="*/ 11 w 30"/>
                <a:gd name="T11" fmla="*/ 0 h 28"/>
                <a:gd name="T12" fmla="*/ 19 w 30"/>
                <a:gd name="T13" fmla="*/ 0 h 28"/>
                <a:gd name="T14" fmla="*/ 19 w 30"/>
                <a:gd name="T15" fmla="*/ 10 h 28"/>
                <a:gd name="T16" fmla="*/ 30 w 30"/>
                <a:gd name="T17" fmla="*/ 10 h 28"/>
                <a:gd name="T18" fmla="*/ 30 w 30"/>
                <a:gd name="T19" fmla="*/ 18 h 28"/>
                <a:gd name="T20" fmla="*/ 19 w 30"/>
                <a:gd name="T21" fmla="*/ 18 h 28"/>
                <a:gd name="T22" fmla="*/ 19 w 30"/>
                <a:gd name="T23" fmla="*/ 28 h 28"/>
                <a:gd name="T24" fmla="*/ 11 w 30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28">
                  <a:moveTo>
                    <a:pt x="11" y="28"/>
                  </a:moveTo>
                  <a:lnTo>
                    <a:pt x="11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19" y="0"/>
                  </a:lnTo>
                  <a:lnTo>
                    <a:pt x="19" y="10"/>
                  </a:lnTo>
                  <a:lnTo>
                    <a:pt x="30" y="10"/>
                  </a:lnTo>
                  <a:lnTo>
                    <a:pt x="30" y="18"/>
                  </a:lnTo>
                  <a:lnTo>
                    <a:pt x="19" y="18"/>
                  </a:lnTo>
                  <a:lnTo>
                    <a:pt x="19" y="28"/>
                  </a:lnTo>
                  <a:lnTo>
                    <a:pt x="11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6" name="Freeform 946"/>
            <p:cNvSpPr>
              <a:spLocks noEditPoints="1"/>
            </p:cNvSpPr>
            <p:nvPr/>
          </p:nvSpPr>
          <p:spPr bwMode="auto">
            <a:xfrm>
              <a:off x="2399" y="2375"/>
              <a:ext cx="81" cy="85"/>
            </a:xfrm>
            <a:custGeom>
              <a:avLst/>
              <a:gdLst>
                <a:gd name="T0" fmla="*/ 0 w 59"/>
                <a:gd name="T1" fmla="*/ 31 h 60"/>
                <a:gd name="T2" fmla="*/ 2 w 59"/>
                <a:gd name="T3" fmla="*/ 18 h 60"/>
                <a:gd name="T4" fmla="*/ 8 w 59"/>
                <a:gd name="T5" fmla="*/ 7 h 60"/>
                <a:gd name="T6" fmla="*/ 18 w 59"/>
                <a:gd name="T7" fmla="*/ 1 h 60"/>
                <a:gd name="T8" fmla="*/ 30 w 59"/>
                <a:gd name="T9" fmla="*/ 0 h 60"/>
                <a:gd name="T10" fmla="*/ 46 w 59"/>
                <a:gd name="T11" fmla="*/ 3 h 60"/>
                <a:gd name="T12" fmla="*/ 56 w 59"/>
                <a:gd name="T13" fmla="*/ 15 h 60"/>
                <a:gd name="T14" fmla="*/ 59 w 59"/>
                <a:gd name="T15" fmla="*/ 22 h 60"/>
                <a:gd name="T16" fmla="*/ 59 w 59"/>
                <a:gd name="T17" fmla="*/ 30 h 60"/>
                <a:gd name="T18" fmla="*/ 59 w 59"/>
                <a:gd name="T19" fmla="*/ 39 h 60"/>
                <a:gd name="T20" fmla="*/ 56 w 59"/>
                <a:gd name="T21" fmla="*/ 46 h 60"/>
                <a:gd name="T22" fmla="*/ 45 w 59"/>
                <a:gd name="T23" fmla="*/ 57 h 60"/>
                <a:gd name="T24" fmla="*/ 30 w 59"/>
                <a:gd name="T25" fmla="*/ 60 h 60"/>
                <a:gd name="T26" fmla="*/ 22 w 59"/>
                <a:gd name="T27" fmla="*/ 59 h 60"/>
                <a:gd name="T28" fmla="*/ 15 w 59"/>
                <a:gd name="T29" fmla="*/ 56 h 60"/>
                <a:gd name="T30" fmla="*/ 8 w 59"/>
                <a:gd name="T31" fmla="*/ 51 h 60"/>
                <a:gd name="T32" fmla="*/ 3 w 59"/>
                <a:gd name="T33" fmla="*/ 45 h 60"/>
                <a:gd name="T34" fmla="*/ 0 w 59"/>
                <a:gd name="T35" fmla="*/ 31 h 60"/>
                <a:gd name="T36" fmla="*/ 10 w 59"/>
                <a:gd name="T37" fmla="*/ 31 h 60"/>
                <a:gd name="T38" fmla="*/ 11 w 59"/>
                <a:gd name="T39" fmla="*/ 40 h 60"/>
                <a:gd name="T40" fmla="*/ 15 w 59"/>
                <a:gd name="T41" fmla="*/ 48 h 60"/>
                <a:gd name="T42" fmla="*/ 22 w 59"/>
                <a:gd name="T43" fmla="*/ 53 h 60"/>
                <a:gd name="T44" fmla="*/ 30 w 59"/>
                <a:gd name="T45" fmla="*/ 54 h 60"/>
                <a:gd name="T46" fmla="*/ 38 w 59"/>
                <a:gd name="T47" fmla="*/ 53 h 60"/>
                <a:gd name="T48" fmla="*/ 45 w 59"/>
                <a:gd name="T49" fmla="*/ 48 h 60"/>
                <a:gd name="T50" fmla="*/ 49 w 59"/>
                <a:gd name="T51" fmla="*/ 40 h 60"/>
                <a:gd name="T52" fmla="*/ 51 w 59"/>
                <a:gd name="T53" fmla="*/ 30 h 60"/>
                <a:gd name="T54" fmla="*/ 51 w 59"/>
                <a:gd name="T55" fmla="*/ 24 h 60"/>
                <a:gd name="T56" fmla="*/ 48 w 59"/>
                <a:gd name="T57" fmla="*/ 18 h 60"/>
                <a:gd name="T58" fmla="*/ 41 w 59"/>
                <a:gd name="T59" fmla="*/ 9 h 60"/>
                <a:gd name="T60" fmla="*/ 30 w 59"/>
                <a:gd name="T61" fmla="*/ 6 h 60"/>
                <a:gd name="T62" fmla="*/ 22 w 59"/>
                <a:gd name="T63" fmla="*/ 7 h 60"/>
                <a:gd name="T64" fmla="*/ 15 w 59"/>
                <a:gd name="T65" fmla="*/ 12 h 60"/>
                <a:gd name="T66" fmla="*/ 11 w 59"/>
                <a:gd name="T67" fmla="*/ 19 h 60"/>
                <a:gd name="T68" fmla="*/ 10 w 59"/>
                <a:gd name="T69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0">
                  <a:moveTo>
                    <a:pt x="0" y="31"/>
                  </a:moveTo>
                  <a:lnTo>
                    <a:pt x="2" y="18"/>
                  </a:lnTo>
                  <a:lnTo>
                    <a:pt x="8" y="7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46" y="3"/>
                  </a:lnTo>
                  <a:lnTo>
                    <a:pt x="56" y="15"/>
                  </a:lnTo>
                  <a:lnTo>
                    <a:pt x="59" y="22"/>
                  </a:lnTo>
                  <a:lnTo>
                    <a:pt x="59" y="30"/>
                  </a:lnTo>
                  <a:lnTo>
                    <a:pt x="59" y="39"/>
                  </a:lnTo>
                  <a:lnTo>
                    <a:pt x="56" y="46"/>
                  </a:lnTo>
                  <a:lnTo>
                    <a:pt x="45" y="57"/>
                  </a:lnTo>
                  <a:lnTo>
                    <a:pt x="30" y="60"/>
                  </a:lnTo>
                  <a:lnTo>
                    <a:pt x="22" y="59"/>
                  </a:lnTo>
                  <a:lnTo>
                    <a:pt x="15" y="56"/>
                  </a:lnTo>
                  <a:lnTo>
                    <a:pt x="8" y="51"/>
                  </a:lnTo>
                  <a:lnTo>
                    <a:pt x="3" y="45"/>
                  </a:lnTo>
                  <a:lnTo>
                    <a:pt x="0" y="31"/>
                  </a:lnTo>
                  <a:close/>
                  <a:moveTo>
                    <a:pt x="10" y="31"/>
                  </a:moveTo>
                  <a:lnTo>
                    <a:pt x="11" y="40"/>
                  </a:lnTo>
                  <a:lnTo>
                    <a:pt x="15" y="48"/>
                  </a:lnTo>
                  <a:lnTo>
                    <a:pt x="22" y="53"/>
                  </a:lnTo>
                  <a:lnTo>
                    <a:pt x="30" y="54"/>
                  </a:lnTo>
                  <a:lnTo>
                    <a:pt x="38" y="53"/>
                  </a:lnTo>
                  <a:lnTo>
                    <a:pt x="45" y="48"/>
                  </a:lnTo>
                  <a:lnTo>
                    <a:pt x="49" y="4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48" y="18"/>
                  </a:lnTo>
                  <a:lnTo>
                    <a:pt x="41" y="9"/>
                  </a:lnTo>
                  <a:lnTo>
                    <a:pt x="30" y="6"/>
                  </a:lnTo>
                  <a:lnTo>
                    <a:pt x="22" y="7"/>
                  </a:lnTo>
                  <a:lnTo>
                    <a:pt x="15" y="12"/>
                  </a:lnTo>
                  <a:lnTo>
                    <a:pt x="11" y="19"/>
                  </a:lnTo>
                  <a:lnTo>
                    <a:pt x="1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7" name="Freeform 947"/>
            <p:cNvSpPr>
              <a:spLocks/>
            </p:cNvSpPr>
            <p:nvPr/>
          </p:nvSpPr>
          <p:spPr bwMode="auto">
            <a:xfrm>
              <a:off x="2392" y="2367"/>
              <a:ext cx="96" cy="102"/>
            </a:xfrm>
            <a:custGeom>
              <a:avLst/>
              <a:gdLst>
                <a:gd name="T0" fmla="*/ 13 w 71"/>
                <a:gd name="T1" fmla="*/ 37 h 72"/>
                <a:gd name="T2" fmla="*/ 14 w 71"/>
                <a:gd name="T3" fmla="*/ 25 h 72"/>
                <a:gd name="T4" fmla="*/ 19 w 71"/>
                <a:gd name="T5" fmla="*/ 18 h 72"/>
                <a:gd name="T6" fmla="*/ 25 w 71"/>
                <a:gd name="T7" fmla="*/ 13 h 72"/>
                <a:gd name="T8" fmla="*/ 36 w 71"/>
                <a:gd name="T9" fmla="*/ 12 h 72"/>
                <a:gd name="T10" fmla="*/ 49 w 71"/>
                <a:gd name="T11" fmla="*/ 15 h 72"/>
                <a:gd name="T12" fmla="*/ 55 w 71"/>
                <a:gd name="T13" fmla="*/ 24 h 72"/>
                <a:gd name="T14" fmla="*/ 59 w 71"/>
                <a:gd name="T15" fmla="*/ 30 h 72"/>
                <a:gd name="T16" fmla="*/ 59 w 71"/>
                <a:gd name="T17" fmla="*/ 43 h 72"/>
                <a:gd name="T18" fmla="*/ 57 w 71"/>
                <a:gd name="T19" fmla="*/ 49 h 72"/>
                <a:gd name="T20" fmla="*/ 47 w 71"/>
                <a:gd name="T21" fmla="*/ 57 h 72"/>
                <a:gd name="T22" fmla="*/ 36 w 71"/>
                <a:gd name="T23" fmla="*/ 60 h 72"/>
                <a:gd name="T24" fmla="*/ 30 w 71"/>
                <a:gd name="T25" fmla="*/ 59 h 72"/>
                <a:gd name="T26" fmla="*/ 24 w 71"/>
                <a:gd name="T27" fmla="*/ 56 h 72"/>
                <a:gd name="T28" fmla="*/ 19 w 71"/>
                <a:gd name="T29" fmla="*/ 52 h 72"/>
                <a:gd name="T30" fmla="*/ 16 w 71"/>
                <a:gd name="T31" fmla="*/ 48 h 72"/>
                <a:gd name="T32" fmla="*/ 13 w 71"/>
                <a:gd name="T33" fmla="*/ 37 h 72"/>
                <a:gd name="T34" fmla="*/ 0 w 71"/>
                <a:gd name="T35" fmla="*/ 37 h 72"/>
                <a:gd name="T36" fmla="*/ 3 w 71"/>
                <a:gd name="T37" fmla="*/ 54 h 72"/>
                <a:gd name="T38" fmla="*/ 9 w 71"/>
                <a:gd name="T39" fmla="*/ 62 h 72"/>
                <a:gd name="T40" fmla="*/ 17 w 71"/>
                <a:gd name="T41" fmla="*/ 68 h 72"/>
                <a:gd name="T42" fmla="*/ 27 w 71"/>
                <a:gd name="T43" fmla="*/ 71 h 72"/>
                <a:gd name="T44" fmla="*/ 36 w 71"/>
                <a:gd name="T45" fmla="*/ 72 h 72"/>
                <a:gd name="T46" fmla="*/ 54 w 71"/>
                <a:gd name="T47" fmla="*/ 69 h 72"/>
                <a:gd name="T48" fmla="*/ 66 w 71"/>
                <a:gd name="T49" fmla="*/ 56 h 72"/>
                <a:gd name="T50" fmla="*/ 71 w 71"/>
                <a:gd name="T51" fmla="*/ 46 h 72"/>
                <a:gd name="T52" fmla="*/ 71 w 71"/>
                <a:gd name="T53" fmla="*/ 27 h 72"/>
                <a:gd name="T54" fmla="*/ 68 w 71"/>
                <a:gd name="T55" fmla="*/ 18 h 72"/>
                <a:gd name="T56" fmla="*/ 55 w 71"/>
                <a:gd name="T57" fmla="*/ 3 h 72"/>
                <a:gd name="T58" fmla="*/ 36 w 71"/>
                <a:gd name="T59" fmla="*/ 0 h 72"/>
                <a:gd name="T60" fmla="*/ 22 w 71"/>
                <a:gd name="T61" fmla="*/ 1 h 72"/>
                <a:gd name="T62" fmla="*/ 9 w 71"/>
                <a:gd name="T63" fmla="*/ 9 h 72"/>
                <a:gd name="T64" fmla="*/ 2 w 71"/>
                <a:gd name="T65" fmla="*/ 22 h 72"/>
                <a:gd name="T66" fmla="*/ 0 w 71"/>
                <a:gd name="T67" fmla="*/ 37 h 72"/>
                <a:gd name="T68" fmla="*/ 13 w 71"/>
                <a:gd name="T69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72">
                  <a:moveTo>
                    <a:pt x="13" y="37"/>
                  </a:moveTo>
                  <a:lnTo>
                    <a:pt x="14" y="25"/>
                  </a:lnTo>
                  <a:lnTo>
                    <a:pt x="19" y="18"/>
                  </a:lnTo>
                  <a:lnTo>
                    <a:pt x="25" y="13"/>
                  </a:lnTo>
                  <a:lnTo>
                    <a:pt x="36" y="12"/>
                  </a:lnTo>
                  <a:lnTo>
                    <a:pt x="49" y="15"/>
                  </a:lnTo>
                  <a:lnTo>
                    <a:pt x="55" y="24"/>
                  </a:lnTo>
                  <a:lnTo>
                    <a:pt x="59" y="30"/>
                  </a:lnTo>
                  <a:lnTo>
                    <a:pt x="59" y="43"/>
                  </a:lnTo>
                  <a:lnTo>
                    <a:pt x="57" y="49"/>
                  </a:lnTo>
                  <a:lnTo>
                    <a:pt x="47" y="57"/>
                  </a:lnTo>
                  <a:lnTo>
                    <a:pt x="36" y="60"/>
                  </a:lnTo>
                  <a:lnTo>
                    <a:pt x="30" y="59"/>
                  </a:lnTo>
                  <a:lnTo>
                    <a:pt x="24" y="56"/>
                  </a:lnTo>
                  <a:lnTo>
                    <a:pt x="19" y="52"/>
                  </a:lnTo>
                  <a:lnTo>
                    <a:pt x="16" y="48"/>
                  </a:lnTo>
                  <a:lnTo>
                    <a:pt x="13" y="37"/>
                  </a:lnTo>
                  <a:lnTo>
                    <a:pt x="0" y="37"/>
                  </a:lnTo>
                  <a:lnTo>
                    <a:pt x="3" y="54"/>
                  </a:lnTo>
                  <a:lnTo>
                    <a:pt x="9" y="62"/>
                  </a:lnTo>
                  <a:lnTo>
                    <a:pt x="17" y="68"/>
                  </a:lnTo>
                  <a:lnTo>
                    <a:pt x="27" y="71"/>
                  </a:lnTo>
                  <a:lnTo>
                    <a:pt x="36" y="72"/>
                  </a:lnTo>
                  <a:lnTo>
                    <a:pt x="54" y="69"/>
                  </a:lnTo>
                  <a:lnTo>
                    <a:pt x="66" y="56"/>
                  </a:lnTo>
                  <a:lnTo>
                    <a:pt x="71" y="46"/>
                  </a:lnTo>
                  <a:lnTo>
                    <a:pt x="71" y="27"/>
                  </a:lnTo>
                  <a:lnTo>
                    <a:pt x="68" y="18"/>
                  </a:lnTo>
                  <a:lnTo>
                    <a:pt x="55" y="3"/>
                  </a:lnTo>
                  <a:lnTo>
                    <a:pt x="36" y="0"/>
                  </a:lnTo>
                  <a:lnTo>
                    <a:pt x="22" y="1"/>
                  </a:lnTo>
                  <a:lnTo>
                    <a:pt x="9" y="9"/>
                  </a:lnTo>
                  <a:lnTo>
                    <a:pt x="2" y="22"/>
                  </a:lnTo>
                  <a:lnTo>
                    <a:pt x="0" y="37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8" name="Freeform 948"/>
            <p:cNvSpPr>
              <a:spLocks/>
            </p:cNvSpPr>
            <p:nvPr/>
          </p:nvSpPr>
          <p:spPr bwMode="auto">
            <a:xfrm>
              <a:off x="2403" y="2375"/>
              <a:ext cx="74" cy="85"/>
            </a:xfrm>
            <a:custGeom>
              <a:avLst/>
              <a:gdLst>
                <a:gd name="T0" fmla="*/ 0 w 54"/>
                <a:gd name="T1" fmla="*/ 31 h 60"/>
                <a:gd name="T2" fmla="*/ 2 w 54"/>
                <a:gd name="T3" fmla="*/ 42 h 60"/>
                <a:gd name="T4" fmla="*/ 7 w 54"/>
                <a:gd name="T5" fmla="*/ 53 h 60"/>
                <a:gd name="T6" fmla="*/ 18 w 54"/>
                <a:gd name="T7" fmla="*/ 59 h 60"/>
                <a:gd name="T8" fmla="*/ 27 w 54"/>
                <a:gd name="T9" fmla="*/ 60 h 60"/>
                <a:gd name="T10" fmla="*/ 38 w 54"/>
                <a:gd name="T11" fmla="*/ 59 h 60"/>
                <a:gd name="T12" fmla="*/ 46 w 54"/>
                <a:gd name="T13" fmla="*/ 53 h 60"/>
                <a:gd name="T14" fmla="*/ 53 w 54"/>
                <a:gd name="T15" fmla="*/ 42 h 60"/>
                <a:gd name="T16" fmla="*/ 54 w 54"/>
                <a:gd name="T17" fmla="*/ 31 h 60"/>
                <a:gd name="T18" fmla="*/ 54 w 54"/>
                <a:gd name="T19" fmla="*/ 22 h 60"/>
                <a:gd name="T20" fmla="*/ 51 w 54"/>
                <a:gd name="T21" fmla="*/ 15 h 60"/>
                <a:gd name="T22" fmla="*/ 50 w 54"/>
                <a:gd name="T23" fmla="*/ 15 h 60"/>
                <a:gd name="T24" fmla="*/ 43 w 54"/>
                <a:gd name="T25" fmla="*/ 4 h 60"/>
                <a:gd name="T26" fmla="*/ 27 w 54"/>
                <a:gd name="T27" fmla="*/ 0 h 60"/>
                <a:gd name="T28" fmla="*/ 18 w 54"/>
                <a:gd name="T29" fmla="*/ 1 h 60"/>
                <a:gd name="T30" fmla="*/ 7 w 54"/>
                <a:gd name="T31" fmla="*/ 7 h 60"/>
                <a:gd name="T32" fmla="*/ 2 w 54"/>
                <a:gd name="T33" fmla="*/ 18 h 60"/>
                <a:gd name="T34" fmla="*/ 0 w 54"/>
                <a:gd name="T35" fmla="*/ 31 h 60"/>
                <a:gd name="T36" fmla="*/ 13 w 54"/>
                <a:gd name="T37" fmla="*/ 31 h 60"/>
                <a:gd name="T38" fmla="*/ 15 w 54"/>
                <a:gd name="T39" fmla="*/ 21 h 60"/>
                <a:gd name="T40" fmla="*/ 16 w 54"/>
                <a:gd name="T41" fmla="*/ 16 h 60"/>
                <a:gd name="T42" fmla="*/ 21 w 54"/>
                <a:gd name="T43" fmla="*/ 13 h 60"/>
                <a:gd name="T44" fmla="*/ 27 w 54"/>
                <a:gd name="T45" fmla="*/ 12 h 60"/>
                <a:gd name="T46" fmla="*/ 34 w 54"/>
                <a:gd name="T47" fmla="*/ 13 h 60"/>
                <a:gd name="T48" fmla="*/ 40 w 54"/>
                <a:gd name="T49" fmla="*/ 21 h 60"/>
                <a:gd name="T50" fmla="*/ 42 w 54"/>
                <a:gd name="T51" fmla="*/ 25 h 60"/>
                <a:gd name="T52" fmla="*/ 42 w 54"/>
                <a:gd name="T53" fmla="*/ 30 h 60"/>
                <a:gd name="T54" fmla="*/ 40 w 54"/>
                <a:gd name="T55" fmla="*/ 39 h 60"/>
                <a:gd name="T56" fmla="*/ 37 w 54"/>
                <a:gd name="T57" fmla="*/ 43 h 60"/>
                <a:gd name="T58" fmla="*/ 32 w 54"/>
                <a:gd name="T59" fmla="*/ 46 h 60"/>
                <a:gd name="T60" fmla="*/ 27 w 54"/>
                <a:gd name="T61" fmla="*/ 48 h 60"/>
                <a:gd name="T62" fmla="*/ 21 w 54"/>
                <a:gd name="T63" fmla="*/ 46 h 60"/>
                <a:gd name="T64" fmla="*/ 16 w 54"/>
                <a:gd name="T65" fmla="*/ 43 h 60"/>
                <a:gd name="T66" fmla="*/ 15 w 54"/>
                <a:gd name="T67" fmla="*/ 39 h 60"/>
                <a:gd name="T68" fmla="*/ 13 w 54"/>
                <a:gd name="T69" fmla="*/ 31 h 60"/>
                <a:gd name="T70" fmla="*/ 0 w 54"/>
                <a:gd name="T7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" h="60">
                  <a:moveTo>
                    <a:pt x="0" y="31"/>
                  </a:moveTo>
                  <a:lnTo>
                    <a:pt x="2" y="42"/>
                  </a:lnTo>
                  <a:lnTo>
                    <a:pt x="7" y="53"/>
                  </a:lnTo>
                  <a:lnTo>
                    <a:pt x="18" y="59"/>
                  </a:lnTo>
                  <a:lnTo>
                    <a:pt x="27" y="60"/>
                  </a:lnTo>
                  <a:lnTo>
                    <a:pt x="38" y="59"/>
                  </a:lnTo>
                  <a:lnTo>
                    <a:pt x="46" y="53"/>
                  </a:lnTo>
                  <a:lnTo>
                    <a:pt x="53" y="42"/>
                  </a:lnTo>
                  <a:lnTo>
                    <a:pt x="54" y="31"/>
                  </a:lnTo>
                  <a:lnTo>
                    <a:pt x="54" y="22"/>
                  </a:lnTo>
                  <a:lnTo>
                    <a:pt x="51" y="15"/>
                  </a:lnTo>
                  <a:lnTo>
                    <a:pt x="50" y="15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7" y="7"/>
                  </a:lnTo>
                  <a:lnTo>
                    <a:pt x="2" y="18"/>
                  </a:lnTo>
                  <a:lnTo>
                    <a:pt x="0" y="31"/>
                  </a:lnTo>
                  <a:lnTo>
                    <a:pt x="13" y="31"/>
                  </a:lnTo>
                  <a:lnTo>
                    <a:pt x="15" y="21"/>
                  </a:lnTo>
                  <a:lnTo>
                    <a:pt x="16" y="16"/>
                  </a:lnTo>
                  <a:lnTo>
                    <a:pt x="21" y="13"/>
                  </a:lnTo>
                  <a:lnTo>
                    <a:pt x="27" y="12"/>
                  </a:lnTo>
                  <a:lnTo>
                    <a:pt x="34" y="13"/>
                  </a:lnTo>
                  <a:lnTo>
                    <a:pt x="40" y="21"/>
                  </a:lnTo>
                  <a:lnTo>
                    <a:pt x="42" y="25"/>
                  </a:lnTo>
                  <a:lnTo>
                    <a:pt x="42" y="30"/>
                  </a:lnTo>
                  <a:lnTo>
                    <a:pt x="40" y="39"/>
                  </a:lnTo>
                  <a:lnTo>
                    <a:pt x="37" y="43"/>
                  </a:lnTo>
                  <a:lnTo>
                    <a:pt x="32" y="46"/>
                  </a:lnTo>
                  <a:lnTo>
                    <a:pt x="27" y="48"/>
                  </a:lnTo>
                  <a:lnTo>
                    <a:pt x="21" y="46"/>
                  </a:lnTo>
                  <a:lnTo>
                    <a:pt x="16" y="43"/>
                  </a:lnTo>
                  <a:lnTo>
                    <a:pt x="15" y="39"/>
                  </a:lnTo>
                  <a:lnTo>
                    <a:pt x="13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09" name="Freeform 949"/>
            <p:cNvSpPr>
              <a:spLocks/>
            </p:cNvSpPr>
            <p:nvPr/>
          </p:nvSpPr>
          <p:spPr bwMode="auto">
            <a:xfrm>
              <a:off x="2488" y="2377"/>
              <a:ext cx="33" cy="49"/>
            </a:xfrm>
            <a:custGeom>
              <a:avLst/>
              <a:gdLst>
                <a:gd name="T0" fmla="*/ 24 w 24"/>
                <a:gd name="T1" fmla="*/ 30 h 35"/>
                <a:gd name="T2" fmla="*/ 24 w 24"/>
                <a:gd name="T3" fmla="*/ 35 h 35"/>
                <a:gd name="T4" fmla="*/ 0 w 24"/>
                <a:gd name="T5" fmla="*/ 35 h 35"/>
                <a:gd name="T6" fmla="*/ 0 w 24"/>
                <a:gd name="T7" fmla="*/ 32 h 35"/>
                <a:gd name="T8" fmla="*/ 3 w 24"/>
                <a:gd name="T9" fmla="*/ 27 h 35"/>
                <a:gd name="T10" fmla="*/ 8 w 24"/>
                <a:gd name="T11" fmla="*/ 21 h 35"/>
                <a:gd name="T12" fmla="*/ 15 w 24"/>
                <a:gd name="T13" fmla="*/ 18 h 35"/>
                <a:gd name="T14" fmla="*/ 16 w 24"/>
                <a:gd name="T15" fmla="*/ 14 h 35"/>
                <a:gd name="T16" fmla="*/ 19 w 24"/>
                <a:gd name="T17" fmla="*/ 9 h 35"/>
                <a:gd name="T18" fmla="*/ 19 w 24"/>
                <a:gd name="T19" fmla="*/ 8 h 35"/>
                <a:gd name="T20" fmla="*/ 18 w 24"/>
                <a:gd name="T21" fmla="*/ 5 h 35"/>
                <a:gd name="T22" fmla="*/ 15 w 24"/>
                <a:gd name="T23" fmla="*/ 5 h 35"/>
                <a:gd name="T24" fmla="*/ 11 w 24"/>
                <a:gd name="T25" fmla="*/ 3 h 35"/>
                <a:gd name="T26" fmla="*/ 10 w 24"/>
                <a:gd name="T27" fmla="*/ 5 h 35"/>
                <a:gd name="T28" fmla="*/ 7 w 24"/>
                <a:gd name="T29" fmla="*/ 5 h 35"/>
                <a:gd name="T30" fmla="*/ 5 w 24"/>
                <a:gd name="T31" fmla="*/ 11 h 35"/>
                <a:gd name="T32" fmla="*/ 0 w 24"/>
                <a:gd name="T33" fmla="*/ 9 h 35"/>
                <a:gd name="T34" fmla="*/ 3 w 24"/>
                <a:gd name="T35" fmla="*/ 3 h 35"/>
                <a:gd name="T36" fmla="*/ 8 w 24"/>
                <a:gd name="T37" fmla="*/ 0 h 35"/>
                <a:gd name="T38" fmla="*/ 13 w 24"/>
                <a:gd name="T39" fmla="*/ 0 h 35"/>
                <a:gd name="T40" fmla="*/ 21 w 24"/>
                <a:gd name="T41" fmla="*/ 3 h 35"/>
                <a:gd name="T42" fmla="*/ 24 w 24"/>
                <a:gd name="T43" fmla="*/ 9 h 35"/>
                <a:gd name="T44" fmla="*/ 24 w 24"/>
                <a:gd name="T45" fmla="*/ 12 h 35"/>
                <a:gd name="T46" fmla="*/ 22 w 24"/>
                <a:gd name="T47" fmla="*/ 14 h 35"/>
                <a:gd name="T48" fmla="*/ 19 w 24"/>
                <a:gd name="T49" fmla="*/ 18 h 35"/>
                <a:gd name="T50" fmla="*/ 13 w 24"/>
                <a:gd name="T51" fmla="*/ 24 h 35"/>
                <a:gd name="T52" fmla="*/ 10 w 24"/>
                <a:gd name="T53" fmla="*/ 26 h 35"/>
                <a:gd name="T54" fmla="*/ 8 w 24"/>
                <a:gd name="T55" fmla="*/ 27 h 35"/>
                <a:gd name="T56" fmla="*/ 5 w 24"/>
                <a:gd name="T57" fmla="*/ 30 h 35"/>
                <a:gd name="T58" fmla="*/ 24 w 24"/>
                <a:gd name="T59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5">
                  <a:moveTo>
                    <a:pt x="24" y="30"/>
                  </a:moveTo>
                  <a:lnTo>
                    <a:pt x="24" y="35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8" y="21"/>
                  </a:lnTo>
                  <a:lnTo>
                    <a:pt x="15" y="18"/>
                  </a:lnTo>
                  <a:lnTo>
                    <a:pt x="16" y="14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7" y="5"/>
                  </a:lnTo>
                  <a:lnTo>
                    <a:pt x="5" y="11"/>
                  </a:lnTo>
                  <a:lnTo>
                    <a:pt x="0" y="9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19" y="18"/>
                  </a:lnTo>
                  <a:lnTo>
                    <a:pt x="13" y="24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5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10" name="Freeform 950"/>
            <p:cNvSpPr>
              <a:spLocks/>
            </p:cNvSpPr>
            <p:nvPr/>
          </p:nvSpPr>
          <p:spPr bwMode="auto">
            <a:xfrm>
              <a:off x="2473" y="2368"/>
              <a:ext cx="56" cy="67"/>
            </a:xfrm>
            <a:custGeom>
              <a:avLst/>
              <a:gdLst>
                <a:gd name="T0" fmla="*/ 32 w 41"/>
                <a:gd name="T1" fmla="*/ 39 h 47"/>
                <a:gd name="T2" fmla="*/ 32 w 41"/>
                <a:gd name="T3" fmla="*/ 38 h 47"/>
                <a:gd name="T4" fmla="*/ 14 w 41"/>
                <a:gd name="T5" fmla="*/ 38 h 47"/>
                <a:gd name="T6" fmla="*/ 18 w 41"/>
                <a:gd name="T7" fmla="*/ 39 h 47"/>
                <a:gd name="T8" fmla="*/ 19 w 41"/>
                <a:gd name="T9" fmla="*/ 36 h 47"/>
                <a:gd name="T10" fmla="*/ 24 w 41"/>
                <a:gd name="T11" fmla="*/ 32 h 47"/>
                <a:gd name="T12" fmla="*/ 30 w 41"/>
                <a:gd name="T13" fmla="*/ 29 h 47"/>
                <a:gd name="T14" fmla="*/ 37 w 41"/>
                <a:gd name="T15" fmla="*/ 17 h 47"/>
                <a:gd name="T16" fmla="*/ 37 w 41"/>
                <a:gd name="T17" fmla="*/ 12 h 47"/>
                <a:gd name="T18" fmla="*/ 32 w 41"/>
                <a:gd name="T19" fmla="*/ 5 h 47"/>
                <a:gd name="T20" fmla="*/ 27 w 41"/>
                <a:gd name="T21" fmla="*/ 5 h 47"/>
                <a:gd name="T22" fmla="*/ 21 w 41"/>
                <a:gd name="T23" fmla="*/ 2 h 47"/>
                <a:gd name="T24" fmla="*/ 19 w 41"/>
                <a:gd name="T25" fmla="*/ 6 h 47"/>
                <a:gd name="T26" fmla="*/ 13 w 41"/>
                <a:gd name="T27" fmla="*/ 5 h 47"/>
                <a:gd name="T28" fmla="*/ 11 w 41"/>
                <a:gd name="T29" fmla="*/ 9 h 47"/>
                <a:gd name="T30" fmla="*/ 21 w 41"/>
                <a:gd name="T31" fmla="*/ 12 h 47"/>
                <a:gd name="T32" fmla="*/ 19 w 41"/>
                <a:gd name="T33" fmla="*/ 14 h 47"/>
                <a:gd name="T34" fmla="*/ 21 w 41"/>
                <a:gd name="T35" fmla="*/ 12 h 47"/>
                <a:gd name="T36" fmla="*/ 22 w 41"/>
                <a:gd name="T37" fmla="*/ 12 h 47"/>
                <a:gd name="T38" fmla="*/ 27 w 41"/>
                <a:gd name="T39" fmla="*/ 14 h 47"/>
                <a:gd name="T40" fmla="*/ 29 w 41"/>
                <a:gd name="T41" fmla="*/ 17 h 47"/>
                <a:gd name="T42" fmla="*/ 30 w 41"/>
                <a:gd name="T43" fmla="*/ 17 h 47"/>
                <a:gd name="T44" fmla="*/ 29 w 41"/>
                <a:gd name="T45" fmla="*/ 15 h 47"/>
                <a:gd name="T46" fmla="*/ 26 w 41"/>
                <a:gd name="T47" fmla="*/ 20 h 47"/>
                <a:gd name="T48" fmla="*/ 21 w 41"/>
                <a:gd name="T49" fmla="*/ 26 h 47"/>
                <a:gd name="T50" fmla="*/ 18 w 41"/>
                <a:gd name="T51" fmla="*/ 27 h 47"/>
                <a:gd name="T52" fmla="*/ 0 w 41"/>
                <a:gd name="T53" fmla="*/ 42 h 47"/>
                <a:gd name="T54" fmla="*/ 32 w 41"/>
                <a:gd name="T55" fmla="*/ 39 h 47"/>
                <a:gd name="T56" fmla="*/ 41 w 41"/>
                <a:gd name="T57" fmla="*/ 30 h 47"/>
                <a:gd name="T58" fmla="*/ 18 w 41"/>
                <a:gd name="T59" fmla="*/ 35 h 47"/>
                <a:gd name="T60" fmla="*/ 24 w 41"/>
                <a:gd name="T61" fmla="*/ 36 h 47"/>
                <a:gd name="T62" fmla="*/ 27 w 41"/>
                <a:gd name="T63" fmla="*/ 35 h 47"/>
                <a:gd name="T64" fmla="*/ 35 w 41"/>
                <a:gd name="T65" fmla="*/ 29 h 47"/>
                <a:gd name="T66" fmla="*/ 38 w 41"/>
                <a:gd name="T67" fmla="*/ 24 h 47"/>
                <a:gd name="T68" fmla="*/ 41 w 41"/>
                <a:gd name="T69" fmla="*/ 21 h 47"/>
                <a:gd name="T70" fmla="*/ 41 w 41"/>
                <a:gd name="T71" fmla="*/ 14 h 47"/>
                <a:gd name="T72" fmla="*/ 37 w 41"/>
                <a:gd name="T73" fmla="*/ 5 h 47"/>
                <a:gd name="T74" fmla="*/ 26 w 41"/>
                <a:gd name="T75" fmla="*/ 0 h 47"/>
                <a:gd name="T76" fmla="*/ 18 w 41"/>
                <a:gd name="T77" fmla="*/ 0 h 47"/>
                <a:gd name="T78" fmla="*/ 10 w 41"/>
                <a:gd name="T79" fmla="*/ 5 h 47"/>
                <a:gd name="T80" fmla="*/ 2 w 41"/>
                <a:gd name="T81" fmla="*/ 18 h 47"/>
                <a:gd name="T82" fmla="*/ 21 w 41"/>
                <a:gd name="T83" fmla="*/ 24 h 47"/>
                <a:gd name="T84" fmla="*/ 21 w 41"/>
                <a:gd name="T85" fmla="*/ 14 h 47"/>
                <a:gd name="T86" fmla="*/ 24 w 41"/>
                <a:gd name="T87" fmla="*/ 17 h 47"/>
                <a:gd name="T88" fmla="*/ 24 w 41"/>
                <a:gd name="T89" fmla="*/ 14 h 47"/>
                <a:gd name="T90" fmla="*/ 24 w 41"/>
                <a:gd name="T91" fmla="*/ 17 h 47"/>
                <a:gd name="T92" fmla="*/ 26 w 41"/>
                <a:gd name="T93" fmla="*/ 15 h 47"/>
                <a:gd name="T94" fmla="*/ 24 w 41"/>
                <a:gd name="T95" fmla="*/ 15 h 47"/>
                <a:gd name="T96" fmla="*/ 24 w 41"/>
                <a:gd name="T97" fmla="*/ 14 h 47"/>
                <a:gd name="T98" fmla="*/ 21 w 41"/>
                <a:gd name="T99" fmla="*/ 17 h 47"/>
                <a:gd name="T100" fmla="*/ 21 w 41"/>
                <a:gd name="T101" fmla="*/ 20 h 47"/>
                <a:gd name="T102" fmla="*/ 14 w 41"/>
                <a:gd name="T103" fmla="*/ 23 h 47"/>
                <a:gd name="T104" fmla="*/ 10 w 41"/>
                <a:gd name="T105" fmla="*/ 30 h 47"/>
                <a:gd name="T106" fmla="*/ 5 w 41"/>
                <a:gd name="T107" fmla="*/ 36 h 47"/>
                <a:gd name="T108" fmla="*/ 5 w 41"/>
                <a:gd name="T109" fmla="*/ 47 h 47"/>
                <a:gd name="T110" fmla="*/ 41 w 41"/>
                <a:gd name="T111" fmla="*/ 47 h 47"/>
                <a:gd name="T112" fmla="*/ 41 w 41"/>
                <a:gd name="T113" fmla="*/ 30 h 47"/>
                <a:gd name="T114" fmla="*/ 32 w 41"/>
                <a:gd name="T115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1" h="47">
                  <a:moveTo>
                    <a:pt x="32" y="39"/>
                  </a:moveTo>
                  <a:lnTo>
                    <a:pt x="32" y="38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19" y="36"/>
                  </a:lnTo>
                  <a:lnTo>
                    <a:pt x="24" y="32"/>
                  </a:lnTo>
                  <a:lnTo>
                    <a:pt x="30" y="29"/>
                  </a:lnTo>
                  <a:lnTo>
                    <a:pt x="37" y="17"/>
                  </a:lnTo>
                  <a:lnTo>
                    <a:pt x="37" y="12"/>
                  </a:lnTo>
                  <a:lnTo>
                    <a:pt x="32" y="5"/>
                  </a:lnTo>
                  <a:lnTo>
                    <a:pt x="27" y="5"/>
                  </a:lnTo>
                  <a:lnTo>
                    <a:pt x="21" y="2"/>
                  </a:lnTo>
                  <a:lnTo>
                    <a:pt x="19" y="6"/>
                  </a:lnTo>
                  <a:lnTo>
                    <a:pt x="13" y="5"/>
                  </a:lnTo>
                  <a:lnTo>
                    <a:pt x="11" y="9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7" y="14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6" y="20"/>
                  </a:lnTo>
                  <a:lnTo>
                    <a:pt x="21" y="26"/>
                  </a:lnTo>
                  <a:lnTo>
                    <a:pt x="18" y="27"/>
                  </a:lnTo>
                  <a:lnTo>
                    <a:pt x="0" y="42"/>
                  </a:lnTo>
                  <a:lnTo>
                    <a:pt x="32" y="39"/>
                  </a:lnTo>
                  <a:lnTo>
                    <a:pt x="41" y="30"/>
                  </a:lnTo>
                  <a:lnTo>
                    <a:pt x="18" y="35"/>
                  </a:lnTo>
                  <a:lnTo>
                    <a:pt x="24" y="36"/>
                  </a:lnTo>
                  <a:lnTo>
                    <a:pt x="27" y="35"/>
                  </a:lnTo>
                  <a:lnTo>
                    <a:pt x="35" y="29"/>
                  </a:lnTo>
                  <a:lnTo>
                    <a:pt x="38" y="24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37" y="5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0" y="5"/>
                  </a:lnTo>
                  <a:lnTo>
                    <a:pt x="2" y="18"/>
                  </a:lnTo>
                  <a:lnTo>
                    <a:pt x="21" y="24"/>
                  </a:lnTo>
                  <a:lnTo>
                    <a:pt x="21" y="14"/>
                  </a:lnTo>
                  <a:lnTo>
                    <a:pt x="24" y="17"/>
                  </a:lnTo>
                  <a:lnTo>
                    <a:pt x="24" y="14"/>
                  </a:lnTo>
                  <a:lnTo>
                    <a:pt x="24" y="17"/>
                  </a:lnTo>
                  <a:lnTo>
                    <a:pt x="26" y="15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1" y="17"/>
                  </a:lnTo>
                  <a:lnTo>
                    <a:pt x="21" y="20"/>
                  </a:lnTo>
                  <a:lnTo>
                    <a:pt x="14" y="23"/>
                  </a:lnTo>
                  <a:lnTo>
                    <a:pt x="10" y="30"/>
                  </a:lnTo>
                  <a:lnTo>
                    <a:pt x="5" y="36"/>
                  </a:lnTo>
                  <a:lnTo>
                    <a:pt x="5" y="47"/>
                  </a:lnTo>
                  <a:lnTo>
                    <a:pt x="41" y="47"/>
                  </a:lnTo>
                  <a:lnTo>
                    <a:pt x="41" y="30"/>
                  </a:lnTo>
                  <a:lnTo>
                    <a:pt x="32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11" name="Rectangle 951"/>
            <p:cNvSpPr>
              <a:spLocks noChangeArrowheads="1"/>
            </p:cNvSpPr>
            <p:nvPr/>
          </p:nvSpPr>
          <p:spPr bwMode="auto">
            <a:xfrm>
              <a:off x="2525" y="2405"/>
              <a:ext cx="19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12" name="Freeform 952"/>
            <p:cNvSpPr>
              <a:spLocks/>
            </p:cNvSpPr>
            <p:nvPr/>
          </p:nvSpPr>
          <p:spPr bwMode="auto">
            <a:xfrm>
              <a:off x="2517" y="2396"/>
              <a:ext cx="36" cy="23"/>
            </a:xfrm>
            <a:custGeom>
              <a:avLst/>
              <a:gdLst>
                <a:gd name="T0" fmla="*/ 9 w 27"/>
                <a:gd name="T1" fmla="*/ 7 h 16"/>
                <a:gd name="T2" fmla="*/ 9 w 27"/>
                <a:gd name="T3" fmla="*/ 9 h 16"/>
                <a:gd name="T4" fmla="*/ 17 w 27"/>
                <a:gd name="T5" fmla="*/ 9 h 16"/>
                <a:gd name="T6" fmla="*/ 17 w 27"/>
                <a:gd name="T7" fmla="*/ 7 h 16"/>
                <a:gd name="T8" fmla="*/ 9 w 27"/>
                <a:gd name="T9" fmla="*/ 7 h 16"/>
                <a:gd name="T10" fmla="*/ 0 w 27"/>
                <a:gd name="T11" fmla="*/ 16 h 16"/>
                <a:gd name="T12" fmla="*/ 27 w 27"/>
                <a:gd name="T13" fmla="*/ 16 h 16"/>
                <a:gd name="T14" fmla="*/ 27 w 27"/>
                <a:gd name="T15" fmla="*/ 0 h 16"/>
                <a:gd name="T16" fmla="*/ 0 w 27"/>
                <a:gd name="T17" fmla="*/ 0 h 16"/>
                <a:gd name="T18" fmla="*/ 0 w 27"/>
                <a:gd name="T19" fmla="*/ 16 h 16"/>
                <a:gd name="T20" fmla="*/ 9 w 27"/>
                <a:gd name="T2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6">
                  <a:moveTo>
                    <a:pt x="9" y="7"/>
                  </a:moveTo>
                  <a:lnTo>
                    <a:pt x="9" y="9"/>
                  </a:lnTo>
                  <a:lnTo>
                    <a:pt x="17" y="9"/>
                  </a:lnTo>
                  <a:lnTo>
                    <a:pt x="17" y="7"/>
                  </a:lnTo>
                  <a:lnTo>
                    <a:pt x="9" y="7"/>
                  </a:lnTo>
                  <a:lnTo>
                    <a:pt x="0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13" name="Rectangle 953"/>
            <p:cNvSpPr>
              <a:spLocks noChangeArrowheads="1"/>
            </p:cNvSpPr>
            <p:nvPr/>
          </p:nvSpPr>
          <p:spPr bwMode="auto">
            <a:xfrm>
              <a:off x="2486" y="2364"/>
              <a:ext cx="43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">
                  <a:solidFill>
                    <a:srgbClr val="000000"/>
                  </a:solidFill>
                </a:rPr>
                <a:t>2-</a:t>
              </a:r>
              <a:endParaRPr lang="en-US" altLang="ja-JP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5914" name="Rectangle 954"/>
            <p:cNvSpPr>
              <a:spLocks noChangeArrowheads="1"/>
            </p:cNvSpPr>
            <p:nvPr/>
          </p:nvSpPr>
          <p:spPr bwMode="auto">
            <a:xfrm>
              <a:off x="793" y="1071"/>
              <a:ext cx="168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b="1" dirty="0">
                  <a:solidFill>
                    <a:srgbClr val="000000"/>
                  </a:solidFill>
                  <a:latin typeface="Arial Narrow" pitchFamily="34" charset="0"/>
                </a:rPr>
                <a:t>Edge-sharing MO</a:t>
              </a:r>
              <a:r>
                <a:rPr lang="en-US" altLang="ja-JP" sz="2000" b="1" baseline="-25000" dirty="0">
                  <a:solidFill>
                    <a:srgbClr val="000000"/>
                  </a:solidFill>
                  <a:latin typeface="Arial Narrow" pitchFamily="34" charset="0"/>
                </a:rPr>
                <a:t>6 </a:t>
              </a:r>
              <a:r>
                <a:rPr lang="ja-JP" altLang="en-US" sz="2000" b="1" dirty="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en-US" altLang="ja-JP" sz="2000" b="1" dirty="0">
                  <a:solidFill>
                    <a:srgbClr val="000000"/>
                  </a:solidFill>
                  <a:latin typeface="Arial Narrow" pitchFamily="34" charset="0"/>
                </a:rPr>
                <a:t>chain</a:t>
              </a:r>
              <a:endParaRPr lang="en-US" altLang="ja-JP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5915" name="Rectangle 955"/>
            <p:cNvSpPr>
              <a:spLocks noChangeArrowheads="1"/>
            </p:cNvSpPr>
            <p:nvPr/>
          </p:nvSpPr>
          <p:spPr bwMode="auto">
            <a:xfrm>
              <a:off x="521" y="962"/>
              <a:ext cx="1741" cy="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16" name="Freeform 956"/>
            <p:cNvSpPr>
              <a:spLocks/>
            </p:cNvSpPr>
            <p:nvPr/>
          </p:nvSpPr>
          <p:spPr bwMode="auto">
            <a:xfrm>
              <a:off x="385" y="845"/>
              <a:ext cx="284" cy="283"/>
            </a:xfrm>
            <a:custGeom>
              <a:avLst/>
              <a:gdLst>
                <a:gd name="T0" fmla="*/ 63 w 209"/>
                <a:gd name="T1" fmla="*/ 101 h 200"/>
                <a:gd name="T2" fmla="*/ 65 w 209"/>
                <a:gd name="T3" fmla="*/ 99 h 200"/>
                <a:gd name="T4" fmla="*/ 63 w 209"/>
                <a:gd name="T5" fmla="*/ 101 h 200"/>
                <a:gd name="T6" fmla="*/ 209 w 209"/>
                <a:gd name="T7" fmla="*/ 200 h 200"/>
                <a:gd name="T8" fmla="*/ 105 w 209"/>
                <a:gd name="T9" fmla="*/ 101 h 200"/>
                <a:gd name="T10" fmla="*/ 208 w 209"/>
                <a:gd name="T11" fmla="*/ 0 h 200"/>
                <a:gd name="T12" fmla="*/ 0 w 209"/>
                <a:gd name="T13" fmla="*/ 101 h 200"/>
                <a:gd name="T14" fmla="*/ 209 w 209"/>
                <a:gd name="T15" fmla="*/ 200 h 200"/>
                <a:gd name="T16" fmla="*/ 63 w 209"/>
                <a:gd name="T17" fmla="*/ 10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200">
                  <a:moveTo>
                    <a:pt x="63" y="101"/>
                  </a:moveTo>
                  <a:lnTo>
                    <a:pt x="65" y="99"/>
                  </a:lnTo>
                  <a:lnTo>
                    <a:pt x="63" y="101"/>
                  </a:lnTo>
                  <a:lnTo>
                    <a:pt x="209" y="200"/>
                  </a:lnTo>
                  <a:lnTo>
                    <a:pt x="105" y="101"/>
                  </a:lnTo>
                  <a:lnTo>
                    <a:pt x="208" y="0"/>
                  </a:lnTo>
                  <a:lnTo>
                    <a:pt x="0" y="101"/>
                  </a:lnTo>
                  <a:lnTo>
                    <a:pt x="209" y="200"/>
                  </a:lnTo>
                  <a:lnTo>
                    <a:pt x="63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17" name="Freeform 957"/>
            <p:cNvSpPr>
              <a:spLocks/>
            </p:cNvSpPr>
            <p:nvPr/>
          </p:nvSpPr>
          <p:spPr bwMode="auto">
            <a:xfrm>
              <a:off x="567" y="2523"/>
              <a:ext cx="446" cy="204"/>
            </a:xfrm>
            <a:custGeom>
              <a:avLst/>
              <a:gdLst>
                <a:gd name="T0" fmla="*/ 308 w 327"/>
                <a:gd name="T1" fmla="*/ 109 h 144"/>
                <a:gd name="T2" fmla="*/ 295 w 327"/>
                <a:gd name="T3" fmla="*/ 114 h 144"/>
                <a:gd name="T4" fmla="*/ 260 w 327"/>
                <a:gd name="T5" fmla="*/ 125 h 144"/>
                <a:gd name="T6" fmla="*/ 247 w 327"/>
                <a:gd name="T7" fmla="*/ 126 h 144"/>
                <a:gd name="T8" fmla="*/ 235 w 327"/>
                <a:gd name="T9" fmla="*/ 129 h 144"/>
                <a:gd name="T10" fmla="*/ 211 w 327"/>
                <a:gd name="T11" fmla="*/ 131 h 144"/>
                <a:gd name="T12" fmla="*/ 190 w 327"/>
                <a:gd name="T13" fmla="*/ 131 h 144"/>
                <a:gd name="T14" fmla="*/ 165 w 327"/>
                <a:gd name="T15" fmla="*/ 129 h 144"/>
                <a:gd name="T16" fmla="*/ 151 w 327"/>
                <a:gd name="T17" fmla="*/ 125 h 144"/>
                <a:gd name="T18" fmla="*/ 140 w 327"/>
                <a:gd name="T19" fmla="*/ 122 h 144"/>
                <a:gd name="T20" fmla="*/ 129 w 327"/>
                <a:gd name="T21" fmla="*/ 119 h 144"/>
                <a:gd name="T22" fmla="*/ 113 w 327"/>
                <a:gd name="T23" fmla="*/ 111 h 144"/>
                <a:gd name="T24" fmla="*/ 94 w 327"/>
                <a:gd name="T25" fmla="*/ 100 h 144"/>
                <a:gd name="T26" fmla="*/ 83 w 327"/>
                <a:gd name="T27" fmla="*/ 91 h 144"/>
                <a:gd name="T28" fmla="*/ 62 w 327"/>
                <a:gd name="T29" fmla="*/ 72 h 144"/>
                <a:gd name="T30" fmla="*/ 48 w 327"/>
                <a:gd name="T31" fmla="*/ 57 h 144"/>
                <a:gd name="T32" fmla="*/ 40 w 327"/>
                <a:gd name="T33" fmla="*/ 43 h 144"/>
                <a:gd name="T34" fmla="*/ 33 w 327"/>
                <a:gd name="T35" fmla="*/ 37 h 144"/>
                <a:gd name="T36" fmla="*/ 29 w 327"/>
                <a:gd name="T37" fmla="*/ 30 h 144"/>
                <a:gd name="T38" fmla="*/ 24 w 327"/>
                <a:gd name="T39" fmla="*/ 22 h 144"/>
                <a:gd name="T40" fmla="*/ 19 w 327"/>
                <a:gd name="T41" fmla="*/ 10 h 144"/>
                <a:gd name="T42" fmla="*/ 0 w 327"/>
                <a:gd name="T43" fmla="*/ 6 h 144"/>
                <a:gd name="T44" fmla="*/ 7 w 327"/>
                <a:gd name="T45" fmla="*/ 16 h 144"/>
                <a:gd name="T46" fmla="*/ 10 w 327"/>
                <a:gd name="T47" fmla="*/ 24 h 144"/>
                <a:gd name="T48" fmla="*/ 14 w 327"/>
                <a:gd name="T49" fmla="*/ 31 h 144"/>
                <a:gd name="T50" fmla="*/ 19 w 327"/>
                <a:gd name="T51" fmla="*/ 39 h 144"/>
                <a:gd name="T52" fmla="*/ 26 w 327"/>
                <a:gd name="T53" fmla="*/ 46 h 144"/>
                <a:gd name="T54" fmla="*/ 37 w 327"/>
                <a:gd name="T55" fmla="*/ 60 h 144"/>
                <a:gd name="T56" fmla="*/ 46 w 327"/>
                <a:gd name="T57" fmla="*/ 72 h 144"/>
                <a:gd name="T58" fmla="*/ 73 w 327"/>
                <a:gd name="T59" fmla="*/ 99 h 144"/>
                <a:gd name="T60" fmla="*/ 83 w 327"/>
                <a:gd name="T61" fmla="*/ 105 h 144"/>
                <a:gd name="T62" fmla="*/ 94 w 327"/>
                <a:gd name="T63" fmla="*/ 114 h 144"/>
                <a:gd name="T64" fmla="*/ 119 w 327"/>
                <a:gd name="T65" fmla="*/ 129 h 144"/>
                <a:gd name="T66" fmla="*/ 129 w 327"/>
                <a:gd name="T67" fmla="*/ 131 h 144"/>
                <a:gd name="T68" fmla="*/ 138 w 327"/>
                <a:gd name="T69" fmla="*/ 135 h 144"/>
                <a:gd name="T70" fmla="*/ 148 w 327"/>
                <a:gd name="T71" fmla="*/ 137 h 144"/>
                <a:gd name="T72" fmla="*/ 162 w 327"/>
                <a:gd name="T73" fmla="*/ 141 h 144"/>
                <a:gd name="T74" fmla="*/ 187 w 327"/>
                <a:gd name="T75" fmla="*/ 143 h 144"/>
                <a:gd name="T76" fmla="*/ 214 w 327"/>
                <a:gd name="T77" fmla="*/ 143 h 144"/>
                <a:gd name="T78" fmla="*/ 238 w 327"/>
                <a:gd name="T79" fmla="*/ 141 h 144"/>
                <a:gd name="T80" fmla="*/ 251 w 327"/>
                <a:gd name="T81" fmla="*/ 138 h 144"/>
                <a:gd name="T82" fmla="*/ 263 w 327"/>
                <a:gd name="T83" fmla="*/ 137 h 144"/>
                <a:gd name="T84" fmla="*/ 300 w 327"/>
                <a:gd name="T85" fmla="*/ 126 h 144"/>
                <a:gd name="T86" fmla="*/ 314 w 327"/>
                <a:gd name="T87" fmla="*/ 122 h 144"/>
                <a:gd name="T88" fmla="*/ 323 w 327"/>
                <a:gd name="T89" fmla="*/ 10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7" h="144">
                  <a:moveTo>
                    <a:pt x="323" y="103"/>
                  </a:moveTo>
                  <a:lnTo>
                    <a:pt x="312" y="106"/>
                  </a:lnTo>
                  <a:lnTo>
                    <a:pt x="308" y="109"/>
                  </a:lnTo>
                  <a:lnTo>
                    <a:pt x="300" y="112"/>
                  </a:lnTo>
                  <a:lnTo>
                    <a:pt x="298" y="112"/>
                  </a:lnTo>
                  <a:lnTo>
                    <a:pt x="295" y="114"/>
                  </a:lnTo>
                  <a:lnTo>
                    <a:pt x="277" y="120"/>
                  </a:lnTo>
                  <a:lnTo>
                    <a:pt x="274" y="120"/>
                  </a:lnTo>
                  <a:lnTo>
                    <a:pt x="260" y="125"/>
                  </a:lnTo>
                  <a:lnTo>
                    <a:pt x="257" y="125"/>
                  </a:lnTo>
                  <a:lnTo>
                    <a:pt x="252" y="126"/>
                  </a:lnTo>
                  <a:lnTo>
                    <a:pt x="247" y="126"/>
                  </a:lnTo>
                  <a:lnTo>
                    <a:pt x="244" y="128"/>
                  </a:lnTo>
                  <a:lnTo>
                    <a:pt x="239" y="128"/>
                  </a:lnTo>
                  <a:lnTo>
                    <a:pt x="235" y="129"/>
                  </a:lnTo>
                  <a:lnTo>
                    <a:pt x="232" y="129"/>
                  </a:lnTo>
                  <a:lnTo>
                    <a:pt x="227" y="131"/>
                  </a:lnTo>
                  <a:lnTo>
                    <a:pt x="211" y="131"/>
                  </a:lnTo>
                  <a:lnTo>
                    <a:pt x="206" y="132"/>
                  </a:lnTo>
                  <a:lnTo>
                    <a:pt x="195" y="132"/>
                  </a:lnTo>
                  <a:lnTo>
                    <a:pt x="190" y="131"/>
                  </a:lnTo>
                  <a:lnTo>
                    <a:pt x="176" y="131"/>
                  </a:lnTo>
                  <a:lnTo>
                    <a:pt x="171" y="129"/>
                  </a:lnTo>
                  <a:lnTo>
                    <a:pt x="165" y="129"/>
                  </a:lnTo>
                  <a:lnTo>
                    <a:pt x="160" y="128"/>
                  </a:lnTo>
                  <a:lnTo>
                    <a:pt x="157" y="128"/>
                  </a:lnTo>
                  <a:lnTo>
                    <a:pt x="151" y="125"/>
                  </a:lnTo>
                  <a:lnTo>
                    <a:pt x="148" y="125"/>
                  </a:lnTo>
                  <a:lnTo>
                    <a:pt x="144" y="123"/>
                  </a:lnTo>
                  <a:lnTo>
                    <a:pt x="140" y="122"/>
                  </a:lnTo>
                  <a:lnTo>
                    <a:pt x="138" y="122"/>
                  </a:lnTo>
                  <a:lnTo>
                    <a:pt x="132" y="119"/>
                  </a:lnTo>
                  <a:lnTo>
                    <a:pt x="129" y="119"/>
                  </a:lnTo>
                  <a:lnTo>
                    <a:pt x="125" y="117"/>
                  </a:lnTo>
                  <a:lnTo>
                    <a:pt x="116" y="114"/>
                  </a:lnTo>
                  <a:lnTo>
                    <a:pt x="113" y="111"/>
                  </a:lnTo>
                  <a:lnTo>
                    <a:pt x="100" y="105"/>
                  </a:lnTo>
                  <a:lnTo>
                    <a:pt x="97" y="102"/>
                  </a:lnTo>
                  <a:lnTo>
                    <a:pt x="94" y="100"/>
                  </a:lnTo>
                  <a:lnTo>
                    <a:pt x="89" y="96"/>
                  </a:lnTo>
                  <a:lnTo>
                    <a:pt x="86" y="94"/>
                  </a:lnTo>
                  <a:lnTo>
                    <a:pt x="83" y="91"/>
                  </a:lnTo>
                  <a:lnTo>
                    <a:pt x="79" y="90"/>
                  </a:lnTo>
                  <a:lnTo>
                    <a:pt x="64" y="75"/>
                  </a:lnTo>
                  <a:lnTo>
                    <a:pt x="62" y="72"/>
                  </a:lnTo>
                  <a:lnTo>
                    <a:pt x="56" y="66"/>
                  </a:lnTo>
                  <a:lnTo>
                    <a:pt x="54" y="63"/>
                  </a:lnTo>
                  <a:lnTo>
                    <a:pt x="48" y="57"/>
                  </a:lnTo>
                  <a:lnTo>
                    <a:pt x="46" y="54"/>
                  </a:lnTo>
                  <a:lnTo>
                    <a:pt x="41" y="48"/>
                  </a:lnTo>
                  <a:lnTo>
                    <a:pt x="40" y="43"/>
                  </a:lnTo>
                  <a:lnTo>
                    <a:pt x="35" y="40"/>
                  </a:lnTo>
                  <a:lnTo>
                    <a:pt x="35" y="37"/>
                  </a:lnTo>
                  <a:lnTo>
                    <a:pt x="33" y="37"/>
                  </a:lnTo>
                  <a:lnTo>
                    <a:pt x="30" y="33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6" y="25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1" y="18"/>
                  </a:lnTo>
                  <a:lnTo>
                    <a:pt x="21" y="15"/>
                  </a:lnTo>
                  <a:lnTo>
                    <a:pt x="19" y="10"/>
                  </a:lnTo>
                  <a:lnTo>
                    <a:pt x="14" y="6"/>
                  </a:lnTo>
                  <a:lnTo>
                    <a:pt x="13" y="0"/>
                  </a:lnTo>
                  <a:lnTo>
                    <a:pt x="0" y="6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7" y="16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10" y="24"/>
                  </a:lnTo>
                  <a:lnTo>
                    <a:pt x="11" y="24"/>
                  </a:lnTo>
                  <a:lnTo>
                    <a:pt x="14" y="28"/>
                  </a:lnTo>
                  <a:lnTo>
                    <a:pt x="14" y="31"/>
                  </a:lnTo>
                  <a:lnTo>
                    <a:pt x="16" y="31"/>
                  </a:lnTo>
                  <a:lnTo>
                    <a:pt x="19" y="36"/>
                  </a:lnTo>
                  <a:lnTo>
                    <a:pt x="19" y="39"/>
                  </a:lnTo>
                  <a:lnTo>
                    <a:pt x="21" y="39"/>
                  </a:lnTo>
                  <a:lnTo>
                    <a:pt x="24" y="43"/>
                  </a:lnTo>
                  <a:lnTo>
                    <a:pt x="26" y="46"/>
                  </a:lnTo>
                  <a:lnTo>
                    <a:pt x="29" y="49"/>
                  </a:lnTo>
                  <a:lnTo>
                    <a:pt x="30" y="54"/>
                  </a:lnTo>
                  <a:lnTo>
                    <a:pt x="37" y="60"/>
                  </a:lnTo>
                  <a:lnTo>
                    <a:pt x="38" y="63"/>
                  </a:lnTo>
                  <a:lnTo>
                    <a:pt x="45" y="69"/>
                  </a:lnTo>
                  <a:lnTo>
                    <a:pt x="46" y="72"/>
                  </a:lnTo>
                  <a:lnTo>
                    <a:pt x="52" y="78"/>
                  </a:lnTo>
                  <a:lnTo>
                    <a:pt x="54" y="81"/>
                  </a:lnTo>
                  <a:lnTo>
                    <a:pt x="73" y="99"/>
                  </a:lnTo>
                  <a:lnTo>
                    <a:pt x="76" y="100"/>
                  </a:lnTo>
                  <a:lnTo>
                    <a:pt x="79" y="103"/>
                  </a:lnTo>
                  <a:lnTo>
                    <a:pt x="83" y="105"/>
                  </a:lnTo>
                  <a:lnTo>
                    <a:pt x="87" y="109"/>
                  </a:lnTo>
                  <a:lnTo>
                    <a:pt x="91" y="111"/>
                  </a:lnTo>
                  <a:lnTo>
                    <a:pt x="94" y="114"/>
                  </a:lnTo>
                  <a:lnTo>
                    <a:pt x="106" y="120"/>
                  </a:lnTo>
                  <a:lnTo>
                    <a:pt x="110" y="123"/>
                  </a:lnTo>
                  <a:lnTo>
                    <a:pt x="119" y="129"/>
                  </a:lnTo>
                  <a:lnTo>
                    <a:pt x="121" y="129"/>
                  </a:lnTo>
                  <a:lnTo>
                    <a:pt x="125" y="131"/>
                  </a:lnTo>
                  <a:lnTo>
                    <a:pt x="129" y="131"/>
                  </a:lnTo>
                  <a:lnTo>
                    <a:pt x="135" y="134"/>
                  </a:lnTo>
                  <a:lnTo>
                    <a:pt x="136" y="134"/>
                  </a:lnTo>
                  <a:lnTo>
                    <a:pt x="138" y="135"/>
                  </a:lnTo>
                  <a:lnTo>
                    <a:pt x="140" y="135"/>
                  </a:lnTo>
                  <a:lnTo>
                    <a:pt x="144" y="137"/>
                  </a:lnTo>
                  <a:lnTo>
                    <a:pt x="148" y="137"/>
                  </a:lnTo>
                  <a:lnTo>
                    <a:pt x="154" y="140"/>
                  </a:lnTo>
                  <a:lnTo>
                    <a:pt x="157" y="140"/>
                  </a:lnTo>
                  <a:lnTo>
                    <a:pt x="162" y="141"/>
                  </a:lnTo>
                  <a:lnTo>
                    <a:pt x="168" y="141"/>
                  </a:lnTo>
                  <a:lnTo>
                    <a:pt x="173" y="143"/>
                  </a:lnTo>
                  <a:lnTo>
                    <a:pt x="187" y="143"/>
                  </a:lnTo>
                  <a:lnTo>
                    <a:pt x="192" y="144"/>
                  </a:lnTo>
                  <a:lnTo>
                    <a:pt x="209" y="144"/>
                  </a:lnTo>
                  <a:lnTo>
                    <a:pt x="214" y="143"/>
                  </a:lnTo>
                  <a:lnTo>
                    <a:pt x="230" y="143"/>
                  </a:lnTo>
                  <a:lnTo>
                    <a:pt x="235" y="141"/>
                  </a:lnTo>
                  <a:lnTo>
                    <a:pt x="238" y="141"/>
                  </a:lnTo>
                  <a:lnTo>
                    <a:pt x="243" y="140"/>
                  </a:lnTo>
                  <a:lnTo>
                    <a:pt x="247" y="140"/>
                  </a:lnTo>
                  <a:lnTo>
                    <a:pt x="251" y="138"/>
                  </a:lnTo>
                  <a:lnTo>
                    <a:pt x="255" y="138"/>
                  </a:lnTo>
                  <a:lnTo>
                    <a:pt x="260" y="137"/>
                  </a:lnTo>
                  <a:lnTo>
                    <a:pt x="263" y="137"/>
                  </a:lnTo>
                  <a:lnTo>
                    <a:pt x="277" y="132"/>
                  </a:lnTo>
                  <a:lnTo>
                    <a:pt x="281" y="132"/>
                  </a:lnTo>
                  <a:lnTo>
                    <a:pt x="300" y="126"/>
                  </a:lnTo>
                  <a:lnTo>
                    <a:pt x="301" y="126"/>
                  </a:lnTo>
                  <a:lnTo>
                    <a:pt x="304" y="125"/>
                  </a:lnTo>
                  <a:lnTo>
                    <a:pt x="314" y="122"/>
                  </a:lnTo>
                  <a:lnTo>
                    <a:pt x="319" y="119"/>
                  </a:lnTo>
                  <a:lnTo>
                    <a:pt x="327" y="115"/>
                  </a:lnTo>
                  <a:lnTo>
                    <a:pt x="323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18" name="Freeform 958"/>
            <p:cNvSpPr>
              <a:spLocks/>
            </p:cNvSpPr>
            <p:nvPr/>
          </p:nvSpPr>
          <p:spPr bwMode="auto">
            <a:xfrm>
              <a:off x="570" y="2517"/>
              <a:ext cx="42" cy="51"/>
            </a:xfrm>
            <a:custGeom>
              <a:avLst/>
              <a:gdLst>
                <a:gd name="T0" fmla="*/ 0 w 31"/>
                <a:gd name="T1" fmla="*/ 36 h 36"/>
                <a:gd name="T2" fmla="*/ 0 w 31"/>
                <a:gd name="T3" fmla="*/ 0 h 36"/>
                <a:gd name="T4" fmla="*/ 31 w 31"/>
                <a:gd name="T5" fmla="*/ 18 h 36"/>
                <a:gd name="T6" fmla="*/ 0 w 3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6">
                  <a:moveTo>
                    <a:pt x="0" y="36"/>
                  </a:moveTo>
                  <a:lnTo>
                    <a:pt x="0" y="0"/>
                  </a:lnTo>
                  <a:lnTo>
                    <a:pt x="31" y="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19" name="Rectangle 959"/>
            <p:cNvSpPr>
              <a:spLocks noChangeArrowheads="1"/>
            </p:cNvSpPr>
            <p:nvPr/>
          </p:nvSpPr>
          <p:spPr bwMode="auto">
            <a:xfrm>
              <a:off x="1020" y="2568"/>
              <a:ext cx="143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i="1" dirty="0">
                  <a:solidFill>
                    <a:srgbClr val="000000"/>
                  </a:solidFill>
                </a:rPr>
                <a:t>Metal vacant ns</a:t>
              </a:r>
              <a:r>
                <a:rPr lang="en-US" altLang="ja-JP" sz="2400" i="1" baseline="30000" dirty="0">
                  <a:solidFill>
                    <a:srgbClr val="000000"/>
                  </a:solidFill>
                </a:rPr>
                <a:t>0</a:t>
              </a:r>
              <a:endParaRPr lang="en-US" altLang="ja-JP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5920" name="Text Box 960"/>
            <p:cNvSpPr txBox="1">
              <a:spLocks noChangeArrowheads="1"/>
            </p:cNvSpPr>
            <p:nvPr/>
          </p:nvSpPr>
          <p:spPr bwMode="auto">
            <a:xfrm>
              <a:off x="2651" y="1894"/>
              <a:ext cx="1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>
                <a:solidFill>
                  <a:srgbClr val="000000"/>
                </a:solidFill>
              </a:endParaRPr>
            </a:p>
          </p:txBody>
        </p:sp>
        <p:sp>
          <p:nvSpPr>
            <p:cNvPr id="425921" name="Text Box 961"/>
            <p:cNvSpPr txBox="1">
              <a:spLocks noChangeArrowheads="1"/>
            </p:cNvSpPr>
            <p:nvPr/>
          </p:nvSpPr>
          <p:spPr bwMode="auto">
            <a:xfrm>
              <a:off x="1111" y="2886"/>
              <a:ext cx="156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dirty="0">
                  <a:solidFill>
                    <a:srgbClr val="000000"/>
                  </a:solidFill>
                </a:rPr>
                <a:t>M</a:t>
              </a:r>
              <a:r>
                <a:rPr lang="en-US" altLang="ja-JP" sz="2400" baseline="30000" dirty="0">
                  <a:solidFill>
                    <a:srgbClr val="000000"/>
                  </a:solidFill>
                </a:rPr>
                <a:t>+</a:t>
              </a:r>
              <a:r>
                <a:rPr lang="en-US" altLang="ja-JP" sz="2400" dirty="0">
                  <a:solidFill>
                    <a:srgbClr val="000000"/>
                  </a:solidFill>
                </a:rPr>
                <a:t> p-block metal</a:t>
              </a:r>
            </a:p>
          </p:txBody>
        </p:sp>
      </p:grpSp>
      <p:sp>
        <p:nvSpPr>
          <p:cNvPr id="425928" name="Text Box 968"/>
          <p:cNvSpPr txBox="1">
            <a:spLocks noChangeArrowheads="1"/>
          </p:cNvSpPr>
          <p:nvPr/>
        </p:nvSpPr>
        <p:spPr bwMode="auto">
          <a:xfrm>
            <a:off x="0" y="188913"/>
            <a:ext cx="32880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>
                <a:solidFill>
                  <a:srgbClr val="FFFFFF"/>
                </a:solidFill>
              </a:rPr>
              <a:t>  TCO Frontier</a:t>
            </a:r>
          </a:p>
        </p:txBody>
      </p:sp>
      <p:sp>
        <p:nvSpPr>
          <p:cNvPr id="425930" name="Text Box 970"/>
          <p:cNvSpPr txBox="1">
            <a:spLocks noChangeArrowheads="1"/>
          </p:cNvSpPr>
          <p:nvPr/>
        </p:nvSpPr>
        <p:spPr bwMode="auto">
          <a:xfrm>
            <a:off x="457933" y="5314374"/>
            <a:ext cx="2990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</a:rPr>
              <a:t>Ex.   In</a:t>
            </a:r>
            <a:r>
              <a:rPr lang="en-US" altLang="ja-JP" sz="2400" b="1" baseline="30000" dirty="0">
                <a:solidFill>
                  <a:srgbClr val="000000"/>
                </a:solidFill>
              </a:rPr>
              <a:t>3+</a:t>
            </a:r>
            <a:r>
              <a:rPr lang="en-US" altLang="ja-JP" sz="2400" b="1" dirty="0">
                <a:solidFill>
                  <a:srgbClr val="000000"/>
                </a:solidFill>
              </a:rPr>
              <a:t>, Sn</a:t>
            </a:r>
            <a:r>
              <a:rPr lang="en-US" altLang="ja-JP" sz="2400" b="1" baseline="30000" dirty="0">
                <a:solidFill>
                  <a:srgbClr val="000000"/>
                </a:solidFill>
              </a:rPr>
              <a:t>4+</a:t>
            </a:r>
            <a:r>
              <a:rPr lang="en-US" altLang="ja-JP" sz="2400" b="1" dirty="0">
                <a:solidFill>
                  <a:srgbClr val="000000"/>
                </a:solidFill>
              </a:rPr>
              <a:t>, Cd</a:t>
            </a:r>
            <a:r>
              <a:rPr lang="en-US" altLang="ja-JP" sz="2400" b="1" baseline="30000" dirty="0">
                <a:solidFill>
                  <a:srgbClr val="000000"/>
                </a:solidFill>
              </a:rPr>
              <a:t>2+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4303957" y="188913"/>
            <a:ext cx="4065587" cy="2573338"/>
            <a:chOff x="4284663" y="2133600"/>
            <a:chExt cx="4065587" cy="2573338"/>
          </a:xfrm>
        </p:grpSpPr>
        <p:grpSp>
          <p:nvGrpSpPr>
            <p:cNvPr id="425922" name="Group 962"/>
            <p:cNvGrpSpPr>
              <a:grpSpLocks/>
            </p:cNvGrpSpPr>
            <p:nvPr/>
          </p:nvGrpSpPr>
          <p:grpSpPr bwMode="auto">
            <a:xfrm>
              <a:off x="4284663" y="2133600"/>
              <a:ext cx="4065587" cy="2573338"/>
              <a:chOff x="2789" y="1298"/>
              <a:chExt cx="2561" cy="1621"/>
            </a:xfrm>
          </p:grpSpPr>
          <p:pic>
            <p:nvPicPr>
              <p:cNvPr id="425923" name="Picture 96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9" y="1298"/>
                <a:ext cx="2548" cy="16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5924" name="Rectangle 964"/>
              <p:cNvSpPr>
                <a:spLocks noChangeArrowheads="1"/>
              </p:cNvSpPr>
              <p:nvPr/>
            </p:nvSpPr>
            <p:spPr bwMode="auto">
              <a:xfrm>
                <a:off x="2939" y="2237"/>
                <a:ext cx="2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en-US" sz="1600" b="1">
                    <a:solidFill>
                      <a:srgbClr val="000000"/>
                    </a:solidFill>
                    <a:latin typeface="Arial Narrow" pitchFamily="34" charset="0"/>
                  </a:rPr>
                  <a:t> </a:t>
                </a:r>
                <a:endParaRPr lang="en-US" altLang="ja-JP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5925" name="Text Box 965"/>
              <p:cNvSpPr txBox="1">
                <a:spLocks noChangeArrowheads="1"/>
              </p:cNvSpPr>
              <p:nvPr/>
            </p:nvSpPr>
            <p:spPr bwMode="auto">
              <a:xfrm>
                <a:off x="3243" y="1570"/>
                <a:ext cx="62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b="1">
                    <a:solidFill>
                      <a:srgbClr val="000000"/>
                    </a:solidFill>
                  </a:rPr>
                  <a:t>Outermost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b="1">
                    <a:solidFill>
                      <a:srgbClr val="000000"/>
                    </a:solidFill>
                  </a:rPr>
                  <a:t>STO radius</a:t>
                </a:r>
              </a:p>
            </p:txBody>
          </p:sp>
          <p:sp>
            <p:nvSpPr>
              <p:cNvPr id="425926" name="Line 966"/>
              <p:cNvSpPr>
                <a:spLocks noChangeShapeType="1"/>
              </p:cNvSpPr>
              <p:nvPr/>
            </p:nvSpPr>
            <p:spPr bwMode="auto">
              <a:xfrm>
                <a:off x="3878" y="1752"/>
                <a:ext cx="2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5927" name="Text Box 967"/>
              <p:cNvSpPr txBox="1">
                <a:spLocks noChangeArrowheads="1"/>
              </p:cNvSpPr>
              <p:nvPr/>
            </p:nvSpPr>
            <p:spPr bwMode="auto">
              <a:xfrm>
                <a:off x="5012" y="2069"/>
                <a:ext cx="33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400">
                    <a:solidFill>
                      <a:srgbClr val="000000"/>
                    </a:solidFill>
                  </a:rPr>
                  <a:t>pm</a:t>
                </a:r>
              </a:p>
            </p:txBody>
          </p:sp>
        </p:grpSp>
        <p:sp>
          <p:nvSpPr>
            <p:cNvPr id="425933" name="Line 973"/>
            <p:cNvSpPr>
              <a:spLocks noChangeShapeType="1"/>
            </p:cNvSpPr>
            <p:nvPr/>
          </p:nvSpPr>
          <p:spPr bwMode="auto">
            <a:xfrm>
              <a:off x="6083300" y="2133600"/>
              <a:ext cx="0" cy="10080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34" name="Line 974"/>
            <p:cNvSpPr>
              <a:spLocks noChangeShapeType="1"/>
            </p:cNvSpPr>
            <p:nvPr/>
          </p:nvSpPr>
          <p:spPr bwMode="auto">
            <a:xfrm>
              <a:off x="6083300" y="3141663"/>
              <a:ext cx="115252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35" name="Line 975"/>
            <p:cNvSpPr>
              <a:spLocks noChangeShapeType="1"/>
            </p:cNvSpPr>
            <p:nvPr/>
          </p:nvSpPr>
          <p:spPr bwMode="auto">
            <a:xfrm>
              <a:off x="7235825" y="3141663"/>
              <a:ext cx="0" cy="7921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5937" name="Line 977"/>
            <p:cNvSpPr>
              <a:spLocks noChangeShapeType="1"/>
            </p:cNvSpPr>
            <p:nvPr/>
          </p:nvSpPr>
          <p:spPr bwMode="auto">
            <a:xfrm>
              <a:off x="7235825" y="3933825"/>
              <a:ext cx="10080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40" y="3329781"/>
            <a:ext cx="2487779" cy="214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155528" y="5476166"/>
            <a:ext cx="2941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00"/>
                </a:solidFill>
              </a:rPr>
              <a:t>   </a:t>
            </a:r>
            <a:r>
              <a:rPr lang="en-US" altLang="ja-JP" dirty="0">
                <a:solidFill>
                  <a:srgbClr val="000000"/>
                </a:solidFill>
              </a:rPr>
              <a:t>High pressure phase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    ( degenerate </a:t>
            </a:r>
            <a:r>
              <a:rPr lang="en-US" altLang="ja-JP" dirty="0" err="1">
                <a:solidFill>
                  <a:srgbClr val="000000"/>
                </a:solidFill>
              </a:rPr>
              <a:t>semicond</a:t>
            </a:r>
            <a:r>
              <a:rPr lang="en-US" altLang="ja-JP" dirty="0">
                <a:solidFill>
                  <a:srgbClr val="000000"/>
                </a:solidFill>
              </a:rPr>
              <a:t>.)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02594" y="6434266"/>
            <a:ext cx="259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Nature </a:t>
            </a:r>
            <a:r>
              <a:rPr lang="en-US" altLang="ja-JP" dirty="0" err="1">
                <a:solidFill>
                  <a:srgbClr val="000000"/>
                </a:solidFill>
              </a:rPr>
              <a:t>Commun</a:t>
            </a:r>
            <a:r>
              <a:rPr lang="en-US" altLang="ja-JP" dirty="0">
                <a:solidFill>
                  <a:srgbClr val="000000"/>
                </a:solidFill>
              </a:rPr>
              <a:t>.(2011)</a:t>
            </a:r>
            <a:endParaRPr lang="ja-JP" altLang="en-US" dirty="0">
              <a:solidFill>
                <a:srgbClr val="000000"/>
              </a:solidFill>
            </a:endParaRPr>
          </a:p>
        </p:txBody>
      </p:sp>
      <p:grpSp>
        <p:nvGrpSpPr>
          <p:cNvPr id="980" name="Group 2"/>
          <p:cNvGrpSpPr>
            <a:grpSpLocks/>
          </p:cNvGrpSpPr>
          <p:nvPr/>
        </p:nvGrpSpPr>
        <p:grpSpPr bwMode="auto">
          <a:xfrm>
            <a:off x="4040846" y="3559378"/>
            <a:ext cx="2462040" cy="1872100"/>
            <a:chOff x="2955" y="430"/>
            <a:chExt cx="1755" cy="1203"/>
          </a:xfrm>
        </p:grpSpPr>
        <p:pic>
          <p:nvPicPr>
            <p:cNvPr id="981" name="Picture 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" y="430"/>
              <a:ext cx="1633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2" name="正方形/長方形 1"/>
            <p:cNvSpPr>
              <a:spLocks noChangeArrowheads="1"/>
            </p:cNvSpPr>
            <p:nvPr/>
          </p:nvSpPr>
          <p:spPr bwMode="auto">
            <a:xfrm>
              <a:off x="2955" y="839"/>
              <a:ext cx="22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ja-JP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Sr </a:t>
              </a:r>
              <a:endParaRPr lang="ja-JP" altLang="en-GB">
                <a:solidFill>
                  <a:srgbClr val="00B050"/>
                </a:solidFill>
              </a:endParaRPr>
            </a:p>
          </p:txBody>
        </p:sp>
        <p:sp>
          <p:nvSpPr>
            <p:cNvPr id="983" name="正方形/長方形 9"/>
            <p:cNvSpPr>
              <a:spLocks noChangeArrowheads="1"/>
            </p:cNvSpPr>
            <p:nvPr/>
          </p:nvSpPr>
          <p:spPr bwMode="auto">
            <a:xfrm>
              <a:off x="3272" y="1308"/>
              <a:ext cx="19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ja-JP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 </a:t>
              </a:r>
              <a:endParaRPr lang="ja-JP" altLang="en-GB">
                <a:solidFill>
                  <a:srgbClr val="FF0000"/>
                </a:solidFill>
              </a:endParaRPr>
            </a:p>
          </p:txBody>
        </p:sp>
        <p:sp>
          <p:nvSpPr>
            <p:cNvPr id="984" name="正方形/長方形 10"/>
            <p:cNvSpPr>
              <a:spLocks noChangeArrowheads="1"/>
            </p:cNvSpPr>
            <p:nvPr/>
          </p:nvSpPr>
          <p:spPr bwMode="auto">
            <a:xfrm>
              <a:off x="3203" y="1045"/>
              <a:ext cx="2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ja-JP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Ge</a:t>
              </a:r>
              <a:endParaRPr lang="ja-JP" altLang="en-GB">
                <a:solidFill>
                  <a:srgbClr val="6600CC"/>
                </a:solidFill>
              </a:endParaRPr>
            </a:p>
          </p:txBody>
        </p:sp>
        <p:cxnSp>
          <p:nvCxnSpPr>
            <p:cNvPr id="985" name="直線矢印コネクタ 984"/>
            <p:cNvCxnSpPr/>
            <p:nvPr/>
          </p:nvCxnSpPr>
          <p:spPr>
            <a:xfrm>
              <a:off x="3397" y="1222"/>
              <a:ext cx="124" cy="99"/>
            </a:xfrm>
            <a:prstGeom prst="straightConnector1">
              <a:avLst/>
            </a:prstGeom>
            <a:ln w="19050">
              <a:solidFill>
                <a:srgbClr val="66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テキスト ボックス 3"/>
          <p:cNvSpPr txBox="1"/>
          <p:nvPr/>
        </p:nvSpPr>
        <p:spPr>
          <a:xfrm>
            <a:off x="4138002" y="5771574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Ambient phase 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(insulator)</a:t>
            </a:r>
            <a:endParaRPr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5867400" cy="105251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5651500" y="2349500"/>
            <a:ext cx="760413" cy="506413"/>
          </a:xfrm>
          <a:prstGeom prst="ellipse">
            <a:avLst/>
          </a:prstGeom>
          <a:noFill/>
          <a:ln w="38100">
            <a:solidFill>
              <a:srgbClr val="2A0C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ja-JP">
              <a:solidFill>
                <a:srgbClr val="3D46FF"/>
              </a:solidFill>
              <a:latin typeface="Times New Roman" pitchFamily="18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34413" cy="15113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ja-JP" sz="1100"/>
          </a:p>
          <a:p>
            <a:pPr>
              <a:lnSpc>
                <a:spcPct val="80000"/>
              </a:lnSpc>
            </a:pPr>
            <a:r>
              <a:rPr lang="en-US" altLang="ja-JP" sz="2200"/>
              <a:t>A constituent of alumina cements</a:t>
            </a:r>
          </a:p>
          <a:p>
            <a:pPr>
              <a:lnSpc>
                <a:spcPct val="80000"/>
              </a:lnSpc>
            </a:pPr>
            <a:r>
              <a:rPr lang="en-US" altLang="ja-JP" sz="2200"/>
              <a:t>Large band gap   ~7 eV</a:t>
            </a:r>
          </a:p>
          <a:p>
            <a:pPr>
              <a:lnSpc>
                <a:spcPct val="80000"/>
              </a:lnSpc>
            </a:pPr>
            <a:r>
              <a:rPr lang="en-US" altLang="ja-JP" sz="2200"/>
              <a:t>Cubic (a = 1.199 nm,  I</a:t>
            </a:r>
            <a:r>
              <a:rPr lang="en-US" altLang="ja-JP" sz="2200" u="sng"/>
              <a:t>4</a:t>
            </a:r>
            <a:r>
              <a:rPr lang="en-US" altLang="ja-JP" sz="2200"/>
              <a:t>3d)</a:t>
            </a:r>
          </a:p>
          <a:p>
            <a:pPr>
              <a:lnSpc>
                <a:spcPct val="80000"/>
              </a:lnSpc>
            </a:pPr>
            <a:r>
              <a:rPr lang="en-US" altLang="ja-JP" sz="2200"/>
              <a:t>Unit cell: Ca</a:t>
            </a:r>
            <a:r>
              <a:rPr lang="en-US" altLang="ja-JP" sz="2200" baseline="-25000"/>
              <a:t>24</a:t>
            </a:r>
            <a:r>
              <a:rPr lang="en-US" altLang="ja-JP" sz="2200"/>
              <a:t>Al</a:t>
            </a:r>
            <a:r>
              <a:rPr lang="en-US" altLang="ja-JP" sz="2200" baseline="-25000"/>
              <a:t>28</a:t>
            </a:r>
            <a:r>
              <a:rPr lang="en-US" altLang="ja-JP" sz="2200"/>
              <a:t>O</a:t>
            </a:r>
            <a:r>
              <a:rPr lang="en-US" altLang="ja-JP" sz="2200" baseline="-25000"/>
              <a:t>66</a:t>
            </a:r>
            <a:r>
              <a:rPr lang="en-US" altLang="ja-JP" sz="2200"/>
              <a:t> =</a:t>
            </a:r>
            <a:r>
              <a:rPr lang="en-US" altLang="ja-JP" sz="2200" b="1"/>
              <a:t> </a:t>
            </a:r>
            <a:r>
              <a:rPr lang="en-US" altLang="ja-JP" sz="2200"/>
              <a:t>[Ca</a:t>
            </a:r>
            <a:r>
              <a:rPr lang="en-US" altLang="ja-JP" sz="2200" baseline="-25000"/>
              <a:t>24</a:t>
            </a:r>
            <a:r>
              <a:rPr lang="en-US" altLang="ja-JP" sz="2200"/>
              <a:t>Al</a:t>
            </a:r>
            <a:r>
              <a:rPr lang="en-US" altLang="ja-JP" sz="2200" baseline="-25000"/>
              <a:t>28</a:t>
            </a:r>
            <a:r>
              <a:rPr lang="en-US" altLang="ja-JP" sz="2200"/>
              <a:t>O</a:t>
            </a:r>
            <a:r>
              <a:rPr lang="en-US" altLang="ja-JP" sz="2200" baseline="-25000"/>
              <a:t>64</a:t>
            </a:r>
            <a:r>
              <a:rPr lang="en-US" altLang="ja-JP" sz="2200"/>
              <a:t>]</a:t>
            </a:r>
            <a:r>
              <a:rPr lang="en-US" altLang="ja-JP" sz="2600" b="1" baseline="30000">
                <a:solidFill>
                  <a:srgbClr val="FF33CC"/>
                </a:solidFill>
              </a:rPr>
              <a:t>+4</a:t>
            </a:r>
            <a:r>
              <a:rPr lang="en-US" altLang="ja-JP" sz="2200"/>
              <a:t>+ </a:t>
            </a:r>
            <a:r>
              <a:rPr lang="en-US" altLang="ja-JP" sz="2200">
                <a:solidFill>
                  <a:schemeClr val="accent2"/>
                </a:solidFill>
              </a:rPr>
              <a:t>2O</a:t>
            </a:r>
            <a:r>
              <a:rPr lang="en-US" altLang="ja-JP" sz="2200" b="1" baseline="30000">
                <a:solidFill>
                  <a:schemeClr val="accent2"/>
                </a:solidFill>
              </a:rPr>
              <a:t>2</a:t>
            </a:r>
            <a:r>
              <a:rPr lang="en-US" altLang="ja-JP" sz="2200" baseline="30000"/>
              <a:t>–</a:t>
            </a:r>
          </a:p>
        </p:txBody>
      </p:sp>
      <p:pic>
        <p:nvPicPr>
          <p:cNvPr id="9221" name="Picture 5" descr="図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13100"/>
            <a:ext cx="3425825" cy="30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図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3900487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12A7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1655763" cy="1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339975" y="3500438"/>
            <a:ext cx="1203325" cy="1203325"/>
          </a:xfrm>
          <a:prstGeom prst="rect">
            <a:avLst/>
          </a:prstGeom>
          <a:solidFill>
            <a:srgbClr val="F8F8F8">
              <a:alpha val="30000"/>
            </a:srgbClr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Unit cell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 flipV="1">
            <a:off x="2339975" y="4437063"/>
            <a:ext cx="1196975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195513" y="4868863"/>
            <a:ext cx="1525587" cy="3968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1.199</a:t>
            </a:r>
            <a:r>
              <a:rPr lang="ja-JP" altLang="en-US" sz="2000" b="1">
                <a:solidFill>
                  <a:srgbClr val="000000"/>
                </a:solidFill>
                <a:latin typeface="Tahoma" pitchFamily="34" charset="0"/>
              </a:rPr>
              <a:t>　</a:t>
            </a: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nm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-190500" y="188913"/>
            <a:ext cx="6346825" cy="62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6666"/>
                </a:solidFill>
              </a14:hiddenFill>
            </a:ext>
          </a:extLst>
        </p:spPr>
        <p:txBody>
          <a:bodyPr/>
          <a:lstStyle/>
          <a:p>
            <a:r>
              <a:rPr lang="en-US" altLang="ja-JP">
                <a:solidFill>
                  <a:schemeClr val="bg1"/>
                </a:solidFill>
              </a:rPr>
              <a:t>12CaO∙7Al</a:t>
            </a:r>
            <a:r>
              <a:rPr lang="en-US" altLang="ja-JP" baseline="-25000">
                <a:solidFill>
                  <a:schemeClr val="bg1"/>
                </a:solidFill>
              </a:rPr>
              <a:t>2</a:t>
            </a:r>
            <a:r>
              <a:rPr lang="en-US" altLang="ja-JP">
                <a:solidFill>
                  <a:schemeClr val="bg1"/>
                </a:solidFill>
              </a:rPr>
              <a:t>O</a:t>
            </a:r>
            <a:r>
              <a:rPr lang="en-US" altLang="ja-JP" baseline="-25000">
                <a:solidFill>
                  <a:schemeClr val="bg1"/>
                </a:solidFill>
              </a:rPr>
              <a:t>3</a:t>
            </a:r>
            <a:r>
              <a:rPr lang="en-US" altLang="ja-JP">
                <a:solidFill>
                  <a:schemeClr val="bg1"/>
                </a:solidFill>
              </a:rPr>
              <a:t> (C12A7)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11188" y="6156325"/>
            <a:ext cx="30972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Densely Packed         Sub-nano-sized Cages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3203575" y="2781300"/>
            <a:ext cx="244792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aseline="3000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ja-JP" sz="2400">
                <a:solidFill>
                  <a:srgbClr val="FF3300"/>
                </a:solidFill>
                <a:latin typeface="Tahoma" pitchFamily="34" charset="0"/>
              </a:rPr>
              <a:t>12 Cages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   6</a:t>
            </a:r>
            <a:r>
              <a:rPr lang="en-US" altLang="ja-JP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10</a:t>
            </a:r>
            <a:r>
              <a:rPr lang="en-US" altLang="ja-JP" sz="2400" baseline="30000">
                <a:solidFill>
                  <a:srgbClr val="000000"/>
                </a:solidFill>
                <a:latin typeface="Tahoma" pitchFamily="34" charset="0"/>
              </a:rPr>
              <a:t>21 </a:t>
            </a: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cm</a:t>
            </a:r>
            <a:r>
              <a:rPr lang="en-US" altLang="ja-JP" sz="2400" baseline="300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–</a:t>
            </a:r>
            <a:r>
              <a:rPr lang="en-US" altLang="ja-JP" sz="2400" baseline="30000">
                <a:solidFill>
                  <a:srgbClr val="000000"/>
                </a:solidFill>
                <a:latin typeface="Tahoma" pitchFamily="34" charset="0"/>
              </a:rPr>
              <a:t>3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724525" y="2997200"/>
            <a:ext cx="388778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0000"/>
              <a:buFont typeface="Wingdings" pitchFamily="2" charset="2"/>
              <a:buNone/>
            </a:pPr>
            <a:r>
              <a:rPr lang="en-US" altLang="ja-JP" sz="2000" i="1">
                <a:solidFill>
                  <a:srgbClr val="000000"/>
                </a:solidFill>
                <a:latin typeface="Tahoma" pitchFamily="34" charset="0"/>
              </a:rPr>
              <a:t>Free Oxygen Ions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0000"/>
              <a:buFont typeface="Wingdings" pitchFamily="2" charset="2"/>
              <a:buNone/>
            </a:pP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1</a:t>
            </a:r>
            <a:r>
              <a:rPr lang="en-US" altLang="ja-JP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10</a:t>
            </a:r>
            <a:r>
              <a:rPr lang="en-US" altLang="ja-JP" sz="2400" baseline="30000">
                <a:solidFill>
                  <a:srgbClr val="000000"/>
                </a:solidFill>
                <a:latin typeface="Tahoma" pitchFamily="34" charset="0"/>
              </a:rPr>
              <a:t>21 </a:t>
            </a: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cm</a:t>
            </a:r>
            <a:r>
              <a:rPr lang="en-US" altLang="ja-JP" sz="2400" baseline="3000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–</a:t>
            </a:r>
            <a:r>
              <a:rPr lang="en-US" altLang="ja-JP" sz="2400" baseline="30000">
                <a:solidFill>
                  <a:srgbClr val="000000"/>
                </a:solidFill>
                <a:latin typeface="Tahoma" pitchFamily="34" charset="0"/>
              </a:rPr>
              <a:t>3</a:t>
            </a: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5292725" y="3571875"/>
            <a:ext cx="288925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 flipV="1">
            <a:off x="7021513" y="5922963"/>
            <a:ext cx="431800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7380288" y="58515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Ca</a:t>
            </a:r>
            <a:endParaRPr lang="en-US" altLang="ja-JP" sz="2400" baseline="30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 flipV="1">
            <a:off x="7813675" y="4340225"/>
            <a:ext cx="287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8029575" y="4060825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Al</a:t>
            </a:r>
            <a:endParaRPr lang="en-US" altLang="ja-JP" sz="2400" baseline="30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 flipH="1" flipV="1">
            <a:off x="7885113" y="4700588"/>
            <a:ext cx="287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8101013" y="4484688"/>
            <a:ext cx="50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O</a:t>
            </a:r>
            <a:endParaRPr lang="en-US" altLang="ja-JP" sz="2400" baseline="30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238" name="Oval 22"/>
          <p:cNvSpPr>
            <a:spLocks noChangeArrowheads="1"/>
          </p:cNvSpPr>
          <p:nvPr/>
        </p:nvSpPr>
        <p:spPr bwMode="auto">
          <a:xfrm>
            <a:off x="5435600" y="3860800"/>
            <a:ext cx="1008063" cy="1008063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 flipH="1">
            <a:off x="7092950" y="3860800"/>
            <a:ext cx="142875" cy="792163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6443663" y="1628775"/>
            <a:ext cx="158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</a:rPr>
              <a:t>Mp. 1415 ºC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4695825" y="6299200"/>
            <a:ext cx="347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Tahoma" pitchFamily="34" charset="0"/>
              </a:rPr>
              <a:t>Fast Oxygen Ion Conductor</a:t>
            </a:r>
          </a:p>
        </p:txBody>
      </p:sp>
      <p:pic>
        <p:nvPicPr>
          <p:cNvPr id="9242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7448550" y="1125538"/>
            <a:ext cx="169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latin typeface="Verdana" pitchFamily="34" charset="0"/>
              </a:rPr>
              <a:t>single crystal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5992813" y="1068388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latin typeface="Verdana" pitchFamily="34" charset="0"/>
              </a:rPr>
              <a:t>powder</a:t>
            </a:r>
          </a:p>
        </p:txBody>
      </p:sp>
      <p:sp>
        <p:nvSpPr>
          <p:cNvPr id="9245" name="AutoShape 29"/>
          <p:cNvSpPr>
            <a:spLocks noChangeArrowheads="1"/>
          </p:cNvSpPr>
          <p:nvPr/>
        </p:nvSpPr>
        <p:spPr bwMode="auto">
          <a:xfrm rot="-1076787">
            <a:off x="6372225" y="2276475"/>
            <a:ext cx="503238" cy="360363"/>
          </a:xfrm>
          <a:prstGeom prst="leftArrow">
            <a:avLst>
              <a:gd name="adj1" fmla="val 50000"/>
              <a:gd name="adj2" fmla="val 34912"/>
            </a:avLst>
          </a:prstGeom>
          <a:solidFill>
            <a:srgbClr val="FF33CC"/>
          </a:solidFill>
          <a:ln w="9525" algn="ctr">
            <a:solidFill>
              <a:srgbClr val="FF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0" y="-26988"/>
            <a:ext cx="8261350" cy="1125538"/>
          </a:xfrm>
          <a:prstGeom prst="rect">
            <a:avLst/>
          </a:prstGeom>
          <a:solidFill>
            <a:srgbClr val="0107F9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001000" cy="755650"/>
          </a:xfrm>
        </p:spPr>
        <p:txBody>
          <a:bodyPr anchor="b"/>
          <a:lstStyle/>
          <a:p>
            <a:pPr eaLnBrk="1" hangingPunct="1"/>
            <a:r>
              <a:rPr lang="en-US" altLang="ja-JP" dirty="0" smtClean="0">
                <a:solidFill>
                  <a:schemeClr val="bg1"/>
                </a:solidFill>
              </a:rPr>
              <a:t>Electronic Structure of C12A7</a:t>
            </a:r>
          </a:p>
        </p:txBody>
      </p:sp>
      <p:sp>
        <p:nvSpPr>
          <p:cNvPr id="253956" name="Text Box 276"/>
          <p:cNvSpPr txBox="1">
            <a:spLocks noChangeArrowheads="1"/>
          </p:cNvSpPr>
          <p:nvPr/>
        </p:nvSpPr>
        <p:spPr bwMode="auto">
          <a:xfrm>
            <a:off x="39688" y="6502400"/>
            <a:ext cx="541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i="1">
                <a:solidFill>
                  <a:srgbClr val="000000"/>
                </a:solidFill>
                <a:latin typeface="Times New Roman" pitchFamily="18" charset="0"/>
              </a:rPr>
              <a:t>PRL(2003), PRB(2005), Nanolett(2007), Adv.Mat (2007)</a:t>
            </a:r>
          </a:p>
        </p:txBody>
      </p:sp>
      <p:sp>
        <p:nvSpPr>
          <p:cNvPr id="253957" name="Rectangle 279"/>
          <p:cNvSpPr>
            <a:spLocks noChangeArrowheads="1"/>
          </p:cNvSpPr>
          <p:nvPr/>
        </p:nvSpPr>
        <p:spPr bwMode="auto">
          <a:xfrm>
            <a:off x="2268538" y="616585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1" baseline="-25000">
                <a:solidFill>
                  <a:srgbClr val="000000"/>
                </a:solidFill>
              </a:rPr>
              <a:t>k</a:t>
            </a:r>
          </a:p>
        </p:txBody>
      </p:sp>
      <p:grpSp>
        <p:nvGrpSpPr>
          <p:cNvPr id="253958" name="グループ化 1"/>
          <p:cNvGrpSpPr>
            <a:grpSpLocks/>
          </p:cNvGrpSpPr>
          <p:nvPr/>
        </p:nvGrpSpPr>
        <p:grpSpPr bwMode="auto">
          <a:xfrm>
            <a:off x="-90488" y="1282700"/>
            <a:ext cx="8855076" cy="4564063"/>
            <a:chOff x="0" y="1546225"/>
            <a:chExt cx="8855075" cy="4564063"/>
          </a:xfrm>
        </p:grpSpPr>
        <p:sp>
          <p:nvSpPr>
            <p:cNvPr id="253959" name="Rectangle 4"/>
            <p:cNvSpPr>
              <a:spLocks noChangeArrowheads="1"/>
            </p:cNvSpPr>
            <p:nvPr/>
          </p:nvSpPr>
          <p:spPr bwMode="auto">
            <a:xfrm>
              <a:off x="1327150" y="5365750"/>
              <a:ext cx="15716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</a:rPr>
                <a:t>-4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3960" name="Rectangle 5"/>
            <p:cNvSpPr>
              <a:spLocks noChangeArrowheads="1"/>
            </p:cNvSpPr>
            <p:nvPr/>
          </p:nvSpPr>
          <p:spPr bwMode="auto">
            <a:xfrm>
              <a:off x="1327150" y="4630738"/>
              <a:ext cx="157163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</a:rPr>
                <a:t>-2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3961" name="Rectangle 6"/>
            <p:cNvSpPr>
              <a:spLocks noChangeArrowheads="1"/>
            </p:cNvSpPr>
            <p:nvPr/>
          </p:nvSpPr>
          <p:spPr bwMode="auto">
            <a:xfrm>
              <a:off x="1381125" y="3895725"/>
              <a:ext cx="984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</a:rPr>
                <a:t>0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3962" name="Rectangle 7"/>
            <p:cNvSpPr>
              <a:spLocks noChangeArrowheads="1"/>
            </p:cNvSpPr>
            <p:nvPr/>
          </p:nvSpPr>
          <p:spPr bwMode="auto">
            <a:xfrm>
              <a:off x="1381125" y="3162300"/>
              <a:ext cx="984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</a:rPr>
                <a:t>2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3963" name="Rectangle 8"/>
            <p:cNvSpPr>
              <a:spLocks noChangeArrowheads="1"/>
            </p:cNvSpPr>
            <p:nvPr/>
          </p:nvSpPr>
          <p:spPr bwMode="auto">
            <a:xfrm>
              <a:off x="1381125" y="2425700"/>
              <a:ext cx="984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</a:rPr>
                <a:t>4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3964" name="Rectangle 9"/>
            <p:cNvSpPr>
              <a:spLocks noChangeArrowheads="1"/>
            </p:cNvSpPr>
            <p:nvPr/>
          </p:nvSpPr>
          <p:spPr bwMode="auto">
            <a:xfrm>
              <a:off x="1381125" y="1690688"/>
              <a:ext cx="984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</a:rPr>
                <a:t>6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3965" name="Line 10"/>
            <p:cNvSpPr>
              <a:spLocks noChangeShapeType="1"/>
            </p:cNvSpPr>
            <p:nvPr/>
          </p:nvSpPr>
          <p:spPr bwMode="auto">
            <a:xfrm>
              <a:off x="155733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66" name="Line 11"/>
            <p:cNvSpPr>
              <a:spLocks noChangeShapeType="1"/>
            </p:cNvSpPr>
            <p:nvPr/>
          </p:nvSpPr>
          <p:spPr bwMode="auto">
            <a:xfrm>
              <a:off x="175418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67" name="Line 12"/>
            <p:cNvSpPr>
              <a:spLocks noChangeShapeType="1"/>
            </p:cNvSpPr>
            <p:nvPr/>
          </p:nvSpPr>
          <p:spPr bwMode="auto">
            <a:xfrm>
              <a:off x="195103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68" name="Line 13"/>
            <p:cNvSpPr>
              <a:spLocks noChangeShapeType="1"/>
            </p:cNvSpPr>
            <p:nvPr/>
          </p:nvSpPr>
          <p:spPr bwMode="auto">
            <a:xfrm>
              <a:off x="214788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69" name="Line 14"/>
            <p:cNvSpPr>
              <a:spLocks noChangeShapeType="1"/>
            </p:cNvSpPr>
            <p:nvPr/>
          </p:nvSpPr>
          <p:spPr bwMode="auto">
            <a:xfrm>
              <a:off x="234473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0" name="Line 15"/>
            <p:cNvSpPr>
              <a:spLocks noChangeShapeType="1"/>
            </p:cNvSpPr>
            <p:nvPr/>
          </p:nvSpPr>
          <p:spPr bwMode="auto">
            <a:xfrm>
              <a:off x="254158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1" name="Line 16"/>
            <p:cNvSpPr>
              <a:spLocks noChangeShapeType="1"/>
            </p:cNvSpPr>
            <p:nvPr/>
          </p:nvSpPr>
          <p:spPr bwMode="auto">
            <a:xfrm>
              <a:off x="273843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2" name="Line 17"/>
            <p:cNvSpPr>
              <a:spLocks noChangeShapeType="1"/>
            </p:cNvSpPr>
            <p:nvPr/>
          </p:nvSpPr>
          <p:spPr bwMode="auto">
            <a:xfrm>
              <a:off x="293528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3" name="Line 18"/>
            <p:cNvSpPr>
              <a:spLocks noChangeShapeType="1"/>
            </p:cNvSpPr>
            <p:nvPr/>
          </p:nvSpPr>
          <p:spPr bwMode="auto">
            <a:xfrm>
              <a:off x="313213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4" name="Line 19"/>
            <p:cNvSpPr>
              <a:spLocks noChangeShapeType="1"/>
            </p:cNvSpPr>
            <p:nvPr/>
          </p:nvSpPr>
          <p:spPr bwMode="auto">
            <a:xfrm>
              <a:off x="332898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5" name="Line 20"/>
            <p:cNvSpPr>
              <a:spLocks noChangeShapeType="1"/>
            </p:cNvSpPr>
            <p:nvPr/>
          </p:nvSpPr>
          <p:spPr bwMode="auto">
            <a:xfrm>
              <a:off x="3525838" y="5834063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6" name="Line 21"/>
            <p:cNvSpPr>
              <a:spLocks noChangeShapeType="1"/>
            </p:cNvSpPr>
            <p:nvPr/>
          </p:nvSpPr>
          <p:spPr bwMode="auto">
            <a:xfrm>
              <a:off x="1557338" y="5834063"/>
              <a:ext cx="1968500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7" name="Line 22"/>
            <p:cNvSpPr>
              <a:spLocks noChangeShapeType="1"/>
            </p:cNvSpPr>
            <p:nvPr/>
          </p:nvSpPr>
          <p:spPr bwMode="auto">
            <a:xfrm>
              <a:off x="1557338" y="5834063"/>
              <a:ext cx="396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8" name="Line 23"/>
            <p:cNvSpPr>
              <a:spLocks noChangeShapeType="1"/>
            </p:cNvSpPr>
            <p:nvPr/>
          </p:nvSpPr>
          <p:spPr bwMode="auto">
            <a:xfrm>
              <a:off x="1557338" y="5465763"/>
              <a:ext cx="79375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79" name="Line 24"/>
            <p:cNvSpPr>
              <a:spLocks noChangeShapeType="1"/>
            </p:cNvSpPr>
            <p:nvPr/>
          </p:nvSpPr>
          <p:spPr bwMode="auto">
            <a:xfrm>
              <a:off x="1557338" y="5100638"/>
              <a:ext cx="396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0" name="Line 25"/>
            <p:cNvSpPr>
              <a:spLocks noChangeShapeType="1"/>
            </p:cNvSpPr>
            <p:nvPr/>
          </p:nvSpPr>
          <p:spPr bwMode="auto">
            <a:xfrm>
              <a:off x="1557338" y="4732338"/>
              <a:ext cx="79375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1" name="Line 26"/>
            <p:cNvSpPr>
              <a:spLocks noChangeShapeType="1"/>
            </p:cNvSpPr>
            <p:nvPr/>
          </p:nvSpPr>
          <p:spPr bwMode="auto">
            <a:xfrm>
              <a:off x="1557338" y="4364038"/>
              <a:ext cx="396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2" name="Line 27"/>
            <p:cNvSpPr>
              <a:spLocks noChangeShapeType="1"/>
            </p:cNvSpPr>
            <p:nvPr/>
          </p:nvSpPr>
          <p:spPr bwMode="auto">
            <a:xfrm>
              <a:off x="1557338" y="3997325"/>
              <a:ext cx="79375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3" name="Line 28"/>
            <p:cNvSpPr>
              <a:spLocks noChangeShapeType="1"/>
            </p:cNvSpPr>
            <p:nvPr/>
          </p:nvSpPr>
          <p:spPr bwMode="auto">
            <a:xfrm>
              <a:off x="1557338" y="3629025"/>
              <a:ext cx="39687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4" name="Line 29"/>
            <p:cNvSpPr>
              <a:spLocks noChangeShapeType="1"/>
            </p:cNvSpPr>
            <p:nvPr/>
          </p:nvSpPr>
          <p:spPr bwMode="auto">
            <a:xfrm>
              <a:off x="1557338" y="3263900"/>
              <a:ext cx="79375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5" name="Line 30"/>
            <p:cNvSpPr>
              <a:spLocks noChangeShapeType="1"/>
            </p:cNvSpPr>
            <p:nvPr/>
          </p:nvSpPr>
          <p:spPr bwMode="auto">
            <a:xfrm>
              <a:off x="1557338" y="2895600"/>
              <a:ext cx="39687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6" name="Line 31"/>
            <p:cNvSpPr>
              <a:spLocks noChangeShapeType="1"/>
            </p:cNvSpPr>
            <p:nvPr/>
          </p:nvSpPr>
          <p:spPr bwMode="auto">
            <a:xfrm>
              <a:off x="1557338" y="2527300"/>
              <a:ext cx="79375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7" name="Line 32"/>
            <p:cNvSpPr>
              <a:spLocks noChangeShapeType="1"/>
            </p:cNvSpPr>
            <p:nvPr/>
          </p:nvSpPr>
          <p:spPr bwMode="auto">
            <a:xfrm>
              <a:off x="1557338" y="2160588"/>
              <a:ext cx="396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8" name="Line 33"/>
            <p:cNvSpPr>
              <a:spLocks noChangeShapeType="1"/>
            </p:cNvSpPr>
            <p:nvPr/>
          </p:nvSpPr>
          <p:spPr bwMode="auto">
            <a:xfrm>
              <a:off x="1557338" y="1792288"/>
              <a:ext cx="79375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89" name="Freeform 34"/>
            <p:cNvSpPr>
              <a:spLocks/>
            </p:cNvSpPr>
            <p:nvPr/>
          </p:nvSpPr>
          <p:spPr bwMode="auto">
            <a:xfrm>
              <a:off x="1557338" y="1792288"/>
              <a:ext cx="1587" cy="4041775"/>
            </a:xfrm>
            <a:custGeom>
              <a:avLst/>
              <a:gdLst>
                <a:gd name="T0" fmla="*/ 0 w 1587"/>
                <a:gd name="T1" fmla="*/ 2147483647 h 1723"/>
                <a:gd name="T2" fmla="*/ 0 w 1587"/>
                <a:gd name="T3" fmla="*/ 0 h 1723"/>
                <a:gd name="T4" fmla="*/ 0 w 1587"/>
                <a:gd name="T5" fmla="*/ 0 h 17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7" h="1723">
                  <a:moveTo>
                    <a:pt x="0" y="1723"/>
                  </a:move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0" name="Line 35"/>
            <p:cNvSpPr>
              <a:spLocks noChangeShapeType="1"/>
            </p:cNvSpPr>
            <p:nvPr/>
          </p:nvSpPr>
          <p:spPr bwMode="auto">
            <a:xfrm>
              <a:off x="175418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1" name="Line 36"/>
            <p:cNvSpPr>
              <a:spLocks noChangeShapeType="1"/>
            </p:cNvSpPr>
            <p:nvPr/>
          </p:nvSpPr>
          <p:spPr bwMode="auto">
            <a:xfrm>
              <a:off x="195103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2" name="Line 37"/>
            <p:cNvSpPr>
              <a:spLocks noChangeShapeType="1"/>
            </p:cNvSpPr>
            <p:nvPr/>
          </p:nvSpPr>
          <p:spPr bwMode="auto">
            <a:xfrm>
              <a:off x="214788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3" name="Line 38"/>
            <p:cNvSpPr>
              <a:spLocks noChangeShapeType="1"/>
            </p:cNvSpPr>
            <p:nvPr/>
          </p:nvSpPr>
          <p:spPr bwMode="auto">
            <a:xfrm>
              <a:off x="234473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4" name="Line 39"/>
            <p:cNvSpPr>
              <a:spLocks noChangeShapeType="1"/>
            </p:cNvSpPr>
            <p:nvPr/>
          </p:nvSpPr>
          <p:spPr bwMode="auto">
            <a:xfrm>
              <a:off x="254158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5" name="Line 40"/>
            <p:cNvSpPr>
              <a:spLocks noChangeShapeType="1"/>
            </p:cNvSpPr>
            <p:nvPr/>
          </p:nvSpPr>
          <p:spPr bwMode="auto">
            <a:xfrm>
              <a:off x="273843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6" name="Line 41"/>
            <p:cNvSpPr>
              <a:spLocks noChangeShapeType="1"/>
            </p:cNvSpPr>
            <p:nvPr/>
          </p:nvSpPr>
          <p:spPr bwMode="auto">
            <a:xfrm>
              <a:off x="293528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7" name="Line 42"/>
            <p:cNvSpPr>
              <a:spLocks noChangeShapeType="1"/>
            </p:cNvSpPr>
            <p:nvPr/>
          </p:nvSpPr>
          <p:spPr bwMode="auto">
            <a:xfrm>
              <a:off x="313213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8" name="Line 43"/>
            <p:cNvSpPr>
              <a:spLocks noChangeShapeType="1"/>
            </p:cNvSpPr>
            <p:nvPr/>
          </p:nvSpPr>
          <p:spPr bwMode="auto">
            <a:xfrm>
              <a:off x="332898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3999" name="Line 44"/>
            <p:cNvSpPr>
              <a:spLocks noChangeShapeType="1"/>
            </p:cNvSpPr>
            <p:nvPr/>
          </p:nvSpPr>
          <p:spPr bwMode="auto">
            <a:xfrm>
              <a:off x="3525838" y="1792288"/>
              <a:ext cx="1587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0" name="Line 45"/>
            <p:cNvSpPr>
              <a:spLocks noChangeShapeType="1"/>
            </p:cNvSpPr>
            <p:nvPr/>
          </p:nvSpPr>
          <p:spPr bwMode="auto">
            <a:xfrm>
              <a:off x="1557338" y="1792288"/>
              <a:ext cx="1968500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1" name="Line 46"/>
            <p:cNvSpPr>
              <a:spLocks noChangeShapeType="1"/>
            </p:cNvSpPr>
            <p:nvPr/>
          </p:nvSpPr>
          <p:spPr bwMode="auto">
            <a:xfrm flipH="1">
              <a:off x="3486150" y="5834063"/>
              <a:ext cx="39688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2" name="Line 47"/>
            <p:cNvSpPr>
              <a:spLocks noChangeShapeType="1"/>
            </p:cNvSpPr>
            <p:nvPr/>
          </p:nvSpPr>
          <p:spPr bwMode="auto">
            <a:xfrm flipH="1">
              <a:off x="3446463" y="5465763"/>
              <a:ext cx="79375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3" name="Line 48"/>
            <p:cNvSpPr>
              <a:spLocks noChangeShapeType="1"/>
            </p:cNvSpPr>
            <p:nvPr/>
          </p:nvSpPr>
          <p:spPr bwMode="auto">
            <a:xfrm flipH="1">
              <a:off x="3486150" y="5100638"/>
              <a:ext cx="39688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4" name="Line 49"/>
            <p:cNvSpPr>
              <a:spLocks noChangeShapeType="1"/>
            </p:cNvSpPr>
            <p:nvPr/>
          </p:nvSpPr>
          <p:spPr bwMode="auto">
            <a:xfrm flipH="1">
              <a:off x="3446463" y="4732338"/>
              <a:ext cx="79375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5" name="Line 50"/>
            <p:cNvSpPr>
              <a:spLocks noChangeShapeType="1"/>
            </p:cNvSpPr>
            <p:nvPr/>
          </p:nvSpPr>
          <p:spPr bwMode="auto">
            <a:xfrm flipH="1">
              <a:off x="3486150" y="4364038"/>
              <a:ext cx="39688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6" name="Line 51"/>
            <p:cNvSpPr>
              <a:spLocks noChangeShapeType="1"/>
            </p:cNvSpPr>
            <p:nvPr/>
          </p:nvSpPr>
          <p:spPr bwMode="auto">
            <a:xfrm flipH="1">
              <a:off x="3446463" y="3997325"/>
              <a:ext cx="79375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7" name="Line 52"/>
            <p:cNvSpPr>
              <a:spLocks noChangeShapeType="1"/>
            </p:cNvSpPr>
            <p:nvPr/>
          </p:nvSpPr>
          <p:spPr bwMode="auto">
            <a:xfrm flipH="1">
              <a:off x="3486150" y="3629025"/>
              <a:ext cx="39688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8" name="Line 53"/>
            <p:cNvSpPr>
              <a:spLocks noChangeShapeType="1"/>
            </p:cNvSpPr>
            <p:nvPr/>
          </p:nvSpPr>
          <p:spPr bwMode="auto">
            <a:xfrm flipH="1">
              <a:off x="3446463" y="3263900"/>
              <a:ext cx="79375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09" name="Line 54"/>
            <p:cNvSpPr>
              <a:spLocks noChangeShapeType="1"/>
            </p:cNvSpPr>
            <p:nvPr/>
          </p:nvSpPr>
          <p:spPr bwMode="auto">
            <a:xfrm flipH="1">
              <a:off x="3486150" y="2895600"/>
              <a:ext cx="39688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0" name="Line 55"/>
            <p:cNvSpPr>
              <a:spLocks noChangeShapeType="1"/>
            </p:cNvSpPr>
            <p:nvPr/>
          </p:nvSpPr>
          <p:spPr bwMode="auto">
            <a:xfrm flipH="1">
              <a:off x="3446463" y="2527300"/>
              <a:ext cx="79375" cy="15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1" name="Line 56"/>
            <p:cNvSpPr>
              <a:spLocks noChangeShapeType="1"/>
            </p:cNvSpPr>
            <p:nvPr/>
          </p:nvSpPr>
          <p:spPr bwMode="auto">
            <a:xfrm flipH="1">
              <a:off x="3486150" y="2160588"/>
              <a:ext cx="39688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2" name="Line 57"/>
            <p:cNvSpPr>
              <a:spLocks noChangeShapeType="1"/>
            </p:cNvSpPr>
            <p:nvPr/>
          </p:nvSpPr>
          <p:spPr bwMode="auto">
            <a:xfrm flipH="1">
              <a:off x="3446463" y="1792288"/>
              <a:ext cx="79375" cy="158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3" name="Line 58"/>
            <p:cNvSpPr>
              <a:spLocks noChangeShapeType="1"/>
            </p:cNvSpPr>
            <p:nvPr/>
          </p:nvSpPr>
          <p:spPr bwMode="auto">
            <a:xfrm flipV="1">
              <a:off x="3525838" y="1792288"/>
              <a:ext cx="1587" cy="40417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4" name="Freeform 59"/>
            <p:cNvSpPr>
              <a:spLocks/>
            </p:cNvSpPr>
            <p:nvPr/>
          </p:nvSpPr>
          <p:spPr bwMode="auto">
            <a:xfrm>
              <a:off x="1557338" y="1792288"/>
              <a:ext cx="1968500" cy="4041775"/>
            </a:xfrm>
            <a:custGeom>
              <a:avLst/>
              <a:gdLst>
                <a:gd name="T0" fmla="*/ 0 w 1240"/>
                <a:gd name="T1" fmla="*/ 2147483647 h 2546"/>
                <a:gd name="T2" fmla="*/ 0 w 1240"/>
                <a:gd name="T3" fmla="*/ 0 h 2546"/>
                <a:gd name="T4" fmla="*/ 2147483647 w 1240"/>
                <a:gd name="T5" fmla="*/ 0 h 2546"/>
                <a:gd name="T6" fmla="*/ 2147483647 w 1240"/>
                <a:gd name="T7" fmla="*/ 2147483647 h 2546"/>
                <a:gd name="T8" fmla="*/ 2147483647 w 1240"/>
                <a:gd name="T9" fmla="*/ 2147483647 h 2546"/>
                <a:gd name="T10" fmla="*/ 2147483647 w 1240"/>
                <a:gd name="T11" fmla="*/ 0 h 2546"/>
                <a:gd name="T12" fmla="*/ 2147483647 w 1240"/>
                <a:gd name="T13" fmla="*/ 0 h 2546"/>
                <a:gd name="T14" fmla="*/ 2147483647 w 1240"/>
                <a:gd name="T15" fmla="*/ 2147483647 h 2546"/>
                <a:gd name="T16" fmla="*/ 2147483647 w 1240"/>
                <a:gd name="T17" fmla="*/ 2147483647 h 2546"/>
                <a:gd name="T18" fmla="*/ 2147483647 w 1240"/>
                <a:gd name="T19" fmla="*/ 0 h 2546"/>
                <a:gd name="T20" fmla="*/ 2147483647 w 1240"/>
                <a:gd name="T21" fmla="*/ 0 h 2546"/>
                <a:gd name="T22" fmla="*/ 2147483647 w 1240"/>
                <a:gd name="T23" fmla="*/ 2147483647 h 2546"/>
                <a:gd name="T24" fmla="*/ 2147483647 w 1240"/>
                <a:gd name="T25" fmla="*/ 2147483647 h 2546"/>
                <a:gd name="T26" fmla="*/ 2147483647 w 1240"/>
                <a:gd name="T27" fmla="*/ 0 h 2546"/>
                <a:gd name="T28" fmla="*/ 2147483647 w 1240"/>
                <a:gd name="T29" fmla="*/ 0 h 25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40" h="2546">
                  <a:moveTo>
                    <a:pt x="0" y="2546"/>
                  </a:moveTo>
                  <a:lnTo>
                    <a:pt x="0" y="0"/>
                  </a:lnTo>
                  <a:lnTo>
                    <a:pt x="224" y="0"/>
                  </a:lnTo>
                  <a:lnTo>
                    <a:pt x="224" y="2546"/>
                  </a:lnTo>
                  <a:lnTo>
                    <a:pt x="382" y="2546"/>
                  </a:lnTo>
                  <a:lnTo>
                    <a:pt x="382" y="0"/>
                  </a:lnTo>
                  <a:lnTo>
                    <a:pt x="607" y="0"/>
                  </a:lnTo>
                  <a:lnTo>
                    <a:pt x="607" y="2546"/>
                  </a:lnTo>
                  <a:lnTo>
                    <a:pt x="765" y="2546"/>
                  </a:lnTo>
                  <a:lnTo>
                    <a:pt x="765" y="0"/>
                  </a:lnTo>
                  <a:lnTo>
                    <a:pt x="923" y="0"/>
                  </a:lnTo>
                  <a:lnTo>
                    <a:pt x="923" y="2546"/>
                  </a:lnTo>
                  <a:lnTo>
                    <a:pt x="1082" y="2546"/>
                  </a:lnTo>
                  <a:lnTo>
                    <a:pt x="1082" y="0"/>
                  </a:lnTo>
                  <a:lnTo>
                    <a:pt x="1240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5" name="Freeform 60"/>
            <p:cNvSpPr>
              <a:spLocks/>
            </p:cNvSpPr>
            <p:nvPr/>
          </p:nvSpPr>
          <p:spPr bwMode="auto">
            <a:xfrm>
              <a:off x="1557338" y="5773738"/>
              <a:ext cx="1968500" cy="33337"/>
            </a:xfrm>
            <a:custGeom>
              <a:avLst/>
              <a:gdLst>
                <a:gd name="T0" fmla="*/ 0 w 1240"/>
                <a:gd name="T1" fmla="*/ 2147483647 h 21"/>
                <a:gd name="T2" fmla="*/ 2147483647 w 1240"/>
                <a:gd name="T3" fmla="*/ 2147483647 h 21"/>
                <a:gd name="T4" fmla="*/ 2147483647 w 1240"/>
                <a:gd name="T5" fmla="*/ 2147483647 h 21"/>
                <a:gd name="T6" fmla="*/ 2147483647 w 1240"/>
                <a:gd name="T7" fmla="*/ 2147483647 h 21"/>
                <a:gd name="T8" fmla="*/ 2147483647 w 1240"/>
                <a:gd name="T9" fmla="*/ 2147483647 h 21"/>
                <a:gd name="T10" fmla="*/ 2147483647 w 1240"/>
                <a:gd name="T11" fmla="*/ 2147483647 h 21"/>
                <a:gd name="T12" fmla="*/ 2147483647 w 1240"/>
                <a:gd name="T13" fmla="*/ 2147483647 h 21"/>
                <a:gd name="T14" fmla="*/ 2147483647 w 1240"/>
                <a:gd name="T15" fmla="*/ 2147483647 h 21"/>
                <a:gd name="T16" fmla="*/ 2147483647 w 1240"/>
                <a:gd name="T17" fmla="*/ 2147483647 h 21"/>
                <a:gd name="T18" fmla="*/ 2147483647 w 1240"/>
                <a:gd name="T19" fmla="*/ 2147483647 h 21"/>
                <a:gd name="T20" fmla="*/ 2147483647 w 1240"/>
                <a:gd name="T21" fmla="*/ 2147483647 h 21"/>
                <a:gd name="T22" fmla="*/ 2147483647 w 1240"/>
                <a:gd name="T23" fmla="*/ 2147483647 h 21"/>
                <a:gd name="T24" fmla="*/ 2147483647 w 1240"/>
                <a:gd name="T25" fmla="*/ 2147483647 h 21"/>
                <a:gd name="T26" fmla="*/ 2147483647 w 1240"/>
                <a:gd name="T27" fmla="*/ 2147483647 h 21"/>
                <a:gd name="T28" fmla="*/ 2147483647 w 1240"/>
                <a:gd name="T29" fmla="*/ 2147483647 h 21"/>
                <a:gd name="T30" fmla="*/ 2147483647 w 1240"/>
                <a:gd name="T31" fmla="*/ 2147483647 h 21"/>
                <a:gd name="T32" fmla="*/ 2147483647 w 1240"/>
                <a:gd name="T33" fmla="*/ 2147483647 h 21"/>
                <a:gd name="T34" fmla="*/ 2147483647 w 1240"/>
                <a:gd name="T35" fmla="*/ 2147483647 h 21"/>
                <a:gd name="T36" fmla="*/ 2147483647 w 1240"/>
                <a:gd name="T37" fmla="*/ 2147483647 h 21"/>
                <a:gd name="T38" fmla="*/ 2147483647 w 1240"/>
                <a:gd name="T39" fmla="*/ 2147483647 h 21"/>
                <a:gd name="T40" fmla="*/ 2147483647 w 1240"/>
                <a:gd name="T41" fmla="*/ 0 h 21"/>
                <a:gd name="T42" fmla="*/ 2147483647 w 1240"/>
                <a:gd name="T43" fmla="*/ 2147483647 h 21"/>
                <a:gd name="T44" fmla="*/ 2147483647 w 1240"/>
                <a:gd name="T45" fmla="*/ 2147483647 h 21"/>
                <a:gd name="T46" fmla="*/ 2147483647 w 1240"/>
                <a:gd name="T47" fmla="*/ 2147483647 h 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1">
                  <a:moveTo>
                    <a:pt x="0" y="12"/>
                  </a:moveTo>
                  <a:lnTo>
                    <a:pt x="56" y="12"/>
                  </a:lnTo>
                  <a:lnTo>
                    <a:pt x="112" y="15"/>
                  </a:lnTo>
                  <a:lnTo>
                    <a:pt x="168" y="15"/>
                  </a:lnTo>
                  <a:lnTo>
                    <a:pt x="224" y="13"/>
                  </a:lnTo>
                  <a:lnTo>
                    <a:pt x="277" y="12"/>
                  </a:lnTo>
                  <a:lnTo>
                    <a:pt x="329" y="6"/>
                  </a:lnTo>
                  <a:lnTo>
                    <a:pt x="382" y="3"/>
                  </a:lnTo>
                  <a:lnTo>
                    <a:pt x="438" y="3"/>
                  </a:lnTo>
                  <a:lnTo>
                    <a:pt x="494" y="4"/>
                  </a:lnTo>
                  <a:lnTo>
                    <a:pt x="550" y="12"/>
                  </a:lnTo>
                  <a:lnTo>
                    <a:pt x="607" y="21"/>
                  </a:lnTo>
                  <a:lnTo>
                    <a:pt x="660" y="21"/>
                  </a:lnTo>
                  <a:lnTo>
                    <a:pt x="711" y="19"/>
                  </a:lnTo>
                  <a:lnTo>
                    <a:pt x="765" y="12"/>
                  </a:lnTo>
                  <a:lnTo>
                    <a:pt x="818" y="12"/>
                  </a:lnTo>
                  <a:lnTo>
                    <a:pt x="871" y="16"/>
                  </a:lnTo>
                  <a:lnTo>
                    <a:pt x="923" y="16"/>
                  </a:lnTo>
                  <a:lnTo>
                    <a:pt x="976" y="16"/>
                  </a:lnTo>
                  <a:lnTo>
                    <a:pt x="1029" y="7"/>
                  </a:lnTo>
                  <a:lnTo>
                    <a:pt x="1082" y="0"/>
                  </a:lnTo>
                  <a:lnTo>
                    <a:pt x="1134" y="6"/>
                  </a:lnTo>
                  <a:lnTo>
                    <a:pt x="1187" y="15"/>
                  </a:lnTo>
                  <a:lnTo>
                    <a:pt x="1240" y="2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6" name="Freeform 61"/>
            <p:cNvSpPr>
              <a:spLocks/>
            </p:cNvSpPr>
            <p:nvPr/>
          </p:nvSpPr>
          <p:spPr bwMode="auto">
            <a:xfrm>
              <a:off x="1557338" y="5773738"/>
              <a:ext cx="1968500" cy="28575"/>
            </a:xfrm>
            <a:custGeom>
              <a:avLst/>
              <a:gdLst>
                <a:gd name="T0" fmla="*/ 0 w 1240"/>
                <a:gd name="T1" fmla="*/ 2147483647 h 18"/>
                <a:gd name="T2" fmla="*/ 2147483647 w 1240"/>
                <a:gd name="T3" fmla="*/ 2147483647 h 18"/>
                <a:gd name="T4" fmla="*/ 2147483647 w 1240"/>
                <a:gd name="T5" fmla="*/ 2147483647 h 18"/>
                <a:gd name="T6" fmla="*/ 2147483647 w 1240"/>
                <a:gd name="T7" fmla="*/ 2147483647 h 18"/>
                <a:gd name="T8" fmla="*/ 2147483647 w 1240"/>
                <a:gd name="T9" fmla="*/ 2147483647 h 18"/>
                <a:gd name="T10" fmla="*/ 2147483647 w 1240"/>
                <a:gd name="T11" fmla="*/ 2147483647 h 18"/>
                <a:gd name="T12" fmla="*/ 2147483647 w 1240"/>
                <a:gd name="T13" fmla="*/ 2147483647 h 18"/>
                <a:gd name="T14" fmla="*/ 2147483647 w 1240"/>
                <a:gd name="T15" fmla="*/ 2147483647 h 18"/>
                <a:gd name="T16" fmla="*/ 2147483647 w 1240"/>
                <a:gd name="T17" fmla="*/ 2147483647 h 18"/>
                <a:gd name="T18" fmla="*/ 2147483647 w 1240"/>
                <a:gd name="T19" fmla="*/ 2147483647 h 18"/>
                <a:gd name="T20" fmla="*/ 2147483647 w 1240"/>
                <a:gd name="T21" fmla="*/ 2147483647 h 18"/>
                <a:gd name="T22" fmla="*/ 2147483647 w 1240"/>
                <a:gd name="T23" fmla="*/ 2147483647 h 18"/>
                <a:gd name="T24" fmla="*/ 2147483647 w 1240"/>
                <a:gd name="T25" fmla="*/ 2147483647 h 18"/>
                <a:gd name="T26" fmla="*/ 2147483647 w 1240"/>
                <a:gd name="T27" fmla="*/ 2147483647 h 18"/>
                <a:gd name="T28" fmla="*/ 2147483647 w 1240"/>
                <a:gd name="T29" fmla="*/ 2147483647 h 18"/>
                <a:gd name="T30" fmla="*/ 2147483647 w 1240"/>
                <a:gd name="T31" fmla="*/ 2147483647 h 18"/>
                <a:gd name="T32" fmla="*/ 2147483647 w 1240"/>
                <a:gd name="T33" fmla="*/ 2147483647 h 18"/>
                <a:gd name="T34" fmla="*/ 2147483647 w 1240"/>
                <a:gd name="T35" fmla="*/ 2147483647 h 18"/>
                <a:gd name="T36" fmla="*/ 2147483647 w 1240"/>
                <a:gd name="T37" fmla="*/ 2147483647 h 18"/>
                <a:gd name="T38" fmla="*/ 2147483647 w 1240"/>
                <a:gd name="T39" fmla="*/ 2147483647 h 18"/>
                <a:gd name="T40" fmla="*/ 2147483647 w 1240"/>
                <a:gd name="T41" fmla="*/ 0 h 18"/>
                <a:gd name="T42" fmla="*/ 2147483647 w 1240"/>
                <a:gd name="T43" fmla="*/ 0 h 18"/>
                <a:gd name="T44" fmla="*/ 2147483647 w 1240"/>
                <a:gd name="T45" fmla="*/ 2147483647 h 18"/>
                <a:gd name="T46" fmla="*/ 2147483647 w 1240"/>
                <a:gd name="T47" fmla="*/ 2147483647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8">
                  <a:moveTo>
                    <a:pt x="0" y="12"/>
                  </a:moveTo>
                  <a:lnTo>
                    <a:pt x="56" y="12"/>
                  </a:lnTo>
                  <a:lnTo>
                    <a:pt x="112" y="15"/>
                  </a:lnTo>
                  <a:lnTo>
                    <a:pt x="168" y="15"/>
                  </a:lnTo>
                  <a:lnTo>
                    <a:pt x="224" y="13"/>
                  </a:lnTo>
                  <a:lnTo>
                    <a:pt x="277" y="12"/>
                  </a:lnTo>
                  <a:lnTo>
                    <a:pt x="329" y="6"/>
                  </a:lnTo>
                  <a:lnTo>
                    <a:pt x="382" y="3"/>
                  </a:lnTo>
                  <a:lnTo>
                    <a:pt x="438" y="2"/>
                  </a:lnTo>
                  <a:lnTo>
                    <a:pt x="494" y="2"/>
                  </a:lnTo>
                  <a:lnTo>
                    <a:pt x="550" y="7"/>
                  </a:lnTo>
                  <a:lnTo>
                    <a:pt x="607" y="18"/>
                  </a:lnTo>
                  <a:lnTo>
                    <a:pt x="660" y="16"/>
                  </a:lnTo>
                  <a:lnTo>
                    <a:pt x="711" y="13"/>
                  </a:lnTo>
                  <a:lnTo>
                    <a:pt x="765" y="12"/>
                  </a:lnTo>
                  <a:lnTo>
                    <a:pt x="818" y="12"/>
                  </a:lnTo>
                  <a:lnTo>
                    <a:pt x="871" y="16"/>
                  </a:lnTo>
                  <a:lnTo>
                    <a:pt x="923" y="16"/>
                  </a:lnTo>
                  <a:lnTo>
                    <a:pt x="976" y="16"/>
                  </a:lnTo>
                  <a:lnTo>
                    <a:pt x="1029" y="7"/>
                  </a:lnTo>
                  <a:lnTo>
                    <a:pt x="1082" y="0"/>
                  </a:lnTo>
                  <a:lnTo>
                    <a:pt x="1134" y="0"/>
                  </a:lnTo>
                  <a:lnTo>
                    <a:pt x="1187" y="7"/>
                  </a:lnTo>
                  <a:lnTo>
                    <a:pt x="1240" y="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7" name="Freeform 62"/>
            <p:cNvSpPr>
              <a:spLocks/>
            </p:cNvSpPr>
            <p:nvPr/>
          </p:nvSpPr>
          <p:spPr bwMode="auto">
            <a:xfrm>
              <a:off x="1557338" y="5753100"/>
              <a:ext cx="1968500" cy="26988"/>
            </a:xfrm>
            <a:custGeom>
              <a:avLst/>
              <a:gdLst>
                <a:gd name="T0" fmla="*/ 0 w 1240"/>
                <a:gd name="T1" fmla="*/ 2147483647 h 17"/>
                <a:gd name="T2" fmla="*/ 2147483647 w 1240"/>
                <a:gd name="T3" fmla="*/ 2147483647 h 17"/>
                <a:gd name="T4" fmla="*/ 2147483647 w 1240"/>
                <a:gd name="T5" fmla="*/ 2147483647 h 17"/>
                <a:gd name="T6" fmla="*/ 2147483647 w 1240"/>
                <a:gd name="T7" fmla="*/ 2147483647 h 17"/>
                <a:gd name="T8" fmla="*/ 2147483647 w 1240"/>
                <a:gd name="T9" fmla="*/ 2147483647 h 17"/>
                <a:gd name="T10" fmla="*/ 2147483647 w 1240"/>
                <a:gd name="T11" fmla="*/ 2147483647 h 17"/>
                <a:gd name="T12" fmla="*/ 2147483647 w 1240"/>
                <a:gd name="T13" fmla="*/ 2147483647 h 17"/>
                <a:gd name="T14" fmla="*/ 2147483647 w 1240"/>
                <a:gd name="T15" fmla="*/ 0 h 17"/>
                <a:gd name="T16" fmla="*/ 2147483647 w 1240"/>
                <a:gd name="T17" fmla="*/ 2147483647 h 17"/>
                <a:gd name="T18" fmla="*/ 2147483647 w 1240"/>
                <a:gd name="T19" fmla="*/ 2147483647 h 17"/>
                <a:gd name="T20" fmla="*/ 2147483647 w 1240"/>
                <a:gd name="T21" fmla="*/ 2147483647 h 17"/>
                <a:gd name="T22" fmla="*/ 2147483647 w 1240"/>
                <a:gd name="T23" fmla="*/ 2147483647 h 17"/>
                <a:gd name="T24" fmla="*/ 2147483647 w 1240"/>
                <a:gd name="T25" fmla="*/ 2147483647 h 17"/>
                <a:gd name="T26" fmla="*/ 2147483647 w 1240"/>
                <a:gd name="T27" fmla="*/ 2147483647 h 17"/>
                <a:gd name="T28" fmla="*/ 2147483647 w 1240"/>
                <a:gd name="T29" fmla="*/ 2147483647 h 17"/>
                <a:gd name="T30" fmla="*/ 2147483647 w 1240"/>
                <a:gd name="T31" fmla="*/ 2147483647 h 17"/>
                <a:gd name="T32" fmla="*/ 2147483647 w 1240"/>
                <a:gd name="T33" fmla="*/ 2147483647 h 17"/>
                <a:gd name="T34" fmla="*/ 2147483647 w 1240"/>
                <a:gd name="T35" fmla="*/ 2147483647 h 17"/>
                <a:gd name="T36" fmla="*/ 2147483647 w 1240"/>
                <a:gd name="T37" fmla="*/ 2147483647 h 17"/>
                <a:gd name="T38" fmla="*/ 2147483647 w 1240"/>
                <a:gd name="T39" fmla="*/ 2147483647 h 17"/>
                <a:gd name="T40" fmla="*/ 2147483647 w 1240"/>
                <a:gd name="T41" fmla="*/ 2147483647 h 17"/>
                <a:gd name="T42" fmla="*/ 2147483647 w 1240"/>
                <a:gd name="T43" fmla="*/ 2147483647 h 17"/>
                <a:gd name="T44" fmla="*/ 2147483647 w 1240"/>
                <a:gd name="T45" fmla="*/ 2147483647 h 17"/>
                <a:gd name="T46" fmla="*/ 2147483647 w 1240"/>
                <a:gd name="T47" fmla="*/ 2147483647 h 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7">
                  <a:moveTo>
                    <a:pt x="0" y="17"/>
                  </a:moveTo>
                  <a:lnTo>
                    <a:pt x="56" y="15"/>
                  </a:lnTo>
                  <a:lnTo>
                    <a:pt x="112" y="10"/>
                  </a:lnTo>
                  <a:lnTo>
                    <a:pt x="168" y="12"/>
                  </a:lnTo>
                  <a:lnTo>
                    <a:pt x="224" y="12"/>
                  </a:lnTo>
                  <a:lnTo>
                    <a:pt x="277" y="10"/>
                  </a:lnTo>
                  <a:lnTo>
                    <a:pt x="329" y="6"/>
                  </a:lnTo>
                  <a:lnTo>
                    <a:pt x="382" y="0"/>
                  </a:lnTo>
                  <a:lnTo>
                    <a:pt x="438" y="3"/>
                  </a:lnTo>
                  <a:lnTo>
                    <a:pt x="494" y="6"/>
                  </a:lnTo>
                  <a:lnTo>
                    <a:pt x="550" y="9"/>
                  </a:lnTo>
                  <a:lnTo>
                    <a:pt x="607" y="12"/>
                  </a:lnTo>
                  <a:lnTo>
                    <a:pt x="660" y="13"/>
                  </a:lnTo>
                  <a:lnTo>
                    <a:pt x="711" y="16"/>
                  </a:lnTo>
                  <a:lnTo>
                    <a:pt x="765" y="17"/>
                  </a:lnTo>
                  <a:lnTo>
                    <a:pt x="818" y="16"/>
                  </a:lnTo>
                  <a:lnTo>
                    <a:pt x="871" y="10"/>
                  </a:lnTo>
                  <a:lnTo>
                    <a:pt x="923" y="9"/>
                  </a:lnTo>
                  <a:lnTo>
                    <a:pt x="976" y="9"/>
                  </a:lnTo>
                  <a:lnTo>
                    <a:pt x="1029" y="7"/>
                  </a:lnTo>
                  <a:lnTo>
                    <a:pt x="1082" y="7"/>
                  </a:lnTo>
                  <a:lnTo>
                    <a:pt x="1134" y="7"/>
                  </a:lnTo>
                  <a:lnTo>
                    <a:pt x="1187" y="10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8" name="Freeform 63"/>
            <p:cNvSpPr>
              <a:spLocks/>
            </p:cNvSpPr>
            <p:nvPr/>
          </p:nvSpPr>
          <p:spPr bwMode="auto">
            <a:xfrm>
              <a:off x="1557338" y="5753100"/>
              <a:ext cx="1968500" cy="26988"/>
            </a:xfrm>
            <a:custGeom>
              <a:avLst/>
              <a:gdLst>
                <a:gd name="T0" fmla="*/ 0 w 1240"/>
                <a:gd name="T1" fmla="*/ 2147483647 h 17"/>
                <a:gd name="T2" fmla="*/ 2147483647 w 1240"/>
                <a:gd name="T3" fmla="*/ 2147483647 h 17"/>
                <a:gd name="T4" fmla="*/ 2147483647 w 1240"/>
                <a:gd name="T5" fmla="*/ 2147483647 h 17"/>
                <a:gd name="T6" fmla="*/ 2147483647 w 1240"/>
                <a:gd name="T7" fmla="*/ 2147483647 h 17"/>
                <a:gd name="T8" fmla="*/ 2147483647 w 1240"/>
                <a:gd name="T9" fmla="*/ 2147483647 h 17"/>
                <a:gd name="T10" fmla="*/ 2147483647 w 1240"/>
                <a:gd name="T11" fmla="*/ 2147483647 h 17"/>
                <a:gd name="T12" fmla="*/ 2147483647 w 1240"/>
                <a:gd name="T13" fmla="*/ 2147483647 h 17"/>
                <a:gd name="T14" fmla="*/ 2147483647 w 1240"/>
                <a:gd name="T15" fmla="*/ 0 h 17"/>
                <a:gd name="T16" fmla="*/ 2147483647 w 1240"/>
                <a:gd name="T17" fmla="*/ 0 h 17"/>
                <a:gd name="T18" fmla="*/ 2147483647 w 1240"/>
                <a:gd name="T19" fmla="*/ 2147483647 h 17"/>
                <a:gd name="T20" fmla="*/ 2147483647 w 1240"/>
                <a:gd name="T21" fmla="*/ 2147483647 h 17"/>
                <a:gd name="T22" fmla="*/ 2147483647 w 1240"/>
                <a:gd name="T23" fmla="*/ 2147483647 h 17"/>
                <a:gd name="T24" fmla="*/ 2147483647 w 1240"/>
                <a:gd name="T25" fmla="*/ 2147483647 h 17"/>
                <a:gd name="T26" fmla="*/ 2147483647 w 1240"/>
                <a:gd name="T27" fmla="*/ 2147483647 h 17"/>
                <a:gd name="T28" fmla="*/ 2147483647 w 1240"/>
                <a:gd name="T29" fmla="*/ 2147483647 h 17"/>
                <a:gd name="T30" fmla="*/ 2147483647 w 1240"/>
                <a:gd name="T31" fmla="*/ 2147483647 h 17"/>
                <a:gd name="T32" fmla="*/ 2147483647 w 1240"/>
                <a:gd name="T33" fmla="*/ 2147483647 h 17"/>
                <a:gd name="T34" fmla="*/ 2147483647 w 1240"/>
                <a:gd name="T35" fmla="*/ 2147483647 h 17"/>
                <a:gd name="T36" fmla="*/ 2147483647 w 1240"/>
                <a:gd name="T37" fmla="*/ 2147483647 h 17"/>
                <a:gd name="T38" fmla="*/ 2147483647 w 1240"/>
                <a:gd name="T39" fmla="*/ 2147483647 h 17"/>
                <a:gd name="T40" fmla="*/ 2147483647 w 1240"/>
                <a:gd name="T41" fmla="*/ 2147483647 h 17"/>
                <a:gd name="T42" fmla="*/ 2147483647 w 1240"/>
                <a:gd name="T43" fmla="*/ 2147483647 h 17"/>
                <a:gd name="T44" fmla="*/ 2147483647 w 1240"/>
                <a:gd name="T45" fmla="*/ 2147483647 h 17"/>
                <a:gd name="T46" fmla="*/ 2147483647 w 1240"/>
                <a:gd name="T47" fmla="*/ 2147483647 h 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7">
                  <a:moveTo>
                    <a:pt x="0" y="17"/>
                  </a:moveTo>
                  <a:lnTo>
                    <a:pt x="56" y="15"/>
                  </a:lnTo>
                  <a:lnTo>
                    <a:pt x="112" y="10"/>
                  </a:lnTo>
                  <a:lnTo>
                    <a:pt x="168" y="12"/>
                  </a:lnTo>
                  <a:lnTo>
                    <a:pt x="224" y="12"/>
                  </a:lnTo>
                  <a:lnTo>
                    <a:pt x="277" y="10"/>
                  </a:lnTo>
                  <a:lnTo>
                    <a:pt x="329" y="6"/>
                  </a:lnTo>
                  <a:lnTo>
                    <a:pt x="382" y="0"/>
                  </a:lnTo>
                  <a:lnTo>
                    <a:pt x="438" y="0"/>
                  </a:lnTo>
                  <a:lnTo>
                    <a:pt x="494" y="3"/>
                  </a:lnTo>
                  <a:lnTo>
                    <a:pt x="550" y="7"/>
                  </a:lnTo>
                  <a:lnTo>
                    <a:pt x="607" y="10"/>
                  </a:lnTo>
                  <a:lnTo>
                    <a:pt x="660" y="12"/>
                  </a:lnTo>
                  <a:lnTo>
                    <a:pt x="711" y="15"/>
                  </a:lnTo>
                  <a:lnTo>
                    <a:pt x="765" y="17"/>
                  </a:lnTo>
                  <a:lnTo>
                    <a:pt x="818" y="16"/>
                  </a:lnTo>
                  <a:lnTo>
                    <a:pt x="871" y="10"/>
                  </a:lnTo>
                  <a:lnTo>
                    <a:pt x="923" y="9"/>
                  </a:lnTo>
                  <a:lnTo>
                    <a:pt x="976" y="9"/>
                  </a:lnTo>
                  <a:lnTo>
                    <a:pt x="1029" y="7"/>
                  </a:lnTo>
                  <a:lnTo>
                    <a:pt x="1082" y="7"/>
                  </a:lnTo>
                  <a:lnTo>
                    <a:pt x="1134" y="7"/>
                  </a:lnTo>
                  <a:lnTo>
                    <a:pt x="1187" y="7"/>
                  </a:lnTo>
                  <a:lnTo>
                    <a:pt x="124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19" name="Freeform 64"/>
            <p:cNvSpPr>
              <a:spLocks/>
            </p:cNvSpPr>
            <p:nvPr/>
          </p:nvSpPr>
          <p:spPr bwMode="auto">
            <a:xfrm>
              <a:off x="1557338" y="5724525"/>
              <a:ext cx="1968500" cy="33338"/>
            </a:xfrm>
            <a:custGeom>
              <a:avLst/>
              <a:gdLst>
                <a:gd name="T0" fmla="*/ 0 w 1240"/>
                <a:gd name="T1" fmla="*/ 2147483647 h 21"/>
                <a:gd name="T2" fmla="*/ 2147483647 w 1240"/>
                <a:gd name="T3" fmla="*/ 2147483647 h 21"/>
                <a:gd name="T4" fmla="*/ 2147483647 w 1240"/>
                <a:gd name="T5" fmla="*/ 2147483647 h 21"/>
                <a:gd name="T6" fmla="*/ 2147483647 w 1240"/>
                <a:gd name="T7" fmla="*/ 2147483647 h 21"/>
                <a:gd name="T8" fmla="*/ 2147483647 w 1240"/>
                <a:gd name="T9" fmla="*/ 0 h 21"/>
                <a:gd name="T10" fmla="*/ 2147483647 w 1240"/>
                <a:gd name="T11" fmla="*/ 2147483647 h 21"/>
                <a:gd name="T12" fmla="*/ 2147483647 w 1240"/>
                <a:gd name="T13" fmla="*/ 2147483647 h 21"/>
                <a:gd name="T14" fmla="*/ 2147483647 w 1240"/>
                <a:gd name="T15" fmla="*/ 2147483647 h 21"/>
                <a:gd name="T16" fmla="*/ 2147483647 w 1240"/>
                <a:gd name="T17" fmla="*/ 2147483647 h 21"/>
                <a:gd name="T18" fmla="*/ 2147483647 w 1240"/>
                <a:gd name="T19" fmla="*/ 2147483647 h 21"/>
                <a:gd name="T20" fmla="*/ 2147483647 w 1240"/>
                <a:gd name="T21" fmla="*/ 2147483647 h 21"/>
                <a:gd name="T22" fmla="*/ 2147483647 w 1240"/>
                <a:gd name="T23" fmla="*/ 2147483647 h 21"/>
                <a:gd name="T24" fmla="*/ 2147483647 w 1240"/>
                <a:gd name="T25" fmla="*/ 2147483647 h 21"/>
                <a:gd name="T26" fmla="*/ 2147483647 w 1240"/>
                <a:gd name="T27" fmla="*/ 2147483647 h 21"/>
                <a:gd name="T28" fmla="*/ 2147483647 w 1240"/>
                <a:gd name="T29" fmla="*/ 2147483647 h 21"/>
                <a:gd name="T30" fmla="*/ 2147483647 w 1240"/>
                <a:gd name="T31" fmla="*/ 2147483647 h 21"/>
                <a:gd name="T32" fmla="*/ 2147483647 w 1240"/>
                <a:gd name="T33" fmla="*/ 2147483647 h 21"/>
                <a:gd name="T34" fmla="*/ 2147483647 w 1240"/>
                <a:gd name="T35" fmla="*/ 2147483647 h 21"/>
                <a:gd name="T36" fmla="*/ 2147483647 w 1240"/>
                <a:gd name="T37" fmla="*/ 2147483647 h 21"/>
                <a:gd name="T38" fmla="*/ 2147483647 w 1240"/>
                <a:gd name="T39" fmla="*/ 2147483647 h 21"/>
                <a:gd name="T40" fmla="*/ 2147483647 w 1240"/>
                <a:gd name="T41" fmla="*/ 2147483647 h 21"/>
                <a:gd name="T42" fmla="*/ 2147483647 w 1240"/>
                <a:gd name="T43" fmla="*/ 2147483647 h 21"/>
                <a:gd name="T44" fmla="*/ 2147483647 w 1240"/>
                <a:gd name="T45" fmla="*/ 2147483647 h 21"/>
                <a:gd name="T46" fmla="*/ 2147483647 w 1240"/>
                <a:gd name="T47" fmla="*/ 2147483647 h 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1">
                  <a:moveTo>
                    <a:pt x="0" y="16"/>
                  </a:moveTo>
                  <a:lnTo>
                    <a:pt x="56" y="15"/>
                  </a:lnTo>
                  <a:lnTo>
                    <a:pt x="112" y="9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9"/>
                  </a:lnTo>
                  <a:lnTo>
                    <a:pt x="382" y="15"/>
                  </a:lnTo>
                  <a:lnTo>
                    <a:pt x="438" y="16"/>
                  </a:lnTo>
                  <a:lnTo>
                    <a:pt x="494" y="19"/>
                  </a:lnTo>
                  <a:lnTo>
                    <a:pt x="550" y="19"/>
                  </a:lnTo>
                  <a:lnTo>
                    <a:pt x="607" y="19"/>
                  </a:lnTo>
                  <a:lnTo>
                    <a:pt x="660" y="19"/>
                  </a:lnTo>
                  <a:lnTo>
                    <a:pt x="711" y="18"/>
                  </a:lnTo>
                  <a:lnTo>
                    <a:pt x="765" y="16"/>
                  </a:lnTo>
                  <a:lnTo>
                    <a:pt x="818" y="15"/>
                  </a:lnTo>
                  <a:lnTo>
                    <a:pt x="871" y="12"/>
                  </a:lnTo>
                  <a:lnTo>
                    <a:pt x="923" y="7"/>
                  </a:lnTo>
                  <a:lnTo>
                    <a:pt x="976" y="9"/>
                  </a:lnTo>
                  <a:lnTo>
                    <a:pt x="1029" y="15"/>
                  </a:lnTo>
                  <a:lnTo>
                    <a:pt x="1082" y="19"/>
                  </a:lnTo>
                  <a:lnTo>
                    <a:pt x="1134" y="21"/>
                  </a:lnTo>
                  <a:lnTo>
                    <a:pt x="1187" y="21"/>
                  </a:lnTo>
                  <a:lnTo>
                    <a:pt x="1240" y="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0" name="Freeform 65"/>
            <p:cNvSpPr>
              <a:spLocks/>
            </p:cNvSpPr>
            <p:nvPr/>
          </p:nvSpPr>
          <p:spPr bwMode="auto">
            <a:xfrm>
              <a:off x="1557338" y="5724525"/>
              <a:ext cx="1968500" cy="30163"/>
            </a:xfrm>
            <a:custGeom>
              <a:avLst/>
              <a:gdLst>
                <a:gd name="T0" fmla="*/ 0 w 1240"/>
                <a:gd name="T1" fmla="*/ 2147483647 h 19"/>
                <a:gd name="T2" fmla="*/ 2147483647 w 1240"/>
                <a:gd name="T3" fmla="*/ 2147483647 h 19"/>
                <a:gd name="T4" fmla="*/ 2147483647 w 1240"/>
                <a:gd name="T5" fmla="*/ 2147483647 h 19"/>
                <a:gd name="T6" fmla="*/ 2147483647 w 1240"/>
                <a:gd name="T7" fmla="*/ 2147483647 h 19"/>
                <a:gd name="T8" fmla="*/ 2147483647 w 1240"/>
                <a:gd name="T9" fmla="*/ 0 h 19"/>
                <a:gd name="T10" fmla="*/ 2147483647 w 1240"/>
                <a:gd name="T11" fmla="*/ 2147483647 h 19"/>
                <a:gd name="T12" fmla="*/ 2147483647 w 1240"/>
                <a:gd name="T13" fmla="*/ 2147483647 h 19"/>
                <a:gd name="T14" fmla="*/ 2147483647 w 1240"/>
                <a:gd name="T15" fmla="*/ 2147483647 h 19"/>
                <a:gd name="T16" fmla="*/ 2147483647 w 1240"/>
                <a:gd name="T17" fmla="*/ 2147483647 h 19"/>
                <a:gd name="T18" fmla="*/ 2147483647 w 1240"/>
                <a:gd name="T19" fmla="*/ 2147483647 h 19"/>
                <a:gd name="T20" fmla="*/ 2147483647 w 1240"/>
                <a:gd name="T21" fmla="*/ 2147483647 h 19"/>
                <a:gd name="T22" fmla="*/ 2147483647 w 1240"/>
                <a:gd name="T23" fmla="*/ 2147483647 h 19"/>
                <a:gd name="T24" fmla="*/ 2147483647 w 1240"/>
                <a:gd name="T25" fmla="*/ 2147483647 h 19"/>
                <a:gd name="T26" fmla="*/ 2147483647 w 1240"/>
                <a:gd name="T27" fmla="*/ 2147483647 h 19"/>
                <a:gd name="T28" fmla="*/ 2147483647 w 1240"/>
                <a:gd name="T29" fmla="*/ 2147483647 h 19"/>
                <a:gd name="T30" fmla="*/ 2147483647 w 1240"/>
                <a:gd name="T31" fmla="*/ 2147483647 h 19"/>
                <a:gd name="T32" fmla="*/ 2147483647 w 1240"/>
                <a:gd name="T33" fmla="*/ 2147483647 h 19"/>
                <a:gd name="T34" fmla="*/ 2147483647 w 1240"/>
                <a:gd name="T35" fmla="*/ 2147483647 h 19"/>
                <a:gd name="T36" fmla="*/ 2147483647 w 1240"/>
                <a:gd name="T37" fmla="*/ 2147483647 h 19"/>
                <a:gd name="T38" fmla="*/ 2147483647 w 1240"/>
                <a:gd name="T39" fmla="*/ 2147483647 h 19"/>
                <a:gd name="T40" fmla="*/ 2147483647 w 1240"/>
                <a:gd name="T41" fmla="*/ 2147483647 h 19"/>
                <a:gd name="T42" fmla="*/ 2147483647 w 1240"/>
                <a:gd name="T43" fmla="*/ 2147483647 h 19"/>
                <a:gd name="T44" fmla="*/ 2147483647 w 1240"/>
                <a:gd name="T45" fmla="*/ 2147483647 h 19"/>
                <a:gd name="T46" fmla="*/ 2147483647 w 1240"/>
                <a:gd name="T47" fmla="*/ 2147483647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9">
                  <a:moveTo>
                    <a:pt x="0" y="16"/>
                  </a:moveTo>
                  <a:lnTo>
                    <a:pt x="56" y="15"/>
                  </a:lnTo>
                  <a:lnTo>
                    <a:pt x="112" y="9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9"/>
                  </a:lnTo>
                  <a:lnTo>
                    <a:pt x="382" y="15"/>
                  </a:lnTo>
                  <a:lnTo>
                    <a:pt x="438" y="16"/>
                  </a:lnTo>
                  <a:lnTo>
                    <a:pt x="494" y="19"/>
                  </a:lnTo>
                  <a:lnTo>
                    <a:pt x="550" y="19"/>
                  </a:lnTo>
                  <a:lnTo>
                    <a:pt x="607" y="19"/>
                  </a:lnTo>
                  <a:lnTo>
                    <a:pt x="660" y="19"/>
                  </a:lnTo>
                  <a:lnTo>
                    <a:pt x="711" y="18"/>
                  </a:lnTo>
                  <a:lnTo>
                    <a:pt x="765" y="16"/>
                  </a:lnTo>
                  <a:lnTo>
                    <a:pt x="818" y="15"/>
                  </a:lnTo>
                  <a:lnTo>
                    <a:pt x="871" y="12"/>
                  </a:lnTo>
                  <a:lnTo>
                    <a:pt x="923" y="7"/>
                  </a:lnTo>
                  <a:lnTo>
                    <a:pt x="976" y="9"/>
                  </a:lnTo>
                  <a:lnTo>
                    <a:pt x="1029" y="15"/>
                  </a:lnTo>
                  <a:lnTo>
                    <a:pt x="1082" y="19"/>
                  </a:lnTo>
                  <a:lnTo>
                    <a:pt x="1134" y="19"/>
                  </a:lnTo>
                  <a:lnTo>
                    <a:pt x="1187" y="19"/>
                  </a:lnTo>
                  <a:lnTo>
                    <a:pt x="1240" y="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1" name="Freeform 66"/>
            <p:cNvSpPr>
              <a:spLocks/>
            </p:cNvSpPr>
            <p:nvPr/>
          </p:nvSpPr>
          <p:spPr bwMode="auto">
            <a:xfrm>
              <a:off x="1557338" y="5724525"/>
              <a:ext cx="1968500" cy="30163"/>
            </a:xfrm>
            <a:custGeom>
              <a:avLst/>
              <a:gdLst>
                <a:gd name="T0" fmla="*/ 0 w 1240"/>
                <a:gd name="T1" fmla="*/ 2147483647 h 19"/>
                <a:gd name="T2" fmla="*/ 2147483647 w 1240"/>
                <a:gd name="T3" fmla="*/ 2147483647 h 19"/>
                <a:gd name="T4" fmla="*/ 2147483647 w 1240"/>
                <a:gd name="T5" fmla="*/ 2147483647 h 19"/>
                <a:gd name="T6" fmla="*/ 2147483647 w 1240"/>
                <a:gd name="T7" fmla="*/ 2147483647 h 19"/>
                <a:gd name="T8" fmla="*/ 2147483647 w 1240"/>
                <a:gd name="T9" fmla="*/ 0 h 19"/>
                <a:gd name="T10" fmla="*/ 2147483647 w 1240"/>
                <a:gd name="T11" fmla="*/ 2147483647 h 19"/>
                <a:gd name="T12" fmla="*/ 2147483647 w 1240"/>
                <a:gd name="T13" fmla="*/ 2147483647 h 19"/>
                <a:gd name="T14" fmla="*/ 2147483647 w 1240"/>
                <a:gd name="T15" fmla="*/ 2147483647 h 19"/>
                <a:gd name="T16" fmla="*/ 2147483647 w 1240"/>
                <a:gd name="T17" fmla="*/ 2147483647 h 19"/>
                <a:gd name="T18" fmla="*/ 2147483647 w 1240"/>
                <a:gd name="T19" fmla="*/ 2147483647 h 19"/>
                <a:gd name="T20" fmla="*/ 2147483647 w 1240"/>
                <a:gd name="T21" fmla="*/ 2147483647 h 19"/>
                <a:gd name="T22" fmla="*/ 2147483647 w 1240"/>
                <a:gd name="T23" fmla="*/ 2147483647 h 19"/>
                <a:gd name="T24" fmla="*/ 2147483647 w 1240"/>
                <a:gd name="T25" fmla="*/ 2147483647 h 19"/>
                <a:gd name="T26" fmla="*/ 2147483647 w 1240"/>
                <a:gd name="T27" fmla="*/ 2147483647 h 19"/>
                <a:gd name="T28" fmla="*/ 2147483647 w 1240"/>
                <a:gd name="T29" fmla="*/ 2147483647 h 19"/>
                <a:gd name="T30" fmla="*/ 2147483647 w 1240"/>
                <a:gd name="T31" fmla="*/ 2147483647 h 19"/>
                <a:gd name="T32" fmla="*/ 2147483647 w 1240"/>
                <a:gd name="T33" fmla="*/ 2147483647 h 19"/>
                <a:gd name="T34" fmla="*/ 2147483647 w 1240"/>
                <a:gd name="T35" fmla="*/ 2147483647 h 19"/>
                <a:gd name="T36" fmla="*/ 2147483647 w 1240"/>
                <a:gd name="T37" fmla="*/ 2147483647 h 19"/>
                <a:gd name="T38" fmla="*/ 2147483647 w 1240"/>
                <a:gd name="T39" fmla="*/ 2147483647 h 19"/>
                <a:gd name="T40" fmla="*/ 2147483647 w 1240"/>
                <a:gd name="T41" fmla="*/ 2147483647 h 19"/>
                <a:gd name="T42" fmla="*/ 2147483647 w 1240"/>
                <a:gd name="T43" fmla="*/ 2147483647 h 19"/>
                <a:gd name="T44" fmla="*/ 2147483647 w 1240"/>
                <a:gd name="T45" fmla="*/ 2147483647 h 19"/>
                <a:gd name="T46" fmla="*/ 2147483647 w 1240"/>
                <a:gd name="T47" fmla="*/ 2147483647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9">
                  <a:moveTo>
                    <a:pt x="0" y="16"/>
                  </a:moveTo>
                  <a:lnTo>
                    <a:pt x="56" y="13"/>
                  </a:lnTo>
                  <a:lnTo>
                    <a:pt x="112" y="7"/>
                  </a:lnTo>
                  <a:lnTo>
                    <a:pt x="168" y="2"/>
                  </a:lnTo>
                  <a:lnTo>
                    <a:pt x="224" y="0"/>
                  </a:lnTo>
                  <a:lnTo>
                    <a:pt x="277" y="2"/>
                  </a:lnTo>
                  <a:lnTo>
                    <a:pt x="329" y="4"/>
                  </a:lnTo>
                  <a:lnTo>
                    <a:pt x="382" y="6"/>
                  </a:lnTo>
                  <a:lnTo>
                    <a:pt x="438" y="9"/>
                  </a:lnTo>
                  <a:lnTo>
                    <a:pt x="494" y="15"/>
                  </a:lnTo>
                  <a:lnTo>
                    <a:pt x="550" y="19"/>
                  </a:lnTo>
                  <a:lnTo>
                    <a:pt x="607" y="18"/>
                  </a:lnTo>
                  <a:lnTo>
                    <a:pt x="660" y="18"/>
                  </a:lnTo>
                  <a:lnTo>
                    <a:pt x="711" y="16"/>
                  </a:lnTo>
                  <a:lnTo>
                    <a:pt x="765" y="16"/>
                  </a:lnTo>
                  <a:lnTo>
                    <a:pt x="818" y="13"/>
                  </a:lnTo>
                  <a:lnTo>
                    <a:pt x="871" y="9"/>
                  </a:lnTo>
                  <a:lnTo>
                    <a:pt x="923" y="6"/>
                  </a:lnTo>
                  <a:lnTo>
                    <a:pt x="976" y="7"/>
                  </a:lnTo>
                  <a:lnTo>
                    <a:pt x="1029" y="9"/>
                  </a:lnTo>
                  <a:lnTo>
                    <a:pt x="1082" y="10"/>
                  </a:lnTo>
                  <a:lnTo>
                    <a:pt x="1134" y="13"/>
                  </a:lnTo>
                  <a:lnTo>
                    <a:pt x="1187" y="18"/>
                  </a:lnTo>
                  <a:lnTo>
                    <a:pt x="1240" y="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2" name="Freeform 67"/>
            <p:cNvSpPr>
              <a:spLocks/>
            </p:cNvSpPr>
            <p:nvPr/>
          </p:nvSpPr>
          <p:spPr bwMode="auto">
            <a:xfrm>
              <a:off x="1557338" y="5724525"/>
              <a:ext cx="1968500" cy="28575"/>
            </a:xfrm>
            <a:custGeom>
              <a:avLst/>
              <a:gdLst>
                <a:gd name="T0" fmla="*/ 0 w 1240"/>
                <a:gd name="T1" fmla="*/ 2147483647 h 18"/>
                <a:gd name="T2" fmla="*/ 2147483647 w 1240"/>
                <a:gd name="T3" fmla="*/ 2147483647 h 18"/>
                <a:gd name="T4" fmla="*/ 2147483647 w 1240"/>
                <a:gd name="T5" fmla="*/ 2147483647 h 18"/>
                <a:gd name="T6" fmla="*/ 2147483647 w 1240"/>
                <a:gd name="T7" fmla="*/ 2147483647 h 18"/>
                <a:gd name="T8" fmla="*/ 2147483647 w 1240"/>
                <a:gd name="T9" fmla="*/ 0 h 18"/>
                <a:gd name="T10" fmla="*/ 2147483647 w 1240"/>
                <a:gd name="T11" fmla="*/ 2147483647 h 18"/>
                <a:gd name="T12" fmla="*/ 2147483647 w 1240"/>
                <a:gd name="T13" fmla="*/ 2147483647 h 18"/>
                <a:gd name="T14" fmla="*/ 2147483647 w 1240"/>
                <a:gd name="T15" fmla="*/ 2147483647 h 18"/>
                <a:gd name="T16" fmla="*/ 2147483647 w 1240"/>
                <a:gd name="T17" fmla="*/ 2147483647 h 18"/>
                <a:gd name="T18" fmla="*/ 2147483647 w 1240"/>
                <a:gd name="T19" fmla="*/ 2147483647 h 18"/>
                <a:gd name="T20" fmla="*/ 2147483647 w 1240"/>
                <a:gd name="T21" fmla="*/ 2147483647 h 18"/>
                <a:gd name="T22" fmla="*/ 2147483647 w 1240"/>
                <a:gd name="T23" fmla="*/ 2147483647 h 18"/>
                <a:gd name="T24" fmla="*/ 2147483647 w 1240"/>
                <a:gd name="T25" fmla="*/ 2147483647 h 18"/>
                <a:gd name="T26" fmla="*/ 2147483647 w 1240"/>
                <a:gd name="T27" fmla="*/ 2147483647 h 18"/>
                <a:gd name="T28" fmla="*/ 2147483647 w 1240"/>
                <a:gd name="T29" fmla="*/ 2147483647 h 18"/>
                <a:gd name="T30" fmla="*/ 2147483647 w 1240"/>
                <a:gd name="T31" fmla="*/ 2147483647 h 18"/>
                <a:gd name="T32" fmla="*/ 2147483647 w 1240"/>
                <a:gd name="T33" fmla="*/ 2147483647 h 18"/>
                <a:gd name="T34" fmla="*/ 2147483647 w 1240"/>
                <a:gd name="T35" fmla="*/ 2147483647 h 18"/>
                <a:gd name="T36" fmla="*/ 2147483647 w 1240"/>
                <a:gd name="T37" fmla="*/ 2147483647 h 18"/>
                <a:gd name="T38" fmla="*/ 2147483647 w 1240"/>
                <a:gd name="T39" fmla="*/ 2147483647 h 18"/>
                <a:gd name="T40" fmla="*/ 2147483647 w 1240"/>
                <a:gd name="T41" fmla="*/ 2147483647 h 18"/>
                <a:gd name="T42" fmla="*/ 2147483647 w 1240"/>
                <a:gd name="T43" fmla="*/ 2147483647 h 18"/>
                <a:gd name="T44" fmla="*/ 2147483647 w 1240"/>
                <a:gd name="T45" fmla="*/ 2147483647 h 18"/>
                <a:gd name="T46" fmla="*/ 2147483647 w 1240"/>
                <a:gd name="T47" fmla="*/ 2147483647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8">
                  <a:moveTo>
                    <a:pt x="0" y="16"/>
                  </a:moveTo>
                  <a:lnTo>
                    <a:pt x="56" y="13"/>
                  </a:lnTo>
                  <a:lnTo>
                    <a:pt x="112" y="7"/>
                  </a:lnTo>
                  <a:lnTo>
                    <a:pt x="168" y="2"/>
                  </a:lnTo>
                  <a:lnTo>
                    <a:pt x="224" y="0"/>
                  </a:lnTo>
                  <a:lnTo>
                    <a:pt x="277" y="2"/>
                  </a:lnTo>
                  <a:lnTo>
                    <a:pt x="329" y="4"/>
                  </a:lnTo>
                  <a:lnTo>
                    <a:pt x="382" y="6"/>
                  </a:lnTo>
                  <a:lnTo>
                    <a:pt x="438" y="4"/>
                  </a:lnTo>
                  <a:lnTo>
                    <a:pt x="494" y="9"/>
                  </a:lnTo>
                  <a:lnTo>
                    <a:pt x="550" y="18"/>
                  </a:lnTo>
                  <a:lnTo>
                    <a:pt x="607" y="18"/>
                  </a:lnTo>
                  <a:lnTo>
                    <a:pt x="660" y="18"/>
                  </a:lnTo>
                  <a:lnTo>
                    <a:pt x="711" y="16"/>
                  </a:lnTo>
                  <a:lnTo>
                    <a:pt x="765" y="16"/>
                  </a:lnTo>
                  <a:lnTo>
                    <a:pt x="818" y="13"/>
                  </a:lnTo>
                  <a:lnTo>
                    <a:pt x="871" y="9"/>
                  </a:lnTo>
                  <a:lnTo>
                    <a:pt x="923" y="6"/>
                  </a:lnTo>
                  <a:lnTo>
                    <a:pt x="976" y="7"/>
                  </a:lnTo>
                  <a:lnTo>
                    <a:pt x="1029" y="9"/>
                  </a:lnTo>
                  <a:lnTo>
                    <a:pt x="1082" y="10"/>
                  </a:lnTo>
                  <a:lnTo>
                    <a:pt x="1134" y="10"/>
                  </a:lnTo>
                  <a:lnTo>
                    <a:pt x="1187" y="18"/>
                  </a:lnTo>
                  <a:lnTo>
                    <a:pt x="1240" y="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3" name="Freeform 68"/>
            <p:cNvSpPr>
              <a:spLocks/>
            </p:cNvSpPr>
            <p:nvPr/>
          </p:nvSpPr>
          <p:spPr bwMode="auto">
            <a:xfrm>
              <a:off x="1557338" y="5676900"/>
              <a:ext cx="1968500" cy="63500"/>
            </a:xfrm>
            <a:custGeom>
              <a:avLst/>
              <a:gdLst>
                <a:gd name="T0" fmla="*/ 0 w 1240"/>
                <a:gd name="T1" fmla="*/ 0 h 40"/>
                <a:gd name="T2" fmla="*/ 2147483647 w 1240"/>
                <a:gd name="T3" fmla="*/ 2147483647 h 40"/>
                <a:gd name="T4" fmla="*/ 2147483647 w 1240"/>
                <a:gd name="T5" fmla="*/ 2147483647 h 40"/>
                <a:gd name="T6" fmla="*/ 2147483647 w 1240"/>
                <a:gd name="T7" fmla="*/ 2147483647 h 40"/>
                <a:gd name="T8" fmla="*/ 2147483647 w 1240"/>
                <a:gd name="T9" fmla="*/ 0 h 40"/>
                <a:gd name="T10" fmla="*/ 2147483647 w 1240"/>
                <a:gd name="T11" fmla="*/ 2147483647 h 40"/>
                <a:gd name="T12" fmla="*/ 2147483647 w 1240"/>
                <a:gd name="T13" fmla="*/ 2147483647 h 40"/>
                <a:gd name="T14" fmla="*/ 2147483647 w 1240"/>
                <a:gd name="T15" fmla="*/ 2147483647 h 40"/>
                <a:gd name="T16" fmla="*/ 2147483647 w 1240"/>
                <a:gd name="T17" fmla="*/ 2147483647 h 40"/>
                <a:gd name="T18" fmla="*/ 2147483647 w 1240"/>
                <a:gd name="T19" fmla="*/ 2147483647 h 40"/>
                <a:gd name="T20" fmla="*/ 2147483647 w 1240"/>
                <a:gd name="T21" fmla="*/ 2147483647 h 40"/>
                <a:gd name="T22" fmla="*/ 2147483647 w 1240"/>
                <a:gd name="T23" fmla="*/ 2147483647 h 40"/>
                <a:gd name="T24" fmla="*/ 2147483647 w 1240"/>
                <a:gd name="T25" fmla="*/ 2147483647 h 40"/>
                <a:gd name="T26" fmla="*/ 2147483647 w 1240"/>
                <a:gd name="T27" fmla="*/ 2147483647 h 40"/>
                <a:gd name="T28" fmla="*/ 2147483647 w 1240"/>
                <a:gd name="T29" fmla="*/ 0 h 40"/>
                <a:gd name="T30" fmla="*/ 2147483647 w 1240"/>
                <a:gd name="T31" fmla="*/ 2147483647 h 40"/>
                <a:gd name="T32" fmla="*/ 2147483647 w 1240"/>
                <a:gd name="T33" fmla="*/ 2147483647 h 40"/>
                <a:gd name="T34" fmla="*/ 2147483647 w 1240"/>
                <a:gd name="T35" fmla="*/ 2147483647 h 40"/>
                <a:gd name="T36" fmla="*/ 2147483647 w 1240"/>
                <a:gd name="T37" fmla="*/ 2147483647 h 40"/>
                <a:gd name="T38" fmla="*/ 2147483647 w 1240"/>
                <a:gd name="T39" fmla="*/ 2147483647 h 40"/>
                <a:gd name="T40" fmla="*/ 2147483647 w 1240"/>
                <a:gd name="T41" fmla="*/ 2147483647 h 40"/>
                <a:gd name="T42" fmla="*/ 2147483647 w 1240"/>
                <a:gd name="T43" fmla="*/ 2147483647 h 40"/>
                <a:gd name="T44" fmla="*/ 2147483647 w 1240"/>
                <a:gd name="T45" fmla="*/ 2147483647 h 40"/>
                <a:gd name="T46" fmla="*/ 2147483647 w 1240"/>
                <a:gd name="T47" fmla="*/ 2147483647 h 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40">
                  <a:moveTo>
                    <a:pt x="0" y="0"/>
                  </a:moveTo>
                  <a:lnTo>
                    <a:pt x="56" y="3"/>
                  </a:lnTo>
                  <a:lnTo>
                    <a:pt x="112" y="5"/>
                  </a:lnTo>
                  <a:lnTo>
                    <a:pt x="168" y="2"/>
                  </a:lnTo>
                  <a:lnTo>
                    <a:pt x="224" y="0"/>
                  </a:lnTo>
                  <a:lnTo>
                    <a:pt x="277" y="5"/>
                  </a:lnTo>
                  <a:lnTo>
                    <a:pt x="329" y="8"/>
                  </a:lnTo>
                  <a:lnTo>
                    <a:pt x="382" y="9"/>
                  </a:lnTo>
                  <a:lnTo>
                    <a:pt x="438" y="18"/>
                  </a:lnTo>
                  <a:lnTo>
                    <a:pt x="494" y="33"/>
                  </a:lnTo>
                  <a:lnTo>
                    <a:pt x="550" y="39"/>
                  </a:lnTo>
                  <a:lnTo>
                    <a:pt x="607" y="40"/>
                  </a:lnTo>
                  <a:lnTo>
                    <a:pt x="660" y="34"/>
                  </a:lnTo>
                  <a:lnTo>
                    <a:pt x="711" y="18"/>
                  </a:lnTo>
                  <a:lnTo>
                    <a:pt x="765" y="0"/>
                  </a:lnTo>
                  <a:lnTo>
                    <a:pt x="818" y="3"/>
                  </a:lnTo>
                  <a:lnTo>
                    <a:pt x="871" y="5"/>
                  </a:lnTo>
                  <a:lnTo>
                    <a:pt x="923" y="6"/>
                  </a:lnTo>
                  <a:lnTo>
                    <a:pt x="976" y="9"/>
                  </a:lnTo>
                  <a:lnTo>
                    <a:pt x="1029" y="14"/>
                  </a:lnTo>
                  <a:lnTo>
                    <a:pt x="1082" y="17"/>
                  </a:lnTo>
                  <a:lnTo>
                    <a:pt x="1134" y="37"/>
                  </a:lnTo>
                  <a:lnTo>
                    <a:pt x="1187" y="39"/>
                  </a:lnTo>
                  <a:lnTo>
                    <a:pt x="1240" y="4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4" name="Freeform 69"/>
            <p:cNvSpPr>
              <a:spLocks/>
            </p:cNvSpPr>
            <p:nvPr/>
          </p:nvSpPr>
          <p:spPr bwMode="auto">
            <a:xfrm>
              <a:off x="1557338" y="5651500"/>
              <a:ext cx="1968500" cy="52388"/>
            </a:xfrm>
            <a:custGeom>
              <a:avLst/>
              <a:gdLst>
                <a:gd name="T0" fmla="*/ 0 w 1240"/>
                <a:gd name="T1" fmla="*/ 2147483647 h 33"/>
                <a:gd name="T2" fmla="*/ 2147483647 w 1240"/>
                <a:gd name="T3" fmla="*/ 2147483647 h 33"/>
                <a:gd name="T4" fmla="*/ 2147483647 w 1240"/>
                <a:gd name="T5" fmla="*/ 2147483647 h 33"/>
                <a:gd name="T6" fmla="*/ 2147483647 w 1240"/>
                <a:gd name="T7" fmla="*/ 2147483647 h 33"/>
                <a:gd name="T8" fmla="*/ 2147483647 w 1240"/>
                <a:gd name="T9" fmla="*/ 2147483647 h 33"/>
                <a:gd name="T10" fmla="*/ 2147483647 w 1240"/>
                <a:gd name="T11" fmla="*/ 2147483647 h 33"/>
                <a:gd name="T12" fmla="*/ 2147483647 w 1240"/>
                <a:gd name="T13" fmla="*/ 2147483647 h 33"/>
                <a:gd name="T14" fmla="*/ 2147483647 w 1240"/>
                <a:gd name="T15" fmla="*/ 2147483647 h 33"/>
                <a:gd name="T16" fmla="*/ 2147483647 w 1240"/>
                <a:gd name="T17" fmla="*/ 2147483647 h 33"/>
                <a:gd name="T18" fmla="*/ 2147483647 w 1240"/>
                <a:gd name="T19" fmla="*/ 2147483647 h 33"/>
                <a:gd name="T20" fmla="*/ 2147483647 w 1240"/>
                <a:gd name="T21" fmla="*/ 2147483647 h 33"/>
                <a:gd name="T22" fmla="*/ 2147483647 w 1240"/>
                <a:gd name="T23" fmla="*/ 0 h 33"/>
                <a:gd name="T24" fmla="*/ 2147483647 w 1240"/>
                <a:gd name="T25" fmla="*/ 0 h 33"/>
                <a:gd name="T26" fmla="*/ 2147483647 w 1240"/>
                <a:gd name="T27" fmla="*/ 0 h 33"/>
                <a:gd name="T28" fmla="*/ 2147483647 w 1240"/>
                <a:gd name="T29" fmla="*/ 2147483647 h 33"/>
                <a:gd name="T30" fmla="*/ 2147483647 w 1240"/>
                <a:gd name="T31" fmla="*/ 2147483647 h 33"/>
                <a:gd name="T32" fmla="*/ 2147483647 w 1240"/>
                <a:gd name="T33" fmla="*/ 2147483647 h 33"/>
                <a:gd name="T34" fmla="*/ 2147483647 w 1240"/>
                <a:gd name="T35" fmla="*/ 2147483647 h 33"/>
                <a:gd name="T36" fmla="*/ 2147483647 w 1240"/>
                <a:gd name="T37" fmla="*/ 2147483647 h 33"/>
                <a:gd name="T38" fmla="*/ 2147483647 w 1240"/>
                <a:gd name="T39" fmla="*/ 2147483647 h 33"/>
                <a:gd name="T40" fmla="*/ 2147483647 w 1240"/>
                <a:gd name="T41" fmla="*/ 2147483647 h 33"/>
                <a:gd name="T42" fmla="*/ 2147483647 w 1240"/>
                <a:gd name="T43" fmla="*/ 2147483647 h 33"/>
                <a:gd name="T44" fmla="*/ 2147483647 w 1240"/>
                <a:gd name="T45" fmla="*/ 2147483647 h 33"/>
                <a:gd name="T46" fmla="*/ 2147483647 w 1240"/>
                <a:gd name="T47" fmla="*/ 0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3">
                  <a:moveTo>
                    <a:pt x="0" y="16"/>
                  </a:moveTo>
                  <a:lnTo>
                    <a:pt x="56" y="19"/>
                  </a:lnTo>
                  <a:lnTo>
                    <a:pt x="112" y="21"/>
                  </a:lnTo>
                  <a:lnTo>
                    <a:pt x="168" y="18"/>
                  </a:lnTo>
                  <a:lnTo>
                    <a:pt x="224" y="16"/>
                  </a:lnTo>
                  <a:lnTo>
                    <a:pt x="277" y="21"/>
                  </a:lnTo>
                  <a:lnTo>
                    <a:pt x="329" y="24"/>
                  </a:lnTo>
                  <a:lnTo>
                    <a:pt x="382" y="25"/>
                  </a:lnTo>
                  <a:lnTo>
                    <a:pt x="438" y="21"/>
                  </a:lnTo>
                  <a:lnTo>
                    <a:pt x="494" y="12"/>
                  </a:lnTo>
                  <a:lnTo>
                    <a:pt x="550" y="2"/>
                  </a:lnTo>
                  <a:lnTo>
                    <a:pt x="607" y="0"/>
                  </a:lnTo>
                  <a:lnTo>
                    <a:pt x="660" y="0"/>
                  </a:lnTo>
                  <a:lnTo>
                    <a:pt x="711" y="0"/>
                  </a:lnTo>
                  <a:lnTo>
                    <a:pt x="765" y="16"/>
                  </a:lnTo>
                  <a:lnTo>
                    <a:pt x="818" y="19"/>
                  </a:lnTo>
                  <a:lnTo>
                    <a:pt x="871" y="21"/>
                  </a:lnTo>
                  <a:lnTo>
                    <a:pt x="923" y="22"/>
                  </a:lnTo>
                  <a:lnTo>
                    <a:pt x="976" y="25"/>
                  </a:lnTo>
                  <a:lnTo>
                    <a:pt x="1029" y="30"/>
                  </a:lnTo>
                  <a:lnTo>
                    <a:pt x="1082" y="33"/>
                  </a:lnTo>
                  <a:lnTo>
                    <a:pt x="1134" y="12"/>
                  </a:lnTo>
                  <a:lnTo>
                    <a:pt x="1187" y="2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5" name="Freeform 70"/>
            <p:cNvSpPr>
              <a:spLocks/>
            </p:cNvSpPr>
            <p:nvPr/>
          </p:nvSpPr>
          <p:spPr bwMode="auto">
            <a:xfrm>
              <a:off x="1557338" y="5649913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2147483647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2147483647 h 16"/>
                <a:gd name="T24" fmla="*/ 2147483647 w 1240"/>
                <a:gd name="T25" fmla="*/ 2147483647 h 16"/>
                <a:gd name="T26" fmla="*/ 2147483647 w 1240"/>
                <a:gd name="T27" fmla="*/ 2147483647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0 h 16"/>
                <a:gd name="T46" fmla="*/ 2147483647 w 1240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1"/>
                  </a:moveTo>
                  <a:lnTo>
                    <a:pt x="56" y="4"/>
                  </a:lnTo>
                  <a:lnTo>
                    <a:pt x="112" y="10"/>
                  </a:lnTo>
                  <a:lnTo>
                    <a:pt x="168" y="15"/>
                  </a:lnTo>
                  <a:lnTo>
                    <a:pt x="224" y="16"/>
                  </a:lnTo>
                  <a:lnTo>
                    <a:pt x="277" y="10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7"/>
                  </a:lnTo>
                  <a:lnTo>
                    <a:pt x="494" y="6"/>
                  </a:lnTo>
                  <a:lnTo>
                    <a:pt x="550" y="1"/>
                  </a:lnTo>
                  <a:lnTo>
                    <a:pt x="607" y="1"/>
                  </a:lnTo>
                  <a:lnTo>
                    <a:pt x="660" y="1"/>
                  </a:lnTo>
                  <a:lnTo>
                    <a:pt x="711" y="1"/>
                  </a:lnTo>
                  <a:lnTo>
                    <a:pt x="765" y="1"/>
                  </a:lnTo>
                  <a:lnTo>
                    <a:pt x="818" y="4"/>
                  </a:lnTo>
                  <a:lnTo>
                    <a:pt x="871" y="9"/>
                  </a:lnTo>
                  <a:lnTo>
                    <a:pt x="923" y="12"/>
                  </a:lnTo>
                  <a:lnTo>
                    <a:pt x="976" y="9"/>
                  </a:lnTo>
                  <a:lnTo>
                    <a:pt x="1029" y="4"/>
                  </a:lnTo>
                  <a:lnTo>
                    <a:pt x="1082" y="4"/>
                  </a:lnTo>
                  <a:lnTo>
                    <a:pt x="1134" y="4"/>
                  </a:lnTo>
                  <a:lnTo>
                    <a:pt x="1187" y="0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6" name="Freeform 71"/>
            <p:cNvSpPr>
              <a:spLocks/>
            </p:cNvSpPr>
            <p:nvPr/>
          </p:nvSpPr>
          <p:spPr bwMode="auto">
            <a:xfrm>
              <a:off x="1557338" y="5640388"/>
              <a:ext cx="1968500" cy="34925"/>
            </a:xfrm>
            <a:custGeom>
              <a:avLst/>
              <a:gdLst>
                <a:gd name="T0" fmla="*/ 0 w 1240"/>
                <a:gd name="T1" fmla="*/ 2147483647 h 22"/>
                <a:gd name="T2" fmla="*/ 2147483647 w 1240"/>
                <a:gd name="T3" fmla="*/ 2147483647 h 22"/>
                <a:gd name="T4" fmla="*/ 2147483647 w 1240"/>
                <a:gd name="T5" fmla="*/ 2147483647 h 22"/>
                <a:gd name="T6" fmla="*/ 2147483647 w 1240"/>
                <a:gd name="T7" fmla="*/ 2147483647 h 22"/>
                <a:gd name="T8" fmla="*/ 2147483647 w 1240"/>
                <a:gd name="T9" fmla="*/ 2147483647 h 22"/>
                <a:gd name="T10" fmla="*/ 2147483647 w 1240"/>
                <a:gd name="T11" fmla="*/ 2147483647 h 22"/>
                <a:gd name="T12" fmla="*/ 2147483647 w 1240"/>
                <a:gd name="T13" fmla="*/ 2147483647 h 22"/>
                <a:gd name="T14" fmla="*/ 2147483647 w 1240"/>
                <a:gd name="T15" fmla="*/ 2147483647 h 22"/>
                <a:gd name="T16" fmla="*/ 2147483647 w 1240"/>
                <a:gd name="T17" fmla="*/ 2147483647 h 22"/>
                <a:gd name="T18" fmla="*/ 2147483647 w 1240"/>
                <a:gd name="T19" fmla="*/ 2147483647 h 22"/>
                <a:gd name="T20" fmla="*/ 2147483647 w 1240"/>
                <a:gd name="T21" fmla="*/ 2147483647 h 22"/>
                <a:gd name="T22" fmla="*/ 2147483647 w 1240"/>
                <a:gd name="T23" fmla="*/ 0 h 22"/>
                <a:gd name="T24" fmla="*/ 2147483647 w 1240"/>
                <a:gd name="T25" fmla="*/ 2147483647 h 22"/>
                <a:gd name="T26" fmla="*/ 2147483647 w 1240"/>
                <a:gd name="T27" fmla="*/ 2147483647 h 22"/>
                <a:gd name="T28" fmla="*/ 2147483647 w 1240"/>
                <a:gd name="T29" fmla="*/ 2147483647 h 22"/>
                <a:gd name="T30" fmla="*/ 2147483647 w 1240"/>
                <a:gd name="T31" fmla="*/ 2147483647 h 22"/>
                <a:gd name="T32" fmla="*/ 2147483647 w 1240"/>
                <a:gd name="T33" fmla="*/ 2147483647 h 22"/>
                <a:gd name="T34" fmla="*/ 2147483647 w 1240"/>
                <a:gd name="T35" fmla="*/ 2147483647 h 22"/>
                <a:gd name="T36" fmla="*/ 2147483647 w 1240"/>
                <a:gd name="T37" fmla="*/ 2147483647 h 22"/>
                <a:gd name="T38" fmla="*/ 2147483647 w 1240"/>
                <a:gd name="T39" fmla="*/ 2147483647 h 22"/>
                <a:gd name="T40" fmla="*/ 2147483647 w 1240"/>
                <a:gd name="T41" fmla="*/ 2147483647 h 22"/>
                <a:gd name="T42" fmla="*/ 2147483647 w 1240"/>
                <a:gd name="T43" fmla="*/ 2147483647 h 22"/>
                <a:gd name="T44" fmla="*/ 2147483647 w 1240"/>
                <a:gd name="T45" fmla="*/ 2147483647 h 22"/>
                <a:gd name="T46" fmla="*/ 2147483647 w 1240"/>
                <a:gd name="T47" fmla="*/ 0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2">
                  <a:moveTo>
                    <a:pt x="0" y="7"/>
                  </a:moveTo>
                  <a:lnTo>
                    <a:pt x="56" y="10"/>
                  </a:lnTo>
                  <a:lnTo>
                    <a:pt x="112" y="16"/>
                  </a:lnTo>
                  <a:lnTo>
                    <a:pt x="168" y="21"/>
                  </a:lnTo>
                  <a:lnTo>
                    <a:pt x="224" y="22"/>
                  </a:lnTo>
                  <a:lnTo>
                    <a:pt x="277" y="16"/>
                  </a:lnTo>
                  <a:lnTo>
                    <a:pt x="329" y="12"/>
                  </a:lnTo>
                  <a:lnTo>
                    <a:pt x="382" y="13"/>
                  </a:lnTo>
                  <a:lnTo>
                    <a:pt x="438" y="12"/>
                  </a:lnTo>
                  <a:lnTo>
                    <a:pt x="494" y="10"/>
                  </a:lnTo>
                  <a:lnTo>
                    <a:pt x="550" y="4"/>
                  </a:lnTo>
                  <a:lnTo>
                    <a:pt x="607" y="0"/>
                  </a:lnTo>
                  <a:lnTo>
                    <a:pt x="660" y="1"/>
                  </a:lnTo>
                  <a:lnTo>
                    <a:pt x="711" y="7"/>
                  </a:lnTo>
                  <a:lnTo>
                    <a:pt x="765" y="7"/>
                  </a:lnTo>
                  <a:lnTo>
                    <a:pt x="818" y="10"/>
                  </a:lnTo>
                  <a:lnTo>
                    <a:pt x="871" y="15"/>
                  </a:lnTo>
                  <a:lnTo>
                    <a:pt x="923" y="18"/>
                  </a:lnTo>
                  <a:lnTo>
                    <a:pt x="976" y="15"/>
                  </a:lnTo>
                  <a:lnTo>
                    <a:pt x="1029" y="10"/>
                  </a:lnTo>
                  <a:lnTo>
                    <a:pt x="1082" y="10"/>
                  </a:lnTo>
                  <a:lnTo>
                    <a:pt x="1134" y="9"/>
                  </a:lnTo>
                  <a:lnTo>
                    <a:pt x="1187" y="6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7" name="Freeform 72"/>
            <p:cNvSpPr>
              <a:spLocks/>
            </p:cNvSpPr>
            <p:nvPr/>
          </p:nvSpPr>
          <p:spPr bwMode="auto">
            <a:xfrm>
              <a:off x="1557338" y="5632450"/>
              <a:ext cx="1968500" cy="22225"/>
            </a:xfrm>
            <a:custGeom>
              <a:avLst/>
              <a:gdLst>
                <a:gd name="T0" fmla="*/ 0 w 1240"/>
                <a:gd name="T1" fmla="*/ 2147483647 h 14"/>
                <a:gd name="T2" fmla="*/ 2147483647 w 1240"/>
                <a:gd name="T3" fmla="*/ 2147483647 h 14"/>
                <a:gd name="T4" fmla="*/ 2147483647 w 1240"/>
                <a:gd name="T5" fmla="*/ 2147483647 h 14"/>
                <a:gd name="T6" fmla="*/ 2147483647 w 1240"/>
                <a:gd name="T7" fmla="*/ 2147483647 h 14"/>
                <a:gd name="T8" fmla="*/ 2147483647 w 1240"/>
                <a:gd name="T9" fmla="*/ 2147483647 h 14"/>
                <a:gd name="T10" fmla="*/ 2147483647 w 1240"/>
                <a:gd name="T11" fmla="*/ 2147483647 h 14"/>
                <a:gd name="T12" fmla="*/ 2147483647 w 1240"/>
                <a:gd name="T13" fmla="*/ 2147483647 h 14"/>
                <a:gd name="T14" fmla="*/ 2147483647 w 1240"/>
                <a:gd name="T15" fmla="*/ 2147483647 h 14"/>
                <a:gd name="T16" fmla="*/ 2147483647 w 1240"/>
                <a:gd name="T17" fmla="*/ 2147483647 h 14"/>
                <a:gd name="T18" fmla="*/ 2147483647 w 1240"/>
                <a:gd name="T19" fmla="*/ 2147483647 h 14"/>
                <a:gd name="T20" fmla="*/ 2147483647 w 1240"/>
                <a:gd name="T21" fmla="*/ 2147483647 h 14"/>
                <a:gd name="T22" fmla="*/ 2147483647 w 1240"/>
                <a:gd name="T23" fmla="*/ 2147483647 h 14"/>
                <a:gd name="T24" fmla="*/ 2147483647 w 1240"/>
                <a:gd name="T25" fmla="*/ 2147483647 h 14"/>
                <a:gd name="T26" fmla="*/ 2147483647 w 1240"/>
                <a:gd name="T27" fmla="*/ 2147483647 h 14"/>
                <a:gd name="T28" fmla="*/ 2147483647 w 1240"/>
                <a:gd name="T29" fmla="*/ 2147483647 h 14"/>
                <a:gd name="T30" fmla="*/ 2147483647 w 1240"/>
                <a:gd name="T31" fmla="*/ 2147483647 h 14"/>
                <a:gd name="T32" fmla="*/ 2147483647 w 1240"/>
                <a:gd name="T33" fmla="*/ 2147483647 h 14"/>
                <a:gd name="T34" fmla="*/ 2147483647 w 1240"/>
                <a:gd name="T35" fmla="*/ 0 h 14"/>
                <a:gd name="T36" fmla="*/ 2147483647 w 1240"/>
                <a:gd name="T37" fmla="*/ 2147483647 h 14"/>
                <a:gd name="T38" fmla="*/ 2147483647 w 1240"/>
                <a:gd name="T39" fmla="*/ 2147483647 h 14"/>
                <a:gd name="T40" fmla="*/ 2147483647 w 1240"/>
                <a:gd name="T41" fmla="*/ 2147483647 h 14"/>
                <a:gd name="T42" fmla="*/ 2147483647 w 1240"/>
                <a:gd name="T43" fmla="*/ 2147483647 h 14"/>
                <a:gd name="T44" fmla="*/ 2147483647 w 1240"/>
                <a:gd name="T45" fmla="*/ 2147483647 h 14"/>
                <a:gd name="T46" fmla="*/ 2147483647 w 1240"/>
                <a:gd name="T47" fmla="*/ 2147483647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4">
                  <a:moveTo>
                    <a:pt x="0" y="12"/>
                  </a:moveTo>
                  <a:lnTo>
                    <a:pt x="56" y="9"/>
                  </a:lnTo>
                  <a:lnTo>
                    <a:pt x="112" y="5"/>
                  </a:lnTo>
                  <a:lnTo>
                    <a:pt x="168" y="5"/>
                  </a:lnTo>
                  <a:lnTo>
                    <a:pt x="224" y="9"/>
                  </a:lnTo>
                  <a:lnTo>
                    <a:pt x="277" y="12"/>
                  </a:lnTo>
                  <a:lnTo>
                    <a:pt x="329" y="14"/>
                  </a:lnTo>
                  <a:lnTo>
                    <a:pt x="382" y="12"/>
                  </a:lnTo>
                  <a:lnTo>
                    <a:pt x="438" y="9"/>
                  </a:lnTo>
                  <a:lnTo>
                    <a:pt x="494" y="6"/>
                  </a:lnTo>
                  <a:lnTo>
                    <a:pt x="550" y="9"/>
                  </a:lnTo>
                  <a:lnTo>
                    <a:pt x="607" y="5"/>
                  </a:lnTo>
                  <a:lnTo>
                    <a:pt x="660" y="6"/>
                  </a:lnTo>
                  <a:lnTo>
                    <a:pt x="711" y="9"/>
                  </a:lnTo>
                  <a:lnTo>
                    <a:pt x="765" y="12"/>
                  </a:lnTo>
                  <a:lnTo>
                    <a:pt x="818" y="9"/>
                  </a:lnTo>
                  <a:lnTo>
                    <a:pt x="871" y="3"/>
                  </a:lnTo>
                  <a:lnTo>
                    <a:pt x="923" y="0"/>
                  </a:lnTo>
                  <a:lnTo>
                    <a:pt x="976" y="5"/>
                  </a:lnTo>
                  <a:lnTo>
                    <a:pt x="1029" y="11"/>
                  </a:lnTo>
                  <a:lnTo>
                    <a:pt x="1082" y="9"/>
                  </a:lnTo>
                  <a:lnTo>
                    <a:pt x="1134" y="9"/>
                  </a:lnTo>
                  <a:lnTo>
                    <a:pt x="1187" y="9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8" name="Freeform 73"/>
            <p:cNvSpPr>
              <a:spLocks/>
            </p:cNvSpPr>
            <p:nvPr/>
          </p:nvSpPr>
          <p:spPr bwMode="auto">
            <a:xfrm>
              <a:off x="1557338" y="5632450"/>
              <a:ext cx="1968500" cy="22225"/>
            </a:xfrm>
            <a:custGeom>
              <a:avLst/>
              <a:gdLst>
                <a:gd name="T0" fmla="*/ 0 w 1240"/>
                <a:gd name="T1" fmla="*/ 2147483647 h 14"/>
                <a:gd name="T2" fmla="*/ 2147483647 w 1240"/>
                <a:gd name="T3" fmla="*/ 2147483647 h 14"/>
                <a:gd name="T4" fmla="*/ 2147483647 w 1240"/>
                <a:gd name="T5" fmla="*/ 2147483647 h 14"/>
                <a:gd name="T6" fmla="*/ 2147483647 w 1240"/>
                <a:gd name="T7" fmla="*/ 2147483647 h 14"/>
                <a:gd name="T8" fmla="*/ 2147483647 w 1240"/>
                <a:gd name="T9" fmla="*/ 2147483647 h 14"/>
                <a:gd name="T10" fmla="*/ 2147483647 w 1240"/>
                <a:gd name="T11" fmla="*/ 2147483647 h 14"/>
                <a:gd name="T12" fmla="*/ 2147483647 w 1240"/>
                <a:gd name="T13" fmla="*/ 2147483647 h 14"/>
                <a:gd name="T14" fmla="*/ 2147483647 w 1240"/>
                <a:gd name="T15" fmla="*/ 2147483647 h 14"/>
                <a:gd name="T16" fmla="*/ 2147483647 w 1240"/>
                <a:gd name="T17" fmla="*/ 2147483647 h 14"/>
                <a:gd name="T18" fmla="*/ 2147483647 w 1240"/>
                <a:gd name="T19" fmla="*/ 2147483647 h 14"/>
                <a:gd name="T20" fmla="*/ 2147483647 w 1240"/>
                <a:gd name="T21" fmla="*/ 2147483647 h 14"/>
                <a:gd name="T22" fmla="*/ 2147483647 w 1240"/>
                <a:gd name="T23" fmla="*/ 2147483647 h 14"/>
                <a:gd name="T24" fmla="*/ 2147483647 w 1240"/>
                <a:gd name="T25" fmla="*/ 0 h 14"/>
                <a:gd name="T26" fmla="*/ 2147483647 w 1240"/>
                <a:gd name="T27" fmla="*/ 2147483647 h 14"/>
                <a:gd name="T28" fmla="*/ 2147483647 w 1240"/>
                <a:gd name="T29" fmla="*/ 2147483647 h 14"/>
                <a:gd name="T30" fmla="*/ 2147483647 w 1240"/>
                <a:gd name="T31" fmla="*/ 2147483647 h 14"/>
                <a:gd name="T32" fmla="*/ 2147483647 w 1240"/>
                <a:gd name="T33" fmla="*/ 2147483647 h 14"/>
                <a:gd name="T34" fmla="*/ 2147483647 w 1240"/>
                <a:gd name="T35" fmla="*/ 0 h 14"/>
                <a:gd name="T36" fmla="*/ 2147483647 w 1240"/>
                <a:gd name="T37" fmla="*/ 2147483647 h 14"/>
                <a:gd name="T38" fmla="*/ 2147483647 w 1240"/>
                <a:gd name="T39" fmla="*/ 2147483647 h 14"/>
                <a:gd name="T40" fmla="*/ 2147483647 w 1240"/>
                <a:gd name="T41" fmla="*/ 2147483647 h 14"/>
                <a:gd name="T42" fmla="*/ 2147483647 w 1240"/>
                <a:gd name="T43" fmla="*/ 2147483647 h 14"/>
                <a:gd name="T44" fmla="*/ 2147483647 w 1240"/>
                <a:gd name="T45" fmla="*/ 2147483647 h 14"/>
                <a:gd name="T46" fmla="*/ 2147483647 w 1240"/>
                <a:gd name="T47" fmla="*/ 2147483647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4">
                  <a:moveTo>
                    <a:pt x="0" y="12"/>
                  </a:moveTo>
                  <a:lnTo>
                    <a:pt x="56" y="9"/>
                  </a:lnTo>
                  <a:lnTo>
                    <a:pt x="112" y="5"/>
                  </a:lnTo>
                  <a:lnTo>
                    <a:pt x="168" y="5"/>
                  </a:lnTo>
                  <a:lnTo>
                    <a:pt x="224" y="9"/>
                  </a:lnTo>
                  <a:lnTo>
                    <a:pt x="277" y="12"/>
                  </a:lnTo>
                  <a:lnTo>
                    <a:pt x="329" y="14"/>
                  </a:lnTo>
                  <a:lnTo>
                    <a:pt x="382" y="12"/>
                  </a:lnTo>
                  <a:lnTo>
                    <a:pt x="438" y="9"/>
                  </a:lnTo>
                  <a:lnTo>
                    <a:pt x="494" y="3"/>
                  </a:lnTo>
                  <a:lnTo>
                    <a:pt x="550" y="2"/>
                  </a:lnTo>
                  <a:lnTo>
                    <a:pt x="607" y="2"/>
                  </a:lnTo>
                  <a:lnTo>
                    <a:pt x="660" y="0"/>
                  </a:lnTo>
                  <a:lnTo>
                    <a:pt x="711" y="9"/>
                  </a:lnTo>
                  <a:lnTo>
                    <a:pt x="765" y="12"/>
                  </a:lnTo>
                  <a:lnTo>
                    <a:pt x="818" y="9"/>
                  </a:lnTo>
                  <a:lnTo>
                    <a:pt x="871" y="3"/>
                  </a:lnTo>
                  <a:lnTo>
                    <a:pt x="923" y="0"/>
                  </a:lnTo>
                  <a:lnTo>
                    <a:pt x="976" y="5"/>
                  </a:lnTo>
                  <a:lnTo>
                    <a:pt x="1029" y="11"/>
                  </a:lnTo>
                  <a:lnTo>
                    <a:pt x="1082" y="9"/>
                  </a:lnTo>
                  <a:lnTo>
                    <a:pt x="1134" y="6"/>
                  </a:lnTo>
                  <a:lnTo>
                    <a:pt x="1187" y="2"/>
                  </a:lnTo>
                  <a:lnTo>
                    <a:pt x="1240" y="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29" name="Freeform 74"/>
            <p:cNvSpPr>
              <a:spLocks/>
            </p:cNvSpPr>
            <p:nvPr/>
          </p:nvSpPr>
          <p:spPr bwMode="auto">
            <a:xfrm>
              <a:off x="1557338" y="5614988"/>
              <a:ext cx="1968500" cy="17462"/>
            </a:xfrm>
            <a:custGeom>
              <a:avLst/>
              <a:gdLst>
                <a:gd name="T0" fmla="*/ 0 w 1240"/>
                <a:gd name="T1" fmla="*/ 2147483647 h 11"/>
                <a:gd name="T2" fmla="*/ 2147483647 w 1240"/>
                <a:gd name="T3" fmla="*/ 0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2147483647 h 11"/>
                <a:gd name="T30" fmla="*/ 2147483647 w 1240"/>
                <a:gd name="T31" fmla="*/ 0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0 h 11"/>
                <a:gd name="T38" fmla="*/ 2147483647 w 1240"/>
                <a:gd name="T39" fmla="*/ 0 h 11"/>
                <a:gd name="T40" fmla="*/ 2147483647 w 1240"/>
                <a:gd name="T41" fmla="*/ 2147483647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1"/>
                  </a:moveTo>
                  <a:lnTo>
                    <a:pt x="56" y="0"/>
                  </a:lnTo>
                  <a:lnTo>
                    <a:pt x="112" y="3"/>
                  </a:lnTo>
                  <a:lnTo>
                    <a:pt x="168" y="8"/>
                  </a:lnTo>
                  <a:lnTo>
                    <a:pt x="224" y="10"/>
                  </a:lnTo>
                  <a:lnTo>
                    <a:pt x="277" y="7"/>
                  </a:lnTo>
                  <a:lnTo>
                    <a:pt x="329" y="4"/>
                  </a:lnTo>
                  <a:lnTo>
                    <a:pt x="382" y="4"/>
                  </a:lnTo>
                  <a:lnTo>
                    <a:pt x="438" y="5"/>
                  </a:lnTo>
                  <a:lnTo>
                    <a:pt x="494" y="11"/>
                  </a:lnTo>
                  <a:lnTo>
                    <a:pt x="550" y="5"/>
                  </a:lnTo>
                  <a:lnTo>
                    <a:pt x="607" y="5"/>
                  </a:lnTo>
                  <a:lnTo>
                    <a:pt x="660" y="10"/>
                  </a:lnTo>
                  <a:lnTo>
                    <a:pt x="711" y="5"/>
                  </a:lnTo>
                  <a:lnTo>
                    <a:pt x="765" y="1"/>
                  </a:lnTo>
                  <a:lnTo>
                    <a:pt x="818" y="0"/>
                  </a:lnTo>
                  <a:lnTo>
                    <a:pt x="871" y="1"/>
                  </a:lnTo>
                  <a:lnTo>
                    <a:pt x="923" y="3"/>
                  </a:lnTo>
                  <a:lnTo>
                    <a:pt x="976" y="0"/>
                  </a:lnTo>
                  <a:lnTo>
                    <a:pt x="1029" y="0"/>
                  </a:lnTo>
                  <a:lnTo>
                    <a:pt x="1082" y="1"/>
                  </a:lnTo>
                  <a:lnTo>
                    <a:pt x="1134" y="8"/>
                  </a:lnTo>
                  <a:lnTo>
                    <a:pt x="1187" y="8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0" name="Freeform 75"/>
            <p:cNvSpPr>
              <a:spLocks/>
            </p:cNvSpPr>
            <p:nvPr/>
          </p:nvSpPr>
          <p:spPr bwMode="auto">
            <a:xfrm>
              <a:off x="1557338" y="5611813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0 h 12"/>
                <a:gd name="T26" fmla="*/ 2147483647 w 1240"/>
                <a:gd name="T27" fmla="*/ 2147483647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0 h 12"/>
                <a:gd name="T44" fmla="*/ 2147483647 w 1240"/>
                <a:gd name="T45" fmla="*/ 0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3"/>
                  </a:moveTo>
                  <a:lnTo>
                    <a:pt x="56" y="2"/>
                  </a:lnTo>
                  <a:lnTo>
                    <a:pt x="112" y="5"/>
                  </a:lnTo>
                  <a:lnTo>
                    <a:pt x="168" y="10"/>
                  </a:lnTo>
                  <a:lnTo>
                    <a:pt x="224" y="12"/>
                  </a:lnTo>
                  <a:lnTo>
                    <a:pt x="277" y="9"/>
                  </a:lnTo>
                  <a:lnTo>
                    <a:pt x="329" y="6"/>
                  </a:lnTo>
                  <a:lnTo>
                    <a:pt x="382" y="6"/>
                  </a:lnTo>
                  <a:lnTo>
                    <a:pt x="438" y="7"/>
                  </a:lnTo>
                  <a:lnTo>
                    <a:pt x="494" y="7"/>
                  </a:lnTo>
                  <a:lnTo>
                    <a:pt x="550" y="6"/>
                  </a:lnTo>
                  <a:lnTo>
                    <a:pt x="607" y="3"/>
                  </a:lnTo>
                  <a:lnTo>
                    <a:pt x="660" y="0"/>
                  </a:lnTo>
                  <a:lnTo>
                    <a:pt x="711" y="3"/>
                  </a:lnTo>
                  <a:lnTo>
                    <a:pt x="765" y="3"/>
                  </a:lnTo>
                  <a:lnTo>
                    <a:pt x="818" y="2"/>
                  </a:lnTo>
                  <a:lnTo>
                    <a:pt x="871" y="3"/>
                  </a:lnTo>
                  <a:lnTo>
                    <a:pt x="923" y="5"/>
                  </a:lnTo>
                  <a:lnTo>
                    <a:pt x="976" y="2"/>
                  </a:lnTo>
                  <a:lnTo>
                    <a:pt x="1029" y="2"/>
                  </a:lnTo>
                  <a:lnTo>
                    <a:pt x="1082" y="3"/>
                  </a:lnTo>
                  <a:lnTo>
                    <a:pt x="1134" y="0"/>
                  </a:lnTo>
                  <a:lnTo>
                    <a:pt x="1187" y="0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1" name="Freeform 76"/>
            <p:cNvSpPr>
              <a:spLocks/>
            </p:cNvSpPr>
            <p:nvPr/>
          </p:nvSpPr>
          <p:spPr bwMode="auto">
            <a:xfrm>
              <a:off x="1557338" y="5588000"/>
              <a:ext cx="1968500" cy="23813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2147483647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0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12"/>
                  </a:moveTo>
                  <a:lnTo>
                    <a:pt x="56" y="8"/>
                  </a:lnTo>
                  <a:lnTo>
                    <a:pt x="112" y="5"/>
                  </a:lnTo>
                  <a:lnTo>
                    <a:pt x="168" y="6"/>
                  </a:lnTo>
                  <a:lnTo>
                    <a:pt x="224" y="6"/>
                  </a:lnTo>
                  <a:lnTo>
                    <a:pt x="277" y="5"/>
                  </a:lnTo>
                  <a:lnTo>
                    <a:pt x="329" y="2"/>
                  </a:lnTo>
                  <a:lnTo>
                    <a:pt x="382" y="0"/>
                  </a:lnTo>
                  <a:lnTo>
                    <a:pt x="438" y="3"/>
                  </a:lnTo>
                  <a:lnTo>
                    <a:pt x="494" y="5"/>
                  </a:lnTo>
                  <a:lnTo>
                    <a:pt x="550" y="8"/>
                  </a:lnTo>
                  <a:lnTo>
                    <a:pt x="607" y="9"/>
                  </a:lnTo>
                  <a:lnTo>
                    <a:pt x="660" y="11"/>
                  </a:lnTo>
                  <a:lnTo>
                    <a:pt x="711" y="9"/>
                  </a:lnTo>
                  <a:lnTo>
                    <a:pt x="765" y="12"/>
                  </a:lnTo>
                  <a:lnTo>
                    <a:pt x="818" y="8"/>
                  </a:lnTo>
                  <a:lnTo>
                    <a:pt x="871" y="3"/>
                  </a:lnTo>
                  <a:lnTo>
                    <a:pt x="923" y="3"/>
                  </a:lnTo>
                  <a:lnTo>
                    <a:pt x="976" y="5"/>
                  </a:lnTo>
                  <a:lnTo>
                    <a:pt x="1029" y="12"/>
                  </a:lnTo>
                  <a:lnTo>
                    <a:pt x="1082" y="15"/>
                  </a:lnTo>
                  <a:lnTo>
                    <a:pt x="1134" y="12"/>
                  </a:lnTo>
                  <a:lnTo>
                    <a:pt x="1187" y="11"/>
                  </a:lnTo>
                  <a:lnTo>
                    <a:pt x="124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2" name="Freeform 77"/>
            <p:cNvSpPr>
              <a:spLocks/>
            </p:cNvSpPr>
            <p:nvPr/>
          </p:nvSpPr>
          <p:spPr bwMode="auto">
            <a:xfrm>
              <a:off x="1557338" y="5586413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2147483647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0 h 16"/>
                <a:gd name="T24" fmla="*/ 2147483647 w 1240"/>
                <a:gd name="T25" fmla="*/ 2147483647 h 16"/>
                <a:gd name="T26" fmla="*/ 2147483647 w 1240"/>
                <a:gd name="T27" fmla="*/ 2147483647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2147483647 h 16"/>
                <a:gd name="T46" fmla="*/ 2147483647 w 1240"/>
                <a:gd name="T47" fmla="*/ 0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13"/>
                  </a:moveTo>
                  <a:lnTo>
                    <a:pt x="56" y="9"/>
                  </a:lnTo>
                  <a:lnTo>
                    <a:pt x="112" y="6"/>
                  </a:lnTo>
                  <a:lnTo>
                    <a:pt x="168" y="7"/>
                  </a:lnTo>
                  <a:lnTo>
                    <a:pt x="224" y="7"/>
                  </a:lnTo>
                  <a:lnTo>
                    <a:pt x="277" y="6"/>
                  </a:lnTo>
                  <a:lnTo>
                    <a:pt x="329" y="3"/>
                  </a:lnTo>
                  <a:lnTo>
                    <a:pt x="382" y="1"/>
                  </a:lnTo>
                  <a:lnTo>
                    <a:pt x="438" y="4"/>
                  </a:lnTo>
                  <a:lnTo>
                    <a:pt x="494" y="4"/>
                  </a:lnTo>
                  <a:lnTo>
                    <a:pt x="550" y="3"/>
                  </a:lnTo>
                  <a:lnTo>
                    <a:pt x="607" y="0"/>
                  </a:lnTo>
                  <a:lnTo>
                    <a:pt x="660" y="1"/>
                  </a:lnTo>
                  <a:lnTo>
                    <a:pt x="711" y="9"/>
                  </a:lnTo>
                  <a:lnTo>
                    <a:pt x="765" y="13"/>
                  </a:lnTo>
                  <a:lnTo>
                    <a:pt x="818" y="9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6"/>
                  </a:lnTo>
                  <a:lnTo>
                    <a:pt x="1029" y="13"/>
                  </a:lnTo>
                  <a:lnTo>
                    <a:pt x="1082" y="16"/>
                  </a:lnTo>
                  <a:lnTo>
                    <a:pt x="1134" y="10"/>
                  </a:lnTo>
                  <a:lnTo>
                    <a:pt x="1187" y="4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3" name="Freeform 78"/>
            <p:cNvSpPr>
              <a:spLocks/>
            </p:cNvSpPr>
            <p:nvPr/>
          </p:nvSpPr>
          <p:spPr bwMode="auto">
            <a:xfrm>
              <a:off x="1557338" y="5568950"/>
              <a:ext cx="1968500" cy="23813"/>
            </a:xfrm>
            <a:custGeom>
              <a:avLst/>
              <a:gdLst>
                <a:gd name="T0" fmla="*/ 0 w 1240"/>
                <a:gd name="T1" fmla="*/ 0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2147483647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2147483647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0 h 15"/>
                <a:gd name="T30" fmla="*/ 2147483647 w 1240"/>
                <a:gd name="T31" fmla="*/ 0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0"/>
                  </a:moveTo>
                  <a:lnTo>
                    <a:pt x="56" y="2"/>
                  </a:lnTo>
                  <a:lnTo>
                    <a:pt x="112" y="3"/>
                  </a:lnTo>
                  <a:lnTo>
                    <a:pt x="168" y="3"/>
                  </a:lnTo>
                  <a:lnTo>
                    <a:pt x="224" y="3"/>
                  </a:lnTo>
                  <a:lnTo>
                    <a:pt x="277" y="8"/>
                  </a:lnTo>
                  <a:lnTo>
                    <a:pt x="329" y="11"/>
                  </a:lnTo>
                  <a:lnTo>
                    <a:pt x="382" y="8"/>
                  </a:lnTo>
                  <a:lnTo>
                    <a:pt x="438" y="12"/>
                  </a:lnTo>
                  <a:lnTo>
                    <a:pt x="494" y="15"/>
                  </a:lnTo>
                  <a:lnTo>
                    <a:pt x="550" y="12"/>
                  </a:lnTo>
                  <a:lnTo>
                    <a:pt x="607" y="11"/>
                  </a:lnTo>
                  <a:lnTo>
                    <a:pt x="660" y="8"/>
                  </a:lnTo>
                  <a:lnTo>
                    <a:pt x="711" y="8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6"/>
                  </a:lnTo>
                  <a:lnTo>
                    <a:pt x="923" y="8"/>
                  </a:lnTo>
                  <a:lnTo>
                    <a:pt x="976" y="12"/>
                  </a:lnTo>
                  <a:lnTo>
                    <a:pt x="1029" y="9"/>
                  </a:lnTo>
                  <a:lnTo>
                    <a:pt x="1082" y="6"/>
                  </a:lnTo>
                  <a:lnTo>
                    <a:pt x="1134" y="9"/>
                  </a:lnTo>
                  <a:lnTo>
                    <a:pt x="1187" y="11"/>
                  </a:lnTo>
                  <a:lnTo>
                    <a:pt x="1240" y="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4" name="Freeform 79"/>
            <p:cNvSpPr>
              <a:spLocks/>
            </p:cNvSpPr>
            <p:nvPr/>
          </p:nvSpPr>
          <p:spPr bwMode="auto">
            <a:xfrm>
              <a:off x="1557338" y="5568950"/>
              <a:ext cx="1968500" cy="19050"/>
            </a:xfrm>
            <a:custGeom>
              <a:avLst/>
              <a:gdLst>
                <a:gd name="T0" fmla="*/ 0 w 1240"/>
                <a:gd name="T1" fmla="*/ 0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2147483647 h 12"/>
                <a:gd name="T26" fmla="*/ 2147483647 w 1240"/>
                <a:gd name="T27" fmla="*/ 0 h 12"/>
                <a:gd name="T28" fmla="*/ 2147483647 w 1240"/>
                <a:gd name="T29" fmla="*/ 0 h 12"/>
                <a:gd name="T30" fmla="*/ 2147483647 w 1240"/>
                <a:gd name="T31" fmla="*/ 0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2147483647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0"/>
                  </a:moveTo>
                  <a:lnTo>
                    <a:pt x="56" y="2"/>
                  </a:lnTo>
                  <a:lnTo>
                    <a:pt x="112" y="3"/>
                  </a:lnTo>
                  <a:lnTo>
                    <a:pt x="168" y="3"/>
                  </a:lnTo>
                  <a:lnTo>
                    <a:pt x="224" y="3"/>
                  </a:lnTo>
                  <a:lnTo>
                    <a:pt x="277" y="8"/>
                  </a:lnTo>
                  <a:lnTo>
                    <a:pt x="329" y="11"/>
                  </a:lnTo>
                  <a:lnTo>
                    <a:pt x="382" y="8"/>
                  </a:lnTo>
                  <a:lnTo>
                    <a:pt x="438" y="3"/>
                  </a:lnTo>
                  <a:lnTo>
                    <a:pt x="494" y="6"/>
                  </a:lnTo>
                  <a:lnTo>
                    <a:pt x="550" y="11"/>
                  </a:lnTo>
                  <a:lnTo>
                    <a:pt x="607" y="9"/>
                  </a:lnTo>
                  <a:lnTo>
                    <a:pt x="660" y="8"/>
                  </a:lnTo>
                  <a:lnTo>
                    <a:pt x="711" y="0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6"/>
                  </a:lnTo>
                  <a:lnTo>
                    <a:pt x="923" y="8"/>
                  </a:lnTo>
                  <a:lnTo>
                    <a:pt x="976" y="12"/>
                  </a:lnTo>
                  <a:lnTo>
                    <a:pt x="1029" y="9"/>
                  </a:lnTo>
                  <a:lnTo>
                    <a:pt x="1082" y="6"/>
                  </a:lnTo>
                  <a:lnTo>
                    <a:pt x="1134" y="6"/>
                  </a:lnTo>
                  <a:lnTo>
                    <a:pt x="1187" y="11"/>
                  </a:lnTo>
                  <a:lnTo>
                    <a:pt x="124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5" name="Freeform 80"/>
            <p:cNvSpPr>
              <a:spLocks/>
            </p:cNvSpPr>
            <p:nvPr/>
          </p:nvSpPr>
          <p:spPr bwMode="auto">
            <a:xfrm>
              <a:off x="1557338" y="5553075"/>
              <a:ext cx="1968500" cy="28575"/>
            </a:xfrm>
            <a:custGeom>
              <a:avLst/>
              <a:gdLst>
                <a:gd name="T0" fmla="*/ 0 w 1240"/>
                <a:gd name="T1" fmla="*/ 2147483647 h 18"/>
                <a:gd name="T2" fmla="*/ 2147483647 w 1240"/>
                <a:gd name="T3" fmla="*/ 2147483647 h 18"/>
                <a:gd name="T4" fmla="*/ 2147483647 w 1240"/>
                <a:gd name="T5" fmla="*/ 2147483647 h 18"/>
                <a:gd name="T6" fmla="*/ 2147483647 w 1240"/>
                <a:gd name="T7" fmla="*/ 0 h 18"/>
                <a:gd name="T8" fmla="*/ 2147483647 w 1240"/>
                <a:gd name="T9" fmla="*/ 0 h 18"/>
                <a:gd name="T10" fmla="*/ 2147483647 w 1240"/>
                <a:gd name="T11" fmla="*/ 2147483647 h 18"/>
                <a:gd name="T12" fmla="*/ 2147483647 w 1240"/>
                <a:gd name="T13" fmla="*/ 2147483647 h 18"/>
                <a:gd name="T14" fmla="*/ 2147483647 w 1240"/>
                <a:gd name="T15" fmla="*/ 2147483647 h 18"/>
                <a:gd name="T16" fmla="*/ 2147483647 w 1240"/>
                <a:gd name="T17" fmla="*/ 2147483647 h 18"/>
                <a:gd name="T18" fmla="*/ 2147483647 w 1240"/>
                <a:gd name="T19" fmla="*/ 2147483647 h 18"/>
                <a:gd name="T20" fmla="*/ 2147483647 w 1240"/>
                <a:gd name="T21" fmla="*/ 2147483647 h 18"/>
                <a:gd name="T22" fmla="*/ 2147483647 w 1240"/>
                <a:gd name="T23" fmla="*/ 2147483647 h 18"/>
                <a:gd name="T24" fmla="*/ 2147483647 w 1240"/>
                <a:gd name="T25" fmla="*/ 2147483647 h 18"/>
                <a:gd name="T26" fmla="*/ 2147483647 w 1240"/>
                <a:gd name="T27" fmla="*/ 2147483647 h 18"/>
                <a:gd name="T28" fmla="*/ 2147483647 w 1240"/>
                <a:gd name="T29" fmla="*/ 2147483647 h 18"/>
                <a:gd name="T30" fmla="*/ 2147483647 w 1240"/>
                <a:gd name="T31" fmla="*/ 2147483647 h 18"/>
                <a:gd name="T32" fmla="*/ 2147483647 w 1240"/>
                <a:gd name="T33" fmla="*/ 2147483647 h 18"/>
                <a:gd name="T34" fmla="*/ 2147483647 w 1240"/>
                <a:gd name="T35" fmla="*/ 2147483647 h 18"/>
                <a:gd name="T36" fmla="*/ 2147483647 w 1240"/>
                <a:gd name="T37" fmla="*/ 2147483647 h 18"/>
                <a:gd name="T38" fmla="*/ 2147483647 w 1240"/>
                <a:gd name="T39" fmla="*/ 2147483647 h 18"/>
                <a:gd name="T40" fmla="*/ 2147483647 w 1240"/>
                <a:gd name="T41" fmla="*/ 2147483647 h 18"/>
                <a:gd name="T42" fmla="*/ 2147483647 w 1240"/>
                <a:gd name="T43" fmla="*/ 2147483647 h 18"/>
                <a:gd name="T44" fmla="*/ 2147483647 w 1240"/>
                <a:gd name="T45" fmla="*/ 2147483647 h 18"/>
                <a:gd name="T46" fmla="*/ 2147483647 w 1240"/>
                <a:gd name="T47" fmla="*/ 2147483647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8">
                  <a:moveTo>
                    <a:pt x="0" y="3"/>
                  </a:moveTo>
                  <a:lnTo>
                    <a:pt x="56" y="6"/>
                  </a:lnTo>
                  <a:lnTo>
                    <a:pt x="112" y="5"/>
                  </a:lnTo>
                  <a:lnTo>
                    <a:pt x="168" y="0"/>
                  </a:lnTo>
                  <a:lnTo>
                    <a:pt x="224" y="0"/>
                  </a:lnTo>
                  <a:lnTo>
                    <a:pt x="277" y="2"/>
                  </a:lnTo>
                  <a:lnTo>
                    <a:pt x="329" y="8"/>
                  </a:lnTo>
                  <a:lnTo>
                    <a:pt x="382" y="12"/>
                  </a:lnTo>
                  <a:lnTo>
                    <a:pt x="438" y="12"/>
                  </a:lnTo>
                  <a:lnTo>
                    <a:pt x="494" y="15"/>
                  </a:lnTo>
                  <a:lnTo>
                    <a:pt x="550" y="18"/>
                  </a:lnTo>
                  <a:lnTo>
                    <a:pt x="607" y="16"/>
                  </a:lnTo>
                  <a:lnTo>
                    <a:pt x="660" y="18"/>
                  </a:lnTo>
                  <a:lnTo>
                    <a:pt x="711" y="10"/>
                  </a:lnTo>
                  <a:lnTo>
                    <a:pt x="765" y="3"/>
                  </a:lnTo>
                  <a:lnTo>
                    <a:pt x="818" y="9"/>
                  </a:lnTo>
                  <a:lnTo>
                    <a:pt x="871" y="9"/>
                  </a:lnTo>
                  <a:lnTo>
                    <a:pt x="923" y="8"/>
                  </a:lnTo>
                  <a:lnTo>
                    <a:pt x="976" y="6"/>
                  </a:lnTo>
                  <a:lnTo>
                    <a:pt x="1029" y="10"/>
                  </a:lnTo>
                  <a:lnTo>
                    <a:pt x="1082" y="12"/>
                  </a:lnTo>
                  <a:lnTo>
                    <a:pt x="1134" y="13"/>
                  </a:lnTo>
                  <a:lnTo>
                    <a:pt x="1187" y="16"/>
                  </a:lnTo>
                  <a:lnTo>
                    <a:pt x="1240" y="1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6" name="Freeform 81"/>
            <p:cNvSpPr>
              <a:spLocks/>
            </p:cNvSpPr>
            <p:nvPr/>
          </p:nvSpPr>
          <p:spPr bwMode="auto">
            <a:xfrm>
              <a:off x="1557338" y="5553075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0 h 16"/>
                <a:gd name="T8" fmla="*/ 2147483647 w 1240"/>
                <a:gd name="T9" fmla="*/ 0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2147483647 h 16"/>
                <a:gd name="T24" fmla="*/ 2147483647 w 1240"/>
                <a:gd name="T25" fmla="*/ 2147483647 h 16"/>
                <a:gd name="T26" fmla="*/ 2147483647 w 1240"/>
                <a:gd name="T27" fmla="*/ 2147483647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2147483647 h 16"/>
                <a:gd name="T46" fmla="*/ 2147483647 w 1240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3"/>
                  </a:moveTo>
                  <a:lnTo>
                    <a:pt x="56" y="6"/>
                  </a:lnTo>
                  <a:lnTo>
                    <a:pt x="112" y="5"/>
                  </a:lnTo>
                  <a:lnTo>
                    <a:pt x="168" y="0"/>
                  </a:lnTo>
                  <a:lnTo>
                    <a:pt x="224" y="0"/>
                  </a:lnTo>
                  <a:lnTo>
                    <a:pt x="277" y="2"/>
                  </a:lnTo>
                  <a:lnTo>
                    <a:pt x="329" y="8"/>
                  </a:lnTo>
                  <a:lnTo>
                    <a:pt x="382" y="12"/>
                  </a:lnTo>
                  <a:lnTo>
                    <a:pt x="438" y="12"/>
                  </a:lnTo>
                  <a:lnTo>
                    <a:pt x="494" y="12"/>
                  </a:lnTo>
                  <a:lnTo>
                    <a:pt x="550" y="12"/>
                  </a:lnTo>
                  <a:lnTo>
                    <a:pt x="607" y="16"/>
                  </a:lnTo>
                  <a:lnTo>
                    <a:pt x="660" y="12"/>
                  </a:lnTo>
                  <a:lnTo>
                    <a:pt x="711" y="3"/>
                  </a:lnTo>
                  <a:lnTo>
                    <a:pt x="765" y="3"/>
                  </a:lnTo>
                  <a:lnTo>
                    <a:pt x="818" y="9"/>
                  </a:lnTo>
                  <a:lnTo>
                    <a:pt x="871" y="9"/>
                  </a:lnTo>
                  <a:lnTo>
                    <a:pt x="923" y="8"/>
                  </a:lnTo>
                  <a:lnTo>
                    <a:pt x="976" y="6"/>
                  </a:lnTo>
                  <a:lnTo>
                    <a:pt x="1029" y="10"/>
                  </a:lnTo>
                  <a:lnTo>
                    <a:pt x="1082" y="12"/>
                  </a:lnTo>
                  <a:lnTo>
                    <a:pt x="1134" y="12"/>
                  </a:lnTo>
                  <a:lnTo>
                    <a:pt x="1187" y="12"/>
                  </a:lnTo>
                  <a:lnTo>
                    <a:pt x="1240" y="1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7" name="Freeform 82"/>
            <p:cNvSpPr>
              <a:spLocks/>
            </p:cNvSpPr>
            <p:nvPr/>
          </p:nvSpPr>
          <p:spPr bwMode="auto">
            <a:xfrm>
              <a:off x="1557338" y="5546725"/>
              <a:ext cx="1968500" cy="26988"/>
            </a:xfrm>
            <a:custGeom>
              <a:avLst/>
              <a:gdLst>
                <a:gd name="T0" fmla="*/ 0 w 1240"/>
                <a:gd name="T1" fmla="*/ 2147483647 h 17"/>
                <a:gd name="T2" fmla="*/ 2147483647 w 1240"/>
                <a:gd name="T3" fmla="*/ 2147483647 h 17"/>
                <a:gd name="T4" fmla="*/ 2147483647 w 1240"/>
                <a:gd name="T5" fmla="*/ 2147483647 h 17"/>
                <a:gd name="T6" fmla="*/ 2147483647 w 1240"/>
                <a:gd name="T7" fmla="*/ 2147483647 h 17"/>
                <a:gd name="T8" fmla="*/ 2147483647 w 1240"/>
                <a:gd name="T9" fmla="*/ 0 h 17"/>
                <a:gd name="T10" fmla="*/ 2147483647 w 1240"/>
                <a:gd name="T11" fmla="*/ 2147483647 h 17"/>
                <a:gd name="T12" fmla="*/ 2147483647 w 1240"/>
                <a:gd name="T13" fmla="*/ 2147483647 h 17"/>
                <a:gd name="T14" fmla="*/ 2147483647 w 1240"/>
                <a:gd name="T15" fmla="*/ 2147483647 h 17"/>
                <a:gd name="T16" fmla="*/ 2147483647 w 1240"/>
                <a:gd name="T17" fmla="*/ 2147483647 h 17"/>
                <a:gd name="T18" fmla="*/ 2147483647 w 1240"/>
                <a:gd name="T19" fmla="*/ 2147483647 h 17"/>
                <a:gd name="T20" fmla="*/ 2147483647 w 1240"/>
                <a:gd name="T21" fmla="*/ 2147483647 h 17"/>
                <a:gd name="T22" fmla="*/ 2147483647 w 1240"/>
                <a:gd name="T23" fmla="*/ 2147483647 h 17"/>
                <a:gd name="T24" fmla="*/ 2147483647 w 1240"/>
                <a:gd name="T25" fmla="*/ 2147483647 h 17"/>
                <a:gd name="T26" fmla="*/ 2147483647 w 1240"/>
                <a:gd name="T27" fmla="*/ 2147483647 h 17"/>
                <a:gd name="T28" fmla="*/ 2147483647 w 1240"/>
                <a:gd name="T29" fmla="*/ 2147483647 h 17"/>
                <a:gd name="T30" fmla="*/ 2147483647 w 1240"/>
                <a:gd name="T31" fmla="*/ 2147483647 h 17"/>
                <a:gd name="T32" fmla="*/ 2147483647 w 1240"/>
                <a:gd name="T33" fmla="*/ 2147483647 h 17"/>
                <a:gd name="T34" fmla="*/ 2147483647 w 1240"/>
                <a:gd name="T35" fmla="*/ 2147483647 h 17"/>
                <a:gd name="T36" fmla="*/ 2147483647 w 1240"/>
                <a:gd name="T37" fmla="*/ 2147483647 h 17"/>
                <a:gd name="T38" fmla="*/ 2147483647 w 1240"/>
                <a:gd name="T39" fmla="*/ 2147483647 h 17"/>
                <a:gd name="T40" fmla="*/ 2147483647 w 1240"/>
                <a:gd name="T41" fmla="*/ 2147483647 h 17"/>
                <a:gd name="T42" fmla="*/ 2147483647 w 1240"/>
                <a:gd name="T43" fmla="*/ 2147483647 h 17"/>
                <a:gd name="T44" fmla="*/ 2147483647 w 1240"/>
                <a:gd name="T45" fmla="*/ 2147483647 h 17"/>
                <a:gd name="T46" fmla="*/ 2147483647 w 1240"/>
                <a:gd name="T47" fmla="*/ 2147483647 h 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7">
                  <a:moveTo>
                    <a:pt x="0" y="7"/>
                  </a:moveTo>
                  <a:lnTo>
                    <a:pt x="56" y="9"/>
                  </a:lnTo>
                  <a:lnTo>
                    <a:pt x="112" y="6"/>
                  </a:lnTo>
                  <a:lnTo>
                    <a:pt x="168" y="1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7"/>
                  </a:lnTo>
                  <a:lnTo>
                    <a:pt x="382" y="16"/>
                  </a:lnTo>
                  <a:lnTo>
                    <a:pt x="438" y="14"/>
                  </a:lnTo>
                  <a:lnTo>
                    <a:pt x="494" y="10"/>
                  </a:lnTo>
                  <a:lnTo>
                    <a:pt x="550" y="13"/>
                  </a:lnTo>
                  <a:lnTo>
                    <a:pt x="607" y="17"/>
                  </a:lnTo>
                  <a:lnTo>
                    <a:pt x="660" y="16"/>
                  </a:lnTo>
                  <a:lnTo>
                    <a:pt x="711" y="7"/>
                  </a:lnTo>
                  <a:lnTo>
                    <a:pt x="765" y="7"/>
                  </a:lnTo>
                  <a:lnTo>
                    <a:pt x="818" y="6"/>
                  </a:lnTo>
                  <a:lnTo>
                    <a:pt x="871" y="3"/>
                  </a:lnTo>
                  <a:lnTo>
                    <a:pt x="923" y="3"/>
                  </a:lnTo>
                  <a:lnTo>
                    <a:pt x="976" y="4"/>
                  </a:lnTo>
                  <a:lnTo>
                    <a:pt x="1029" y="3"/>
                  </a:lnTo>
                  <a:lnTo>
                    <a:pt x="1082" y="4"/>
                  </a:lnTo>
                  <a:lnTo>
                    <a:pt x="1134" y="10"/>
                  </a:lnTo>
                  <a:lnTo>
                    <a:pt x="1187" y="14"/>
                  </a:lnTo>
                  <a:lnTo>
                    <a:pt x="1240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8" name="Freeform 83"/>
            <p:cNvSpPr>
              <a:spLocks/>
            </p:cNvSpPr>
            <p:nvPr/>
          </p:nvSpPr>
          <p:spPr bwMode="auto">
            <a:xfrm>
              <a:off x="1557338" y="5546725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0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2147483647 h 16"/>
                <a:gd name="T24" fmla="*/ 2147483647 w 1240"/>
                <a:gd name="T25" fmla="*/ 2147483647 h 16"/>
                <a:gd name="T26" fmla="*/ 2147483647 w 1240"/>
                <a:gd name="T27" fmla="*/ 2147483647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2147483647 h 16"/>
                <a:gd name="T46" fmla="*/ 2147483647 w 1240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7"/>
                  </a:moveTo>
                  <a:lnTo>
                    <a:pt x="56" y="9"/>
                  </a:lnTo>
                  <a:lnTo>
                    <a:pt x="112" y="6"/>
                  </a:lnTo>
                  <a:lnTo>
                    <a:pt x="168" y="1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7"/>
                  </a:lnTo>
                  <a:lnTo>
                    <a:pt x="382" y="16"/>
                  </a:lnTo>
                  <a:lnTo>
                    <a:pt x="438" y="7"/>
                  </a:lnTo>
                  <a:lnTo>
                    <a:pt x="494" y="3"/>
                  </a:lnTo>
                  <a:lnTo>
                    <a:pt x="550" y="7"/>
                  </a:lnTo>
                  <a:lnTo>
                    <a:pt x="607" y="9"/>
                  </a:lnTo>
                  <a:lnTo>
                    <a:pt x="660" y="4"/>
                  </a:lnTo>
                  <a:lnTo>
                    <a:pt x="711" y="1"/>
                  </a:lnTo>
                  <a:lnTo>
                    <a:pt x="765" y="7"/>
                  </a:lnTo>
                  <a:lnTo>
                    <a:pt x="818" y="6"/>
                  </a:lnTo>
                  <a:lnTo>
                    <a:pt x="871" y="3"/>
                  </a:lnTo>
                  <a:lnTo>
                    <a:pt x="923" y="3"/>
                  </a:lnTo>
                  <a:lnTo>
                    <a:pt x="976" y="4"/>
                  </a:lnTo>
                  <a:lnTo>
                    <a:pt x="1029" y="3"/>
                  </a:lnTo>
                  <a:lnTo>
                    <a:pt x="1082" y="4"/>
                  </a:lnTo>
                  <a:lnTo>
                    <a:pt x="1134" y="4"/>
                  </a:lnTo>
                  <a:lnTo>
                    <a:pt x="1187" y="7"/>
                  </a:lnTo>
                  <a:lnTo>
                    <a:pt x="124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39" name="Freeform 84"/>
            <p:cNvSpPr>
              <a:spLocks/>
            </p:cNvSpPr>
            <p:nvPr/>
          </p:nvSpPr>
          <p:spPr bwMode="auto">
            <a:xfrm>
              <a:off x="1557338" y="5527675"/>
              <a:ext cx="1968500" cy="28575"/>
            </a:xfrm>
            <a:custGeom>
              <a:avLst/>
              <a:gdLst>
                <a:gd name="T0" fmla="*/ 0 w 1240"/>
                <a:gd name="T1" fmla="*/ 2147483647 h 18"/>
                <a:gd name="T2" fmla="*/ 2147483647 w 1240"/>
                <a:gd name="T3" fmla="*/ 2147483647 h 18"/>
                <a:gd name="T4" fmla="*/ 2147483647 w 1240"/>
                <a:gd name="T5" fmla="*/ 2147483647 h 18"/>
                <a:gd name="T6" fmla="*/ 2147483647 w 1240"/>
                <a:gd name="T7" fmla="*/ 2147483647 h 18"/>
                <a:gd name="T8" fmla="*/ 2147483647 w 1240"/>
                <a:gd name="T9" fmla="*/ 2147483647 h 18"/>
                <a:gd name="T10" fmla="*/ 2147483647 w 1240"/>
                <a:gd name="T11" fmla="*/ 2147483647 h 18"/>
                <a:gd name="T12" fmla="*/ 2147483647 w 1240"/>
                <a:gd name="T13" fmla="*/ 2147483647 h 18"/>
                <a:gd name="T14" fmla="*/ 2147483647 w 1240"/>
                <a:gd name="T15" fmla="*/ 0 h 18"/>
                <a:gd name="T16" fmla="*/ 2147483647 w 1240"/>
                <a:gd name="T17" fmla="*/ 2147483647 h 18"/>
                <a:gd name="T18" fmla="*/ 2147483647 w 1240"/>
                <a:gd name="T19" fmla="*/ 2147483647 h 18"/>
                <a:gd name="T20" fmla="*/ 2147483647 w 1240"/>
                <a:gd name="T21" fmla="*/ 2147483647 h 18"/>
                <a:gd name="T22" fmla="*/ 2147483647 w 1240"/>
                <a:gd name="T23" fmla="*/ 2147483647 h 18"/>
                <a:gd name="T24" fmla="*/ 2147483647 w 1240"/>
                <a:gd name="T25" fmla="*/ 2147483647 h 18"/>
                <a:gd name="T26" fmla="*/ 2147483647 w 1240"/>
                <a:gd name="T27" fmla="*/ 2147483647 h 18"/>
                <a:gd name="T28" fmla="*/ 2147483647 w 1240"/>
                <a:gd name="T29" fmla="*/ 2147483647 h 18"/>
                <a:gd name="T30" fmla="*/ 2147483647 w 1240"/>
                <a:gd name="T31" fmla="*/ 2147483647 h 18"/>
                <a:gd name="T32" fmla="*/ 2147483647 w 1240"/>
                <a:gd name="T33" fmla="*/ 2147483647 h 18"/>
                <a:gd name="T34" fmla="*/ 2147483647 w 1240"/>
                <a:gd name="T35" fmla="*/ 2147483647 h 18"/>
                <a:gd name="T36" fmla="*/ 2147483647 w 1240"/>
                <a:gd name="T37" fmla="*/ 2147483647 h 18"/>
                <a:gd name="T38" fmla="*/ 2147483647 w 1240"/>
                <a:gd name="T39" fmla="*/ 2147483647 h 18"/>
                <a:gd name="T40" fmla="*/ 2147483647 w 1240"/>
                <a:gd name="T41" fmla="*/ 2147483647 h 18"/>
                <a:gd name="T42" fmla="*/ 2147483647 w 1240"/>
                <a:gd name="T43" fmla="*/ 2147483647 h 18"/>
                <a:gd name="T44" fmla="*/ 2147483647 w 1240"/>
                <a:gd name="T45" fmla="*/ 2147483647 h 18"/>
                <a:gd name="T46" fmla="*/ 2147483647 w 1240"/>
                <a:gd name="T47" fmla="*/ 2147483647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8">
                  <a:moveTo>
                    <a:pt x="0" y="10"/>
                  </a:moveTo>
                  <a:lnTo>
                    <a:pt x="56" y="7"/>
                  </a:lnTo>
                  <a:lnTo>
                    <a:pt x="112" y="6"/>
                  </a:lnTo>
                  <a:lnTo>
                    <a:pt x="168" y="6"/>
                  </a:lnTo>
                  <a:lnTo>
                    <a:pt x="224" y="6"/>
                  </a:lnTo>
                  <a:lnTo>
                    <a:pt x="277" y="4"/>
                  </a:lnTo>
                  <a:lnTo>
                    <a:pt x="329" y="3"/>
                  </a:lnTo>
                  <a:lnTo>
                    <a:pt x="382" y="0"/>
                  </a:lnTo>
                  <a:lnTo>
                    <a:pt x="438" y="6"/>
                  </a:lnTo>
                  <a:lnTo>
                    <a:pt x="494" y="7"/>
                  </a:lnTo>
                  <a:lnTo>
                    <a:pt x="550" y="13"/>
                  </a:lnTo>
                  <a:lnTo>
                    <a:pt x="607" y="18"/>
                  </a:lnTo>
                  <a:lnTo>
                    <a:pt x="660" y="12"/>
                  </a:lnTo>
                  <a:lnTo>
                    <a:pt x="711" y="12"/>
                  </a:lnTo>
                  <a:lnTo>
                    <a:pt x="765" y="10"/>
                  </a:lnTo>
                  <a:lnTo>
                    <a:pt x="818" y="9"/>
                  </a:lnTo>
                  <a:lnTo>
                    <a:pt x="871" y="6"/>
                  </a:lnTo>
                  <a:lnTo>
                    <a:pt x="923" y="1"/>
                  </a:lnTo>
                  <a:lnTo>
                    <a:pt x="976" y="4"/>
                  </a:lnTo>
                  <a:lnTo>
                    <a:pt x="1029" y="9"/>
                  </a:lnTo>
                  <a:lnTo>
                    <a:pt x="1082" y="10"/>
                  </a:lnTo>
                  <a:lnTo>
                    <a:pt x="1134" y="12"/>
                  </a:lnTo>
                  <a:lnTo>
                    <a:pt x="1187" y="13"/>
                  </a:lnTo>
                  <a:lnTo>
                    <a:pt x="1240" y="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0" name="Freeform 85"/>
            <p:cNvSpPr>
              <a:spLocks/>
            </p:cNvSpPr>
            <p:nvPr/>
          </p:nvSpPr>
          <p:spPr bwMode="auto">
            <a:xfrm>
              <a:off x="1557338" y="5527675"/>
              <a:ext cx="1968500" cy="15875"/>
            </a:xfrm>
            <a:custGeom>
              <a:avLst/>
              <a:gdLst>
                <a:gd name="T0" fmla="*/ 0 w 1240"/>
                <a:gd name="T1" fmla="*/ 2147483647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0 h 10"/>
                <a:gd name="T16" fmla="*/ 2147483647 w 1240"/>
                <a:gd name="T17" fmla="*/ 0 h 10"/>
                <a:gd name="T18" fmla="*/ 2147483647 w 1240"/>
                <a:gd name="T19" fmla="*/ 2147483647 h 10"/>
                <a:gd name="T20" fmla="*/ 2147483647 w 1240"/>
                <a:gd name="T21" fmla="*/ 2147483647 h 10"/>
                <a:gd name="T22" fmla="*/ 2147483647 w 1240"/>
                <a:gd name="T23" fmla="*/ 2147483647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2147483647 h 10"/>
                <a:gd name="T30" fmla="*/ 2147483647 w 1240"/>
                <a:gd name="T31" fmla="*/ 2147483647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2147483647 h 10"/>
                <a:gd name="T44" fmla="*/ 2147483647 w 1240"/>
                <a:gd name="T45" fmla="*/ 2147483647 h 10"/>
                <a:gd name="T46" fmla="*/ 2147483647 w 1240"/>
                <a:gd name="T47" fmla="*/ 2147483647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10"/>
                  </a:moveTo>
                  <a:lnTo>
                    <a:pt x="56" y="7"/>
                  </a:lnTo>
                  <a:lnTo>
                    <a:pt x="112" y="6"/>
                  </a:lnTo>
                  <a:lnTo>
                    <a:pt x="168" y="6"/>
                  </a:lnTo>
                  <a:lnTo>
                    <a:pt x="224" y="6"/>
                  </a:lnTo>
                  <a:lnTo>
                    <a:pt x="277" y="4"/>
                  </a:lnTo>
                  <a:lnTo>
                    <a:pt x="329" y="3"/>
                  </a:lnTo>
                  <a:lnTo>
                    <a:pt x="382" y="0"/>
                  </a:lnTo>
                  <a:lnTo>
                    <a:pt x="438" y="0"/>
                  </a:lnTo>
                  <a:lnTo>
                    <a:pt x="494" y="4"/>
                  </a:lnTo>
                  <a:lnTo>
                    <a:pt x="550" y="7"/>
                  </a:lnTo>
                  <a:lnTo>
                    <a:pt x="607" y="7"/>
                  </a:lnTo>
                  <a:lnTo>
                    <a:pt x="660" y="7"/>
                  </a:lnTo>
                  <a:lnTo>
                    <a:pt x="711" y="7"/>
                  </a:lnTo>
                  <a:lnTo>
                    <a:pt x="765" y="10"/>
                  </a:lnTo>
                  <a:lnTo>
                    <a:pt x="818" y="9"/>
                  </a:lnTo>
                  <a:lnTo>
                    <a:pt x="871" y="6"/>
                  </a:lnTo>
                  <a:lnTo>
                    <a:pt x="923" y="1"/>
                  </a:lnTo>
                  <a:lnTo>
                    <a:pt x="976" y="4"/>
                  </a:lnTo>
                  <a:lnTo>
                    <a:pt x="1029" y="9"/>
                  </a:lnTo>
                  <a:lnTo>
                    <a:pt x="1082" y="10"/>
                  </a:lnTo>
                  <a:lnTo>
                    <a:pt x="1134" y="3"/>
                  </a:lnTo>
                  <a:lnTo>
                    <a:pt x="1187" y="9"/>
                  </a:lnTo>
                  <a:lnTo>
                    <a:pt x="124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1" name="Freeform 86"/>
            <p:cNvSpPr>
              <a:spLocks/>
            </p:cNvSpPr>
            <p:nvPr/>
          </p:nvSpPr>
          <p:spPr bwMode="auto">
            <a:xfrm>
              <a:off x="1557338" y="5513388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0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2147483647 h 12"/>
                <a:gd name="T26" fmla="*/ 2147483647 w 1240"/>
                <a:gd name="T27" fmla="*/ 2147483647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2147483647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6"/>
                  </a:moveTo>
                  <a:lnTo>
                    <a:pt x="56" y="6"/>
                  </a:lnTo>
                  <a:lnTo>
                    <a:pt x="112" y="6"/>
                  </a:lnTo>
                  <a:lnTo>
                    <a:pt x="168" y="10"/>
                  </a:lnTo>
                  <a:lnTo>
                    <a:pt x="224" y="9"/>
                  </a:lnTo>
                  <a:lnTo>
                    <a:pt x="277" y="9"/>
                  </a:lnTo>
                  <a:lnTo>
                    <a:pt x="329" y="3"/>
                  </a:lnTo>
                  <a:lnTo>
                    <a:pt x="382" y="0"/>
                  </a:lnTo>
                  <a:lnTo>
                    <a:pt x="438" y="4"/>
                  </a:lnTo>
                  <a:lnTo>
                    <a:pt x="494" y="6"/>
                  </a:lnTo>
                  <a:lnTo>
                    <a:pt x="550" y="10"/>
                  </a:lnTo>
                  <a:lnTo>
                    <a:pt x="607" y="12"/>
                  </a:lnTo>
                  <a:lnTo>
                    <a:pt x="660" y="12"/>
                  </a:lnTo>
                  <a:lnTo>
                    <a:pt x="711" y="10"/>
                  </a:lnTo>
                  <a:lnTo>
                    <a:pt x="765" y="6"/>
                  </a:lnTo>
                  <a:lnTo>
                    <a:pt x="818" y="4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1"/>
                  </a:lnTo>
                  <a:lnTo>
                    <a:pt x="1029" y="1"/>
                  </a:lnTo>
                  <a:lnTo>
                    <a:pt x="1082" y="3"/>
                  </a:lnTo>
                  <a:lnTo>
                    <a:pt x="1134" y="6"/>
                  </a:lnTo>
                  <a:lnTo>
                    <a:pt x="1187" y="10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2" name="Freeform 87"/>
            <p:cNvSpPr>
              <a:spLocks/>
            </p:cNvSpPr>
            <p:nvPr/>
          </p:nvSpPr>
          <p:spPr bwMode="auto">
            <a:xfrm>
              <a:off x="1557338" y="5513388"/>
              <a:ext cx="1968500" cy="15875"/>
            </a:xfrm>
            <a:custGeom>
              <a:avLst/>
              <a:gdLst>
                <a:gd name="T0" fmla="*/ 0 w 1240"/>
                <a:gd name="T1" fmla="*/ 2147483647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0 h 10"/>
                <a:gd name="T16" fmla="*/ 2147483647 w 1240"/>
                <a:gd name="T17" fmla="*/ 2147483647 h 10"/>
                <a:gd name="T18" fmla="*/ 2147483647 w 1240"/>
                <a:gd name="T19" fmla="*/ 2147483647 h 10"/>
                <a:gd name="T20" fmla="*/ 2147483647 w 1240"/>
                <a:gd name="T21" fmla="*/ 2147483647 h 10"/>
                <a:gd name="T22" fmla="*/ 2147483647 w 1240"/>
                <a:gd name="T23" fmla="*/ 2147483647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2147483647 h 10"/>
                <a:gd name="T30" fmla="*/ 2147483647 w 1240"/>
                <a:gd name="T31" fmla="*/ 2147483647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2147483647 h 10"/>
                <a:gd name="T44" fmla="*/ 2147483647 w 1240"/>
                <a:gd name="T45" fmla="*/ 2147483647 h 10"/>
                <a:gd name="T46" fmla="*/ 2147483647 w 1240"/>
                <a:gd name="T47" fmla="*/ 2147483647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6"/>
                  </a:moveTo>
                  <a:lnTo>
                    <a:pt x="56" y="6"/>
                  </a:lnTo>
                  <a:lnTo>
                    <a:pt x="112" y="6"/>
                  </a:lnTo>
                  <a:lnTo>
                    <a:pt x="168" y="10"/>
                  </a:lnTo>
                  <a:lnTo>
                    <a:pt x="224" y="9"/>
                  </a:lnTo>
                  <a:lnTo>
                    <a:pt x="277" y="9"/>
                  </a:lnTo>
                  <a:lnTo>
                    <a:pt x="329" y="3"/>
                  </a:lnTo>
                  <a:lnTo>
                    <a:pt x="382" y="0"/>
                  </a:lnTo>
                  <a:lnTo>
                    <a:pt x="438" y="1"/>
                  </a:lnTo>
                  <a:lnTo>
                    <a:pt x="494" y="4"/>
                  </a:lnTo>
                  <a:lnTo>
                    <a:pt x="550" y="7"/>
                  </a:lnTo>
                  <a:lnTo>
                    <a:pt x="607" y="9"/>
                  </a:lnTo>
                  <a:lnTo>
                    <a:pt x="660" y="9"/>
                  </a:lnTo>
                  <a:lnTo>
                    <a:pt x="711" y="7"/>
                  </a:lnTo>
                  <a:lnTo>
                    <a:pt x="765" y="6"/>
                  </a:lnTo>
                  <a:lnTo>
                    <a:pt x="818" y="4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1"/>
                  </a:lnTo>
                  <a:lnTo>
                    <a:pt x="1029" y="1"/>
                  </a:lnTo>
                  <a:lnTo>
                    <a:pt x="1082" y="3"/>
                  </a:lnTo>
                  <a:lnTo>
                    <a:pt x="1134" y="3"/>
                  </a:lnTo>
                  <a:lnTo>
                    <a:pt x="1187" y="6"/>
                  </a:lnTo>
                  <a:lnTo>
                    <a:pt x="124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3" name="Freeform 88"/>
            <p:cNvSpPr>
              <a:spLocks/>
            </p:cNvSpPr>
            <p:nvPr/>
          </p:nvSpPr>
          <p:spPr bwMode="auto">
            <a:xfrm>
              <a:off x="1557338" y="5497513"/>
              <a:ext cx="1968500" cy="30162"/>
            </a:xfrm>
            <a:custGeom>
              <a:avLst/>
              <a:gdLst>
                <a:gd name="T0" fmla="*/ 0 w 1240"/>
                <a:gd name="T1" fmla="*/ 2147483647 h 19"/>
                <a:gd name="T2" fmla="*/ 2147483647 w 1240"/>
                <a:gd name="T3" fmla="*/ 2147483647 h 19"/>
                <a:gd name="T4" fmla="*/ 2147483647 w 1240"/>
                <a:gd name="T5" fmla="*/ 2147483647 h 19"/>
                <a:gd name="T6" fmla="*/ 2147483647 w 1240"/>
                <a:gd name="T7" fmla="*/ 2147483647 h 19"/>
                <a:gd name="T8" fmla="*/ 2147483647 w 1240"/>
                <a:gd name="T9" fmla="*/ 0 h 19"/>
                <a:gd name="T10" fmla="*/ 2147483647 w 1240"/>
                <a:gd name="T11" fmla="*/ 2147483647 h 19"/>
                <a:gd name="T12" fmla="*/ 2147483647 w 1240"/>
                <a:gd name="T13" fmla="*/ 2147483647 h 19"/>
                <a:gd name="T14" fmla="*/ 2147483647 w 1240"/>
                <a:gd name="T15" fmla="*/ 2147483647 h 19"/>
                <a:gd name="T16" fmla="*/ 2147483647 w 1240"/>
                <a:gd name="T17" fmla="*/ 2147483647 h 19"/>
                <a:gd name="T18" fmla="*/ 2147483647 w 1240"/>
                <a:gd name="T19" fmla="*/ 2147483647 h 19"/>
                <a:gd name="T20" fmla="*/ 2147483647 w 1240"/>
                <a:gd name="T21" fmla="*/ 2147483647 h 19"/>
                <a:gd name="T22" fmla="*/ 2147483647 w 1240"/>
                <a:gd name="T23" fmla="*/ 2147483647 h 19"/>
                <a:gd name="T24" fmla="*/ 2147483647 w 1240"/>
                <a:gd name="T25" fmla="*/ 2147483647 h 19"/>
                <a:gd name="T26" fmla="*/ 2147483647 w 1240"/>
                <a:gd name="T27" fmla="*/ 2147483647 h 19"/>
                <a:gd name="T28" fmla="*/ 2147483647 w 1240"/>
                <a:gd name="T29" fmla="*/ 2147483647 h 19"/>
                <a:gd name="T30" fmla="*/ 2147483647 w 1240"/>
                <a:gd name="T31" fmla="*/ 2147483647 h 19"/>
                <a:gd name="T32" fmla="*/ 2147483647 w 1240"/>
                <a:gd name="T33" fmla="*/ 2147483647 h 19"/>
                <a:gd name="T34" fmla="*/ 2147483647 w 1240"/>
                <a:gd name="T35" fmla="*/ 2147483647 h 19"/>
                <a:gd name="T36" fmla="*/ 2147483647 w 1240"/>
                <a:gd name="T37" fmla="*/ 2147483647 h 19"/>
                <a:gd name="T38" fmla="*/ 2147483647 w 1240"/>
                <a:gd name="T39" fmla="*/ 2147483647 h 19"/>
                <a:gd name="T40" fmla="*/ 2147483647 w 1240"/>
                <a:gd name="T41" fmla="*/ 2147483647 h 19"/>
                <a:gd name="T42" fmla="*/ 2147483647 w 1240"/>
                <a:gd name="T43" fmla="*/ 2147483647 h 19"/>
                <a:gd name="T44" fmla="*/ 2147483647 w 1240"/>
                <a:gd name="T45" fmla="*/ 2147483647 h 19"/>
                <a:gd name="T46" fmla="*/ 2147483647 w 1240"/>
                <a:gd name="T47" fmla="*/ 2147483647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9">
                  <a:moveTo>
                    <a:pt x="0" y="6"/>
                  </a:moveTo>
                  <a:lnTo>
                    <a:pt x="56" y="9"/>
                  </a:lnTo>
                  <a:lnTo>
                    <a:pt x="112" y="9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4"/>
                  </a:lnTo>
                  <a:lnTo>
                    <a:pt x="382" y="4"/>
                  </a:lnTo>
                  <a:lnTo>
                    <a:pt x="438" y="3"/>
                  </a:lnTo>
                  <a:lnTo>
                    <a:pt x="494" y="9"/>
                  </a:lnTo>
                  <a:lnTo>
                    <a:pt x="550" y="13"/>
                  </a:lnTo>
                  <a:lnTo>
                    <a:pt x="607" y="19"/>
                  </a:lnTo>
                  <a:lnTo>
                    <a:pt x="660" y="19"/>
                  </a:lnTo>
                  <a:lnTo>
                    <a:pt x="711" y="16"/>
                  </a:lnTo>
                  <a:lnTo>
                    <a:pt x="765" y="6"/>
                  </a:lnTo>
                  <a:lnTo>
                    <a:pt x="818" y="9"/>
                  </a:lnTo>
                  <a:lnTo>
                    <a:pt x="871" y="7"/>
                  </a:lnTo>
                  <a:lnTo>
                    <a:pt x="923" y="11"/>
                  </a:lnTo>
                  <a:lnTo>
                    <a:pt x="976" y="7"/>
                  </a:lnTo>
                  <a:lnTo>
                    <a:pt x="1029" y="6"/>
                  </a:lnTo>
                  <a:lnTo>
                    <a:pt x="1082" y="3"/>
                  </a:lnTo>
                  <a:lnTo>
                    <a:pt x="1134" y="7"/>
                  </a:lnTo>
                  <a:lnTo>
                    <a:pt x="1187" y="14"/>
                  </a:lnTo>
                  <a:lnTo>
                    <a:pt x="1240" y="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4" name="Freeform 89"/>
            <p:cNvSpPr>
              <a:spLocks/>
            </p:cNvSpPr>
            <p:nvPr/>
          </p:nvSpPr>
          <p:spPr bwMode="auto">
            <a:xfrm>
              <a:off x="1557338" y="5497513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0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2147483647 h 16"/>
                <a:gd name="T24" fmla="*/ 2147483647 w 1240"/>
                <a:gd name="T25" fmla="*/ 2147483647 h 16"/>
                <a:gd name="T26" fmla="*/ 2147483647 w 1240"/>
                <a:gd name="T27" fmla="*/ 2147483647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2147483647 h 16"/>
                <a:gd name="T46" fmla="*/ 2147483647 w 1240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6"/>
                  </a:moveTo>
                  <a:lnTo>
                    <a:pt x="56" y="9"/>
                  </a:lnTo>
                  <a:lnTo>
                    <a:pt x="112" y="9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4"/>
                  </a:lnTo>
                  <a:lnTo>
                    <a:pt x="382" y="4"/>
                  </a:lnTo>
                  <a:lnTo>
                    <a:pt x="438" y="3"/>
                  </a:lnTo>
                  <a:lnTo>
                    <a:pt x="494" y="3"/>
                  </a:lnTo>
                  <a:lnTo>
                    <a:pt x="550" y="6"/>
                  </a:lnTo>
                  <a:lnTo>
                    <a:pt x="607" y="7"/>
                  </a:lnTo>
                  <a:lnTo>
                    <a:pt x="660" y="13"/>
                  </a:lnTo>
                  <a:lnTo>
                    <a:pt x="711" y="16"/>
                  </a:lnTo>
                  <a:lnTo>
                    <a:pt x="765" y="6"/>
                  </a:lnTo>
                  <a:lnTo>
                    <a:pt x="818" y="9"/>
                  </a:lnTo>
                  <a:lnTo>
                    <a:pt x="871" y="7"/>
                  </a:lnTo>
                  <a:lnTo>
                    <a:pt x="923" y="11"/>
                  </a:lnTo>
                  <a:lnTo>
                    <a:pt x="976" y="7"/>
                  </a:lnTo>
                  <a:lnTo>
                    <a:pt x="1029" y="6"/>
                  </a:lnTo>
                  <a:lnTo>
                    <a:pt x="1082" y="3"/>
                  </a:lnTo>
                  <a:lnTo>
                    <a:pt x="1134" y="6"/>
                  </a:lnTo>
                  <a:lnTo>
                    <a:pt x="1187" y="6"/>
                  </a:lnTo>
                  <a:lnTo>
                    <a:pt x="124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5" name="Freeform 90"/>
            <p:cNvSpPr>
              <a:spLocks/>
            </p:cNvSpPr>
            <p:nvPr/>
          </p:nvSpPr>
          <p:spPr bwMode="auto">
            <a:xfrm>
              <a:off x="1557338" y="5473700"/>
              <a:ext cx="1968500" cy="33338"/>
            </a:xfrm>
            <a:custGeom>
              <a:avLst/>
              <a:gdLst>
                <a:gd name="T0" fmla="*/ 0 w 1240"/>
                <a:gd name="T1" fmla="*/ 2147483647 h 21"/>
                <a:gd name="T2" fmla="*/ 2147483647 w 1240"/>
                <a:gd name="T3" fmla="*/ 2147483647 h 21"/>
                <a:gd name="T4" fmla="*/ 2147483647 w 1240"/>
                <a:gd name="T5" fmla="*/ 2147483647 h 21"/>
                <a:gd name="T6" fmla="*/ 2147483647 w 1240"/>
                <a:gd name="T7" fmla="*/ 2147483647 h 21"/>
                <a:gd name="T8" fmla="*/ 2147483647 w 1240"/>
                <a:gd name="T9" fmla="*/ 0 h 21"/>
                <a:gd name="T10" fmla="*/ 2147483647 w 1240"/>
                <a:gd name="T11" fmla="*/ 2147483647 h 21"/>
                <a:gd name="T12" fmla="*/ 2147483647 w 1240"/>
                <a:gd name="T13" fmla="*/ 2147483647 h 21"/>
                <a:gd name="T14" fmla="*/ 2147483647 w 1240"/>
                <a:gd name="T15" fmla="*/ 2147483647 h 21"/>
                <a:gd name="T16" fmla="*/ 2147483647 w 1240"/>
                <a:gd name="T17" fmla="*/ 2147483647 h 21"/>
                <a:gd name="T18" fmla="*/ 2147483647 w 1240"/>
                <a:gd name="T19" fmla="*/ 2147483647 h 21"/>
                <a:gd name="T20" fmla="*/ 2147483647 w 1240"/>
                <a:gd name="T21" fmla="*/ 2147483647 h 21"/>
                <a:gd name="T22" fmla="*/ 2147483647 w 1240"/>
                <a:gd name="T23" fmla="*/ 2147483647 h 21"/>
                <a:gd name="T24" fmla="*/ 2147483647 w 1240"/>
                <a:gd name="T25" fmla="*/ 2147483647 h 21"/>
                <a:gd name="T26" fmla="*/ 2147483647 w 1240"/>
                <a:gd name="T27" fmla="*/ 2147483647 h 21"/>
                <a:gd name="T28" fmla="*/ 2147483647 w 1240"/>
                <a:gd name="T29" fmla="*/ 2147483647 h 21"/>
                <a:gd name="T30" fmla="*/ 2147483647 w 1240"/>
                <a:gd name="T31" fmla="*/ 2147483647 h 21"/>
                <a:gd name="T32" fmla="*/ 2147483647 w 1240"/>
                <a:gd name="T33" fmla="*/ 2147483647 h 21"/>
                <a:gd name="T34" fmla="*/ 2147483647 w 1240"/>
                <a:gd name="T35" fmla="*/ 2147483647 h 21"/>
                <a:gd name="T36" fmla="*/ 2147483647 w 1240"/>
                <a:gd name="T37" fmla="*/ 2147483647 h 21"/>
                <a:gd name="T38" fmla="*/ 2147483647 w 1240"/>
                <a:gd name="T39" fmla="*/ 2147483647 h 21"/>
                <a:gd name="T40" fmla="*/ 2147483647 w 1240"/>
                <a:gd name="T41" fmla="*/ 2147483647 h 21"/>
                <a:gd name="T42" fmla="*/ 2147483647 w 1240"/>
                <a:gd name="T43" fmla="*/ 2147483647 h 21"/>
                <a:gd name="T44" fmla="*/ 2147483647 w 1240"/>
                <a:gd name="T45" fmla="*/ 2147483647 h 21"/>
                <a:gd name="T46" fmla="*/ 2147483647 w 1240"/>
                <a:gd name="T47" fmla="*/ 2147483647 h 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1">
                  <a:moveTo>
                    <a:pt x="0" y="21"/>
                  </a:moveTo>
                  <a:lnTo>
                    <a:pt x="56" y="18"/>
                  </a:lnTo>
                  <a:lnTo>
                    <a:pt x="112" y="10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6"/>
                  </a:lnTo>
                  <a:lnTo>
                    <a:pt x="494" y="15"/>
                  </a:lnTo>
                  <a:lnTo>
                    <a:pt x="550" y="16"/>
                  </a:lnTo>
                  <a:lnTo>
                    <a:pt x="607" y="18"/>
                  </a:lnTo>
                  <a:lnTo>
                    <a:pt x="660" y="16"/>
                  </a:lnTo>
                  <a:lnTo>
                    <a:pt x="711" y="13"/>
                  </a:lnTo>
                  <a:lnTo>
                    <a:pt x="765" y="21"/>
                  </a:lnTo>
                  <a:lnTo>
                    <a:pt x="818" y="19"/>
                  </a:lnTo>
                  <a:lnTo>
                    <a:pt x="871" y="18"/>
                  </a:lnTo>
                  <a:lnTo>
                    <a:pt x="923" y="16"/>
                  </a:lnTo>
                  <a:lnTo>
                    <a:pt x="976" y="16"/>
                  </a:lnTo>
                  <a:lnTo>
                    <a:pt x="1029" y="12"/>
                  </a:lnTo>
                  <a:lnTo>
                    <a:pt x="1082" y="9"/>
                  </a:lnTo>
                  <a:lnTo>
                    <a:pt x="1134" y="18"/>
                  </a:lnTo>
                  <a:lnTo>
                    <a:pt x="1187" y="16"/>
                  </a:lnTo>
                  <a:lnTo>
                    <a:pt x="1240" y="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6" name="Freeform 91"/>
            <p:cNvSpPr>
              <a:spLocks/>
            </p:cNvSpPr>
            <p:nvPr/>
          </p:nvSpPr>
          <p:spPr bwMode="auto">
            <a:xfrm>
              <a:off x="1557338" y="5473700"/>
              <a:ext cx="1968500" cy="33338"/>
            </a:xfrm>
            <a:custGeom>
              <a:avLst/>
              <a:gdLst>
                <a:gd name="T0" fmla="*/ 0 w 1240"/>
                <a:gd name="T1" fmla="*/ 2147483647 h 21"/>
                <a:gd name="T2" fmla="*/ 2147483647 w 1240"/>
                <a:gd name="T3" fmla="*/ 2147483647 h 21"/>
                <a:gd name="T4" fmla="*/ 2147483647 w 1240"/>
                <a:gd name="T5" fmla="*/ 2147483647 h 21"/>
                <a:gd name="T6" fmla="*/ 2147483647 w 1240"/>
                <a:gd name="T7" fmla="*/ 2147483647 h 21"/>
                <a:gd name="T8" fmla="*/ 2147483647 w 1240"/>
                <a:gd name="T9" fmla="*/ 0 h 21"/>
                <a:gd name="T10" fmla="*/ 2147483647 w 1240"/>
                <a:gd name="T11" fmla="*/ 2147483647 h 21"/>
                <a:gd name="T12" fmla="*/ 2147483647 w 1240"/>
                <a:gd name="T13" fmla="*/ 2147483647 h 21"/>
                <a:gd name="T14" fmla="*/ 2147483647 w 1240"/>
                <a:gd name="T15" fmla="*/ 2147483647 h 21"/>
                <a:gd name="T16" fmla="*/ 2147483647 w 1240"/>
                <a:gd name="T17" fmla="*/ 2147483647 h 21"/>
                <a:gd name="T18" fmla="*/ 2147483647 w 1240"/>
                <a:gd name="T19" fmla="*/ 2147483647 h 21"/>
                <a:gd name="T20" fmla="*/ 2147483647 w 1240"/>
                <a:gd name="T21" fmla="*/ 2147483647 h 21"/>
                <a:gd name="T22" fmla="*/ 2147483647 w 1240"/>
                <a:gd name="T23" fmla="*/ 2147483647 h 21"/>
                <a:gd name="T24" fmla="*/ 2147483647 w 1240"/>
                <a:gd name="T25" fmla="*/ 2147483647 h 21"/>
                <a:gd name="T26" fmla="*/ 2147483647 w 1240"/>
                <a:gd name="T27" fmla="*/ 2147483647 h 21"/>
                <a:gd name="T28" fmla="*/ 2147483647 w 1240"/>
                <a:gd name="T29" fmla="*/ 2147483647 h 21"/>
                <a:gd name="T30" fmla="*/ 2147483647 w 1240"/>
                <a:gd name="T31" fmla="*/ 2147483647 h 21"/>
                <a:gd name="T32" fmla="*/ 2147483647 w 1240"/>
                <a:gd name="T33" fmla="*/ 2147483647 h 21"/>
                <a:gd name="T34" fmla="*/ 2147483647 w 1240"/>
                <a:gd name="T35" fmla="*/ 2147483647 h 21"/>
                <a:gd name="T36" fmla="*/ 2147483647 w 1240"/>
                <a:gd name="T37" fmla="*/ 2147483647 h 21"/>
                <a:gd name="T38" fmla="*/ 2147483647 w 1240"/>
                <a:gd name="T39" fmla="*/ 2147483647 h 21"/>
                <a:gd name="T40" fmla="*/ 2147483647 w 1240"/>
                <a:gd name="T41" fmla="*/ 2147483647 h 21"/>
                <a:gd name="T42" fmla="*/ 2147483647 w 1240"/>
                <a:gd name="T43" fmla="*/ 2147483647 h 21"/>
                <a:gd name="T44" fmla="*/ 2147483647 w 1240"/>
                <a:gd name="T45" fmla="*/ 2147483647 h 21"/>
                <a:gd name="T46" fmla="*/ 2147483647 w 1240"/>
                <a:gd name="T47" fmla="*/ 2147483647 h 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1">
                  <a:moveTo>
                    <a:pt x="0" y="21"/>
                  </a:moveTo>
                  <a:lnTo>
                    <a:pt x="56" y="18"/>
                  </a:lnTo>
                  <a:lnTo>
                    <a:pt x="112" y="10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6"/>
                  </a:lnTo>
                  <a:lnTo>
                    <a:pt x="494" y="13"/>
                  </a:lnTo>
                  <a:lnTo>
                    <a:pt x="550" y="15"/>
                  </a:lnTo>
                  <a:lnTo>
                    <a:pt x="607" y="10"/>
                  </a:lnTo>
                  <a:lnTo>
                    <a:pt x="660" y="10"/>
                  </a:lnTo>
                  <a:lnTo>
                    <a:pt x="711" y="10"/>
                  </a:lnTo>
                  <a:lnTo>
                    <a:pt x="765" y="21"/>
                  </a:lnTo>
                  <a:lnTo>
                    <a:pt x="818" y="19"/>
                  </a:lnTo>
                  <a:lnTo>
                    <a:pt x="871" y="18"/>
                  </a:lnTo>
                  <a:lnTo>
                    <a:pt x="923" y="16"/>
                  </a:lnTo>
                  <a:lnTo>
                    <a:pt x="976" y="16"/>
                  </a:lnTo>
                  <a:lnTo>
                    <a:pt x="1029" y="12"/>
                  </a:lnTo>
                  <a:lnTo>
                    <a:pt x="1082" y="9"/>
                  </a:lnTo>
                  <a:lnTo>
                    <a:pt x="1134" y="10"/>
                  </a:lnTo>
                  <a:lnTo>
                    <a:pt x="1187" y="13"/>
                  </a:lnTo>
                  <a:lnTo>
                    <a:pt x="124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7" name="Freeform 92"/>
            <p:cNvSpPr>
              <a:spLocks/>
            </p:cNvSpPr>
            <p:nvPr/>
          </p:nvSpPr>
          <p:spPr bwMode="auto">
            <a:xfrm>
              <a:off x="1557338" y="5464175"/>
              <a:ext cx="1968500" cy="28575"/>
            </a:xfrm>
            <a:custGeom>
              <a:avLst/>
              <a:gdLst>
                <a:gd name="T0" fmla="*/ 0 w 1240"/>
                <a:gd name="T1" fmla="*/ 2147483647 h 18"/>
                <a:gd name="T2" fmla="*/ 2147483647 w 1240"/>
                <a:gd name="T3" fmla="*/ 2147483647 h 18"/>
                <a:gd name="T4" fmla="*/ 2147483647 w 1240"/>
                <a:gd name="T5" fmla="*/ 2147483647 h 18"/>
                <a:gd name="T6" fmla="*/ 2147483647 w 1240"/>
                <a:gd name="T7" fmla="*/ 2147483647 h 18"/>
                <a:gd name="T8" fmla="*/ 2147483647 w 1240"/>
                <a:gd name="T9" fmla="*/ 0 h 18"/>
                <a:gd name="T10" fmla="*/ 2147483647 w 1240"/>
                <a:gd name="T11" fmla="*/ 2147483647 h 18"/>
                <a:gd name="T12" fmla="*/ 2147483647 w 1240"/>
                <a:gd name="T13" fmla="*/ 2147483647 h 18"/>
                <a:gd name="T14" fmla="*/ 2147483647 w 1240"/>
                <a:gd name="T15" fmla="*/ 2147483647 h 18"/>
                <a:gd name="T16" fmla="*/ 2147483647 w 1240"/>
                <a:gd name="T17" fmla="*/ 2147483647 h 18"/>
                <a:gd name="T18" fmla="*/ 2147483647 w 1240"/>
                <a:gd name="T19" fmla="*/ 2147483647 h 18"/>
                <a:gd name="T20" fmla="*/ 2147483647 w 1240"/>
                <a:gd name="T21" fmla="*/ 2147483647 h 18"/>
                <a:gd name="T22" fmla="*/ 2147483647 w 1240"/>
                <a:gd name="T23" fmla="*/ 2147483647 h 18"/>
                <a:gd name="T24" fmla="*/ 2147483647 w 1240"/>
                <a:gd name="T25" fmla="*/ 2147483647 h 18"/>
                <a:gd name="T26" fmla="*/ 2147483647 w 1240"/>
                <a:gd name="T27" fmla="*/ 2147483647 h 18"/>
                <a:gd name="T28" fmla="*/ 2147483647 w 1240"/>
                <a:gd name="T29" fmla="*/ 2147483647 h 18"/>
                <a:gd name="T30" fmla="*/ 2147483647 w 1240"/>
                <a:gd name="T31" fmla="*/ 2147483647 h 18"/>
                <a:gd name="T32" fmla="*/ 2147483647 w 1240"/>
                <a:gd name="T33" fmla="*/ 2147483647 h 18"/>
                <a:gd name="T34" fmla="*/ 2147483647 w 1240"/>
                <a:gd name="T35" fmla="*/ 2147483647 h 18"/>
                <a:gd name="T36" fmla="*/ 2147483647 w 1240"/>
                <a:gd name="T37" fmla="*/ 2147483647 h 18"/>
                <a:gd name="T38" fmla="*/ 2147483647 w 1240"/>
                <a:gd name="T39" fmla="*/ 2147483647 h 18"/>
                <a:gd name="T40" fmla="*/ 2147483647 w 1240"/>
                <a:gd name="T41" fmla="*/ 2147483647 h 18"/>
                <a:gd name="T42" fmla="*/ 2147483647 w 1240"/>
                <a:gd name="T43" fmla="*/ 2147483647 h 18"/>
                <a:gd name="T44" fmla="*/ 2147483647 w 1240"/>
                <a:gd name="T45" fmla="*/ 2147483647 h 18"/>
                <a:gd name="T46" fmla="*/ 2147483647 w 1240"/>
                <a:gd name="T47" fmla="*/ 2147483647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8">
                  <a:moveTo>
                    <a:pt x="0" y="18"/>
                  </a:moveTo>
                  <a:lnTo>
                    <a:pt x="56" y="16"/>
                  </a:lnTo>
                  <a:lnTo>
                    <a:pt x="112" y="10"/>
                  </a:lnTo>
                  <a:lnTo>
                    <a:pt x="168" y="4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12"/>
                  </a:lnTo>
                  <a:lnTo>
                    <a:pt x="494" y="9"/>
                  </a:lnTo>
                  <a:lnTo>
                    <a:pt x="550" y="15"/>
                  </a:lnTo>
                  <a:lnTo>
                    <a:pt x="607" y="12"/>
                  </a:lnTo>
                  <a:lnTo>
                    <a:pt x="660" y="15"/>
                  </a:lnTo>
                  <a:lnTo>
                    <a:pt x="711" y="13"/>
                  </a:lnTo>
                  <a:lnTo>
                    <a:pt x="765" y="18"/>
                  </a:lnTo>
                  <a:lnTo>
                    <a:pt x="818" y="16"/>
                  </a:lnTo>
                  <a:lnTo>
                    <a:pt x="871" y="12"/>
                  </a:lnTo>
                  <a:lnTo>
                    <a:pt x="923" y="6"/>
                  </a:lnTo>
                  <a:lnTo>
                    <a:pt x="976" y="6"/>
                  </a:lnTo>
                  <a:lnTo>
                    <a:pt x="1029" y="9"/>
                  </a:lnTo>
                  <a:lnTo>
                    <a:pt x="1082" y="10"/>
                  </a:lnTo>
                  <a:lnTo>
                    <a:pt x="1134" y="10"/>
                  </a:lnTo>
                  <a:lnTo>
                    <a:pt x="1187" y="15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8" name="Freeform 93"/>
            <p:cNvSpPr>
              <a:spLocks/>
            </p:cNvSpPr>
            <p:nvPr/>
          </p:nvSpPr>
          <p:spPr bwMode="auto">
            <a:xfrm>
              <a:off x="1557338" y="5464175"/>
              <a:ext cx="1968500" cy="28575"/>
            </a:xfrm>
            <a:custGeom>
              <a:avLst/>
              <a:gdLst>
                <a:gd name="T0" fmla="*/ 0 w 1240"/>
                <a:gd name="T1" fmla="*/ 2147483647 h 18"/>
                <a:gd name="T2" fmla="*/ 2147483647 w 1240"/>
                <a:gd name="T3" fmla="*/ 2147483647 h 18"/>
                <a:gd name="T4" fmla="*/ 2147483647 w 1240"/>
                <a:gd name="T5" fmla="*/ 2147483647 h 18"/>
                <a:gd name="T6" fmla="*/ 2147483647 w 1240"/>
                <a:gd name="T7" fmla="*/ 2147483647 h 18"/>
                <a:gd name="T8" fmla="*/ 2147483647 w 1240"/>
                <a:gd name="T9" fmla="*/ 0 h 18"/>
                <a:gd name="T10" fmla="*/ 2147483647 w 1240"/>
                <a:gd name="T11" fmla="*/ 2147483647 h 18"/>
                <a:gd name="T12" fmla="*/ 2147483647 w 1240"/>
                <a:gd name="T13" fmla="*/ 2147483647 h 18"/>
                <a:gd name="T14" fmla="*/ 2147483647 w 1240"/>
                <a:gd name="T15" fmla="*/ 2147483647 h 18"/>
                <a:gd name="T16" fmla="*/ 2147483647 w 1240"/>
                <a:gd name="T17" fmla="*/ 2147483647 h 18"/>
                <a:gd name="T18" fmla="*/ 2147483647 w 1240"/>
                <a:gd name="T19" fmla="*/ 2147483647 h 18"/>
                <a:gd name="T20" fmla="*/ 2147483647 w 1240"/>
                <a:gd name="T21" fmla="*/ 2147483647 h 18"/>
                <a:gd name="T22" fmla="*/ 2147483647 w 1240"/>
                <a:gd name="T23" fmla="*/ 0 h 18"/>
                <a:gd name="T24" fmla="*/ 2147483647 w 1240"/>
                <a:gd name="T25" fmla="*/ 2147483647 h 18"/>
                <a:gd name="T26" fmla="*/ 2147483647 w 1240"/>
                <a:gd name="T27" fmla="*/ 2147483647 h 18"/>
                <a:gd name="T28" fmla="*/ 2147483647 w 1240"/>
                <a:gd name="T29" fmla="*/ 2147483647 h 18"/>
                <a:gd name="T30" fmla="*/ 2147483647 w 1240"/>
                <a:gd name="T31" fmla="*/ 2147483647 h 18"/>
                <a:gd name="T32" fmla="*/ 2147483647 w 1240"/>
                <a:gd name="T33" fmla="*/ 2147483647 h 18"/>
                <a:gd name="T34" fmla="*/ 2147483647 w 1240"/>
                <a:gd name="T35" fmla="*/ 2147483647 h 18"/>
                <a:gd name="T36" fmla="*/ 2147483647 w 1240"/>
                <a:gd name="T37" fmla="*/ 2147483647 h 18"/>
                <a:gd name="T38" fmla="*/ 2147483647 w 1240"/>
                <a:gd name="T39" fmla="*/ 2147483647 h 18"/>
                <a:gd name="T40" fmla="*/ 2147483647 w 1240"/>
                <a:gd name="T41" fmla="*/ 2147483647 h 18"/>
                <a:gd name="T42" fmla="*/ 2147483647 w 1240"/>
                <a:gd name="T43" fmla="*/ 2147483647 h 18"/>
                <a:gd name="T44" fmla="*/ 2147483647 w 1240"/>
                <a:gd name="T45" fmla="*/ 2147483647 h 18"/>
                <a:gd name="T46" fmla="*/ 2147483647 w 1240"/>
                <a:gd name="T47" fmla="*/ 0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8">
                  <a:moveTo>
                    <a:pt x="0" y="18"/>
                  </a:moveTo>
                  <a:lnTo>
                    <a:pt x="56" y="16"/>
                  </a:lnTo>
                  <a:lnTo>
                    <a:pt x="112" y="10"/>
                  </a:lnTo>
                  <a:lnTo>
                    <a:pt x="168" y="4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7"/>
                  </a:lnTo>
                  <a:lnTo>
                    <a:pt x="494" y="9"/>
                  </a:lnTo>
                  <a:lnTo>
                    <a:pt x="550" y="4"/>
                  </a:lnTo>
                  <a:lnTo>
                    <a:pt x="607" y="0"/>
                  </a:lnTo>
                  <a:lnTo>
                    <a:pt x="660" y="3"/>
                  </a:lnTo>
                  <a:lnTo>
                    <a:pt x="711" y="13"/>
                  </a:lnTo>
                  <a:lnTo>
                    <a:pt x="765" y="18"/>
                  </a:lnTo>
                  <a:lnTo>
                    <a:pt x="818" y="16"/>
                  </a:lnTo>
                  <a:lnTo>
                    <a:pt x="871" y="12"/>
                  </a:lnTo>
                  <a:lnTo>
                    <a:pt x="923" y="6"/>
                  </a:lnTo>
                  <a:lnTo>
                    <a:pt x="976" y="6"/>
                  </a:lnTo>
                  <a:lnTo>
                    <a:pt x="1029" y="9"/>
                  </a:lnTo>
                  <a:lnTo>
                    <a:pt x="1082" y="10"/>
                  </a:lnTo>
                  <a:lnTo>
                    <a:pt x="1134" y="7"/>
                  </a:lnTo>
                  <a:lnTo>
                    <a:pt x="1187" y="3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49" name="Freeform 94"/>
            <p:cNvSpPr>
              <a:spLocks/>
            </p:cNvSpPr>
            <p:nvPr/>
          </p:nvSpPr>
          <p:spPr bwMode="auto">
            <a:xfrm>
              <a:off x="1557338" y="5459413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2147483647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0 h 16"/>
                <a:gd name="T22" fmla="*/ 2147483647 w 1240"/>
                <a:gd name="T23" fmla="*/ 2147483647 h 16"/>
                <a:gd name="T24" fmla="*/ 2147483647 w 1240"/>
                <a:gd name="T25" fmla="*/ 2147483647 h 16"/>
                <a:gd name="T26" fmla="*/ 2147483647 w 1240"/>
                <a:gd name="T27" fmla="*/ 2147483647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2147483647 h 16"/>
                <a:gd name="T46" fmla="*/ 2147483647 w 1240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7"/>
                  </a:moveTo>
                  <a:lnTo>
                    <a:pt x="56" y="7"/>
                  </a:lnTo>
                  <a:lnTo>
                    <a:pt x="112" y="6"/>
                  </a:lnTo>
                  <a:lnTo>
                    <a:pt x="168" y="3"/>
                  </a:lnTo>
                  <a:lnTo>
                    <a:pt x="224" y="1"/>
                  </a:lnTo>
                  <a:lnTo>
                    <a:pt x="277" y="4"/>
                  </a:lnTo>
                  <a:lnTo>
                    <a:pt x="329" y="6"/>
                  </a:lnTo>
                  <a:lnTo>
                    <a:pt x="382" y="6"/>
                  </a:lnTo>
                  <a:lnTo>
                    <a:pt x="438" y="9"/>
                  </a:lnTo>
                  <a:lnTo>
                    <a:pt x="494" y="4"/>
                  </a:lnTo>
                  <a:lnTo>
                    <a:pt x="550" y="0"/>
                  </a:lnTo>
                  <a:lnTo>
                    <a:pt x="607" y="3"/>
                  </a:lnTo>
                  <a:lnTo>
                    <a:pt x="660" y="6"/>
                  </a:lnTo>
                  <a:lnTo>
                    <a:pt x="711" y="16"/>
                  </a:lnTo>
                  <a:lnTo>
                    <a:pt x="765" y="7"/>
                  </a:lnTo>
                  <a:lnTo>
                    <a:pt x="818" y="7"/>
                  </a:lnTo>
                  <a:lnTo>
                    <a:pt x="871" y="6"/>
                  </a:lnTo>
                  <a:lnTo>
                    <a:pt x="923" y="7"/>
                  </a:lnTo>
                  <a:lnTo>
                    <a:pt x="976" y="6"/>
                  </a:lnTo>
                  <a:lnTo>
                    <a:pt x="1029" y="6"/>
                  </a:lnTo>
                  <a:lnTo>
                    <a:pt x="1082" y="4"/>
                  </a:lnTo>
                  <a:lnTo>
                    <a:pt x="1134" y="9"/>
                  </a:lnTo>
                  <a:lnTo>
                    <a:pt x="1187" y="1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0" name="Freeform 95"/>
            <p:cNvSpPr>
              <a:spLocks/>
            </p:cNvSpPr>
            <p:nvPr/>
          </p:nvSpPr>
          <p:spPr bwMode="auto">
            <a:xfrm>
              <a:off x="1557338" y="5453063"/>
              <a:ext cx="1968500" cy="17462"/>
            </a:xfrm>
            <a:custGeom>
              <a:avLst/>
              <a:gdLst>
                <a:gd name="T0" fmla="*/ 0 w 1240"/>
                <a:gd name="T1" fmla="*/ 2147483647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0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2147483647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2147483647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0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11"/>
                  </a:moveTo>
                  <a:lnTo>
                    <a:pt x="56" y="11"/>
                  </a:lnTo>
                  <a:lnTo>
                    <a:pt x="112" y="10"/>
                  </a:lnTo>
                  <a:lnTo>
                    <a:pt x="168" y="7"/>
                  </a:lnTo>
                  <a:lnTo>
                    <a:pt x="224" y="5"/>
                  </a:lnTo>
                  <a:lnTo>
                    <a:pt x="277" y="8"/>
                  </a:lnTo>
                  <a:lnTo>
                    <a:pt x="329" y="10"/>
                  </a:lnTo>
                  <a:lnTo>
                    <a:pt x="382" y="10"/>
                  </a:lnTo>
                  <a:lnTo>
                    <a:pt x="438" y="7"/>
                  </a:lnTo>
                  <a:lnTo>
                    <a:pt x="494" y="3"/>
                  </a:lnTo>
                  <a:lnTo>
                    <a:pt x="550" y="3"/>
                  </a:lnTo>
                  <a:lnTo>
                    <a:pt x="607" y="0"/>
                  </a:lnTo>
                  <a:lnTo>
                    <a:pt x="660" y="1"/>
                  </a:lnTo>
                  <a:lnTo>
                    <a:pt x="711" y="5"/>
                  </a:lnTo>
                  <a:lnTo>
                    <a:pt x="765" y="11"/>
                  </a:lnTo>
                  <a:lnTo>
                    <a:pt x="818" y="11"/>
                  </a:lnTo>
                  <a:lnTo>
                    <a:pt x="871" y="10"/>
                  </a:lnTo>
                  <a:lnTo>
                    <a:pt x="923" y="11"/>
                  </a:lnTo>
                  <a:lnTo>
                    <a:pt x="976" y="10"/>
                  </a:lnTo>
                  <a:lnTo>
                    <a:pt x="1029" y="10"/>
                  </a:lnTo>
                  <a:lnTo>
                    <a:pt x="1082" y="8"/>
                  </a:lnTo>
                  <a:lnTo>
                    <a:pt x="1134" y="1"/>
                  </a:lnTo>
                  <a:lnTo>
                    <a:pt x="1187" y="1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1" name="Freeform 96"/>
            <p:cNvSpPr>
              <a:spLocks/>
            </p:cNvSpPr>
            <p:nvPr/>
          </p:nvSpPr>
          <p:spPr bwMode="auto">
            <a:xfrm>
              <a:off x="1557338" y="5419725"/>
              <a:ext cx="1968500" cy="39688"/>
            </a:xfrm>
            <a:custGeom>
              <a:avLst/>
              <a:gdLst>
                <a:gd name="T0" fmla="*/ 0 w 1240"/>
                <a:gd name="T1" fmla="*/ 2147483647 h 25"/>
                <a:gd name="T2" fmla="*/ 2147483647 w 1240"/>
                <a:gd name="T3" fmla="*/ 2147483647 h 25"/>
                <a:gd name="T4" fmla="*/ 2147483647 w 1240"/>
                <a:gd name="T5" fmla="*/ 2147483647 h 25"/>
                <a:gd name="T6" fmla="*/ 2147483647 w 1240"/>
                <a:gd name="T7" fmla="*/ 2147483647 h 25"/>
                <a:gd name="T8" fmla="*/ 2147483647 w 1240"/>
                <a:gd name="T9" fmla="*/ 2147483647 h 25"/>
                <a:gd name="T10" fmla="*/ 2147483647 w 1240"/>
                <a:gd name="T11" fmla="*/ 2147483647 h 25"/>
                <a:gd name="T12" fmla="*/ 2147483647 w 1240"/>
                <a:gd name="T13" fmla="*/ 2147483647 h 25"/>
                <a:gd name="T14" fmla="*/ 2147483647 w 1240"/>
                <a:gd name="T15" fmla="*/ 2147483647 h 25"/>
                <a:gd name="T16" fmla="*/ 2147483647 w 1240"/>
                <a:gd name="T17" fmla="*/ 2147483647 h 25"/>
                <a:gd name="T18" fmla="*/ 2147483647 w 1240"/>
                <a:gd name="T19" fmla="*/ 2147483647 h 25"/>
                <a:gd name="T20" fmla="*/ 2147483647 w 1240"/>
                <a:gd name="T21" fmla="*/ 2147483647 h 25"/>
                <a:gd name="T22" fmla="*/ 2147483647 w 1240"/>
                <a:gd name="T23" fmla="*/ 2147483647 h 25"/>
                <a:gd name="T24" fmla="*/ 2147483647 w 1240"/>
                <a:gd name="T25" fmla="*/ 2147483647 h 25"/>
                <a:gd name="T26" fmla="*/ 2147483647 w 1240"/>
                <a:gd name="T27" fmla="*/ 2147483647 h 25"/>
                <a:gd name="T28" fmla="*/ 2147483647 w 1240"/>
                <a:gd name="T29" fmla="*/ 2147483647 h 25"/>
                <a:gd name="T30" fmla="*/ 2147483647 w 1240"/>
                <a:gd name="T31" fmla="*/ 2147483647 h 25"/>
                <a:gd name="T32" fmla="*/ 2147483647 w 1240"/>
                <a:gd name="T33" fmla="*/ 2147483647 h 25"/>
                <a:gd name="T34" fmla="*/ 2147483647 w 1240"/>
                <a:gd name="T35" fmla="*/ 2147483647 h 25"/>
                <a:gd name="T36" fmla="*/ 2147483647 w 1240"/>
                <a:gd name="T37" fmla="*/ 2147483647 h 25"/>
                <a:gd name="T38" fmla="*/ 2147483647 w 1240"/>
                <a:gd name="T39" fmla="*/ 2147483647 h 25"/>
                <a:gd name="T40" fmla="*/ 2147483647 w 1240"/>
                <a:gd name="T41" fmla="*/ 0 h 25"/>
                <a:gd name="T42" fmla="*/ 2147483647 w 1240"/>
                <a:gd name="T43" fmla="*/ 2147483647 h 25"/>
                <a:gd name="T44" fmla="*/ 2147483647 w 1240"/>
                <a:gd name="T45" fmla="*/ 2147483647 h 25"/>
                <a:gd name="T46" fmla="*/ 2147483647 w 1240"/>
                <a:gd name="T47" fmla="*/ 2147483647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5">
                  <a:moveTo>
                    <a:pt x="0" y="1"/>
                  </a:moveTo>
                  <a:lnTo>
                    <a:pt x="56" y="9"/>
                  </a:lnTo>
                  <a:lnTo>
                    <a:pt x="112" y="18"/>
                  </a:lnTo>
                  <a:lnTo>
                    <a:pt x="168" y="24"/>
                  </a:lnTo>
                  <a:lnTo>
                    <a:pt x="224" y="25"/>
                  </a:lnTo>
                  <a:lnTo>
                    <a:pt x="277" y="22"/>
                  </a:lnTo>
                  <a:lnTo>
                    <a:pt x="329" y="19"/>
                  </a:lnTo>
                  <a:lnTo>
                    <a:pt x="382" y="18"/>
                  </a:lnTo>
                  <a:lnTo>
                    <a:pt x="438" y="18"/>
                  </a:lnTo>
                  <a:lnTo>
                    <a:pt x="494" y="16"/>
                  </a:lnTo>
                  <a:lnTo>
                    <a:pt x="550" y="15"/>
                  </a:lnTo>
                  <a:lnTo>
                    <a:pt x="607" y="15"/>
                  </a:lnTo>
                  <a:lnTo>
                    <a:pt x="660" y="13"/>
                  </a:lnTo>
                  <a:lnTo>
                    <a:pt x="711" y="9"/>
                  </a:lnTo>
                  <a:lnTo>
                    <a:pt x="765" y="1"/>
                  </a:lnTo>
                  <a:lnTo>
                    <a:pt x="818" y="7"/>
                  </a:lnTo>
                  <a:lnTo>
                    <a:pt x="871" y="16"/>
                  </a:lnTo>
                  <a:lnTo>
                    <a:pt x="923" y="21"/>
                  </a:lnTo>
                  <a:lnTo>
                    <a:pt x="976" y="18"/>
                  </a:lnTo>
                  <a:lnTo>
                    <a:pt x="1029" y="9"/>
                  </a:lnTo>
                  <a:lnTo>
                    <a:pt x="1082" y="0"/>
                  </a:lnTo>
                  <a:lnTo>
                    <a:pt x="1134" y="12"/>
                  </a:lnTo>
                  <a:lnTo>
                    <a:pt x="1187" y="15"/>
                  </a:lnTo>
                  <a:lnTo>
                    <a:pt x="1240" y="1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2" name="Freeform 97"/>
            <p:cNvSpPr>
              <a:spLocks/>
            </p:cNvSpPr>
            <p:nvPr/>
          </p:nvSpPr>
          <p:spPr bwMode="auto">
            <a:xfrm>
              <a:off x="1557338" y="5407025"/>
              <a:ext cx="1968500" cy="52388"/>
            </a:xfrm>
            <a:custGeom>
              <a:avLst/>
              <a:gdLst>
                <a:gd name="T0" fmla="*/ 0 w 1240"/>
                <a:gd name="T1" fmla="*/ 2147483647 h 33"/>
                <a:gd name="T2" fmla="*/ 2147483647 w 1240"/>
                <a:gd name="T3" fmla="*/ 2147483647 h 33"/>
                <a:gd name="T4" fmla="*/ 2147483647 w 1240"/>
                <a:gd name="T5" fmla="*/ 2147483647 h 33"/>
                <a:gd name="T6" fmla="*/ 2147483647 w 1240"/>
                <a:gd name="T7" fmla="*/ 2147483647 h 33"/>
                <a:gd name="T8" fmla="*/ 2147483647 w 1240"/>
                <a:gd name="T9" fmla="*/ 2147483647 h 33"/>
                <a:gd name="T10" fmla="*/ 2147483647 w 1240"/>
                <a:gd name="T11" fmla="*/ 2147483647 h 33"/>
                <a:gd name="T12" fmla="*/ 2147483647 w 1240"/>
                <a:gd name="T13" fmla="*/ 2147483647 h 33"/>
                <a:gd name="T14" fmla="*/ 2147483647 w 1240"/>
                <a:gd name="T15" fmla="*/ 2147483647 h 33"/>
                <a:gd name="T16" fmla="*/ 2147483647 w 1240"/>
                <a:gd name="T17" fmla="*/ 2147483647 h 33"/>
                <a:gd name="T18" fmla="*/ 2147483647 w 1240"/>
                <a:gd name="T19" fmla="*/ 2147483647 h 33"/>
                <a:gd name="T20" fmla="*/ 2147483647 w 1240"/>
                <a:gd name="T21" fmla="*/ 2147483647 h 33"/>
                <a:gd name="T22" fmla="*/ 2147483647 w 1240"/>
                <a:gd name="T23" fmla="*/ 2147483647 h 33"/>
                <a:gd name="T24" fmla="*/ 2147483647 w 1240"/>
                <a:gd name="T25" fmla="*/ 2147483647 h 33"/>
                <a:gd name="T26" fmla="*/ 2147483647 w 1240"/>
                <a:gd name="T27" fmla="*/ 0 h 33"/>
                <a:gd name="T28" fmla="*/ 2147483647 w 1240"/>
                <a:gd name="T29" fmla="*/ 2147483647 h 33"/>
                <a:gd name="T30" fmla="*/ 2147483647 w 1240"/>
                <a:gd name="T31" fmla="*/ 2147483647 h 33"/>
                <a:gd name="T32" fmla="*/ 2147483647 w 1240"/>
                <a:gd name="T33" fmla="*/ 2147483647 h 33"/>
                <a:gd name="T34" fmla="*/ 2147483647 w 1240"/>
                <a:gd name="T35" fmla="*/ 2147483647 h 33"/>
                <a:gd name="T36" fmla="*/ 2147483647 w 1240"/>
                <a:gd name="T37" fmla="*/ 2147483647 h 33"/>
                <a:gd name="T38" fmla="*/ 2147483647 w 1240"/>
                <a:gd name="T39" fmla="*/ 2147483647 h 33"/>
                <a:gd name="T40" fmla="*/ 2147483647 w 1240"/>
                <a:gd name="T41" fmla="*/ 2147483647 h 33"/>
                <a:gd name="T42" fmla="*/ 2147483647 w 1240"/>
                <a:gd name="T43" fmla="*/ 2147483647 h 33"/>
                <a:gd name="T44" fmla="*/ 2147483647 w 1240"/>
                <a:gd name="T45" fmla="*/ 2147483647 h 33"/>
                <a:gd name="T46" fmla="*/ 2147483647 w 1240"/>
                <a:gd name="T47" fmla="*/ 2147483647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3">
                  <a:moveTo>
                    <a:pt x="0" y="9"/>
                  </a:moveTo>
                  <a:lnTo>
                    <a:pt x="56" y="17"/>
                  </a:lnTo>
                  <a:lnTo>
                    <a:pt x="112" y="26"/>
                  </a:lnTo>
                  <a:lnTo>
                    <a:pt x="168" y="32"/>
                  </a:lnTo>
                  <a:lnTo>
                    <a:pt x="224" y="33"/>
                  </a:lnTo>
                  <a:lnTo>
                    <a:pt x="277" y="30"/>
                  </a:lnTo>
                  <a:lnTo>
                    <a:pt x="329" y="27"/>
                  </a:lnTo>
                  <a:lnTo>
                    <a:pt x="382" y="26"/>
                  </a:lnTo>
                  <a:lnTo>
                    <a:pt x="438" y="21"/>
                  </a:lnTo>
                  <a:lnTo>
                    <a:pt x="494" y="9"/>
                  </a:lnTo>
                  <a:lnTo>
                    <a:pt x="550" y="2"/>
                  </a:lnTo>
                  <a:lnTo>
                    <a:pt x="607" y="8"/>
                  </a:lnTo>
                  <a:lnTo>
                    <a:pt x="660" y="3"/>
                  </a:lnTo>
                  <a:lnTo>
                    <a:pt x="711" y="0"/>
                  </a:lnTo>
                  <a:lnTo>
                    <a:pt x="765" y="9"/>
                  </a:lnTo>
                  <a:lnTo>
                    <a:pt x="818" y="15"/>
                  </a:lnTo>
                  <a:lnTo>
                    <a:pt x="871" y="24"/>
                  </a:lnTo>
                  <a:lnTo>
                    <a:pt x="923" y="29"/>
                  </a:lnTo>
                  <a:lnTo>
                    <a:pt x="976" y="26"/>
                  </a:lnTo>
                  <a:lnTo>
                    <a:pt x="1029" y="17"/>
                  </a:lnTo>
                  <a:lnTo>
                    <a:pt x="1082" y="8"/>
                  </a:lnTo>
                  <a:lnTo>
                    <a:pt x="1134" y="2"/>
                  </a:lnTo>
                  <a:lnTo>
                    <a:pt x="1187" y="3"/>
                  </a:lnTo>
                  <a:lnTo>
                    <a:pt x="1240" y="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3" name="Freeform 98"/>
            <p:cNvSpPr>
              <a:spLocks/>
            </p:cNvSpPr>
            <p:nvPr/>
          </p:nvSpPr>
          <p:spPr bwMode="auto">
            <a:xfrm>
              <a:off x="1557338" y="5394325"/>
              <a:ext cx="1968500" cy="58738"/>
            </a:xfrm>
            <a:custGeom>
              <a:avLst/>
              <a:gdLst>
                <a:gd name="T0" fmla="*/ 0 w 1240"/>
                <a:gd name="T1" fmla="*/ 0 h 37"/>
                <a:gd name="T2" fmla="*/ 2147483647 w 1240"/>
                <a:gd name="T3" fmla="*/ 2147483647 h 37"/>
                <a:gd name="T4" fmla="*/ 2147483647 w 1240"/>
                <a:gd name="T5" fmla="*/ 2147483647 h 37"/>
                <a:gd name="T6" fmla="*/ 2147483647 w 1240"/>
                <a:gd name="T7" fmla="*/ 2147483647 h 37"/>
                <a:gd name="T8" fmla="*/ 2147483647 w 1240"/>
                <a:gd name="T9" fmla="*/ 2147483647 h 37"/>
                <a:gd name="T10" fmla="*/ 2147483647 w 1240"/>
                <a:gd name="T11" fmla="*/ 2147483647 h 37"/>
                <a:gd name="T12" fmla="*/ 2147483647 w 1240"/>
                <a:gd name="T13" fmla="*/ 2147483647 h 37"/>
                <a:gd name="T14" fmla="*/ 2147483647 w 1240"/>
                <a:gd name="T15" fmla="*/ 2147483647 h 37"/>
                <a:gd name="T16" fmla="*/ 2147483647 w 1240"/>
                <a:gd name="T17" fmla="*/ 2147483647 h 37"/>
                <a:gd name="T18" fmla="*/ 2147483647 w 1240"/>
                <a:gd name="T19" fmla="*/ 2147483647 h 37"/>
                <a:gd name="T20" fmla="*/ 2147483647 w 1240"/>
                <a:gd name="T21" fmla="*/ 2147483647 h 37"/>
                <a:gd name="T22" fmla="*/ 2147483647 w 1240"/>
                <a:gd name="T23" fmla="*/ 2147483647 h 37"/>
                <a:gd name="T24" fmla="*/ 2147483647 w 1240"/>
                <a:gd name="T25" fmla="*/ 2147483647 h 37"/>
                <a:gd name="T26" fmla="*/ 2147483647 w 1240"/>
                <a:gd name="T27" fmla="*/ 2147483647 h 37"/>
                <a:gd name="T28" fmla="*/ 2147483647 w 1240"/>
                <a:gd name="T29" fmla="*/ 0 h 37"/>
                <a:gd name="T30" fmla="*/ 2147483647 w 1240"/>
                <a:gd name="T31" fmla="*/ 2147483647 h 37"/>
                <a:gd name="T32" fmla="*/ 2147483647 w 1240"/>
                <a:gd name="T33" fmla="*/ 2147483647 h 37"/>
                <a:gd name="T34" fmla="*/ 2147483647 w 1240"/>
                <a:gd name="T35" fmla="*/ 2147483647 h 37"/>
                <a:gd name="T36" fmla="*/ 2147483647 w 1240"/>
                <a:gd name="T37" fmla="*/ 2147483647 h 37"/>
                <a:gd name="T38" fmla="*/ 2147483647 w 1240"/>
                <a:gd name="T39" fmla="*/ 2147483647 h 37"/>
                <a:gd name="T40" fmla="*/ 2147483647 w 1240"/>
                <a:gd name="T41" fmla="*/ 2147483647 h 37"/>
                <a:gd name="T42" fmla="*/ 2147483647 w 1240"/>
                <a:gd name="T43" fmla="*/ 2147483647 h 37"/>
                <a:gd name="T44" fmla="*/ 2147483647 w 1240"/>
                <a:gd name="T45" fmla="*/ 2147483647 h 37"/>
                <a:gd name="T46" fmla="*/ 2147483647 w 1240"/>
                <a:gd name="T47" fmla="*/ 2147483647 h 3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7">
                  <a:moveTo>
                    <a:pt x="0" y="0"/>
                  </a:moveTo>
                  <a:lnTo>
                    <a:pt x="56" y="13"/>
                  </a:lnTo>
                  <a:lnTo>
                    <a:pt x="112" y="23"/>
                  </a:lnTo>
                  <a:lnTo>
                    <a:pt x="168" y="32"/>
                  </a:lnTo>
                  <a:lnTo>
                    <a:pt x="224" y="37"/>
                  </a:lnTo>
                  <a:lnTo>
                    <a:pt x="277" y="28"/>
                  </a:lnTo>
                  <a:lnTo>
                    <a:pt x="329" y="17"/>
                  </a:lnTo>
                  <a:lnTo>
                    <a:pt x="382" y="10"/>
                  </a:lnTo>
                  <a:lnTo>
                    <a:pt x="438" y="10"/>
                  </a:lnTo>
                  <a:lnTo>
                    <a:pt x="494" y="11"/>
                  </a:lnTo>
                  <a:lnTo>
                    <a:pt x="550" y="6"/>
                  </a:lnTo>
                  <a:lnTo>
                    <a:pt x="607" y="3"/>
                  </a:lnTo>
                  <a:lnTo>
                    <a:pt x="660" y="4"/>
                  </a:lnTo>
                  <a:lnTo>
                    <a:pt x="711" y="6"/>
                  </a:lnTo>
                  <a:lnTo>
                    <a:pt x="765" y="0"/>
                  </a:lnTo>
                  <a:lnTo>
                    <a:pt x="818" y="13"/>
                  </a:lnTo>
                  <a:lnTo>
                    <a:pt x="871" y="22"/>
                  </a:lnTo>
                  <a:lnTo>
                    <a:pt x="923" y="26"/>
                  </a:lnTo>
                  <a:lnTo>
                    <a:pt x="976" y="22"/>
                  </a:lnTo>
                  <a:lnTo>
                    <a:pt x="1029" y="14"/>
                  </a:lnTo>
                  <a:lnTo>
                    <a:pt x="1082" y="11"/>
                  </a:lnTo>
                  <a:lnTo>
                    <a:pt x="1134" y="8"/>
                  </a:lnTo>
                  <a:lnTo>
                    <a:pt x="1187" y="3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4" name="Freeform 99"/>
            <p:cNvSpPr>
              <a:spLocks/>
            </p:cNvSpPr>
            <p:nvPr/>
          </p:nvSpPr>
          <p:spPr bwMode="auto">
            <a:xfrm>
              <a:off x="1557338" y="5394325"/>
              <a:ext cx="1968500" cy="58738"/>
            </a:xfrm>
            <a:custGeom>
              <a:avLst/>
              <a:gdLst>
                <a:gd name="T0" fmla="*/ 0 w 1240"/>
                <a:gd name="T1" fmla="*/ 0 h 37"/>
                <a:gd name="T2" fmla="*/ 2147483647 w 1240"/>
                <a:gd name="T3" fmla="*/ 2147483647 h 37"/>
                <a:gd name="T4" fmla="*/ 2147483647 w 1240"/>
                <a:gd name="T5" fmla="*/ 2147483647 h 37"/>
                <a:gd name="T6" fmla="*/ 2147483647 w 1240"/>
                <a:gd name="T7" fmla="*/ 2147483647 h 37"/>
                <a:gd name="T8" fmla="*/ 2147483647 w 1240"/>
                <a:gd name="T9" fmla="*/ 2147483647 h 37"/>
                <a:gd name="T10" fmla="*/ 2147483647 w 1240"/>
                <a:gd name="T11" fmla="*/ 2147483647 h 37"/>
                <a:gd name="T12" fmla="*/ 2147483647 w 1240"/>
                <a:gd name="T13" fmla="*/ 2147483647 h 37"/>
                <a:gd name="T14" fmla="*/ 2147483647 w 1240"/>
                <a:gd name="T15" fmla="*/ 2147483647 h 37"/>
                <a:gd name="T16" fmla="*/ 2147483647 w 1240"/>
                <a:gd name="T17" fmla="*/ 2147483647 h 37"/>
                <a:gd name="T18" fmla="*/ 2147483647 w 1240"/>
                <a:gd name="T19" fmla="*/ 2147483647 h 37"/>
                <a:gd name="T20" fmla="*/ 2147483647 w 1240"/>
                <a:gd name="T21" fmla="*/ 2147483647 h 37"/>
                <a:gd name="T22" fmla="*/ 2147483647 w 1240"/>
                <a:gd name="T23" fmla="*/ 2147483647 h 37"/>
                <a:gd name="T24" fmla="*/ 2147483647 w 1240"/>
                <a:gd name="T25" fmla="*/ 2147483647 h 37"/>
                <a:gd name="T26" fmla="*/ 2147483647 w 1240"/>
                <a:gd name="T27" fmla="*/ 2147483647 h 37"/>
                <a:gd name="T28" fmla="*/ 2147483647 w 1240"/>
                <a:gd name="T29" fmla="*/ 0 h 37"/>
                <a:gd name="T30" fmla="*/ 2147483647 w 1240"/>
                <a:gd name="T31" fmla="*/ 2147483647 h 37"/>
                <a:gd name="T32" fmla="*/ 2147483647 w 1240"/>
                <a:gd name="T33" fmla="*/ 2147483647 h 37"/>
                <a:gd name="T34" fmla="*/ 2147483647 w 1240"/>
                <a:gd name="T35" fmla="*/ 2147483647 h 37"/>
                <a:gd name="T36" fmla="*/ 2147483647 w 1240"/>
                <a:gd name="T37" fmla="*/ 2147483647 h 37"/>
                <a:gd name="T38" fmla="*/ 2147483647 w 1240"/>
                <a:gd name="T39" fmla="*/ 2147483647 h 37"/>
                <a:gd name="T40" fmla="*/ 2147483647 w 1240"/>
                <a:gd name="T41" fmla="*/ 2147483647 h 37"/>
                <a:gd name="T42" fmla="*/ 2147483647 w 1240"/>
                <a:gd name="T43" fmla="*/ 0 h 37"/>
                <a:gd name="T44" fmla="*/ 2147483647 w 1240"/>
                <a:gd name="T45" fmla="*/ 2147483647 h 37"/>
                <a:gd name="T46" fmla="*/ 2147483647 w 1240"/>
                <a:gd name="T47" fmla="*/ 2147483647 h 3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7">
                  <a:moveTo>
                    <a:pt x="0" y="0"/>
                  </a:moveTo>
                  <a:lnTo>
                    <a:pt x="56" y="13"/>
                  </a:lnTo>
                  <a:lnTo>
                    <a:pt x="112" y="23"/>
                  </a:lnTo>
                  <a:lnTo>
                    <a:pt x="168" y="32"/>
                  </a:lnTo>
                  <a:lnTo>
                    <a:pt x="224" y="37"/>
                  </a:lnTo>
                  <a:lnTo>
                    <a:pt x="277" y="28"/>
                  </a:lnTo>
                  <a:lnTo>
                    <a:pt x="329" y="17"/>
                  </a:lnTo>
                  <a:lnTo>
                    <a:pt x="382" y="10"/>
                  </a:lnTo>
                  <a:lnTo>
                    <a:pt x="438" y="7"/>
                  </a:lnTo>
                  <a:lnTo>
                    <a:pt x="494" y="4"/>
                  </a:lnTo>
                  <a:lnTo>
                    <a:pt x="550" y="1"/>
                  </a:lnTo>
                  <a:lnTo>
                    <a:pt x="607" y="3"/>
                  </a:lnTo>
                  <a:lnTo>
                    <a:pt x="660" y="4"/>
                  </a:lnTo>
                  <a:lnTo>
                    <a:pt x="711" y="4"/>
                  </a:lnTo>
                  <a:lnTo>
                    <a:pt x="765" y="0"/>
                  </a:lnTo>
                  <a:lnTo>
                    <a:pt x="818" y="13"/>
                  </a:lnTo>
                  <a:lnTo>
                    <a:pt x="871" y="22"/>
                  </a:lnTo>
                  <a:lnTo>
                    <a:pt x="923" y="26"/>
                  </a:lnTo>
                  <a:lnTo>
                    <a:pt x="976" y="22"/>
                  </a:lnTo>
                  <a:lnTo>
                    <a:pt x="1029" y="14"/>
                  </a:lnTo>
                  <a:lnTo>
                    <a:pt x="1082" y="11"/>
                  </a:lnTo>
                  <a:lnTo>
                    <a:pt x="1134" y="0"/>
                  </a:lnTo>
                  <a:lnTo>
                    <a:pt x="1187" y="3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5" name="Freeform 100"/>
            <p:cNvSpPr>
              <a:spLocks/>
            </p:cNvSpPr>
            <p:nvPr/>
          </p:nvSpPr>
          <p:spPr bwMode="auto">
            <a:xfrm>
              <a:off x="1557338" y="5357813"/>
              <a:ext cx="1968500" cy="47625"/>
            </a:xfrm>
            <a:custGeom>
              <a:avLst/>
              <a:gdLst>
                <a:gd name="T0" fmla="*/ 0 w 1240"/>
                <a:gd name="T1" fmla="*/ 2147483647 h 30"/>
                <a:gd name="T2" fmla="*/ 2147483647 w 1240"/>
                <a:gd name="T3" fmla="*/ 2147483647 h 30"/>
                <a:gd name="T4" fmla="*/ 2147483647 w 1240"/>
                <a:gd name="T5" fmla="*/ 2147483647 h 30"/>
                <a:gd name="T6" fmla="*/ 2147483647 w 1240"/>
                <a:gd name="T7" fmla="*/ 2147483647 h 30"/>
                <a:gd name="T8" fmla="*/ 2147483647 w 1240"/>
                <a:gd name="T9" fmla="*/ 0 h 30"/>
                <a:gd name="T10" fmla="*/ 2147483647 w 1240"/>
                <a:gd name="T11" fmla="*/ 2147483647 h 30"/>
                <a:gd name="T12" fmla="*/ 2147483647 w 1240"/>
                <a:gd name="T13" fmla="*/ 2147483647 h 30"/>
                <a:gd name="T14" fmla="*/ 2147483647 w 1240"/>
                <a:gd name="T15" fmla="*/ 2147483647 h 30"/>
                <a:gd name="T16" fmla="*/ 2147483647 w 1240"/>
                <a:gd name="T17" fmla="*/ 2147483647 h 30"/>
                <a:gd name="T18" fmla="*/ 2147483647 w 1240"/>
                <a:gd name="T19" fmla="*/ 2147483647 h 30"/>
                <a:gd name="T20" fmla="*/ 2147483647 w 1240"/>
                <a:gd name="T21" fmla="*/ 2147483647 h 30"/>
                <a:gd name="T22" fmla="*/ 2147483647 w 1240"/>
                <a:gd name="T23" fmla="*/ 2147483647 h 30"/>
                <a:gd name="T24" fmla="*/ 2147483647 w 1240"/>
                <a:gd name="T25" fmla="*/ 2147483647 h 30"/>
                <a:gd name="T26" fmla="*/ 2147483647 w 1240"/>
                <a:gd name="T27" fmla="*/ 2147483647 h 30"/>
                <a:gd name="T28" fmla="*/ 2147483647 w 1240"/>
                <a:gd name="T29" fmla="*/ 2147483647 h 30"/>
                <a:gd name="T30" fmla="*/ 2147483647 w 1240"/>
                <a:gd name="T31" fmla="*/ 2147483647 h 30"/>
                <a:gd name="T32" fmla="*/ 2147483647 w 1240"/>
                <a:gd name="T33" fmla="*/ 2147483647 h 30"/>
                <a:gd name="T34" fmla="*/ 2147483647 w 1240"/>
                <a:gd name="T35" fmla="*/ 2147483647 h 30"/>
                <a:gd name="T36" fmla="*/ 2147483647 w 1240"/>
                <a:gd name="T37" fmla="*/ 2147483647 h 30"/>
                <a:gd name="T38" fmla="*/ 2147483647 w 1240"/>
                <a:gd name="T39" fmla="*/ 2147483647 h 30"/>
                <a:gd name="T40" fmla="*/ 2147483647 w 1240"/>
                <a:gd name="T41" fmla="*/ 2147483647 h 30"/>
                <a:gd name="T42" fmla="*/ 2147483647 w 1240"/>
                <a:gd name="T43" fmla="*/ 2147483647 h 30"/>
                <a:gd name="T44" fmla="*/ 2147483647 w 1240"/>
                <a:gd name="T45" fmla="*/ 2147483647 h 30"/>
                <a:gd name="T46" fmla="*/ 2147483647 w 1240"/>
                <a:gd name="T47" fmla="*/ 2147483647 h 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0">
                  <a:moveTo>
                    <a:pt x="0" y="23"/>
                  </a:moveTo>
                  <a:lnTo>
                    <a:pt x="56" y="18"/>
                  </a:lnTo>
                  <a:lnTo>
                    <a:pt x="112" y="14"/>
                  </a:lnTo>
                  <a:lnTo>
                    <a:pt x="168" y="6"/>
                  </a:lnTo>
                  <a:lnTo>
                    <a:pt x="224" y="0"/>
                  </a:lnTo>
                  <a:lnTo>
                    <a:pt x="277" y="8"/>
                  </a:lnTo>
                  <a:lnTo>
                    <a:pt x="329" y="17"/>
                  </a:lnTo>
                  <a:lnTo>
                    <a:pt x="382" y="23"/>
                  </a:lnTo>
                  <a:lnTo>
                    <a:pt x="438" y="30"/>
                  </a:lnTo>
                  <a:lnTo>
                    <a:pt x="494" y="21"/>
                  </a:lnTo>
                  <a:lnTo>
                    <a:pt x="550" y="23"/>
                  </a:lnTo>
                  <a:lnTo>
                    <a:pt x="607" y="12"/>
                  </a:lnTo>
                  <a:lnTo>
                    <a:pt x="660" y="18"/>
                  </a:lnTo>
                  <a:lnTo>
                    <a:pt x="711" y="27"/>
                  </a:lnTo>
                  <a:lnTo>
                    <a:pt x="765" y="23"/>
                  </a:lnTo>
                  <a:lnTo>
                    <a:pt x="818" y="18"/>
                  </a:lnTo>
                  <a:lnTo>
                    <a:pt x="871" y="15"/>
                  </a:lnTo>
                  <a:lnTo>
                    <a:pt x="923" y="14"/>
                  </a:lnTo>
                  <a:lnTo>
                    <a:pt x="976" y="18"/>
                  </a:lnTo>
                  <a:lnTo>
                    <a:pt x="1029" y="18"/>
                  </a:lnTo>
                  <a:lnTo>
                    <a:pt x="1082" y="17"/>
                  </a:lnTo>
                  <a:lnTo>
                    <a:pt x="1134" y="23"/>
                  </a:lnTo>
                  <a:lnTo>
                    <a:pt x="1187" y="21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6" name="Freeform 101"/>
            <p:cNvSpPr>
              <a:spLocks/>
            </p:cNvSpPr>
            <p:nvPr/>
          </p:nvSpPr>
          <p:spPr bwMode="auto">
            <a:xfrm>
              <a:off x="1557338" y="5354638"/>
              <a:ext cx="1968500" cy="39687"/>
            </a:xfrm>
            <a:custGeom>
              <a:avLst/>
              <a:gdLst>
                <a:gd name="T0" fmla="*/ 0 w 1240"/>
                <a:gd name="T1" fmla="*/ 2147483647 h 25"/>
                <a:gd name="T2" fmla="*/ 2147483647 w 1240"/>
                <a:gd name="T3" fmla="*/ 2147483647 h 25"/>
                <a:gd name="T4" fmla="*/ 2147483647 w 1240"/>
                <a:gd name="T5" fmla="*/ 2147483647 h 25"/>
                <a:gd name="T6" fmla="*/ 2147483647 w 1240"/>
                <a:gd name="T7" fmla="*/ 2147483647 h 25"/>
                <a:gd name="T8" fmla="*/ 2147483647 w 1240"/>
                <a:gd name="T9" fmla="*/ 2147483647 h 25"/>
                <a:gd name="T10" fmla="*/ 2147483647 w 1240"/>
                <a:gd name="T11" fmla="*/ 2147483647 h 25"/>
                <a:gd name="T12" fmla="*/ 2147483647 w 1240"/>
                <a:gd name="T13" fmla="*/ 2147483647 h 25"/>
                <a:gd name="T14" fmla="*/ 2147483647 w 1240"/>
                <a:gd name="T15" fmla="*/ 2147483647 h 25"/>
                <a:gd name="T16" fmla="*/ 2147483647 w 1240"/>
                <a:gd name="T17" fmla="*/ 2147483647 h 25"/>
                <a:gd name="T18" fmla="*/ 2147483647 w 1240"/>
                <a:gd name="T19" fmla="*/ 2147483647 h 25"/>
                <a:gd name="T20" fmla="*/ 2147483647 w 1240"/>
                <a:gd name="T21" fmla="*/ 2147483647 h 25"/>
                <a:gd name="T22" fmla="*/ 2147483647 w 1240"/>
                <a:gd name="T23" fmla="*/ 0 h 25"/>
                <a:gd name="T24" fmla="*/ 2147483647 w 1240"/>
                <a:gd name="T25" fmla="*/ 2147483647 h 25"/>
                <a:gd name="T26" fmla="*/ 2147483647 w 1240"/>
                <a:gd name="T27" fmla="*/ 2147483647 h 25"/>
                <a:gd name="T28" fmla="*/ 2147483647 w 1240"/>
                <a:gd name="T29" fmla="*/ 2147483647 h 25"/>
                <a:gd name="T30" fmla="*/ 2147483647 w 1240"/>
                <a:gd name="T31" fmla="*/ 2147483647 h 25"/>
                <a:gd name="T32" fmla="*/ 2147483647 w 1240"/>
                <a:gd name="T33" fmla="*/ 2147483647 h 25"/>
                <a:gd name="T34" fmla="*/ 2147483647 w 1240"/>
                <a:gd name="T35" fmla="*/ 2147483647 h 25"/>
                <a:gd name="T36" fmla="*/ 2147483647 w 1240"/>
                <a:gd name="T37" fmla="*/ 2147483647 h 25"/>
                <a:gd name="T38" fmla="*/ 2147483647 w 1240"/>
                <a:gd name="T39" fmla="*/ 2147483647 h 25"/>
                <a:gd name="T40" fmla="*/ 2147483647 w 1240"/>
                <a:gd name="T41" fmla="*/ 2147483647 h 25"/>
                <a:gd name="T42" fmla="*/ 2147483647 w 1240"/>
                <a:gd name="T43" fmla="*/ 2147483647 h 25"/>
                <a:gd name="T44" fmla="*/ 2147483647 w 1240"/>
                <a:gd name="T45" fmla="*/ 2147483647 h 25"/>
                <a:gd name="T46" fmla="*/ 2147483647 w 1240"/>
                <a:gd name="T47" fmla="*/ 0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5">
                  <a:moveTo>
                    <a:pt x="0" y="25"/>
                  </a:moveTo>
                  <a:lnTo>
                    <a:pt x="56" y="20"/>
                  </a:lnTo>
                  <a:lnTo>
                    <a:pt x="112" y="16"/>
                  </a:lnTo>
                  <a:lnTo>
                    <a:pt x="168" y="8"/>
                  </a:lnTo>
                  <a:lnTo>
                    <a:pt x="224" y="2"/>
                  </a:lnTo>
                  <a:lnTo>
                    <a:pt x="277" y="10"/>
                  </a:lnTo>
                  <a:lnTo>
                    <a:pt x="329" y="19"/>
                  </a:lnTo>
                  <a:lnTo>
                    <a:pt x="382" y="25"/>
                  </a:lnTo>
                  <a:lnTo>
                    <a:pt x="438" y="22"/>
                  </a:lnTo>
                  <a:lnTo>
                    <a:pt x="494" y="20"/>
                  </a:lnTo>
                  <a:lnTo>
                    <a:pt x="550" y="8"/>
                  </a:lnTo>
                  <a:lnTo>
                    <a:pt x="607" y="0"/>
                  </a:lnTo>
                  <a:lnTo>
                    <a:pt x="660" y="5"/>
                  </a:lnTo>
                  <a:lnTo>
                    <a:pt x="711" y="16"/>
                  </a:lnTo>
                  <a:lnTo>
                    <a:pt x="765" y="25"/>
                  </a:lnTo>
                  <a:lnTo>
                    <a:pt x="818" y="20"/>
                  </a:lnTo>
                  <a:lnTo>
                    <a:pt x="871" y="17"/>
                  </a:lnTo>
                  <a:lnTo>
                    <a:pt x="923" y="16"/>
                  </a:lnTo>
                  <a:lnTo>
                    <a:pt x="976" y="20"/>
                  </a:lnTo>
                  <a:lnTo>
                    <a:pt x="1029" y="20"/>
                  </a:lnTo>
                  <a:lnTo>
                    <a:pt x="1082" y="19"/>
                  </a:lnTo>
                  <a:lnTo>
                    <a:pt x="1134" y="23"/>
                  </a:lnTo>
                  <a:lnTo>
                    <a:pt x="1187" y="5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7" name="Freeform 102"/>
            <p:cNvSpPr>
              <a:spLocks/>
            </p:cNvSpPr>
            <p:nvPr/>
          </p:nvSpPr>
          <p:spPr bwMode="auto">
            <a:xfrm>
              <a:off x="1557338" y="5354638"/>
              <a:ext cx="1968500" cy="39687"/>
            </a:xfrm>
            <a:custGeom>
              <a:avLst/>
              <a:gdLst>
                <a:gd name="T0" fmla="*/ 0 w 1240"/>
                <a:gd name="T1" fmla="*/ 2147483647 h 25"/>
                <a:gd name="T2" fmla="*/ 2147483647 w 1240"/>
                <a:gd name="T3" fmla="*/ 2147483647 h 25"/>
                <a:gd name="T4" fmla="*/ 2147483647 w 1240"/>
                <a:gd name="T5" fmla="*/ 2147483647 h 25"/>
                <a:gd name="T6" fmla="*/ 2147483647 w 1240"/>
                <a:gd name="T7" fmla="*/ 2147483647 h 25"/>
                <a:gd name="T8" fmla="*/ 2147483647 w 1240"/>
                <a:gd name="T9" fmla="*/ 2147483647 h 25"/>
                <a:gd name="T10" fmla="*/ 2147483647 w 1240"/>
                <a:gd name="T11" fmla="*/ 2147483647 h 25"/>
                <a:gd name="T12" fmla="*/ 2147483647 w 1240"/>
                <a:gd name="T13" fmla="*/ 2147483647 h 25"/>
                <a:gd name="T14" fmla="*/ 2147483647 w 1240"/>
                <a:gd name="T15" fmla="*/ 2147483647 h 25"/>
                <a:gd name="T16" fmla="*/ 2147483647 w 1240"/>
                <a:gd name="T17" fmla="*/ 2147483647 h 25"/>
                <a:gd name="T18" fmla="*/ 2147483647 w 1240"/>
                <a:gd name="T19" fmla="*/ 2147483647 h 25"/>
                <a:gd name="T20" fmla="*/ 2147483647 w 1240"/>
                <a:gd name="T21" fmla="*/ 2147483647 h 25"/>
                <a:gd name="T22" fmla="*/ 2147483647 w 1240"/>
                <a:gd name="T23" fmla="*/ 0 h 25"/>
                <a:gd name="T24" fmla="*/ 2147483647 w 1240"/>
                <a:gd name="T25" fmla="*/ 2147483647 h 25"/>
                <a:gd name="T26" fmla="*/ 2147483647 w 1240"/>
                <a:gd name="T27" fmla="*/ 2147483647 h 25"/>
                <a:gd name="T28" fmla="*/ 2147483647 w 1240"/>
                <a:gd name="T29" fmla="*/ 2147483647 h 25"/>
                <a:gd name="T30" fmla="*/ 2147483647 w 1240"/>
                <a:gd name="T31" fmla="*/ 2147483647 h 25"/>
                <a:gd name="T32" fmla="*/ 2147483647 w 1240"/>
                <a:gd name="T33" fmla="*/ 2147483647 h 25"/>
                <a:gd name="T34" fmla="*/ 2147483647 w 1240"/>
                <a:gd name="T35" fmla="*/ 2147483647 h 25"/>
                <a:gd name="T36" fmla="*/ 2147483647 w 1240"/>
                <a:gd name="T37" fmla="*/ 2147483647 h 25"/>
                <a:gd name="T38" fmla="*/ 2147483647 w 1240"/>
                <a:gd name="T39" fmla="*/ 2147483647 h 25"/>
                <a:gd name="T40" fmla="*/ 2147483647 w 1240"/>
                <a:gd name="T41" fmla="*/ 2147483647 h 25"/>
                <a:gd name="T42" fmla="*/ 2147483647 w 1240"/>
                <a:gd name="T43" fmla="*/ 2147483647 h 25"/>
                <a:gd name="T44" fmla="*/ 2147483647 w 1240"/>
                <a:gd name="T45" fmla="*/ 2147483647 h 25"/>
                <a:gd name="T46" fmla="*/ 2147483647 w 1240"/>
                <a:gd name="T47" fmla="*/ 0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5">
                  <a:moveTo>
                    <a:pt x="0" y="25"/>
                  </a:moveTo>
                  <a:lnTo>
                    <a:pt x="56" y="13"/>
                  </a:lnTo>
                  <a:lnTo>
                    <a:pt x="112" y="5"/>
                  </a:lnTo>
                  <a:lnTo>
                    <a:pt x="168" y="2"/>
                  </a:lnTo>
                  <a:lnTo>
                    <a:pt x="224" y="2"/>
                  </a:lnTo>
                  <a:lnTo>
                    <a:pt x="277" y="5"/>
                  </a:lnTo>
                  <a:lnTo>
                    <a:pt x="329" y="13"/>
                  </a:lnTo>
                  <a:lnTo>
                    <a:pt x="382" y="16"/>
                  </a:lnTo>
                  <a:lnTo>
                    <a:pt x="438" y="14"/>
                  </a:lnTo>
                  <a:lnTo>
                    <a:pt x="494" y="13"/>
                  </a:lnTo>
                  <a:lnTo>
                    <a:pt x="550" y="5"/>
                  </a:lnTo>
                  <a:lnTo>
                    <a:pt x="607" y="0"/>
                  </a:lnTo>
                  <a:lnTo>
                    <a:pt x="660" y="5"/>
                  </a:lnTo>
                  <a:lnTo>
                    <a:pt x="711" y="16"/>
                  </a:lnTo>
                  <a:lnTo>
                    <a:pt x="765" y="25"/>
                  </a:lnTo>
                  <a:lnTo>
                    <a:pt x="818" y="13"/>
                  </a:lnTo>
                  <a:lnTo>
                    <a:pt x="871" y="8"/>
                  </a:lnTo>
                  <a:lnTo>
                    <a:pt x="923" y="8"/>
                  </a:lnTo>
                  <a:lnTo>
                    <a:pt x="976" y="7"/>
                  </a:lnTo>
                  <a:lnTo>
                    <a:pt x="1029" y="11"/>
                  </a:lnTo>
                  <a:lnTo>
                    <a:pt x="1082" y="16"/>
                  </a:lnTo>
                  <a:lnTo>
                    <a:pt x="1134" y="11"/>
                  </a:lnTo>
                  <a:lnTo>
                    <a:pt x="1187" y="2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8" name="Freeform 103"/>
            <p:cNvSpPr>
              <a:spLocks/>
            </p:cNvSpPr>
            <p:nvPr/>
          </p:nvSpPr>
          <p:spPr bwMode="auto">
            <a:xfrm>
              <a:off x="1557338" y="5345113"/>
              <a:ext cx="1968500" cy="49212"/>
            </a:xfrm>
            <a:custGeom>
              <a:avLst/>
              <a:gdLst>
                <a:gd name="T0" fmla="*/ 0 w 1240"/>
                <a:gd name="T1" fmla="*/ 2147483647 h 31"/>
                <a:gd name="T2" fmla="*/ 2147483647 w 1240"/>
                <a:gd name="T3" fmla="*/ 2147483647 h 31"/>
                <a:gd name="T4" fmla="*/ 2147483647 w 1240"/>
                <a:gd name="T5" fmla="*/ 2147483647 h 31"/>
                <a:gd name="T6" fmla="*/ 2147483647 w 1240"/>
                <a:gd name="T7" fmla="*/ 2147483647 h 31"/>
                <a:gd name="T8" fmla="*/ 2147483647 w 1240"/>
                <a:gd name="T9" fmla="*/ 2147483647 h 31"/>
                <a:gd name="T10" fmla="*/ 2147483647 w 1240"/>
                <a:gd name="T11" fmla="*/ 2147483647 h 31"/>
                <a:gd name="T12" fmla="*/ 2147483647 w 1240"/>
                <a:gd name="T13" fmla="*/ 2147483647 h 31"/>
                <a:gd name="T14" fmla="*/ 2147483647 w 1240"/>
                <a:gd name="T15" fmla="*/ 2147483647 h 31"/>
                <a:gd name="T16" fmla="*/ 2147483647 w 1240"/>
                <a:gd name="T17" fmla="*/ 2147483647 h 31"/>
                <a:gd name="T18" fmla="*/ 2147483647 w 1240"/>
                <a:gd name="T19" fmla="*/ 2147483647 h 31"/>
                <a:gd name="T20" fmla="*/ 2147483647 w 1240"/>
                <a:gd name="T21" fmla="*/ 2147483647 h 31"/>
                <a:gd name="T22" fmla="*/ 2147483647 w 1240"/>
                <a:gd name="T23" fmla="*/ 0 h 31"/>
                <a:gd name="T24" fmla="*/ 2147483647 w 1240"/>
                <a:gd name="T25" fmla="*/ 2147483647 h 31"/>
                <a:gd name="T26" fmla="*/ 2147483647 w 1240"/>
                <a:gd name="T27" fmla="*/ 2147483647 h 31"/>
                <a:gd name="T28" fmla="*/ 2147483647 w 1240"/>
                <a:gd name="T29" fmla="*/ 2147483647 h 31"/>
                <a:gd name="T30" fmla="*/ 2147483647 w 1240"/>
                <a:gd name="T31" fmla="*/ 2147483647 h 31"/>
                <a:gd name="T32" fmla="*/ 2147483647 w 1240"/>
                <a:gd name="T33" fmla="*/ 2147483647 h 31"/>
                <a:gd name="T34" fmla="*/ 2147483647 w 1240"/>
                <a:gd name="T35" fmla="*/ 2147483647 h 31"/>
                <a:gd name="T36" fmla="*/ 2147483647 w 1240"/>
                <a:gd name="T37" fmla="*/ 2147483647 h 31"/>
                <a:gd name="T38" fmla="*/ 2147483647 w 1240"/>
                <a:gd name="T39" fmla="*/ 2147483647 h 31"/>
                <a:gd name="T40" fmla="*/ 2147483647 w 1240"/>
                <a:gd name="T41" fmla="*/ 2147483647 h 31"/>
                <a:gd name="T42" fmla="*/ 2147483647 w 1240"/>
                <a:gd name="T43" fmla="*/ 2147483647 h 31"/>
                <a:gd name="T44" fmla="*/ 2147483647 w 1240"/>
                <a:gd name="T45" fmla="*/ 2147483647 h 31"/>
                <a:gd name="T46" fmla="*/ 2147483647 w 1240"/>
                <a:gd name="T47" fmla="*/ 0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1">
                  <a:moveTo>
                    <a:pt x="0" y="31"/>
                  </a:moveTo>
                  <a:lnTo>
                    <a:pt x="56" y="19"/>
                  </a:lnTo>
                  <a:lnTo>
                    <a:pt x="112" y="11"/>
                  </a:lnTo>
                  <a:lnTo>
                    <a:pt x="168" y="8"/>
                  </a:lnTo>
                  <a:lnTo>
                    <a:pt x="224" y="8"/>
                  </a:lnTo>
                  <a:lnTo>
                    <a:pt x="277" y="11"/>
                  </a:lnTo>
                  <a:lnTo>
                    <a:pt x="329" y="19"/>
                  </a:lnTo>
                  <a:lnTo>
                    <a:pt x="382" y="22"/>
                  </a:lnTo>
                  <a:lnTo>
                    <a:pt x="438" y="19"/>
                  </a:lnTo>
                  <a:lnTo>
                    <a:pt x="494" y="16"/>
                  </a:lnTo>
                  <a:lnTo>
                    <a:pt x="550" y="6"/>
                  </a:lnTo>
                  <a:lnTo>
                    <a:pt x="607" y="0"/>
                  </a:lnTo>
                  <a:lnTo>
                    <a:pt x="660" y="8"/>
                  </a:lnTo>
                  <a:lnTo>
                    <a:pt x="711" y="22"/>
                  </a:lnTo>
                  <a:lnTo>
                    <a:pt x="765" y="31"/>
                  </a:lnTo>
                  <a:lnTo>
                    <a:pt x="818" y="19"/>
                  </a:lnTo>
                  <a:lnTo>
                    <a:pt x="871" y="14"/>
                  </a:lnTo>
                  <a:lnTo>
                    <a:pt x="923" y="14"/>
                  </a:lnTo>
                  <a:lnTo>
                    <a:pt x="976" y="13"/>
                  </a:lnTo>
                  <a:lnTo>
                    <a:pt x="1029" y="17"/>
                  </a:lnTo>
                  <a:lnTo>
                    <a:pt x="1082" y="22"/>
                  </a:lnTo>
                  <a:lnTo>
                    <a:pt x="1134" y="16"/>
                  </a:lnTo>
                  <a:lnTo>
                    <a:pt x="1187" y="7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59" name="Freeform 104"/>
            <p:cNvSpPr>
              <a:spLocks/>
            </p:cNvSpPr>
            <p:nvPr/>
          </p:nvSpPr>
          <p:spPr bwMode="auto">
            <a:xfrm>
              <a:off x="1557338" y="5345113"/>
              <a:ext cx="1968500" cy="25400"/>
            </a:xfrm>
            <a:custGeom>
              <a:avLst/>
              <a:gdLst>
                <a:gd name="T0" fmla="*/ 0 w 1240"/>
                <a:gd name="T1" fmla="*/ 0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2147483647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0 h 16"/>
                <a:gd name="T24" fmla="*/ 2147483647 w 1240"/>
                <a:gd name="T25" fmla="*/ 2147483647 h 16"/>
                <a:gd name="T26" fmla="*/ 2147483647 w 1240"/>
                <a:gd name="T27" fmla="*/ 2147483647 h 16"/>
                <a:gd name="T28" fmla="*/ 2147483647 w 1240"/>
                <a:gd name="T29" fmla="*/ 0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2147483647 h 16"/>
                <a:gd name="T46" fmla="*/ 2147483647 w 1240"/>
                <a:gd name="T47" fmla="*/ 0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0"/>
                  </a:moveTo>
                  <a:lnTo>
                    <a:pt x="56" y="3"/>
                  </a:lnTo>
                  <a:lnTo>
                    <a:pt x="112" y="3"/>
                  </a:lnTo>
                  <a:lnTo>
                    <a:pt x="168" y="6"/>
                  </a:lnTo>
                  <a:lnTo>
                    <a:pt x="224" y="6"/>
                  </a:lnTo>
                  <a:lnTo>
                    <a:pt x="277" y="8"/>
                  </a:lnTo>
                  <a:lnTo>
                    <a:pt x="329" y="14"/>
                  </a:lnTo>
                  <a:lnTo>
                    <a:pt x="382" y="16"/>
                  </a:lnTo>
                  <a:lnTo>
                    <a:pt x="438" y="16"/>
                  </a:lnTo>
                  <a:lnTo>
                    <a:pt x="494" y="10"/>
                  </a:lnTo>
                  <a:lnTo>
                    <a:pt x="550" y="1"/>
                  </a:lnTo>
                  <a:lnTo>
                    <a:pt x="607" y="0"/>
                  </a:lnTo>
                  <a:lnTo>
                    <a:pt x="660" y="1"/>
                  </a:lnTo>
                  <a:lnTo>
                    <a:pt x="711" y="3"/>
                  </a:lnTo>
                  <a:lnTo>
                    <a:pt x="765" y="0"/>
                  </a:lnTo>
                  <a:lnTo>
                    <a:pt x="818" y="3"/>
                  </a:lnTo>
                  <a:lnTo>
                    <a:pt x="871" y="3"/>
                  </a:lnTo>
                  <a:lnTo>
                    <a:pt x="923" y="4"/>
                  </a:lnTo>
                  <a:lnTo>
                    <a:pt x="976" y="4"/>
                  </a:lnTo>
                  <a:lnTo>
                    <a:pt x="1029" y="11"/>
                  </a:lnTo>
                  <a:lnTo>
                    <a:pt x="1082" y="16"/>
                  </a:lnTo>
                  <a:lnTo>
                    <a:pt x="1134" y="13"/>
                  </a:lnTo>
                  <a:lnTo>
                    <a:pt x="1187" y="4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0" name="Freeform 105"/>
            <p:cNvSpPr>
              <a:spLocks/>
            </p:cNvSpPr>
            <p:nvPr/>
          </p:nvSpPr>
          <p:spPr bwMode="auto">
            <a:xfrm>
              <a:off x="1557338" y="5332413"/>
              <a:ext cx="1968500" cy="38100"/>
            </a:xfrm>
            <a:custGeom>
              <a:avLst/>
              <a:gdLst>
                <a:gd name="T0" fmla="*/ 0 w 1240"/>
                <a:gd name="T1" fmla="*/ 2147483647 h 24"/>
                <a:gd name="T2" fmla="*/ 2147483647 w 1240"/>
                <a:gd name="T3" fmla="*/ 2147483647 h 24"/>
                <a:gd name="T4" fmla="*/ 2147483647 w 1240"/>
                <a:gd name="T5" fmla="*/ 2147483647 h 24"/>
                <a:gd name="T6" fmla="*/ 2147483647 w 1240"/>
                <a:gd name="T7" fmla="*/ 2147483647 h 24"/>
                <a:gd name="T8" fmla="*/ 2147483647 w 1240"/>
                <a:gd name="T9" fmla="*/ 2147483647 h 24"/>
                <a:gd name="T10" fmla="*/ 2147483647 w 1240"/>
                <a:gd name="T11" fmla="*/ 2147483647 h 24"/>
                <a:gd name="T12" fmla="*/ 2147483647 w 1240"/>
                <a:gd name="T13" fmla="*/ 2147483647 h 24"/>
                <a:gd name="T14" fmla="*/ 2147483647 w 1240"/>
                <a:gd name="T15" fmla="*/ 2147483647 h 24"/>
                <a:gd name="T16" fmla="*/ 2147483647 w 1240"/>
                <a:gd name="T17" fmla="*/ 2147483647 h 24"/>
                <a:gd name="T18" fmla="*/ 2147483647 w 1240"/>
                <a:gd name="T19" fmla="*/ 2147483647 h 24"/>
                <a:gd name="T20" fmla="*/ 2147483647 w 1240"/>
                <a:gd name="T21" fmla="*/ 2147483647 h 24"/>
                <a:gd name="T22" fmla="*/ 2147483647 w 1240"/>
                <a:gd name="T23" fmla="*/ 0 h 24"/>
                <a:gd name="T24" fmla="*/ 2147483647 w 1240"/>
                <a:gd name="T25" fmla="*/ 0 h 24"/>
                <a:gd name="T26" fmla="*/ 2147483647 w 1240"/>
                <a:gd name="T27" fmla="*/ 2147483647 h 24"/>
                <a:gd name="T28" fmla="*/ 2147483647 w 1240"/>
                <a:gd name="T29" fmla="*/ 2147483647 h 24"/>
                <a:gd name="T30" fmla="*/ 2147483647 w 1240"/>
                <a:gd name="T31" fmla="*/ 2147483647 h 24"/>
                <a:gd name="T32" fmla="*/ 2147483647 w 1240"/>
                <a:gd name="T33" fmla="*/ 2147483647 h 24"/>
                <a:gd name="T34" fmla="*/ 2147483647 w 1240"/>
                <a:gd name="T35" fmla="*/ 2147483647 h 24"/>
                <a:gd name="T36" fmla="*/ 2147483647 w 1240"/>
                <a:gd name="T37" fmla="*/ 2147483647 h 24"/>
                <a:gd name="T38" fmla="*/ 2147483647 w 1240"/>
                <a:gd name="T39" fmla="*/ 2147483647 h 24"/>
                <a:gd name="T40" fmla="*/ 2147483647 w 1240"/>
                <a:gd name="T41" fmla="*/ 2147483647 h 24"/>
                <a:gd name="T42" fmla="*/ 2147483647 w 1240"/>
                <a:gd name="T43" fmla="*/ 2147483647 h 24"/>
                <a:gd name="T44" fmla="*/ 2147483647 w 1240"/>
                <a:gd name="T45" fmla="*/ 2147483647 h 24"/>
                <a:gd name="T46" fmla="*/ 2147483647 w 1240"/>
                <a:gd name="T47" fmla="*/ 0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4">
                  <a:moveTo>
                    <a:pt x="0" y="8"/>
                  </a:moveTo>
                  <a:lnTo>
                    <a:pt x="56" y="11"/>
                  </a:lnTo>
                  <a:lnTo>
                    <a:pt x="112" y="11"/>
                  </a:lnTo>
                  <a:lnTo>
                    <a:pt x="168" y="14"/>
                  </a:lnTo>
                  <a:lnTo>
                    <a:pt x="224" y="14"/>
                  </a:lnTo>
                  <a:lnTo>
                    <a:pt x="277" y="16"/>
                  </a:lnTo>
                  <a:lnTo>
                    <a:pt x="329" y="22"/>
                  </a:lnTo>
                  <a:lnTo>
                    <a:pt x="382" y="24"/>
                  </a:lnTo>
                  <a:lnTo>
                    <a:pt x="438" y="21"/>
                  </a:lnTo>
                  <a:lnTo>
                    <a:pt x="494" y="16"/>
                  </a:lnTo>
                  <a:lnTo>
                    <a:pt x="550" y="8"/>
                  </a:lnTo>
                  <a:lnTo>
                    <a:pt x="607" y="0"/>
                  </a:lnTo>
                  <a:lnTo>
                    <a:pt x="660" y="0"/>
                  </a:lnTo>
                  <a:lnTo>
                    <a:pt x="711" y="2"/>
                  </a:lnTo>
                  <a:lnTo>
                    <a:pt x="765" y="8"/>
                  </a:lnTo>
                  <a:lnTo>
                    <a:pt x="818" y="11"/>
                  </a:lnTo>
                  <a:lnTo>
                    <a:pt x="871" y="11"/>
                  </a:lnTo>
                  <a:lnTo>
                    <a:pt x="923" y="12"/>
                  </a:lnTo>
                  <a:lnTo>
                    <a:pt x="976" y="12"/>
                  </a:lnTo>
                  <a:lnTo>
                    <a:pt x="1029" y="19"/>
                  </a:lnTo>
                  <a:lnTo>
                    <a:pt x="1082" y="24"/>
                  </a:lnTo>
                  <a:lnTo>
                    <a:pt x="1134" y="14"/>
                  </a:lnTo>
                  <a:lnTo>
                    <a:pt x="1187" y="5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1" name="Freeform 106"/>
            <p:cNvSpPr>
              <a:spLocks/>
            </p:cNvSpPr>
            <p:nvPr/>
          </p:nvSpPr>
          <p:spPr bwMode="auto">
            <a:xfrm>
              <a:off x="1557338" y="5322888"/>
              <a:ext cx="1968500" cy="26987"/>
            </a:xfrm>
            <a:custGeom>
              <a:avLst/>
              <a:gdLst>
                <a:gd name="T0" fmla="*/ 0 w 1240"/>
                <a:gd name="T1" fmla="*/ 0 h 17"/>
                <a:gd name="T2" fmla="*/ 2147483647 w 1240"/>
                <a:gd name="T3" fmla="*/ 2147483647 h 17"/>
                <a:gd name="T4" fmla="*/ 2147483647 w 1240"/>
                <a:gd name="T5" fmla="*/ 2147483647 h 17"/>
                <a:gd name="T6" fmla="*/ 2147483647 w 1240"/>
                <a:gd name="T7" fmla="*/ 2147483647 h 17"/>
                <a:gd name="T8" fmla="*/ 2147483647 w 1240"/>
                <a:gd name="T9" fmla="*/ 2147483647 h 17"/>
                <a:gd name="T10" fmla="*/ 2147483647 w 1240"/>
                <a:gd name="T11" fmla="*/ 2147483647 h 17"/>
                <a:gd name="T12" fmla="*/ 2147483647 w 1240"/>
                <a:gd name="T13" fmla="*/ 2147483647 h 17"/>
                <a:gd name="T14" fmla="*/ 2147483647 w 1240"/>
                <a:gd name="T15" fmla="*/ 2147483647 h 17"/>
                <a:gd name="T16" fmla="*/ 2147483647 w 1240"/>
                <a:gd name="T17" fmla="*/ 2147483647 h 17"/>
                <a:gd name="T18" fmla="*/ 2147483647 w 1240"/>
                <a:gd name="T19" fmla="*/ 2147483647 h 17"/>
                <a:gd name="T20" fmla="*/ 2147483647 w 1240"/>
                <a:gd name="T21" fmla="*/ 2147483647 h 17"/>
                <a:gd name="T22" fmla="*/ 2147483647 w 1240"/>
                <a:gd name="T23" fmla="*/ 2147483647 h 17"/>
                <a:gd name="T24" fmla="*/ 2147483647 w 1240"/>
                <a:gd name="T25" fmla="*/ 2147483647 h 17"/>
                <a:gd name="T26" fmla="*/ 2147483647 w 1240"/>
                <a:gd name="T27" fmla="*/ 2147483647 h 17"/>
                <a:gd name="T28" fmla="*/ 2147483647 w 1240"/>
                <a:gd name="T29" fmla="*/ 0 h 17"/>
                <a:gd name="T30" fmla="*/ 2147483647 w 1240"/>
                <a:gd name="T31" fmla="*/ 2147483647 h 17"/>
                <a:gd name="T32" fmla="*/ 2147483647 w 1240"/>
                <a:gd name="T33" fmla="*/ 2147483647 h 17"/>
                <a:gd name="T34" fmla="*/ 2147483647 w 1240"/>
                <a:gd name="T35" fmla="*/ 2147483647 h 17"/>
                <a:gd name="T36" fmla="*/ 2147483647 w 1240"/>
                <a:gd name="T37" fmla="*/ 2147483647 h 17"/>
                <a:gd name="T38" fmla="*/ 2147483647 w 1240"/>
                <a:gd name="T39" fmla="*/ 2147483647 h 17"/>
                <a:gd name="T40" fmla="*/ 2147483647 w 1240"/>
                <a:gd name="T41" fmla="*/ 2147483647 h 17"/>
                <a:gd name="T42" fmla="*/ 2147483647 w 1240"/>
                <a:gd name="T43" fmla="*/ 2147483647 h 17"/>
                <a:gd name="T44" fmla="*/ 2147483647 w 1240"/>
                <a:gd name="T45" fmla="*/ 2147483647 h 17"/>
                <a:gd name="T46" fmla="*/ 2147483647 w 1240"/>
                <a:gd name="T47" fmla="*/ 2147483647 h 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7">
                  <a:moveTo>
                    <a:pt x="0" y="0"/>
                  </a:moveTo>
                  <a:lnTo>
                    <a:pt x="56" y="5"/>
                  </a:lnTo>
                  <a:lnTo>
                    <a:pt x="112" y="12"/>
                  </a:lnTo>
                  <a:lnTo>
                    <a:pt x="168" y="12"/>
                  </a:lnTo>
                  <a:lnTo>
                    <a:pt x="224" y="15"/>
                  </a:lnTo>
                  <a:lnTo>
                    <a:pt x="277" y="14"/>
                  </a:lnTo>
                  <a:lnTo>
                    <a:pt x="329" y="15"/>
                  </a:lnTo>
                  <a:lnTo>
                    <a:pt x="382" y="15"/>
                  </a:lnTo>
                  <a:lnTo>
                    <a:pt x="438" y="17"/>
                  </a:lnTo>
                  <a:lnTo>
                    <a:pt x="494" y="15"/>
                  </a:lnTo>
                  <a:lnTo>
                    <a:pt x="550" y="12"/>
                  </a:lnTo>
                  <a:lnTo>
                    <a:pt x="607" y="6"/>
                  </a:lnTo>
                  <a:lnTo>
                    <a:pt x="660" y="6"/>
                  </a:lnTo>
                  <a:lnTo>
                    <a:pt x="711" y="5"/>
                  </a:lnTo>
                  <a:lnTo>
                    <a:pt x="765" y="0"/>
                  </a:lnTo>
                  <a:lnTo>
                    <a:pt x="818" y="5"/>
                  </a:lnTo>
                  <a:lnTo>
                    <a:pt x="871" y="9"/>
                  </a:lnTo>
                  <a:lnTo>
                    <a:pt x="923" y="8"/>
                  </a:lnTo>
                  <a:lnTo>
                    <a:pt x="976" y="14"/>
                  </a:lnTo>
                  <a:lnTo>
                    <a:pt x="1029" y="17"/>
                  </a:lnTo>
                  <a:lnTo>
                    <a:pt x="1082" y="17"/>
                  </a:lnTo>
                  <a:lnTo>
                    <a:pt x="1134" y="17"/>
                  </a:lnTo>
                  <a:lnTo>
                    <a:pt x="1187" y="8"/>
                  </a:lnTo>
                  <a:lnTo>
                    <a:pt x="1240" y="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2" name="Freeform 107"/>
            <p:cNvSpPr>
              <a:spLocks/>
            </p:cNvSpPr>
            <p:nvPr/>
          </p:nvSpPr>
          <p:spPr bwMode="auto">
            <a:xfrm>
              <a:off x="1557338" y="5322888"/>
              <a:ext cx="1968500" cy="26987"/>
            </a:xfrm>
            <a:custGeom>
              <a:avLst/>
              <a:gdLst>
                <a:gd name="T0" fmla="*/ 0 w 1240"/>
                <a:gd name="T1" fmla="*/ 0 h 17"/>
                <a:gd name="T2" fmla="*/ 2147483647 w 1240"/>
                <a:gd name="T3" fmla="*/ 2147483647 h 17"/>
                <a:gd name="T4" fmla="*/ 2147483647 w 1240"/>
                <a:gd name="T5" fmla="*/ 2147483647 h 17"/>
                <a:gd name="T6" fmla="*/ 2147483647 w 1240"/>
                <a:gd name="T7" fmla="*/ 2147483647 h 17"/>
                <a:gd name="T8" fmla="*/ 2147483647 w 1240"/>
                <a:gd name="T9" fmla="*/ 2147483647 h 17"/>
                <a:gd name="T10" fmla="*/ 2147483647 w 1240"/>
                <a:gd name="T11" fmla="*/ 2147483647 h 17"/>
                <a:gd name="T12" fmla="*/ 2147483647 w 1240"/>
                <a:gd name="T13" fmla="*/ 2147483647 h 17"/>
                <a:gd name="T14" fmla="*/ 2147483647 w 1240"/>
                <a:gd name="T15" fmla="*/ 2147483647 h 17"/>
                <a:gd name="T16" fmla="*/ 2147483647 w 1240"/>
                <a:gd name="T17" fmla="*/ 2147483647 h 17"/>
                <a:gd name="T18" fmla="*/ 2147483647 w 1240"/>
                <a:gd name="T19" fmla="*/ 2147483647 h 17"/>
                <a:gd name="T20" fmla="*/ 2147483647 w 1240"/>
                <a:gd name="T21" fmla="*/ 2147483647 h 17"/>
                <a:gd name="T22" fmla="*/ 2147483647 w 1240"/>
                <a:gd name="T23" fmla="*/ 2147483647 h 17"/>
                <a:gd name="T24" fmla="*/ 2147483647 w 1240"/>
                <a:gd name="T25" fmla="*/ 0 h 17"/>
                <a:gd name="T26" fmla="*/ 2147483647 w 1240"/>
                <a:gd name="T27" fmla="*/ 2147483647 h 17"/>
                <a:gd name="T28" fmla="*/ 2147483647 w 1240"/>
                <a:gd name="T29" fmla="*/ 0 h 17"/>
                <a:gd name="T30" fmla="*/ 2147483647 w 1240"/>
                <a:gd name="T31" fmla="*/ 2147483647 h 17"/>
                <a:gd name="T32" fmla="*/ 2147483647 w 1240"/>
                <a:gd name="T33" fmla="*/ 2147483647 h 17"/>
                <a:gd name="T34" fmla="*/ 2147483647 w 1240"/>
                <a:gd name="T35" fmla="*/ 2147483647 h 17"/>
                <a:gd name="T36" fmla="*/ 2147483647 w 1240"/>
                <a:gd name="T37" fmla="*/ 2147483647 h 17"/>
                <a:gd name="T38" fmla="*/ 2147483647 w 1240"/>
                <a:gd name="T39" fmla="*/ 2147483647 h 17"/>
                <a:gd name="T40" fmla="*/ 2147483647 w 1240"/>
                <a:gd name="T41" fmla="*/ 2147483647 h 17"/>
                <a:gd name="T42" fmla="*/ 2147483647 w 1240"/>
                <a:gd name="T43" fmla="*/ 2147483647 h 17"/>
                <a:gd name="T44" fmla="*/ 2147483647 w 1240"/>
                <a:gd name="T45" fmla="*/ 2147483647 h 17"/>
                <a:gd name="T46" fmla="*/ 2147483647 w 1240"/>
                <a:gd name="T47" fmla="*/ 2147483647 h 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7">
                  <a:moveTo>
                    <a:pt x="0" y="0"/>
                  </a:moveTo>
                  <a:lnTo>
                    <a:pt x="56" y="5"/>
                  </a:lnTo>
                  <a:lnTo>
                    <a:pt x="112" y="12"/>
                  </a:lnTo>
                  <a:lnTo>
                    <a:pt x="168" y="12"/>
                  </a:lnTo>
                  <a:lnTo>
                    <a:pt x="224" y="15"/>
                  </a:lnTo>
                  <a:lnTo>
                    <a:pt x="277" y="14"/>
                  </a:lnTo>
                  <a:lnTo>
                    <a:pt x="329" y="15"/>
                  </a:lnTo>
                  <a:lnTo>
                    <a:pt x="382" y="15"/>
                  </a:lnTo>
                  <a:lnTo>
                    <a:pt x="438" y="17"/>
                  </a:lnTo>
                  <a:lnTo>
                    <a:pt x="494" y="12"/>
                  </a:lnTo>
                  <a:lnTo>
                    <a:pt x="550" y="6"/>
                  </a:lnTo>
                  <a:lnTo>
                    <a:pt x="607" y="3"/>
                  </a:lnTo>
                  <a:lnTo>
                    <a:pt x="660" y="0"/>
                  </a:lnTo>
                  <a:lnTo>
                    <a:pt x="711" y="5"/>
                  </a:lnTo>
                  <a:lnTo>
                    <a:pt x="765" y="0"/>
                  </a:lnTo>
                  <a:lnTo>
                    <a:pt x="818" y="5"/>
                  </a:lnTo>
                  <a:lnTo>
                    <a:pt x="871" y="9"/>
                  </a:lnTo>
                  <a:lnTo>
                    <a:pt x="923" y="8"/>
                  </a:lnTo>
                  <a:lnTo>
                    <a:pt x="976" y="14"/>
                  </a:lnTo>
                  <a:lnTo>
                    <a:pt x="1029" y="17"/>
                  </a:lnTo>
                  <a:lnTo>
                    <a:pt x="1082" y="17"/>
                  </a:lnTo>
                  <a:lnTo>
                    <a:pt x="1134" y="14"/>
                  </a:lnTo>
                  <a:lnTo>
                    <a:pt x="1187" y="8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3" name="Freeform 108"/>
            <p:cNvSpPr>
              <a:spLocks/>
            </p:cNvSpPr>
            <p:nvPr/>
          </p:nvSpPr>
          <p:spPr bwMode="auto">
            <a:xfrm>
              <a:off x="1557338" y="5318125"/>
              <a:ext cx="1968500" cy="28575"/>
            </a:xfrm>
            <a:custGeom>
              <a:avLst/>
              <a:gdLst>
                <a:gd name="T0" fmla="*/ 0 w 1240"/>
                <a:gd name="T1" fmla="*/ 2147483647 h 18"/>
                <a:gd name="T2" fmla="*/ 2147483647 w 1240"/>
                <a:gd name="T3" fmla="*/ 2147483647 h 18"/>
                <a:gd name="T4" fmla="*/ 2147483647 w 1240"/>
                <a:gd name="T5" fmla="*/ 2147483647 h 18"/>
                <a:gd name="T6" fmla="*/ 2147483647 w 1240"/>
                <a:gd name="T7" fmla="*/ 2147483647 h 18"/>
                <a:gd name="T8" fmla="*/ 2147483647 w 1240"/>
                <a:gd name="T9" fmla="*/ 2147483647 h 18"/>
                <a:gd name="T10" fmla="*/ 2147483647 w 1240"/>
                <a:gd name="T11" fmla="*/ 2147483647 h 18"/>
                <a:gd name="T12" fmla="*/ 2147483647 w 1240"/>
                <a:gd name="T13" fmla="*/ 2147483647 h 18"/>
                <a:gd name="T14" fmla="*/ 2147483647 w 1240"/>
                <a:gd name="T15" fmla="*/ 2147483647 h 18"/>
                <a:gd name="T16" fmla="*/ 2147483647 w 1240"/>
                <a:gd name="T17" fmla="*/ 2147483647 h 18"/>
                <a:gd name="T18" fmla="*/ 2147483647 w 1240"/>
                <a:gd name="T19" fmla="*/ 2147483647 h 18"/>
                <a:gd name="T20" fmla="*/ 2147483647 w 1240"/>
                <a:gd name="T21" fmla="*/ 2147483647 h 18"/>
                <a:gd name="T22" fmla="*/ 2147483647 w 1240"/>
                <a:gd name="T23" fmla="*/ 2147483647 h 18"/>
                <a:gd name="T24" fmla="*/ 2147483647 w 1240"/>
                <a:gd name="T25" fmla="*/ 2147483647 h 18"/>
                <a:gd name="T26" fmla="*/ 2147483647 w 1240"/>
                <a:gd name="T27" fmla="*/ 0 h 18"/>
                <a:gd name="T28" fmla="*/ 2147483647 w 1240"/>
                <a:gd name="T29" fmla="*/ 2147483647 h 18"/>
                <a:gd name="T30" fmla="*/ 2147483647 w 1240"/>
                <a:gd name="T31" fmla="*/ 2147483647 h 18"/>
                <a:gd name="T32" fmla="*/ 2147483647 w 1240"/>
                <a:gd name="T33" fmla="*/ 2147483647 h 18"/>
                <a:gd name="T34" fmla="*/ 2147483647 w 1240"/>
                <a:gd name="T35" fmla="*/ 2147483647 h 18"/>
                <a:gd name="T36" fmla="*/ 2147483647 w 1240"/>
                <a:gd name="T37" fmla="*/ 2147483647 h 18"/>
                <a:gd name="T38" fmla="*/ 2147483647 w 1240"/>
                <a:gd name="T39" fmla="*/ 2147483647 h 18"/>
                <a:gd name="T40" fmla="*/ 2147483647 w 1240"/>
                <a:gd name="T41" fmla="*/ 2147483647 h 18"/>
                <a:gd name="T42" fmla="*/ 2147483647 w 1240"/>
                <a:gd name="T43" fmla="*/ 2147483647 h 18"/>
                <a:gd name="T44" fmla="*/ 2147483647 w 1240"/>
                <a:gd name="T45" fmla="*/ 2147483647 h 18"/>
                <a:gd name="T46" fmla="*/ 2147483647 w 1240"/>
                <a:gd name="T47" fmla="*/ 2147483647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8">
                  <a:moveTo>
                    <a:pt x="0" y="3"/>
                  </a:moveTo>
                  <a:lnTo>
                    <a:pt x="56" y="6"/>
                  </a:lnTo>
                  <a:lnTo>
                    <a:pt x="112" y="9"/>
                  </a:lnTo>
                  <a:lnTo>
                    <a:pt x="168" y="14"/>
                  </a:lnTo>
                  <a:lnTo>
                    <a:pt x="224" y="18"/>
                  </a:lnTo>
                  <a:lnTo>
                    <a:pt x="277" y="17"/>
                  </a:lnTo>
                  <a:lnTo>
                    <a:pt x="329" y="17"/>
                  </a:lnTo>
                  <a:lnTo>
                    <a:pt x="382" y="17"/>
                  </a:lnTo>
                  <a:lnTo>
                    <a:pt x="438" y="14"/>
                  </a:lnTo>
                  <a:lnTo>
                    <a:pt x="494" y="9"/>
                  </a:lnTo>
                  <a:lnTo>
                    <a:pt x="550" y="6"/>
                  </a:lnTo>
                  <a:lnTo>
                    <a:pt x="607" y="6"/>
                  </a:lnTo>
                  <a:lnTo>
                    <a:pt x="660" y="3"/>
                  </a:lnTo>
                  <a:lnTo>
                    <a:pt x="711" y="0"/>
                  </a:lnTo>
                  <a:lnTo>
                    <a:pt x="765" y="3"/>
                  </a:lnTo>
                  <a:lnTo>
                    <a:pt x="818" y="5"/>
                  </a:lnTo>
                  <a:lnTo>
                    <a:pt x="871" y="8"/>
                  </a:lnTo>
                  <a:lnTo>
                    <a:pt x="923" y="9"/>
                  </a:lnTo>
                  <a:lnTo>
                    <a:pt x="976" y="11"/>
                  </a:lnTo>
                  <a:lnTo>
                    <a:pt x="1029" y="11"/>
                  </a:lnTo>
                  <a:lnTo>
                    <a:pt x="1082" y="11"/>
                  </a:lnTo>
                  <a:lnTo>
                    <a:pt x="1134" y="14"/>
                  </a:lnTo>
                  <a:lnTo>
                    <a:pt x="1187" y="9"/>
                  </a:lnTo>
                  <a:lnTo>
                    <a:pt x="1240" y="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4" name="Freeform 109"/>
            <p:cNvSpPr>
              <a:spLocks/>
            </p:cNvSpPr>
            <p:nvPr/>
          </p:nvSpPr>
          <p:spPr bwMode="auto">
            <a:xfrm>
              <a:off x="1557338" y="5313363"/>
              <a:ext cx="1968500" cy="33337"/>
            </a:xfrm>
            <a:custGeom>
              <a:avLst/>
              <a:gdLst>
                <a:gd name="T0" fmla="*/ 0 w 1240"/>
                <a:gd name="T1" fmla="*/ 2147483647 h 21"/>
                <a:gd name="T2" fmla="*/ 2147483647 w 1240"/>
                <a:gd name="T3" fmla="*/ 2147483647 h 21"/>
                <a:gd name="T4" fmla="*/ 2147483647 w 1240"/>
                <a:gd name="T5" fmla="*/ 2147483647 h 21"/>
                <a:gd name="T6" fmla="*/ 2147483647 w 1240"/>
                <a:gd name="T7" fmla="*/ 2147483647 h 21"/>
                <a:gd name="T8" fmla="*/ 2147483647 w 1240"/>
                <a:gd name="T9" fmla="*/ 2147483647 h 21"/>
                <a:gd name="T10" fmla="*/ 2147483647 w 1240"/>
                <a:gd name="T11" fmla="*/ 2147483647 h 21"/>
                <a:gd name="T12" fmla="*/ 2147483647 w 1240"/>
                <a:gd name="T13" fmla="*/ 2147483647 h 21"/>
                <a:gd name="T14" fmla="*/ 2147483647 w 1240"/>
                <a:gd name="T15" fmla="*/ 2147483647 h 21"/>
                <a:gd name="T16" fmla="*/ 2147483647 w 1240"/>
                <a:gd name="T17" fmla="*/ 2147483647 h 21"/>
                <a:gd name="T18" fmla="*/ 2147483647 w 1240"/>
                <a:gd name="T19" fmla="*/ 2147483647 h 21"/>
                <a:gd name="T20" fmla="*/ 2147483647 w 1240"/>
                <a:gd name="T21" fmla="*/ 0 h 21"/>
                <a:gd name="T22" fmla="*/ 2147483647 w 1240"/>
                <a:gd name="T23" fmla="*/ 2147483647 h 21"/>
                <a:gd name="T24" fmla="*/ 2147483647 w 1240"/>
                <a:gd name="T25" fmla="*/ 2147483647 h 21"/>
                <a:gd name="T26" fmla="*/ 2147483647 w 1240"/>
                <a:gd name="T27" fmla="*/ 2147483647 h 21"/>
                <a:gd name="T28" fmla="*/ 2147483647 w 1240"/>
                <a:gd name="T29" fmla="*/ 2147483647 h 21"/>
                <a:gd name="T30" fmla="*/ 2147483647 w 1240"/>
                <a:gd name="T31" fmla="*/ 2147483647 h 21"/>
                <a:gd name="T32" fmla="*/ 2147483647 w 1240"/>
                <a:gd name="T33" fmla="*/ 2147483647 h 21"/>
                <a:gd name="T34" fmla="*/ 2147483647 w 1240"/>
                <a:gd name="T35" fmla="*/ 2147483647 h 21"/>
                <a:gd name="T36" fmla="*/ 2147483647 w 1240"/>
                <a:gd name="T37" fmla="*/ 2147483647 h 21"/>
                <a:gd name="T38" fmla="*/ 2147483647 w 1240"/>
                <a:gd name="T39" fmla="*/ 2147483647 h 21"/>
                <a:gd name="T40" fmla="*/ 2147483647 w 1240"/>
                <a:gd name="T41" fmla="*/ 2147483647 h 21"/>
                <a:gd name="T42" fmla="*/ 2147483647 w 1240"/>
                <a:gd name="T43" fmla="*/ 2147483647 h 21"/>
                <a:gd name="T44" fmla="*/ 2147483647 w 1240"/>
                <a:gd name="T45" fmla="*/ 2147483647 h 21"/>
                <a:gd name="T46" fmla="*/ 2147483647 w 1240"/>
                <a:gd name="T47" fmla="*/ 2147483647 h 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1">
                  <a:moveTo>
                    <a:pt x="0" y="6"/>
                  </a:moveTo>
                  <a:lnTo>
                    <a:pt x="56" y="9"/>
                  </a:lnTo>
                  <a:lnTo>
                    <a:pt x="112" y="12"/>
                  </a:lnTo>
                  <a:lnTo>
                    <a:pt x="168" y="17"/>
                  </a:lnTo>
                  <a:lnTo>
                    <a:pt x="224" y="21"/>
                  </a:lnTo>
                  <a:lnTo>
                    <a:pt x="277" y="20"/>
                  </a:lnTo>
                  <a:lnTo>
                    <a:pt x="329" y="20"/>
                  </a:lnTo>
                  <a:lnTo>
                    <a:pt x="382" y="20"/>
                  </a:lnTo>
                  <a:lnTo>
                    <a:pt x="438" y="11"/>
                  </a:lnTo>
                  <a:lnTo>
                    <a:pt x="494" y="3"/>
                  </a:lnTo>
                  <a:lnTo>
                    <a:pt x="550" y="0"/>
                  </a:lnTo>
                  <a:lnTo>
                    <a:pt x="607" y="2"/>
                  </a:lnTo>
                  <a:lnTo>
                    <a:pt x="660" y="5"/>
                  </a:lnTo>
                  <a:lnTo>
                    <a:pt x="711" y="3"/>
                  </a:lnTo>
                  <a:lnTo>
                    <a:pt x="765" y="6"/>
                  </a:lnTo>
                  <a:lnTo>
                    <a:pt x="818" y="8"/>
                  </a:lnTo>
                  <a:lnTo>
                    <a:pt x="871" y="11"/>
                  </a:lnTo>
                  <a:lnTo>
                    <a:pt x="923" y="12"/>
                  </a:lnTo>
                  <a:lnTo>
                    <a:pt x="976" y="14"/>
                  </a:lnTo>
                  <a:lnTo>
                    <a:pt x="1029" y="14"/>
                  </a:lnTo>
                  <a:lnTo>
                    <a:pt x="1082" y="14"/>
                  </a:lnTo>
                  <a:lnTo>
                    <a:pt x="1134" y="3"/>
                  </a:lnTo>
                  <a:lnTo>
                    <a:pt x="1187" y="2"/>
                  </a:lnTo>
                  <a:lnTo>
                    <a:pt x="1240" y="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5" name="Freeform 110"/>
            <p:cNvSpPr>
              <a:spLocks/>
            </p:cNvSpPr>
            <p:nvPr/>
          </p:nvSpPr>
          <p:spPr bwMode="auto">
            <a:xfrm>
              <a:off x="1557338" y="5303838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2147483647 h 12"/>
                <a:gd name="T26" fmla="*/ 2147483647 w 1240"/>
                <a:gd name="T27" fmla="*/ 0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2147483647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3"/>
                  </a:moveTo>
                  <a:lnTo>
                    <a:pt x="56" y="2"/>
                  </a:lnTo>
                  <a:lnTo>
                    <a:pt x="112" y="3"/>
                  </a:lnTo>
                  <a:lnTo>
                    <a:pt x="168" y="11"/>
                  </a:lnTo>
                  <a:lnTo>
                    <a:pt x="224" y="8"/>
                  </a:lnTo>
                  <a:lnTo>
                    <a:pt x="277" y="5"/>
                  </a:lnTo>
                  <a:lnTo>
                    <a:pt x="329" y="3"/>
                  </a:lnTo>
                  <a:lnTo>
                    <a:pt x="382" y="5"/>
                  </a:lnTo>
                  <a:lnTo>
                    <a:pt x="438" y="6"/>
                  </a:lnTo>
                  <a:lnTo>
                    <a:pt x="494" y="6"/>
                  </a:lnTo>
                  <a:lnTo>
                    <a:pt x="550" y="5"/>
                  </a:lnTo>
                  <a:lnTo>
                    <a:pt x="607" y="3"/>
                  </a:lnTo>
                  <a:lnTo>
                    <a:pt x="660" y="2"/>
                  </a:lnTo>
                  <a:lnTo>
                    <a:pt x="711" y="0"/>
                  </a:lnTo>
                  <a:lnTo>
                    <a:pt x="765" y="3"/>
                  </a:lnTo>
                  <a:lnTo>
                    <a:pt x="818" y="3"/>
                  </a:lnTo>
                  <a:lnTo>
                    <a:pt x="871" y="5"/>
                  </a:lnTo>
                  <a:lnTo>
                    <a:pt x="923" y="12"/>
                  </a:lnTo>
                  <a:lnTo>
                    <a:pt x="976" y="9"/>
                  </a:lnTo>
                  <a:lnTo>
                    <a:pt x="1029" y="6"/>
                  </a:lnTo>
                  <a:lnTo>
                    <a:pt x="1082" y="6"/>
                  </a:lnTo>
                  <a:lnTo>
                    <a:pt x="1134" y="8"/>
                  </a:lnTo>
                  <a:lnTo>
                    <a:pt x="1187" y="6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6" name="Freeform 111"/>
            <p:cNvSpPr>
              <a:spLocks/>
            </p:cNvSpPr>
            <p:nvPr/>
          </p:nvSpPr>
          <p:spPr bwMode="auto">
            <a:xfrm>
              <a:off x="1557338" y="5300663"/>
              <a:ext cx="1968500" cy="22225"/>
            </a:xfrm>
            <a:custGeom>
              <a:avLst/>
              <a:gdLst>
                <a:gd name="T0" fmla="*/ 0 w 1240"/>
                <a:gd name="T1" fmla="*/ 2147483647 h 14"/>
                <a:gd name="T2" fmla="*/ 2147483647 w 1240"/>
                <a:gd name="T3" fmla="*/ 2147483647 h 14"/>
                <a:gd name="T4" fmla="*/ 2147483647 w 1240"/>
                <a:gd name="T5" fmla="*/ 2147483647 h 14"/>
                <a:gd name="T6" fmla="*/ 2147483647 w 1240"/>
                <a:gd name="T7" fmla="*/ 2147483647 h 14"/>
                <a:gd name="T8" fmla="*/ 2147483647 w 1240"/>
                <a:gd name="T9" fmla="*/ 2147483647 h 14"/>
                <a:gd name="T10" fmla="*/ 2147483647 w 1240"/>
                <a:gd name="T11" fmla="*/ 2147483647 h 14"/>
                <a:gd name="T12" fmla="*/ 2147483647 w 1240"/>
                <a:gd name="T13" fmla="*/ 2147483647 h 14"/>
                <a:gd name="T14" fmla="*/ 2147483647 w 1240"/>
                <a:gd name="T15" fmla="*/ 2147483647 h 14"/>
                <a:gd name="T16" fmla="*/ 2147483647 w 1240"/>
                <a:gd name="T17" fmla="*/ 2147483647 h 14"/>
                <a:gd name="T18" fmla="*/ 2147483647 w 1240"/>
                <a:gd name="T19" fmla="*/ 2147483647 h 14"/>
                <a:gd name="T20" fmla="*/ 2147483647 w 1240"/>
                <a:gd name="T21" fmla="*/ 2147483647 h 14"/>
                <a:gd name="T22" fmla="*/ 2147483647 w 1240"/>
                <a:gd name="T23" fmla="*/ 2147483647 h 14"/>
                <a:gd name="T24" fmla="*/ 2147483647 w 1240"/>
                <a:gd name="T25" fmla="*/ 2147483647 h 14"/>
                <a:gd name="T26" fmla="*/ 2147483647 w 1240"/>
                <a:gd name="T27" fmla="*/ 2147483647 h 14"/>
                <a:gd name="T28" fmla="*/ 2147483647 w 1240"/>
                <a:gd name="T29" fmla="*/ 2147483647 h 14"/>
                <a:gd name="T30" fmla="*/ 2147483647 w 1240"/>
                <a:gd name="T31" fmla="*/ 2147483647 h 14"/>
                <a:gd name="T32" fmla="*/ 2147483647 w 1240"/>
                <a:gd name="T33" fmla="*/ 2147483647 h 14"/>
                <a:gd name="T34" fmla="*/ 2147483647 w 1240"/>
                <a:gd name="T35" fmla="*/ 2147483647 h 14"/>
                <a:gd name="T36" fmla="*/ 2147483647 w 1240"/>
                <a:gd name="T37" fmla="*/ 2147483647 h 14"/>
                <a:gd name="T38" fmla="*/ 2147483647 w 1240"/>
                <a:gd name="T39" fmla="*/ 2147483647 h 14"/>
                <a:gd name="T40" fmla="*/ 2147483647 w 1240"/>
                <a:gd name="T41" fmla="*/ 2147483647 h 14"/>
                <a:gd name="T42" fmla="*/ 2147483647 w 1240"/>
                <a:gd name="T43" fmla="*/ 2147483647 h 14"/>
                <a:gd name="T44" fmla="*/ 2147483647 w 1240"/>
                <a:gd name="T45" fmla="*/ 0 h 14"/>
                <a:gd name="T46" fmla="*/ 2147483647 w 1240"/>
                <a:gd name="T47" fmla="*/ 2147483647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4">
                  <a:moveTo>
                    <a:pt x="0" y="5"/>
                  </a:moveTo>
                  <a:lnTo>
                    <a:pt x="56" y="4"/>
                  </a:lnTo>
                  <a:lnTo>
                    <a:pt x="112" y="5"/>
                  </a:lnTo>
                  <a:lnTo>
                    <a:pt x="168" y="13"/>
                  </a:lnTo>
                  <a:lnTo>
                    <a:pt x="224" y="10"/>
                  </a:lnTo>
                  <a:lnTo>
                    <a:pt x="277" y="7"/>
                  </a:lnTo>
                  <a:lnTo>
                    <a:pt x="329" y="5"/>
                  </a:lnTo>
                  <a:lnTo>
                    <a:pt x="382" y="7"/>
                  </a:lnTo>
                  <a:lnTo>
                    <a:pt x="438" y="7"/>
                  </a:lnTo>
                  <a:lnTo>
                    <a:pt x="494" y="1"/>
                  </a:lnTo>
                  <a:lnTo>
                    <a:pt x="550" y="2"/>
                  </a:lnTo>
                  <a:lnTo>
                    <a:pt x="607" y="5"/>
                  </a:lnTo>
                  <a:lnTo>
                    <a:pt x="660" y="4"/>
                  </a:lnTo>
                  <a:lnTo>
                    <a:pt x="711" y="1"/>
                  </a:lnTo>
                  <a:lnTo>
                    <a:pt x="765" y="5"/>
                  </a:lnTo>
                  <a:lnTo>
                    <a:pt x="818" y="5"/>
                  </a:lnTo>
                  <a:lnTo>
                    <a:pt x="871" y="7"/>
                  </a:lnTo>
                  <a:lnTo>
                    <a:pt x="923" y="14"/>
                  </a:lnTo>
                  <a:lnTo>
                    <a:pt x="976" y="11"/>
                  </a:lnTo>
                  <a:lnTo>
                    <a:pt x="1029" y="8"/>
                  </a:lnTo>
                  <a:lnTo>
                    <a:pt x="1082" y="8"/>
                  </a:lnTo>
                  <a:lnTo>
                    <a:pt x="1134" y="4"/>
                  </a:lnTo>
                  <a:lnTo>
                    <a:pt x="1187" y="0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7" name="Freeform 112"/>
            <p:cNvSpPr>
              <a:spLocks/>
            </p:cNvSpPr>
            <p:nvPr/>
          </p:nvSpPr>
          <p:spPr bwMode="auto">
            <a:xfrm>
              <a:off x="1557338" y="5283200"/>
              <a:ext cx="1968500" cy="30163"/>
            </a:xfrm>
            <a:custGeom>
              <a:avLst/>
              <a:gdLst>
                <a:gd name="T0" fmla="*/ 0 w 1240"/>
                <a:gd name="T1" fmla="*/ 2147483647 h 19"/>
                <a:gd name="T2" fmla="*/ 2147483647 w 1240"/>
                <a:gd name="T3" fmla="*/ 2147483647 h 19"/>
                <a:gd name="T4" fmla="*/ 2147483647 w 1240"/>
                <a:gd name="T5" fmla="*/ 2147483647 h 19"/>
                <a:gd name="T6" fmla="*/ 2147483647 w 1240"/>
                <a:gd name="T7" fmla="*/ 2147483647 h 19"/>
                <a:gd name="T8" fmla="*/ 2147483647 w 1240"/>
                <a:gd name="T9" fmla="*/ 2147483647 h 19"/>
                <a:gd name="T10" fmla="*/ 2147483647 w 1240"/>
                <a:gd name="T11" fmla="*/ 2147483647 h 19"/>
                <a:gd name="T12" fmla="*/ 2147483647 w 1240"/>
                <a:gd name="T13" fmla="*/ 2147483647 h 19"/>
                <a:gd name="T14" fmla="*/ 2147483647 w 1240"/>
                <a:gd name="T15" fmla="*/ 2147483647 h 19"/>
                <a:gd name="T16" fmla="*/ 2147483647 w 1240"/>
                <a:gd name="T17" fmla="*/ 2147483647 h 19"/>
                <a:gd name="T18" fmla="*/ 2147483647 w 1240"/>
                <a:gd name="T19" fmla="*/ 2147483647 h 19"/>
                <a:gd name="T20" fmla="*/ 2147483647 w 1240"/>
                <a:gd name="T21" fmla="*/ 2147483647 h 19"/>
                <a:gd name="T22" fmla="*/ 2147483647 w 1240"/>
                <a:gd name="T23" fmla="*/ 2147483647 h 19"/>
                <a:gd name="T24" fmla="*/ 2147483647 w 1240"/>
                <a:gd name="T25" fmla="*/ 2147483647 h 19"/>
                <a:gd name="T26" fmla="*/ 2147483647 w 1240"/>
                <a:gd name="T27" fmla="*/ 2147483647 h 19"/>
                <a:gd name="T28" fmla="*/ 2147483647 w 1240"/>
                <a:gd name="T29" fmla="*/ 2147483647 h 19"/>
                <a:gd name="T30" fmla="*/ 2147483647 w 1240"/>
                <a:gd name="T31" fmla="*/ 2147483647 h 19"/>
                <a:gd name="T32" fmla="*/ 2147483647 w 1240"/>
                <a:gd name="T33" fmla="*/ 2147483647 h 19"/>
                <a:gd name="T34" fmla="*/ 2147483647 w 1240"/>
                <a:gd name="T35" fmla="*/ 2147483647 h 19"/>
                <a:gd name="T36" fmla="*/ 2147483647 w 1240"/>
                <a:gd name="T37" fmla="*/ 2147483647 h 19"/>
                <a:gd name="T38" fmla="*/ 2147483647 w 1240"/>
                <a:gd name="T39" fmla="*/ 2147483647 h 19"/>
                <a:gd name="T40" fmla="*/ 2147483647 w 1240"/>
                <a:gd name="T41" fmla="*/ 0 h 19"/>
                <a:gd name="T42" fmla="*/ 2147483647 w 1240"/>
                <a:gd name="T43" fmla="*/ 2147483647 h 19"/>
                <a:gd name="T44" fmla="*/ 2147483647 w 1240"/>
                <a:gd name="T45" fmla="*/ 2147483647 h 19"/>
                <a:gd name="T46" fmla="*/ 2147483647 w 1240"/>
                <a:gd name="T47" fmla="*/ 2147483647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9">
                  <a:moveTo>
                    <a:pt x="0" y="5"/>
                  </a:moveTo>
                  <a:lnTo>
                    <a:pt x="56" y="9"/>
                  </a:lnTo>
                  <a:lnTo>
                    <a:pt x="112" y="11"/>
                  </a:lnTo>
                  <a:lnTo>
                    <a:pt x="168" y="18"/>
                  </a:lnTo>
                  <a:lnTo>
                    <a:pt x="224" y="19"/>
                  </a:lnTo>
                  <a:lnTo>
                    <a:pt x="277" y="16"/>
                  </a:lnTo>
                  <a:lnTo>
                    <a:pt x="329" y="12"/>
                  </a:lnTo>
                  <a:lnTo>
                    <a:pt x="382" y="11"/>
                  </a:lnTo>
                  <a:lnTo>
                    <a:pt x="438" y="9"/>
                  </a:lnTo>
                  <a:lnTo>
                    <a:pt x="494" y="11"/>
                  </a:lnTo>
                  <a:lnTo>
                    <a:pt x="550" y="11"/>
                  </a:lnTo>
                  <a:lnTo>
                    <a:pt x="607" y="13"/>
                  </a:lnTo>
                  <a:lnTo>
                    <a:pt x="660" y="11"/>
                  </a:lnTo>
                  <a:lnTo>
                    <a:pt x="711" y="9"/>
                  </a:lnTo>
                  <a:lnTo>
                    <a:pt x="765" y="5"/>
                  </a:lnTo>
                  <a:lnTo>
                    <a:pt x="818" y="11"/>
                  </a:lnTo>
                  <a:lnTo>
                    <a:pt x="871" y="12"/>
                  </a:lnTo>
                  <a:lnTo>
                    <a:pt x="923" y="11"/>
                  </a:lnTo>
                  <a:lnTo>
                    <a:pt x="976" y="6"/>
                  </a:lnTo>
                  <a:lnTo>
                    <a:pt x="1029" y="5"/>
                  </a:lnTo>
                  <a:lnTo>
                    <a:pt x="1082" y="0"/>
                  </a:lnTo>
                  <a:lnTo>
                    <a:pt x="1134" y="5"/>
                  </a:lnTo>
                  <a:lnTo>
                    <a:pt x="1187" y="11"/>
                  </a:lnTo>
                  <a:lnTo>
                    <a:pt x="1240" y="1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8" name="Freeform 113"/>
            <p:cNvSpPr>
              <a:spLocks/>
            </p:cNvSpPr>
            <p:nvPr/>
          </p:nvSpPr>
          <p:spPr bwMode="auto">
            <a:xfrm>
              <a:off x="1557338" y="5283200"/>
              <a:ext cx="1968500" cy="30163"/>
            </a:xfrm>
            <a:custGeom>
              <a:avLst/>
              <a:gdLst>
                <a:gd name="T0" fmla="*/ 0 w 1240"/>
                <a:gd name="T1" fmla="*/ 2147483647 h 19"/>
                <a:gd name="T2" fmla="*/ 2147483647 w 1240"/>
                <a:gd name="T3" fmla="*/ 2147483647 h 19"/>
                <a:gd name="T4" fmla="*/ 2147483647 w 1240"/>
                <a:gd name="T5" fmla="*/ 2147483647 h 19"/>
                <a:gd name="T6" fmla="*/ 2147483647 w 1240"/>
                <a:gd name="T7" fmla="*/ 2147483647 h 19"/>
                <a:gd name="T8" fmla="*/ 2147483647 w 1240"/>
                <a:gd name="T9" fmla="*/ 2147483647 h 19"/>
                <a:gd name="T10" fmla="*/ 2147483647 w 1240"/>
                <a:gd name="T11" fmla="*/ 2147483647 h 19"/>
                <a:gd name="T12" fmla="*/ 2147483647 w 1240"/>
                <a:gd name="T13" fmla="*/ 2147483647 h 19"/>
                <a:gd name="T14" fmla="*/ 2147483647 w 1240"/>
                <a:gd name="T15" fmla="*/ 2147483647 h 19"/>
                <a:gd name="T16" fmla="*/ 2147483647 w 1240"/>
                <a:gd name="T17" fmla="*/ 2147483647 h 19"/>
                <a:gd name="T18" fmla="*/ 2147483647 w 1240"/>
                <a:gd name="T19" fmla="*/ 2147483647 h 19"/>
                <a:gd name="T20" fmla="*/ 2147483647 w 1240"/>
                <a:gd name="T21" fmla="*/ 2147483647 h 19"/>
                <a:gd name="T22" fmla="*/ 2147483647 w 1240"/>
                <a:gd name="T23" fmla="*/ 2147483647 h 19"/>
                <a:gd name="T24" fmla="*/ 2147483647 w 1240"/>
                <a:gd name="T25" fmla="*/ 2147483647 h 19"/>
                <a:gd name="T26" fmla="*/ 2147483647 w 1240"/>
                <a:gd name="T27" fmla="*/ 2147483647 h 19"/>
                <a:gd name="T28" fmla="*/ 2147483647 w 1240"/>
                <a:gd name="T29" fmla="*/ 2147483647 h 19"/>
                <a:gd name="T30" fmla="*/ 2147483647 w 1240"/>
                <a:gd name="T31" fmla="*/ 2147483647 h 19"/>
                <a:gd name="T32" fmla="*/ 2147483647 w 1240"/>
                <a:gd name="T33" fmla="*/ 2147483647 h 19"/>
                <a:gd name="T34" fmla="*/ 2147483647 w 1240"/>
                <a:gd name="T35" fmla="*/ 2147483647 h 19"/>
                <a:gd name="T36" fmla="*/ 2147483647 w 1240"/>
                <a:gd name="T37" fmla="*/ 2147483647 h 19"/>
                <a:gd name="T38" fmla="*/ 2147483647 w 1240"/>
                <a:gd name="T39" fmla="*/ 2147483647 h 19"/>
                <a:gd name="T40" fmla="*/ 2147483647 w 1240"/>
                <a:gd name="T41" fmla="*/ 0 h 19"/>
                <a:gd name="T42" fmla="*/ 2147483647 w 1240"/>
                <a:gd name="T43" fmla="*/ 2147483647 h 19"/>
                <a:gd name="T44" fmla="*/ 2147483647 w 1240"/>
                <a:gd name="T45" fmla="*/ 2147483647 h 19"/>
                <a:gd name="T46" fmla="*/ 2147483647 w 1240"/>
                <a:gd name="T47" fmla="*/ 2147483647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9">
                  <a:moveTo>
                    <a:pt x="0" y="5"/>
                  </a:moveTo>
                  <a:lnTo>
                    <a:pt x="56" y="9"/>
                  </a:lnTo>
                  <a:lnTo>
                    <a:pt x="112" y="11"/>
                  </a:lnTo>
                  <a:lnTo>
                    <a:pt x="168" y="18"/>
                  </a:lnTo>
                  <a:lnTo>
                    <a:pt x="224" y="19"/>
                  </a:lnTo>
                  <a:lnTo>
                    <a:pt x="277" y="16"/>
                  </a:lnTo>
                  <a:lnTo>
                    <a:pt x="329" y="12"/>
                  </a:lnTo>
                  <a:lnTo>
                    <a:pt x="382" y="11"/>
                  </a:lnTo>
                  <a:lnTo>
                    <a:pt x="438" y="8"/>
                  </a:lnTo>
                  <a:lnTo>
                    <a:pt x="494" y="6"/>
                  </a:lnTo>
                  <a:lnTo>
                    <a:pt x="550" y="9"/>
                  </a:lnTo>
                  <a:lnTo>
                    <a:pt x="607" y="5"/>
                  </a:lnTo>
                  <a:lnTo>
                    <a:pt x="660" y="9"/>
                  </a:lnTo>
                  <a:lnTo>
                    <a:pt x="711" y="9"/>
                  </a:lnTo>
                  <a:lnTo>
                    <a:pt x="765" y="5"/>
                  </a:lnTo>
                  <a:lnTo>
                    <a:pt x="818" y="11"/>
                  </a:lnTo>
                  <a:lnTo>
                    <a:pt x="871" y="12"/>
                  </a:lnTo>
                  <a:lnTo>
                    <a:pt x="923" y="11"/>
                  </a:lnTo>
                  <a:lnTo>
                    <a:pt x="976" y="6"/>
                  </a:lnTo>
                  <a:lnTo>
                    <a:pt x="1029" y="5"/>
                  </a:lnTo>
                  <a:lnTo>
                    <a:pt x="1082" y="0"/>
                  </a:lnTo>
                  <a:lnTo>
                    <a:pt x="1134" y="3"/>
                  </a:lnTo>
                  <a:lnTo>
                    <a:pt x="1187" y="5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69" name="Freeform 114"/>
            <p:cNvSpPr>
              <a:spLocks/>
            </p:cNvSpPr>
            <p:nvPr/>
          </p:nvSpPr>
          <p:spPr bwMode="auto">
            <a:xfrm>
              <a:off x="1557338" y="5278438"/>
              <a:ext cx="1968500" cy="30162"/>
            </a:xfrm>
            <a:custGeom>
              <a:avLst/>
              <a:gdLst>
                <a:gd name="T0" fmla="*/ 0 w 1240"/>
                <a:gd name="T1" fmla="*/ 2147483647 h 19"/>
                <a:gd name="T2" fmla="*/ 2147483647 w 1240"/>
                <a:gd name="T3" fmla="*/ 2147483647 h 19"/>
                <a:gd name="T4" fmla="*/ 2147483647 w 1240"/>
                <a:gd name="T5" fmla="*/ 2147483647 h 19"/>
                <a:gd name="T6" fmla="*/ 2147483647 w 1240"/>
                <a:gd name="T7" fmla="*/ 2147483647 h 19"/>
                <a:gd name="T8" fmla="*/ 2147483647 w 1240"/>
                <a:gd name="T9" fmla="*/ 2147483647 h 19"/>
                <a:gd name="T10" fmla="*/ 2147483647 w 1240"/>
                <a:gd name="T11" fmla="*/ 2147483647 h 19"/>
                <a:gd name="T12" fmla="*/ 2147483647 w 1240"/>
                <a:gd name="T13" fmla="*/ 2147483647 h 19"/>
                <a:gd name="T14" fmla="*/ 2147483647 w 1240"/>
                <a:gd name="T15" fmla="*/ 0 h 19"/>
                <a:gd name="T16" fmla="*/ 2147483647 w 1240"/>
                <a:gd name="T17" fmla="*/ 2147483647 h 19"/>
                <a:gd name="T18" fmla="*/ 2147483647 w 1240"/>
                <a:gd name="T19" fmla="*/ 2147483647 h 19"/>
                <a:gd name="T20" fmla="*/ 2147483647 w 1240"/>
                <a:gd name="T21" fmla="*/ 2147483647 h 19"/>
                <a:gd name="T22" fmla="*/ 2147483647 w 1240"/>
                <a:gd name="T23" fmla="*/ 2147483647 h 19"/>
                <a:gd name="T24" fmla="*/ 2147483647 w 1240"/>
                <a:gd name="T25" fmla="*/ 2147483647 h 19"/>
                <a:gd name="T26" fmla="*/ 2147483647 w 1240"/>
                <a:gd name="T27" fmla="*/ 2147483647 h 19"/>
                <a:gd name="T28" fmla="*/ 2147483647 w 1240"/>
                <a:gd name="T29" fmla="*/ 2147483647 h 19"/>
                <a:gd name="T30" fmla="*/ 2147483647 w 1240"/>
                <a:gd name="T31" fmla="*/ 2147483647 h 19"/>
                <a:gd name="T32" fmla="*/ 2147483647 w 1240"/>
                <a:gd name="T33" fmla="*/ 2147483647 h 19"/>
                <a:gd name="T34" fmla="*/ 2147483647 w 1240"/>
                <a:gd name="T35" fmla="*/ 2147483647 h 19"/>
                <a:gd name="T36" fmla="*/ 2147483647 w 1240"/>
                <a:gd name="T37" fmla="*/ 2147483647 h 19"/>
                <a:gd name="T38" fmla="*/ 2147483647 w 1240"/>
                <a:gd name="T39" fmla="*/ 2147483647 h 19"/>
                <a:gd name="T40" fmla="*/ 2147483647 w 1240"/>
                <a:gd name="T41" fmla="*/ 2147483647 h 19"/>
                <a:gd name="T42" fmla="*/ 2147483647 w 1240"/>
                <a:gd name="T43" fmla="*/ 2147483647 h 19"/>
                <a:gd name="T44" fmla="*/ 2147483647 w 1240"/>
                <a:gd name="T45" fmla="*/ 2147483647 h 19"/>
                <a:gd name="T46" fmla="*/ 2147483647 w 1240"/>
                <a:gd name="T47" fmla="*/ 2147483647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9">
                  <a:moveTo>
                    <a:pt x="0" y="8"/>
                  </a:moveTo>
                  <a:lnTo>
                    <a:pt x="56" y="8"/>
                  </a:lnTo>
                  <a:lnTo>
                    <a:pt x="112" y="9"/>
                  </a:lnTo>
                  <a:lnTo>
                    <a:pt x="168" y="12"/>
                  </a:lnTo>
                  <a:lnTo>
                    <a:pt x="224" y="19"/>
                  </a:lnTo>
                  <a:lnTo>
                    <a:pt x="277" y="14"/>
                  </a:lnTo>
                  <a:lnTo>
                    <a:pt x="329" y="5"/>
                  </a:lnTo>
                  <a:lnTo>
                    <a:pt x="382" y="0"/>
                  </a:lnTo>
                  <a:lnTo>
                    <a:pt x="438" y="5"/>
                  </a:lnTo>
                  <a:lnTo>
                    <a:pt x="494" y="9"/>
                  </a:lnTo>
                  <a:lnTo>
                    <a:pt x="550" y="6"/>
                  </a:lnTo>
                  <a:lnTo>
                    <a:pt x="607" y="3"/>
                  </a:lnTo>
                  <a:lnTo>
                    <a:pt x="660" y="3"/>
                  </a:lnTo>
                  <a:lnTo>
                    <a:pt x="711" y="8"/>
                  </a:lnTo>
                  <a:lnTo>
                    <a:pt x="765" y="8"/>
                  </a:lnTo>
                  <a:lnTo>
                    <a:pt x="818" y="5"/>
                  </a:lnTo>
                  <a:lnTo>
                    <a:pt x="871" y="6"/>
                  </a:lnTo>
                  <a:lnTo>
                    <a:pt x="923" y="6"/>
                  </a:lnTo>
                  <a:lnTo>
                    <a:pt x="976" y="6"/>
                  </a:lnTo>
                  <a:lnTo>
                    <a:pt x="1029" y="2"/>
                  </a:lnTo>
                  <a:lnTo>
                    <a:pt x="1082" y="2"/>
                  </a:lnTo>
                  <a:lnTo>
                    <a:pt x="1134" y="3"/>
                  </a:lnTo>
                  <a:lnTo>
                    <a:pt x="1187" y="5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0" name="Freeform 115"/>
            <p:cNvSpPr>
              <a:spLocks/>
            </p:cNvSpPr>
            <p:nvPr/>
          </p:nvSpPr>
          <p:spPr bwMode="auto">
            <a:xfrm>
              <a:off x="1557338" y="5278438"/>
              <a:ext cx="1968500" cy="30162"/>
            </a:xfrm>
            <a:custGeom>
              <a:avLst/>
              <a:gdLst>
                <a:gd name="T0" fmla="*/ 0 w 1240"/>
                <a:gd name="T1" fmla="*/ 2147483647 h 19"/>
                <a:gd name="T2" fmla="*/ 2147483647 w 1240"/>
                <a:gd name="T3" fmla="*/ 2147483647 h 19"/>
                <a:gd name="T4" fmla="*/ 2147483647 w 1240"/>
                <a:gd name="T5" fmla="*/ 2147483647 h 19"/>
                <a:gd name="T6" fmla="*/ 2147483647 w 1240"/>
                <a:gd name="T7" fmla="*/ 2147483647 h 19"/>
                <a:gd name="T8" fmla="*/ 2147483647 w 1240"/>
                <a:gd name="T9" fmla="*/ 2147483647 h 19"/>
                <a:gd name="T10" fmla="*/ 2147483647 w 1240"/>
                <a:gd name="T11" fmla="*/ 2147483647 h 19"/>
                <a:gd name="T12" fmla="*/ 2147483647 w 1240"/>
                <a:gd name="T13" fmla="*/ 2147483647 h 19"/>
                <a:gd name="T14" fmla="*/ 2147483647 w 1240"/>
                <a:gd name="T15" fmla="*/ 0 h 19"/>
                <a:gd name="T16" fmla="*/ 2147483647 w 1240"/>
                <a:gd name="T17" fmla="*/ 2147483647 h 19"/>
                <a:gd name="T18" fmla="*/ 2147483647 w 1240"/>
                <a:gd name="T19" fmla="*/ 2147483647 h 19"/>
                <a:gd name="T20" fmla="*/ 2147483647 w 1240"/>
                <a:gd name="T21" fmla="*/ 2147483647 h 19"/>
                <a:gd name="T22" fmla="*/ 2147483647 w 1240"/>
                <a:gd name="T23" fmla="*/ 0 h 19"/>
                <a:gd name="T24" fmla="*/ 2147483647 w 1240"/>
                <a:gd name="T25" fmla="*/ 2147483647 h 19"/>
                <a:gd name="T26" fmla="*/ 2147483647 w 1240"/>
                <a:gd name="T27" fmla="*/ 2147483647 h 19"/>
                <a:gd name="T28" fmla="*/ 2147483647 w 1240"/>
                <a:gd name="T29" fmla="*/ 2147483647 h 19"/>
                <a:gd name="T30" fmla="*/ 2147483647 w 1240"/>
                <a:gd name="T31" fmla="*/ 2147483647 h 19"/>
                <a:gd name="T32" fmla="*/ 2147483647 w 1240"/>
                <a:gd name="T33" fmla="*/ 2147483647 h 19"/>
                <a:gd name="T34" fmla="*/ 2147483647 w 1240"/>
                <a:gd name="T35" fmla="*/ 2147483647 h 19"/>
                <a:gd name="T36" fmla="*/ 2147483647 w 1240"/>
                <a:gd name="T37" fmla="*/ 2147483647 h 19"/>
                <a:gd name="T38" fmla="*/ 2147483647 w 1240"/>
                <a:gd name="T39" fmla="*/ 2147483647 h 19"/>
                <a:gd name="T40" fmla="*/ 2147483647 w 1240"/>
                <a:gd name="T41" fmla="*/ 2147483647 h 19"/>
                <a:gd name="T42" fmla="*/ 2147483647 w 1240"/>
                <a:gd name="T43" fmla="*/ 2147483647 h 19"/>
                <a:gd name="T44" fmla="*/ 2147483647 w 1240"/>
                <a:gd name="T45" fmla="*/ 2147483647 h 19"/>
                <a:gd name="T46" fmla="*/ 2147483647 w 1240"/>
                <a:gd name="T47" fmla="*/ 0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9">
                  <a:moveTo>
                    <a:pt x="0" y="8"/>
                  </a:moveTo>
                  <a:lnTo>
                    <a:pt x="56" y="8"/>
                  </a:lnTo>
                  <a:lnTo>
                    <a:pt x="112" y="9"/>
                  </a:lnTo>
                  <a:lnTo>
                    <a:pt x="168" y="12"/>
                  </a:lnTo>
                  <a:lnTo>
                    <a:pt x="224" y="19"/>
                  </a:lnTo>
                  <a:lnTo>
                    <a:pt x="277" y="14"/>
                  </a:lnTo>
                  <a:lnTo>
                    <a:pt x="329" y="5"/>
                  </a:lnTo>
                  <a:lnTo>
                    <a:pt x="382" y="0"/>
                  </a:lnTo>
                  <a:lnTo>
                    <a:pt x="438" y="2"/>
                  </a:lnTo>
                  <a:lnTo>
                    <a:pt x="494" y="6"/>
                  </a:lnTo>
                  <a:lnTo>
                    <a:pt x="550" y="5"/>
                  </a:lnTo>
                  <a:lnTo>
                    <a:pt x="607" y="0"/>
                  </a:lnTo>
                  <a:lnTo>
                    <a:pt x="660" y="2"/>
                  </a:lnTo>
                  <a:lnTo>
                    <a:pt x="711" y="8"/>
                  </a:lnTo>
                  <a:lnTo>
                    <a:pt x="765" y="8"/>
                  </a:lnTo>
                  <a:lnTo>
                    <a:pt x="818" y="5"/>
                  </a:lnTo>
                  <a:lnTo>
                    <a:pt x="871" y="6"/>
                  </a:lnTo>
                  <a:lnTo>
                    <a:pt x="923" y="6"/>
                  </a:lnTo>
                  <a:lnTo>
                    <a:pt x="976" y="6"/>
                  </a:lnTo>
                  <a:lnTo>
                    <a:pt x="1029" y="2"/>
                  </a:lnTo>
                  <a:lnTo>
                    <a:pt x="1082" y="2"/>
                  </a:lnTo>
                  <a:lnTo>
                    <a:pt x="1134" y="3"/>
                  </a:lnTo>
                  <a:lnTo>
                    <a:pt x="1187" y="5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1" name="Freeform 116"/>
            <p:cNvSpPr>
              <a:spLocks/>
            </p:cNvSpPr>
            <p:nvPr/>
          </p:nvSpPr>
          <p:spPr bwMode="auto">
            <a:xfrm>
              <a:off x="1557338" y="5264150"/>
              <a:ext cx="1968500" cy="23813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2147483647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0 h 15"/>
                <a:gd name="T16" fmla="*/ 2147483647 w 1240"/>
                <a:gd name="T17" fmla="*/ 0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14"/>
                  </a:moveTo>
                  <a:lnTo>
                    <a:pt x="56" y="8"/>
                  </a:lnTo>
                  <a:lnTo>
                    <a:pt x="112" y="14"/>
                  </a:lnTo>
                  <a:lnTo>
                    <a:pt x="168" y="14"/>
                  </a:lnTo>
                  <a:lnTo>
                    <a:pt x="224" y="14"/>
                  </a:lnTo>
                  <a:lnTo>
                    <a:pt x="277" y="15"/>
                  </a:lnTo>
                  <a:lnTo>
                    <a:pt x="329" y="8"/>
                  </a:lnTo>
                  <a:lnTo>
                    <a:pt x="382" y="0"/>
                  </a:lnTo>
                  <a:lnTo>
                    <a:pt x="438" y="0"/>
                  </a:lnTo>
                  <a:lnTo>
                    <a:pt x="494" y="5"/>
                  </a:lnTo>
                  <a:lnTo>
                    <a:pt x="550" y="11"/>
                  </a:lnTo>
                  <a:lnTo>
                    <a:pt x="607" y="8"/>
                  </a:lnTo>
                  <a:lnTo>
                    <a:pt x="660" y="11"/>
                  </a:lnTo>
                  <a:lnTo>
                    <a:pt x="711" y="15"/>
                  </a:lnTo>
                  <a:lnTo>
                    <a:pt x="765" y="14"/>
                  </a:lnTo>
                  <a:lnTo>
                    <a:pt x="818" y="9"/>
                  </a:lnTo>
                  <a:lnTo>
                    <a:pt x="871" y="11"/>
                  </a:lnTo>
                  <a:lnTo>
                    <a:pt x="923" y="11"/>
                  </a:lnTo>
                  <a:lnTo>
                    <a:pt x="976" y="9"/>
                  </a:lnTo>
                  <a:lnTo>
                    <a:pt x="1029" y="5"/>
                  </a:lnTo>
                  <a:lnTo>
                    <a:pt x="1082" y="6"/>
                  </a:lnTo>
                  <a:lnTo>
                    <a:pt x="1134" y="11"/>
                  </a:lnTo>
                  <a:lnTo>
                    <a:pt x="1187" y="12"/>
                  </a:lnTo>
                  <a:lnTo>
                    <a:pt x="1240" y="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2" name="Freeform 117"/>
            <p:cNvSpPr>
              <a:spLocks/>
            </p:cNvSpPr>
            <p:nvPr/>
          </p:nvSpPr>
          <p:spPr bwMode="auto">
            <a:xfrm>
              <a:off x="1557338" y="5264150"/>
              <a:ext cx="1968500" cy="23813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2147483647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0 h 15"/>
                <a:gd name="T16" fmla="*/ 2147483647 w 1240"/>
                <a:gd name="T17" fmla="*/ 0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14"/>
                  </a:moveTo>
                  <a:lnTo>
                    <a:pt x="56" y="8"/>
                  </a:lnTo>
                  <a:lnTo>
                    <a:pt x="112" y="14"/>
                  </a:lnTo>
                  <a:lnTo>
                    <a:pt x="168" y="14"/>
                  </a:lnTo>
                  <a:lnTo>
                    <a:pt x="224" y="14"/>
                  </a:lnTo>
                  <a:lnTo>
                    <a:pt x="277" y="15"/>
                  </a:lnTo>
                  <a:lnTo>
                    <a:pt x="329" y="8"/>
                  </a:lnTo>
                  <a:lnTo>
                    <a:pt x="382" y="0"/>
                  </a:lnTo>
                  <a:lnTo>
                    <a:pt x="438" y="0"/>
                  </a:lnTo>
                  <a:lnTo>
                    <a:pt x="494" y="2"/>
                  </a:lnTo>
                  <a:lnTo>
                    <a:pt x="550" y="5"/>
                  </a:lnTo>
                  <a:lnTo>
                    <a:pt x="607" y="8"/>
                  </a:lnTo>
                  <a:lnTo>
                    <a:pt x="660" y="8"/>
                  </a:lnTo>
                  <a:lnTo>
                    <a:pt x="711" y="9"/>
                  </a:lnTo>
                  <a:lnTo>
                    <a:pt x="765" y="14"/>
                  </a:lnTo>
                  <a:lnTo>
                    <a:pt x="818" y="9"/>
                  </a:lnTo>
                  <a:lnTo>
                    <a:pt x="871" y="11"/>
                  </a:lnTo>
                  <a:lnTo>
                    <a:pt x="923" y="11"/>
                  </a:lnTo>
                  <a:lnTo>
                    <a:pt x="976" y="9"/>
                  </a:lnTo>
                  <a:lnTo>
                    <a:pt x="1029" y="5"/>
                  </a:lnTo>
                  <a:lnTo>
                    <a:pt x="1082" y="6"/>
                  </a:lnTo>
                  <a:lnTo>
                    <a:pt x="1134" y="3"/>
                  </a:lnTo>
                  <a:lnTo>
                    <a:pt x="1187" y="6"/>
                  </a:lnTo>
                  <a:lnTo>
                    <a:pt x="1240" y="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3" name="Freeform 118"/>
            <p:cNvSpPr>
              <a:spLocks/>
            </p:cNvSpPr>
            <p:nvPr/>
          </p:nvSpPr>
          <p:spPr bwMode="auto">
            <a:xfrm>
              <a:off x="1557338" y="5253038"/>
              <a:ext cx="1968500" cy="23812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0 h 15"/>
                <a:gd name="T10" fmla="*/ 2147483647 w 1240"/>
                <a:gd name="T11" fmla="*/ 0 h 15"/>
                <a:gd name="T12" fmla="*/ 2147483647 w 1240"/>
                <a:gd name="T13" fmla="*/ 2147483647 h 15"/>
                <a:gd name="T14" fmla="*/ 2147483647 w 1240"/>
                <a:gd name="T15" fmla="*/ 2147483647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1"/>
                  </a:moveTo>
                  <a:lnTo>
                    <a:pt x="56" y="10"/>
                  </a:lnTo>
                  <a:lnTo>
                    <a:pt x="112" y="13"/>
                  </a:lnTo>
                  <a:lnTo>
                    <a:pt x="168" y="7"/>
                  </a:lnTo>
                  <a:lnTo>
                    <a:pt x="224" y="0"/>
                  </a:lnTo>
                  <a:lnTo>
                    <a:pt x="277" y="0"/>
                  </a:lnTo>
                  <a:lnTo>
                    <a:pt x="329" y="1"/>
                  </a:lnTo>
                  <a:lnTo>
                    <a:pt x="382" y="3"/>
                  </a:lnTo>
                  <a:lnTo>
                    <a:pt x="438" y="4"/>
                  </a:lnTo>
                  <a:lnTo>
                    <a:pt x="494" y="6"/>
                  </a:lnTo>
                  <a:lnTo>
                    <a:pt x="550" y="12"/>
                  </a:lnTo>
                  <a:lnTo>
                    <a:pt x="607" y="15"/>
                  </a:lnTo>
                  <a:lnTo>
                    <a:pt x="660" y="12"/>
                  </a:lnTo>
                  <a:lnTo>
                    <a:pt x="711" y="6"/>
                  </a:lnTo>
                  <a:lnTo>
                    <a:pt x="765" y="1"/>
                  </a:lnTo>
                  <a:lnTo>
                    <a:pt x="818" y="7"/>
                  </a:lnTo>
                  <a:lnTo>
                    <a:pt x="871" y="6"/>
                  </a:lnTo>
                  <a:lnTo>
                    <a:pt x="923" y="3"/>
                  </a:lnTo>
                  <a:lnTo>
                    <a:pt x="976" y="6"/>
                  </a:lnTo>
                  <a:lnTo>
                    <a:pt x="1029" y="9"/>
                  </a:lnTo>
                  <a:lnTo>
                    <a:pt x="1082" y="4"/>
                  </a:lnTo>
                  <a:lnTo>
                    <a:pt x="1134" y="6"/>
                  </a:lnTo>
                  <a:lnTo>
                    <a:pt x="1187" y="13"/>
                  </a:lnTo>
                  <a:lnTo>
                    <a:pt x="1240" y="1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4" name="Freeform 119"/>
            <p:cNvSpPr>
              <a:spLocks/>
            </p:cNvSpPr>
            <p:nvPr/>
          </p:nvSpPr>
          <p:spPr bwMode="auto">
            <a:xfrm>
              <a:off x="1557338" y="5253038"/>
              <a:ext cx="1968500" cy="23812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0 h 15"/>
                <a:gd name="T10" fmla="*/ 2147483647 w 1240"/>
                <a:gd name="T11" fmla="*/ 0 h 15"/>
                <a:gd name="T12" fmla="*/ 2147483647 w 1240"/>
                <a:gd name="T13" fmla="*/ 2147483647 h 15"/>
                <a:gd name="T14" fmla="*/ 2147483647 w 1240"/>
                <a:gd name="T15" fmla="*/ 2147483647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1"/>
                  </a:moveTo>
                  <a:lnTo>
                    <a:pt x="56" y="10"/>
                  </a:lnTo>
                  <a:lnTo>
                    <a:pt x="112" y="13"/>
                  </a:lnTo>
                  <a:lnTo>
                    <a:pt x="168" y="7"/>
                  </a:lnTo>
                  <a:lnTo>
                    <a:pt x="224" y="0"/>
                  </a:lnTo>
                  <a:lnTo>
                    <a:pt x="277" y="0"/>
                  </a:lnTo>
                  <a:lnTo>
                    <a:pt x="329" y="1"/>
                  </a:lnTo>
                  <a:lnTo>
                    <a:pt x="382" y="3"/>
                  </a:lnTo>
                  <a:lnTo>
                    <a:pt x="438" y="3"/>
                  </a:lnTo>
                  <a:lnTo>
                    <a:pt x="494" y="3"/>
                  </a:lnTo>
                  <a:lnTo>
                    <a:pt x="550" y="7"/>
                  </a:lnTo>
                  <a:lnTo>
                    <a:pt x="607" y="15"/>
                  </a:lnTo>
                  <a:lnTo>
                    <a:pt x="660" y="12"/>
                  </a:lnTo>
                  <a:lnTo>
                    <a:pt x="711" y="6"/>
                  </a:lnTo>
                  <a:lnTo>
                    <a:pt x="765" y="1"/>
                  </a:lnTo>
                  <a:lnTo>
                    <a:pt x="818" y="7"/>
                  </a:lnTo>
                  <a:lnTo>
                    <a:pt x="871" y="6"/>
                  </a:lnTo>
                  <a:lnTo>
                    <a:pt x="923" y="3"/>
                  </a:lnTo>
                  <a:lnTo>
                    <a:pt x="976" y="6"/>
                  </a:lnTo>
                  <a:lnTo>
                    <a:pt x="1029" y="9"/>
                  </a:lnTo>
                  <a:lnTo>
                    <a:pt x="1082" y="4"/>
                  </a:lnTo>
                  <a:lnTo>
                    <a:pt x="1134" y="3"/>
                  </a:lnTo>
                  <a:lnTo>
                    <a:pt x="1187" y="9"/>
                  </a:lnTo>
                  <a:lnTo>
                    <a:pt x="1240" y="1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5" name="Freeform 120"/>
            <p:cNvSpPr>
              <a:spLocks/>
            </p:cNvSpPr>
            <p:nvPr/>
          </p:nvSpPr>
          <p:spPr bwMode="auto">
            <a:xfrm>
              <a:off x="1557338" y="5232400"/>
              <a:ext cx="1968500" cy="41275"/>
            </a:xfrm>
            <a:custGeom>
              <a:avLst/>
              <a:gdLst>
                <a:gd name="T0" fmla="*/ 0 w 1240"/>
                <a:gd name="T1" fmla="*/ 2147483647 h 26"/>
                <a:gd name="T2" fmla="*/ 2147483647 w 1240"/>
                <a:gd name="T3" fmla="*/ 2147483647 h 26"/>
                <a:gd name="T4" fmla="*/ 2147483647 w 1240"/>
                <a:gd name="T5" fmla="*/ 2147483647 h 26"/>
                <a:gd name="T6" fmla="*/ 2147483647 w 1240"/>
                <a:gd name="T7" fmla="*/ 2147483647 h 26"/>
                <a:gd name="T8" fmla="*/ 2147483647 w 1240"/>
                <a:gd name="T9" fmla="*/ 2147483647 h 26"/>
                <a:gd name="T10" fmla="*/ 2147483647 w 1240"/>
                <a:gd name="T11" fmla="*/ 2147483647 h 26"/>
                <a:gd name="T12" fmla="*/ 2147483647 w 1240"/>
                <a:gd name="T13" fmla="*/ 2147483647 h 26"/>
                <a:gd name="T14" fmla="*/ 2147483647 w 1240"/>
                <a:gd name="T15" fmla="*/ 0 h 26"/>
                <a:gd name="T16" fmla="*/ 2147483647 w 1240"/>
                <a:gd name="T17" fmla="*/ 2147483647 h 26"/>
                <a:gd name="T18" fmla="*/ 2147483647 w 1240"/>
                <a:gd name="T19" fmla="*/ 2147483647 h 26"/>
                <a:gd name="T20" fmla="*/ 2147483647 w 1240"/>
                <a:gd name="T21" fmla="*/ 2147483647 h 26"/>
                <a:gd name="T22" fmla="*/ 2147483647 w 1240"/>
                <a:gd name="T23" fmla="*/ 2147483647 h 26"/>
                <a:gd name="T24" fmla="*/ 2147483647 w 1240"/>
                <a:gd name="T25" fmla="*/ 2147483647 h 26"/>
                <a:gd name="T26" fmla="*/ 2147483647 w 1240"/>
                <a:gd name="T27" fmla="*/ 2147483647 h 26"/>
                <a:gd name="T28" fmla="*/ 2147483647 w 1240"/>
                <a:gd name="T29" fmla="*/ 2147483647 h 26"/>
                <a:gd name="T30" fmla="*/ 2147483647 w 1240"/>
                <a:gd name="T31" fmla="*/ 2147483647 h 26"/>
                <a:gd name="T32" fmla="*/ 2147483647 w 1240"/>
                <a:gd name="T33" fmla="*/ 2147483647 h 26"/>
                <a:gd name="T34" fmla="*/ 2147483647 w 1240"/>
                <a:gd name="T35" fmla="*/ 2147483647 h 26"/>
                <a:gd name="T36" fmla="*/ 2147483647 w 1240"/>
                <a:gd name="T37" fmla="*/ 2147483647 h 26"/>
                <a:gd name="T38" fmla="*/ 2147483647 w 1240"/>
                <a:gd name="T39" fmla="*/ 2147483647 h 26"/>
                <a:gd name="T40" fmla="*/ 2147483647 w 1240"/>
                <a:gd name="T41" fmla="*/ 2147483647 h 26"/>
                <a:gd name="T42" fmla="*/ 2147483647 w 1240"/>
                <a:gd name="T43" fmla="*/ 2147483647 h 26"/>
                <a:gd name="T44" fmla="*/ 2147483647 w 1240"/>
                <a:gd name="T45" fmla="*/ 2147483647 h 26"/>
                <a:gd name="T46" fmla="*/ 2147483647 w 1240"/>
                <a:gd name="T47" fmla="*/ 2147483647 h 2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6">
                  <a:moveTo>
                    <a:pt x="0" y="14"/>
                  </a:moveTo>
                  <a:lnTo>
                    <a:pt x="56" y="13"/>
                  </a:lnTo>
                  <a:lnTo>
                    <a:pt x="112" y="7"/>
                  </a:lnTo>
                  <a:lnTo>
                    <a:pt x="168" y="7"/>
                  </a:lnTo>
                  <a:lnTo>
                    <a:pt x="224" y="9"/>
                  </a:lnTo>
                  <a:lnTo>
                    <a:pt x="277" y="4"/>
                  </a:lnTo>
                  <a:lnTo>
                    <a:pt x="329" y="1"/>
                  </a:lnTo>
                  <a:lnTo>
                    <a:pt x="382" y="0"/>
                  </a:lnTo>
                  <a:lnTo>
                    <a:pt x="438" y="4"/>
                  </a:lnTo>
                  <a:lnTo>
                    <a:pt x="494" y="10"/>
                  </a:lnTo>
                  <a:lnTo>
                    <a:pt x="550" y="10"/>
                  </a:lnTo>
                  <a:lnTo>
                    <a:pt x="607" y="26"/>
                  </a:lnTo>
                  <a:lnTo>
                    <a:pt x="660" y="16"/>
                  </a:lnTo>
                  <a:lnTo>
                    <a:pt x="711" y="16"/>
                  </a:lnTo>
                  <a:lnTo>
                    <a:pt x="765" y="14"/>
                  </a:lnTo>
                  <a:lnTo>
                    <a:pt x="818" y="14"/>
                  </a:lnTo>
                  <a:lnTo>
                    <a:pt x="871" y="11"/>
                  </a:lnTo>
                  <a:lnTo>
                    <a:pt x="923" y="10"/>
                  </a:lnTo>
                  <a:lnTo>
                    <a:pt x="976" y="9"/>
                  </a:lnTo>
                  <a:lnTo>
                    <a:pt x="1029" y="6"/>
                  </a:lnTo>
                  <a:lnTo>
                    <a:pt x="1082" y="6"/>
                  </a:lnTo>
                  <a:lnTo>
                    <a:pt x="1134" y="14"/>
                  </a:lnTo>
                  <a:lnTo>
                    <a:pt x="1187" y="10"/>
                  </a:lnTo>
                  <a:lnTo>
                    <a:pt x="1240" y="2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6" name="Freeform 121"/>
            <p:cNvSpPr>
              <a:spLocks/>
            </p:cNvSpPr>
            <p:nvPr/>
          </p:nvSpPr>
          <p:spPr bwMode="auto">
            <a:xfrm>
              <a:off x="1557338" y="5229225"/>
              <a:ext cx="1968500" cy="28575"/>
            </a:xfrm>
            <a:custGeom>
              <a:avLst/>
              <a:gdLst>
                <a:gd name="T0" fmla="*/ 0 w 1240"/>
                <a:gd name="T1" fmla="*/ 2147483647 h 18"/>
                <a:gd name="T2" fmla="*/ 2147483647 w 1240"/>
                <a:gd name="T3" fmla="*/ 2147483647 h 18"/>
                <a:gd name="T4" fmla="*/ 2147483647 w 1240"/>
                <a:gd name="T5" fmla="*/ 2147483647 h 18"/>
                <a:gd name="T6" fmla="*/ 2147483647 w 1240"/>
                <a:gd name="T7" fmla="*/ 2147483647 h 18"/>
                <a:gd name="T8" fmla="*/ 2147483647 w 1240"/>
                <a:gd name="T9" fmla="*/ 2147483647 h 18"/>
                <a:gd name="T10" fmla="*/ 2147483647 w 1240"/>
                <a:gd name="T11" fmla="*/ 2147483647 h 18"/>
                <a:gd name="T12" fmla="*/ 2147483647 w 1240"/>
                <a:gd name="T13" fmla="*/ 2147483647 h 18"/>
                <a:gd name="T14" fmla="*/ 2147483647 w 1240"/>
                <a:gd name="T15" fmla="*/ 2147483647 h 18"/>
                <a:gd name="T16" fmla="*/ 2147483647 w 1240"/>
                <a:gd name="T17" fmla="*/ 2147483647 h 18"/>
                <a:gd name="T18" fmla="*/ 2147483647 w 1240"/>
                <a:gd name="T19" fmla="*/ 0 h 18"/>
                <a:gd name="T20" fmla="*/ 2147483647 w 1240"/>
                <a:gd name="T21" fmla="*/ 2147483647 h 18"/>
                <a:gd name="T22" fmla="*/ 2147483647 w 1240"/>
                <a:gd name="T23" fmla="*/ 2147483647 h 18"/>
                <a:gd name="T24" fmla="*/ 2147483647 w 1240"/>
                <a:gd name="T25" fmla="*/ 2147483647 h 18"/>
                <a:gd name="T26" fmla="*/ 2147483647 w 1240"/>
                <a:gd name="T27" fmla="*/ 2147483647 h 18"/>
                <a:gd name="T28" fmla="*/ 2147483647 w 1240"/>
                <a:gd name="T29" fmla="*/ 2147483647 h 18"/>
                <a:gd name="T30" fmla="*/ 2147483647 w 1240"/>
                <a:gd name="T31" fmla="*/ 2147483647 h 18"/>
                <a:gd name="T32" fmla="*/ 2147483647 w 1240"/>
                <a:gd name="T33" fmla="*/ 2147483647 h 18"/>
                <a:gd name="T34" fmla="*/ 2147483647 w 1240"/>
                <a:gd name="T35" fmla="*/ 2147483647 h 18"/>
                <a:gd name="T36" fmla="*/ 2147483647 w 1240"/>
                <a:gd name="T37" fmla="*/ 2147483647 h 18"/>
                <a:gd name="T38" fmla="*/ 2147483647 w 1240"/>
                <a:gd name="T39" fmla="*/ 2147483647 h 18"/>
                <a:gd name="T40" fmla="*/ 2147483647 w 1240"/>
                <a:gd name="T41" fmla="*/ 2147483647 h 18"/>
                <a:gd name="T42" fmla="*/ 2147483647 w 1240"/>
                <a:gd name="T43" fmla="*/ 0 h 18"/>
                <a:gd name="T44" fmla="*/ 2147483647 w 1240"/>
                <a:gd name="T45" fmla="*/ 2147483647 h 18"/>
                <a:gd name="T46" fmla="*/ 2147483647 w 1240"/>
                <a:gd name="T47" fmla="*/ 2147483647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8">
                  <a:moveTo>
                    <a:pt x="0" y="16"/>
                  </a:moveTo>
                  <a:lnTo>
                    <a:pt x="56" y="15"/>
                  </a:lnTo>
                  <a:lnTo>
                    <a:pt x="112" y="9"/>
                  </a:lnTo>
                  <a:lnTo>
                    <a:pt x="168" y="9"/>
                  </a:lnTo>
                  <a:lnTo>
                    <a:pt x="224" y="11"/>
                  </a:lnTo>
                  <a:lnTo>
                    <a:pt x="277" y="6"/>
                  </a:lnTo>
                  <a:lnTo>
                    <a:pt x="329" y="3"/>
                  </a:lnTo>
                  <a:lnTo>
                    <a:pt x="382" y="2"/>
                  </a:lnTo>
                  <a:lnTo>
                    <a:pt x="438" y="2"/>
                  </a:lnTo>
                  <a:lnTo>
                    <a:pt x="494" y="0"/>
                  </a:lnTo>
                  <a:lnTo>
                    <a:pt x="550" y="8"/>
                  </a:lnTo>
                  <a:lnTo>
                    <a:pt x="607" y="18"/>
                  </a:lnTo>
                  <a:lnTo>
                    <a:pt x="660" y="15"/>
                  </a:lnTo>
                  <a:lnTo>
                    <a:pt x="711" y="9"/>
                  </a:lnTo>
                  <a:lnTo>
                    <a:pt x="765" y="16"/>
                  </a:lnTo>
                  <a:lnTo>
                    <a:pt x="818" y="16"/>
                  </a:lnTo>
                  <a:lnTo>
                    <a:pt x="871" y="13"/>
                  </a:lnTo>
                  <a:lnTo>
                    <a:pt x="923" y="12"/>
                  </a:lnTo>
                  <a:lnTo>
                    <a:pt x="976" y="11"/>
                  </a:lnTo>
                  <a:lnTo>
                    <a:pt x="1029" y="8"/>
                  </a:lnTo>
                  <a:lnTo>
                    <a:pt x="1082" y="8"/>
                  </a:lnTo>
                  <a:lnTo>
                    <a:pt x="1134" y="0"/>
                  </a:lnTo>
                  <a:lnTo>
                    <a:pt x="1187" y="11"/>
                  </a:lnTo>
                  <a:lnTo>
                    <a:pt x="1240" y="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7" name="Freeform 122"/>
            <p:cNvSpPr>
              <a:spLocks/>
            </p:cNvSpPr>
            <p:nvPr/>
          </p:nvSpPr>
          <p:spPr bwMode="auto">
            <a:xfrm>
              <a:off x="1557338" y="5189538"/>
              <a:ext cx="1968500" cy="53975"/>
            </a:xfrm>
            <a:custGeom>
              <a:avLst/>
              <a:gdLst>
                <a:gd name="T0" fmla="*/ 0 w 1240"/>
                <a:gd name="T1" fmla="*/ 2147483647 h 34"/>
                <a:gd name="T2" fmla="*/ 2147483647 w 1240"/>
                <a:gd name="T3" fmla="*/ 2147483647 h 34"/>
                <a:gd name="T4" fmla="*/ 2147483647 w 1240"/>
                <a:gd name="T5" fmla="*/ 2147483647 h 34"/>
                <a:gd name="T6" fmla="*/ 2147483647 w 1240"/>
                <a:gd name="T7" fmla="*/ 2147483647 h 34"/>
                <a:gd name="T8" fmla="*/ 2147483647 w 1240"/>
                <a:gd name="T9" fmla="*/ 2147483647 h 34"/>
                <a:gd name="T10" fmla="*/ 2147483647 w 1240"/>
                <a:gd name="T11" fmla="*/ 2147483647 h 34"/>
                <a:gd name="T12" fmla="*/ 2147483647 w 1240"/>
                <a:gd name="T13" fmla="*/ 2147483647 h 34"/>
                <a:gd name="T14" fmla="*/ 2147483647 w 1240"/>
                <a:gd name="T15" fmla="*/ 2147483647 h 34"/>
                <a:gd name="T16" fmla="*/ 2147483647 w 1240"/>
                <a:gd name="T17" fmla="*/ 2147483647 h 34"/>
                <a:gd name="T18" fmla="*/ 2147483647 w 1240"/>
                <a:gd name="T19" fmla="*/ 2147483647 h 34"/>
                <a:gd name="T20" fmla="*/ 2147483647 w 1240"/>
                <a:gd name="T21" fmla="*/ 2147483647 h 34"/>
                <a:gd name="T22" fmla="*/ 2147483647 w 1240"/>
                <a:gd name="T23" fmla="*/ 2147483647 h 34"/>
                <a:gd name="T24" fmla="*/ 2147483647 w 1240"/>
                <a:gd name="T25" fmla="*/ 2147483647 h 34"/>
                <a:gd name="T26" fmla="*/ 2147483647 w 1240"/>
                <a:gd name="T27" fmla="*/ 2147483647 h 34"/>
                <a:gd name="T28" fmla="*/ 2147483647 w 1240"/>
                <a:gd name="T29" fmla="*/ 2147483647 h 34"/>
                <a:gd name="T30" fmla="*/ 2147483647 w 1240"/>
                <a:gd name="T31" fmla="*/ 2147483647 h 34"/>
                <a:gd name="T32" fmla="*/ 2147483647 w 1240"/>
                <a:gd name="T33" fmla="*/ 2147483647 h 34"/>
                <a:gd name="T34" fmla="*/ 2147483647 w 1240"/>
                <a:gd name="T35" fmla="*/ 0 h 34"/>
                <a:gd name="T36" fmla="*/ 2147483647 w 1240"/>
                <a:gd name="T37" fmla="*/ 2147483647 h 34"/>
                <a:gd name="T38" fmla="*/ 2147483647 w 1240"/>
                <a:gd name="T39" fmla="*/ 2147483647 h 34"/>
                <a:gd name="T40" fmla="*/ 2147483647 w 1240"/>
                <a:gd name="T41" fmla="*/ 2147483647 h 34"/>
                <a:gd name="T42" fmla="*/ 2147483647 w 1240"/>
                <a:gd name="T43" fmla="*/ 2147483647 h 34"/>
                <a:gd name="T44" fmla="*/ 2147483647 w 1240"/>
                <a:gd name="T45" fmla="*/ 2147483647 h 34"/>
                <a:gd name="T46" fmla="*/ 2147483647 w 1240"/>
                <a:gd name="T47" fmla="*/ 2147483647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4">
                  <a:moveTo>
                    <a:pt x="0" y="34"/>
                  </a:moveTo>
                  <a:lnTo>
                    <a:pt x="56" y="25"/>
                  </a:lnTo>
                  <a:lnTo>
                    <a:pt x="112" y="16"/>
                  </a:lnTo>
                  <a:lnTo>
                    <a:pt x="168" y="15"/>
                  </a:lnTo>
                  <a:lnTo>
                    <a:pt x="224" y="19"/>
                  </a:lnTo>
                  <a:lnTo>
                    <a:pt x="277" y="21"/>
                  </a:lnTo>
                  <a:lnTo>
                    <a:pt x="329" y="22"/>
                  </a:lnTo>
                  <a:lnTo>
                    <a:pt x="382" y="24"/>
                  </a:lnTo>
                  <a:lnTo>
                    <a:pt x="438" y="24"/>
                  </a:lnTo>
                  <a:lnTo>
                    <a:pt x="494" y="24"/>
                  </a:lnTo>
                  <a:lnTo>
                    <a:pt x="550" y="31"/>
                  </a:lnTo>
                  <a:lnTo>
                    <a:pt x="607" y="33"/>
                  </a:lnTo>
                  <a:lnTo>
                    <a:pt x="660" y="34"/>
                  </a:lnTo>
                  <a:lnTo>
                    <a:pt x="711" y="34"/>
                  </a:lnTo>
                  <a:lnTo>
                    <a:pt x="765" y="34"/>
                  </a:lnTo>
                  <a:lnTo>
                    <a:pt x="818" y="25"/>
                  </a:lnTo>
                  <a:lnTo>
                    <a:pt x="871" y="12"/>
                  </a:lnTo>
                  <a:lnTo>
                    <a:pt x="923" y="0"/>
                  </a:lnTo>
                  <a:lnTo>
                    <a:pt x="976" y="10"/>
                  </a:lnTo>
                  <a:lnTo>
                    <a:pt x="1029" y="18"/>
                  </a:lnTo>
                  <a:lnTo>
                    <a:pt x="1082" y="15"/>
                  </a:lnTo>
                  <a:lnTo>
                    <a:pt x="1134" y="22"/>
                  </a:lnTo>
                  <a:lnTo>
                    <a:pt x="1187" y="28"/>
                  </a:lnTo>
                  <a:lnTo>
                    <a:pt x="1240" y="3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8" name="Freeform 123"/>
            <p:cNvSpPr>
              <a:spLocks/>
            </p:cNvSpPr>
            <p:nvPr/>
          </p:nvSpPr>
          <p:spPr bwMode="auto">
            <a:xfrm>
              <a:off x="1557338" y="5189538"/>
              <a:ext cx="1968500" cy="53975"/>
            </a:xfrm>
            <a:custGeom>
              <a:avLst/>
              <a:gdLst>
                <a:gd name="T0" fmla="*/ 0 w 1240"/>
                <a:gd name="T1" fmla="*/ 2147483647 h 34"/>
                <a:gd name="T2" fmla="*/ 2147483647 w 1240"/>
                <a:gd name="T3" fmla="*/ 2147483647 h 34"/>
                <a:gd name="T4" fmla="*/ 2147483647 w 1240"/>
                <a:gd name="T5" fmla="*/ 2147483647 h 34"/>
                <a:gd name="T6" fmla="*/ 2147483647 w 1240"/>
                <a:gd name="T7" fmla="*/ 2147483647 h 34"/>
                <a:gd name="T8" fmla="*/ 2147483647 w 1240"/>
                <a:gd name="T9" fmla="*/ 2147483647 h 34"/>
                <a:gd name="T10" fmla="*/ 2147483647 w 1240"/>
                <a:gd name="T11" fmla="*/ 2147483647 h 34"/>
                <a:gd name="T12" fmla="*/ 2147483647 w 1240"/>
                <a:gd name="T13" fmla="*/ 2147483647 h 34"/>
                <a:gd name="T14" fmla="*/ 2147483647 w 1240"/>
                <a:gd name="T15" fmla="*/ 2147483647 h 34"/>
                <a:gd name="T16" fmla="*/ 2147483647 w 1240"/>
                <a:gd name="T17" fmla="*/ 2147483647 h 34"/>
                <a:gd name="T18" fmla="*/ 2147483647 w 1240"/>
                <a:gd name="T19" fmla="*/ 2147483647 h 34"/>
                <a:gd name="T20" fmla="*/ 2147483647 w 1240"/>
                <a:gd name="T21" fmla="*/ 2147483647 h 34"/>
                <a:gd name="T22" fmla="*/ 2147483647 w 1240"/>
                <a:gd name="T23" fmla="*/ 2147483647 h 34"/>
                <a:gd name="T24" fmla="*/ 2147483647 w 1240"/>
                <a:gd name="T25" fmla="*/ 2147483647 h 34"/>
                <a:gd name="T26" fmla="*/ 2147483647 w 1240"/>
                <a:gd name="T27" fmla="*/ 2147483647 h 34"/>
                <a:gd name="T28" fmla="*/ 2147483647 w 1240"/>
                <a:gd name="T29" fmla="*/ 2147483647 h 34"/>
                <a:gd name="T30" fmla="*/ 2147483647 w 1240"/>
                <a:gd name="T31" fmla="*/ 2147483647 h 34"/>
                <a:gd name="T32" fmla="*/ 2147483647 w 1240"/>
                <a:gd name="T33" fmla="*/ 2147483647 h 34"/>
                <a:gd name="T34" fmla="*/ 2147483647 w 1240"/>
                <a:gd name="T35" fmla="*/ 0 h 34"/>
                <a:gd name="T36" fmla="*/ 2147483647 w 1240"/>
                <a:gd name="T37" fmla="*/ 2147483647 h 34"/>
                <a:gd name="T38" fmla="*/ 2147483647 w 1240"/>
                <a:gd name="T39" fmla="*/ 2147483647 h 34"/>
                <a:gd name="T40" fmla="*/ 2147483647 w 1240"/>
                <a:gd name="T41" fmla="*/ 2147483647 h 34"/>
                <a:gd name="T42" fmla="*/ 2147483647 w 1240"/>
                <a:gd name="T43" fmla="*/ 2147483647 h 34"/>
                <a:gd name="T44" fmla="*/ 2147483647 w 1240"/>
                <a:gd name="T45" fmla="*/ 2147483647 h 34"/>
                <a:gd name="T46" fmla="*/ 2147483647 w 1240"/>
                <a:gd name="T47" fmla="*/ 2147483647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4">
                  <a:moveTo>
                    <a:pt x="0" y="34"/>
                  </a:moveTo>
                  <a:lnTo>
                    <a:pt x="56" y="25"/>
                  </a:lnTo>
                  <a:lnTo>
                    <a:pt x="112" y="16"/>
                  </a:lnTo>
                  <a:lnTo>
                    <a:pt x="168" y="15"/>
                  </a:lnTo>
                  <a:lnTo>
                    <a:pt x="224" y="19"/>
                  </a:lnTo>
                  <a:lnTo>
                    <a:pt x="277" y="21"/>
                  </a:lnTo>
                  <a:lnTo>
                    <a:pt x="329" y="22"/>
                  </a:lnTo>
                  <a:lnTo>
                    <a:pt x="382" y="24"/>
                  </a:lnTo>
                  <a:lnTo>
                    <a:pt x="438" y="16"/>
                  </a:lnTo>
                  <a:lnTo>
                    <a:pt x="494" y="13"/>
                  </a:lnTo>
                  <a:lnTo>
                    <a:pt x="550" y="25"/>
                  </a:lnTo>
                  <a:lnTo>
                    <a:pt x="607" y="22"/>
                  </a:lnTo>
                  <a:lnTo>
                    <a:pt x="660" y="27"/>
                  </a:lnTo>
                  <a:lnTo>
                    <a:pt x="711" y="31"/>
                  </a:lnTo>
                  <a:lnTo>
                    <a:pt x="765" y="34"/>
                  </a:lnTo>
                  <a:lnTo>
                    <a:pt x="818" y="25"/>
                  </a:lnTo>
                  <a:lnTo>
                    <a:pt x="871" y="12"/>
                  </a:lnTo>
                  <a:lnTo>
                    <a:pt x="923" y="0"/>
                  </a:lnTo>
                  <a:lnTo>
                    <a:pt x="976" y="10"/>
                  </a:lnTo>
                  <a:lnTo>
                    <a:pt x="1029" y="18"/>
                  </a:lnTo>
                  <a:lnTo>
                    <a:pt x="1082" y="15"/>
                  </a:lnTo>
                  <a:lnTo>
                    <a:pt x="1134" y="21"/>
                  </a:lnTo>
                  <a:lnTo>
                    <a:pt x="1187" y="24"/>
                  </a:lnTo>
                  <a:lnTo>
                    <a:pt x="1240" y="2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79" name="Freeform 124"/>
            <p:cNvSpPr>
              <a:spLocks/>
            </p:cNvSpPr>
            <p:nvPr/>
          </p:nvSpPr>
          <p:spPr bwMode="auto">
            <a:xfrm>
              <a:off x="1557338" y="5178425"/>
              <a:ext cx="1968500" cy="53975"/>
            </a:xfrm>
            <a:custGeom>
              <a:avLst/>
              <a:gdLst>
                <a:gd name="T0" fmla="*/ 0 w 1240"/>
                <a:gd name="T1" fmla="*/ 2147483647 h 34"/>
                <a:gd name="T2" fmla="*/ 2147483647 w 1240"/>
                <a:gd name="T3" fmla="*/ 2147483647 h 34"/>
                <a:gd name="T4" fmla="*/ 2147483647 w 1240"/>
                <a:gd name="T5" fmla="*/ 2147483647 h 34"/>
                <a:gd name="T6" fmla="*/ 2147483647 w 1240"/>
                <a:gd name="T7" fmla="*/ 2147483647 h 34"/>
                <a:gd name="T8" fmla="*/ 2147483647 w 1240"/>
                <a:gd name="T9" fmla="*/ 2147483647 h 34"/>
                <a:gd name="T10" fmla="*/ 2147483647 w 1240"/>
                <a:gd name="T11" fmla="*/ 2147483647 h 34"/>
                <a:gd name="T12" fmla="*/ 2147483647 w 1240"/>
                <a:gd name="T13" fmla="*/ 0 h 34"/>
                <a:gd name="T14" fmla="*/ 2147483647 w 1240"/>
                <a:gd name="T15" fmla="*/ 2147483647 h 34"/>
                <a:gd name="T16" fmla="*/ 2147483647 w 1240"/>
                <a:gd name="T17" fmla="*/ 2147483647 h 34"/>
                <a:gd name="T18" fmla="*/ 2147483647 w 1240"/>
                <a:gd name="T19" fmla="*/ 2147483647 h 34"/>
                <a:gd name="T20" fmla="*/ 2147483647 w 1240"/>
                <a:gd name="T21" fmla="*/ 2147483647 h 34"/>
                <a:gd name="T22" fmla="*/ 2147483647 w 1240"/>
                <a:gd name="T23" fmla="*/ 2147483647 h 34"/>
                <a:gd name="T24" fmla="*/ 2147483647 w 1240"/>
                <a:gd name="T25" fmla="*/ 2147483647 h 34"/>
                <a:gd name="T26" fmla="*/ 2147483647 w 1240"/>
                <a:gd name="T27" fmla="*/ 2147483647 h 34"/>
                <a:gd name="T28" fmla="*/ 2147483647 w 1240"/>
                <a:gd name="T29" fmla="*/ 2147483647 h 34"/>
                <a:gd name="T30" fmla="*/ 2147483647 w 1240"/>
                <a:gd name="T31" fmla="*/ 2147483647 h 34"/>
                <a:gd name="T32" fmla="*/ 2147483647 w 1240"/>
                <a:gd name="T33" fmla="*/ 2147483647 h 34"/>
                <a:gd name="T34" fmla="*/ 2147483647 w 1240"/>
                <a:gd name="T35" fmla="*/ 2147483647 h 34"/>
                <a:gd name="T36" fmla="*/ 2147483647 w 1240"/>
                <a:gd name="T37" fmla="*/ 2147483647 h 34"/>
                <a:gd name="T38" fmla="*/ 2147483647 w 1240"/>
                <a:gd name="T39" fmla="*/ 2147483647 h 34"/>
                <a:gd name="T40" fmla="*/ 2147483647 w 1240"/>
                <a:gd name="T41" fmla="*/ 2147483647 h 34"/>
                <a:gd name="T42" fmla="*/ 2147483647 w 1240"/>
                <a:gd name="T43" fmla="*/ 2147483647 h 34"/>
                <a:gd name="T44" fmla="*/ 2147483647 w 1240"/>
                <a:gd name="T45" fmla="*/ 2147483647 h 34"/>
                <a:gd name="T46" fmla="*/ 2147483647 w 1240"/>
                <a:gd name="T47" fmla="*/ 2147483647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4">
                  <a:moveTo>
                    <a:pt x="0" y="11"/>
                  </a:moveTo>
                  <a:lnTo>
                    <a:pt x="56" y="9"/>
                  </a:lnTo>
                  <a:lnTo>
                    <a:pt x="112" y="4"/>
                  </a:lnTo>
                  <a:lnTo>
                    <a:pt x="168" y="3"/>
                  </a:lnTo>
                  <a:lnTo>
                    <a:pt x="224" y="1"/>
                  </a:lnTo>
                  <a:lnTo>
                    <a:pt x="277" y="1"/>
                  </a:lnTo>
                  <a:lnTo>
                    <a:pt x="329" y="0"/>
                  </a:lnTo>
                  <a:lnTo>
                    <a:pt x="382" y="3"/>
                  </a:lnTo>
                  <a:lnTo>
                    <a:pt x="438" y="11"/>
                  </a:lnTo>
                  <a:lnTo>
                    <a:pt x="494" y="19"/>
                  </a:lnTo>
                  <a:lnTo>
                    <a:pt x="550" y="31"/>
                  </a:lnTo>
                  <a:lnTo>
                    <a:pt x="607" y="29"/>
                  </a:lnTo>
                  <a:lnTo>
                    <a:pt x="660" y="34"/>
                  </a:lnTo>
                  <a:lnTo>
                    <a:pt x="711" y="19"/>
                  </a:lnTo>
                  <a:lnTo>
                    <a:pt x="765" y="11"/>
                  </a:lnTo>
                  <a:lnTo>
                    <a:pt x="818" y="9"/>
                  </a:lnTo>
                  <a:lnTo>
                    <a:pt x="871" y="6"/>
                  </a:lnTo>
                  <a:lnTo>
                    <a:pt x="923" y="7"/>
                  </a:lnTo>
                  <a:lnTo>
                    <a:pt x="976" y="9"/>
                  </a:lnTo>
                  <a:lnTo>
                    <a:pt x="1029" y="13"/>
                  </a:lnTo>
                  <a:lnTo>
                    <a:pt x="1082" y="20"/>
                  </a:lnTo>
                  <a:lnTo>
                    <a:pt x="1134" y="20"/>
                  </a:lnTo>
                  <a:lnTo>
                    <a:pt x="1187" y="29"/>
                  </a:lnTo>
                  <a:lnTo>
                    <a:pt x="1240" y="2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0" name="Freeform 125"/>
            <p:cNvSpPr>
              <a:spLocks/>
            </p:cNvSpPr>
            <p:nvPr/>
          </p:nvSpPr>
          <p:spPr bwMode="auto">
            <a:xfrm>
              <a:off x="1557338" y="5178425"/>
              <a:ext cx="1968500" cy="36513"/>
            </a:xfrm>
            <a:custGeom>
              <a:avLst/>
              <a:gdLst>
                <a:gd name="T0" fmla="*/ 0 w 1240"/>
                <a:gd name="T1" fmla="*/ 2147483647 h 23"/>
                <a:gd name="T2" fmla="*/ 2147483647 w 1240"/>
                <a:gd name="T3" fmla="*/ 2147483647 h 23"/>
                <a:gd name="T4" fmla="*/ 2147483647 w 1240"/>
                <a:gd name="T5" fmla="*/ 2147483647 h 23"/>
                <a:gd name="T6" fmla="*/ 2147483647 w 1240"/>
                <a:gd name="T7" fmla="*/ 2147483647 h 23"/>
                <a:gd name="T8" fmla="*/ 2147483647 w 1240"/>
                <a:gd name="T9" fmla="*/ 2147483647 h 23"/>
                <a:gd name="T10" fmla="*/ 2147483647 w 1240"/>
                <a:gd name="T11" fmla="*/ 2147483647 h 23"/>
                <a:gd name="T12" fmla="*/ 2147483647 w 1240"/>
                <a:gd name="T13" fmla="*/ 0 h 23"/>
                <a:gd name="T14" fmla="*/ 2147483647 w 1240"/>
                <a:gd name="T15" fmla="*/ 2147483647 h 23"/>
                <a:gd name="T16" fmla="*/ 2147483647 w 1240"/>
                <a:gd name="T17" fmla="*/ 2147483647 h 23"/>
                <a:gd name="T18" fmla="*/ 2147483647 w 1240"/>
                <a:gd name="T19" fmla="*/ 2147483647 h 23"/>
                <a:gd name="T20" fmla="*/ 2147483647 w 1240"/>
                <a:gd name="T21" fmla="*/ 2147483647 h 23"/>
                <a:gd name="T22" fmla="*/ 2147483647 w 1240"/>
                <a:gd name="T23" fmla="*/ 2147483647 h 23"/>
                <a:gd name="T24" fmla="*/ 2147483647 w 1240"/>
                <a:gd name="T25" fmla="*/ 2147483647 h 23"/>
                <a:gd name="T26" fmla="*/ 2147483647 w 1240"/>
                <a:gd name="T27" fmla="*/ 2147483647 h 23"/>
                <a:gd name="T28" fmla="*/ 2147483647 w 1240"/>
                <a:gd name="T29" fmla="*/ 2147483647 h 23"/>
                <a:gd name="T30" fmla="*/ 2147483647 w 1240"/>
                <a:gd name="T31" fmla="*/ 2147483647 h 23"/>
                <a:gd name="T32" fmla="*/ 2147483647 w 1240"/>
                <a:gd name="T33" fmla="*/ 2147483647 h 23"/>
                <a:gd name="T34" fmla="*/ 2147483647 w 1240"/>
                <a:gd name="T35" fmla="*/ 2147483647 h 23"/>
                <a:gd name="T36" fmla="*/ 2147483647 w 1240"/>
                <a:gd name="T37" fmla="*/ 2147483647 h 23"/>
                <a:gd name="T38" fmla="*/ 2147483647 w 1240"/>
                <a:gd name="T39" fmla="*/ 2147483647 h 23"/>
                <a:gd name="T40" fmla="*/ 2147483647 w 1240"/>
                <a:gd name="T41" fmla="*/ 2147483647 h 23"/>
                <a:gd name="T42" fmla="*/ 2147483647 w 1240"/>
                <a:gd name="T43" fmla="*/ 2147483647 h 23"/>
                <a:gd name="T44" fmla="*/ 2147483647 w 1240"/>
                <a:gd name="T45" fmla="*/ 2147483647 h 23"/>
                <a:gd name="T46" fmla="*/ 2147483647 w 1240"/>
                <a:gd name="T47" fmla="*/ 2147483647 h 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3">
                  <a:moveTo>
                    <a:pt x="0" y="11"/>
                  </a:moveTo>
                  <a:lnTo>
                    <a:pt x="56" y="9"/>
                  </a:lnTo>
                  <a:lnTo>
                    <a:pt x="112" y="4"/>
                  </a:lnTo>
                  <a:lnTo>
                    <a:pt x="168" y="3"/>
                  </a:lnTo>
                  <a:lnTo>
                    <a:pt x="224" y="1"/>
                  </a:lnTo>
                  <a:lnTo>
                    <a:pt x="277" y="1"/>
                  </a:lnTo>
                  <a:lnTo>
                    <a:pt x="329" y="0"/>
                  </a:lnTo>
                  <a:lnTo>
                    <a:pt x="382" y="3"/>
                  </a:lnTo>
                  <a:lnTo>
                    <a:pt x="438" y="7"/>
                  </a:lnTo>
                  <a:lnTo>
                    <a:pt x="494" y="17"/>
                  </a:lnTo>
                  <a:lnTo>
                    <a:pt x="550" y="22"/>
                  </a:lnTo>
                  <a:lnTo>
                    <a:pt x="607" y="23"/>
                  </a:lnTo>
                  <a:lnTo>
                    <a:pt x="660" y="19"/>
                  </a:lnTo>
                  <a:lnTo>
                    <a:pt x="711" y="14"/>
                  </a:lnTo>
                  <a:lnTo>
                    <a:pt x="765" y="11"/>
                  </a:lnTo>
                  <a:lnTo>
                    <a:pt x="818" y="9"/>
                  </a:lnTo>
                  <a:lnTo>
                    <a:pt x="871" y="6"/>
                  </a:lnTo>
                  <a:lnTo>
                    <a:pt x="923" y="7"/>
                  </a:lnTo>
                  <a:lnTo>
                    <a:pt x="976" y="9"/>
                  </a:lnTo>
                  <a:lnTo>
                    <a:pt x="1029" y="13"/>
                  </a:lnTo>
                  <a:lnTo>
                    <a:pt x="1082" y="20"/>
                  </a:lnTo>
                  <a:lnTo>
                    <a:pt x="1134" y="13"/>
                  </a:lnTo>
                  <a:lnTo>
                    <a:pt x="1187" y="22"/>
                  </a:lnTo>
                  <a:lnTo>
                    <a:pt x="1240" y="2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1" name="Freeform 126"/>
            <p:cNvSpPr>
              <a:spLocks/>
            </p:cNvSpPr>
            <p:nvPr/>
          </p:nvSpPr>
          <p:spPr bwMode="auto">
            <a:xfrm>
              <a:off x="1557338" y="5173663"/>
              <a:ext cx="1968500" cy="34925"/>
            </a:xfrm>
            <a:custGeom>
              <a:avLst/>
              <a:gdLst>
                <a:gd name="T0" fmla="*/ 0 w 1240"/>
                <a:gd name="T1" fmla="*/ 2147483647 h 22"/>
                <a:gd name="T2" fmla="*/ 2147483647 w 1240"/>
                <a:gd name="T3" fmla="*/ 2147483647 h 22"/>
                <a:gd name="T4" fmla="*/ 2147483647 w 1240"/>
                <a:gd name="T5" fmla="*/ 2147483647 h 22"/>
                <a:gd name="T6" fmla="*/ 2147483647 w 1240"/>
                <a:gd name="T7" fmla="*/ 2147483647 h 22"/>
                <a:gd name="T8" fmla="*/ 2147483647 w 1240"/>
                <a:gd name="T9" fmla="*/ 0 h 22"/>
                <a:gd name="T10" fmla="*/ 2147483647 w 1240"/>
                <a:gd name="T11" fmla="*/ 2147483647 h 22"/>
                <a:gd name="T12" fmla="*/ 2147483647 w 1240"/>
                <a:gd name="T13" fmla="*/ 2147483647 h 22"/>
                <a:gd name="T14" fmla="*/ 2147483647 w 1240"/>
                <a:gd name="T15" fmla="*/ 2147483647 h 22"/>
                <a:gd name="T16" fmla="*/ 2147483647 w 1240"/>
                <a:gd name="T17" fmla="*/ 2147483647 h 22"/>
                <a:gd name="T18" fmla="*/ 2147483647 w 1240"/>
                <a:gd name="T19" fmla="*/ 2147483647 h 22"/>
                <a:gd name="T20" fmla="*/ 2147483647 w 1240"/>
                <a:gd name="T21" fmla="*/ 2147483647 h 22"/>
                <a:gd name="T22" fmla="*/ 2147483647 w 1240"/>
                <a:gd name="T23" fmla="*/ 2147483647 h 22"/>
                <a:gd name="T24" fmla="*/ 2147483647 w 1240"/>
                <a:gd name="T25" fmla="*/ 2147483647 h 22"/>
                <a:gd name="T26" fmla="*/ 2147483647 w 1240"/>
                <a:gd name="T27" fmla="*/ 2147483647 h 22"/>
                <a:gd name="T28" fmla="*/ 2147483647 w 1240"/>
                <a:gd name="T29" fmla="*/ 2147483647 h 22"/>
                <a:gd name="T30" fmla="*/ 2147483647 w 1240"/>
                <a:gd name="T31" fmla="*/ 2147483647 h 22"/>
                <a:gd name="T32" fmla="*/ 2147483647 w 1240"/>
                <a:gd name="T33" fmla="*/ 2147483647 h 22"/>
                <a:gd name="T34" fmla="*/ 2147483647 w 1240"/>
                <a:gd name="T35" fmla="*/ 2147483647 h 22"/>
                <a:gd name="T36" fmla="*/ 2147483647 w 1240"/>
                <a:gd name="T37" fmla="*/ 2147483647 h 22"/>
                <a:gd name="T38" fmla="*/ 2147483647 w 1240"/>
                <a:gd name="T39" fmla="*/ 2147483647 h 22"/>
                <a:gd name="T40" fmla="*/ 2147483647 w 1240"/>
                <a:gd name="T41" fmla="*/ 2147483647 h 22"/>
                <a:gd name="T42" fmla="*/ 2147483647 w 1240"/>
                <a:gd name="T43" fmla="*/ 2147483647 h 22"/>
                <a:gd name="T44" fmla="*/ 2147483647 w 1240"/>
                <a:gd name="T45" fmla="*/ 2147483647 h 22"/>
                <a:gd name="T46" fmla="*/ 2147483647 w 1240"/>
                <a:gd name="T47" fmla="*/ 2147483647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2">
                  <a:moveTo>
                    <a:pt x="0" y="6"/>
                  </a:moveTo>
                  <a:lnTo>
                    <a:pt x="56" y="4"/>
                  </a:lnTo>
                  <a:lnTo>
                    <a:pt x="112" y="4"/>
                  </a:lnTo>
                  <a:lnTo>
                    <a:pt x="168" y="1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3"/>
                  </a:lnTo>
                  <a:lnTo>
                    <a:pt x="382" y="1"/>
                  </a:lnTo>
                  <a:lnTo>
                    <a:pt x="438" y="7"/>
                  </a:lnTo>
                  <a:lnTo>
                    <a:pt x="494" y="17"/>
                  </a:lnTo>
                  <a:lnTo>
                    <a:pt x="550" y="20"/>
                  </a:lnTo>
                  <a:lnTo>
                    <a:pt x="607" y="22"/>
                  </a:lnTo>
                  <a:lnTo>
                    <a:pt x="660" y="17"/>
                  </a:lnTo>
                  <a:lnTo>
                    <a:pt x="711" y="10"/>
                  </a:lnTo>
                  <a:lnTo>
                    <a:pt x="765" y="6"/>
                  </a:lnTo>
                  <a:lnTo>
                    <a:pt x="818" y="4"/>
                  </a:lnTo>
                  <a:lnTo>
                    <a:pt x="871" y="7"/>
                  </a:lnTo>
                  <a:lnTo>
                    <a:pt x="923" y="9"/>
                  </a:lnTo>
                  <a:lnTo>
                    <a:pt x="976" y="6"/>
                  </a:lnTo>
                  <a:lnTo>
                    <a:pt x="1029" y="6"/>
                  </a:lnTo>
                  <a:lnTo>
                    <a:pt x="1082" y="7"/>
                  </a:lnTo>
                  <a:lnTo>
                    <a:pt x="1134" y="14"/>
                  </a:lnTo>
                  <a:lnTo>
                    <a:pt x="1187" y="19"/>
                  </a:lnTo>
                  <a:lnTo>
                    <a:pt x="1240" y="2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2" name="Freeform 127"/>
            <p:cNvSpPr>
              <a:spLocks/>
            </p:cNvSpPr>
            <p:nvPr/>
          </p:nvSpPr>
          <p:spPr bwMode="auto">
            <a:xfrm>
              <a:off x="1557338" y="5173663"/>
              <a:ext cx="1968500" cy="20637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0 h 13"/>
                <a:gd name="T10" fmla="*/ 2147483647 w 1240"/>
                <a:gd name="T11" fmla="*/ 2147483647 h 13"/>
                <a:gd name="T12" fmla="*/ 2147483647 w 1240"/>
                <a:gd name="T13" fmla="*/ 2147483647 h 13"/>
                <a:gd name="T14" fmla="*/ 2147483647 w 1240"/>
                <a:gd name="T15" fmla="*/ 2147483647 h 13"/>
                <a:gd name="T16" fmla="*/ 2147483647 w 1240"/>
                <a:gd name="T17" fmla="*/ 2147483647 h 13"/>
                <a:gd name="T18" fmla="*/ 2147483647 w 1240"/>
                <a:gd name="T19" fmla="*/ 2147483647 h 13"/>
                <a:gd name="T20" fmla="*/ 2147483647 w 1240"/>
                <a:gd name="T21" fmla="*/ 2147483647 h 13"/>
                <a:gd name="T22" fmla="*/ 2147483647 w 1240"/>
                <a:gd name="T23" fmla="*/ 2147483647 h 13"/>
                <a:gd name="T24" fmla="*/ 2147483647 w 1240"/>
                <a:gd name="T25" fmla="*/ 2147483647 h 13"/>
                <a:gd name="T26" fmla="*/ 2147483647 w 1240"/>
                <a:gd name="T27" fmla="*/ 2147483647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2147483647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6"/>
                  </a:moveTo>
                  <a:lnTo>
                    <a:pt x="56" y="4"/>
                  </a:lnTo>
                  <a:lnTo>
                    <a:pt x="112" y="4"/>
                  </a:lnTo>
                  <a:lnTo>
                    <a:pt x="168" y="1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3"/>
                  </a:lnTo>
                  <a:lnTo>
                    <a:pt x="382" y="1"/>
                  </a:lnTo>
                  <a:lnTo>
                    <a:pt x="438" y="4"/>
                  </a:lnTo>
                  <a:lnTo>
                    <a:pt x="494" y="12"/>
                  </a:lnTo>
                  <a:lnTo>
                    <a:pt x="550" y="9"/>
                  </a:lnTo>
                  <a:lnTo>
                    <a:pt x="607" y="13"/>
                  </a:lnTo>
                  <a:lnTo>
                    <a:pt x="660" y="9"/>
                  </a:lnTo>
                  <a:lnTo>
                    <a:pt x="711" y="4"/>
                  </a:lnTo>
                  <a:lnTo>
                    <a:pt x="765" y="6"/>
                  </a:lnTo>
                  <a:lnTo>
                    <a:pt x="818" y="4"/>
                  </a:lnTo>
                  <a:lnTo>
                    <a:pt x="871" y="7"/>
                  </a:lnTo>
                  <a:lnTo>
                    <a:pt x="923" y="9"/>
                  </a:lnTo>
                  <a:lnTo>
                    <a:pt x="976" y="6"/>
                  </a:lnTo>
                  <a:lnTo>
                    <a:pt x="1029" y="6"/>
                  </a:lnTo>
                  <a:lnTo>
                    <a:pt x="1082" y="7"/>
                  </a:lnTo>
                  <a:lnTo>
                    <a:pt x="1134" y="10"/>
                  </a:lnTo>
                  <a:lnTo>
                    <a:pt x="1187" y="13"/>
                  </a:lnTo>
                  <a:lnTo>
                    <a:pt x="1240" y="1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3" name="Freeform 128"/>
            <p:cNvSpPr>
              <a:spLocks/>
            </p:cNvSpPr>
            <p:nvPr/>
          </p:nvSpPr>
          <p:spPr bwMode="auto">
            <a:xfrm>
              <a:off x="1557338" y="5164138"/>
              <a:ext cx="1968500" cy="30162"/>
            </a:xfrm>
            <a:custGeom>
              <a:avLst/>
              <a:gdLst>
                <a:gd name="T0" fmla="*/ 0 w 1240"/>
                <a:gd name="T1" fmla="*/ 2147483647 h 19"/>
                <a:gd name="T2" fmla="*/ 2147483647 w 1240"/>
                <a:gd name="T3" fmla="*/ 2147483647 h 19"/>
                <a:gd name="T4" fmla="*/ 2147483647 w 1240"/>
                <a:gd name="T5" fmla="*/ 2147483647 h 19"/>
                <a:gd name="T6" fmla="*/ 2147483647 w 1240"/>
                <a:gd name="T7" fmla="*/ 2147483647 h 19"/>
                <a:gd name="T8" fmla="*/ 2147483647 w 1240"/>
                <a:gd name="T9" fmla="*/ 0 h 19"/>
                <a:gd name="T10" fmla="*/ 2147483647 w 1240"/>
                <a:gd name="T11" fmla="*/ 0 h 19"/>
                <a:gd name="T12" fmla="*/ 2147483647 w 1240"/>
                <a:gd name="T13" fmla="*/ 2147483647 h 19"/>
                <a:gd name="T14" fmla="*/ 2147483647 w 1240"/>
                <a:gd name="T15" fmla="*/ 2147483647 h 19"/>
                <a:gd name="T16" fmla="*/ 2147483647 w 1240"/>
                <a:gd name="T17" fmla="*/ 2147483647 h 19"/>
                <a:gd name="T18" fmla="*/ 2147483647 w 1240"/>
                <a:gd name="T19" fmla="*/ 2147483647 h 19"/>
                <a:gd name="T20" fmla="*/ 2147483647 w 1240"/>
                <a:gd name="T21" fmla="*/ 2147483647 h 19"/>
                <a:gd name="T22" fmla="*/ 2147483647 w 1240"/>
                <a:gd name="T23" fmla="*/ 2147483647 h 19"/>
                <a:gd name="T24" fmla="*/ 2147483647 w 1240"/>
                <a:gd name="T25" fmla="*/ 2147483647 h 19"/>
                <a:gd name="T26" fmla="*/ 2147483647 w 1240"/>
                <a:gd name="T27" fmla="*/ 2147483647 h 19"/>
                <a:gd name="T28" fmla="*/ 2147483647 w 1240"/>
                <a:gd name="T29" fmla="*/ 2147483647 h 19"/>
                <a:gd name="T30" fmla="*/ 2147483647 w 1240"/>
                <a:gd name="T31" fmla="*/ 2147483647 h 19"/>
                <a:gd name="T32" fmla="*/ 2147483647 w 1240"/>
                <a:gd name="T33" fmla="*/ 2147483647 h 19"/>
                <a:gd name="T34" fmla="*/ 2147483647 w 1240"/>
                <a:gd name="T35" fmla="*/ 2147483647 h 19"/>
                <a:gd name="T36" fmla="*/ 2147483647 w 1240"/>
                <a:gd name="T37" fmla="*/ 2147483647 h 19"/>
                <a:gd name="T38" fmla="*/ 2147483647 w 1240"/>
                <a:gd name="T39" fmla="*/ 2147483647 h 19"/>
                <a:gd name="T40" fmla="*/ 2147483647 w 1240"/>
                <a:gd name="T41" fmla="*/ 2147483647 h 19"/>
                <a:gd name="T42" fmla="*/ 2147483647 w 1240"/>
                <a:gd name="T43" fmla="*/ 2147483647 h 19"/>
                <a:gd name="T44" fmla="*/ 2147483647 w 1240"/>
                <a:gd name="T45" fmla="*/ 2147483647 h 19"/>
                <a:gd name="T46" fmla="*/ 2147483647 w 1240"/>
                <a:gd name="T47" fmla="*/ 2147483647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9">
                  <a:moveTo>
                    <a:pt x="0" y="3"/>
                  </a:moveTo>
                  <a:lnTo>
                    <a:pt x="56" y="7"/>
                  </a:lnTo>
                  <a:lnTo>
                    <a:pt x="112" y="6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0"/>
                  </a:lnTo>
                  <a:lnTo>
                    <a:pt x="329" y="4"/>
                  </a:lnTo>
                  <a:lnTo>
                    <a:pt x="382" y="7"/>
                  </a:lnTo>
                  <a:lnTo>
                    <a:pt x="438" y="6"/>
                  </a:lnTo>
                  <a:lnTo>
                    <a:pt x="494" y="9"/>
                  </a:lnTo>
                  <a:lnTo>
                    <a:pt x="550" y="13"/>
                  </a:lnTo>
                  <a:lnTo>
                    <a:pt x="607" y="19"/>
                  </a:lnTo>
                  <a:lnTo>
                    <a:pt x="660" y="15"/>
                  </a:lnTo>
                  <a:lnTo>
                    <a:pt x="711" y="10"/>
                  </a:lnTo>
                  <a:lnTo>
                    <a:pt x="765" y="3"/>
                  </a:lnTo>
                  <a:lnTo>
                    <a:pt x="818" y="7"/>
                  </a:lnTo>
                  <a:lnTo>
                    <a:pt x="871" y="9"/>
                  </a:lnTo>
                  <a:lnTo>
                    <a:pt x="923" y="9"/>
                  </a:lnTo>
                  <a:lnTo>
                    <a:pt x="976" y="9"/>
                  </a:lnTo>
                  <a:lnTo>
                    <a:pt x="1029" y="7"/>
                  </a:lnTo>
                  <a:lnTo>
                    <a:pt x="1082" y="7"/>
                  </a:lnTo>
                  <a:lnTo>
                    <a:pt x="1134" y="13"/>
                  </a:lnTo>
                  <a:lnTo>
                    <a:pt x="1187" y="13"/>
                  </a:lnTo>
                  <a:lnTo>
                    <a:pt x="1240" y="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4" name="Freeform 129"/>
            <p:cNvSpPr>
              <a:spLocks/>
            </p:cNvSpPr>
            <p:nvPr/>
          </p:nvSpPr>
          <p:spPr bwMode="auto">
            <a:xfrm>
              <a:off x="1557338" y="5164138"/>
              <a:ext cx="1968500" cy="20637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0 h 13"/>
                <a:gd name="T10" fmla="*/ 2147483647 w 1240"/>
                <a:gd name="T11" fmla="*/ 0 h 13"/>
                <a:gd name="T12" fmla="*/ 2147483647 w 1240"/>
                <a:gd name="T13" fmla="*/ 2147483647 h 13"/>
                <a:gd name="T14" fmla="*/ 2147483647 w 1240"/>
                <a:gd name="T15" fmla="*/ 2147483647 h 13"/>
                <a:gd name="T16" fmla="*/ 2147483647 w 1240"/>
                <a:gd name="T17" fmla="*/ 2147483647 h 13"/>
                <a:gd name="T18" fmla="*/ 2147483647 w 1240"/>
                <a:gd name="T19" fmla="*/ 2147483647 h 13"/>
                <a:gd name="T20" fmla="*/ 2147483647 w 1240"/>
                <a:gd name="T21" fmla="*/ 2147483647 h 13"/>
                <a:gd name="T22" fmla="*/ 2147483647 w 1240"/>
                <a:gd name="T23" fmla="*/ 2147483647 h 13"/>
                <a:gd name="T24" fmla="*/ 2147483647 w 1240"/>
                <a:gd name="T25" fmla="*/ 2147483647 h 13"/>
                <a:gd name="T26" fmla="*/ 2147483647 w 1240"/>
                <a:gd name="T27" fmla="*/ 2147483647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2147483647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3"/>
                  </a:moveTo>
                  <a:lnTo>
                    <a:pt x="56" y="7"/>
                  </a:lnTo>
                  <a:lnTo>
                    <a:pt x="112" y="6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0"/>
                  </a:lnTo>
                  <a:lnTo>
                    <a:pt x="329" y="4"/>
                  </a:lnTo>
                  <a:lnTo>
                    <a:pt x="382" y="7"/>
                  </a:lnTo>
                  <a:lnTo>
                    <a:pt x="438" y="6"/>
                  </a:lnTo>
                  <a:lnTo>
                    <a:pt x="494" y="4"/>
                  </a:lnTo>
                  <a:lnTo>
                    <a:pt x="550" y="13"/>
                  </a:lnTo>
                  <a:lnTo>
                    <a:pt x="607" y="12"/>
                  </a:lnTo>
                  <a:lnTo>
                    <a:pt x="660" y="12"/>
                  </a:lnTo>
                  <a:lnTo>
                    <a:pt x="711" y="6"/>
                  </a:lnTo>
                  <a:lnTo>
                    <a:pt x="765" y="3"/>
                  </a:lnTo>
                  <a:lnTo>
                    <a:pt x="818" y="7"/>
                  </a:lnTo>
                  <a:lnTo>
                    <a:pt x="871" y="9"/>
                  </a:lnTo>
                  <a:lnTo>
                    <a:pt x="923" y="9"/>
                  </a:lnTo>
                  <a:lnTo>
                    <a:pt x="976" y="9"/>
                  </a:lnTo>
                  <a:lnTo>
                    <a:pt x="1029" y="7"/>
                  </a:lnTo>
                  <a:lnTo>
                    <a:pt x="1082" y="7"/>
                  </a:lnTo>
                  <a:lnTo>
                    <a:pt x="1134" y="7"/>
                  </a:lnTo>
                  <a:lnTo>
                    <a:pt x="1187" y="12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5" name="Freeform 130"/>
            <p:cNvSpPr>
              <a:spLocks/>
            </p:cNvSpPr>
            <p:nvPr/>
          </p:nvSpPr>
          <p:spPr bwMode="auto">
            <a:xfrm>
              <a:off x="1557338" y="5156200"/>
              <a:ext cx="1968500" cy="22225"/>
            </a:xfrm>
            <a:custGeom>
              <a:avLst/>
              <a:gdLst>
                <a:gd name="T0" fmla="*/ 0 w 1240"/>
                <a:gd name="T1" fmla="*/ 2147483647 h 14"/>
                <a:gd name="T2" fmla="*/ 2147483647 w 1240"/>
                <a:gd name="T3" fmla="*/ 2147483647 h 14"/>
                <a:gd name="T4" fmla="*/ 2147483647 w 1240"/>
                <a:gd name="T5" fmla="*/ 2147483647 h 14"/>
                <a:gd name="T6" fmla="*/ 2147483647 w 1240"/>
                <a:gd name="T7" fmla="*/ 2147483647 h 14"/>
                <a:gd name="T8" fmla="*/ 2147483647 w 1240"/>
                <a:gd name="T9" fmla="*/ 2147483647 h 14"/>
                <a:gd name="T10" fmla="*/ 2147483647 w 1240"/>
                <a:gd name="T11" fmla="*/ 2147483647 h 14"/>
                <a:gd name="T12" fmla="*/ 2147483647 w 1240"/>
                <a:gd name="T13" fmla="*/ 2147483647 h 14"/>
                <a:gd name="T14" fmla="*/ 2147483647 w 1240"/>
                <a:gd name="T15" fmla="*/ 2147483647 h 14"/>
                <a:gd name="T16" fmla="*/ 2147483647 w 1240"/>
                <a:gd name="T17" fmla="*/ 2147483647 h 14"/>
                <a:gd name="T18" fmla="*/ 2147483647 w 1240"/>
                <a:gd name="T19" fmla="*/ 2147483647 h 14"/>
                <a:gd name="T20" fmla="*/ 2147483647 w 1240"/>
                <a:gd name="T21" fmla="*/ 2147483647 h 14"/>
                <a:gd name="T22" fmla="*/ 2147483647 w 1240"/>
                <a:gd name="T23" fmla="*/ 2147483647 h 14"/>
                <a:gd name="T24" fmla="*/ 2147483647 w 1240"/>
                <a:gd name="T25" fmla="*/ 2147483647 h 14"/>
                <a:gd name="T26" fmla="*/ 2147483647 w 1240"/>
                <a:gd name="T27" fmla="*/ 2147483647 h 14"/>
                <a:gd name="T28" fmla="*/ 2147483647 w 1240"/>
                <a:gd name="T29" fmla="*/ 2147483647 h 14"/>
                <a:gd name="T30" fmla="*/ 2147483647 w 1240"/>
                <a:gd name="T31" fmla="*/ 2147483647 h 14"/>
                <a:gd name="T32" fmla="*/ 2147483647 w 1240"/>
                <a:gd name="T33" fmla="*/ 2147483647 h 14"/>
                <a:gd name="T34" fmla="*/ 2147483647 w 1240"/>
                <a:gd name="T35" fmla="*/ 2147483647 h 14"/>
                <a:gd name="T36" fmla="*/ 2147483647 w 1240"/>
                <a:gd name="T37" fmla="*/ 0 h 14"/>
                <a:gd name="T38" fmla="*/ 2147483647 w 1240"/>
                <a:gd name="T39" fmla="*/ 2147483647 h 14"/>
                <a:gd name="T40" fmla="*/ 2147483647 w 1240"/>
                <a:gd name="T41" fmla="*/ 2147483647 h 14"/>
                <a:gd name="T42" fmla="*/ 2147483647 w 1240"/>
                <a:gd name="T43" fmla="*/ 2147483647 h 14"/>
                <a:gd name="T44" fmla="*/ 2147483647 w 1240"/>
                <a:gd name="T45" fmla="*/ 2147483647 h 14"/>
                <a:gd name="T46" fmla="*/ 2147483647 w 1240"/>
                <a:gd name="T47" fmla="*/ 2147483647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4">
                  <a:moveTo>
                    <a:pt x="0" y="2"/>
                  </a:moveTo>
                  <a:lnTo>
                    <a:pt x="56" y="3"/>
                  </a:lnTo>
                  <a:lnTo>
                    <a:pt x="112" y="2"/>
                  </a:lnTo>
                  <a:lnTo>
                    <a:pt x="168" y="2"/>
                  </a:lnTo>
                  <a:lnTo>
                    <a:pt x="224" y="5"/>
                  </a:lnTo>
                  <a:lnTo>
                    <a:pt x="277" y="3"/>
                  </a:lnTo>
                  <a:lnTo>
                    <a:pt x="329" y="2"/>
                  </a:lnTo>
                  <a:lnTo>
                    <a:pt x="382" y="2"/>
                  </a:lnTo>
                  <a:lnTo>
                    <a:pt x="438" y="5"/>
                  </a:lnTo>
                  <a:lnTo>
                    <a:pt x="494" y="5"/>
                  </a:lnTo>
                  <a:lnTo>
                    <a:pt x="550" y="12"/>
                  </a:lnTo>
                  <a:lnTo>
                    <a:pt x="607" y="12"/>
                  </a:lnTo>
                  <a:lnTo>
                    <a:pt x="660" y="14"/>
                  </a:lnTo>
                  <a:lnTo>
                    <a:pt x="711" y="11"/>
                  </a:lnTo>
                  <a:lnTo>
                    <a:pt x="765" y="2"/>
                  </a:lnTo>
                  <a:lnTo>
                    <a:pt x="818" y="3"/>
                  </a:lnTo>
                  <a:lnTo>
                    <a:pt x="871" y="3"/>
                  </a:lnTo>
                  <a:lnTo>
                    <a:pt x="923" y="3"/>
                  </a:lnTo>
                  <a:lnTo>
                    <a:pt x="976" y="0"/>
                  </a:lnTo>
                  <a:lnTo>
                    <a:pt x="1029" y="2"/>
                  </a:lnTo>
                  <a:lnTo>
                    <a:pt x="1082" y="3"/>
                  </a:lnTo>
                  <a:lnTo>
                    <a:pt x="1134" y="8"/>
                  </a:lnTo>
                  <a:lnTo>
                    <a:pt x="1187" y="12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6" name="Freeform 131"/>
            <p:cNvSpPr>
              <a:spLocks/>
            </p:cNvSpPr>
            <p:nvPr/>
          </p:nvSpPr>
          <p:spPr bwMode="auto">
            <a:xfrm>
              <a:off x="1557338" y="5154613"/>
              <a:ext cx="1968500" cy="15875"/>
            </a:xfrm>
            <a:custGeom>
              <a:avLst/>
              <a:gdLst>
                <a:gd name="T0" fmla="*/ 0 w 1240"/>
                <a:gd name="T1" fmla="*/ 2147483647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2147483647 h 10"/>
                <a:gd name="T16" fmla="*/ 2147483647 w 1240"/>
                <a:gd name="T17" fmla="*/ 0 h 10"/>
                <a:gd name="T18" fmla="*/ 2147483647 w 1240"/>
                <a:gd name="T19" fmla="*/ 2147483647 h 10"/>
                <a:gd name="T20" fmla="*/ 2147483647 w 1240"/>
                <a:gd name="T21" fmla="*/ 2147483647 h 10"/>
                <a:gd name="T22" fmla="*/ 2147483647 w 1240"/>
                <a:gd name="T23" fmla="*/ 2147483647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2147483647 h 10"/>
                <a:gd name="T30" fmla="*/ 2147483647 w 1240"/>
                <a:gd name="T31" fmla="*/ 2147483647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2147483647 h 10"/>
                <a:gd name="T44" fmla="*/ 2147483647 w 1240"/>
                <a:gd name="T45" fmla="*/ 2147483647 h 10"/>
                <a:gd name="T46" fmla="*/ 2147483647 w 1240"/>
                <a:gd name="T47" fmla="*/ 2147483647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3"/>
                  </a:moveTo>
                  <a:lnTo>
                    <a:pt x="56" y="4"/>
                  </a:lnTo>
                  <a:lnTo>
                    <a:pt x="112" y="3"/>
                  </a:lnTo>
                  <a:lnTo>
                    <a:pt x="168" y="3"/>
                  </a:lnTo>
                  <a:lnTo>
                    <a:pt x="224" y="6"/>
                  </a:lnTo>
                  <a:lnTo>
                    <a:pt x="277" y="4"/>
                  </a:lnTo>
                  <a:lnTo>
                    <a:pt x="329" y="3"/>
                  </a:lnTo>
                  <a:lnTo>
                    <a:pt x="382" y="3"/>
                  </a:lnTo>
                  <a:lnTo>
                    <a:pt x="438" y="0"/>
                  </a:lnTo>
                  <a:lnTo>
                    <a:pt x="494" y="6"/>
                  </a:lnTo>
                  <a:lnTo>
                    <a:pt x="550" y="9"/>
                  </a:lnTo>
                  <a:lnTo>
                    <a:pt x="607" y="10"/>
                  </a:lnTo>
                  <a:lnTo>
                    <a:pt x="660" y="9"/>
                  </a:lnTo>
                  <a:lnTo>
                    <a:pt x="711" y="6"/>
                  </a:lnTo>
                  <a:lnTo>
                    <a:pt x="765" y="3"/>
                  </a:lnTo>
                  <a:lnTo>
                    <a:pt x="818" y="4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1"/>
                  </a:lnTo>
                  <a:lnTo>
                    <a:pt x="1029" y="3"/>
                  </a:lnTo>
                  <a:lnTo>
                    <a:pt x="1082" y="4"/>
                  </a:lnTo>
                  <a:lnTo>
                    <a:pt x="1134" y="7"/>
                  </a:lnTo>
                  <a:lnTo>
                    <a:pt x="1187" y="10"/>
                  </a:lnTo>
                  <a:lnTo>
                    <a:pt x="124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7" name="Freeform 132"/>
            <p:cNvSpPr>
              <a:spLocks/>
            </p:cNvSpPr>
            <p:nvPr/>
          </p:nvSpPr>
          <p:spPr bwMode="auto">
            <a:xfrm>
              <a:off x="1557338" y="5140325"/>
              <a:ext cx="1968500" cy="20638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0 h 13"/>
                <a:gd name="T10" fmla="*/ 2147483647 w 1240"/>
                <a:gd name="T11" fmla="*/ 0 h 13"/>
                <a:gd name="T12" fmla="*/ 2147483647 w 1240"/>
                <a:gd name="T13" fmla="*/ 0 h 13"/>
                <a:gd name="T14" fmla="*/ 2147483647 w 1240"/>
                <a:gd name="T15" fmla="*/ 0 h 13"/>
                <a:gd name="T16" fmla="*/ 2147483647 w 1240"/>
                <a:gd name="T17" fmla="*/ 2147483647 h 13"/>
                <a:gd name="T18" fmla="*/ 2147483647 w 1240"/>
                <a:gd name="T19" fmla="*/ 2147483647 h 13"/>
                <a:gd name="T20" fmla="*/ 2147483647 w 1240"/>
                <a:gd name="T21" fmla="*/ 2147483647 h 13"/>
                <a:gd name="T22" fmla="*/ 2147483647 w 1240"/>
                <a:gd name="T23" fmla="*/ 2147483647 h 13"/>
                <a:gd name="T24" fmla="*/ 2147483647 w 1240"/>
                <a:gd name="T25" fmla="*/ 2147483647 h 13"/>
                <a:gd name="T26" fmla="*/ 2147483647 w 1240"/>
                <a:gd name="T27" fmla="*/ 2147483647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2147483647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12"/>
                  </a:moveTo>
                  <a:lnTo>
                    <a:pt x="56" y="6"/>
                  </a:lnTo>
                  <a:lnTo>
                    <a:pt x="112" y="1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0"/>
                  </a:lnTo>
                  <a:lnTo>
                    <a:pt x="329" y="0"/>
                  </a:lnTo>
                  <a:lnTo>
                    <a:pt x="382" y="0"/>
                  </a:lnTo>
                  <a:lnTo>
                    <a:pt x="438" y="4"/>
                  </a:lnTo>
                  <a:lnTo>
                    <a:pt x="494" y="13"/>
                  </a:lnTo>
                  <a:lnTo>
                    <a:pt x="550" y="10"/>
                  </a:lnTo>
                  <a:lnTo>
                    <a:pt x="607" y="9"/>
                  </a:lnTo>
                  <a:lnTo>
                    <a:pt x="660" y="7"/>
                  </a:lnTo>
                  <a:lnTo>
                    <a:pt x="711" y="6"/>
                  </a:lnTo>
                  <a:lnTo>
                    <a:pt x="765" y="12"/>
                  </a:lnTo>
                  <a:lnTo>
                    <a:pt x="818" y="6"/>
                  </a:lnTo>
                  <a:lnTo>
                    <a:pt x="871" y="1"/>
                  </a:lnTo>
                  <a:lnTo>
                    <a:pt x="923" y="1"/>
                  </a:lnTo>
                  <a:lnTo>
                    <a:pt x="976" y="3"/>
                  </a:lnTo>
                  <a:lnTo>
                    <a:pt x="1029" y="9"/>
                  </a:lnTo>
                  <a:lnTo>
                    <a:pt x="1082" y="10"/>
                  </a:lnTo>
                  <a:lnTo>
                    <a:pt x="1134" y="12"/>
                  </a:lnTo>
                  <a:lnTo>
                    <a:pt x="1187" y="9"/>
                  </a:lnTo>
                  <a:lnTo>
                    <a:pt x="124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8" name="Freeform 133"/>
            <p:cNvSpPr>
              <a:spLocks/>
            </p:cNvSpPr>
            <p:nvPr/>
          </p:nvSpPr>
          <p:spPr bwMode="auto">
            <a:xfrm>
              <a:off x="1557338" y="5140325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0 h 12"/>
                <a:gd name="T10" fmla="*/ 2147483647 w 1240"/>
                <a:gd name="T11" fmla="*/ 0 h 12"/>
                <a:gd name="T12" fmla="*/ 2147483647 w 1240"/>
                <a:gd name="T13" fmla="*/ 0 h 12"/>
                <a:gd name="T14" fmla="*/ 2147483647 w 1240"/>
                <a:gd name="T15" fmla="*/ 0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2147483647 h 12"/>
                <a:gd name="T26" fmla="*/ 2147483647 w 1240"/>
                <a:gd name="T27" fmla="*/ 2147483647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2147483647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12"/>
                  </a:moveTo>
                  <a:lnTo>
                    <a:pt x="56" y="6"/>
                  </a:lnTo>
                  <a:lnTo>
                    <a:pt x="112" y="1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0"/>
                  </a:lnTo>
                  <a:lnTo>
                    <a:pt x="329" y="0"/>
                  </a:lnTo>
                  <a:lnTo>
                    <a:pt x="382" y="0"/>
                  </a:lnTo>
                  <a:lnTo>
                    <a:pt x="438" y="1"/>
                  </a:lnTo>
                  <a:lnTo>
                    <a:pt x="494" y="4"/>
                  </a:lnTo>
                  <a:lnTo>
                    <a:pt x="550" y="3"/>
                  </a:lnTo>
                  <a:lnTo>
                    <a:pt x="607" y="3"/>
                  </a:lnTo>
                  <a:lnTo>
                    <a:pt x="660" y="3"/>
                  </a:lnTo>
                  <a:lnTo>
                    <a:pt x="711" y="6"/>
                  </a:lnTo>
                  <a:lnTo>
                    <a:pt x="765" y="12"/>
                  </a:lnTo>
                  <a:lnTo>
                    <a:pt x="818" y="6"/>
                  </a:lnTo>
                  <a:lnTo>
                    <a:pt x="871" y="1"/>
                  </a:lnTo>
                  <a:lnTo>
                    <a:pt x="923" y="1"/>
                  </a:lnTo>
                  <a:lnTo>
                    <a:pt x="976" y="3"/>
                  </a:lnTo>
                  <a:lnTo>
                    <a:pt x="1029" y="9"/>
                  </a:lnTo>
                  <a:lnTo>
                    <a:pt x="1082" y="10"/>
                  </a:lnTo>
                  <a:lnTo>
                    <a:pt x="1134" y="6"/>
                  </a:lnTo>
                  <a:lnTo>
                    <a:pt x="1187" y="3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89" name="Freeform 134"/>
            <p:cNvSpPr>
              <a:spLocks/>
            </p:cNvSpPr>
            <p:nvPr/>
          </p:nvSpPr>
          <p:spPr bwMode="auto">
            <a:xfrm>
              <a:off x="1557338" y="5130800"/>
              <a:ext cx="1968500" cy="14288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0 h 9"/>
                <a:gd name="T8" fmla="*/ 2147483647 w 1240"/>
                <a:gd name="T9" fmla="*/ 0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2147483647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0 h 9"/>
                <a:gd name="T40" fmla="*/ 2147483647 w 1240"/>
                <a:gd name="T41" fmla="*/ 0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9"/>
                  </a:moveTo>
                  <a:lnTo>
                    <a:pt x="56" y="6"/>
                  </a:lnTo>
                  <a:lnTo>
                    <a:pt x="112" y="2"/>
                  </a:lnTo>
                  <a:lnTo>
                    <a:pt x="168" y="0"/>
                  </a:lnTo>
                  <a:lnTo>
                    <a:pt x="224" y="0"/>
                  </a:lnTo>
                  <a:lnTo>
                    <a:pt x="277" y="5"/>
                  </a:lnTo>
                  <a:lnTo>
                    <a:pt x="329" y="5"/>
                  </a:lnTo>
                  <a:lnTo>
                    <a:pt x="382" y="2"/>
                  </a:lnTo>
                  <a:lnTo>
                    <a:pt x="438" y="3"/>
                  </a:lnTo>
                  <a:lnTo>
                    <a:pt x="494" y="6"/>
                  </a:lnTo>
                  <a:lnTo>
                    <a:pt x="550" y="7"/>
                  </a:lnTo>
                  <a:lnTo>
                    <a:pt x="607" y="6"/>
                  </a:lnTo>
                  <a:lnTo>
                    <a:pt x="660" y="7"/>
                  </a:lnTo>
                  <a:lnTo>
                    <a:pt x="711" y="9"/>
                  </a:lnTo>
                  <a:lnTo>
                    <a:pt x="765" y="9"/>
                  </a:lnTo>
                  <a:lnTo>
                    <a:pt x="818" y="6"/>
                  </a:lnTo>
                  <a:lnTo>
                    <a:pt x="871" y="3"/>
                  </a:lnTo>
                  <a:lnTo>
                    <a:pt x="923" y="6"/>
                  </a:lnTo>
                  <a:lnTo>
                    <a:pt x="976" y="5"/>
                  </a:lnTo>
                  <a:lnTo>
                    <a:pt x="1029" y="0"/>
                  </a:lnTo>
                  <a:lnTo>
                    <a:pt x="1082" y="0"/>
                  </a:lnTo>
                  <a:lnTo>
                    <a:pt x="1134" y="3"/>
                  </a:lnTo>
                  <a:lnTo>
                    <a:pt x="1187" y="6"/>
                  </a:lnTo>
                  <a:lnTo>
                    <a:pt x="1240" y="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0" name="Freeform 135"/>
            <p:cNvSpPr>
              <a:spLocks/>
            </p:cNvSpPr>
            <p:nvPr/>
          </p:nvSpPr>
          <p:spPr bwMode="auto">
            <a:xfrm>
              <a:off x="1557338" y="5130800"/>
              <a:ext cx="1968500" cy="14288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0 h 9"/>
                <a:gd name="T8" fmla="*/ 2147483647 w 1240"/>
                <a:gd name="T9" fmla="*/ 0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0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2147483647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0 h 9"/>
                <a:gd name="T40" fmla="*/ 2147483647 w 1240"/>
                <a:gd name="T41" fmla="*/ 0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9"/>
                  </a:moveTo>
                  <a:lnTo>
                    <a:pt x="56" y="6"/>
                  </a:lnTo>
                  <a:lnTo>
                    <a:pt x="112" y="2"/>
                  </a:lnTo>
                  <a:lnTo>
                    <a:pt x="168" y="0"/>
                  </a:lnTo>
                  <a:lnTo>
                    <a:pt x="224" y="0"/>
                  </a:lnTo>
                  <a:lnTo>
                    <a:pt x="277" y="5"/>
                  </a:lnTo>
                  <a:lnTo>
                    <a:pt x="329" y="5"/>
                  </a:lnTo>
                  <a:lnTo>
                    <a:pt x="382" y="2"/>
                  </a:lnTo>
                  <a:lnTo>
                    <a:pt x="438" y="0"/>
                  </a:lnTo>
                  <a:lnTo>
                    <a:pt x="494" y="2"/>
                  </a:lnTo>
                  <a:lnTo>
                    <a:pt x="550" y="6"/>
                  </a:lnTo>
                  <a:lnTo>
                    <a:pt x="607" y="6"/>
                  </a:lnTo>
                  <a:lnTo>
                    <a:pt x="660" y="7"/>
                  </a:lnTo>
                  <a:lnTo>
                    <a:pt x="711" y="9"/>
                  </a:lnTo>
                  <a:lnTo>
                    <a:pt x="765" y="9"/>
                  </a:lnTo>
                  <a:lnTo>
                    <a:pt x="818" y="6"/>
                  </a:lnTo>
                  <a:lnTo>
                    <a:pt x="871" y="3"/>
                  </a:lnTo>
                  <a:lnTo>
                    <a:pt x="923" y="6"/>
                  </a:lnTo>
                  <a:lnTo>
                    <a:pt x="976" y="5"/>
                  </a:lnTo>
                  <a:lnTo>
                    <a:pt x="1029" y="0"/>
                  </a:lnTo>
                  <a:lnTo>
                    <a:pt x="1082" y="0"/>
                  </a:lnTo>
                  <a:lnTo>
                    <a:pt x="1134" y="2"/>
                  </a:lnTo>
                  <a:lnTo>
                    <a:pt x="1187" y="6"/>
                  </a:lnTo>
                  <a:lnTo>
                    <a:pt x="1240" y="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1" name="Freeform 136"/>
            <p:cNvSpPr>
              <a:spLocks/>
            </p:cNvSpPr>
            <p:nvPr/>
          </p:nvSpPr>
          <p:spPr bwMode="auto">
            <a:xfrm>
              <a:off x="1557338" y="5116513"/>
              <a:ext cx="1968500" cy="23812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2147483647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2147483647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0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9"/>
                  </a:moveTo>
                  <a:lnTo>
                    <a:pt x="56" y="9"/>
                  </a:lnTo>
                  <a:lnTo>
                    <a:pt x="112" y="9"/>
                  </a:lnTo>
                  <a:lnTo>
                    <a:pt x="168" y="3"/>
                  </a:lnTo>
                  <a:lnTo>
                    <a:pt x="224" y="2"/>
                  </a:lnTo>
                  <a:lnTo>
                    <a:pt x="277" y="2"/>
                  </a:lnTo>
                  <a:lnTo>
                    <a:pt x="329" y="3"/>
                  </a:lnTo>
                  <a:lnTo>
                    <a:pt x="382" y="8"/>
                  </a:lnTo>
                  <a:lnTo>
                    <a:pt x="438" y="9"/>
                  </a:lnTo>
                  <a:lnTo>
                    <a:pt x="494" y="8"/>
                  </a:lnTo>
                  <a:lnTo>
                    <a:pt x="550" y="14"/>
                  </a:lnTo>
                  <a:lnTo>
                    <a:pt x="607" y="15"/>
                  </a:lnTo>
                  <a:lnTo>
                    <a:pt x="660" y="12"/>
                  </a:lnTo>
                  <a:lnTo>
                    <a:pt x="711" y="14"/>
                  </a:lnTo>
                  <a:lnTo>
                    <a:pt x="765" y="9"/>
                  </a:lnTo>
                  <a:lnTo>
                    <a:pt x="818" y="9"/>
                  </a:lnTo>
                  <a:lnTo>
                    <a:pt x="871" y="8"/>
                  </a:lnTo>
                  <a:lnTo>
                    <a:pt x="923" y="5"/>
                  </a:lnTo>
                  <a:lnTo>
                    <a:pt x="976" y="6"/>
                  </a:lnTo>
                  <a:lnTo>
                    <a:pt x="1029" y="5"/>
                  </a:lnTo>
                  <a:lnTo>
                    <a:pt x="1082" y="0"/>
                  </a:lnTo>
                  <a:lnTo>
                    <a:pt x="1134" y="8"/>
                  </a:lnTo>
                  <a:lnTo>
                    <a:pt x="1187" y="14"/>
                  </a:lnTo>
                  <a:lnTo>
                    <a:pt x="1240" y="1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2" name="Freeform 137"/>
            <p:cNvSpPr>
              <a:spLocks/>
            </p:cNvSpPr>
            <p:nvPr/>
          </p:nvSpPr>
          <p:spPr bwMode="auto">
            <a:xfrm>
              <a:off x="1557338" y="5116513"/>
              <a:ext cx="1968500" cy="17462"/>
            </a:xfrm>
            <a:custGeom>
              <a:avLst/>
              <a:gdLst>
                <a:gd name="T0" fmla="*/ 0 w 1240"/>
                <a:gd name="T1" fmla="*/ 2147483647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0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2147483647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0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9"/>
                  </a:moveTo>
                  <a:lnTo>
                    <a:pt x="56" y="9"/>
                  </a:lnTo>
                  <a:lnTo>
                    <a:pt x="112" y="9"/>
                  </a:lnTo>
                  <a:lnTo>
                    <a:pt x="168" y="3"/>
                  </a:lnTo>
                  <a:lnTo>
                    <a:pt x="224" y="2"/>
                  </a:lnTo>
                  <a:lnTo>
                    <a:pt x="277" y="2"/>
                  </a:lnTo>
                  <a:lnTo>
                    <a:pt x="329" y="3"/>
                  </a:lnTo>
                  <a:lnTo>
                    <a:pt x="382" y="8"/>
                  </a:lnTo>
                  <a:lnTo>
                    <a:pt x="438" y="0"/>
                  </a:lnTo>
                  <a:lnTo>
                    <a:pt x="494" y="6"/>
                  </a:lnTo>
                  <a:lnTo>
                    <a:pt x="550" y="6"/>
                  </a:lnTo>
                  <a:lnTo>
                    <a:pt x="607" y="8"/>
                  </a:lnTo>
                  <a:lnTo>
                    <a:pt x="660" y="11"/>
                  </a:lnTo>
                  <a:lnTo>
                    <a:pt x="711" y="3"/>
                  </a:lnTo>
                  <a:lnTo>
                    <a:pt x="765" y="9"/>
                  </a:lnTo>
                  <a:lnTo>
                    <a:pt x="818" y="9"/>
                  </a:lnTo>
                  <a:lnTo>
                    <a:pt x="871" y="8"/>
                  </a:lnTo>
                  <a:lnTo>
                    <a:pt x="923" y="5"/>
                  </a:lnTo>
                  <a:lnTo>
                    <a:pt x="976" y="6"/>
                  </a:lnTo>
                  <a:lnTo>
                    <a:pt x="1029" y="5"/>
                  </a:lnTo>
                  <a:lnTo>
                    <a:pt x="1082" y="0"/>
                  </a:lnTo>
                  <a:lnTo>
                    <a:pt x="1134" y="8"/>
                  </a:lnTo>
                  <a:lnTo>
                    <a:pt x="1187" y="8"/>
                  </a:lnTo>
                  <a:lnTo>
                    <a:pt x="1240" y="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3" name="Freeform 138"/>
            <p:cNvSpPr>
              <a:spLocks/>
            </p:cNvSpPr>
            <p:nvPr/>
          </p:nvSpPr>
          <p:spPr bwMode="auto">
            <a:xfrm>
              <a:off x="1557338" y="5095875"/>
              <a:ext cx="1968500" cy="23813"/>
            </a:xfrm>
            <a:custGeom>
              <a:avLst/>
              <a:gdLst>
                <a:gd name="T0" fmla="*/ 0 w 1240"/>
                <a:gd name="T1" fmla="*/ 0 h 15"/>
                <a:gd name="T2" fmla="*/ 2147483647 w 1240"/>
                <a:gd name="T3" fmla="*/ 0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2147483647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2147483647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0 h 15"/>
                <a:gd name="T30" fmla="*/ 2147483647 w 1240"/>
                <a:gd name="T31" fmla="*/ 0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0"/>
                  </a:moveTo>
                  <a:lnTo>
                    <a:pt x="56" y="0"/>
                  </a:lnTo>
                  <a:lnTo>
                    <a:pt x="112" y="3"/>
                  </a:lnTo>
                  <a:lnTo>
                    <a:pt x="168" y="9"/>
                  </a:lnTo>
                  <a:lnTo>
                    <a:pt x="224" y="12"/>
                  </a:lnTo>
                  <a:lnTo>
                    <a:pt x="277" y="12"/>
                  </a:lnTo>
                  <a:lnTo>
                    <a:pt x="329" y="12"/>
                  </a:lnTo>
                  <a:lnTo>
                    <a:pt x="382" y="12"/>
                  </a:lnTo>
                  <a:lnTo>
                    <a:pt x="438" y="12"/>
                  </a:lnTo>
                  <a:lnTo>
                    <a:pt x="494" y="12"/>
                  </a:lnTo>
                  <a:lnTo>
                    <a:pt x="550" y="13"/>
                  </a:lnTo>
                  <a:lnTo>
                    <a:pt x="607" y="15"/>
                  </a:lnTo>
                  <a:lnTo>
                    <a:pt x="660" y="9"/>
                  </a:lnTo>
                  <a:lnTo>
                    <a:pt x="711" y="10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1"/>
                  </a:lnTo>
                  <a:lnTo>
                    <a:pt x="923" y="3"/>
                  </a:lnTo>
                  <a:lnTo>
                    <a:pt x="976" y="3"/>
                  </a:lnTo>
                  <a:lnTo>
                    <a:pt x="1029" y="6"/>
                  </a:lnTo>
                  <a:lnTo>
                    <a:pt x="1082" y="7"/>
                  </a:lnTo>
                  <a:lnTo>
                    <a:pt x="1134" y="12"/>
                  </a:lnTo>
                  <a:lnTo>
                    <a:pt x="1187" y="13"/>
                  </a:lnTo>
                  <a:lnTo>
                    <a:pt x="1240" y="1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4" name="Freeform 139"/>
            <p:cNvSpPr>
              <a:spLocks/>
            </p:cNvSpPr>
            <p:nvPr/>
          </p:nvSpPr>
          <p:spPr bwMode="auto">
            <a:xfrm>
              <a:off x="1557338" y="5095875"/>
              <a:ext cx="1968500" cy="19050"/>
            </a:xfrm>
            <a:custGeom>
              <a:avLst/>
              <a:gdLst>
                <a:gd name="T0" fmla="*/ 0 w 1240"/>
                <a:gd name="T1" fmla="*/ 0 h 12"/>
                <a:gd name="T2" fmla="*/ 2147483647 w 1240"/>
                <a:gd name="T3" fmla="*/ 0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2147483647 h 12"/>
                <a:gd name="T26" fmla="*/ 2147483647 w 1240"/>
                <a:gd name="T27" fmla="*/ 0 h 12"/>
                <a:gd name="T28" fmla="*/ 2147483647 w 1240"/>
                <a:gd name="T29" fmla="*/ 0 h 12"/>
                <a:gd name="T30" fmla="*/ 2147483647 w 1240"/>
                <a:gd name="T31" fmla="*/ 0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2147483647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0"/>
                  </a:moveTo>
                  <a:lnTo>
                    <a:pt x="56" y="0"/>
                  </a:lnTo>
                  <a:lnTo>
                    <a:pt x="112" y="3"/>
                  </a:lnTo>
                  <a:lnTo>
                    <a:pt x="168" y="9"/>
                  </a:lnTo>
                  <a:lnTo>
                    <a:pt x="224" y="12"/>
                  </a:lnTo>
                  <a:lnTo>
                    <a:pt x="277" y="12"/>
                  </a:lnTo>
                  <a:lnTo>
                    <a:pt x="329" y="12"/>
                  </a:lnTo>
                  <a:lnTo>
                    <a:pt x="382" y="12"/>
                  </a:lnTo>
                  <a:lnTo>
                    <a:pt x="438" y="6"/>
                  </a:lnTo>
                  <a:lnTo>
                    <a:pt x="494" y="7"/>
                  </a:lnTo>
                  <a:lnTo>
                    <a:pt x="550" y="7"/>
                  </a:lnTo>
                  <a:lnTo>
                    <a:pt x="607" y="7"/>
                  </a:lnTo>
                  <a:lnTo>
                    <a:pt x="660" y="9"/>
                  </a:lnTo>
                  <a:lnTo>
                    <a:pt x="711" y="0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1"/>
                  </a:lnTo>
                  <a:lnTo>
                    <a:pt x="923" y="3"/>
                  </a:lnTo>
                  <a:lnTo>
                    <a:pt x="976" y="3"/>
                  </a:lnTo>
                  <a:lnTo>
                    <a:pt x="1029" y="6"/>
                  </a:lnTo>
                  <a:lnTo>
                    <a:pt x="1082" y="7"/>
                  </a:lnTo>
                  <a:lnTo>
                    <a:pt x="1134" y="6"/>
                  </a:lnTo>
                  <a:lnTo>
                    <a:pt x="1187" y="7"/>
                  </a:lnTo>
                  <a:lnTo>
                    <a:pt x="124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5" name="Freeform 140"/>
            <p:cNvSpPr>
              <a:spLocks/>
            </p:cNvSpPr>
            <p:nvPr/>
          </p:nvSpPr>
          <p:spPr bwMode="auto">
            <a:xfrm>
              <a:off x="1557338" y="5075238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2147483647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2147483647 h 16"/>
                <a:gd name="T24" fmla="*/ 2147483647 w 1240"/>
                <a:gd name="T25" fmla="*/ 2147483647 h 16"/>
                <a:gd name="T26" fmla="*/ 2147483647 w 1240"/>
                <a:gd name="T27" fmla="*/ 0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2147483647 h 16"/>
                <a:gd name="T46" fmla="*/ 2147483647 w 1240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3"/>
                  </a:moveTo>
                  <a:lnTo>
                    <a:pt x="56" y="7"/>
                  </a:lnTo>
                  <a:lnTo>
                    <a:pt x="112" y="8"/>
                  </a:lnTo>
                  <a:lnTo>
                    <a:pt x="168" y="6"/>
                  </a:lnTo>
                  <a:lnTo>
                    <a:pt x="224" y="4"/>
                  </a:lnTo>
                  <a:lnTo>
                    <a:pt x="277" y="4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13"/>
                  </a:lnTo>
                  <a:lnTo>
                    <a:pt x="494" y="4"/>
                  </a:lnTo>
                  <a:lnTo>
                    <a:pt x="550" y="7"/>
                  </a:lnTo>
                  <a:lnTo>
                    <a:pt x="607" y="8"/>
                  </a:lnTo>
                  <a:lnTo>
                    <a:pt x="660" y="6"/>
                  </a:lnTo>
                  <a:lnTo>
                    <a:pt x="711" y="0"/>
                  </a:lnTo>
                  <a:lnTo>
                    <a:pt x="765" y="3"/>
                  </a:lnTo>
                  <a:lnTo>
                    <a:pt x="818" y="6"/>
                  </a:lnTo>
                  <a:lnTo>
                    <a:pt x="871" y="10"/>
                  </a:lnTo>
                  <a:lnTo>
                    <a:pt x="923" y="8"/>
                  </a:lnTo>
                  <a:lnTo>
                    <a:pt x="976" y="11"/>
                  </a:lnTo>
                  <a:lnTo>
                    <a:pt x="1029" y="13"/>
                  </a:lnTo>
                  <a:lnTo>
                    <a:pt x="1082" y="16"/>
                  </a:lnTo>
                  <a:lnTo>
                    <a:pt x="1134" y="7"/>
                  </a:lnTo>
                  <a:lnTo>
                    <a:pt x="1187" y="7"/>
                  </a:lnTo>
                  <a:lnTo>
                    <a:pt x="1240" y="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6" name="Freeform 141"/>
            <p:cNvSpPr>
              <a:spLocks/>
            </p:cNvSpPr>
            <p:nvPr/>
          </p:nvSpPr>
          <p:spPr bwMode="auto">
            <a:xfrm>
              <a:off x="1557338" y="5075238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2147483647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2147483647 h 16"/>
                <a:gd name="T24" fmla="*/ 2147483647 w 1240"/>
                <a:gd name="T25" fmla="*/ 2147483647 h 16"/>
                <a:gd name="T26" fmla="*/ 2147483647 w 1240"/>
                <a:gd name="T27" fmla="*/ 0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2147483647 h 16"/>
                <a:gd name="T46" fmla="*/ 2147483647 w 1240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3"/>
                  </a:moveTo>
                  <a:lnTo>
                    <a:pt x="56" y="7"/>
                  </a:lnTo>
                  <a:lnTo>
                    <a:pt x="112" y="8"/>
                  </a:lnTo>
                  <a:lnTo>
                    <a:pt x="168" y="6"/>
                  </a:lnTo>
                  <a:lnTo>
                    <a:pt x="224" y="4"/>
                  </a:lnTo>
                  <a:lnTo>
                    <a:pt x="277" y="4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6"/>
                  </a:lnTo>
                  <a:lnTo>
                    <a:pt x="494" y="4"/>
                  </a:lnTo>
                  <a:lnTo>
                    <a:pt x="550" y="4"/>
                  </a:lnTo>
                  <a:lnTo>
                    <a:pt x="607" y="8"/>
                  </a:lnTo>
                  <a:lnTo>
                    <a:pt x="660" y="6"/>
                  </a:lnTo>
                  <a:lnTo>
                    <a:pt x="711" y="0"/>
                  </a:lnTo>
                  <a:lnTo>
                    <a:pt x="765" y="3"/>
                  </a:lnTo>
                  <a:lnTo>
                    <a:pt x="818" y="6"/>
                  </a:lnTo>
                  <a:lnTo>
                    <a:pt x="871" y="10"/>
                  </a:lnTo>
                  <a:lnTo>
                    <a:pt x="923" y="8"/>
                  </a:lnTo>
                  <a:lnTo>
                    <a:pt x="976" y="11"/>
                  </a:lnTo>
                  <a:lnTo>
                    <a:pt x="1029" y="13"/>
                  </a:lnTo>
                  <a:lnTo>
                    <a:pt x="1082" y="16"/>
                  </a:lnTo>
                  <a:lnTo>
                    <a:pt x="1134" y="4"/>
                  </a:lnTo>
                  <a:lnTo>
                    <a:pt x="1187" y="6"/>
                  </a:lnTo>
                  <a:lnTo>
                    <a:pt x="1240" y="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7" name="Freeform 142"/>
            <p:cNvSpPr>
              <a:spLocks/>
            </p:cNvSpPr>
            <p:nvPr/>
          </p:nvSpPr>
          <p:spPr bwMode="auto">
            <a:xfrm>
              <a:off x="1557338" y="5060950"/>
              <a:ext cx="1968500" cy="14288"/>
            </a:xfrm>
            <a:custGeom>
              <a:avLst/>
              <a:gdLst>
                <a:gd name="T0" fmla="*/ 0 w 1240"/>
                <a:gd name="T1" fmla="*/ 0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2147483647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0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0"/>
                  </a:moveTo>
                  <a:lnTo>
                    <a:pt x="56" y="3"/>
                  </a:lnTo>
                  <a:lnTo>
                    <a:pt x="112" y="6"/>
                  </a:lnTo>
                  <a:lnTo>
                    <a:pt x="168" y="3"/>
                  </a:lnTo>
                  <a:lnTo>
                    <a:pt x="224" y="1"/>
                  </a:lnTo>
                  <a:lnTo>
                    <a:pt x="277" y="1"/>
                  </a:lnTo>
                  <a:lnTo>
                    <a:pt x="329" y="4"/>
                  </a:lnTo>
                  <a:lnTo>
                    <a:pt x="382" y="6"/>
                  </a:lnTo>
                  <a:lnTo>
                    <a:pt x="438" y="6"/>
                  </a:lnTo>
                  <a:lnTo>
                    <a:pt x="494" y="6"/>
                  </a:lnTo>
                  <a:lnTo>
                    <a:pt x="550" y="6"/>
                  </a:lnTo>
                  <a:lnTo>
                    <a:pt x="607" y="3"/>
                  </a:lnTo>
                  <a:lnTo>
                    <a:pt x="660" y="3"/>
                  </a:lnTo>
                  <a:lnTo>
                    <a:pt x="711" y="9"/>
                  </a:lnTo>
                  <a:lnTo>
                    <a:pt x="765" y="0"/>
                  </a:lnTo>
                  <a:lnTo>
                    <a:pt x="818" y="3"/>
                  </a:lnTo>
                  <a:lnTo>
                    <a:pt x="871" y="6"/>
                  </a:lnTo>
                  <a:lnTo>
                    <a:pt x="923" y="7"/>
                  </a:lnTo>
                  <a:lnTo>
                    <a:pt x="976" y="4"/>
                  </a:lnTo>
                  <a:lnTo>
                    <a:pt x="1029" y="3"/>
                  </a:lnTo>
                  <a:lnTo>
                    <a:pt x="1082" y="3"/>
                  </a:lnTo>
                  <a:lnTo>
                    <a:pt x="1134" y="7"/>
                  </a:lnTo>
                  <a:lnTo>
                    <a:pt x="1187" y="6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8" name="Freeform 143"/>
            <p:cNvSpPr>
              <a:spLocks/>
            </p:cNvSpPr>
            <p:nvPr/>
          </p:nvSpPr>
          <p:spPr bwMode="auto">
            <a:xfrm>
              <a:off x="1557338" y="5057775"/>
              <a:ext cx="1968500" cy="14288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0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0 h 9"/>
                <a:gd name="T44" fmla="*/ 2147483647 w 1240"/>
                <a:gd name="T45" fmla="*/ 2147483647 h 9"/>
                <a:gd name="T46" fmla="*/ 2147483647 w 1240"/>
                <a:gd name="T47" fmla="*/ 0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2"/>
                  </a:moveTo>
                  <a:lnTo>
                    <a:pt x="56" y="5"/>
                  </a:lnTo>
                  <a:lnTo>
                    <a:pt x="112" y="8"/>
                  </a:lnTo>
                  <a:lnTo>
                    <a:pt x="168" y="5"/>
                  </a:lnTo>
                  <a:lnTo>
                    <a:pt x="224" y="3"/>
                  </a:lnTo>
                  <a:lnTo>
                    <a:pt x="277" y="3"/>
                  </a:lnTo>
                  <a:lnTo>
                    <a:pt x="329" y="6"/>
                  </a:lnTo>
                  <a:lnTo>
                    <a:pt x="382" y="8"/>
                  </a:lnTo>
                  <a:lnTo>
                    <a:pt x="438" y="6"/>
                  </a:lnTo>
                  <a:lnTo>
                    <a:pt x="494" y="3"/>
                  </a:lnTo>
                  <a:lnTo>
                    <a:pt x="550" y="3"/>
                  </a:lnTo>
                  <a:lnTo>
                    <a:pt x="607" y="0"/>
                  </a:lnTo>
                  <a:lnTo>
                    <a:pt x="660" y="5"/>
                  </a:lnTo>
                  <a:lnTo>
                    <a:pt x="711" y="6"/>
                  </a:lnTo>
                  <a:lnTo>
                    <a:pt x="765" y="2"/>
                  </a:lnTo>
                  <a:lnTo>
                    <a:pt x="818" y="5"/>
                  </a:lnTo>
                  <a:lnTo>
                    <a:pt x="871" y="8"/>
                  </a:lnTo>
                  <a:lnTo>
                    <a:pt x="923" y="9"/>
                  </a:lnTo>
                  <a:lnTo>
                    <a:pt x="976" y="6"/>
                  </a:lnTo>
                  <a:lnTo>
                    <a:pt x="1029" y="5"/>
                  </a:lnTo>
                  <a:lnTo>
                    <a:pt x="1082" y="5"/>
                  </a:lnTo>
                  <a:lnTo>
                    <a:pt x="1134" y="0"/>
                  </a:lnTo>
                  <a:lnTo>
                    <a:pt x="1187" y="3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099" name="Freeform 144"/>
            <p:cNvSpPr>
              <a:spLocks/>
            </p:cNvSpPr>
            <p:nvPr/>
          </p:nvSpPr>
          <p:spPr bwMode="auto">
            <a:xfrm>
              <a:off x="1557338" y="5048250"/>
              <a:ext cx="1968500" cy="12700"/>
            </a:xfrm>
            <a:custGeom>
              <a:avLst/>
              <a:gdLst>
                <a:gd name="T0" fmla="*/ 0 w 1240"/>
                <a:gd name="T1" fmla="*/ 2147483647 h 8"/>
                <a:gd name="T2" fmla="*/ 2147483647 w 1240"/>
                <a:gd name="T3" fmla="*/ 2147483647 h 8"/>
                <a:gd name="T4" fmla="*/ 2147483647 w 1240"/>
                <a:gd name="T5" fmla="*/ 2147483647 h 8"/>
                <a:gd name="T6" fmla="*/ 2147483647 w 1240"/>
                <a:gd name="T7" fmla="*/ 2147483647 h 8"/>
                <a:gd name="T8" fmla="*/ 2147483647 w 1240"/>
                <a:gd name="T9" fmla="*/ 2147483647 h 8"/>
                <a:gd name="T10" fmla="*/ 2147483647 w 1240"/>
                <a:gd name="T11" fmla="*/ 2147483647 h 8"/>
                <a:gd name="T12" fmla="*/ 2147483647 w 1240"/>
                <a:gd name="T13" fmla="*/ 2147483647 h 8"/>
                <a:gd name="T14" fmla="*/ 2147483647 w 1240"/>
                <a:gd name="T15" fmla="*/ 2147483647 h 8"/>
                <a:gd name="T16" fmla="*/ 2147483647 w 1240"/>
                <a:gd name="T17" fmla="*/ 2147483647 h 8"/>
                <a:gd name="T18" fmla="*/ 2147483647 w 1240"/>
                <a:gd name="T19" fmla="*/ 2147483647 h 8"/>
                <a:gd name="T20" fmla="*/ 2147483647 w 1240"/>
                <a:gd name="T21" fmla="*/ 2147483647 h 8"/>
                <a:gd name="T22" fmla="*/ 2147483647 w 1240"/>
                <a:gd name="T23" fmla="*/ 2147483647 h 8"/>
                <a:gd name="T24" fmla="*/ 2147483647 w 1240"/>
                <a:gd name="T25" fmla="*/ 2147483647 h 8"/>
                <a:gd name="T26" fmla="*/ 2147483647 w 1240"/>
                <a:gd name="T27" fmla="*/ 2147483647 h 8"/>
                <a:gd name="T28" fmla="*/ 2147483647 w 1240"/>
                <a:gd name="T29" fmla="*/ 2147483647 h 8"/>
                <a:gd name="T30" fmla="*/ 2147483647 w 1240"/>
                <a:gd name="T31" fmla="*/ 2147483647 h 8"/>
                <a:gd name="T32" fmla="*/ 2147483647 w 1240"/>
                <a:gd name="T33" fmla="*/ 2147483647 h 8"/>
                <a:gd name="T34" fmla="*/ 2147483647 w 1240"/>
                <a:gd name="T35" fmla="*/ 2147483647 h 8"/>
                <a:gd name="T36" fmla="*/ 2147483647 w 1240"/>
                <a:gd name="T37" fmla="*/ 2147483647 h 8"/>
                <a:gd name="T38" fmla="*/ 2147483647 w 1240"/>
                <a:gd name="T39" fmla="*/ 2147483647 h 8"/>
                <a:gd name="T40" fmla="*/ 2147483647 w 1240"/>
                <a:gd name="T41" fmla="*/ 0 h 8"/>
                <a:gd name="T42" fmla="*/ 2147483647 w 1240"/>
                <a:gd name="T43" fmla="*/ 2147483647 h 8"/>
                <a:gd name="T44" fmla="*/ 2147483647 w 1240"/>
                <a:gd name="T45" fmla="*/ 2147483647 h 8"/>
                <a:gd name="T46" fmla="*/ 2147483647 w 1240"/>
                <a:gd name="T47" fmla="*/ 2147483647 h 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8">
                  <a:moveTo>
                    <a:pt x="0" y="8"/>
                  </a:moveTo>
                  <a:lnTo>
                    <a:pt x="56" y="6"/>
                  </a:lnTo>
                  <a:lnTo>
                    <a:pt x="112" y="6"/>
                  </a:lnTo>
                  <a:lnTo>
                    <a:pt x="168" y="5"/>
                  </a:lnTo>
                  <a:lnTo>
                    <a:pt x="224" y="5"/>
                  </a:lnTo>
                  <a:lnTo>
                    <a:pt x="277" y="3"/>
                  </a:lnTo>
                  <a:lnTo>
                    <a:pt x="329" y="2"/>
                  </a:lnTo>
                  <a:lnTo>
                    <a:pt x="382" y="2"/>
                  </a:lnTo>
                  <a:lnTo>
                    <a:pt x="438" y="5"/>
                  </a:lnTo>
                  <a:lnTo>
                    <a:pt x="494" y="6"/>
                  </a:lnTo>
                  <a:lnTo>
                    <a:pt x="550" y="6"/>
                  </a:lnTo>
                  <a:lnTo>
                    <a:pt x="607" y="6"/>
                  </a:lnTo>
                  <a:lnTo>
                    <a:pt x="660" y="6"/>
                  </a:lnTo>
                  <a:lnTo>
                    <a:pt x="711" y="5"/>
                  </a:lnTo>
                  <a:lnTo>
                    <a:pt x="765" y="8"/>
                  </a:lnTo>
                  <a:lnTo>
                    <a:pt x="818" y="6"/>
                  </a:lnTo>
                  <a:lnTo>
                    <a:pt x="871" y="5"/>
                  </a:lnTo>
                  <a:lnTo>
                    <a:pt x="923" y="6"/>
                  </a:lnTo>
                  <a:lnTo>
                    <a:pt x="976" y="6"/>
                  </a:lnTo>
                  <a:lnTo>
                    <a:pt x="1029" y="2"/>
                  </a:lnTo>
                  <a:lnTo>
                    <a:pt x="1082" y="0"/>
                  </a:lnTo>
                  <a:lnTo>
                    <a:pt x="1134" y="6"/>
                  </a:lnTo>
                  <a:lnTo>
                    <a:pt x="1187" y="6"/>
                  </a:lnTo>
                  <a:lnTo>
                    <a:pt x="1240" y="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0" name="Freeform 145"/>
            <p:cNvSpPr>
              <a:spLocks/>
            </p:cNvSpPr>
            <p:nvPr/>
          </p:nvSpPr>
          <p:spPr bwMode="auto">
            <a:xfrm>
              <a:off x="1557338" y="5038725"/>
              <a:ext cx="1968500" cy="22225"/>
            </a:xfrm>
            <a:custGeom>
              <a:avLst/>
              <a:gdLst>
                <a:gd name="T0" fmla="*/ 0 w 1240"/>
                <a:gd name="T1" fmla="*/ 2147483647 h 14"/>
                <a:gd name="T2" fmla="*/ 2147483647 w 1240"/>
                <a:gd name="T3" fmla="*/ 2147483647 h 14"/>
                <a:gd name="T4" fmla="*/ 2147483647 w 1240"/>
                <a:gd name="T5" fmla="*/ 2147483647 h 14"/>
                <a:gd name="T6" fmla="*/ 2147483647 w 1240"/>
                <a:gd name="T7" fmla="*/ 2147483647 h 14"/>
                <a:gd name="T8" fmla="*/ 2147483647 w 1240"/>
                <a:gd name="T9" fmla="*/ 2147483647 h 14"/>
                <a:gd name="T10" fmla="*/ 2147483647 w 1240"/>
                <a:gd name="T11" fmla="*/ 2147483647 h 14"/>
                <a:gd name="T12" fmla="*/ 2147483647 w 1240"/>
                <a:gd name="T13" fmla="*/ 2147483647 h 14"/>
                <a:gd name="T14" fmla="*/ 2147483647 w 1240"/>
                <a:gd name="T15" fmla="*/ 2147483647 h 14"/>
                <a:gd name="T16" fmla="*/ 2147483647 w 1240"/>
                <a:gd name="T17" fmla="*/ 2147483647 h 14"/>
                <a:gd name="T18" fmla="*/ 2147483647 w 1240"/>
                <a:gd name="T19" fmla="*/ 2147483647 h 14"/>
                <a:gd name="T20" fmla="*/ 2147483647 w 1240"/>
                <a:gd name="T21" fmla="*/ 2147483647 h 14"/>
                <a:gd name="T22" fmla="*/ 2147483647 w 1240"/>
                <a:gd name="T23" fmla="*/ 2147483647 h 14"/>
                <a:gd name="T24" fmla="*/ 2147483647 w 1240"/>
                <a:gd name="T25" fmla="*/ 0 h 14"/>
                <a:gd name="T26" fmla="*/ 2147483647 w 1240"/>
                <a:gd name="T27" fmla="*/ 2147483647 h 14"/>
                <a:gd name="T28" fmla="*/ 2147483647 w 1240"/>
                <a:gd name="T29" fmla="*/ 2147483647 h 14"/>
                <a:gd name="T30" fmla="*/ 2147483647 w 1240"/>
                <a:gd name="T31" fmla="*/ 2147483647 h 14"/>
                <a:gd name="T32" fmla="*/ 2147483647 w 1240"/>
                <a:gd name="T33" fmla="*/ 2147483647 h 14"/>
                <a:gd name="T34" fmla="*/ 2147483647 w 1240"/>
                <a:gd name="T35" fmla="*/ 2147483647 h 14"/>
                <a:gd name="T36" fmla="*/ 2147483647 w 1240"/>
                <a:gd name="T37" fmla="*/ 2147483647 h 14"/>
                <a:gd name="T38" fmla="*/ 2147483647 w 1240"/>
                <a:gd name="T39" fmla="*/ 2147483647 h 14"/>
                <a:gd name="T40" fmla="*/ 2147483647 w 1240"/>
                <a:gd name="T41" fmla="*/ 2147483647 h 14"/>
                <a:gd name="T42" fmla="*/ 2147483647 w 1240"/>
                <a:gd name="T43" fmla="*/ 2147483647 h 14"/>
                <a:gd name="T44" fmla="*/ 2147483647 w 1240"/>
                <a:gd name="T45" fmla="*/ 2147483647 h 14"/>
                <a:gd name="T46" fmla="*/ 2147483647 w 1240"/>
                <a:gd name="T47" fmla="*/ 2147483647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4">
                  <a:moveTo>
                    <a:pt x="0" y="14"/>
                  </a:moveTo>
                  <a:lnTo>
                    <a:pt x="56" y="12"/>
                  </a:lnTo>
                  <a:lnTo>
                    <a:pt x="112" y="12"/>
                  </a:lnTo>
                  <a:lnTo>
                    <a:pt x="168" y="11"/>
                  </a:lnTo>
                  <a:lnTo>
                    <a:pt x="224" y="11"/>
                  </a:lnTo>
                  <a:lnTo>
                    <a:pt x="277" y="9"/>
                  </a:lnTo>
                  <a:lnTo>
                    <a:pt x="329" y="8"/>
                  </a:lnTo>
                  <a:lnTo>
                    <a:pt x="382" y="8"/>
                  </a:lnTo>
                  <a:lnTo>
                    <a:pt x="438" y="8"/>
                  </a:lnTo>
                  <a:lnTo>
                    <a:pt x="494" y="5"/>
                  </a:lnTo>
                  <a:lnTo>
                    <a:pt x="550" y="6"/>
                  </a:lnTo>
                  <a:lnTo>
                    <a:pt x="607" y="3"/>
                  </a:lnTo>
                  <a:lnTo>
                    <a:pt x="660" y="0"/>
                  </a:lnTo>
                  <a:lnTo>
                    <a:pt x="711" y="6"/>
                  </a:lnTo>
                  <a:lnTo>
                    <a:pt x="765" y="14"/>
                  </a:lnTo>
                  <a:lnTo>
                    <a:pt x="818" y="12"/>
                  </a:lnTo>
                  <a:lnTo>
                    <a:pt x="871" y="11"/>
                  </a:lnTo>
                  <a:lnTo>
                    <a:pt x="923" y="12"/>
                  </a:lnTo>
                  <a:lnTo>
                    <a:pt x="976" y="12"/>
                  </a:lnTo>
                  <a:lnTo>
                    <a:pt x="1029" y="8"/>
                  </a:lnTo>
                  <a:lnTo>
                    <a:pt x="1082" y="6"/>
                  </a:lnTo>
                  <a:lnTo>
                    <a:pt x="1134" y="8"/>
                  </a:lnTo>
                  <a:lnTo>
                    <a:pt x="1187" y="8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1" name="Freeform 146"/>
            <p:cNvSpPr>
              <a:spLocks/>
            </p:cNvSpPr>
            <p:nvPr/>
          </p:nvSpPr>
          <p:spPr bwMode="auto">
            <a:xfrm>
              <a:off x="1557338" y="5037138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2147483647 h 12"/>
                <a:gd name="T26" fmla="*/ 2147483647 w 1240"/>
                <a:gd name="T27" fmla="*/ 2147483647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0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12"/>
                  </a:moveTo>
                  <a:lnTo>
                    <a:pt x="56" y="7"/>
                  </a:lnTo>
                  <a:lnTo>
                    <a:pt x="112" y="4"/>
                  </a:lnTo>
                  <a:lnTo>
                    <a:pt x="168" y="4"/>
                  </a:lnTo>
                  <a:lnTo>
                    <a:pt x="224" y="3"/>
                  </a:lnTo>
                  <a:lnTo>
                    <a:pt x="277" y="3"/>
                  </a:lnTo>
                  <a:lnTo>
                    <a:pt x="329" y="4"/>
                  </a:lnTo>
                  <a:lnTo>
                    <a:pt x="382" y="4"/>
                  </a:lnTo>
                  <a:lnTo>
                    <a:pt x="438" y="6"/>
                  </a:lnTo>
                  <a:lnTo>
                    <a:pt x="494" y="6"/>
                  </a:lnTo>
                  <a:lnTo>
                    <a:pt x="550" y="3"/>
                  </a:lnTo>
                  <a:lnTo>
                    <a:pt x="607" y="1"/>
                  </a:lnTo>
                  <a:lnTo>
                    <a:pt x="660" y="1"/>
                  </a:lnTo>
                  <a:lnTo>
                    <a:pt x="711" y="7"/>
                  </a:lnTo>
                  <a:lnTo>
                    <a:pt x="765" y="12"/>
                  </a:lnTo>
                  <a:lnTo>
                    <a:pt x="818" y="9"/>
                  </a:lnTo>
                  <a:lnTo>
                    <a:pt x="871" y="7"/>
                  </a:lnTo>
                  <a:lnTo>
                    <a:pt x="923" y="7"/>
                  </a:lnTo>
                  <a:lnTo>
                    <a:pt x="976" y="6"/>
                  </a:lnTo>
                  <a:lnTo>
                    <a:pt x="1029" y="6"/>
                  </a:lnTo>
                  <a:lnTo>
                    <a:pt x="1082" y="4"/>
                  </a:lnTo>
                  <a:lnTo>
                    <a:pt x="1134" y="4"/>
                  </a:lnTo>
                  <a:lnTo>
                    <a:pt x="1187" y="0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2" name="Freeform 147"/>
            <p:cNvSpPr>
              <a:spLocks/>
            </p:cNvSpPr>
            <p:nvPr/>
          </p:nvSpPr>
          <p:spPr bwMode="auto">
            <a:xfrm>
              <a:off x="1557338" y="5037138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0 h 12"/>
                <a:gd name="T22" fmla="*/ 2147483647 w 1240"/>
                <a:gd name="T23" fmla="*/ 2147483647 h 12"/>
                <a:gd name="T24" fmla="*/ 2147483647 w 1240"/>
                <a:gd name="T25" fmla="*/ 0 h 12"/>
                <a:gd name="T26" fmla="*/ 2147483647 w 1240"/>
                <a:gd name="T27" fmla="*/ 2147483647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0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12"/>
                  </a:moveTo>
                  <a:lnTo>
                    <a:pt x="56" y="7"/>
                  </a:lnTo>
                  <a:lnTo>
                    <a:pt x="112" y="4"/>
                  </a:lnTo>
                  <a:lnTo>
                    <a:pt x="168" y="4"/>
                  </a:lnTo>
                  <a:lnTo>
                    <a:pt x="224" y="3"/>
                  </a:lnTo>
                  <a:lnTo>
                    <a:pt x="277" y="3"/>
                  </a:lnTo>
                  <a:lnTo>
                    <a:pt x="329" y="4"/>
                  </a:lnTo>
                  <a:lnTo>
                    <a:pt x="382" y="4"/>
                  </a:lnTo>
                  <a:lnTo>
                    <a:pt x="438" y="3"/>
                  </a:lnTo>
                  <a:lnTo>
                    <a:pt x="494" y="4"/>
                  </a:lnTo>
                  <a:lnTo>
                    <a:pt x="550" y="0"/>
                  </a:lnTo>
                  <a:lnTo>
                    <a:pt x="607" y="1"/>
                  </a:lnTo>
                  <a:lnTo>
                    <a:pt x="660" y="0"/>
                  </a:lnTo>
                  <a:lnTo>
                    <a:pt x="711" y="7"/>
                  </a:lnTo>
                  <a:lnTo>
                    <a:pt x="765" y="12"/>
                  </a:lnTo>
                  <a:lnTo>
                    <a:pt x="818" y="9"/>
                  </a:lnTo>
                  <a:lnTo>
                    <a:pt x="871" y="7"/>
                  </a:lnTo>
                  <a:lnTo>
                    <a:pt x="923" y="7"/>
                  </a:lnTo>
                  <a:lnTo>
                    <a:pt x="976" y="6"/>
                  </a:lnTo>
                  <a:lnTo>
                    <a:pt x="1029" y="6"/>
                  </a:lnTo>
                  <a:lnTo>
                    <a:pt x="1082" y="4"/>
                  </a:lnTo>
                  <a:lnTo>
                    <a:pt x="1134" y="1"/>
                  </a:lnTo>
                  <a:lnTo>
                    <a:pt x="1187" y="0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3" name="Freeform 148"/>
            <p:cNvSpPr>
              <a:spLocks/>
            </p:cNvSpPr>
            <p:nvPr/>
          </p:nvSpPr>
          <p:spPr bwMode="auto">
            <a:xfrm>
              <a:off x="1557338" y="5030788"/>
              <a:ext cx="1968500" cy="7937"/>
            </a:xfrm>
            <a:custGeom>
              <a:avLst/>
              <a:gdLst>
                <a:gd name="T0" fmla="*/ 0 w 1240"/>
                <a:gd name="T1" fmla="*/ 0 h 5"/>
                <a:gd name="T2" fmla="*/ 2147483647 w 1240"/>
                <a:gd name="T3" fmla="*/ 2147483647 h 5"/>
                <a:gd name="T4" fmla="*/ 2147483647 w 1240"/>
                <a:gd name="T5" fmla="*/ 0 h 5"/>
                <a:gd name="T6" fmla="*/ 2147483647 w 1240"/>
                <a:gd name="T7" fmla="*/ 0 h 5"/>
                <a:gd name="T8" fmla="*/ 2147483647 w 1240"/>
                <a:gd name="T9" fmla="*/ 2147483647 h 5"/>
                <a:gd name="T10" fmla="*/ 2147483647 w 1240"/>
                <a:gd name="T11" fmla="*/ 2147483647 h 5"/>
                <a:gd name="T12" fmla="*/ 2147483647 w 1240"/>
                <a:gd name="T13" fmla="*/ 2147483647 h 5"/>
                <a:gd name="T14" fmla="*/ 2147483647 w 1240"/>
                <a:gd name="T15" fmla="*/ 2147483647 h 5"/>
                <a:gd name="T16" fmla="*/ 2147483647 w 1240"/>
                <a:gd name="T17" fmla="*/ 2147483647 h 5"/>
                <a:gd name="T18" fmla="*/ 2147483647 w 1240"/>
                <a:gd name="T19" fmla="*/ 2147483647 h 5"/>
                <a:gd name="T20" fmla="*/ 2147483647 w 1240"/>
                <a:gd name="T21" fmla="*/ 2147483647 h 5"/>
                <a:gd name="T22" fmla="*/ 2147483647 w 1240"/>
                <a:gd name="T23" fmla="*/ 0 h 5"/>
                <a:gd name="T24" fmla="*/ 2147483647 w 1240"/>
                <a:gd name="T25" fmla="*/ 0 h 5"/>
                <a:gd name="T26" fmla="*/ 2147483647 w 1240"/>
                <a:gd name="T27" fmla="*/ 0 h 5"/>
                <a:gd name="T28" fmla="*/ 2147483647 w 1240"/>
                <a:gd name="T29" fmla="*/ 0 h 5"/>
                <a:gd name="T30" fmla="*/ 2147483647 w 1240"/>
                <a:gd name="T31" fmla="*/ 2147483647 h 5"/>
                <a:gd name="T32" fmla="*/ 2147483647 w 1240"/>
                <a:gd name="T33" fmla="*/ 2147483647 h 5"/>
                <a:gd name="T34" fmla="*/ 2147483647 w 1240"/>
                <a:gd name="T35" fmla="*/ 2147483647 h 5"/>
                <a:gd name="T36" fmla="*/ 2147483647 w 1240"/>
                <a:gd name="T37" fmla="*/ 2147483647 h 5"/>
                <a:gd name="T38" fmla="*/ 2147483647 w 1240"/>
                <a:gd name="T39" fmla="*/ 2147483647 h 5"/>
                <a:gd name="T40" fmla="*/ 2147483647 w 1240"/>
                <a:gd name="T41" fmla="*/ 2147483647 h 5"/>
                <a:gd name="T42" fmla="*/ 2147483647 w 1240"/>
                <a:gd name="T43" fmla="*/ 2147483647 h 5"/>
                <a:gd name="T44" fmla="*/ 2147483647 w 1240"/>
                <a:gd name="T45" fmla="*/ 2147483647 h 5"/>
                <a:gd name="T46" fmla="*/ 2147483647 w 1240"/>
                <a:gd name="T47" fmla="*/ 0 h 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5">
                  <a:moveTo>
                    <a:pt x="0" y="0"/>
                  </a:moveTo>
                  <a:lnTo>
                    <a:pt x="56" y="1"/>
                  </a:lnTo>
                  <a:lnTo>
                    <a:pt x="112" y="0"/>
                  </a:lnTo>
                  <a:lnTo>
                    <a:pt x="168" y="0"/>
                  </a:lnTo>
                  <a:lnTo>
                    <a:pt x="224" y="1"/>
                  </a:lnTo>
                  <a:lnTo>
                    <a:pt x="277" y="4"/>
                  </a:lnTo>
                  <a:lnTo>
                    <a:pt x="329" y="2"/>
                  </a:lnTo>
                  <a:lnTo>
                    <a:pt x="382" y="2"/>
                  </a:lnTo>
                  <a:lnTo>
                    <a:pt x="438" y="5"/>
                  </a:lnTo>
                  <a:lnTo>
                    <a:pt x="494" y="4"/>
                  </a:lnTo>
                  <a:lnTo>
                    <a:pt x="550" y="2"/>
                  </a:lnTo>
                  <a:lnTo>
                    <a:pt x="607" y="0"/>
                  </a:lnTo>
                  <a:lnTo>
                    <a:pt x="660" y="0"/>
                  </a:lnTo>
                  <a:lnTo>
                    <a:pt x="711" y="0"/>
                  </a:lnTo>
                  <a:lnTo>
                    <a:pt x="765" y="0"/>
                  </a:lnTo>
                  <a:lnTo>
                    <a:pt x="818" y="1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5"/>
                  </a:lnTo>
                  <a:lnTo>
                    <a:pt x="1029" y="5"/>
                  </a:lnTo>
                  <a:lnTo>
                    <a:pt x="1082" y="4"/>
                  </a:lnTo>
                  <a:lnTo>
                    <a:pt x="1134" y="4"/>
                  </a:lnTo>
                  <a:lnTo>
                    <a:pt x="1187" y="2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4" name="Freeform 149"/>
            <p:cNvSpPr>
              <a:spLocks/>
            </p:cNvSpPr>
            <p:nvPr/>
          </p:nvSpPr>
          <p:spPr bwMode="auto">
            <a:xfrm>
              <a:off x="1557338" y="5030788"/>
              <a:ext cx="1968500" cy="7937"/>
            </a:xfrm>
            <a:custGeom>
              <a:avLst/>
              <a:gdLst>
                <a:gd name="T0" fmla="*/ 0 w 1240"/>
                <a:gd name="T1" fmla="*/ 0 h 5"/>
                <a:gd name="T2" fmla="*/ 2147483647 w 1240"/>
                <a:gd name="T3" fmla="*/ 2147483647 h 5"/>
                <a:gd name="T4" fmla="*/ 2147483647 w 1240"/>
                <a:gd name="T5" fmla="*/ 0 h 5"/>
                <a:gd name="T6" fmla="*/ 2147483647 w 1240"/>
                <a:gd name="T7" fmla="*/ 0 h 5"/>
                <a:gd name="T8" fmla="*/ 2147483647 w 1240"/>
                <a:gd name="T9" fmla="*/ 2147483647 h 5"/>
                <a:gd name="T10" fmla="*/ 2147483647 w 1240"/>
                <a:gd name="T11" fmla="*/ 2147483647 h 5"/>
                <a:gd name="T12" fmla="*/ 2147483647 w 1240"/>
                <a:gd name="T13" fmla="*/ 2147483647 h 5"/>
                <a:gd name="T14" fmla="*/ 2147483647 w 1240"/>
                <a:gd name="T15" fmla="*/ 2147483647 h 5"/>
                <a:gd name="T16" fmla="*/ 2147483647 w 1240"/>
                <a:gd name="T17" fmla="*/ 0 h 5"/>
                <a:gd name="T18" fmla="*/ 2147483647 w 1240"/>
                <a:gd name="T19" fmla="*/ 2147483647 h 5"/>
                <a:gd name="T20" fmla="*/ 2147483647 w 1240"/>
                <a:gd name="T21" fmla="*/ 2147483647 h 5"/>
                <a:gd name="T22" fmla="*/ 2147483647 w 1240"/>
                <a:gd name="T23" fmla="*/ 0 h 5"/>
                <a:gd name="T24" fmla="*/ 2147483647 w 1240"/>
                <a:gd name="T25" fmla="*/ 0 h 5"/>
                <a:gd name="T26" fmla="*/ 2147483647 w 1240"/>
                <a:gd name="T27" fmla="*/ 0 h 5"/>
                <a:gd name="T28" fmla="*/ 2147483647 w 1240"/>
                <a:gd name="T29" fmla="*/ 0 h 5"/>
                <a:gd name="T30" fmla="*/ 2147483647 w 1240"/>
                <a:gd name="T31" fmla="*/ 2147483647 h 5"/>
                <a:gd name="T32" fmla="*/ 2147483647 w 1240"/>
                <a:gd name="T33" fmla="*/ 2147483647 h 5"/>
                <a:gd name="T34" fmla="*/ 2147483647 w 1240"/>
                <a:gd name="T35" fmla="*/ 2147483647 h 5"/>
                <a:gd name="T36" fmla="*/ 2147483647 w 1240"/>
                <a:gd name="T37" fmla="*/ 2147483647 h 5"/>
                <a:gd name="T38" fmla="*/ 2147483647 w 1240"/>
                <a:gd name="T39" fmla="*/ 2147483647 h 5"/>
                <a:gd name="T40" fmla="*/ 2147483647 w 1240"/>
                <a:gd name="T41" fmla="*/ 2147483647 h 5"/>
                <a:gd name="T42" fmla="*/ 2147483647 w 1240"/>
                <a:gd name="T43" fmla="*/ 2147483647 h 5"/>
                <a:gd name="T44" fmla="*/ 2147483647 w 1240"/>
                <a:gd name="T45" fmla="*/ 0 h 5"/>
                <a:gd name="T46" fmla="*/ 2147483647 w 1240"/>
                <a:gd name="T47" fmla="*/ 0 h 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5">
                  <a:moveTo>
                    <a:pt x="0" y="0"/>
                  </a:moveTo>
                  <a:lnTo>
                    <a:pt x="56" y="1"/>
                  </a:lnTo>
                  <a:lnTo>
                    <a:pt x="112" y="0"/>
                  </a:lnTo>
                  <a:lnTo>
                    <a:pt x="168" y="0"/>
                  </a:lnTo>
                  <a:lnTo>
                    <a:pt x="224" y="1"/>
                  </a:lnTo>
                  <a:lnTo>
                    <a:pt x="277" y="4"/>
                  </a:lnTo>
                  <a:lnTo>
                    <a:pt x="329" y="2"/>
                  </a:lnTo>
                  <a:lnTo>
                    <a:pt x="382" y="2"/>
                  </a:lnTo>
                  <a:lnTo>
                    <a:pt x="438" y="0"/>
                  </a:lnTo>
                  <a:lnTo>
                    <a:pt x="494" y="1"/>
                  </a:lnTo>
                  <a:lnTo>
                    <a:pt x="550" y="1"/>
                  </a:lnTo>
                  <a:lnTo>
                    <a:pt x="607" y="0"/>
                  </a:lnTo>
                  <a:lnTo>
                    <a:pt x="660" y="0"/>
                  </a:lnTo>
                  <a:lnTo>
                    <a:pt x="711" y="0"/>
                  </a:lnTo>
                  <a:lnTo>
                    <a:pt x="765" y="0"/>
                  </a:lnTo>
                  <a:lnTo>
                    <a:pt x="818" y="1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5"/>
                  </a:lnTo>
                  <a:lnTo>
                    <a:pt x="1029" y="5"/>
                  </a:lnTo>
                  <a:lnTo>
                    <a:pt x="1082" y="4"/>
                  </a:lnTo>
                  <a:lnTo>
                    <a:pt x="1134" y="1"/>
                  </a:lnTo>
                  <a:lnTo>
                    <a:pt x="1187" y="0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5" name="Freeform 150"/>
            <p:cNvSpPr>
              <a:spLocks/>
            </p:cNvSpPr>
            <p:nvPr/>
          </p:nvSpPr>
          <p:spPr bwMode="auto">
            <a:xfrm>
              <a:off x="1557338" y="5021263"/>
              <a:ext cx="1968500" cy="11112"/>
            </a:xfrm>
            <a:custGeom>
              <a:avLst/>
              <a:gdLst>
                <a:gd name="T0" fmla="*/ 0 w 1240"/>
                <a:gd name="T1" fmla="*/ 2147483647 h 7"/>
                <a:gd name="T2" fmla="*/ 2147483647 w 1240"/>
                <a:gd name="T3" fmla="*/ 2147483647 h 7"/>
                <a:gd name="T4" fmla="*/ 2147483647 w 1240"/>
                <a:gd name="T5" fmla="*/ 2147483647 h 7"/>
                <a:gd name="T6" fmla="*/ 2147483647 w 1240"/>
                <a:gd name="T7" fmla="*/ 2147483647 h 7"/>
                <a:gd name="T8" fmla="*/ 2147483647 w 1240"/>
                <a:gd name="T9" fmla="*/ 2147483647 h 7"/>
                <a:gd name="T10" fmla="*/ 2147483647 w 1240"/>
                <a:gd name="T11" fmla="*/ 2147483647 h 7"/>
                <a:gd name="T12" fmla="*/ 2147483647 w 1240"/>
                <a:gd name="T13" fmla="*/ 2147483647 h 7"/>
                <a:gd name="T14" fmla="*/ 2147483647 w 1240"/>
                <a:gd name="T15" fmla="*/ 0 h 7"/>
                <a:gd name="T16" fmla="*/ 2147483647 w 1240"/>
                <a:gd name="T17" fmla="*/ 2147483647 h 7"/>
                <a:gd name="T18" fmla="*/ 2147483647 w 1240"/>
                <a:gd name="T19" fmla="*/ 2147483647 h 7"/>
                <a:gd name="T20" fmla="*/ 2147483647 w 1240"/>
                <a:gd name="T21" fmla="*/ 2147483647 h 7"/>
                <a:gd name="T22" fmla="*/ 2147483647 w 1240"/>
                <a:gd name="T23" fmla="*/ 2147483647 h 7"/>
                <a:gd name="T24" fmla="*/ 2147483647 w 1240"/>
                <a:gd name="T25" fmla="*/ 2147483647 h 7"/>
                <a:gd name="T26" fmla="*/ 2147483647 w 1240"/>
                <a:gd name="T27" fmla="*/ 2147483647 h 7"/>
                <a:gd name="T28" fmla="*/ 2147483647 w 1240"/>
                <a:gd name="T29" fmla="*/ 2147483647 h 7"/>
                <a:gd name="T30" fmla="*/ 2147483647 w 1240"/>
                <a:gd name="T31" fmla="*/ 2147483647 h 7"/>
                <a:gd name="T32" fmla="*/ 2147483647 w 1240"/>
                <a:gd name="T33" fmla="*/ 2147483647 h 7"/>
                <a:gd name="T34" fmla="*/ 2147483647 w 1240"/>
                <a:gd name="T35" fmla="*/ 2147483647 h 7"/>
                <a:gd name="T36" fmla="*/ 2147483647 w 1240"/>
                <a:gd name="T37" fmla="*/ 2147483647 h 7"/>
                <a:gd name="T38" fmla="*/ 2147483647 w 1240"/>
                <a:gd name="T39" fmla="*/ 2147483647 h 7"/>
                <a:gd name="T40" fmla="*/ 2147483647 w 1240"/>
                <a:gd name="T41" fmla="*/ 2147483647 h 7"/>
                <a:gd name="T42" fmla="*/ 2147483647 w 1240"/>
                <a:gd name="T43" fmla="*/ 2147483647 h 7"/>
                <a:gd name="T44" fmla="*/ 2147483647 w 1240"/>
                <a:gd name="T45" fmla="*/ 2147483647 h 7"/>
                <a:gd name="T46" fmla="*/ 2147483647 w 1240"/>
                <a:gd name="T47" fmla="*/ 2147483647 h 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7">
                  <a:moveTo>
                    <a:pt x="0" y="6"/>
                  </a:moveTo>
                  <a:lnTo>
                    <a:pt x="56" y="6"/>
                  </a:lnTo>
                  <a:lnTo>
                    <a:pt x="112" y="4"/>
                  </a:lnTo>
                  <a:lnTo>
                    <a:pt x="168" y="3"/>
                  </a:lnTo>
                  <a:lnTo>
                    <a:pt x="224" y="4"/>
                  </a:lnTo>
                  <a:lnTo>
                    <a:pt x="277" y="1"/>
                  </a:lnTo>
                  <a:lnTo>
                    <a:pt x="329" y="1"/>
                  </a:lnTo>
                  <a:lnTo>
                    <a:pt x="382" y="0"/>
                  </a:lnTo>
                  <a:lnTo>
                    <a:pt x="438" y="1"/>
                  </a:lnTo>
                  <a:lnTo>
                    <a:pt x="494" y="6"/>
                  </a:lnTo>
                  <a:lnTo>
                    <a:pt x="550" y="6"/>
                  </a:lnTo>
                  <a:lnTo>
                    <a:pt x="607" y="3"/>
                  </a:lnTo>
                  <a:lnTo>
                    <a:pt x="660" y="6"/>
                  </a:lnTo>
                  <a:lnTo>
                    <a:pt x="711" y="6"/>
                  </a:lnTo>
                  <a:lnTo>
                    <a:pt x="765" y="6"/>
                  </a:lnTo>
                  <a:lnTo>
                    <a:pt x="818" y="6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4"/>
                  </a:lnTo>
                  <a:lnTo>
                    <a:pt x="1029" y="6"/>
                  </a:lnTo>
                  <a:lnTo>
                    <a:pt x="1082" y="7"/>
                  </a:lnTo>
                  <a:lnTo>
                    <a:pt x="1134" y="7"/>
                  </a:lnTo>
                  <a:lnTo>
                    <a:pt x="1187" y="4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6" name="Freeform 151"/>
            <p:cNvSpPr>
              <a:spLocks/>
            </p:cNvSpPr>
            <p:nvPr/>
          </p:nvSpPr>
          <p:spPr bwMode="auto">
            <a:xfrm>
              <a:off x="1557338" y="5018088"/>
              <a:ext cx="1968500" cy="14287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0 h 9"/>
                <a:gd name="T20" fmla="*/ 2147483647 w 1240"/>
                <a:gd name="T21" fmla="*/ 0 h 9"/>
                <a:gd name="T22" fmla="*/ 2147483647 w 1240"/>
                <a:gd name="T23" fmla="*/ 2147483647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8"/>
                  </a:moveTo>
                  <a:lnTo>
                    <a:pt x="56" y="8"/>
                  </a:lnTo>
                  <a:lnTo>
                    <a:pt x="112" y="6"/>
                  </a:lnTo>
                  <a:lnTo>
                    <a:pt x="168" y="5"/>
                  </a:lnTo>
                  <a:lnTo>
                    <a:pt x="224" y="6"/>
                  </a:lnTo>
                  <a:lnTo>
                    <a:pt x="277" y="3"/>
                  </a:lnTo>
                  <a:lnTo>
                    <a:pt x="329" y="3"/>
                  </a:lnTo>
                  <a:lnTo>
                    <a:pt x="382" y="2"/>
                  </a:lnTo>
                  <a:lnTo>
                    <a:pt x="438" y="2"/>
                  </a:lnTo>
                  <a:lnTo>
                    <a:pt x="494" y="0"/>
                  </a:lnTo>
                  <a:lnTo>
                    <a:pt x="550" y="0"/>
                  </a:lnTo>
                  <a:lnTo>
                    <a:pt x="607" y="5"/>
                  </a:lnTo>
                  <a:lnTo>
                    <a:pt x="660" y="8"/>
                  </a:lnTo>
                  <a:lnTo>
                    <a:pt x="711" y="8"/>
                  </a:lnTo>
                  <a:lnTo>
                    <a:pt x="765" y="8"/>
                  </a:lnTo>
                  <a:lnTo>
                    <a:pt x="818" y="8"/>
                  </a:lnTo>
                  <a:lnTo>
                    <a:pt x="871" y="6"/>
                  </a:lnTo>
                  <a:lnTo>
                    <a:pt x="923" y="6"/>
                  </a:lnTo>
                  <a:lnTo>
                    <a:pt x="976" y="6"/>
                  </a:lnTo>
                  <a:lnTo>
                    <a:pt x="1029" y="8"/>
                  </a:lnTo>
                  <a:lnTo>
                    <a:pt x="1082" y="9"/>
                  </a:lnTo>
                  <a:lnTo>
                    <a:pt x="1134" y="5"/>
                  </a:lnTo>
                  <a:lnTo>
                    <a:pt x="1187" y="3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7" name="Freeform 152"/>
            <p:cNvSpPr>
              <a:spLocks/>
            </p:cNvSpPr>
            <p:nvPr/>
          </p:nvSpPr>
          <p:spPr bwMode="auto">
            <a:xfrm>
              <a:off x="1557338" y="5003800"/>
              <a:ext cx="1968500" cy="17463"/>
            </a:xfrm>
            <a:custGeom>
              <a:avLst/>
              <a:gdLst>
                <a:gd name="T0" fmla="*/ 0 w 1240"/>
                <a:gd name="T1" fmla="*/ 0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0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2147483647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0"/>
                  </a:moveTo>
                  <a:lnTo>
                    <a:pt x="56" y="3"/>
                  </a:lnTo>
                  <a:lnTo>
                    <a:pt x="112" y="8"/>
                  </a:lnTo>
                  <a:lnTo>
                    <a:pt x="168" y="8"/>
                  </a:lnTo>
                  <a:lnTo>
                    <a:pt x="224" y="5"/>
                  </a:lnTo>
                  <a:lnTo>
                    <a:pt x="277" y="6"/>
                  </a:lnTo>
                  <a:lnTo>
                    <a:pt x="329" y="8"/>
                  </a:lnTo>
                  <a:lnTo>
                    <a:pt x="382" y="8"/>
                  </a:lnTo>
                  <a:lnTo>
                    <a:pt x="438" y="8"/>
                  </a:lnTo>
                  <a:lnTo>
                    <a:pt x="494" y="5"/>
                  </a:lnTo>
                  <a:lnTo>
                    <a:pt x="550" y="3"/>
                  </a:lnTo>
                  <a:lnTo>
                    <a:pt x="607" y="5"/>
                  </a:lnTo>
                  <a:lnTo>
                    <a:pt x="660" y="11"/>
                  </a:lnTo>
                  <a:lnTo>
                    <a:pt x="711" y="5"/>
                  </a:lnTo>
                  <a:lnTo>
                    <a:pt x="765" y="0"/>
                  </a:lnTo>
                  <a:lnTo>
                    <a:pt x="818" y="3"/>
                  </a:lnTo>
                  <a:lnTo>
                    <a:pt x="871" y="3"/>
                  </a:lnTo>
                  <a:lnTo>
                    <a:pt x="923" y="2"/>
                  </a:lnTo>
                  <a:lnTo>
                    <a:pt x="976" y="2"/>
                  </a:lnTo>
                  <a:lnTo>
                    <a:pt x="1029" y="3"/>
                  </a:lnTo>
                  <a:lnTo>
                    <a:pt x="1082" y="6"/>
                  </a:lnTo>
                  <a:lnTo>
                    <a:pt x="1134" y="6"/>
                  </a:lnTo>
                  <a:lnTo>
                    <a:pt x="1187" y="3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8" name="Freeform 153"/>
            <p:cNvSpPr>
              <a:spLocks/>
            </p:cNvSpPr>
            <p:nvPr/>
          </p:nvSpPr>
          <p:spPr bwMode="auto">
            <a:xfrm>
              <a:off x="1557338" y="5002213"/>
              <a:ext cx="1968500" cy="14287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0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0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1"/>
                  </a:moveTo>
                  <a:lnTo>
                    <a:pt x="56" y="4"/>
                  </a:lnTo>
                  <a:lnTo>
                    <a:pt x="112" y="9"/>
                  </a:lnTo>
                  <a:lnTo>
                    <a:pt x="168" y="9"/>
                  </a:lnTo>
                  <a:lnTo>
                    <a:pt x="224" y="6"/>
                  </a:lnTo>
                  <a:lnTo>
                    <a:pt x="277" y="7"/>
                  </a:lnTo>
                  <a:lnTo>
                    <a:pt x="329" y="9"/>
                  </a:lnTo>
                  <a:lnTo>
                    <a:pt x="382" y="9"/>
                  </a:lnTo>
                  <a:lnTo>
                    <a:pt x="438" y="7"/>
                  </a:lnTo>
                  <a:lnTo>
                    <a:pt x="494" y="6"/>
                  </a:lnTo>
                  <a:lnTo>
                    <a:pt x="550" y="3"/>
                  </a:lnTo>
                  <a:lnTo>
                    <a:pt x="607" y="0"/>
                  </a:lnTo>
                  <a:lnTo>
                    <a:pt x="660" y="1"/>
                  </a:lnTo>
                  <a:lnTo>
                    <a:pt x="711" y="1"/>
                  </a:lnTo>
                  <a:lnTo>
                    <a:pt x="765" y="1"/>
                  </a:lnTo>
                  <a:lnTo>
                    <a:pt x="818" y="4"/>
                  </a:lnTo>
                  <a:lnTo>
                    <a:pt x="871" y="4"/>
                  </a:lnTo>
                  <a:lnTo>
                    <a:pt x="923" y="3"/>
                  </a:lnTo>
                  <a:lnTo>
                    <a:pt x="976" y="3"/>
                  </a:lnTo>
                  <a:lnTo>
                    <a:pt x="1029" y="4"/>
                  </a:lnTo>
                  <a:lnTo>
                    <a:pt x="1082" y="7"/>
                  </a:lnTo>
                  <a:lnTo>
                    <a:pt x="1134" y="6"/>
                  </a:lnTo>
                  <a:lnTo>
                    <a:pt x="1187" y="3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09" name="Freeform 154"/>
            <p:cNvSpPr>
              <a:spLocks/>
            </p:cNvSpPr>
            <p:nvPr/>
          </p:nvSpPr>
          <p:spPr bwMode="auto">
            <a:xfrm>
              <a:off x="1557338" y="4999038"/>
              <a:ext cx="1968500" cy="9525"/>
            </a:xfrm>
            <a:custGeom>
              <a:avLst/>
              <a:gdLst>
                <a:gd name="T0" fmla="*/ 0 w 1240"/>
                <a:gd name="T1" fmla="*/ 2147483647 h 6"/>
                <a:gd name="T2" fmla="*/ 2147483647 w 1240"/>
                <a:gd name="T3" fmla="*/ 2147483647 h 6"/>
                <a:gd name="T4" fmla="*/ 2147483647 w 1240"/>
                <a:gd name="T5" fmla="*/ 2147483647 h 6"/>
                <a:gd name="T6" fmla="*/ 2147483647 w 1240"/>
                <a:gd name="T7" fmla="*/ 2147483647 h 6"/>
                <a:gd name="T8" fmla="*/ 2147483647 w 1240"/>
                <a:gd name="T9" fmla="*/ 2147483647 h 6"/>
                <a:gd name="T10" fmla="*/ 2147483647 w 1240"/>
                <a:gd name="T11" fmla="*/ 0 h 6"/>
                <a:gd name="T12" fmla="*/ 2147483647 w 1240"/>
                <a:gd name="T13" fmla="*/ 2147483647 h 6"/>
                <a:gd name="T14" fmla="*/ 2147483647 w 1240"/>
                <a:gd name="T15" fmla="*/ 2147483647 h 6"/>
                <a:gd name="T16" fmla="*/ 2147483647 w 1240"/>
                <a:gd name="T17" fmla="*/ 2147483647 h 6"/>
                <a:gd name="T18" fmla="*/ 2147483647 w 1240"/>
                <a:gd name="T19" fmla="*/ 2147483647 h 6"/>
                <a:gd name="T20" fmla="*/ 2147483647 w 1240"/>
                <a:gd name="T21" fmla="*/ 2147483647 h 6"/>
                <a:gd name="T22" fmla="*/ 2147483647 w 1240"/>
                <a:gd name="T23" fmla="*/ 2147483647 h 6"/>
                <a:gd name="T24" fmla="*/ 2147483647 w 1240"/>
                <a:gd name="T25" fmla="*/ 2147483647 h 6"/>
                <a:gd name="T26" fmla="*/ 2147483647 w 1240"/>
                <a:gd name="T27" fmla="*/ 2147483647 h 6"/>
                <a:gd name="T28" fmla="*/ 2147483647 w 1240"/>
                <a:gd name="T29" fmla="*/ 2147483647 h 6"/>
                <a:gd name="T30" fmla="*/ 2147483647 w 1240"/>
                <a:gd name="T31" fmla="*/ 2147483647 h 6"/>
                <a:gd name="T32" fmla="*/ 2147483647 w 1240"/>
                <a:gd name="T33" fmla="*/ 0 h 6"/>
                <a:gd name="T34" fmla="*/ 2147483647 w 1240"/>
                <a:gd name="T35" fmla="*/ 0 h 6"/>
                <a:gd name="T36" fmla="*/ 2147483647 w 1240"/>
                <a:gd name="T37" fmla="*/ 0 h 6"/>
                <a:gd name="T38" fmla="*/ 2147483647 w 1240"/>
                <a:gd name="T39" fmla="*/ 2147483647 h 6"/>
                <a:gd name="T40" fmla="*/ 2147483647 w 1240"/>
                <a:gd name="T41" fmla="*/ 2147483647 h 6"/>
                <a:gd name="T42" fmla="*/ 2147483647 w 1240"/>
                <a:gd name="T43" fmla="*/ 2147483647 h 6"/>
                <a:gd name="T44" fmla="*/ 2147483647 w 1240"/>
                <a:gd name="T45" fmla="*/ 2147483647 h 6"/>
                <a:gd name="T46" fmla="*/ 2147483647 w 1240"/>
                <a:gd name="T47" fmla="*/ 2147483647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6">
                  <a:moveTo>
                    <a:pt x="0" y="3"/>
                  </a:moveTo>
                  <a:lnTo>
                    <a:pt x="56" y="2"/>
                  </a:lnTo>
                  <a:lnTo>
                    <a:pt x="112" y="2"/>
                  </a:lnTo>
                  <a:lnTo>
                    <a:pt x="168" y="3"/>
                  </a:lnTo>
                  <a:lnTo>
                    <a:pt x="224" y="3"/>
                  </a:lnTo>
                  <a:lnTo>
                    <a:pt x="277" y="0"/>
                  </a:lnTo>
                  <a:lnTo>
                    <a:pt x="329" y="2"/>
                  </a:lnTo>
                  <a:lnTo>
                    <a:pt x="382" y="3"/>
                  </a:lnTo>
                  <a:lnTo>
                    <a:pt x="438" y="6"/>
                  </a:lnTo>
                  <a:lnTo>
                    <a:pt x="494" y="6"/>
                  </a:lnTo>
                  <a:lnTo>
                    <a:pt x="550" y="3"/>
                  </a:lnTo>
                  <a:lnTo>
                    <a:pt x="607" y="2"/>
                  </a:lnTo>
                  <a:lnTo>
                    <a:pt x="660" y="3"/>
                  </a:lnTo>
                  <a:lnTo>
                    <a:pt x="711" y="3"/>
                  </a:lnTo>
                  <a:lnTo>
                    <a:pt x="765" y="3"/>
                  </a:lnTo>
                  <a:lnTo>
                    <a:pt x="818" y="2"/>
                  </a:lnTo>
                  <a:lnTo>
                    <a:pt x="871" y="0"/>
                  </a:lnTo>
                  <a:lnTo>
                    <a:pt x="923" y="0"/>
                  </a:lnTo>
                  <a:lnTo>
                    <a:pt x="976" y="0"/>
                  </a:lnTo>
                  <a:lnTo>
                    <a:pt x="1029" y="2"/>
                  </a:lnTo>
                  <a:lnTo>
                    <a:pt x="1082" y="3"/>
                  </a:lnTo>
                  <a:lnTo>
                    <a:pt x="1134" y="2"/>
                  </a:lnTo>
                  <a:lnTo>
                    <a:pt x="1187" y="2"/>
                  </a:lnTo>
                  <a:lnTo>
                    <a:pt x="1240" y="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0" name="Freeform 155"/>
            <p:cNvSpPr>
              <a:spLocks/>
            </p:cNvSpPr>
            <p:nvPr/>
          </p:nvSpPr>
          <p:spPr bwMode="auto">
            <a:xfrm>
              <a:off x="1557338" y="4997450"/>
              <a:ext cx="1968500" cy="11113"/>
            </a:xfrm>
            <a:custGeom>
              <a:avLst/>
              <a:gdLst>
                <a:gd name="T0" fmla="*/ 0 w 1240"/>
                <a:gd name="T1" fmla="*/ 2147483647 h 7"/>
                <a:gd name="T2" fmla="*/ 2147483647 w 1240"/>
                <a:gd name="T3" fmla="*/ 2147483647 h 7"/>
                <a:gd name="T4" fmla="*/ 2147483647 w 1240"/>
                <a:gd name="T5" fmla="*/ 2147483647 h 7"/>
                <a:gd name="T6" fmla="*/ 2147483647 w 1240"/>
                <a:gd name="T7" fmla="*/ 2147483647 h 7"/>
                <a:gd name="T8" fmla="*/ 2147483647 w 1240"/>
                <a:gd name="T9" fmla="*/ 2147483647 h 7"/>
                <a:gd name="T10" fmla="*/ 2147483647 w 1240"/>
                <a:gd name="T11" fmla="*/ 2147483647 h 7"/>
                <a:gd name="T12" fmla="*/ 2147483647 w 1240"/>
                <a:gd name="T13" fmla="*/ 2147483647 h 7"/>
                <a:gd name="T14" fmla="*/ 2147483647 w 1240"/>
                <a:gd name="T15" fmla="*/ 2147483647 h 7"/>
                <a:gd name="T16" fmla="*/ 2147483647 w 1240"/>
                <a:gd name="T17" fmla="*/ 2147483647 h 7"/>
                <a:gd name="T18" fmla="*/ 2147483647 w 1240"/>
                <a:gd name="T19" fmla="*/ 2147483647 h 7"/>
                <a:gd name="T20" fmla="*/ 2147483647 w 1240"/>
                <a:gd name="T21" fmla="*/ 2147483647 h 7"/>
                <a:gd name="T22" fmla="*/ 2147483647 w 1240"/>
                <a:gd name="T23" fmla="*/ 0 h 7"/>
                <a:gd name="T24" fmla="*/ 2147483647 w 1240"/>
                <a:gd name="T25" fmla="*/ 0 h 7"/>
                <a:gd name="T26" fmla="*/ 2147483647 w 1240"/>
                <a:gd name="T27" fmla="*/ 2147483647 h 7"/>
                <a:gd name="T28" fmla="*/ 2147483647 w 1240"/>
                <a:gd name="T29" fmla="*/ 2147483647 h 7"/>
                <a:gd name="T30" fmla="*/ 2147483647 w 1240"/>
                <a:gd name="T31" fmla="*/ 2147483647 h 7"/>
                <a:gd name="T32" fmla="*/ 2147483647 w 1240"/>
                <a:gd name="T33" fmla="*/ 2147483647 h 7"/>
                <a:gd name="T34" fmla="*/ 2147483647 w 1240"/>
                <a:gd name="T35" fmla="*/ 2147483647 h 7"/>
                <a:gd name="T36" fmla="*/ 2147483647 w 1240"/>
                <a:gd name="T37" fmla="*/ 2147483647 h 7"/>
                <a:gd name="T38" fmla="*/ 2147483647 w 1240"/>
                <a:gd name="T39" fmla="*/ 2147483647 h 7"/>
                <a:gd name="T40" fmla="*/ 2147483647 w 1240"/>
                <a:gd name="T41" fmla="*/ 2147483647 h 7"/>
                <a:gd name="T42" fmla="*/ 2147483647 w 1240"/>
                <a:gd name="T43" fmla="*/ 2147483647 h 7"/>
                <a:gd name="T44" fmla="*/ 2147483647 w 1240"/>
                <a:gd name="T45" fmla="*/ 0 h 7"/>
                <a:gd name="T46" fmla="*/ 2147483647 w 1240"/>
                <a:gd name="T47" fmla="*/ 0 h 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7">
                  <a:moveTo>
                    <a:pt x="0" y="4"/>
                  </a:moveTo>
                  <a:lnTo>
                    <a:pt x="56" y="3"/>
                  </a:lnTo>
                  <a:lnTo>
                    <a:pt x="112" y="3"/>
                  </a:lnTo>
                  <a:lnTo>
                    <a:pt x="168" y="4"/>
                  </a:lnTo>
                  <a:lnTo>
                    <a:pt x="224" y="4"/>
                  </a:lnTo>
                  <a:lnTo>
                    <a:pt x="277" y="1"/>
                  </a:lnTo>
                  <a:lnTo>
                    <a:pt x="329" y="3"/>
                  </a:lnTo>
                  <a:lnTo>
                    <a:pt x="382" y="4"/>
                  </a:lnTo>
                  <a:lnTo>
                    <a:pt x="438" y="7"/>
                  </a:lnTo>
                  <a:lnTo>
                    <a:pt x="494" y="6"/>
                  </a:lnTo>
                  <a:lnTo>
                    <a:pt x="550" y="3"/>
                  </a:lnTo>
                  <a:lnTo>
                    <a:pt x="607" y="0"/>
                  </a:lnTo>
                  <a:lnTo>
                    <a:pt x="660" y="0"/>
                  </a:lnTo>
                  <a:lnTo>
                    <a:pt x="711" y="1"/>
                  </a:lnTo>
                  <a:lnTo>
                    <a:pt x="765" y="4"/>
                  </a:lnTo>
                  <a:lnTo>
                    <a:pt x="818" y="3"/>
                  </a:lnTo>
                  <a:lnTo>
                    <a:pt x="871" y="1"/>
                  </a:lnTo>
                  <a:lnTo>
                    <a:pt x="923" y="1"/>
                  </a:lnTo>
                  <a:lnTo>
                    <a:pt x="976" y="1"/>
                  </a:lnTo>
                  <a:lnTo>
                    <a:pt x="1029" y="3"/>
                  </a:lnTo>
                  <a:lnTo>
                    <a:pt x="1082" y="4"/>
                  </a:lnTo>
                  <a:lnTo>
                    <a:pt x="1134" y="3"/>
                  </a:lnTo>
                  <a:lnTo>
                    <a:pt x="1187" y="0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1" name="Freeform 156"/>
            <p:cNvSpPr>
              <a:spLocks/>
            </p:cNvSpPr>
            <p:nvPr/>
          </p:nvSpPr>
          <p:spPr bwMode="auto">
            <a:xfrm>
              <a:off x="1557338" y="4987925"/>
              <a:ext cx="1968500" cy="14288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2147483647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0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7"/>
                  </a:moveTo>
                  <a:lnTo>
                    <a:pt x="56" y="6"/>
                  </a:lnTo>
                  <a:lnTo>
                    <a:pt x="112" y="6"/>
                  </a:lnTo>
                  <a:lnTo>
                    <a:pt x="168" y="3"/>
                  </a:lnTo>
                  <a:lnTo>
                    <a:pt x="224" y="6"/>
                  </a:lnTo>
                  <a:lnTo>
                    <a:pt x="277" y="6"/>
                  </a:lnTo>
                  <a:lnTo>
                    <a:pt x="329" y="7"/>
                  </a:lnTo>
                  <a:lnTo>
                    <a:pt x="382" y="9"/>
                  </a:lnTo>
                  <a:lnTo>
                    <a:pt x="438" y="4"/>
                  </a:lnTo>
                  <a:lnTo>
                    <a:pt x="494" y="1"/>
                  </a:lnTo>
                  <a:lnTo>
                    <a:pt x="550" y="3"/>
                  </a:lnTo>
                  <a:lnTo>
                    <a:pt x="607" y="6"/>
                  </a:lnTo>
                  <a:lnTo>
                    <a:pt x="660" y="6"/>
                  </a:lnTo>
                  <a:lnTo>
                    <a:pt x="711" y="7"/>
                  </a:lnTo>
                  <a:lnTo>
                    <a:pt x="765" y="7"/>
                  </a:lnTo>
                  <a:lnTo>
                    <a:pt x="818" y="6"/>
                  </a:lnTo>
                  <a:lnTo>
                    <a:pt x="871" y="3"/>
                  </a:lnTo>
                  <a:lnTo>
                    <a:pt x="923" y="0"/>
                  </a:lnTo>
                  <a:lnTo>
                    <a:pt x="976" y="3"/>
                  </a:lnTo>
                  <a:lnTo>
                    <a:pt x="1029" y="3"/>
                  </a:lnTo>
                  <a:lnTo>
                    <a:pt x="1082" y="1"/>
                  </a:lnTo>
                  <a:lnTo>
                    <a:pt x="1134" y="3"/>
                  </a:lnTo>
                  <a:lnTo>
                    <a:pt x="1187" y="6"/>
                  </a:lnTo>
                  <a:lnTo>
                    <a:pt x="1240" y="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2" name="Freeform 157"/>
            <p:cNvSpPr>
              <a:spLocks/>
            </p:cNvSpPr>
            <p:nvPr/>
          </p:nvSpPr>
          <p:spPr bwMode="auto">
            <a:xfrm>
              <a:off x="1557338" y="4987925"/>
              <a:ext cx="1968500" cy="14288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2147483647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0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7"/>
                  </a:moveTo>
                  <a:lnTo>
                    <a:pt x="56" y="6"/>
                  </a:lnTo>
                  <a:lnTo>
                    <a:pt x="112" y="6"/>
                  </a:lnTo>
                  <a:lnTo>
                    <a:pt x="168" y="3"/>
                  </a:lnTo>
                  <a:lnTo>
                    <a:pt x="224" y="6"/>
                  </a:lnTo>
                  <a:lnTo>
                    <a:pt x="277" y="6"/>
                  </a:lnTo>
                  <a:lnTo>
                    <a:pt x="329" y="7"/>
                  </a:lnTo>
                  <a:lnTo>
                    <a:pt x="382" y="9"/>
                  </a:lnTo>
                  <a:lnTo>
                    <a:pt x="438" y="4"/>
                  </a:lnTo>
                  <a:lnTo>
                    <a:pt x="494" y="1"/>
                  </a:lnTo>
                  <a:lnTo>
                    <a:pt x="550" y="1"/>
                  </a:lnTo>
                  <a:lnTo>
                    <a:pt x="607" y="1"/>
                  </a:lnTo>
                  <a:lnTo>
                    <a:pt x="660" y="1"/>
                  </a:lnTo>
                  <a:lnTo>
                    <a:pt x="711" y="3"/>
                  </a:lnTo>
                  <a:lnTo>
                    <a:pt x="765" y="7"/>
                  </a:lnTo>
                  <a:lnTo>
                    <a:pt x="818" y="6"/>
                  </a:lnTo>
                  <a:lnTo>
                    <a:pt x="871" y="3"/>
                  </a:lnTo>
                  <a:lnTo>
                    <a:pt x="923" y="0"/>
                  </a:lnTo>
                  <a:lnTo>
                    <a:pt x="976" y="3"/>
                  </a:lnTo>
                  <a:lnTo>
                    <a:pt x="1029" y="3"/>
                  </a:lnTo>
                  <a:lnTo>
                    <a:pt x="1082" y="1"/>
                  </a:lnTo>
                  <a:lnTo>
                    <a:pt x="1134" y="1"/>
                  </a:lnTo>
                  <a:lnTo>
                    <a:pt x="1187" y="1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3" name="Freeform 158"/>
            <p:cNvSpPr>
              <a:spLocks/>
            </p:cNvSpPr>
            <p:nvPr/>
          </p:nvSpPr>
          <p:spPr bwMode="auto">
            <a:xfrm>
              <a:off x="1557338" y="4978400"/>
              <a:ext cx="1968500" cy="14288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0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2147483647 h 9"/>
                <a:gd name="T24" fmla="*/ 2147483647 w 1240"/>
                <a:gd name="T25" fmla="*/ 0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0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4"/>
                  </a:moveTo>
                  <a:lnTo>
                    <a:pt x="56" y="3"/>
                  </a:lnTo>
                  <a:lnTo>
                    <a:pt x="112" y="0"/>
                  </a:lnTo>
                  <a:lnTo>
                    <a:pt x="168" y="1"/>
                  </a:lnTo>
                  <a:lnTo>
                    <a:pt x="224" y="3"/>
                  </a:lnTo>
                  <a:lnTo>
                    <a:pt x="277" y="3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9"/>
                  </a:lnTo>
                  <a:lnTo>
                    <a:pt x="494" y="7"/>
                  </a:lnTo>
                  <a:lnTo>
                    <a:pt x="550" y="4"/>
                  </a:lnTo>
                  <a:lnTo>
                    <a:pt x="607" y="1"/>
                  </a:lnTo>
                  <a:lnTo>
                    <a:pt x="660" y="0"/>
                  </a:lnTo>
                  <a:lnTo>
                    <a:pt x="711" y="4"/>
                  </a:lnTo>
                  <a:lnTo>
                    <a:pt x="765" y="4"/>
                  </a:lnTo>
                  <a:lnTo>
                    <a:pt x="818" y="3"/>
                  </a:lnTo>
                  <a:lnTo>
                    <a:pt x="871" y="1"/>
                  </a:lnTo>
                  <a:lnTo>
                    <a:pt x="923" y="1"/>
                  </a:lnTo>
                  <a:lnTo>
                    <a:pt x="976" y="1"/>
                  </a:lnTo>
                  <a:lnTo>
                    <a:pt x="1029" y="1"/>
                  </a:lnTo>
                  <a:lnTo>
                    <a:pt x="1082" y="0"/>
                  </a:lnTo>
                  <a:lnTo>
                    <a:pt x="1134" y="3"/>
                  </a:lnTo>
                  <a:lnTo>
                    <a:pt x="1187" y="3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4" name="Freeform 159"/>
            <p:cNvSpPr>
              <a:spLocks/>
            </p:cNvSpPr>
            <p:nvPr/>
          </p:nvSpPr>
          <p:spPr bwMode="auto">
            <a:xfrm>
              <a:off x="1557338" y="4972050"/>
              <a:ext cx="1968500" cy="17463"/>
            </a:xfrm>
            <a:custGeom>
              <a:avLst/>
              <a:gdLst>
                <a:gd name="T0" fmla="*/ 0 w 1240"/>
                <a:gd name="T1" fmla="*/ 2147483647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0 h 11"/>
                <a:gd name="T26" fmla="*/ 2147483647 w 1240"/>
                <a:gd name="T27" fmla="*/ 2147483647 h 11"/>
                <a:gd name="T28" fmla="*/ 2147483647 w 1240"/>
                <a:gd name="T29" fmla="*/ 2147483647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2147483647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8"/>
                  </a:moveTo>
                  <a:lnTo>
                    <a:pt x="56" y="7"/>
                  </a:lnTo>
                  <a:lnTo>
                    <a:pt x="112" y="4"/>
                  </a:lnTo>
                  <a:lnTo>
                    <a:pt x="168" y="5"/>
                  </a:lnTo>
                  <a:lnTo>
                    <a:pt x="224" y="7"/>
                  </a:lnTo>
                  <a:lnTo>
                    <a:pt x="277" y="7"/>
                  </a:lnTo>
                  <a:lnTo>
                    <a:pt x="329" y="10"/>
                  </a:lnTo>
                  <a:lnTo>
                    <a:pt x="382" y="11"/>
                  </a:lnTo>
                  <a:lnTo>
                    <a:pt x="438" y="11"/>
                  </a:lnTo>
                  <a:lnTo>
                    <a:pt x="494" y="5"/>
                  </a:lnTo>
                  <a:lnTo>
                    <a:pt x="550" y="3"/>
                  </a:lnTo>
                  <a:lnTo>
                    <a:pt x="607" y="3"/>
                  </a:lnTo>
                  <a:lnTo>
                    <a:pt x="660" y="0"/>
                  </a:lnTo>
                  <a:lnTo>
                    <a:pt x="711" y="3"/>
                  </a:lnTo>
                  <a:lnTo>
                    <a:pt x="765" y="8"/>
                  </a:lnTo>
                  <a:lnTo>
                    <a:pt x="818" y="7"/>
                  </a:lnTo>
                  <a:lnTo>
                    <a:pt x="871" y="5"/>
                  </a:lnTo>
                  <a:lnTo>
                    <a:pt x="923" y="5"/>
                  </a:lnTo>
                  <a:lnTo>
                    <a:pt x="976" y="5"/>
                  </a:lnTo>
                  <a:lnTo>
                    <a:pt x="1029" y="5"/>
                  </a:lnTo>
                  <a:lnTo>
                    <a:pt x="1082" y="4"/>
                  </a:lnTo>
                  <a:lnTo>
                    <a:pt x="1134" y="4"/>
                  </a:lnTo>
                  <a:lnTo>
                    <a:pt x="1187" y="3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5" name="Freeform 160"/>
            <p:cNvSpPr>
              <a:spLocks/>
            </p:cNvSpPr>
            <p:nvPr/>
          </p:nvSpPr>
          <p:spPr bwMode="auto">
            <a:xfrm>
              <a:off x="1557338" y="4962525"/>
              <a:ext cx="1968500" cy="17463"/>
            </a:xfrm>
            <a:custGeom>
              <a:avLst/>
              <a:gdLst>
                <a:gd name="T0" fmla="*/ 0 w 1240"/>
                <a:gd name="T1" fmla="*/ 0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0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2147483647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0"/>
                  </a:moveTo>
                  <a:lnTo>
                    <a:pt x="56" y="1"/>
                  </a:lnTo>
                  <a:lnTo>
                    <a:pt x="112" y="3"/>
                  </a:lnTo>
                  <a:lnTo>
                    <a:pt x="168" y="7"/>
                  </a:lnTo>
                  <a:lnTo>
                    <a:pt x="224" y="9"/>
                  </a:lnTo>
                  <a:lnTo>
                    <a:pt x="277" y="11"/>
                  </a:lnTo>
                  <a:lnTo>
                    <a:pt x="329" y="11"/>
                  </a:lnTo>
                  <a:lnTo>
                    <a:pt x="382" y="10"/>
                  </a:lnTo>
                  <a:lnTo>
                    <a:pt x="438" y="7"/>
                  </a:lnTo>
                  <a:lnTo>
                    <a:pt x="494" y="6"/>
                  </a:lnTo>
                  <a:lnTo>
                    <a:pt x="550" y="3"/>
                  </a:lnTo>
                  <a:lnTo>
                    <a:pt x="607" y="3"/>
                  </a:lnTo>
                  <a:lnTo>
                    <a:pt x="660" y="3"/>
                  </a:lnTo>
                  <a:lnTo>
                    <a:pt x="711" y="3"/>
                  </a:lnTo>
                  <a:lnTo>
                    <a:pt x="765" y="0"/>
                  </a:lnTo>
                  <a:lnTo>
                    <a:pt x="818" y="1"/>
                  </a:lnTo>
                  <a:lnTo>
                    <a:pt x="871" y="4"/>
                  </a:lnTo>
                  <a:lnTo>
                    <a:pt x="923" y="9"/>
                  </a:lnTo>
                  <a:lnTo>
                    <a:pt x="976" y="6"/>
                  </a:lnTo>
                  <a:lnTo>
                    <a:pt x="1029" y="4"/>
                  </a:lnTo>
                  <a:lnTo>
                    <a:pt x="1082" y="4"/>
                  </a:lnTo>
                  <a:lnTo>
                    <a:pt x="1134" y="3"/>
                  </a:lnTo>
                  <a:lnTo>
                    <a:pt x="1187" y="3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6" name="Freeform 161"/>
            <p:cNvSpPr>
              <a:spLocks/>
            </p:cNvSpPr>
            <p:nvPr/>
          </p:nvSpPr>
          <p:spPr bwMode="auto">
            <a:xfrm>
              <a:off x="1557338" y="4959350"/>
              <a:ext cx="1968500" cy="20638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2147483647 h 13"/>
                <a:gd name="T10" fmla="*/ 2147483647 w 1240"/>
                <a:gd name="T11" fmla="*/ 2147483647 h 13"/>
                <a:gd name="T12" fmla="*/ 2147483647 w 1240"/>
                <a:gd name="T13" fmla="*/ 2147483647 h 13"/>
                <a:gd name="T14" fmla="*/ 2147483647 w 1240"/>
                <a:gd name="T15" fmla="*/ 2147483647 h 13"/>
                <a:gd name="T16" fmla="*/ 2147483647 w 1240"/>
                <a:gd name="T17" fmla="*/ 2147483647 h 13"/>
                <a:gd name="T18" fmla="*/ 2147483647 w 1240"/>
                <a:gd name="T19" fmla="*/ 2147483647 h 13"/>
                <a:gd name="T20" fmla="*/ 2147483647 w 1240"/>
                <a:gd name="T21" fmla="*/ 2147483647 h 13"/>
                <a:gd name="T22" fmla="*/ 2147483647 w 1240"/>
                <a:gd name="T23" fmla="*/ 2147483647 h 13"/>
                <a:gd name="T24" fmla="*/ 2147483647 w 1240"/>
                <a:gd name="T25" fmla="*/ 2147483647 h 13"/>
                <a:gd name="T26" fmla="*/ 2147483647 w 1240"/>
                <a:gd name="T27" fmla="*/ 0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2147483647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2"/>
                  </a:moveTo>
                  <a:lnTo>
                    <a:pt x="56" y="3"/>
                  </a:lnTo>
                  <a:lnTo>
                    <a:pt x="112" y="5"/>
                  </a:lnTo>
                  <a:lnTo>
                    <a:pt x="168" y="9"/>
                  </a:lnTo>
                  <a:lnTo>
                    <a:pt x="224" y="11"/>
                  </a:lnTo>
                  <a:lnTo>
                    <a:pt x="277" y="13"/>
                  </a:lnTo>
                  <a:lnTo>
                    <a:pt x="329" y="13"/>
                  </a:lnTo>
                  <a:lnTo>
                    <a:pt x="382" y="12"/>
                  </a:lnTo>
                  <a:lnTo>
                    <a:pt x="438" y="9"/>
                  </a:lnTo>
                  <a:lnTo>
                    <a:pt x="494" y="5"/>
                  </a:lnTo>
                  <a:lnTo>
                    <a:pt x="550" y="3"/>
                  </a:lnTo>
                  <a:lnTo>
                    <a:pt x="607" y="5"/>
                  </a:lnTo>
                  <a:lnTo>
                    <a:pt x="660" y="3"/>
                  </a:lnTo>
                  <a:lnTo>
                    <a:pt x="711" y="0"/>
                  </a:lnTo>
                  <a:lnTo>
                    <a:pt x="765" y="2"/>
                  </a:lnTo>
                  <a:lnTo>
                    <a:pt x="818" y="3"/>
                  </a:lnTo>
                  <a:lnTo>
                    <a:pt x="871" y="6"/>
                  </a:lnTo>
                  <a:lnTo>
                    <a:pt x="923" y="11"/>
                  </a:lnTo>
                  <a:lnTo>
                    <a:pt x="976" y="8"/>
                  </a:lnTo>
                  <a:lnTo>
                    <a:pt x="1029" y="6"/>
                  </a:lnTo>
                  <a:lnTo>
                    <a:pt x="1082" y="6"/>
                  </a:lnTo>
                  <a:lnTo>
                    <a:pt x="1134" y="2"/>
                  </a:lnTo>
                  <a:lnTo>
                    <a:pt x="1187" y="3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7" name="Freeform 162"/>
            <p:cNvSpPr>
              <a:spLocks/>
            </p:cNvSpPr>
            <p:nvPr/>
          </p:nvSpPr>
          <p:spPr bwMode="auto">
            <a:xfrm>
              <a:off x="1557338" y="4953000"/>
              <a:ext cx="1968500" cy="15875"/>
            </a:xfrm>
            <a:custGeom>
              <a:avLst/>
              <a:gdLst>
                <a:gd name="T0" fmla="*/ 0 w 1240"/>
                <a:gd name="T1" fmla="*/ 0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2147483647 h 10"/>
                <a:gd name="T16" fmla="*/ 2147483647 w 1240"/>
                <a:gd name="T17" fmla="*/ 2147483647 h 10"/>
                <a:gd name="T18" fmla="*/ 2147483647 w 1240"/>
                <a:gd name="T19" fmla="*/ 2147483647 h 10"/>
                <a:gd name="T20" fmla="*/ 2147483647 w 1240"/>
                <a:gd name="T21" fmla="*/ 2147483647 h 10"/>
                <a:gd name="T22" fmla="*/ 2147483647 w 1240"/>
                <a:gd name="T23" fmla="*/ 2147483647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0 h 10"/>
                <a:gd name="T30" fmla="*/ 2147483647 w 1240"/>
                <a:gd name="T31" fmla="*/ 0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2147483647 h 10"/>
                <a:gd name="T44" fmla="*/ 2147483647 w 1240"/>
                <a:gd name="T45" fmla="*/ 2147483647 h 10"/>
                <a:gd name="T46" fmla="*/ 2147483647 w 1240"/>
                <a:gd name="T47" fmla="*/ 2147483647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0"/>
                  </a:moveTo>
                  <a:lnTo>
                    <a:pt x="56" y="1"/>
                  </a:lnTo>
                  <a:lnTo>
                    <a:pt x="112" y="6"/>
                  </a:lnTo>
                  <a:lnTo>
                    <a:pt x="168" y="9"/>
                  </a:lnTo>
                  <a:lnTo>
                    <a:pt x="224" y="10"/>
                  </a:lnTo>
                  <a:lnTo>
                    <a:pt x="277" y="9"/>
                  </a:lnTo>
                  <a:lnTo>
                    <a:pt x="329" y="9"/>
                  </a:lnTo>
                  <a:lnTo>
                    <a:pt x="382" y="9"/>
                  </a:lnTo>
                  <a:lnTo>
                    <a:pt x="438" y="9"/>
                  </a:lnTo>
                  <a:lnTo>
                    <a:pt x="494" y="4"/>
                  </a:lnTo>
                  <a:lnTo>
                    <a:pt x="550" y="7"/>
                  </a:lnTo>
                  <a:lnTo>
                    <a:pt x="607" y="7"/>
                  </a:lnTo>
                  <a:lnTo>
                    <a:pt x="660" y="7"/>
                  </a:lnTo>
                  <a:lnTo>
                    <a:pt x="711" y="1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1"/>
                  </a:lnTo>
                  <a:lnTo>
                    <a:pt x="923" y="3"/>
                  </a:lnTo>
                  <a:lnTo>
                    <a:pt x="976" y="3"/>
                  </a:lnTo>
                  <a:lnTo>
                    <a:pt x="1029" y="3"/>
                  </a:lnTo>
                  <a:lnTo>
                    <a:pt x="1082" y="3"/>
                  </a:lnTo>
                  <a:lnTo>
                    <a:pt x="1134" y="3"/>
                  </a:lnTo>
                  <a:lnTo>
                    <a:pt x="1187" y="7"/>
                  </a:lnTo>
                  <a:lnTo>
                    <a:pt x="124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8" name="Freeform 163"/>
            <p:cNvSpPr>
              <a:spLocks/>
            </p:cNvSpPr>
            <p:nvPr/>
          </p:nvSpPr>
          <p:spPr bwMode="auto">
            <a:xfrm>
              <a:off x="1557338" y="4953000"/>
              <a:ext cx="1968500" cy="15875"/>
            </a:xfrm>
            <a:custGeom>
              <a:avLst/>
              <a:gdLst>
                <a:gd name="T0" fmla="*/ 0 w 1240"/>
                <a:gd name="T1" fmla="*/ 0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2147483647 h 10"/>
                <a:gd name="T16" fmla="*/ 2147483647 w 1240"/>
                <a:gd name="T17" fmla="*/ 2147483647 h 10"/>
                <a:gd name="T18" fmla="*/ 2147483647 w 1240"/>
                <a:gd name="T19" fmla="*/ 2147483647 h 10"/>
                <a:gd name="T20" fmla="*/ 2147483647 w 1240"/>
                <a:gd name="T21" fmla="*/ 2147483647 h 10"/>
                <a:gd name="T22" fmla="*/ 2147483647 w 1240"/>
                <a:gd name="T23" fmla="*/ 2147483647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0 h 10"/>
                <a:gd name="T30" fmla="*/ 2147483647 w 1240"/>
                <a:gd name="T31" fmla="*/ 0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2147483647 h 10"/>
                <a:gd name="T44" fmla="*/ 2147483647 w 1240"/>
                <a:gd name="T45" fmla="*/ 2147483647 h 10"/>
                <a:gd name="T46" fmla="*/ 2147483647 w 1240"/>
                <a:gd name="T47" fmla="*/ 2147483647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0"/>
                  </a:moveTo>
                  <a:lnTo>
                    <a:pt x="56" y="1"/>
                  </a:lnTo>
                  <a:lnTo>
                    <a:pt x="112" y="6"/>
                  </a:lnTo>
                  <a:lnTo>
                    <a:pt x="168" y="9"/>
                  </a:lnTo>
                  <a:lnTo>
                    <a:pt x="224" y="10"/>
                  </a:lnTo>
                  <a:lnTo>
                    <a:pt x="277" y="9"/>
                  </a:lnTo>
                  <a:lnTo>
                    <a:pt x="329" y="9"/>
                  </a:lnTo>
                  <a:lnTo>
                    <a:pt x="382" y="9"/>
                  </a:lnTo>
                  <a:lnTo>
                    <a:pt x="438" y="6"/>
                  </a:lnTo>
                  <a:lnTo>
                    <a:pt x="494" y="3"/>
                  </a:lnTo>
                  <a:lnTo>
                    <a:pt x="550" y="4"/>
                  </a:lnTo>
                  <a:lnTo>
                    <a:pt x="607" y="7"/>
                  </a:lnTo>
                  <a:lnTo>
                    <a:pt x="660" y="7"/>
                  </a:lnTo>
                  <a:lnTo>
                    <a:pt x="711" y="1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1"/>
                  </a:lnTo>
                  <a:lnTo>
                    <a:pt x="923" y="3"/>
                  </a:lnTo>
                  <a:lnTo>
                    <a:pt x="976" y="3"/>
                  </a:lnTo>
                  <a:lnTo>
                    <a:pt x="1029" y="3"/>
                  </a:lnTo>
                  <a:lnTo>
                    <a:pt x="1082" y="3"/>
                  </a:lnTo>
                  <a:lnTo>
                    <a:pt x="1134" y="3"/>
                  </a:lnTo>
                  <a:lnTo>
                    <a:pt x="1187" y="6"/>
                  </a:lnTo>
                  <a:lnTo>
                    <a:pt x="124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19" name="Freeform 164"/>
            <p:cNvSpPr>
              <a:spLocks/>
            </p:cNvSpPr>
            <p:nvPr/>
          </p:nvSpPr>
          <p:spPr bwMode="auto">
            <a:xfrm>
              <a:off x="1557338" y="4945063"/>
              <a:ext cx="1968500" cy="14287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0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0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5"/>
                  </a:moveTo>
                  <a:lnTo>
                    <a:pt x="56" y="5"/>
                  </a:lnTo>
                  <a:lnTo>
                    <a:pt x="112" y="8"/>
                  </a:lnTo>
                  <a:lnTo>
                    <a:pt x="168" y="9"/>
                  </a:lnTo>
                  <a:lnTo>
                    <a:pt x="224" y="8"/>
                  </a:lnTo>
                  <a:lnTo>
                    <a:pt x="277" y="6"/>
                  </a:lnTo>
                  <a:lnTo>
                    <a:pt x="329" y="6"/>
                  </a:lnTo>
                  <a:lnTo>
                    <a:pt x="382" y="6"/>
                  </a:lnTo>
                  <a:lnTo>
                    <a:pt x="438" y="5"/>
                  </a:lnTo>
                  <a:lnTo>
                    <a:pt x="494" y="5"/>
                  </a:lnTo>
                  <a:lnTo>
                    <a:pt x="550" y="5"/>
                  </a:lnTo>
                  <a:lnTo>
                    <a:pt x="607" y="0"/>
                  </a:lnTo>
                  <a:lnTo>
                    <a:pt x="660" y="2"/>
                  </a:lnTo>
                  <a:lnTo>
                    <a:pt x="711" y="3"/>
                  </a:lnTo>
                  <a:lnTo>
                    <a:pt x="765" y="5"/>
                  </a:lnTo>
                  <a:lnTo>
                    <a:pt x="818" y="5"/>
                  </a:lnTo>
                  <a:lnTo>
                    <a:pt x="871" y="3"/>
                  </a:lnTo>
                  <a:lnTo>
                    <a:pt x="923" y="5"/>
                  </a:lnTo>
                  <a:lnTo>
                    <a:pt x="976" y="5"/>
                  </a:lnTo>
                  <a:lnTo>
                    <a:pt x="1029" y="3"/>
                  </a:lnTo>
                  <a:lnTo>
                    <a:pt x="1082" y="3"/>
                  </a:lnTo>
                  <a:lnTo>
                    <a:pt x="1134" y="6"/>
                  </a:lnTo>
                  <a:lnTo>
                    <a:pt x="1187" y="3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0" name="Freeform 165"/>
            <p:cNvSpPr>
              <a:spLocks/>
            </p:cNvSpPr>
            <p:nvPr/>
          </p:nvSpPr>
          <p:spPr bwMode="auto">
            <a:xfrm>
              <a:off x="1557338" y="4945063"/>
              <a:ext cx="1968500" cy="14287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0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0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5"/>
                  </a:moveTo>
                  <a:lnTo>
                    <a:pt x="56" y="5"/>
                  </a:lnTo>
                  <a:lnTo>
                    <a:pt x="112" y="8"/>
                  </a:lnTo>
                  <a:lnTo>
                    <a:pt x="168" y="9"/>
                  </a:lnTo>
                  <a:lnTo>
                    <a:pt x="224" y="8"/>
                  </a:lnTo>
                  <a:lnTo>
                    <a:pt x="277" y="6"/>
                  </a:lnTo>
                  <a:lnTo>
                    <a:pt x="329" y="6"/>
                  </a:lnTo>
                  <a:lnTo>
                    <a:pt x="382" y="6"/>
                  </a:lnTo>
                  <a:lnTo>
                    <a:pt x="438" y="5"/>
                  </a:lnTo>
                  <a:lnTo>
                    <a:pt x="494" y="2"/>
                  </a:lnTo>
                  <a:lnTo>
                    <a:pt x="550" y="2"/>
                  </a:lnTo>
                  <a:lnTo>
                    <a:pt x="607" y="0"/>
                  </a:lnTo>
                  <a:lnTo>
                    <a:pt x="660" y="2"/>
                  </a:lnTo>
                  <a:lnTo>
                    <a:pt x="711" y="3"/>
                  </a:lnTo>
                  <a:lnTo>
                    <a:pt x="765" y="5"/>
                  </a:lnTo>
                  <a:lnTo>
                    <a:pt x="818" y="5"/>
                  </a:lnTo>
                  <a:lnTo>
                    <a:pt x="871" y="3"/>
                  </a:lnTo>
                  <a:lnTo>
                    <a:pt x="923" y="5"/>
                  </a:lnTo>
                  <a:lnTo>
                    <a:pt x="976" y="5"/>
                  </a:lnTo>
                  <a:lnTo>
                    <a:pt x="1029" y="3"/>
                  </a:lnTo>
                  <a:lnTo>
                    <a:pt x="1082" y="3"/>
                  </a:lnTo>
                  <a:lnTo>
                    <a:pt x="1134" y="2"/>
                  </a:lnTo>
                  <a:lnTo>
                    <a:pt x="1187" y="2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1" name="Freeform 166"/>
            <p:cNvSpPr>
              <a:spLocks/>
            </p:cNvSpPr>
            <p:nvPr/>
          </p:nvSpPr>
          <p:spPr bwMode="auto">
            <a:xfrm>
              <a:off x="1557338" y="4935538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2147483647 h 12"/>
                <a:gd name="T26" fmla="*/ 2147483647 w 1240"/>
                <a:gd name="T27" fmla="*/ 2147483647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0 h 12"/>
                <a:gd name="T42" fmla="*/ 2147483647 w 1240"/>
                <a:gd name="T43" fmla="*/ 2147483647 h 12"/>
                <a:gd name="T44" fmla="*/ 2147483647 w 1240"/>
                <a:gd name="T45" fmla="*/ 2147483647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5"/>
                  </a:moveTo>
                  <a:lnTo>
                    <a:pt x="56" y="6"/>
                  </a:lnTo>
                  <a:lnTo>
                    <a:pt x="112" y="6"/>
                  </a:lnTo>
                  <a:lnTo>
                    <a:pt x="168" y="8"/>
                  </a:lnTo>
                  <a:lnTo>
                    <a:pt x="224" y="9"/>
                  </a:lnTo>
                  <a:lnTo>
                    <a:pt x="277" y="12"/>
                  </a:lnTo>
                  <a:lnTo>
                    <a:pt x="329" y="8"/>
                  </a:lnTo>
                  <a:lnTo>
                    <a:pt x="382" y="5"/>
                  </a:lnTo>
                  <a:lnTo>
                    <a:pt x="438" y="5"/>
                  </a:lnTo>
                  <a:lnTo>
                    <a:pt x="494" y="5"/>
                  </a:lnTo>
                  <a:lnTo>
                    <a:pt x="550" y="3"/>
                  </a:lnTo>
                  <a:lnTo>
                    <a:pt x="607" y="6"/>
                  </a:lnTo>
                  <a:lnTo>
                    <a:pt x="660" y="6"/>
                  </a:lnTo>
                  <a:lnTo>
                    <a:pt x="711" y="6"/>
                  </a:lnTo>
                  <a:lnTo>
                    <a:pt x="765" y="5"/>
                  </a:lnTo>
                  <a:lnTo>
                    <a:pt x="818" y="6"/>
                  </a:lnTo>
                  <a:lnTo>
                    <a:pt x="871" y="9"/>
                  </a:lnTo>
                  <a:lnTo>
                    <a:pt x="923" y="8"/>
                  </a:lnTo>
                  <a:lnTo>
                    <a:pt x="976" y="6"/>
                  </a:lnTo>
                  <a:lnTo>
                    <a:pt x="1029" y="2"/>
                  </a:lnTo>
                  <a:lnTo>
                    <a:pt x="1082" y="0"/>
                  </a:lnTo>
                  <a:lnTo>
                    <a:pt x="1134" y="8"/>
                  </a:lnTo>
                  <a:lnTo>
                    <a:pt x="1187" y="5"/>
                  </a:lnTo>
                  <a:lnTo>
                    <a:pt x="1240" y="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2" name="Freeform 167"/>
            <p:cNvSpPr>
              <a:spLocks/>
            </p:cNvSpPr>
            <p:nvPr/>
          </p:nvSpPr>
          <p:spPr bwMode="auto">
            <a:xfrm>
              <a:off x="1557338" y="4933950"/>
              <a:ext cx="1968500" cy="20638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2147483647 h 13"/>
                <a:gd name="T10" fmla="*/ 2147483647 w 1240"/>
                <a:gd name="T11" fmla="*/ 2147483647 h 13"/>
                <a:gd name="T12" fmla="*/ 2147483647 w 1240"/>
                <a:gd name="T13" fmla="*/ 2147483647 h 13"/>
                <a:gd name="T14" fmla="*/ 2147483647 w 1240"/>
                <a:gd name="T15" fmla="*/ 2147483647 h 13"/>
                <a:gd name="T16" fmla="*/ 2147483647 w 1240"/>
                <a:gd name="T17" fmla="*/ 2147483647 h 13"/>
                <a:gd name="T18" fmla="*/ 2147483647 w 1240"/>
                <a:gd name="T19" fmla="*/ 2147483647 h 13"/>
                <a:gd name="T20" fmla="*/ 2147483647 w 1240"/>
                <a:gd name="T21" fmla="*/ 2147483647 h 13"/>
                <a:gd name="T22" fmla="*/ 2147483647 w 1240"/>
                <a:gd name="T23" fmla="*/ 0 h 13"/>
                <a:gd name="T24" fmla="*/ 2147483647 w 1240"/>
                <a:gd name="T25" fmla="*/ 2147483647 h 13"/>
                <a:gd name="T26" fmla="*/ 2147483647 w 1240"/>
                <a:gd name="T27" fmla="*/ 2147483647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0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6"/>
                  </a:moveTo>
                  <a:lnTo>
                    <a:pt x="56" y="7"/>
                  </a:lnTo>
                  <a:lnTo>
                    <a:pt x="112" y="7"/>
                  </a:lnTo>
                  <a:lnTo>
                    <a:pt x="168" y="9"/>
                  </a:lnTo>
                  <a:lnTo>
                    <a:pt x="224" y="10"/>
                  </a:lnTo>
                  <a:lnTo>
                    <a:pt x="277" y="13"/>
                  </a:lnTo>
                  <a:lnTo>
                    <a:pt x="329" y="9"/>
                  </a:lnTo>
                  <a:lnTo>
                    <a:pt x="382" y="6"/>
                  </a:lnTo>
                  <a:lnTo>
                    <a:pt x="438" y="4"/>
                  </a:lnTo>
                  <a:lnTo>
                    <a:pt x="494" y="4"/>
                  </a:lnTo>
                  <a:lnTo>
                    <a:pt x="550" y="4"/>
                  </a:lnTo>
                  <a:lnTo>
                    <a:pt x="607" y="0"/>
                  </a:lnTo>
                  <a:lnTo>
                    <a:pt x="660" y="3"/>
                  </a:lnTo>
                  <a:lnTo>
                    <a:pt x="711" y="6"/>
                  </a:lnTo>
                  <a:lnTo>
                    <a:pt x="765" y="6"/>
                  </a:lnTo>
                  <a:lnTo>
                    <a:pt x="818" y="7"/>
                  </a:lnTo>
                  <a:lnTo>
                    <a:pt x="871" y="10"/>
                  </a:lnTo>
                  <a:lnTo>
                    <a:pt x="923" y="9"/>
                  </a:lnTo>
                  <a:lnTo>
                    <a:pt x="976" y="7"/>
                  </a:lnTo>
                  <a:lnTo>
                    <a:pt x="1029" y="3"/>
                  </a:lnTo>
                  <a:lnTo>
                    <a:pt x="1082" y="1"/>
                  </a:lnTo>
                  <a:lnTo>
                    <a:pt x="1134" y="1"/>
                  </a:lnTo>
                  <a:lnTo>
                    <a:pt x="1187" y="4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3" name="Freeform 168"/>
            <p:cNvSpPr>
              <a:spLocks/>
            </p:cNvSpPr>
            <p:nvPr/>
          </p:nvSpPr>
          <p:spPr bwMode="auto">
            <a:xfrm>
              <a:off x="1557338" y="4927600"/>
              <a:ext cx="1968500" cy="17463"/>
            </a:xfrm>
            <a:custGeom>
              <a:avLst/>
              <a:gdLst>
                <a:gd name="T0" fmla="*/ 0 w 1240"/>
                <a:gd name="T1" fmla="*/ 0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0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2147483647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0"/>
                  </a:moveTo>
                  <a:lnTo>
                    <a:pt x="56" y="4"/>
                  </a:lnTo>
                  <a:lnTo>
                    <a:pt x="112" y="8"/>
                  </a:lnTo>
                  <a:lnTo>
                    <a:pt x="168" y="10"/>
                  </a:lnTo>
                  <a:lnTo>
                    <a:pt x="224" y="11"/>
                  </a:lnTo>
                  <a:lnTo>
                    <a:pt x="277" y="8"/>
                  </a:lnTo>
                  <a:lnTo>
                    <a:pt x="329" y="4"/>
                  </a:lnTo>
                  <a:lnTo>
                    <a:pt x="382" y="2"/>
                  </a:lnTo>
                  <a:lnTo>
                    <a:pt x="438" y="4"/>
                  </a:lnTo>
                  <a:lnTo>
                    <a:pt x="494" y="4"/>
                  </a:lnTo>
                  <a:lnTo>
                    <a:pt x="550" y="5"/>
                  </a:lnTo>
                  <a:lnTo>
                    <a:pt x="607" y="4"/>
                  </a:lnTo>
                  <a:lnTo>
                    <a:pt x="660" y="4"/>
                  </a:lnTo>
                  <a:lnTo>
                    <a:pt x="711" y="5"/>
                  </a:lnTo>
                  <a:lnTo>
                    <a:pt x="765" y="0"/>
                  </a:lnTo>
                  <a:lnTo>
                    <a:pt x="818" y="4"/>
                  </a:lnTo>
                  <a:lnTo>
                    <a:pt x="871" y="8"/>
                  </a:lnTo>
                  <a:lnTo>
                    <a:pt x="923" y="10"/>
                  </a:lnTo>
                  <a:lnTo>
                    <a:pt x="976" y="8"/>
                  </a:lnTo>
                  <a:lnTo>
                    <a:pt x="1029" y="5"/>
                  </a:lnTo>
                  <a:lnTo>
                    <a:pt x="1082" y="5"/>
                  </a:lnTo>
                  <a:lnTo>
                    <a:pt x="1134" y="4"/>
                  </a:lnTo>
                  <a:lnTo>
                    <a:pt x="1187" y="4"/>
                  </a:lnTo>
                  <a:lnTo>
                    <a:pt x="1240" y="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4" name="Freeform 169"/>
            <p:cNvSpPr>
              <a:spLocks/>
            </p:cNvSpPr>
            <p:nvPr/>
          </p:nvSpPr>
          <p:spPr bwMode="auto">
            <a:xfrm>
              <a:off x="1557338" y="4927600"/>
              <a:ext cx="1968500" cy="17463"/>
            </a:xfrm>
            <a:custGeom>
              <a:avLst/>
              <a:gdLst>
                <a:gd name="T0" fmla="*/ 0 w 1240"/>
                <a:gd name="T1" fmla="*/ 0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0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2147483647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0"/>
                  </a:moveTo>
                  <a:lnTo>
                    <a:pt x="56" y="4"/>
                  </a:lnTo>
                  <a:lnTo>
                    <a:pt x="112" y="8"/>
                  </a:lnTo>
                  <a:lnTo>
                    <a:pt x="168" y="10"/>
                  </a:lnTo>
                  <a:lnTo>
                    <a:pt x="224" y="11"/>
                  </a:lnTo>
                  <a:lnTo>
                    <a:pt x="277" y="8"/>
                  </a:lnTo>
                  <a:lnTo>
                    <a:pt x="329" y="4"/>
                  </a:lnTo>
                  <a:lnTo>
                    <a:pt x="382" y="2"/>
                  </a:lnTo>
                  <a:lnTo>
                    <a:pt x="438" y="2"/>
                  </a:lnTo>
                  <a:lnTo>
                    <a:pt x="494" y="2"/>
                  </a:lnTo>
                  <a:lnTo>
                    <a:pt x="550" y="1"/>
                  </a:lnTo>
                  <a:lnTo>
                    <a:pt x="607" y="4"/>
                  </a:lnTo>
                  <a:lnTo>
                    <a:pt x="660" y="4"/>
                  </a:lnTo>
                  <a:lnTo>
                    <a:pt x="711" y="5"/>
                  </a:lnTo>
                  <a:lnTo>
                    <a:pt x="765" y="0"/>
                  </a:lnTo>
                  <a:lnTo>
                    <a:pt x="818" y="4"/>
                  </a:lnTo>
                  <a:lnTo>
                    <a:pt x="871" y="8"/>
                  </a:lnTo>
                  <a:lnTo>
                    <a:pt x="923" y="10"/>
                  </a:lnTo>
                  <a:lnTo>
                    <a:pt x="976" y="8"/>
                  </a:lnTo>
                  <a:lnTo>
                    <a:pt x="1029" y="5"/>
                  </a:lnTo>
                  <a:lnTo>
                    <a:pt x="1082" y="5"/>
                  </a:lnTo>
                  <a:lnTo>
                    <a:pt x="1134" y="1"/>
                  </a:lnTo>
                  <a:lnTo>
                    <a:pt x="1187" y="2"/>
                  </a:lnTo>
                  <a:lnTo>
                    <a:pt x="1240" y="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5" name="Freeform 170"/>
            <p:cNvSpPr>
              <a:spLocks/>
            </p:cNvSpPr>
            <p:nvPr/>
          </p:nvSpPr>
          <p:spPr bwMode="auto">
            <a:xfrm>
              <a:off x="1557338" y="4924425"/>
              <a:ext cx="1968500" cy="15875"/>
            </a:xfrm>
            <a:custGeom>
              <a:avLst/>
              <a:gdLst>
                <a:gd name="T0" fmla="*/ 0 w 1240"/>
                <a:gd name="T1" fmla="*/ 2147483647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2147483647 h 10"/>
                <a:gd name="T16" fmla="*/ 2147483647 w 1240"/>
                <a:gd name="T17" fmla="*/ 2147483647 h 10"/>
                <a:gd name="T18" fmla="*/ 2147483647 w 1240"/>
                <a:gd name="T19" fmla="*/ 2147483647 h 10"/>
                <a:gd name="T20" fmla="*/ 2147483647 w 1240"/>
                <a:gd name="T21" fmla="*/ 2147483647 h 10"/>
                <a:gd name="T22" fmla="*/ 2147483647 w 1240"/>
                <a:gd name="T23" fmla="*/ 2147483647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2147483647 h 10"/>
                <a:gd name="T30" fmla="*/ 2147483647 w 1240"/>
                <a:gd name="T31" fmla="*/ 2147483647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0 h 10"/>
                <a:gd name="T44" fmla="*/ 2147483647 w 1240"/>
                <a:gd name="T45" fmla="*/ 2147483647 h 10"/>
                <a:gd name="T46" fmla="*/ 2147483647 w 1240"/>
                <a:gd name="T47" fmla="*/ 2147483647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2"/>
                  </a:moveTo>
                  <a:lnTo>
                    <a:pt x="56" y="3"/>
                  </a:lnTo>
                  <a:lnTo>
                    <a:pt x="112" y="7"/>
                  </a:lnTo>
                  <a:lnTo>
                    <a:pt x="168" y="9"/>
                  </a:lnTo>
                  <a:lnTo>
                    <a:pt x="224" y="10"/>
                  </a:lnTo>
                  <a:lnTo>
                    <a:pt x="277" y="6"/>
                  </a:lnTo>
                  <a:lnTo>
                    <a:pt x="329" y="2"/>
                  </a:lnTo>
                  <a:lnTo>
                    <a:pt x="382" y="2"/>
                  </a:lnTo>
                  <a:lnTo>
                    <a:pt x="438" y="2"/>
                  </a:lnTo>
                  <a:lnTo>
                    <a:pt x="494" y="2"/>
                  </a:lnTo>
                  <a:lnTo>
                    <a:pt x="550" y="2"/>
                  </a:lnTo>
                  <a:lnTo>
                    <a:pt x="607" y="4"/>
                  </a:lnTo>
                  <a:lnTo>
                    <a:pt x="660" y="3"/>
                  </a:lnTo>
                  <a:lnTo>
                    <a:pt x="711" y="2"/>
                  </a:lnTo>
                  <a:lnTo>
                    <a:pt x="765" y="2"/>
                  </a:lnTo>
                  <a:lnTo>
                    <a:pt x="818" y="3"/>
                  </a:lnTo>
                  <a:lnTo>
                    <a:pt x="871" y="4"/>
                  </a:lnTo>
                  <a:lnTo>
                    <a:pt x="923" y="6"/>
                  </a:lnTo>
                  <a:lnTo>
                    <a:pt x="976" y="6"/>
                  </a:lnTo>
                  <a:lnTo>
                    <a:pt x="1029" y="3"/>
                  </a:lnTo>
                  <a:lnTo>
                    <a:pt x="1082" y="2"/>
                  </a:lnTo>
                  <a:lnTo>
                    <a:pt x="1134" y="0"/>
                  </a:lnTo>
                  <a:lnTo>
                    <a:pt x="1187" y="2"/>
                  </a:lnTo>
                  <a:lnTo>
                    <a:pt x="1240" y="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6" name="Freeform 171"/>
            <p:cNvSpPr>
              <a:spLocks/>
            </p:cNvSpPr>
            <p:nvPr/>
          </p:nvSpPr>
          <p:spPr bwMode="auto">
            <a:xfrm>
              <a:off x="1557338" y="4914900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2147483647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2147483647 h 16"/>
                <a:gd name="T24" fmla="*/ 2147483647 w 1240"/>
                <a:gd name="T25" fmla="*/ 0 h 16"/>
                <a:gd name="T26" fmla="*/ 2147483647 w 1240"/>
                <a:gd name="T27" fmla="*/ 2147483647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0 h 16"/>
                <a:gd name="T46" fmla="*/ 2147483647 w 1240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8"/>
                  </a:moveTo>
                  <a:lnTo>
                    <a:pt x="56" y="9"/>
                  </a:lnTo>
                  <a:lnTo>
                    <a:pt x="112" y="13"/>
                  </a:lnTo>
                  <a:lnTo>
                    <a:pt x="168" y="15"/>
                  </a:lnTo>
                  <a:lnTo>
                    <a:pt x="224" y="16"/>
                  </a:lnTo>
                  <a:lnTo>
                    <a:pt x="277" y="12"/>
                  </a:lnTo>
                  <a:lnTo>
                    <a:pt x="329" y="8"/>
                  </a:lnTo>
                  <a:lnTo>
                    <a:pt x="382" y="8"/>
                  </a:lnTo>
                  <a:lnTo>
                    <a:pt x="438" y="6"/>
                  </a:lnTo>
                  <a:lnTo>
                    <a:pt x="494" y="6"/>
                  </a:lnTo>
                  <a:lnTo>
                    <a:pt x="550" y="2"/>
                  </a:lnTo>
                  <a:lnTo>
                    <a:pt x="607" y="2"/>
                  </a:lnTo>
                  <a:lnTo>
                    <a:pt x="660" y="0"/>
                  </a:lnTo>
                  <a:lnTo>
                    <a:pt x="711" y="2"/>
                  </a:lnTo>
                  <a:lnTo>
                    <a:pt x="765" y="8"/>
                  </a:lnTo>
                  <a:lnTo>
                    <a:pt x="818" y="9"/>
                  </a:lnTo>
                  <a:lnTo>
                    <a:pt x="871" y="10"/>
                  </a:lnTo>
                  <a:lnTo>
                    <a:pt x="923" y="12"/>
                  </a:lnTo>
                  <a:lnTo>
                    <a:pt x="976" y="12"/>
                  </a:lnTo>
                  <a:lnTo>
                    <a:pt x="1029" y="9"/>
                  </a:lnTo>
                  <a:lnTo>
                    <a:pt x="1082" y="8"/>
                  </a:lnTo>
                  <a:lnTo>
                    <a:pt x="1134" y="5"/>
                  </a:lnTo>
                  <a:lnTo>
                    <a:pt x="1187" y="0"/>
                  </a:lnTo>
                  <a:lnTo>
                    <a:pt x="1240" y="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7" name="Freeform 172"/>
            <p:cNvSpPr>
              <a:spLocks/>
            </p:cNvSpPr>
            <p:nvPr/>
          </p:nvSpPr>
          <p:spPr bwMode="auto">
            <a:xfrm>
              <a:off x="1557338" y="4908550"/>
              <a:ext cx="1968500" cy="15875"/>
            </a:xfrm>
            <a:custGeom>
              <a:avLst/>
              <a:gdLst>
                <a:gd name="T0" fmla="*/ 0 w 1240"/>
                <a:gd name="T1" fmla="*/ 2147483647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0 h 10"/>
                <a:gd name="T16" fmla="*/ 2147483647 w 1240"/>
                <a:gd name="T17" fmla="*/ 2147483647 h 10"/>
                <a:gd name="T18" fmla="*/ 2147483647 w 1240"/>
                <a:gd name="T19" fmla="*/ 2147483647 h 10"/>
                <a:gd name="T20" fmla="*/ 2147483647 w 1240"/>
                <a:gd name="T21" fmla="*/ 2147483647 h 10"/>
                <a:gd name="T22" fmla="*/ 2147483647 w 1240"/>
                <a:gd name="T23" fmla="*/ 2147483647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2147483647 h 10"/>
                <a:gd name="T30" fmla="*/ 2147483647 w 1240"/>
                <a:gd name="T31" fmla="*/ 2147483647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2147483647 h 10"/>
                <a:gd name="T44" fmla="*/ 2147483647 w 1240"/>
                <a:gd name="T45" fmla="*/ 2147483647 h 10"/>
                <a:gd name="T46" fmla="*/ 2147483647 w 1240"/>
                <a:gd name="T47" fmla="*/ 2147483647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9"/>
                  </a:moveTo>
                  <a:lnTo>
                    <a:pt x="56" y="9"/>
                  </a:lnTo>
                  <a:lnTo>
                    <a:pt x="112" y="10"/>
                  </a:lnTo>
                  <a:lnTo>
                    <a:pt x="168" y="9"/>
                  </a:lnTo>
                  <a:lnTo>
                    <a:pt x="224" y="6"/>
                  </a:lnTo>
                  <a:lnTo>
                    <a:pt x="277" y="4"/>
                  </a:lnTo>
                  <a:lnTo>
                    <a:pt x="329" y="1"/>
                  </a:lnTo>
                  <a:lnTo>
                    <a:pt x="382" y="0"/>
                  </a:lnTo>
                  <a:lnTo>
                    <a:pt x="438" y="7"/>
                  </a:lnTo>
                  <a:lnTo>
                    <a:pt x="494" y="7"/>
                  </a:lnTo>
                  <a:lnTo>
                    <a:pt x="550" y="4"/>
                  </a:lnTo>
                  <a:lnTo>
                    <a:pt x="607" y="1"/>
                  </a:lnTo>
                  <a:lnTo>
                    <a:pt x="660" y="4"/>
                  </a:lnTo>
                  <a:lnTo>
                    <a:pt x="711" y="1"/>
                  </a:lnTo>
                  <a:lnTo>
                    <a:pt x="765" y="9"/>
                  </a:lnTo>
                  <a:lnTo>
                    <a:pt x="818" y="9"/>
                  </a:lnTo>
                  <a:lnTo>
                    <a:pt x="871" y="10"/>
                  </a:lnTo>
                  <a:lnTo>
                    <a:pt x="923" y="10"/>
                  </a:lnTo>
                  <a:lnTo>
                    <a:pt x="976" y="10"/>
                  </a:lnTo>
                  <a:lnTo>
                    <a:pt x="1029" y="9"/>
                  </a:lnTo>
                  <a:lnTo>
                    <a:pt x="1082" y="7"/>
                  </a:lnTo>
                  <a:lnTo>
                    <a:pt x="1134" y="7"/>
                  </a:lnTo>
                  <a:lnTo>
                    <a:pt x="1187" y="4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8" name="Freeform 173"/>
            <p:cNvSpPr>
              <a:spLocks/>
            </p:cNvSpPr>
            <p:nvPr/>
          </p:nvSpPr>
          <p:spPr bwMode="auto">
            <a:xfrm>
              <a:off x="1557338" y="4900613"/>
              <a:ext cx="1968500" cy="23812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2147483647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2147483647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0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14"/>
                  </a:moveTo>
                  <a:lnTo>
                    <a:pt x="56" y="14"/>
                  </a:lnTo>
                  <a:lnTo>
                    <a:pt x="112" y="15"/>
                  </a:lnTo>
                  <a:lnTo>
                    <a:pt x="168" y="14"/>
                  </a:lnTo>
                  <a:lnTo>
                    <a:pt x="224" y="11"/>
                  </a:lnTo>
                  <a:lnTo>
                    <a:pt x="277" y="9"/>
                  </a:lnTo>
                  <a:lnTo>
                    <a:pt x="329" y="6"/>
                  </a:lnTo>
                  <a:lnTo>
                    <a:pt x="382" y="5"/>
                  </a:lnTo>
                  <a:lnTo>
                    <a:pt x="438" y="3"/>
                  </a:lnTo>
                  <a:lnTo>
                    <a:pt x="494" y="6"/>
                  </a:lnTo>
                  <a:lnTo>
                    <a:pt x="550" y="6"/>
                  </a:lnTo>
                  <a:lnTo>
                    <a:pt x="607" y="5"/>
                  </a:lnTo>
                  <a:lnTo>
                    <a:pt x="660" y="0"/>
                  </a:lnTo>
                  <a:lnTo>
                    <a:pt x="711" y="6"/>
                  </a:lnTo>
                  <a:lnTo>
                    <a:pt x="765" y="14"/>
                  </a:lnTo>
                  <a:lnTo>
                    <a:pt x="818" y="14"/>
                  </a:lnTo>
                  <a:lnTo>
                    <a:pt x="871" y="15"/>
                  </a:lnTo>
                  <a:lnTo>
                    <a:pt x="923" y="15"/>
                  </a:lnTo>
                  <a:lnTo>
                    <a:pt x="976" y="15"/>
                  </a:lnTo>
                  <a:lnTo>
                    <a:pt x="1029" y="14"/>
                  </a:lnTo>
                  <a:lnTo>
                    <a:pt x="1082" y="12"/>
                  </a:lnTo>
                  <a:lnTo>
                    <a:pt x="1134" y="9"/>
                  </a:lnTo>
                  <a:lnTo>
                    <a:pt x="1187" y="6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29" name="Freeform 174"/>
            <p:cNvSpPr>
              <a:spLocks/>
            </p:cNvSpPr>
            <p:nvPr/>
          </p:nvSpPr>
          <p:spPr bwMode="auto">
            <a:xfrm>
              <a:off x="1557338" y="4889500"/>
              <a:ext cx="1968500" cy="20638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2147483647 h 13"/>
                <a:gd name="T10" fmla="*/ 2147483647 w 1240"/>
                <a:gd name="T11" fmla="*/ 2147483647 h 13"/>
                <a:gd name="T12" fmla="*/ 2147483647 w 1240"/>
                <a:gd name="T13" fmla="*/ 2147483647 h 13"/>
                <a:gd name="T14" fmla="*/ 2147483647 w 1240"/>
                <a:gd name="T15" fmla="*/ 2147483647 h 13"/>
                <a:gd name="T16" fmla="*/ 2147483647 w 1240"/>
                <a:gd name="T17" fmla="*/ 2147483647 h 13"/>
                <a:gd name="T18" fmla="*/ 2147483647 w 1240"/>
                <a:gd name="T19" fmla="*/ 2147483647 h 13"/>
                <a:gd name="T20" fmla="*/ 2147483647 w 1240"/>
                <a:gd name="T21" fmla="*/ 2147483647 h 13"/>
                <a:gd name="T22" fmla="*/ 2147483647 w 1240"/>
                <a:gd name="T23" fmla="*/ 0 h 13"/>
                <a:gd name="T24" fmla="*/ 2147483647 w 1240"/>
                <a:gd name="T25" fmla="*/ 2147483647 h 13"/>
                <a:gd name="T26" fmla="*/ 2147483647 w 1240"/>
                <a:gd name="T27" fmla="*/ 2147483647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0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6"/>
                  </a:moveTo>
                  <a:lnTo>
                    <a:pt x="56" y="4"/>
                  </a:lnTo>
                  <a:lnTo>
                    <a:pt x="112" y="3"/>
                  </a:lnTo>
                  <a:lnTo>
                    <a:pt x="168" y="6"/>
                  </a:lnTo>
                  <a:lnTo>
                    <a:pt x="224" y="10"/>
                  </a:lnTo>
                  <a:lnTo>
                    <a:pt x="277" y="10"/>
                  </a:lnTo>
                  <a:lnTo>
                    <a:pt x="329" y="10"/>
                  </a:lnTo>
                  <a:lnTo>
                    <a:pt x="382" y="10"/>
                  </a:lnTo>
                  <a:lnTo>
                    <a:pt x="438" y="10"/>
                  </a:lnTo>
                  <a:lnTo>
                    <a:pt x="494" y="10"/>
                  </a:lnTo>
                  <a:lnTo>
                    <a:pt x="550" y="6"/>
                  </a:lnTo>
                  <a:lnTo>
                    <a:pt x="607" y="0"/>
                  </a:lnTo>
                  <a:lnTo>
                    <a:pt x="660" y="3"/>
                  </a:lnTo>
                  <a:lnTo>
                    <a:pt x="711" y="13"/>
                  </a:lnTo>
                  <a:lnTo>
                    <a:pt x="765" y="6"/>
                  </a:lnTo>
                  <a:lnTo>
                    <a:pt x="818" y="4"/>
                  </a:lnTo>
                  <a:lnTo>
                    <a:pt x="871" y="1"/>
                  </a:lnTo>
                  <a:lnTo>
                    <a:pt x="923" y="1"/>
                  </a:lnTo>
                  <a:lnTo>
                    <a:pt x="976" y="1"/>
                  </a:lnTo>
                  <a:lnTo>
                    <a:pt x="1029" y="6"/>
                  </a:lnTo>
                  <a:lnTo>
                    <a:pt x="1082" y="7"/>
                  </a:lnTo>
                  <a:lnTo>
                    <a:pt x="1134" y="13"/>
                  </a:lnTo>
                  <a:lnTo>
                    <a:pt x="1187" y="6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0" name="Freeform 175"/>
            <p:cNvSpPr>
              <a:spLocks/>
            </p:cNvSpPr>
            <p:nvPr/>
          </p:nvSpPr>
          <p:spPr bwMode="auto">
            <a:xfrm>
              <a:off x="1557338" y="4889500"/>
              <a:ext cx="1968500" cy="15875"/>
            </a:xfrm>
            <a:custGeom>
              <a:avLst/>
              <a:gdLst>
                <a:gd name="T0" fmla="*/ 0 w 1240"/>
                <a:gd name="T1" fmla="*/ 2147483647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2147483647 h 10"/>
                <a:gd name="T16" fmla="*/ 2147483647 w 1240"/>
                <a:gd name="T17" fmla="*/ 2147483647 h 10"/>
                <a:gd name="T18" fmla="*/ 2147483647 w 1240"/>
                <a:gd name="T19" fmla="*/ 2147483647 h 10"/>
                <a:gd name="T20" fmla="*/ 2147483647 w 1240"/>
                <a:gd name="T21" fmla="*/ 0 h 10"/>
                <a:gd name="T22" fmla="*/ 2147483647 w 1240"/>
                <a:gd name="T23" fmla="*/ 0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2147483647 h 10"/>
                <a:gd name="T30" fmla="*/ 2147483647 w 1240"/>
                <a:gd name="T31" fmla="*/ 2147483647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2147483647 h 10"/>
                <a:gd name="T44" fmla="*/ 2147483647 w 1240"/>
                <a:gd name="T45" fmla="*/ 0 h 10"/>
                <a:gd name="T46" fmla="*/ 2147483647 w 1240"/>
                <a:gd name="T47" fmla="*/ 0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6"/>
                  </a:moveTo>
                  <a:lnTo>
                    <a:pt x="56" y="4"/>
                  </a:lnTo>
                  <a:lnTo>
                    <a:pt x="112" y="3"/>
                  </a:lnTo>
                  <a:lnTo>
                    <a:pt x="168" y="6"/>
                  </a:lnTo>
                  <a:lnTo>
                    <a:pt x="224" y="10"/>
                  </a:lnTo>
                  <a:lnTo>
                    <a:pt x="277" y="10"/>
                  </a:lnTo>
                  <a:lnTo>
                    <a:pt x="329" y="10"/>
                  </a:lnTo>
                  <a:lnTo>
                    <a:pt x="382" y="10"/>
                  </a:lnTo>
                  <a:lnTo>
                    <a:pt x="438" y="7"/>
                  </a:lnTo>
                  <a:lnTo>
                    <a:pt x="494" y="3"/>
                  </a:lnTo>
                  <a:lnTo>
                    <a:pt x="550" y="0"/>
                  </a:lnTo>
                  <a:lnTo>
                    <a:pt x="607" y="0"/>
                  </a:lnTo>
                  <a:lnTo>
                    <a:pt x="660" y="3"/>
                  </a:lnTo>
                  <a:lnTo>
                    <a:pt x="711" y="3"/>
                  </a:lnTo>
                  <a:lnTo>
                    <a:pt x="765" y="6"/>
                  </a:lnTo>
                  <a:lnTo>
                    <a:pt x="818" y="4"/>
                  </a:lnTo>
                  <a:lnTo>
                    <a:pt x="871" y="1"/>
                  </a:lnTo>
                  <a:lnTo>
                    <a:pt x="923" y="1"/>
                  </a:lnTo>
                  <a:lnTo>
                    <a:pt x="976" y="1"/>
                  </a:lnTo>
                  <a:lnTo>
                    <a:pt x="1029" y="6"/>
                  </a:lnTo>
                  <a:lnTo>
                    <a:pt x="1082" y="7"/>
                  </a:lnTo>
                  <a:lnTo>
                    <a:pt x="1134" y="3"/>
                  </a:lnTo>
                  <a:lnTo>
                    <a:pt x="1187" y="0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1" name="Freeform 176"/>
            <p:cNvSpPr>
              <a:spLocks/>
            </p:cNvSpPr>
            <p:nvPr/>
          </p:nvSpPr>
          <p:spPr bwMode="auto">
            <a:xfrm>
              <a:off x="1557338" y="4873625"/>
              <a:ext cx="1968500" cy="17463"/>
            </a:xfrm>
            <a:custGeom>
              <a:avLst/>
              <a:gdLst>
                <a:gd name="T0" fmla="*/ 0 w 1240"/>
                <a:gd name="T1" fmla="*/ 2147483647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2147483647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0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4"/>
                  </a:moveTo>
                  <a:lnTo>
                    <a:pt x="56" y="5"/>
                  </a:lnTo>
                  <a:lnTo>
                    <a:pt x="112" y="5"/>
                  </a:lnTo>
                  <a:lnTo>
                    <a:pt x="168" y="5"/>
                  </a:lnTo>
                  <a:lnTo>
                    <a:pt x="224" y="4"/>
                  </a:lnTo>
                  <a:lnTo>
                    <a:pt x="277" y="2"/>
                  </a:lnTo>
                  <a:lnTo>
                    <a:pt x="329" y="8"/>
                  </a:lnTo>
                  <a:lnTo>
                    <a:pt x="382" y="11"/>
                  </a:lnTo>
                  <a:lnTo>
                    <a:pt x="438" y="8"/>
                  </a:lnTo>
                  <a:lnTo>
                    <a:pt x="494" y="7"/>
                  </a:lnTo>
                  <a:lnTo>
                    <a:pt x="550" y="8"/>
                  </a:lnTo>
                  <a:lnTo>
                    <a:pt x="607" y="5"/>
                  </a:lnTo>
                  <a:lnTo>
                    <a:pt x="660" y="5"/>
                  </a:lnTo>
                  <a:lnTo>
                    <a:pt x="711" y="7"/>
                  </a:lnTo>
                  <a:lnTo>
                    <a:pt x="765" y="4"/>
                  </a:lnTo>
                  <a:lnTo>
                    <a:pt x="818" y="5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4"/>
                  </a:lnTo>
                  <a:lnTo>
                    <a:pt x="1029" y="1"/>
                  </a:lnTo>
                  <a:lnTo>
                    <a:pt x="1082" y="0"/>
                  </a:lnTo>
                  <a:lnTo>
                    <a:pt x="1134" y="4"/>
                  </a:lnTo>
                  <a:lnTo>
                    <a:pt x="1187" y="7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2" name="Freeform 177"/>
            <p:cNvSpPr>
              <a:spLocks/>
            </p:cNvSpPr>
            <p:nvPr/>
          </p:nvSpPr>
          <p:spPr bwMode="auto">
            <a:xfrm>
              <a:off x="1557338" y="4873625"/>
              <a:ext cx="1968500" cy="17463"/>
            </a:xfrm>
            <a:custGeom>
              <a:avLst/>
              <a:gdLst>
                <a:gd name="T0" fmla="*/ 0 w 1240"/>
                <a:gd name="T1" fmla="*/ 2147483647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0 h 11"/>
                <a:gd name="T28" fmla="*/ 2147483647 w 1240"/>
                <a:gd name="T29" fmla="*/ 2147483647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0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4"/>
                  </a:moveTo>
                  <a:lnTo>
                    <a:pt x="56" y="5"/>
                  </a:lnTo>
                  <a:lnTo>
                    <a:pt x="112" y="5"/>
                  </a:lnTo>
                  <a:lnTo>
                    <a:pt x="168" y="5"/>
                  </a:lnTo>
                  <a:lnTo>
                    <a:pt x="224" y="4"/>
                  </a:lnTo>
                  <a:lnTo>
                    <a:pt x="277" y="2"/>
                  </a:lnTo>
                  <a:lnTo>
                    <a:pt x="329" y="8"/>
                  </a:lnTo>
                  <a:lnTo>
                    <a:pt x="382" y="11"/>
                  </a:lnTo>
                  <a:lnTo>
                    <a:pt x="438" y="5"/>
                  </a:lnTo>
                  <a:lnTo>
                    <a:pt x="494" y="5"/>
                  </a:lnTo>
                  <a:lnTo>
                    <a:pt x="550" y="7"/>
                  </a:lnTo>
                  <a:lnTo>
                    <a:pt x="607" y="5"/>
                  </a:lnTo>
                  <a:lnTo>
                    <a:pt x="660" y="5"/>
                  </a:lnTo>
                  <a:lnTo>
                    <a:pt x="711" y="0"/>
                  </a:lnTo>
                  <a:lnTo>
                    <a:pt x="765" y="4"/>
                  </a:lnTo>
                  <a:lnTo>
                    <a:pt x="818" y="5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4"/>
                  </a:lnTo>
                  <a:lnTo>
                    <a:pt x="1029" y="1"/>
                  </a:lnTo>
                  <a:lnTo>
                    <a:pt x="1082" y="0"/>
                  </a:lnTo>
                  <a:lnTo>
                    <a:pt x="1134" y="2"/>
                  </a:lnTo>
                  <a:lnTo>
                    <a:pt x="1187" y="5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3" name="Freeform 178"/>
            <p:cNvSpPr>
              <a:spLocks/>
            </p:cNvSpPr>
            <p:nvPr/>
          </p:nvSpPr>
          <p:spPr bwMode="auto">
            <a:xfrm>
              <a:off x="1557338" y="4864100"/>
              <a:ext cx="1968500" cy="17463"/>
            </a:xfrm>
            <a:custGeom>
              <a:avLst/>
              <a:gdLst>
                <a:gd name="T0" fmla="*/ 0 w 1240"/>
                <a:gd name="T1" fmla="*/ 0 h 11"/>
                <a:gd name="T2" fmla="*/ 2147483647 w 1240"/>
                <a:gd name="T3" fmla="*/ 2147483647 h 11"/>
                <a:gd name="T4" fmla="*/ 2147483647 w 1240"/>
                <a:gd name="T5" fmla="*/ 2147483647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0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2147483647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2147483647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0"/>
                  </a:moveTo>
                  <a:lnTo>
                    <a:pt x="56" y="1"/>
                  </a:lnTo>
                  <a:lnTo>
                    <a:pt x="112" y="3"/>
                  </a:lnTo>
                  <a:lnTo>
                    <a:pt x="168" y="3"/>
                  </a:lnTo>
                  <a:lnTo>
                    <a:pt x="224" y="3"/>
                  </a:lnTo>
                  <a:lnTo>
                    <a:pt x="277" y="6"/>
                  </a:lnTo>
                  <a:lnTo>
                    <a:pt x="329" y="8"/>
                  </a:lnTo>
                  <a:lnTo>
                    <a:pt x="382" y="10"/>
                  </a:lnTo>
                  <a:lnTo>
                    <a:pt x="438" y="10"/>
                  </a:lnTo>
                  <a:lnTo>
                    <a:pt x="494" y="4"/>
                  </a:lnTo>
                  <a:lnTo>
                    <a:pt x="550" y="8"/>
                  </a:lnTo>
                  <a:lnTo>
                    <a:pt x="607" y="10"/>
                  </a:lnTo>
                  <a:lnTo>
                    <a:pt x="660" y="11"/>
                  </a:lnTo>
                  <a:lnTo>
                    <a:pt x="711" y="6"/>
                  </a:lnTo>
                  <a:lnTo>
                    <a:pt x="765" y="0"/>
                  </a:lnTo>
                  <a:lnTo>
                    <a:pt x="818" y="3"/>
                  </a:lnTo>
                  <a:lnTo>
                    <a:pt x="871" y="6"/>
                  </a:lnTo>
                  <a:lnTo>
                    <a:pt x="923" y="7"/>
                  </a:lnTo>
                  <a:lnTo>
                    <a:pt x="976" y="6"/>
                  </a:lnTo>
                  <a:lnTo>
                    <a:pt x="1029" y="3"/>
                  </a:lnTo>
                  <a:lnTo>
                    <a:pt x="1082" y="4"/>
                  </a:lnTo>
                  <a:lnTo>
                    <a:pt x="1134" y="7"/>
                  </a:lnTo>
                  <a:lnTo>
                    <a:pt x="1187" y="10"/>
                  </a:lnTo>
                  <a:lnTo>
                    <a:pt x="1240" y="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4" name="Freeform 179"/>
            <p:cNvSpPr>
              <a:spLocks/>
            </p:cNvSpPr>
            <p:nvPr/>
          </p:nvSpPr>
          <p:spPr bwMode="auto">
            <a:xfrm>
              <a:off x="1557338" y="4860925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0 h 12"/>
                <a:gd name="T24" fmla="*/ 2147483647 w 1240"/>
                <a:gd name="T25" fmla="*/ 2147483647 h 12"/>
                <a:gd name="T26" fmla="*/ 2147483647 w 1240"/>
                <a:gd name="T27" fmla="*/ 2147483647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0 h 12"/>
                <a:gd name="T46" fmla="*/ 2147483647 w 1240"/>
                <a:gd name="T47" fmla="*/ 0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2"/>
                  </a:moveTo>
                  <a:lnTo>
                    <a:pt x="56" y="3"/>
                  </a:lnTo>
                  <a:lnTo>
                    <a:pt x="112" y="5"/>
                  </a:lnTo>
                  <a:lnTo>
                    <a:pt x="168" y="5"/>
                  </a:lnTo>
                  <a:lnTo>
                    <a:pt x="224" y="5"/>
                  </a:lnTo>
                  <a:lnTo>
                    <a:pt x="277" y="8"/>
                  </a:lnTo>
                  <a:lnTo>
                    <a:pt x="329" y="10"/>
                  </a:lnTo>
                  <a:lnTo>
                    <a:pt x="382" y="12"/>
                  </a:lnTo>
                  <a:lnTo>
                    <a:pt x="438" y="9"/>
                  </a:lnTo>
                  <a:lnTo>
                    <a:pt x="494" y="6"/>
                  </a:lnTo>
                  <a:lnTo>
                    <a:pt x="550" y="2"/>
                  </a:lnTo>
                  <a:lnTo>
                    <a:pt x="607" y="0"/>
                  </a:lnTo>
                  <a:lnTo>
                    <a:pt x="660" y="2"/>
                  </a:lnTo>
                  <a:lnTo>
                    <a:pt x="711" y="5"/>
                  </a:lnTo>
                  <a:lnTo>
                    <a:pt x="765" y="2"/>
                  </a:lnTo>
                  <a:lnTo>
                    <a:pt x="818" y="5"/>
                  </a:lnTo>
                  <a:lnTo>
                    <a:pt x="871" y="8"/>
                  </a:lnTo>
                  <a:lnTo>
                    <a:pt x="923" y="9"/>
                  </a:lnTo>
                  <a:lnTo>
                    <a:pt x="976" y="8"/>
                  </a:lnTo>
                  <a:lnTo>
                    <a:pt x="1029" y="5"/>
                  </a:lnTo>
                  <a:lnTo>
                    <a:pt x="1082" y="6"/>
                  </a:lnTo>
                  <a:lnTo>
                    <a:pt x="1134" y="3"/>
                  </a:lnTo>
                  <a:lnTo>
                    <a:pt x="1187" y="0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5" name="Freeform 180"/>
            <p:cNvSpPr>
              <a:spLocks/>
            </p:cNvSpPr>
            <p:nvPr/>
          </p:nvSpPr>
          <p:spPr bwMode="auto">
            <a:xfrm>
              <a:off x="1557338" y="4851400"/>
              <a:ext cx="1968500" cy="22225"/>
            </a:xfrm>
            <a:custGeom>
              <a:avLst/>
              <a:gdLst>
                <a:gd name="T0" fmla="*/ 0 w 1240"/>
                <a:gd name="T1" fmla="*/ 2147483647 h 14"/>
                <a:gd name="T2" fmla="*/ 2147483647 w 1240"/>
                <a:gd name="T3" fmla="*/ 2147483647 h 14"/>
                <a:gd name="T4" fmla="*/ 2147483647 w 1240"/>
                <a:gd name="T5" fmla="*/ 2147483647 h 14"/>
                <a:gd name="T6" fmla="*/ 2147483647 w 1240"/>
                <a:gd name="T7" fmla="*/ 2147483647 h 14"/>
                <a:gd name="T8" fmla="*/ 2147483647 w 1240"/>
                <a:gd name="T9" fmla="*/ 2147483647 h 14"/>
                <a:gd name="T10" fmla="*/ 2147483647 w 1240"/>
                <a:gd name="T11" fmla="*/ 2147483647 h 14"/>
                <a:gd name="T12" fmla="*/ 2147483647 w 1240"/>
                <a:gd name="T13" fmla="*/ 2147483647 h 14"/>
                <a:gd name="T14" fmla="*/ 2147483647 w 1240"/>
                <a:gd name="T15" fmla="*/ 2147483647 h 14"/>
                <a:gd name="T16" fmla="*/ 2147483647 w 1240"/>
                <a:gd name="T17" fmla="*/ 2147483647 h 14"/>
                <a:gd name="T18" fmla="*/ 2147483647 w 1240"/>
                <a:gd name="T19" fmla="*/ 2147483647 h 14"/>
                <a:gd name="T20" fmla="*/ 2147483647 w 1240"/>
                <a:gd name="T21" fmla="*/ 2147483647 h 14"/>
                <a:gd name="T22" fmla="*/ 2147483647 w 1240"/>
                <a:gd name="T23" fmla="*/ 0 h 14"/>
                <a:gd name="T24" fmla="*/ 2147483647 w 1240"/>
                <a:gd name="T25" fmla="*/ 2147483647 h 14"/>
                <a:gd name="T26" fmla="*/ 2147483647 w 1240"/>
                <a:gd name="T27" fmla="*/ 2147483647 h 14"/>
                <a:gd name="T28" fmla="*/ 2147483647 w 1240"/>
                <a:gd name="T29" fmla="*/ 2147483647 h 14"/>
                <a:gd name="T30" fmla="*/ 2147483647 w 1240"/>
                <a:gd name="T31" fmla="*/ 2147483647 h 14"/>
                <a:gd name="T32" fmla="*/ 2147483647 w 1240"/>
                <a:gd name="T33" fmla="*/ 2147483647 h 14"/>
                <a:gd name="T34" fmla="*/ 2147483647 w 1240"/>
                <a:gd name="T35" fmla="*/ 2147483647 h 14"/>
                <a:gd name="T36" fmla="*/ 2147483647 w 1240"/>
                <a:gd name="T37" fmla="*/ 2147483647 h 14"/>
                <a:gd name="T38" fmla="*/ 2147483647 w 1240"/>
                <a:gd name="T39" fmla="*/ 2147483647 h 14"/>
                <a:gd name="T40" fmla="*/ 2147483647 w 1240"/>
                <a:gd name="T41" fmla="*/ 2147483647 h 14"/>
                <a:gd name="T42" fmla="*/ 2147483647 w 1240"/>
                <a:gd name="T43" fmla="*/ 2147483647 h 14"/>
                <a:gd name="T44" fmla="*/ 2147483647 w 1240"/>
                <a:gd name="T45" fmla="*/ 2147483647 h 14"/>
                <a:gd name="T46" fmla="*/ 2147483647 w 1240"/>
                <a:gd name="T47" fmla="*/ 0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4">
                  <a:moveTo>
                    <a:pt x="0" y="3"/>
                  </a:moveTo>
                  <a:lnTo>
                    <a:pt x="56" y="5"/>
                  </a:lnTo>
                  <a:lnTo>
                    <a:pt x="112" y="6"/>
                  </a:lnTo>
                  <a:lnTo>
                    <a:pt x="168" y="8"/>
                  </a:lnTo>
                  <a:lnTo>
                    <a:pt x="224" y="8"/>
                  </a:lnTo>
                  <a:lnTo>
                    <a:pt x="277" y="9"/>
                  </a:lnTo>
                  <a:lnTo>
                    <a:pt x="329" y="12"/>
                  </a:lnTo>
                  <a:lnTo>
                    <a:pt x="382" y="14"/>
                  </a:lnTo>
                  <a:lnTo>
                    <a:pt x="438" y="14"/>
                  </a:lnTo>
                  <a:lnTo>
                    <a:pt x="494" y="9"/>
                  </a:lnTo>
                  <a:lnTo>
                    <a:pt x="550" y="3"/>
                  </a:lnTo>
                  <a:lnTo>
                    <a:pt x="607" y="0"/>
                  </a:lnTo>
                  <a:lnTo>
                    <a:pt x="660" y="2"/>
                  </a:lnTo>
                  <a:lnTo>
                    <a:pt x="711" y="6"/>
                  </a:lnTo>
                  <a:lnTo>
                    <a:pt x="765" y="3"/>
                  </a:lnTo>
                  <a:lnTo>
                    <a:pt x="818" y="5"/>
                  </a:lnTo>
                  <a:lnTo>
                    <a:pt x="871" y="8"/>
                  </a:lnTo>
                  <a:lnTo>
                    <a:pt x="923" y="8"/>
                  </a:lnTo>
                  <a:lnTo>
                    <a:pt x="976" y="8"/>
                  </a:lnTo>
                  <a:lnTo>
                    <a:pt x="1029" y="9"/>
                  </a:lnTo>
                  <a:lnTo>
                    <a:pt x="1082" y="11"/>
                  </a:lnTo>
                  <a:lnTo>
                    <a:pt x="1134" y="8"/>
                  </a:lnTo>
                  <a:lnTo>
                    <a:pt x="1187" y="2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6" name="Freeform 181"/>
            <p:cNvSpPr>
              <a:spLocks/>
            </p:cNvSpPr>
            <p:nvPr/>
          </p:nvSpPr>
          <p:spPr bwMode="auto">
            <a:xfrm>
              <a:off x="1557338" y="4849813"/>
              <a:ext cx="1968500" cy="23812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2147483647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2147483647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0 h 15"/>
                <a:gd name="T24" fmla="*/ 2147483647 w 1240"/>
                <a:gd name="T25" fmla="*/ 0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0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4"/>
                  </a:moveTo>
                  <a:lnTo>
                    <a:pt x="56" y="6"/>
                  </a:lnTo>
                  <a:lnTo>
                    <a:pt x="112" y="7"/>
                  </a:lnTo>
                  <a:lnTo>
                    <a:pt x="168" y="9"/>
                  </a:lnTo>
                  <a:lnTo>
                    <a:pt x="224" y="9"/>
                  </a:lnTo>
                  <a:lnTo>
                    <a:pt x="277" y="10"/>
                  </a:lnTo>
                  <a:lnTo>
                    <a:pt x="329" y="13"/>
                  </a:lnTo>
                  <a:lnTo>
                    <a:pt x="382" y="15"/>
                  </a:lnTo>
                  <a:lnTo>
                    <a:pt x="438" y="15"/>
                  </a:lnTo>
                  <a:lnTo>
                    <a:pt x="494" y="7"/>
                  </a:lnTo>
                  <a:lnTo>
                    <a:pt x="550" y="4"/>
                  </a:lnTo>
                  <a:lnTo>
                    <a:pt x="607" y="0"/>
                  </a:lnTo>
                  <a:lnTo>
                    <a:pt x="660" y="0"/>
                  </a:lnTo>
                  <a:lnTo>
                    <a:pt x="711" y="4"/>
                  </a:lnTo>
                  <a:lnTo>
                    <a:pt x="765" y="4"/>
                  </a:lnTo>
                  <a:lnTo>
                    <a:pt x="818" y="6"/>
                  </a:lnTo>
                  <a:lnTo>
                    <a:pt x="871" y="9"/>
                  </a:lnTo>
                  <a:lnTo>
                    <a:pt x="923" y="9"/>
                  </a:lnTo>
                  <a:lnTo>
                    <a:pt x="976" y="9"/>
                  </a:lnTo>
                  <a:lnTo>
                    <a:pt x="1029" y="10"/>
                  </a:lnTo>
                  <a:lnTo>
                    <a:pt x="1082" y="12"/>
                  </a:lnTo>
                  <a:lnTo>
                    <a:pt x="1134" y="6"/>
                  </a:lnTo>
                  <a:lnTo>
                    <a:pt x="1187" y="3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7" name="Freeform 182"/>
            <p:cNvSpPr>
              <a:spLocks/>
            </p:cNvSpPr>
            <p:nvPr/>
          </p:nvSpPr>
          <p:spPr bwMode="auto">
            <a:xfrm>
              <a:off x="1557338" y="4841875"/>
              <a:ext cx="1968500" cy="14288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0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0 h 9"/>
                <a:gd name="T22" fmla="*/ 2147483647 w 1240"/>
                <a:gd name="T23" fmla="*/ 2147483647 h 9"/>
                <a:gd name="T24" fmla="*/ 2147483647 w 1240"/>
                <a:gd name="T25" fmla="*/ 2147483647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0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9"/>
                  </a:moveTo>
                  <a:lnTo>
                    <a:pt x="56" y="8"/>
                  </a:lnTo>
                  <a:lnTo>
                    <a:pt x="112" y="5"/>
                  </a:lnTo>
                  <a:lnTo>
                    <a:pt x="168" y="5"/>
                  </a:lnTo>
                  <a:lnTo>
                    <a:pt x="224" y="2"/>
                  </a:lnTo>
                  <a:lnTo>
                    <a:pt x="277" y="2"/>
                  </a:lnTo>
                  <a:lnTo>
                    <a:pt x="329" y="2"/>
                  </a:lnTo>
                  <a:lnTo>
                    <a:pt x="382" y="0"/>
                  </a:lnTo>
                  <a:lnTo>
                    <a:pt x="438" y="8"/>
                  </a:lnTo>
                  <a:lnTo>
                    <a:pt x="494" y="9"/>
                  </a:lnTo>
                  <a:lnTo>
                    <a:pt x="550" y="0"/>
                  </a:lnTo>
                  <a:lnTo>
                    <a:pt x="607" y="5"/>
                  </a:lnTo>
                  <a:lnTo>
                    <a:pt x="660" y="5"/>
                  </a:lnTo>
                  <a:lnTo>
                    <a:pt x="711" y="5"/>
                  </a:lnTo>
                  <a:lnTo>
                    <a:pt x="765" y="9"/>
                  </a:lnTo>
                  <a:lnTo>
                    <a:pt x="818" y="8"/>
                  </a:lnTo>
                  <a:lnTo>
                    <a:pt x="871" y="5"/>
                  </a:lnTo>
                  <a:lnTo>
                    <a:pt x="923" y="6"/>
                  </a:lnTo>
                  <a:lnTo>
                    <a:pt x="976" y="6"/>
                  </a:lnTo>
                  <a:lnTo>
                    <a:pt x="1029" y="9"/>
                  </a:lnTo>
                  <a:lnTo>
                    <a:pt x="1082" y="9"/>
                  </a:lnTo>
                  <a:lnTo>
                    <a:pt x="1134" y="9"/>
                  </a:lnTo>
                  <a:lnTo>
                    <a:pt x="1187" y="0"/>
                  </a:lnTo>
                  <a:lnTo>
                    <a:pt x="1240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8" name="Freeform 183"/>
            <p:cNvSpPr>
              <a:spLocks/>
            </p:cNvSpPr>
            <p:nvPr/>
          </p:nvSpPr>
          <p:spPr bwMode="auto">
            <a:xfrm>
              <a:off x="1557338" y="4835525"/>
              <a:ext cx="1968500" cy="20638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2147483647 h 13"/>
                <a:gd name="T10" fmla="*/ 2147483647 w 1240"/>
                <a:gd name="T11" fmla="*/ 2147483647 h 13"/>
                <a:gd name="T12" fmla="*/ 2147483647 w 1240"/>
                <a:gd name="T13" fmla="*/ 2147483647 h 13"/>
                <a:gd name="T14" fmla="*/ 2147483647 w 1240"/>
                <a:gd name="T15" fmla="*/ 2147483647 h 13"/>
                <a:gd name="T16" fmla="*/ 2147483647 w 1240"/>
                <a:gd name="T17" fmla="*/ 2147483647 h 13"/>
                <a:gd name="T18" fmla="*/ 2147483647 w 1240"/>
                <a:gd name="T19" fmla="*/ 2147483647 h 13"/>
                <a:gd name="T20" fmla="*/ 2147483647 w 1240"/>
                <a:gd name="T21" fmla="*/ 2147483647 h 13"/>
                <a:gd name="T22" fmla="*/ 2147483647 w 1240"/>
                <a:gd name="T23" fmla="*/ 0 h 13"/>
                <a:gd name="T24" fmla="*/ 2147483647 w 1240"/>
                <a:gd name="T25" fmla="*/ 2147483647 h 13"/>
                <a:gd name="T26" fmla="*/ 2147483647 w 1240"/>
                <a:gd name="T27" fmla="*/ 2147483647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0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13"/>
                  </a:moveTo>
                  <a:lnTo>
                    <a:pt x="56" y="12"/>
                  </a:lnTo>
                  <a:lnTo>
                    <a:pt x="112" y="9"/>
                  </a:lnTo>
                  <a:lnTo>
                    <a:pt x="168" y="9"/>
                  </a:lnTo>
                  <a:lnTo>
                    <a:pt x="224" y="6"/>
                  </a:lnTo>
                  <a:lnTo>
                    <a:pt x="277" y="6"/>
                  </a:lnTo>
                  <a:lnTo>
                    <a:pt x="329" y="6"/>
                  </a:lnTo>
                  <a:lnTo>
                    <a:pt x="382" y="4"/>
                  </a:lnTo>
                  <a:lnTo>
                    <a:pt x="438" y="4"/>
                  </a:lnTo>
                  <a:lnTo>
                    <a:pt x="494" y="7"/>
                  </a:lnTo>
                  <a:lnTo>
                    <a:pt x="550" y="4"/>
                  </a:lnTo>
                  <a:lnTo>
                    <a:pt x="607" y="0"/>
                  </a:lnTo>
                  <a:lnTo>
                    <a:pt x="660" y="1"/>
                  </a:lnTo>
                  <a:lnTo>
                    <a:pt x="711" y="4"/>
                  </a:lnTo>
                  <a:lnTo>
                    <a:pt x="765" y="13"/>
                  </a:lnTo>
                  <a:lnTo>
                    <a:pt x="818" y="12"/>
                  </a:lnTo>
                  <a:lnTo>
                    <a:pt x="871" y="9"/>
                  </a:lnTo>
                  <a:lnTo>
                    <a:pt x="923" y="10"/>
                  </a:lnTo>
                  <a:lnTo>
                    <a:pt x="976" y="10"/>
                  </a:lnTo>
                  <a:lnTo>
                    <a:pt x="1029" y="13"/>
                  </a:lnTo>
                  <a:lnTo>
                    <a:pt x="1082" y="13"/>
                  </a:lnTo>
                  <a:lnTo>
                    <a:pt x="1134" y="9"/>
                  </a:lnTo>
                  <a:lnTo>
                    <a:pt x="1187" y="4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39" name="Freeform 184"/>
            <p:cNvSpPr>
              <a:spLocks/>
            </p:cNvSpPr>
            <p:nvPr/>
          </p:nvSpPr>
          <p:spPr bwMode="auto">
            <a:xfrm>
              <a:off x="1557338" y="4830763"/>
              <a:ext cx="1968500" cy="14287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2147483647 h 9"/>
                <a:gd name="T24" fmla="*/ 2147483647 w 1240"/>
                <a:gd name="T25" fmla="*/ 0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7"/>
                  </a:moveTo>
                  <a:lnTo>
                    <a:pt x="56" y="7"/>
                  </a:lnTo>
                  <a:lnTo>
                    <a:pt x="112" y="7"/>
                  </a:lnTo>
                  <a:lnTo>
                    <a:pt x="168" y="9"/>
                  </a:lnTo>
                  <a:lnTo>
                    <a:pt x="224" y="6"/>
                  </a:lnTo>
                  <a:lnTo>
                    <a:pt x="277" y="9"/>
                  </a:lnTo>
                  <a:lnTo>
                    <a:pt x="329" y="7"/>
                  </a:lnTo>
                  <a:lnTo>
                    <a:pt x="382" y="4"/>
                  </a:lnTo>
                  <a:lnTo>
                    <a:pt x="438" y="7"/>
                  </a:lnTo>
                  <a:lnTo>
                    <a:pt x="494" y="9"/>
                  </a:lnTo>
                  <a:lnTo>
                    <a:pt x="550" y="3"/>
                  </a:lnTo>
                  <a:lnTo>
                    <a:pt x="607" y="1"/>
                  </a:lnTo>
                  <a:lnTo>
                    <a:pt x="660" y="0"/>
                  </a:lnTo>
                  <a:lnTo>
                    <a:pt x="711" y="7"/>
                  </a:lnTo>
                  <a:lnTo>
                    <a:pt x="765" y="7"/>
                  </a:lnTo>
                  <a:lnTo>
                    <a:pt x="818" y="6"/>
                  </a:lnTo>
                  <a:lnTo>
                    <a:pt x="871" y="6"/>
                  </a:lnTo>
                  <a:lnTo>
                    <a:pt x="923" y="6"/>
                  </a:lnTo>
                  <a:lnTo>
                    <a:pt x="976" y="9"/>
                  </a:lnTo>
                  <a:lnTo>
                    <a:pt x="1029" y="7"/>
                  </a:lnTo>
                  <a:lnTo>
                    <a:pt x="1082" y="7"/>
                  </a:lnTo>
                  <a:lnTo>
                    <a:pt x="1134" y="6"/>
                  </a:lnTo>
                  <a:lnTo>
                    <a:pt x="1187" y="3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0" name="Freeform 185"/>
            <p:cNvSpPr>
              <a:spLocks/>
            </p:cNvSpPr>
            <p:nvPr/>
          </p:nvSpPr>
          <p:spPr bwMode="auto">
            <a:xfrm>
              <a:off x="1557338" y="4830763"/>
              <a:ext cx="1968500" cy="14287"/>
            </a:xfrm>
            <a:custGeom>
              <a:avLst/>
              <a:gdLst>
                <a:gd name="T0" fmla="*/ 0 w 1240"/>
                <a:gd name="T1" fmla="*/ 2147483647 h 9"/>
                <a:gd name="T2" fmla="*/ 2147483647 w 1240"/>
                <a:gd name="T3" fmla="*/ 2147483647 h 9"/>
                <a:gd name="T4" fmla="*/ 2147483647 w 1240"/>
                <a:gd name="T5" fmla="*/ 2147483647 h 9"/>
                <a:gd name="T6" fmla="*/ 2147483647 w 1240"/>
                <a:gd name="T7" fmla="*/ 2147483647 h 9"/>
                <a:gd name="T8" fmla="*/ 2147483647 w 1240"/>
                <a:gd name="T9" fmla="*/ 2147483647 h 9"/>
                <a:gd name="T10" fmla="*/ 2147483647 w 1240"/>
                <a:gd name="T11" fmla="*/ 2147483647 h 9"/>
                <a:gd name="T12" fmla="*/ 2147483647 w 1240"/>
                <a:gd name="T13" fmla="*/ 2147483647 h 9"/>
                <a:gd name="T14" fmla="*/ 2147483647 w 1240"/>
                <a:gd name="T15" fmla="*/ 2147483647 h 9"/>
                <a:gd name="T16" fmla="*/ 2147483647 w 1240"/>
                <a:gd name="T17" fmla="*/ 2147483647 h 9"/>
                <a:gd name="T18" fmla="*/ 2147483647 w 1240"/>
                <a:gd name="T19" fmla="*/ 2147483647 h 9"/>
                <a:gd name="T20" fmla="*/ 2147483647 w 1240"/>
                <a:gd name="T21" fmla="*/ 2147483647 h 9"/>
                <a:gd name="T22" fmla="*/ 2147483647 w 1240"/>
                <a:gd name="T23" fmla="*/ 2147483647 h 9"/>
                <a:gd name="T24" fmla="*/ 2147483647 w 1240"/>
                <a:gd name="T25" fmla="*/ 0 h 9"/>
                <a:gd name="T26" fmla="*/ 2147483647 w 1240"/>
                <a:gd name="T27" fmla="*/ 2147483647 h 9"/>
                <a:gd name="T28" fmla="*/ 2147483647 w 1240"/>
                <a:gd name="T29" fmla="*/ 2147483647 h 9"/>
                <a:gd name="T30" fmla="*/ 2147483647 w 1240"/>
                <a:gd name="T31" fmla="*/ 2147483647 h 9"/>
                <a:gd name="T32" fmla="*/ 2147483647 w 1240"/>
                <a:gd name="T33" fmla="*/ 2147483647 h 9"/>
                <a:gd name="T34" fmla="*/ 2147483647 w 1240"/>
                <a:gd name="T35" fmla="*/ 2147483647 h 9"/>
                <a:gd name="T36" fmla="*/ 2147483647 w 1240"/>
                <a:gd name="T37" fmla="*/ 2147483647 h 9"/>
                <a:gd name="T38" fmla="*/ 2147483647 w 1240"/>
                <a:gd name="T39" fmla="*/ 2147483647 h 9"/>
                <a:gd name="T40" fmla="*/ 2147483647 w 1240"/>
                <a:gd name="T41" fmla="*/ 2147483647 h 9"/>
                <a:gd name="T42" fmla="*/ 2147483647 w 1240"/>
                <a:gd name="T43" fmla="*/ 2147483647 h 9"/>
                <a:gd name="T44" fmla="*/ 2147483647 w 1240"/>
                <a:gd name="T45" fmla="*/ 2147483647 h 9"/>
                <a:gd name="T46" fmla="*/ 2147483647 w 1240"/>
                <a:gd name="T47" fmla="*/ 2147483647 h 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9">
                  <a:moveTo>
                    <a:pt x="0" y="7"/>
                  </a:moveTo>
                  <a:lnTo>
                    <a:pt x="56" y="7"/>
                  </a:lnTo>
                  <a:lnTo>
                    <a:pt x="112" y="7"/>
                  </a:lnTo>
                  <a:lnTo>
                    <a:pt x="168" y="9"/>
                  </a:lnTo>
                  <a:lnTo>
                    <a:pt x="224" y="6"/>
                  </a:lnTo>
                  <a:lnTo>
                    <a:pt x="277" y="9"/>
                  </a:lnTo>
                  <a:lnTo>
                    <a:pt x="329" y="7"/>
                  </a:lnTo>
                  <a:lnTo>
                    <a:pt x="382" y="4"/>
                  </a:lnTo>
                  <a:lnTo>
                    <a:pt x="438" y="3"/>
                  </a:lnTo>
                  <a:lnTo>
                    <a:pt x="494" y="4"/>
                  </a:lnTo>
                  <a:lnTo>
                    <a:pt x="550" y="3"/>
                  </a:lnTo>
                  <a:lnTo>
                    <a:pt x="607" y="1"/>
                  </a:lnTo>
                  <a:lnTo>
                    <a:pt x="660" y="0"/>
                  </a:lnTo>
                  <a:lnTo>
                    <a:pt x="711" y="6"/>
                  </a:lnTo>
                  <a:lnTo>
                    <a:pt x="765" y="7"/>
                  </a:lnTo>
                  <a:lnTo>
                    <a:pt x="818" y="6"/>
                  </a:lnTo>
                  <a:lnTo>
                    <a:pt x="871" y="6"/>
                  </a:lnTo>
                  <a:lnTo>
                    <a:pt x="923" y="6"/>
                  </a:lnTo>
                  <a:lnTo>
                    <a:pt x="976" y="9"/>
                  </a:lnTo>
                  <a:lnTo>
                    <a:pt x="1029" y="7"/>
                  </a:lnTo>
                  <a:lnTo>
                    <a:pt x="1082" y="7"/>
                  </a:lnTo>
                  <a:lnTo>
                    <a:pt x="1134" y="3"/>
                  </a:lnTo>
                  <a:lnTo>
                    <a:pt x="1187" y="1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1" name="Freeform 186"/>
            <p:cNvSpPr>
              <a:spLocks/>
            </p:cNvSpPr>
            <p:nvPr/>
          </p:nvSpPr>
          <p:spPr bwMode="auto">
            <a:xfrm>
              <a:off x="1557338" y="4826000"/>
              <a:ext cx="1968500" cy="11113"/>
            </a:xfrm>
            <a:custGeom>
              <a:avLst/>
              <a:gdLst>
                <a:gd name="T0" fmla="*/ 0 w 1240"/>
                <a:gd name="T1" fmla="*/ 0 h 7"/>
                <a:gd name="T2" fmla="*/ 2147483647 w 1240"/>
                <a:gd name="T3" fmla="*/ 2147483647 h 7"/>
                <a:gd name="T4" fmla="*/ 2147483647 w 1240"/>
                <a:gd name="T5" fmla="*/ 2147483647 h 7"/>
                <a:gd name="T6" fmla="*/ 2147483647 w 1240"/>
                <a:gd name="T7" fmla="*/ 2147483647 h 7"/>
                <a:gd name="T8" fmla="*/ 2147483647 w 1240"/>
                <a:gd name="T9" fmla="*/ 2147483647 h 7"/>
                <a:gd name="T10" fmla="*/ 2147483647 w 1240"/>
                <a:gd name="T11" fmla="*/ 2147483647 h 7"/>
                <a:gd name="T12" fmla="*/ 2147483647 w 1240"/>
                <a:gd name="T13" fmla="*/ 0 h 7"/>
                <a:gd name="T14" fmla="*/ 2147483647 w 1240"/>
                <a:gd name="T15" fmla="*/ 2147483647 h 7"/>
                <a:gd name="T16" fmla="*/ 2147483647 w 1240"/>
                <a:gd name="T17" fmla="*/ 2147483647 h 7"/>
                <a:gd name="T18" fmla="*/ 2147483647 w 1240"/>
                <a:gd name="T19" fmla="*/ 2147483647 h 7"/>
                <a:gd name="T20" fmla="*/ 2147483647 w 1240"/>
                <a:gd name="T21" fmla="*/ 2147483647 h 7"/>
                <a:gd name="T22" fmla="*/ 2147483647 w 1240"/>
                <a:gd name="T23" fmla="*/ 0 h 7"/>
                <a:gd name="T24" fmla="*/ 2147483647 w 1240"/>
                <a:gd name="T25" fmla="*/ 2147483647 h 7"/>
                <a:gd name="T26" fmla="*/ 2147483647 w 1240"/>
                <a:gd name="T27" fmla="*/ 0 h 7"/>
                <a:gd name="T28" fmla="*/ 2147483647 w 1240"/>
                <a:gd name="T29" fmla="*/ 0 h 7"/>
                <a:gd name="T30" fmla="*/ 2147483647 w 1240"/>
                <a:gd name="T31" fmla="*/ 2147483647 h 7"/>
                <a:gd name="T32" fmla="*/ 2147483647 w 1240"/>
                <a:gd name="T33" fmla="*/ 2147483647 h 7"/>
                <a:gd name="T34" fmla="*/ 2147483647 w 1240"/>
                <a:gd name="T35" fmla="*/ 2147483647 h 7"/>
                <a:gd name="T36" fmla="*/ 2147483647 w 1240"/>
                <a:gd name="T37" fmla="*/ 2147483647 h 7"/>
                <a:gd name="T38" fmla="*/ 2147483647 w 1240"/>
                <a:gd name="T39" fmla="*/ 2147483647 h 7"/>
                <a:gd name="T40" fmla="*/ 2147483647 w 1240"/>
                <a:gd name="T41" fmla="*/ 2147483647 h 7"/>
                <a:gd name="T42" fmla="*/ 2147483647 w 1240"/>
                <a:gd name="T43" fmla="*/ 2147483647 h 7"/>
                <a:gd name="T44" fmla="*/ 2147483647 w 1240"/>
                <a:gd name="T45" fmla="*/ 2147483647 h 7"/>
                <a:gd name="T46" fmla="*/ 2147483647 w 1240"/>
                <a:gd name="T47" fmla="*/ 0 h 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7">
                  <a:moveTo>
                    <a:pt x="0" y="0"/>
                  </a:moveTo>
                  <a:lnTo>
                    <a:pt x="56" y="3"/>
                  </a:lnTo>
                  <a:lnTo>
                    <a:pt x="112" y="7"/>
                  </a:lnTo>
                  <a:lnTo>
                    <a:pt x="168" y="7"/>
                  </a:lnTo>
                  <a:lnTo>
                    <a:pt x="224" y="7"/>
                  </a:lnTo>
                  <a:lnTo>
                    <a:pt x="277" y="4"/>
                  </a:lnTo>
                  <a:lnTo>
                    <a:pt x="329" y="0"/>
                  </a:lnTo>
                  <a:lnTo>
                    <a:pt x="382" y="1"/>
                  </a:lnTo>
                  <a:lnTo>
                    <a:pt x="438" y="3"/>
                  </a:lnTo>
                  <a:lnTo>
                    <a:pt x="494" y="4"/>
                  </a:lnTo>
                  <a:lnTo>
                    <a:pt x="550" y="3"/>
                  </a:lnTo>
                  <a:lnTo>
                    <a:pt x="607" y="0"/>
                  </a:lnTo>
                  <a:lnTo>
                    <a:pt x="660" y="1"/>
                  </a:lnTo>
                  <a:lnTo>
                    <a:pt x="711" y="0"/>
                  </a:lnTo>
                  <a:lnTo>
                    <a:pt x="765" y="0"/>
                  </a:lnTo>
                  <a:lnTo>
                    <a:pt x="818" y="3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3"/>
                  </a:lnTo>
                  <a:lnTo>
                    <a:pt x="1029" y="1"/>
                  </a:lnTo>
                  <a:lnTo>
                    <a:pt x="1082" y="1"/>
                  </a:lnTo>
                  <a:lnTo>
                    <a:pt x="1134" y="4"/>
                  </a:lnTo>
                  <a:lnTo>
                    <a:pt x="1187" y="1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2" name="Freeform 187"/>
            <p:cNvSpPr>
              <a:spLocks/>
            </p:cNvSpPr>
            <p:nvPr/>
          </p:nvSpPr>
          <p:spPr bwMode="auto">
            <a:xfrm>
              <a:off x="1557338" y="4821238"/>
              <a:ext cx="1968500" cy="15875"/>
            </a:xfrm>
            <a:custGeom>
              <a:avLst/>
              <a:gdLst>
                <a:gd name="T0" fmla="*/ 0 w 1240"/>
                <a:gd name="T1" fmla="*/ 2147483647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2147483647 h 10"/>
                <a:gd name="T16" fmla="*/ 2147483647 w 1240"/>
                <a:gd name="T17" fmla="*/ 2147483647 h 10"/>
                <a:gd name="T18" fmla="*/ 2147483647 w 1240"/>
                <a:gd name="T19" fmla="*/ 0 h 10"/>
                <a:gd name="T20" fmla="*/ 2147483647 w 1240"/>
                <a:gd name="T21" fmla="*/ 2147483647 h 10"/>
                <a:gd name="T22" fmla="*/ 2147483647 w 1240"/>
                <a:gd name="T23" fmla="*/ 2147483647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2147483647 h 10"/>
                <a:gd name="T30" fmla="*/ 2147483647 w 1240"/>
                <a:gd name="T31" fmla="*/ 2147483647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2147483647 h 10"/>
                <a:gd name="T44" fmla="*/ 2147483647 w 1240"/>
                <a:gd name="T45" fmla="*/ 2147483647 h 10"/>
                <a:gd name="T46" fmla="*/ 2147483647 w 1240"/>
                <a:gd name="T47" fmla="*/ 2147483647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3"/>
                  </a:moveTo>
                  <a:lnTo>
                    <a:pt x="56" y="6"/>
                  </a:lnTo>
                  <a:lnTo>
                    <a:pt x="112" y="10"/>
                  </a:lnTo>
                  <a:lnTo>
                    <a:pt x="168" y="10"/>
                  </a:lnTo>
                  <a:lnTo>
                    <a:pt x="224" y="10"/>
                  </a:lnTo>
                  <a:lnTo>
                    <a:pt x="277" y="7"/>
                  </a:lnTo>
                  <a:lnTo>
                    <a:pt x="329" y="3"/>
                  </a:lnTo>
                  <a:lnTo>
                    <a:pt x="382" y="4"/>
                  </a:lnTo>
                  <a:lnTo>
                    <a:pt x="438" y="3"/>
                  </a:lnTo>
                  <a:lnTo>
                    <a:pt x="494" y="0"/>
                  </a:lnTo>
                  <a:lnTo>
                    <a:pt x="550" y="4"/>
                  </a:lnTo>
                  <a:lnTo>
                    <a:pt x="607" y="3"/>
                  </a:lnTo>
                  <a:lnTo>
                    <a:pt x="660" y="4"/>
                  </a:lnTo>
                  <a:lnTo>
                    <a:pt x="711" y="1"/>
                  </a:lnTo>
                  <a:lnTo>
                    <a:pt x="765" y="3"/>
                  </a:lnTo>
                  <a:lnTo>
                    <a:pt x="818" y="6"/>
                  </a:lnTo>
                  <a:lnTo>
                    <a:pt x="871" y="7"/>
                  </a:lnTo>
                  <a:lnTo>
                    <a:pt x="923" y="7"/>
                  </a:lnTo>
                  <a:lnTo>
                    <a:pt x="976" y="6"/>
                  </a:lnTo>
                  <a:lnTo>
                    <a:pt x="1029" y="4"/>
                  </a:lnTo>
                  <a:lnTo>
                    <a:pt x="1082" y="4"/>
                  </a:lnTo>
                  <a:lnTo>
                    <a:pt x="1134" y="3"/>
                  </a:lnTo>
                  <a:lnTo>
                    <a:pt x="1187" y="1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3" name="Freeform 188"/>
            <p:cNvSpPr>
              <a:spLocks/>
            </p:cNvSpPr>
            <p:nvPr/>
          </p:nvSpPr>
          <p:spPr bwMode="auto">
            <a:xfrm>
              <a:off x="1557338" y="4819650"/>
              <a:ext cx="1968500" cy="15875"/>
            </a:xfrm>
            <a:custGeom>
              <a:avLst/>
              <a:gdLst>
                <a:gd name="T0" fmla="*/ 0 w 1240"/>
                <a:gd name="T1" fmla="*/ 0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2147483647 h 10"/>
                <a:gd name="T16" fmla="*/ 2147483647 w 1240"/>
                <a:gd name="T17" fmla="*/ 0 h 10"/>
                <a:gd name="T18" fmla="*/ 2147483647 w 1240"/>
                <a:gd name="T19" fmla="*/ 0 h 10"/>
                <a:gd name="T20" fmla="*/ 2147483647 w 1240"/>
                <a:gd name="T21" fmla="*/ 0 h 10"/>
                <a:gd name="T22" fmla="*/ 2147483647 w 1240"/>
                <a:gd name="T23" fmla="*/ 2147483647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0 h 10"/>
                <a:gd name="T30" fmla="*/ 2147483647 w 1240"/>
                <a:gd name="T31" fmla="*/ 2147483647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0 h 10"/>
                <a:gd name="T42" fmla="*/ 2147483647 w 1240"/>
                <a:gd name="T43" fmla="*/ 2147483647 h 10"/>
                <a:gd name="T44" fmla="*/ 2147483647 w 1240"/>
                <a:gd name="T45" fmla="*/ 2147483647 h 10"/>
                <a:gd name="T46" fmla="*/ 2147483647 w 1240"/>
                <a:gd name="T47" fmla="*/ 2147483647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0"/>
                  </a:moveTo>
                  <a:lnTo>
                    <a:pt x="56" y="2"/>
                  </a:lnTo>
                  <a:lnTo>
                    <a:pt x="112" y="4"/>
                  </a:lnTo>
                  <a:lnTo>
                    <a:pt x="168" y="7"/>
                  </a:lnTo>
                  <a:lnTo>
                    <a:pt x="224" y="10"/>
                  </a:lnTo>
                  <a:lnTo>
                    <a:pt x="277" y="7"/>
                  </a:lnTo>
                  <a:lnTo>
                    <a:pt x="329" y="2"/>
                  </a:lnTo>
                  <a:lnTo>
                    <a:pt x="382" y="1"/>
                  </a:lnTo>
                  <a:lnTo>
                    <a:pt x="438" y="0"/>
                  </a:lnTo>
                  <a:lnTo>
                    <a:pt x="494" y="0"/>
                  </a:lnTo>
                  <a:lnTo>
                    <a:pt x="550" y="0"/>
                  </a:lnTo>
                  <a:lnTo>
                    <a:pt x="607" y="1"/>
                  </a:lnTo>
                  <a:lnTo>
                    <a:pt x="660" y="1"/>
                  </a:lnTo>
                  <a:lnTo>
                    <a:pt x="711" y="2"/>
                  </a:lnTo>
                  <a:lnTo>
                    <a:pt x="765" y="0"/>
                  </a:lnTo>
                  <a:lnTo>
                    <a:pt x="818" y="2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2"/>
                  </a:lnTo>
                  <a:lnTo>
                    <a:pt x="1029" y="1"/>
                  </a:lnTo>
                  <a:lnTo>
                    <a:pt x="1082" y="0"/>
                  </a:lnTo>
                  <a:lnTo>
                    <a:pt x="1134" y="2"/>
                  </a:lnTo>
                  <a:lnTo>
                    <a:pt x="1187" y="2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4" name="Freeform 189"/>
            <p:cNvSpPr>
              <a:spLocks/>
            </p:cNvSpPr>
            <p:nvPr/>
          </p:nvSpPr>
          <p:spPr bwMode="auto">
            <a:xfrm>
              <a:off x="1557338" y="4814888"/>
              <a:ext cx="1968500" cy="20637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2147483647 h 13"/>
                <a:gd name="T10" fmla="*/ 2147483647 w 1240"/>
                <a:gd name="T11" fmla="*/ 2147483647 h 13"/>
                <a:gd name="T12" fmla="*/ 2147483647 w 1240"/>
                <a:gd name="T13" fmla="*/ 2147483647 h 13"/>
                <a:gd name="T14" fmla="*/ 2147483647 w 1240"/>
                <a:gd name="T15" fmla="*/ 2147483647 h 13"/>
                <a:gd name="T16" fmla="*/ 2147483647 w 1240"/>
                <a:gd name="T17" fmla="*/ 2147483647 h 13"/>
                <a:gd name="T18" fmla="*/ 2147483647 w 1240"/>
                <a:gd name="T19" fmla="*/ 0 h 13"/>
                <a:gd name="T20" fmla="*/ 2147483647 w 1240"/>
                <a:gd name="T21" fmla="*/ 2147483647 h 13"/>
                <a:gd name="T22" fmla="*/ 2147483647 w 1240"/>
                <a:gd name="T23" fmla="*/ 0 h 13"/>
                <a:gd name="T24" fmla="*/ 2147483647 w 1240"/>
                <a:gd name="T25" fmla="*/ 2147483647 h 13"/>
                <a:gd name="T26" fmla="*/ 2147483647 w 1240"/>
                <a:gd name="T27" fmla="*/ 2147483647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0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3"/>
                  </a:moveTo>
                  <a:lnTo>
                    <a:pt x="56" y="5"/>
                  </a:lnTo>
                  <a:lnTo>
                    <a:pt x="112" y="7"/>
                  </a:lnTo>
                  <a:lnTo>
                    <a:pt x="168" y="10"/>
                  </a:lnTo>
                  <a:lnTo>
                    <a:pt x="224" y="13"/>
                  </a:lnTo>
                  <a:lnTo>
                    <a:pt x="277" y="10"/>
                  </a:lnTo>
                  <a:lnTo>
                    <a:pt x="329" y="5"/>
                  </a:lnTo>
                  <a:lnTo>
                    <a:pt x="382" y="4"/>
                  </a:lnTo>
                  <a:lnTo>
                    <a:pt x="438" y="1"/>
                  </a:lnTo>
                  <a:lnTo>
                    <a:pt x="494" y="0"/>
                  </a:lnTo>
                  <a:lnTo>
                    <a:pt x="550" y="1"/>
                  </a:lnTo>
                  <a:lnTo>
                    <a:pt x="607" y="0"/>
                  </a:lnTo>
                  <a:lnTo>
                    <a:pt x="660" y="4"/>
                  </a:lnTo>
                  <a:lnTo>
                    <a:pt x="711" y="4"/>
                  </a:lnTo>
                  <a:lnTo>
                    <a:pt x="765" y="3"/>
                  </a:lnTo>
                  <a:lnTo>
                    <a:pt x="818" y="5"/>
                  </a:lnTo>
                  <a:lnTo>
                    <a:pt x="871" y="7"/>
                  </a:lnTo>
                  <a:lnTo>
                    <a:pt x="923" y="7"/>
                  </a:lnTo>
                  <a:lnTo>
                    <a:pt x="976" y="5"/>
                  </a:lnTo>
                  <a:lnTo>
                    <a:pt x="1029" y="4"/>
                  </a:lnTo>
                  <a:lnTo>
                    <a:pt x="1082" y="3"/>
                  </a:lnTo>
                  <a:lnTo>
                    <a:pt x="1134" y="3"/>
                  </a:lnTo>
                  <a:lnTo>
                    <a:pt x="1187" y="1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5" name="Freeform 190"/>
            <p:cNvSpPr>
              <a:spLocks/>
            </p:cNvSpPr>
            <p:nvPr/>
          </p:nvSpPr>
          <p:spPr bwMode="auto">
            <a:xfrm>
              <a:off x="1557338" y="4802188"/>
              <a:ext cx="1968500" cy="20637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2147483647 h 13"/>
                <a:gd name="T10" fmla="*/ 2147483647 w 1240"/>
                <a:gd name="T11" fmla="*/ 2147483647 h 13"/>
                <a:gd name="T12" fmla="*/ 2147483647 w 1240"/>
                <a:gd name="T13" fmla="*/ 2147483647 h 13"/>
                <a:gd name="T14" fmla="*/ 2147483647 w 1240"/>
                <a:gd name="T15" fmla="*/ 2147483647 h 13"/>
                <a:gd name="T16" fmla="*/ 2147483647 w 1240"/>
                <a:gd name="T17" fmla="*/ 2147483647 h 13"/>
                <a:gd name="T18" fmla="*/ 2147483647 w 1240"/>
                <a:gd name="T19" fmla="*/ 2147483647 h 13"/>
                <a:gd name="T20" fmla="*/ 2147483647 w 1240"/>
                <a:gd name="T21" fmla="*/ 2147483647 h 13"/>
                <a:gd name="T22" fmla="*/ 2147483647 w 1240"/>
                <a:gd name="T23" fmla="*/ 0 h 13"/>
                <a:gd name="T24" fmla="*/ 2147483647 w 1240"/>
                <a:gd name="T25" fmla="*/ 2147483647 h 13"/>
                <a:gd name="T26" fmla="*/ 2147483647 w 1240"/>
                <a:gd name="T27" fmla="*/ 2147483647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0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11"/>
                  </a:moveTo>
                  <a:lnTo>
                    <a:pt x="56" y="11"/>
                  </a:lnTo>
                  <a:lnTo>
                    <a:pt x="112" y="11"/>
                  </a:lnTo>
                  <a:lnTo>
                    <a:pt x="168" y="11"/>
                  </a:lnTo>
                  <a:lnTo>
                    <a:pt x="224" y="11"/>
                  </a:lnTo>
                  <a:lnTo>
                    <a:pt x="277" y="6"/>
                  </a:lnTo>
                  <a:lnTo>
                    <a:pt x="329" y="8"/>
                  </a:lnTo>
                  <a:lnTo>
                    <a:pt x="382" y="8"/>
                  </a:lnTo>
                  <a:lnTo>
                    <a:pt x="438" y="6"/>
                  </a:lnTo>
                  <a:lnTo>
                    <a:pt x="494" y="5"/>
                  </a:lnTo>
                  <a:lnTo>
                    <a:pt x="550" y="5"/>
                  </a:lnTo>
                  <a:lnTo>
                    <a:pt x="607" y="0"/>
                  </a:lnTo>
                  <a:lnTo>
                    <a:pt x="660" y="3"/>
                  </a:lnTo>
                  <a:lnTo>
                    <a:pt x="711" y="9"/>
                  </a:lnTo>
                  <a:lnTo>
                    <a:pt x="765" y="11"/>
                  </a:lnTo>
                  <a:lnTo>
                    <a:pt x="818" y="11"/>
                  </a:lnTo>
                  <a:lnTo>
                    <a:pt x="871" y="13"/>
                  </a:lnTo>
                  <a:lnTo>
                    <a:pt x="923" y="13"/>
                  </a:lnTo>
                  <a:lnTo>
                    <a:pt x="976" y="12"/>
                  </a:lnTo>
                  <a:lnTo>
                    <a:pt x="1029" y="9"/>
                  </a:lnTo>
                  <a:lnTo>
                    <a:pt x="1082" y="8"/>
                  </a:lnTo>
                  <a:lnTo>
                    <a:pt x="1134" y="8"/>
                  </a:lnTo>
                  <a:lnTo>
                    <a:pt x="1187" y="5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6" name="Freeform 191"/>
            <p:cNvSpPr>
              <a:spLocks/>
            </p:cNvSpPr>
            <p:nvPr/>
          </p:nvSpPr>
          <p:spPr bwMode="auto">
            <a:xfrm>
              <a:off x="1557338" y="4802188"/>
              <a:ext cx="1968500" cy="20637"/>
            </a:xfrm>
            <a:custGeom>
              <a:avLst/>
              <a:gdLst>
                <a:gd name="T0" fmla="*/ 0 w 1240"/>
                <a:gd name="T1" fmla="*/ 2147483647 h 13"/>
                <a:gd name="T2" fmla="*/ 2147483647 w 1240"/>
                <a:gd name="T3" fmla="*/ 2147483647 h 13"/>
                <a:gd name="T4" fmla="*/ 2147483647 w 1240"/>
                <a:gd name="T5" fmla="*/ 2147483647 h 13"/>
                <a:gd name="T6" fmla="*/ 2147483647 w 1240"/>
                <a:gd name="T7" fmla="*/ 2147483647 h 13"/>
                <a:gd name="T8" fmla="*/ 2147483647 w 1240"/>
                <a:gd name="T9" fmla="*/ 2147483647 h 13"/>
                <a:gd name="T10" fmla="*/ 2147483647 w 1240"/>
                <a:gd name="T11" fmla="*/ 2147483647 h 13"/>
                <a:gd name="T12" fmla="*/ 2147483647 w 1240"/>
                <a:gd name="T13" fmla="*/ 2147483647 h 13"/>
                <a:gd name="T14" fmla="*/ 2147483647 w 1240"/>
                <a:gd name="T15" fmla="*/ 2147483647 h 13"/>
                <a:gd name="T16" fmla="*/ 2147483647 w 1240"/>
                <a:gd name="T17" fmla="*/ 2147483647 h 13"/>
                <a:gd name="T18" fmla="*/ 2147483647 w 1240"/>
                <a:gd name="T19" fmla="*/ 2147483647 h 13"/>
                <a:gd name="T20" fmla="*/ 2147483647 w 1240"/>
                <a:gd name="T21" fmla="*/ 2147483647 h 13"/>
                <a:gd name="T22" fmla="*/ 2147483647 w 1240"/>
                <a:gd name="T23" fmla="*/ 0 h 13"/>
                <a:gd name="T24" fmla="*/ 2147483647 w 1240"/>
                <a:gd name="T25" fmla="*/ 2147483647 h 13"/>
                <a:gd name="T26" fmla="*/ 2147483647 w 1240"/>
                <a:gd name="T27" fmla="*/ 2147483647 h 13"/>
                <a:gd name="T28" fmla="*/ 2147483647 w 1240"/>
                <a:gd name="T29" fmla="*/ 2147483647 h 13"/>
                <a:gd name="T30" fmla="*/ 2147483647 w 1240"/>
                <a:gd name="T31" fmla="*/ 2147483647 h 13"/>
                <a:gd name="T32" fmla="*/ 2147483647 w 1240"/>
                <a:gd name="T33" fmla="*/ 2147483647 h 13"/>
                <a:gd name="T34" fmla="*/ 2147483647 w 1240"/>
                <a:gd name="T35" fmla="*/ 2147483647 h 13"/>
                <a:gd name="T36" fmla="*/ 2147483647 w 1240"/>
                <a:gd name="T37" fmla="*/ 2147483647 h 13"/>
                <a:gd name="T38" fmla="*/ 2147483647 w 1240"/>
                <a:gd name="T39" fmla="*/ 2147483647 h 13"/>
                <a:gd name="T40" fmla="*/ 2147483647 w 1240"/>
                <a:gd name="T41" fmla="*/ 2147483647 h 13"/>
                <a:gd name="T42" fmla="*/ 2147483647 w 1240"/>
                <a:gd name="T43" fmla="*/ 2147483647 h 13"/>
                <a:gd name="T44" fmla="*/ 2147483647 w 1240"/>
                <a:gd name="T45" fmla="*/ 2147483647 h 13"/>
                <a:gd name="T46" fmla="*/ 2147483647 w 1240"/>
                <a:gd name="T47" fmla="*/ 0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3">
                  <a:moveTo>
                    <a:pt x="0" y="11"/>
                  </a:moveTo>
                  <a:lnTo>
                    <a:pt x="56" y="11"/>
                  </a:lnTo>
                  <a:lnTo>
                    <a:pt x="112" y="11"/>
                  </a:lnTo>
                  <a:lnTo>
                    <a:pt x="168" y="11"/>
                  </a:lnTo>
                  <a:lnTo>
                    <a:pt x="224" y="11"/>
                  </a:lnTo>
                  <a:lnTo>
                    <a:pt x="277" y="6"/>
                  </a:lnTo>
                  <a:lnTo>
                    <a:pt x="329" y="8"/>
                  </a:lnTo>
                  <a:lnTo>
                    <a:pt x="382" y="8"/>
                  </a:lnTo>
                  <a:lnTo>
                    <a:pt x="438" y="5"/>
                  </a:lnTo>
                  <a:lnTo>
                    <a:pt x="494" y="2"/>
                  </a:lnTo>
                  <a:lnTo>
                    <a:pt x="550" y="2"/>
                  </a:lnTo>
                  <a:lnTo>
                    <a:pt x="607" y="0"/>
                  </a:lnTo>
                  <a:lnTo>
                    <a:pt x="660" y="3"/>
                  </a:lnTo>
                  <a:lnTo>
                    <a:pt x="711" y="8"/>
                  </a:lnTo>
                  <a:lnTo>
                    <a:pt x="765" y="11"/>
                  </a:lnTo>
                  <a:lnTo>
                    <a:pt x="818" y="11"/>
                  </a:lnTo>
                  <a:lnTo>
                    <a:pt x="871" y="13"/>
                  </a:lnTo>
                  <a:lnTo>
                    <a:pt x="923" y="13"/>
                  </a:lnTo>
                  <a:lnTo>
                    <a:pt x="976" y="12"/>
                  </a:lnTo>
                  <a:lnTo>
                    <a:pt x="1029" y="9"/>
                  </a:lnTo>
                  <a:lnTo>
                    <a:pt x="1082" y="8"/>
                  </a:lnTo>
                  <a:lnTo>
                    <a:pt x="1134" y="2"/>
                  </a:lnTo>
                  <a:lnTo>
                    <a:pt x="1187" y="2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7" name="Freeform 192"/>
            <p:cNvSpPr>
              <a:spLocks/>
            </p:cNvSpPr>
            <p:nvPr/>
          </p:nvSpPr>
          <p:spPr bwMode="auto">
            <a:xfrm>
              <a:off x="1557338" y="4797425"/>
              <a:ext cx="1968500" cy="17463"/>
            </a:xfrm>
            <a:custGeom>
              <a:avLst/>
              <a:gdLst>
                <a:gd name="T0" fmla="*/ 0 w 1240"/>
                <a:gd name="T1" fmla="*/ 2147483647 h 11"/>
                <a:gd name="T2" fmla="*/ 2147483647 w 1240"/>
                <a:gd name="T3" fmla="*/ 2147483647 h 11"/>
                <a:gd name="T4" fmla="*/ 2147483647 w 1240"/>
                <a:gd name="T5" fmla="*/ 0 h 11"/>
                <a:gd name="T6" fmla="*/ 2147483647 w 1240"/>
                <a:gd name="T7" fmla="*/ 2147483647 h 11"/>
                <a:gd name="T8" fmla="*/ 2147483647 w 1240"/>
                <a:gd name="T9" fmla="*/ 2147483647 h 11"/>
                <a:gd name="T10" fmla="*/ 2147483647 w 1240"/>
                <a:gd name="T11" fmla="*/ 2147483647 h 11"/>
                <a:gd name="T12" fmla="*/ 2147483647 w 1240"/>
                <a:gd name="T13" fmla="*/ 2147483647 h 11"/>
                <a:gd name="T14" fmla="*/ 2147483647 w 1240"/>
                <a:gd name="T15" fmla="*/ 2147483647 h 11"/>
                <a:gd name="T16" fmla="*/ 2147483647 w 1240"/>
                <a:gd name="T17" fmla="*/ 2147483647 h 11"/>
                <a:gd name="T18" fmla="*/ 2147483647 w 1240"/>
                <a:gd name="T19" fmla="*/ 2147483647 h 11"/>
                <a:gd name="T20" fmla="*/ 2147483647 w 1240"/>
                <a:gd name="T21" fmla="*/ 2147483647 h 11"/>
                <a:gd name="T22" fmla="*/ 2147483647 w 1240"/>
                <a:gd name="T23" fmla="*/ 2147483647 h 11"/>
                <a:gd name="T24" fmla="*/ 2147483647 w 1240"/>
                <a:gd name="T25" fmla="*/ 2147483647 h 11"/>
                <a:gd name="T26" fmla="*/ 2147483647 w 1240"/>
                <a:gd name="T27" fmla="*/ 2147483647 h 11"/>
                <a:gd name="T28" fmla="*/ 2147483647 w 1240"/>
                <a:gd name="T29" fmla="*/ 2147483647 h 11"/>
                <a:gd name="T30" fmla="*/ 2147483647 w 1240"/>
                <a:gd name="T31" fmla="*/ 2147483647 h 11"/>
                <a:gd name="T32" fmla="*/ 2147483647 w 1240"/>
                <a:gd name="T33" fmla="*/ 2147483647 h 11"/>
                <a:gd name="T34" fmla="*/ 2147483647 w 1240"/>
                <a:gd name="T35" fmla="*/ 0 h 11"/>
                <a:gd name="T36" fmla="*/ 2147483647 w 1240"/>
                <a:gd name="T37" fmla="*/ 2147483647 h 11"/>
                <a:gd name="T38" fmla="*/ 2147483647 w 1240"/>
                <a:gd name="T39" fmla="*/ 2147483647 h 11"/>
                <a:gd name="T40" fmla="*/ 2147483647 w 1240"/>
                <a:gd name="T41" fmla="*/ 2147483647 h 11"/>
                <a:gd name="T42" fmla="*/ 2147483647 w 1240"/>
                <a:gd name="T43" fmla="*/ 2147483647 h 11"/>
                <a:gd name="T44" fmla="*/ 2147483647 w 1240"/>
                <a:gd name="T45" fmla="*/ 2147483647 h 11"/>
                <a:gd name="T46" fmla="*/ 2147483647 w 1240"/>
                <a:gd name="T47" fmla="*/ 2147483647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1">
                  <a:moveTo>
                    <a:pt x="0" y="11"/>
                  </a:moveTo>
                  <a:lnTo>
                    <a:pt x="56" y="6"/>
                  </a:lnTo>
                  <a:lnTo>
                    <a:pt x="112" y="0"/>
                  </a:lnTo>
                  <a:lnTo>
                    <a:pt x="168" y="2"/>
                  </a:lnTo>
                  <a:lnTo>
                    <a:pt x="224" y="2"/>
                  </a:lnTo>
                  <a:lnTo>
                    <a:pt x="277" y="6"/>
                  </a:lnTo>
                  <a:lnTo>
                    <a:pt x="329" y="3"/>
                  </a:lnTo>
                  <a:lnTo>
                    <a:pt x="382" y="2"/>
                  </a:lnTo>
                  <a:lnTo>
                    <a:pt x="438" y="2"/>
                  </a:lnTo>
                  <a:lnTo>
                    <a:pt x="494" y="3"/>
                  </a:lnTo>
                  <a:lnTo>
                    <a:pt x="550" y="2"/>
                  </a:lnTo>
                  <a:lnTo>
                    <a:pt x="607" y="3"/>
                  </a:lnTo>
                  <a:lnTo>
                    <a:pt x="660" y="5"/>
                  </a:lnTo>
                  <a:lnTo>
                    <a:pt x="711" y="11"/>
                  </a:lnTo>
                  <a:lnTo>
                    <a:pt x="765" y="11"/>
                  </a:lnTo>
                  <a:lnTo>
                    <a:pt x="818" y="8"/>
                  </a:lnTo>
                  <a:lnTo>
                    <a:pt x="871" y="3"/>
                  </a:lnTo>
                  <a:lnTo>
                    <a:pt x="923" y="0"/>
                  </a:lnTo>
                  <a:lnTo>
                    <a:pt x="976" y="2"/>
                  </a:lnTo>
                  <a:lnTo>
                    <a:pt x="1029" y="2"/>
                  </a:lnTo>
                  <a:lnTo>
                    <a:pt x="1082" y="2"/>
                  </a:lnTo>
                  <a:lnTo>
                    <a:pt x="1134" y="3"/>
                  </a:lnTo>
                  <a:lnTo>
                    <a:pt x="1187" y="3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8" name="Freeform 193"/>
            <p:cNvSpPr>
              <a:spLocks/>
            </p:cNvSpPr>
            <p:nvPr/>
          </p:nvSpPr>
          <p:spPr bwMode="auto">
            <a:xfrm>
              <a:off x="1557338" y="4795838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2147483647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2147483647 h 12"/>
                <a:gd name="T26" fmla="*/ 2147483647 w 1240"/>
                <a:gd name="T27" fmla="*/ 2147483647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0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12"/>
                  </a:moveTo>
                  <a:lnTo>
                    <a:pt x="56" y="7"/>
                  </a:lnTo>
                  <a:lnTo>
                    <a:pt x="112" y="1"/>
                  </a:lnTo>
                  <a:lnTo>
                    <a:pt x="168" y="3"/>
                  </a:lnTo>
                  <a:lnTo>
                    <a:pt x="224" y="3"/>
                  </a:lnTo>
                  <a:lnTo>
                    <a:pt x="277" y="7"/>
                  </a:lnTo>
                  <a:lnTo>
                    <a:pt x="329" y="4"/>
                  </a:lnTo>
                  <a:lnTo>
                    <a:pt x="382" y="3"/>
                  </a:lnTo>
                  <a:lnTo>
                    <a:pt x="438" y="1"/>
                  </a:lnTo>
                  <a:lnTo>
                    <a:pt x="494" y="3"/>
                  </a:lnTo>
                  <a:lnTo>
                    <a:pt x="550" y="1"/>
                  </a:lnTo>
                  <a:lnTo>
                    <a:pt x="607" y="3"/>
                  </a:lnTo>
                  <a:lnTo>
                    <a:pt x="660" y="4"/>
                  </a:lnTo>
                  <a:lnTo>
                    <a:pt x="711" y="9"/>
                  </a:lnTo>
                  <a:lnTo>
                    <a:pt x="765" y="12"/>
                  </a:lnTo>
                  <a:lnTo>
                    <a:pt x="818" y="9"/>
                  </a:lnTo>
                  <a:lnTo>
                    <a:pt x="871" y="4"/>
                  </a:lnTo>
                  <a:lnTo>
                    <a:pt x="923" y="1"/>
                  </a:lnTo>
                  <a:lnTo>
                    <a:pt x="976" y="3"/>
                  </a:lnTo>
                  <a:lnTo>
                    <a:pt x="1029" y="3"/>
                  </a:lnTo>
                  <a:lnTo>
                    <a:pt x="1082" y="3"/>
                  </a:lnTo>
                  <a:lnTo>
                    <a:pt x="1134" y="1"/>
                  </a:lnTo>
                  <a:lnTo>
                    <a:pt x="1187" y="0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49" name="Freeform 194"/>
            <p:cNvSpPr>
              <a:spLocks/>
            </p:cNvSpPr>
            <p:nvPr/>
          </p:nvSpPr>
          <p:spPr bwMode="auto">
            <a:xfrm>
              <a:off x="1557338" y="4773613"/>
              <a:ext cx="1968500" cy="22225"/>
            </a:xfrm>
            <a:custGeom>
              <a:avLst/>
              <a:gdLst>
                <a:gd name="T0" fmla="*/ 0 w 1240"/>
                <a:gd name="T1" fmla="*/ 2147483647 h 14"/>
                <a:gd name="T2" fmla="*/ 2147483647 w 1240"/>
                <a:gd name="T3" fmla="*/ 2147483647 h 14"/>
                <a:gd name="T4" fmla="*/ 2147483647 w 1240"/>
                <a:gd name="T5" fmla="*/ 2147483647 h 14"/>
                <a:gd name="T6" fmla="*/ 2147483647 w 1240"/>
                <a:gd name="T7" fmla="*/ 2147483647 h 14"/>
                <a:gd name="T8" fmla="*/ 2147483647 w 1240"/>
                <a:gd name="T9" fmla="*/ 2147483647 h 14"/>
                <a:gd name="T10" fmla="*/ 2147483647 w 1240"/>
                <a:gd name="T11" fmla="*/ 2147483647 h 14"/>
                <a:gd name="T12" fmla="*/ 2147483647 w 1240"/>
                <a:gd name="T13" fmla="*/ 2147483647 h 14"/>
                <a:gd name="T14" fmla="*/ 2147483647 w 1240"/>
                <a:gd name="T15" fmla="*/ 0 h 14"/>
                <a:gd name="T16" fmla="*/ 2147483647 w 1240"/>
                <a:gd name="T17" fmla="*/ 2147483647 h 14"/>
                <a:gd name="T18" fmla="*/ 2147483647 w 1240"/>
                <a:gd name="T19" fmla="*/ 2147483647 h 14"/>
                <a:gd name="T20" fmla="*/ 2147483647 w 1240"/>
                <a:gd name="T21" fmla="*/ 2147483647 h 14"/>
                <a:gd name="T22" fmla="*/ 2147483647 w 1240"/>
                <a:gd name="T23" fmla="*/ 2147483647 h 14"/>
                <a:gd name="T24" fmla="*/ 2147483647 w 1240"/>
                <a:gd name="T25" fmla="*/ 2147483647 h 14"/>
                <a:gd name="T26" fmla="*/ 2147483647 w 1240"/>
                <a:gd name="T27" fmla="*/ 2147483647 h 14"/>
                <a:gd name="T28" fmla="*/ 2147483647 w 1240"/>
                <a:gd name="T29" fmla="*/ 2147483647 h 14"/>
                <a:gd name="T30" fmla="*/ 2147483647 w 1240"/>
                <a:gd name="T31" fmla="*/ 2147483647 h 14"/>
                <a:gd name="T32" fmla="*/ 2147483647 w 1240"/>
                <a:gd name="T33" fmla="*/ 2147483647 h 14"/>
                <a:gd name="T34" fmla="*/ 2147483647 w 1240"/>
                <a:gd name="T35" fmla="*/ 2147483647 h 14"/>
                <a:gd name="T36" fmla="*/ 2147483647 w 1240"/>
                <a:gd name="T37" fmla="*/ 2147483647 h 14"/>
                <a:gd name="T38" fmla="*/ 2147483647 w 1240"/>
                <a:gd name="T39" fmla="*/ 2147483647 h 14"/>
                <a:gd name="T40" fmla="*/ 2147483647 w 1240"/>
                <a:gd name="T41" fmla="*/ 2147483647 h 14"/>
                <a:gd name="T42" fmla="*/ 2147483647 w 1240"/>
                <a:gd name="T43" fmla="*/ 2147483647 h 14"/>
                <a:gd name="T44" fmla="*/ 2147483647 w 1240"/>
                <a:gd name="T45" fmla="*/ 2147483647 h 14"/>
                <a:gd name="T46" fmla="*/ 2147483647 w 1240"/>
                <a:gd name="T47" fmla="*/ 2147483647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4">
                  <a:moveTo>
                    <a:pt x="0" y="6"/>
                  </a:moveTo>
                  <a:lnTo>
                    <a:pt x="56" y="6"/>
                  </a:lnTo>
                  <a:lnTo>
                    <a:pt x="112" y="11"/>
                  </a:lnTo>
                  <a:lnTo>
                    <a:pt x="168" y="14"/>
                  </a:lnTo>
                  <a:lnTo>
                    <a:pt x="224" y="14"/>
                  </a:lnTo>
                  <a:lnTo>
                    <a:pt x="277" y="8"/>
                  </a:lnTo>
                  <a:lnTo>
                    <a:pt x="329" y="2"/>
                  </a:lnTo>
                  <a:lnTo>
                    <a:pt x="382" y="0"/>
                  </a:lnTo>
                  <a:lnTo>
                    <a:pt x="438" y="6"/>
                  </a:lnTo>
                  <a:lnTo>
                    <a:pt x="494" y="9"/>
                  </a:lnTo>
                  <a:lnTo>
                    <a:pt x="550" y="14"/>
                  </a:lnTo>
                  <a:lnTo>
                    <a:pt x="607" y="14"/>
                  </a:lnTo>
                  <a:lnTo>
                    <a:pt x="660" y="11"/>
                  </a:lnTo>
                  <a:lnTo>
                    <a:pt x="711" y="8"/>
                  </a:lnTo>
                  <a:lnTo>
                    <a:pt x="765" y="6"/>
                  </a:lnTo>
                  <a:lnTo>
                    <a:pt x="818" y="6"/>
                  </a:lnTo>
                  <a:lnTo>
                    <a:pt x="871" y="6"/>
                  </a:lnTo>
                  <a:lnTo>
                    <a:pt x="923" y="11"/>
                  </a:lnTo>
                  <a:lnTo>
                    <a:pt x="976" y="8"/>
                  </a:lnTo>
                  <a:lnTo>
                    <a:pt x="1029" y="6"/>
                  </a:lnTo>
                  <a:lnTo>
                    <a:pt x="1082" y="8"/>
                  </a:lnTo>
                  <a:lnTo>
                    <a:pt x="1134" y="12"/>
                  </a:lnTo>
                  <a:lnTo>
                    <a:pt x="1187" y="12"/>
                  </a:lnTo>
                  <a:lnTo>
                    <a:pt x="1240" y="1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0" name="Freeform 195"/>
            <p:cNvSpPr>
              <a:spLocks/>
            </p:cNvSpPr>
            <p:nvPr/>
          </p:nvSpPr>
          <p:spPr bwMode="auto">
            <a:xfrm>
              <a:off x="1557338" y="4773613"/>
              <a:ext cx="1968500" cy="22225"/>
            </a:xfrm>
            <a:custGeom>
              <a:avLst/>
              <a:gdLst>
                <a:gd name="T0" fmla="*/ 0 w 1240"/>
                <a:gd name="T1" fmla="*/ 2147483647 h 14"/>
                <a:gd name="T2" fmla="*/ 2147483647 w 1240"/>
                <a:gd name="T3" fmla="*/ 2147483647 h 14"/>
                <a:gd name="T4" fmla="*/ 2147483647 w 1240"/>
                <a:gd name="T5" fmla="*/ 2147483647 h 14"/>
                <a:gd name="T6" fmla="*/ 2147483647 w 1240"/>
                <a:gd name="T7" fmla="*/ 2147483647 h 14"/>
                <a:gd name="T8" fmla="*/ 2147483647 w 1240"/>
                <a:gd name="T9" fmla="*/ 2147483647 h 14"/>
                <a:gd name="T10" fmla="*/ 2147483647 w 1240"/>
                <a:gd name="T11" fmla="*/ 2147483647 h 14"/>
                <a:gd name="T12" fmla="*/ 2147483647 w 1240"/>
                <a:gd name="T13" fmla="*/ 2147483647 h 14"/>
                <a:gd name="T14" fmla="*/ 2147483647 w 1240"/>
                <a:gd name="T15" fmla="*/ 0 h 14"/>
                <a:gd name="T16" fmla="*/ 2147483647 w 1240"/>
                <a:gd name="T17" fmla="*/ 2147483647 h 14"/>
                <a:gd name="T18" fmla="*/ 2147483647 w 1240"/>
                <a:gd name="T19" fmla="*/ 2147483647 h 14"/>
                <a:gd name="T20" fmla="*/ 2147483647 w 1240"/>
                <a:gd name="T21" fmla="*/ 2147483647 h 14"/>
                <a:gd name="T22" fmla="*/ 2147483647 w 1240"/>
                <a:gd name="T23" fmla="*/ 2147483647 h 14"/>
                <a:gd name="T24" fmla="*/ 2147483647 w 1240"/>
                <a:gd name="T25" fmla="*/ 2147483647 h 14"/>
                <a:gd name="T26" fmla="*/ 2147483647 w 1240"/>
                <a:gd name="T27" fmla="*/ 2147483647 h 14"/>
                <a:gd name="T28" fmla="*/ 2147483647 w 1240"/>
                <a:gd name="T29" fmla="*/ 2147483647 h 14"/>
                <a:gd name="T30" fmla="*/ 2147483647 w 1240"/>
                <a:gd name="T31" fmla="*/ 2147483647 h 14"/>
                <a:gd name="T32" fmla="*/ 2147483647 w 1240"/>
                <a:gd name="T33" fmla="*/ 2147483647 h 14"/>
                <a:gd name="T34" fmla="*/ 2147483647 w 1240"/>
                <a:gd name="T35" fmla="*/ 2147483647 h 14"/>
                <a:gd name="T36" fmla="*/ 2147483647 w 1240"/>
                <a:gd name="T37" fmla="*/ 2147483647 h 14"/>
                <a:gd name="T38" fmla="*/ 2147483647 w 1240"/>
                <a:gd name="T39" fmla="*/ 2147483647 h 14"/>
                <a:gd name="T40" fmla="*/ 2147483647 w 1240"/>
                <a:gd name="T41" fmla="*/ 2147483647 h 14"/>
                <a:gd name="T42" fmla="*/ 2147483647 w 1240"/>
                <a:gd name="T43" fmla="*/ 2147483647 h 14"/>
                <a:gd name="T44" fmla="*/ 2147483647 w 1240"/>
                <a:gd name="T45" fmla="*/ 2147483647 h 14"/>
                <a:gd name="T46" fmla="*/ 2147483647 w 1240"/>
                <a:gd name="T47" fmla="*/ 2147483647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4">
                  <a:moveTo>
                    <a:pt x="0" y="6"/>
                  </a:moveTo>
                  <a:lnTo>
                    <a:pt x="56" y="6"/>
                  </a:lnTo>
                  <a:lnTo>
                    <a:pt x="112" y="11"/>
                  </a:lnTo>
                  <a:lnTo>
                    <a:pt x="168" y="14"/>
                  </a:lnTo>
                  <a:lnTo>
                    <a:pt x="224" y="14"/>
                  </a:lnTo>
                  <a:lnTo>
                    <a:pt x="277" y="8"/>
                  </a:lnTo>
                  <a:lnTo>
                    <a:pt x="329" y="2"/>
                  </a:lnTo>
                  <a:lnTo>
                    <a:pt x="382" y="0"/>
                  </a:lnTo>
                  <a:lnTo>
                    <a:pt x="438" y="2"/>
                  </a:lnTo>
                  <a:lnTo>
                    <a:pt x="494" y="6"/>
                  </a:lnTo>
                  <a:lnTo>
                    <a:pt x="550" y="12"/>
                  </a:lnTo>
                  <a:lnTo>
                    <a:pt x="607" y="12"/>
                  </a:lnTo>
                  <a:lnTo>
                    <a:pt x="660" y="11"/>
                  </a:lnTo>
                  <a:lnTo>
                    <a:pt x="711" y="6"/>
                  </a:lnTo>
                  <a:lnTo>
                    <a:pt x="765" y="6"/>
                  </a:lnTo>
                  <a:lnTo>
                    <a:pt x="818" y="6"/>
                  </a:lnTo>
                  <a:lnTo>
                    <a:pt x="871" y="6"/>
                  </a:lnTo>
                  <a:lnTo>
                    <a:pt x="923" y="11"/>
                  </a:lnTo>
                  <a:lnTo>
                    <a:pt x="976" y="8"/>
                  </a:lnTo>
                  <a:lnTo>
                    <a:pt x="1029" y="6"/>
                  </a:lnTo>
                  <a:lnTo>
                    <a:pt x="1082" y="8"/>
                  </a:lnTo>
                  <a:lnTo>
                    <a:pt x="1134" y="8"/>
                  </a:lnTo>
                  <a:lnTo>
                    <a:pt x="1187" y="12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1" name="Freeform 196"/>
            <p:cNvSpPr>
              <a:spLocks/>
            </p:cNvSpPr>
            <p:nvPr/>
          </p:nvSpPr>
          <p:spPr bwMode="auto">
            <a:xfrm>
              <a:off x="1557338" y="4762500"/>
              <a:ext cx="1968500" cy="23813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0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2147483647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9"/>
                  </a:moveTo>
                  <a:lnTo>
                    <a:pt x="56" y="9"/>
                  </a:lnTo>
                  <a:lnTo>
                    <a:pt x="112" y="7"/>
                  </a:lnTo>
                  <a:lnTo>
                    <a:pt x="168" y="2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6"/>
                  </a:lnTo>
                  <a:lnTo>
                    <a:pt x="382" y="6"/>
                  </a:lnTo>
                  <a:lnTo>
                    <a:pt x="438" y="7"/>
                  </a:lnTo>
                  <a:lnTo>
                    <a:pt x="494" y="13"/>
                  </a:lnTo>
                  <a:lnTo>
                    <a:pt x="550" y="13"/>
                  </a:lnTo>
                  <a:lnTo>
                    <a:pt x="607" y="12"/>
                  </a:lnTo>
                  <a:lnTo>
                    <a:pt x="660" y="15"/>
                  </a:lnTo>
                  <a:lnTo>
                    <a:pt x="711" y="10"/>
                  </a:lnTo>
                  <a:lnTo>
                    <a:pt x="765" y="9"/>
                  </a:lnTo>
                  <a:lnTo>
                    <a:pt x="818" y="7"/>
                  </a:lnTo>
                  <a:lnTo>
                    <a:pt x="871" y="7"/>
                  </a:lnTo>
                  <a:lnTo>
                    <a:pt x="923" y="4"/>
                  </a:lnTo>
                  <a:lnTo>
                    <a:pt x="976" y="4"/>
                  </a:lnTo>
                  <a:lnTo>
                    <a:pt x="1029" y="7"/>
                  </a:lnTo>
                  <a:lnTo>
                    <a:pt x="1082" y="9"/>
                  </a:lnTo>
                  <a:lnTo>
                    <a:pt x="1134" y="12"/>
                  </a:lnTo>
                  <a:lnTo>
                    <a:pt x="1187" y="12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2" name="Freeform 197"/>
            <p:cNvSpPr>
              <a:spLocks/>
            </p:cNvSpPr>
            <p:nvPr/>
          </p:nvSpPr>
          <p:spPr bwMode="auto">
            <a:xfrm>
              <a:off x="1557338" y="4762500"/>
              <a:ext cx="1968500" cy="19050"/>
            </a:xfrm>
            <a:custGeom>
              <a:avLst/>
              <a:gdLst>
                <a:gd name="T0" fmla="*/ 0 w 1240"/>
                <a:gd name="T1" fmla="*/ 2147483647 h 12"/>
                <a:gd name="T2" fmla="*/ 2147483647 w 1240"/>
                <a:gd name="T3" fmla="*/ 2147483647 h 12"/>
                <a:gd name="T4" fmla="*/ 2147483647 w 1240"/>
                <a:gd name="T5" fmla="*/ 2147483647 h 12"/>
                <a:gd name="T6" fmla="*/ 2147483647 w 1240"/>
                <a:gd name="T7" fmla="*/ 2147483647 h 12"/>
                <a:gd name="T8" fmla="*/ 2147483647 w 1240"/>
                <a:gd name="T9" fmla="*/ 0 h 12"/>
                <a:gd name="T10" fmla="*/ 2147483647 w 1240"/>
                <a:gd name="T11" fmla="*/ 2147483647 h 12"/>
                <a:gd name="T12" fmla="*/ 2147483647 w 1240"/>
                <a:gd name="T13" fmla="*/ 2147483647 h 12"/>
                <a:gd name="T14" fmla="*/ 2147483647 w 1240"/>
                <a:gd name="T15" fmla="*/ 2147483647 h 12"/>
                <a:gd name="T16" fmla="*/ 2147483647 w 1240"/>
                <a:gd name="T17" fmla="*/ 2147483647 h 12"/>
                <a:gd name="T18" fmla="*/ 2147483647 w 1240"/>
                <a:gd name="T19" fmla="*/ 2147483647 h 12"/>
                <a:gd name="T20" fmla="*/ 2147483647 w 1240"/>
                <a:gd name="T21" fmla="*/ 2147483647 h 12"/>
                <a:gd name="T22" fmla="*/ 2147483647 w 1240"/>
                <a:gd name="T23" fmla="*/ 2147483647 h 12"/>
                <a:gd name="T24" fmla="*/ 2147483647 w 1240"/>
                <a:gd name="T25" fmla="*/ 2147483647 h 12"/>
                <a:gd name="T26" fmla="*/ 2147483647 w 1240"/>
                <a:gd name="T27" fmla="*/ 2147483647 h 12"/>
                <a:gd name="T28" fmla="*/ 2147483647 w 1240"/>
                <a:gd name="T29" fmla="*/ 2147483647 h 12"/>
                <a:gd name="T30" fmla="*/ 2147483647 w 1240"/>
                <a:gd name="T31" fmla="*/ 2147483647 h 12"/>
                <a:gd name="T32" fmla="*/ 2147483647 w 1240"/>
                <a:gd name="T33" fmla="*/ 2147483647 h 12"/>
                <a:gd name="T34" fmla="*/ 2147483647 w 1240"/>
                <a:gd name="T35" fmla="*/ 2147483647 h 12"/>
                <a:gd name="T36" fmla="*/ 2147483647 w 1240"/>
                <a:gd name="T37" fmla="*/ 2147483647 h 12"/>
                <a:gd name="T38" fmla="*/ 2147483647 w 1240"/>
                <a:gd name="T39" fmla="*/ 2147483647 h 12"/>
                <a:gd name="T40" fmla="*/ 2147483647 w 1240"/>
                <a:gd name="T41" fmla="*/ 2147483647 h 12"/>
                <a:gd name="T42" fmla="*/ 2147483647 w 1240"/>
                <a:gd name="T43" fmla="*/ 2147483647 h 12"/>
                <a:gd name="T44" fmla="*/ 2147483647 w 1240"/>
                <a:gd name="T45" fmla="*/ 2147483647 h 12"/>
                <a:gd name="T46" fmla="*/ 2147483647 w 1240"/>
                <a:gd name="T47" fmla="*/ 2147483647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2">
                  <a:moveTo>
                    <a:pt x="0" y="9"/>
                  </a:moveTo>
                  <a:lnTo>
                    <a:pt x="56" y="9"/>
                  </a:lnTo>
                  <a:lnTo>
                    <a:pt x="112" y="7"/>
                  </a:lnTo>
                  <a:lnTo>
                    <a:pt x="168" y="2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6"/>
                  </a:lnTo>
                  <a:lnTo>
                    <a:pt x="382" y="6"/>
                  </a:lnTo>
                  <a:lnTo>
                    <a:pt x="438" y="7"/>
                  </a:lnTo>
                  <a:lnTo>
                    <a:pt x="494" y="9"/>
                  </a:lnTo>
                  <a:lnTo>
                    <a:pt x="550" y="10"/>
                  </a:lnTo>
                  <a:lnTo>
                    <a:pt x="607" y="12"/>
                  </a:lnTo>
                  <a:lnTo>
                    <a:pt x="660" y="12"/>
                  </a:lnTo>
                  <a:lnTo>
                    <a:pt x="711" y="10"/>
                  </a:lnTo>
                  <a:lnTo>
                    <a:pt x="765" y="9"/>
                  </a:lnTo>
                  <a:lnTo>
                    <a:pt x="818" y="7"/>
                  </a:lnTo>
                  <a:lnTo>
                    <a:pt x="871" y="7"/>
                  </a:lnTo>
                  <a:lnTo>
                    <a:pt x="923" y="4"/>
                  </a:lnTo>
                  <a:lnTo>
                    <a:pt x="976" y="4"/>
                  </a:lnTo>
                  <a:lnTo>
                    <a:pt x="1029" y="7"/>
                  </a:lnTo>
                  <a:lnTo>
                    <a:pt x="1082" y="9"/>
                  </a:lnTo>
                  <a:lnTo>
                    <a:pt x="1134" y="7"/>
                  </a:lnTo>
                  <a:lnTo>
                    <a:pt x="1187" y="10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3" name="Freeform 198"/>
            <p:cNvSpPr>
              <a:spLocks/>
            </p:cNvSpPr>
            <p:nvPr/>
          </p:nvSpPr>
          <p:spPr bwMode="auto">
            <a:xfrm>
              <a:off x="1557338" y="4756150"/>
              <a:ext cx="1968500" cy="25400"/>
            </a:xfrm>
            <a:custGeom>
              <a:avLst/>
              <a:gdLst>
                <a:gd name="T0" fmla="*/ 0 w 1240"/>
                <a:gd name="T1" fmla="*/ 2147483647 h 16"/>
                <a:gd name="T2" fmla="*/ 2147483647 w 1240"/>
                <a:gd name="T3" fmla="*/ 2147483647 h 16"/>
                <a:gd name="T4" fmla="*/ 2147483647 w 1240"/>
                <a:gd name="T5" fmla="*/ 2147483647 h 16"/>
                <a:gd name="T6" fmla="*/ 2147483647 w 1240"/>
                <a:gd name="T7" fmla="*/ 2147483647 h 16"/>
                <a:gd name="T8" fmla="*/ 2147483647 w 1240"/>
                <a:gd name="T9" fmla="*/ 0 h 16"/>
                <a:gd name="T10" fmla="*/ 2147483647 w 1240"/>
                <a:gd name="T11" fmla="*/ 2147483647 h 16"/>
                <a:gd name="T12" fmla="*/ 2147483647 w 1240"/>
                <a:gd name="T13" fmla="*/ 2147483647 h 16"/>
                <a:gd name="T14" fmla="*/ 2147483647 w 1240"/>
                <a:gd name="T15" fmla="*/ 2147483647 h 16"/>
                <a:gd name="T16" fmla="*/ 2147483647 w 1240"/>
                <a:gd name="T17" fmla="*/ 2147483647 h 16"/>
                <a:gd name="T18" fmla="*/ 2147483647 w 1240"/>
                <a:gd name="T19" fmla="*/ 2147483647 h 16"/>
                <a:gd name="T20" fmla="*/ 2147483647 w 1240"/>
                <a:gd name="T21" fmla="*/ 2147483647 h 16"/>
                <a:gd name="T22" fmla="*/ 2147483647 w 1240"/>
                <a:gd name="T23" fmla="*/ 2147483647 h 16"/>
                <a:gd name="T24" fmla="*/ 2147483647 w 1240"/>
                <a:gd name="T25" fmla="*/ 2147483647 h 16"/>
                <a:gd name="T26" fmla="*/ 2147483647 w 1240"/>
                <a:gd name="T27" fmla="*/ 2147483647 h 16"/>
                <a:gd name="T28" fmla="*/ 2147483647 w 1240"/>
                <a:gd name="T29" fmla="*/ 2147483647 h 16"/>
                <a:gd name="T30" fmla="*/ 2147483647 w 1240"/>
                <a:gd name="T31" fmla="*/ 2147483647 h 16"/>
                <a:gd name="T32" fmla="*/ 2147483647 w 1240"/>
                <a:gd name="T33" fmla="*/ 2147483647 h 16"/>
                <a:gd name="T34" fmla="*/ 2147483647 w 1240"/>
                <a:gd name="T35" fmla="*/ 2147483647 h 16"/>
                <a:gd name="T36" fmla="*/ 2147483647 w 1240"/>
                <a:gd name="T37" fmla="*/ 2147483647 h 16"/>
                <a:gd name="T38" fmla="*/ 2147483647 w 1240"/>
                <a:gd name="T39" fmla="*/ 2147483647 h 16"/>
                <a:gd name="T40" fmla="*/ 2147483647 w 1240"/>
                <a:gd name="T41" fmla="*/ 2147483647 h 16"/>
                <a:gd name="T42" fmla="*/ 2147483647 w 1240"/>
                <a:gd name="T43" fmla="*/ 2147483647 h 16"/>
                <a:gd name="T44" fmla="*/ 2147483647 w 1240"/>
                <a:gd name="T45" fmla="*/ 2147483647 h 16"/>
                <a:gd name="T46" fmla="*/ 2147483647 w 1240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">
                  <a:moveTo>
                    <a:pt x="0" y="13"/>
                  </a:moveTo>
                  <a:lnTo>
                    <a:pt x="56" y="8"/>
                  </a:lnTo>
                  <a:lnTo>
                    <a:pt x="112" y="4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4"/>
                  </a:lnTo>
                  <a:lnTo>
                    <a:pt x="382" y="6"/>
                  </a:lnTo>
                  <a:lnTo>
                    <a:pt x="438" y="7"/>
                  </a:lnTo>
                  <a:lnTo>
                    <a:pt x="494" y="8"/>
                  </a:lnTo>
                  <a:lnTo>
                    <a:pt x="550" y="13"/>
                  </a:lnTo>
                  <a:lnTo>
                    <a:pt x="607" y="16"/>
                  </a:lnTo>
                  <a:lnTo>
                    <a:pt x="660" y="16"/>
                  </a:lnTo>
                  <a:lnTo>
                    <a:pt x="711" y="14"/>
                  </a:lnTo>
                  <a:lnTo>
                    <a:pt x="765" y="13"/>
                  </a:lnTo>
                  <a:lnTo>
                    <a:pt x="818" y="8"/>
                  </a:lnTo>
                  <a:lnTo>
                    <a:pt x="871" y="6"/>
                  </a:lnTo>
                  <a:lnTo>
                    <a:pt x="923" y="4"/>
                  </a:lnTo>
                  <a:lnTo>
                    <a:pt x="976" y="6"/>
                  </a:lnTo>
                  <a:lnTo>
                    <a:pt x="1029" y="7"/>
                  </a:lnTo>
                  <a:lnTo>
                    <a:pt x="1082" y="8"/>
                  </a:lnTo>
                  <a:lnTo>
                    <a:pt x="1134" y="10"/>
                  </a:lnTo>
                  <a:lnTo>
                    <a:pt x="1187" y="13"/>
                  </a:lnTo>
                  <a:lnTo>
                    <a:pt x="1240" y="1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4" name="Freeform 199"/>
            <p:cNvSpPr>
              <a:spLocks/>
            </p:cNvSpPr>
            <p:nvPr/>
          </p:nvSpPr>
          <p:spPr bwMode="auto">
            <a:xfrm>
              <a:off x="1557338" y="4756150"/>
              <a:ext cx="1968500" cy="22225"/>
            </a:xfrm>
            <a:custGeom>
              <a:avLst/>
              <a:gdLst>
                <a:gd name="T0" fmla="*/ 0 w 1240"/>
                <a:gd name="T1" fmla="*/ 2147483647 h 14"/>
                <a:gd name="T2" fmla="*/ 2147483647 w 1240"/>
                <a:gd name="T3" fmla="*/ 2147483647 h 14"/>
                <a:gd name="T4" fmla="*/ 2147483647 w 1240"/>
                <a:gd name="T5" fmla="*/ 2147483647 h 14"/>
                <a:gd name="T6" fmla="*/ 2147483647 w 1240"/>
                <a:gd name="T7" fmla="*/ 2147483647 h 14"/>
                <a:gd name="T8" fmla="*/ 2147483647 w 1240"/>
                <a:gd name="T9" fmla="*/ 0 h 14"/>
                <a:gd name="T10" fmla="*/ 2147483647 w 1240"/>
                <a:gd name="T11" fmla="*/ 2147483647 h 14"/>
                <a:gd name="T12" fmla="*/ 2147483647 w 1240"/>
                <a:gd name="T13" fmla="*/ 2147483647 h 14"/>
                <a:gd name="T14" fmla="*/ 2147483647 w 1240"/>
                <a:gd name="T15" fmla="*/ 2147483647 h 14"/>
                <a:gd name="T16" fmla="*/ 2147483647 w 1240"/>
                <a:gd name="T17" fmla="*/ 2147483647 h 14"/>
                <a:gd name="T18" fmla="*/ 2147483647 w 1240"/>
                <a:gd name="T19" fmla="*/ 2147483647 h 14"/>
                <a:gd name="T20" fmla="*/ 2147483647 w 1240"/>
                <a:gd name="T21" fmla="*/ 2147483647 h 14"/>
                <a:gd name="T22" fmla="*/ 2147483647 w 1240"/>
                <a:gd name="T23" fmla="*/ 2147483647 h 14"/>
                <a:gd name="T24" fmla="*/ 2147483647 w 1240"/>
                <a:gd name="T25" fmla="*/ 2147483647 h 14"/>
                <a:gd name="T26" fmla="*/ 2147483647 w 1240"/>
                <a:gd name="T27" fmla="*/ 2147483647 h 14"/>
                <a:gd name="T28" fmla="*/ 2147483647 w 1240"/>
                <a:gd name="T29" fmla="*/ 2147483647 h 14"/>
                <a:gd name="T30" fmla="*/ 2147483647 w 1240"/>
                <a:gd name="T31" fmla="*/ 2147483647 h 14"/>
                <a:gd name="T32" fmla="*/ 2147483647 w 1240"/>
                <a:gd name="T33" fmla="*/ 2147483647 h 14"/>
                <a:gd name="T34" fmla="*/ 2147483647 w 1240"/>
                <a:gd name="T35" fmla="*/ 2147483647 h 14"/>
                <a:gd name="T36" fmla="*/ 2147483647 w 1240"/>
                <a:gd name="T37" fmla="*/ 2147483647 h 14"/>
                <a:gd name="T38" fmla="*/ 2147483647 w 1240"/>
                <a:gd name="T39" fmla="*/ 2147483647 h 14"/>
                <a:gd name="T40" fmla="*/ 2147483647 w 1240"/>
                <a:gd name="T41" fmla="*/ 2147483647 h 14"/>
                <a:gd name="T42" fmla="*/ 2147483647 w 1240"/>
                <a:gd name="T43" fmla="*/ 2147483647 h 14"/>
                <a:gd name="T44" fmla="*/ 2147483647 w 1240"/>
                <a:gd name="T45" fmla="*/ 2147483647 h 14"/>
                <a:gd name="T46" fmla="*/ 2147483647 w 1240"/>
                <a:gd name="T47" fmla="*/ 2147483647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4">
                  <a:moveTo>
                    <a:pt x="0" y="13"/>
                  </a:moveTo>
                  <a:lnTo>
                    <a:pt x="56" y="8"/>
                  </a:lnTo>
                  <a:lnTo>
                    <a:pt x="112" y="4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4"/>
                  </a:lnTo>
                  <a:lnTo>
                    <a:pt x="382" y="6"/>
                  </a:lnTo>
                  <a:lnTo>
                    <a:pt x="438" y="4"/>
                  </a:lnTo>
                  <a:lnTo>
                    <a:pt x="494" y="7"/>
                  </a:lnTo>
                  <a:lnTo>
                    <a:pt x="550" y="11"/>
                  </a:lnTo>
                  <a:lnTo>
                    <a:pt x="607" y="14"/>
                  </a:lnTo>
                  <a:lnTo>
                    <a:pt x="660" y="13"/>
                  </a:lnTo>
                  <a:lnTo>
                    <a:pt x="711" y="11"/>
                  </a:lnTo>
                  <a:lnTo>
                    <a:pt x="765" y="13"/>
                  </a:lnTo>
                  <a:lnTo>
                    <a:pt x="818" y="8"/>
                  </a:lnTo>
                  <a:lnTo>
                    <a:pt x="871" y="6"/>
                  </a:lnTo>
                  <a:lnTo>
                    <a:pt x="923" y="4"/>
                  </a:lnTo>
                  <a:lnTo>
                    <a:pt x="976" y="6"/>
                  </a:lnTo>
                  <a:lnTo>
                    <a:pt x="1029" y="7"/>
                  </a:lnTo>
                  <a:lnTo>
                    <a:pt x="1082" y="8"/>
                  </a:lnTo>
                  <a:lnTo>
                    <a:pt x="1134" y="8"/>
                  </a:lnTo>
                  <a:lnTo>
                    <a:pt x="1187" y="11"/>
                  </a:lnTo>
                  <a:lnTo>
                    <a:pt x="1240" y="1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5" name="Freeform 200"/>
            <p:cNvSpPr>
              <a:spLocks/>
            </p:cNvSpPr>
            <p:nvPr/>
          </p:nvSpPr>
          <p:spPr bwMode="auto">
            <a:xfrm>
              <a:off x="1557338" y="4738688"/>
              <a:ext cx="1968500" cy="39687"/>
            </a:xfrm>
            <a:custGeom>
              <a:avLst/>
              <a:gdLst>
                <a:gd name="T0" fmla="*/ 0 w 1240"/>
                <a:gd name="T1" fmla="*/ 2147483647 h 25"/>
                <a:gd name="T2" fmla="*/ 2147483647 w 1240"/>
                <a:gd name="T3" fmla="*/ 2147483647 h 25"/>
                <a:gd name="T4" fmla="*/ 2147483647 w 1240"/>
                <a:gd name="T5" fmla="*/ 2147483647 h 25"/>
                <a:gd name="T6" fmla="*/ 2147483647 w 1240"/>
                <a:gd name="T7" fmla="*/ 2147483647 h 25"/>
                <a:gd name="T8" fmla="*/ 2147483647 w 1240"/>
                <a:gd name="T9" fmla="*/ 2147483647 h 25"/>
                <a:gd name="T10" fmla="*/ 2147483647 w 1240"/>
                <a:gd name="T11" fmla="*/ 2147483647 h 25"/>
                <a:gd name="T12" fmla="*/ 2147483647 w 1240"/>
                <a:gd name="T13" fmla="*/ 2147483647 h 25"/>
                <a:gd name="T14" fmla="*/ 2147483647 w 1240"/>
                <a:gd name="T15" fmla="*/ 2147483647 h 25"/>
                <a:gd name="T16" fmla="*/ 2147483647 w 1240"/>
                <a:gd name="T17" fmla="*/ 2147483647 h 25"/>
                <a:gd name="T18" fmla="*/ 2147483647 w 1240"/>
                <a:gd name="T19" fmla="*/ 2147483647 h 25"/>
                <a:gd name="T20" fmla="*/ 2147483647 w 1240"/>
                <a:gd name="T21" fmla="*/ 2147483647 h 25"/>
                <a:gd name="T22" fmla="*/ 2147483647 w 1240"/>
                <a:gd name="T23" fmla="*/ 2147483647 h 25"/>
                <a:gd name="T24" fmla="*/ 2147483647 w 1240"/>
                <a:gd name="T25" fmla="*/ 2147483647 h 25"/>
                <a:gd name="T26" fmla="*/ 2147483647 w 1240"/>
                <a:gd name="T27" fmla="*/ 2147483647 h 25"/>
                <a:gd name="T28" fmla="*/ 2147483647 w 1240"/>
                <a:gd name="T29" fmla="*/ 2147483647 h 25"/>
                <a:gd name="T30" fmla="*/ 2147483647 w 1240"/>
                <a:gd name="T31" fmla="*/ 2147483647 h 25"/>
                <a:gd name="T32" fmla="*/ 2147483647 w 1240"/>
                <a:gd name="T33" fmla="*/ 2147483647 h 25"/>
                <a:gd name="T34" fmla="*/ 2147483647 w 1240"/>
                <a:gd name="T35" fmla="*/ 2147483647 h 25"/>
                <a:gd name="T36" fmla="*/ 2147483647 w 1240"/>
                <a:gd name="T37" fmla="*/ 2147483647 h 25"/>
                <a:gd name="T38" fmla="*/ 2147483647 w 1240"/>
                <a:gd name="T39" fmla="*/ 2147483647 h 25"/>
                <a:gd name="T40" fmla="*/ 2147483647 w 1240"/>
                <a:gd name="T41" fmla="*/ 0 h 25"/>
                <a:gd name="T42" fmla="*/ 2147483647 w 1240"/>
                <a:gd name="T43" fmla="*/ 2147483647 h 25"/>
                <a:gd name="T44" fmla="*/ 2147483647 w 1240"/>
                <a:gd name="T45" fmla="*/ 2147483647 h 25"/>
                <a:gd name="T46" fmla="*/ 2147483647 w 1240"/>
                <a:gd name="T47" fmla="*/ 2147483647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5">
                  <a:moveTo>
                    <a:pt x="0" y="17"/>
                  </a:moveTo>
                  <a:lnTo>
                    <a:pt x="56" y="14"/>
                  </a:lnTo>
                  <a:lnTo>
                    <a:pt x="112" y="6"/>
                  </a:lnTo>
                  <a:lnTo>
                    <a:pt x="168" y="5"/>
                  </a:lnTo>
                  <a:lnTo>
                    <a:pt x="224" y="9"/>
                  </a:lnTo>
                  <a:lnTo>
                    <a:pt x="277" y="8"/>
                  </a:lnTo>
                  <a:lnTo>
                    <a:pt x="329" y="11"/>
                  </a:lnTo>
                  <a:lnTo>
                    <a:pt x="382" y="14"/>
                  </a:lnTo>
                  <a:lnTo>
                    <a:pt x="438" y="15"/>
                  </a:lnTo>
                  <a:lnTo>
                    <a:pt x="494" y="18"/>
                  </a:lnTo>
                  <a:lnTo>
                    <a:pt x="550" y="22"/>
                  </a:lnTo>
                  <a:lnTo>
                    <a:pt x="607" y="25"/>
                  </a:lnTo>
                  <a:lnTo>
                    <a:pt x="660" y="24"/>
                  </a:lnTo>
                  <a:lnTo>
                    <a:pt x="711" y="22"/>
                  </a:lnTo>
                  <a:lnTo>
                    <a:pt x="765" y="17"/>
                  </a:lnTo>
                  <a:lnTo>
                    <a:pt x="818" y="15"/>
                  </a:lnTo>
                  <a:lnTo>
                    <a:pt x="871" y="9"/>
                  </a:lnTo>
                  <a:lnTo>
                    <a:pt x="923" y="6"/>
                  </a:lnTo>
                  <a:lnTo>
                    <a:pt x="976" y="8"/>
                  </a:lnTo>
                  <a:lnTo>
                    <a:pt x="1029" y="6"/>
                  </a:lnTo>
                  <a:lnTo>
                    <a:pt x="1082" y="0"/>
                  </a:lnTo>
                  <a:lnTo>
                    <a:pt x="1134" y="11"/>
                  </a:lnTo>
                  <a:lnTo>
                    <a:pt x="1187" y="22"/>
                  </a:lnTo>
                  <a:lnTo>
                    <a:pt x="1240" y="2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6" name="Freeform 201"/>
            <p:cNvSpPr>
              <a:spLocks/>
            </p:cNvSpPr>
            <p:nvPr/>
          </p:nvSpPr>
          <p:spPr bwMode="auto">
            <a:xfrm>
              <a:off x="1557338" y="4738688"/>
              <a:ext cx="1968500" cy="26987"/>
            </a:xfrm>
            <a:custGeom>
              <a:avLst/>
              <a:gdLst>
                <a:gd name="T0" fmla="*/ 0 w 1240"/>
                <a:gd name="T1" fmla="*/ 2147483647 h 17"/>
                <a:gd name="T2" fmla="*/ 2147483647 w 1240"/>
                <a:gd name="T3" fmla="*/ 2147483647 h 17"/>
                <a:gd name="T4" fmla="*/ 2147483647 w 1240"/>
                <a:gd name="T5" fmla="*/ 2147483647 h 17"/>
                <a:gd name="T6" fmla="*/ 2147483647 w 1240"/>
                <a:gd name="T7" fmla="*/ 2147483647 h 17"/>
                <a:gd name="T8" fmla="*/ 2147483647 w 1240"/>
                <a:gd name="T9" fmla="*/ 2147483647 h 17"/>
                <a:gd name="T10" fmla="*/ 2147483647 w 1240"/>
                <a:gd name="T11" fmla="*/ 2147483647 h 17"/>
                <a:gd name="T12" fmla="*/ 2147483647 w 1240"/>
                <a:gd name="T13" fmla="*/ 2147483647 h 17"/>
                <a:gd name="T14" fmla="*/ 2147483647 w 1240"/>
                <a:gd name="T15" fmla="*/ 2147483647 h 17"/>
                <a:gd name="T16" fmla="*/ 2147483647 w 1240"/>
                <a:gd name="T17" fmla="*/ 2147483647 h 17"/>
                <a:gd name="T18" fmla="*/ 2147483647 w 1240"/>
                <a:gd name="T19" fmla="*/ 2147483647 h 17"/>
                <a:gd name="T20" fmla="*/ 2147483647 w 1240"/>
                <a:gd name="T21" fmla="*/ 2147483647 h 17"/>
                <a:gd name="T22" fmla="*/ 2147483647 w 1240"/>
                <a:gd name="T23" fmla="*/ 2147483647 h 17"/>
                <a:gd name="T24" fmla="*/ 2147483647 w 1240"/>
                <a:gd name="T25" fmla="*/ 2147483647 h 17"/>
                <a:gd name="T26" fmla="*/ 2147483647 w 1240"/>
                <a:gd name="T27" fmla="*/ 2147483647 h 17"/>
                <a:gd name="T28" fmla="*/ 2147483647 w 1240"/>
                <a:gd name="T29" fmla="*/ 2147483647 h 17"/>
                <a:gd name="T30" fmla="*/ 2147483647 w 1240"/>
                <a:gd name="T31" fmla="*/ 2147483647 h 17"/>
                <a:gd name="T32" fmla="*/ 2147483647 w 1240"/>
                <a:gd name="T33" fmla="*/ 2147483647 h 17"/>
                <a:gd name="T34" fmla="*/ 2147483647 w 1240"/>
                <a:gd name="T35" fmla="*/ 2147483647 h 17"/>
                <a:gd name="T36" fmla="*/ 2147483647 w 1240"/>
                <a:gd name="T37" fmla="*/ 2147483647 h 17"/>
                <a:gd name="T38" fmla="*/ 2147483647 w 1240"/>
                <a:gd name="T39" fmla="*/ 2147483647 h 17"/>
                <a:gd name="T40" fmla="*/ 2147483647 w 1240"/>
                <a:gd name="T41" fmla="*/ 0 h 17"/>
                <a:gd name="T42" fmla="*/ 2147483647 w 1240"/>
                <a:gd name="T43" fmla="*/ 2147483647 h 17"/>
                <a:gd name="T44" fmla="*/ 2147483647 w 1240"/>
                <a:gd name="T45" fmla="*/ 2147483647 h 17"/>
                <a:gd name="T46" fmla="*/ 2147483647 w 1240"/>
                <a:gd name="T47" fmla="*/ 2147483647 h 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7">
                  <a:moveTo>
                    <a:pt x="0" y="17"/>
                  </a:moveTo>
                  <a:lnTo>
                    <a:pt x="56" y="14"/>
                  </a:lnTo>
                  <a:lnTo>
                    <a:pt x="112" y="6"/>
                  </a:lnTo>
                  <a:lnTo>
                    <a:pt x="168" y="5"/>
                  </a:lnTo>
                  <a:lnTo>
                    <a:pt x="224" y="9"/>
                  </a:lnTo>
                  <a:lnTo>
                    <a:pt x="277" y="8"/>
                  </a:lnTo>
                  <a:lnTo>
                    <a:pt x="329" y="11"/>
                  </a:lnTo>
                  <a:lnTo>
                    <a:pt x="382" y="14"/>
                  </a:lnTo>
                  <a:lnTo>
                    <a:pt x="438" y="8"/>
                  </a:lnTo>
                  <a:lnTo>
                    <a:pt x="494" y="3"/>
                  </a:lnTo>
                  <a:lnTo>
                    <a:pt x="550" y="9"/>
                  </a:lnTo>
                  <a:lnTo>
                    <a:pt x="607" y="9"/>
                  </a:lnTo>
                  <a:lnTo>
                    <a:pt x="660" y="5"/>
                  </a:lnTo>
                  <a:lnTo>
                    <a:pt x="711" y="8"/>
                  </a:lnTo>
                  <a:lnTo>
                    <a:pt x="765" y="17"/>
                  </a:lnTo>
                  <a:lnTo>
                    <a:pt x="818" y="15"/>
                  </a:lnTo>
                  <a:lnTo>
                    <a:pt x="871" y="9"/>
                  </a:lnTo>
                  <a:lnTo>
                    <a:pt x="923" y="6"/>
                  </a:lnTo>
                  <a:lnTo>
                    <a:pt x="976" y="8"/>
                  </a:lnTo>
                  <a:lnTo>
                    <a:pt x="1029" y="6"/>
                  </a:lnTo>
                  <a:lnTo>
                    <a:pt x="1082" y="0"/>
                  </a:lnTo>
                  <a:lnTo>
                    <a:pt x="1134" y="5"/>
                  </a:lnTo>
                  <a:lnTo>
                    <a:pt x="1187" y="11"/>
                  </a:lnTo>
                  <a:lnTo>
                    <a:pt x="1240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7" name="Freeform 202"/>
            <p:cNvSpPr>
              <a:spLocks/>
            </p:cNvSpPr>
            <p:nvPr/>
          </p:nvSpPr>
          <p:spPr bwMode="auto">
            <a:xfrm>
              <a:off x="1557338" y="4724400"/>
              <a:ext cx="1968500" cy="26988"/>
            </a:xfrm>
            <a:custGeom>
              <a:avLst/>
              <a:gdLst>
                <a:gd name="T0" fmla="*/ 0 w 1240"/>
                <a:gd name="T1" fmla="*/ 0 h 17"/>
                <a:gd name="T2" fmla="*/ 2147483647 w 1240"/>
                <a:gd name="T3" fmla="*/ 0 h 17"/>
                <a:gd name="T4" fmla="*/ 2147483647 w 1240"/>
                <a:gd name="T5" fmla="*/ 2147483647 h 17"/>
                <a:gd name="T6" fmla="*/ 2147483647 w 1240"/>
                <a:gd name="T7" fmla="*/ 2147483647 h 17"/>
                <a:gd name="T8" fmla="*/ 2147483647 w 1240"/>
                <a:gd name="T9" fmla="*/ 0 h 17"/>
                <a:gd name="T10" fmla="*/ 2147483647 w 1240"/>
                <a:gd name="T11" fmla="*/ 2147483647 h 17"/>
                <a:gd name="T12" fmla="*/ 2147483647 w 1240"/>
                <a:gd name="T13" fmla="*/ 2147483647 h 17"/>
                <a:gd name="T14" fmla="*/ 2147483647 w 1240"/>
                <a:gd name="T15" fmla="*/ 2147483647 h 17"/>
                <a:gd name="T16" fmla="*/ 2147483647 w 1240"/>
                <a:gd name="T17" fmla="*/ 2147483647 h 17"/>
                <a:gd name="T18" fmla="*/ 2147483647 w 1240"/>
                <a:gd name="T19" fmla="*/ 2147483647 h 17"/>
                <a:gd name="T20" fmla="*/ 2147483647 w 1240"/>
                <a:gd name="T21" fmla="*/ 2147483647 h 17"/>
                <a:gd name="T22" fmla="*/ 2147483647 w 1240"/>
                <a:gd name="T23" fmla="*/ 2147483647 h 17"/>
                <a:gd name="T24" fmla="*/ 2147483647 w 1240"/>
                <a:gd name="T25" fmla="*/ 2147483647 h 17"/>
                <a:gd name="T26" fmla="*/ 2147483647 w 1240"/>
                <a:gd name="T27" fmla="*/ 2147483647 h 17"/>
                <a:gd name="T28" fmla="*/ 2147483647 w 1240"/>
                <a:gd name="T29" fmla="*/ 0 h 17"/>
                <a:gd name="T30" fmla="*/ 2147483647 w 1240"/>
                <a:gd name="T31" fmla="*/ 0 h 17"/>
                <a:gd name="T32" fmla="*/ 2147483647 w 1240"/>
                <a:gd name="T33" fmla="*/ 2147483647 h 17"/>
                <a:gd name="T34" fmla="*/ 2147483647 w 1240"/>
                <a:gd name="T35" fmla="*/ 2147483647 h 17"/>
                <a:gd name="T36" fmla="*/ 2147483647 w 1240"/>
                <a:gd name="T37" fmla="*/ 2147483647 h 17"/>
                <a:gd name="T38" fmla="*/ 2147483647 w 1240"/>
                <a:gd name="T39" fmla="*/ 2147483647 h 17"/>
                <a:gd name="T40" fmla="*/ 2147483647 w 1240"/>
                <a:gd name="T41" fmla="*/ 2147483647 h 17"/>
                <a:gd name="T42" fmla="*/ 2147483647 w 1240"/>
                <a:gd name="T43" fmla="*/ 2147483647 h 17"/>
                <a:gd name="T44" fmla="*/ 2147483647 w 1240"/>
                <a:gd name="T45" fmla="*/ 2147483647 h 17"/>
                <a:gd name="T46" fmla="*/ 2147483647 w 1240"/>
                <a:gd name="T47" fmla="*/ 2147483647 h 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7">
                  <a:moveTo>
                    <a:pt x="0" y="0"/>
                  </a:moveTo>
                  <a:lnTo>
                    <a:pt x="56" y="0"/>
                  </a:lnTo>
                  <a:lnTo>
                    <a:pt x="112" y="3"/>
                  </a:lnTo>
                  <a:lnTo>
                    <a:pt x="168" y="2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8"/>
                  </a:lnTo>
                  <a:lnTo>
                    <a:pt x="382" y="9"/>
                  </a:lnTo>
                  <a:lnTo>
                    <a:pt x="438" y="11"/>
                  </a:lnTo>
                  <a:lnTo>
                    <a:pt x="494" y="8"/>
                  </a:lnTo>
                  <a:lnTo>
                    <a:pt x="550" y="15"/>
                  </a:lnTo>
                  <a:lnTo>
                    <a:pt x="607" y="17"/>
                  </a:lnTo>
                  <a:lnTo>
                    <a:pt x="660" y="14"/>
                  </a:lnTo>
                  <a:lnTo>
                    <a:pt x="711" y="6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2"/>
                  </a:lnTo>
                  <a:lnTo>
                    <a:pt x="923" y="5"/>
                  </a:lnTo>
                  <a:lnTo>
                    <a:pt x="976" y="3"/>
                  </a:lnTo>
                  <a:lnTo>
                    <a:pt x="1029" y="5"/>
                  </a:lnTo>
                  <a:lnTo>
                    <a:pt x="1082" y="8"/>
                  </a:lnTo>
                  <a:lnTo>
                    <a:pt x="1134" y="8"/>
                  </a:lnTo>
                  <a:lnTo>
                    <a:pt x="1187" y="15"/>
                  </a:lnTo>
                  <a:lnTo>
                    <a:pt x="1240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8" name="Freeform 203"/>
            <p:cNvSpPr>
              <a:spLocks/>
            </p:cNvSpPr>
            <p:nvPr/>
          </p:nvSpPr>
          <p:spPr bwMode="auto">
            <a:xfrm>
              <a:off x="1557338" y="4724400"/>
              <a:ext cx="1968500" cy="26988"/>
            </a:xfrm>
            <a:custGeom>
              <a:avLst/>
              <a:gdLst>
                <a:gd name="T0" fmla="*/ 0 w 1240"/>
                <a:gd name="T1" fmla="*/ 0 h 17"/>
                <a:gd name="T2" fmla="*/ 2147483647 w 1240"/>
                <a:gd name="T3" fmla="*/ 0 h 17"/>
                <a:gd name="T4" fmla="*/ 2147483647 w 1240"/>
                <a:gd name="T5" fmla="*/ 2147483647 h 17"/>
                <a:gd name="T6" fmla="*/ 2147483647 w 1240"/>
                <a:gd name="T7" fmla="*/ 2147483647 h 17"/>
                <a:gd name="T8" fmla="*/ 2147483647 w 1240"/>
                <a:gd name="T9" fmla="*/ 0 h 17"/>
                <a:gd name="T10" fmla="*/ 2147483647 w 1240"/>
                <a:gd name="T11" fmla="*/ 2147483647 h 17"/>
                <a:gd name="T12" fmla="*/ 2147483647 w 1240"/>
                <a:gd name="T13" fmla="*/ 2147483647 h 17"/>
                <a:gd name="T14" fmla="*/ 2147483647 w 1240"/>
                <a:gd name="T15" fmla="*/ 2147483647 h 17"/>
                <a:gd name="T16" fmla="*/ 2147483647 w 1240"/>
                <a:gd name="T17" fmla="*/ 2147483647 h 17"/>
                <a:gd name="T18" fmla="*/ 2147483647 w 1240"/>
                <a:gd name="T19" fmla="*/ 2147483647 h 17"/>
                <a:gd name="T20" fmla="*/ 2147483647 w 1240"/>
                <a:gd name="T21" fmla="*/ 2147483647 h 17"/>
                <a:gd name="T22" fmla="*/ 2147483647 w 1240"/>
                <a:gd name="T23" fmla="*/ 2147483647 h 17"/>
                <a:gd name="T24" fmla="*/ 2147483647 w 1240"/>
                <a:gd name="T25" fmla="*/ 2147483647 h 17"/>
                <a:gd name="T26" fmla="*/ 2147483647 w 1240"/>
                <a:gd name="T27" fmla="*/ 2147483647 h 17"/>
                <a:gd name="T28" fmla="*/ 2147483647 w 1240"/>
                <a:gd name="T29" fmla="*/ 0 h 17"/>
                <a:gd name="T30" fmla="*/ 2147483647 w 1240"/>
                <a:gd name="T31" fmla="*/ 0 h 17"/>
                <a:gd name="T32" fmla="*/ 2147483647 w 1240"/>
                <a:gd name="T33" fmla="*/ 2147483647 h 17"/>
                <a:gd name="T34" fmla="*/ 2147483647 w 1240"/>
                <a:gd name="T35" fmla="*/ 2147483647 h 17"/>
                <a:gd name="T36" fmla="*/ 2147483647 w 1240"/>
                <a:gd name="T37" fmla="*/ 2147483647 h 17"/>
                <a:gd name="T38" fmla="*/ 2147483647 w 1240"/>
                <a:gd name="T39" fmla="*/ 2147483647 h 17"/>
                <a:gd name="T40" fmla="*/ 2147483647 w 1240"/>
                <a:gd name="T41" fmla="*/ 2147483647 h 17"/>
                <a:gd name="T42" fmla="*/ 2147483647 w 1240"/>
                <a:gd name="T43" fmla="*/ 2147483647 h 17"/>
                <a:gd name="T44" fmla="*/ 2147483647 w 1240"/>
                <a:gd name="T45" fmla="*/ 2147483647 h 17"/>
                <a:gd name="T46" fmla="*/ 2147483647 w 1240"/>
                <a:gd name="T47" fmla="*/ 2147483647 h 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7">
                  <a:moveTo>
                    <a:pt x="0" y="0"/>
                  </a:moveTo>
                  <a:lnTo>
                    <a:pt x="56" y="0"/>
                  </a:lnTo>
                  <a:lnTo>
                    <a:pt x="112" y="3"/>
                  </a:lnTo>
                  <a:lnTo>
                    <a:pt x="168" y="2"/>
                  </a:lnTo>
                  <a:lnTo>
                    <a:pt x="224" y="0"/>
                  </a:lnTo>
                  <a:lnTo>
                    <a:pt x="277" y="3"/>
                  </a:lnTo>
                  <a:lnTo>
                    <a:pt x="329" y="8"/>
                  </a:lnTo>
                  <a:lnTo>
                    <a:pt x="382" y="9"/>
                  </a:lnTo>
                  <a:lnTo>
                    <a:pt x="438" y="6"/>
                  </a:lnTo>
                  <a:lnTo>
                    <a:pt x="494" y="6"/>
                  </a:lnTo>
                  <a:lnTo>
                    <a:pt x="550" y="9"/>
                  </a:lnTo>
                  <a:lnTo>
                    <a:pt x="607" y="17"/>
                  </a:lnTo>
                  <a:lnTo>
                    <a:pt x="660" y="11"/>
                  </a:lnTo>
                  <a:lnTo>
                    <a:pt x="711" y="6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2"/>
                  </a:lnTo>
                  <a:lnTo>
                    <a:pt x="923" y="5"/>
                  </a:lnTo>
                  <a:lnTo>
                    <a:pt x="976" y="3"/>
                  </a:lnTo>
                  <a:lnTo>
                    <a:pt x="1029" y="5"/>
                  </a:lnTo>
                  <a:lnTo>
                    <a:pt x="1082" y="8"/>
                  </a:lnTo>
                  <a:lnTo>
                    <a:pt x="1134" y="8"/>
                  </a:lnTo>
                  <a:lnTo>
                    <a:pt x="1187" y="9"/>
                  </a:lnTo>
                  <a:lnTo>
                    <a:pt x="1240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59" name="Freeform 204"/>
            <p:cNvSpPr>
              <a:spLocks/>
            </p:cNvSpPr>
            <p:nvPr/>
          </p:nvSpPr>
          <p:spPr bwMode="auto">
            <a:xfrm>
              <a:off x="1557338" y="4714875"/>
              <a:ext cx="1968500" cy="23813"/>
            </a:xfrm>
            <a:custGeom>
              <a:avLst/>
              <a:gdLst>
                <a:gd name="T0" fmla="*/ 0 w 1240"/>
                <a:gd name="T1" fmla="*/ 2147483647 h 15"/>
                <a:gd name="T2" fmla="*/ 2147483647 w 1240"/>
                <a:gd name="T3" fmla="*/ 2147483647 h 15"/>
                <a:gd name="T4" fmla="*/ 2147483647 w 1240"/>
                <a:gd name="T5" fmla="*/ 2147483647 h 15"/>
                <a:gd name="T6" fmla="*/ 2147483647 w 1240"/>
                <a:gd name="T7" fmla="*/ 2147483647 h 15"/>
                <a:gd name="T8" fmla="*/ 2147483647 w 1240"/>
                <a:gd name="T9" fmla="*/ 2147483647 h 15"/>
                <a:gd name="T10" fmla="*/ 2147483647 w 1240"/>
                <a:gd name="T11" fmla="*/ 2147483647 h 15"/>
                <a:gd name="T12" fmla="*/ 2147483647 w 1240"/>
                <a:gd name="T13" fmla="*/ 2147483647 h 15"/>
                <a:gd name="T14" fmla="*/ 2147483647 w 1240"/>
                <a:gd name="T15" fmla="*/ 0 h 15"/>
                <a:gd name="T16" fmla="*/ 2147483647 w 1240"/>
                <a:gd name="T17" fmla="*/ 2147483647 h 15"/>
                <a:gd name="T18" fmla="*/ 2147483647 w 1240"/>
                <a:gd name="T19" fmla="*/ 2147483647 h 15"/>
                <a:gd name="T20" fmla="*/ 2147483647 w 1240"/>
                <a:gd name="T21" fmla="*/ 2147483647 h 15"/>
                <a:gd name="T22" fmla="*/ 2147483647 w 1240"/>
                <a:gd name="T23" fmla="*/ 2147483647 h 15"/>
                <a:gd name="T24" fmla="*/ 2147483647 w 1240"/>
                <a:gd name="T25" fmla="*/ 2147483647 h 15"/>
                <a:gd name="T26" fmla="*/ 2147483647 w 1240"/>
                <a:gd name="T27" fmla="*/ 2147483647 h 15"/>
                <a:gd name="T28" fmla="*/ 2147483647 w 1240"/>
                <a:gd name="T29" fmla="*/ 2147483647 h 15"/>
                <a:gd name="T30" fmla="*/ 2147483647 w 1240"/>
                <a:gd name="T31" fmla="*/ 2147483647 h 15"/>
                <a:gd name="T32" fmla="*/ 2147483647 w 1240"/>
                <a:gd name="T33" fmla="*/ 2147483647 h 15"/>
                <a:gd name="T34" fmla="*/ 2147483647 w 1240"/>
                <a:gd name="T35" fmla="*/ 2147483647 h 15"/>
                <a:gd name="T36" fmla="*/ 2147483647 w 1240"/>
                <a:gd name="T37" fmla="*/ 2147483647 h 15"/>
                <a:gd name="T38" fmla="*/ 2147483647 w 1240"/>
                <a:gd name="T39" fmla="*/ 2147483647 h 15"/>
                <a:gd name="T40" fmla="*/ 2147483647 w 1240"/>
                <a:gd name="T41" fmla="*/ 2147483647 h 15"/>
                <a:gd name="T42" fmla="*/ 2147483647 w 1240"/>
                <a:gd name="T43" fmla="*/ 2147483647 h 15"/>
                <a:gd name="T44" fmla="*/ 2147483647 w 1240"/>
                <a:gd name="T45" fmla="*/ 2147483647 h 15"/>
                <a:gd name="T46" fmla="*/ 2147483647 w 1240"/>
                <a:gd name="T47" fmla="*/ 2147483647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5">
                  <a:moveTo>
                    <a:pt x="0" y="6"/>
                  </a:moveTo>
                  <a:lnTo>
                    <a:pt x="56" y="5"/>
                  </a:lnTo>
                  <a:lnTo>
                    <a:pt x="112" y="5"/>
                  </a:lnTo>
                  <a:lnTo>
                    <a:pt x="168" y="3"/>
                  </a:lnTo>
                  <a:lnTo>
                    <a:pt x="224" y="3"/>
                  </a:lnTo>
                  <a:lnTo>
                    <a:pt x="277" y="2"/>
                  </a:lnTo>
                  <a:lnTo>
                    <a:pt x="329" y="2"/>
                  </a:lnTo>
                  <a:lnTo>
                    <a:pt x="382" y="0"/>
                  </a:lnTo>
                  <a:lnTo>
                    <a:pt x="438" y="5"/>
                  </a:lnTo>
                  <a:lnTo>
                    <a:pt x="494" y="8"/>
                  </a:lnTo>
                  <a:lnTo>
                    <a:pt x="550" y="12"/>
                  </a:lnTo>
                  <a:lnTo>
                    <a:pt x="607" y="12"/>
                  </a:lnTo>
                  <a:lnTo>
                    <a:pt x="660" y="15"/>
                  </a:lnTo>
                  <a:lnTo>
                    <a:pt x="711" y="6"/>
                  </a:lnTo>
                  <a:lnTo>
                    <a:pt x="765" y="6"/>
                  </a:lnTo>
                  <a:lnTo>
                    <a:pt x="818" y="5"/>
                  </a:lnTo>
                  <a:lnTo>
                    <a:pt x="871" y="5"/>
                  </a:lnTo>
                  <a:lnTo>
                    <a:pt x="923" y="5"/>
                  </a:lnTo>
                  <a:lnTo>
                    <a:pt x="976" y="5"/>
                  </a:lnTo>
                  <a:lnTo>
                    <a:pt x="1029" y="5"/>
                  </a:lnTo>
                  <a:lnTo>
                    <a:pt x="1082" y="5"/>
                  </a:lnTo>
                  <a:lnTo>
                    <a:pt x="1134" y="8"/>
                  </a:lnTo>
                  <a:lnTo>
                    <a:pt x="1187" y="12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0" name="Freeform 205"/>
            <p:cNvSpPr>
              <a:spLocks/>
            </p:cNvSpPr>
            <p:nvPr/>
          </p:nvSpPr>
          <p:spPr bwMode="auto">
            <a:xfrm>
              <a:off x="1557338" y="4708525"/>
              <a:ext cx="1968500" cy="15875"/>
            </a:xfrm>
            <a:custGeom>
              <a:avLst/>
              <a:gdLst>
                <a:gd name="T0" fmla="*/ 0 w 1240"/>
                <a:gd name="T1" fmla="*/ 2147483647 h 10"/>
                <a:gd name="T2" fmla="*/ 2147483647 w 1240"/>
                <a:gd name="T3" fmla="*/ 2147483647 h 10"/>
                <a:gd name="T4" fmla="*/ 2147483647 w 1240"/>
                <a:gd name="T5" fmla="*/ 2147483647 h 10"/>
                <a:gd name="T6" fmla="*/ 2147483647 w 1240"/>
                <a:gd name="T7" fmla="*/ 2147483647 h 10"/>
                <a:gd name="T8" fmla="*/ 2147483647 w 1240"/>
                <a:gd name="T9" fmla="*/ 2147483647 h 10"/>
                <a:gd name="T10" fmla="*/ 2147483647 w 1240"/>
                <a:gd name="T11" fmla="*/ 2147483647 h 10"/>
                <a:gd name="T12" fmla="*/ 2147483647 w 1240"/>
                <a:gd name="T13" fmla="*/ 2147483647 h 10"/>
                <a:gd name="T14" fmla="*/ 2147483647 w 1240"/>
                <a:gd name="T15" fmla="*/ 2147483647 h 10"/>
                <a:gd name="T16" fmla="*/ 2147483647 w 1240"/>
                <a:gd name="T17" fmla="*/ 2147483647 h 10"/>
                <a:gd name="T18" fmla="*/ 2147483647 w 1240"/>
                <a:gd name="T19" fmla="*/ 2147483647 h 10"/>
                <a:gd name="T20" fmla="*/ 2147483647 w 1240"/>
                <a:gd name="T21" fmla="*/ 2147483647 h 10"/>
                <a:gd name="T22" fmla="*/ 2147483647 w 1240"/>
                <a:gd name="T23" fmla="*/ 0 h 10"/>
                <a:gd name="T24" fmla="*/ 2147483647 w 1240"/>
                <a:gd name="T25" fmla="*/ 2147483647 h 10"/>
                <a:gd name="T26" fmla="*/ 2147483647 w 1240"/>
                <a:gd name="T27" fmla="*/ 2147483647 h 10"/>
                <a:gd name="T28" fmla="*/ 2147483647 w 1240"/>
                <a:gd name="T29" fmla="*/ 2147483647 h 10"/>
                <a:gd name="T30" fmla="*/ 2147483647 w 1240"/>
                <a:gd name="T31" fmla="*/ 2147483647 h 10"/>
                <a:gd name="T32" fmla="*/ 2147483647 w 1240"/>
                <a:gd name="T33" fmla="*/ 2147483647 h 10"/>
                <a:gd name="T34" fmla="*/ 2147483647 w 1240"/>
                <a:gd name="T35" fmla="*/ 2147483647 h 10"/>
                <a:gd name="T36" fmla="*/ 2147483647 w 1240"/>
                <a:gd name="T37" fmla="*/ 2147483647 h 10"/>
                <a:gd name="T38" fmla="*/ 2147483647 w 1240"/>
                <a:gd name="T39" fmla="*/ 2147483647 h 10"/>
                <a:gd name="T40" fmla="*/ 2147483647 w 1240"/>
                <a:gd name="T41" fmla="*/ 2147483647 h 10"/>
                <a:gd name="T42" fmla="*/ 2147483647 w 1240"/>
                <a:gd name="T43" fmla="*/ 2147483647 h 10"/>
                <a:gd name="T44" fmla="*/ 2147483647 w 1240"/>
                <a:gd name="T45" fmla="*/ 2147483647 h 10"/>
                <a:gd name="T46" fmla="*/ 2147483647 w 1240"/>
                <a:gd name="T47" fmla="*/ 0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">
                  <a:moveTo>
                    <a:pt x="0" y="10"/>
                  </a:moveTo>
                  <a:lnTo>
                    <a:pt x="56" y="9"/>
                  </a:lnTo>
                  <a:lnTo>
                    <a:pt x="112" y="9"/>
                  </a:lnTo>
                  <a:lnTo>
                    <a:pt x="168" y="7"/>
                  </a:lnTo>
                  <a:lnTo>
                    <a:pt x="224" y="7"/>
                  </a:lnTo>
                  <a:lnTo>
                    <a:pt x="277" y="6"/>
                  </a:lnTo>
                  <a:lnTo>
                    <a:pt x="329" y="6"/>
                  </a:lnTo>
                  <a:lnTo>
                    <a:pt x="382" y="4"/>
                  </a:lnTo>
                  <a:lnTo>
                    <a:pt x="438" y="3"/>
                  </a:lnTo>
                  <a:lnTo>
                    <a:pt x="494" y="9"/>
                  </a:lnTo>
                  <a:lnTo>
                    <a:pt x="550" y="4"/>
                  </a:lnTo>
                  <a:lnTo>
                    <a:pt x="607" y="0"/>
                  </a:lnTo>
                  <a:lnTo>
                    <a:pt x="660" y="2"/>
                  </a:lnTo>
                  <a:lnTo>
                    <a:pt x="711" y="4"/>
                  </a:lnTo>
                  <a:lnTo>
                    <a:pt x="765" y="10"/>
                  </a:lnTo>
                  <a:lnTo>
                    <a:pt x="818" y="9"/>
                  </a:lnTo>
                  <a:lnTo>
                    <a:pt x="871" y="9"/>
                  </a:lnTo>
                  <a:lnTo>
                    <a:pt x="923" y="9"/>
                  </a:lnTo>
                  <a:lnTo>
                    <a:pt x="976" y="9"/>
                  </a:lnTo>
                  <a:lnTo>
                    <a:pt x="1029" y="9"/>
                  </a:lnTo>
                  <a:lnTo>
                    <a:pt x="1082" y="9"/>
                  </a:lnTo>
                  <a:lnTo>
                    <a:pt x="1134" y="9"/>
                  </a:lnTo>
                  <a:lnTo>
                    <a:pt x="1187" y="3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1" name="Freeform 206"/>
            <p:cNvSpPr>
              <a:spLocks/>
            </p:cNvSpPr>
            <p:nvPr/>
          </p:nvSpPr>
          <p:spPr bwMode="auto">
            <a:xfrm>
              <a:off x="1557338" y="4706938"/>
              <a:ext cx="1968500" cy="7937"/>
            </a:xfrm>
            <a:custGeom>
              <a:avLst/>
              <a:gdLst>
                <a:gd name="T0" fmla="*/ 0 w 1240"/>
                <a:gd name="T1" fmla="*/ 2147483647 h 5"/>
                <a:gd name="T2" fmla="*/ 2147483647 w 1240"/>
                <a:gd name="T3" fmla="*/ 2147483647 h 5"/>
                <a:gd name="T4" fmla="*/ 2147483647 w 1240"/>
                <a:gd name="T5" fmla="*/ 2147483647 h 5"/>
                <a:gd name="T6" fmla="*/ 2147483647 w 1240"/>
                <a:gd name="T7" fmla="*/ 2147483647 h 5"/>
                <a:gd name="T8" fmla="*/ 2147483647 w 1240"/>
                <a:gd name="T9" fmla="*/ 2147483647 h 5"/>
                <a:gd name="T10" fmla="*/ 2147483647 w 1240"/>
                <a:gd name="T11" fmla="*/ 2147483647 h 5"/>
                <a:gd name="T12" fmla="*/ 2147483647 w 1240"/>
                <a:gd name="T13" fmla="*/ 0 h 5"/>
                <a:gd name="T14" fmla="*/ 2147483647 w 1240"/>
                <a:gd name="T15" fmla="*/ 0 h 5"/>
                <a:gd name="T16" fmla="*/ 2147483647 w 1240"/>
                <a:gd name="T17" fmla="*/ 2147483647 h 5"/>
                <a:gd name="T18" fmla="*/ 2147483647 w 1240"/>
                <a:gd name="T19" fmla="*/ 2147483647 h 5"/>
                <a:gd name="T20" fmla="*/ 2147483647 w 1240"/>
                <a:gd name="T21" fmla="*/ 2147483647 h 5"/>
                <a:gd name="T22" fmla="*/ 2147483647 w 1240"/>
                <a:gd name="T23" fmla="*/ 2147483647 h 5"/>
                <a:gd name="T24" fmla="*/ 2147483647 w 1240"/>
                <a:gd name="T25" fmla="*/ 2147483647 h 5"/>
                <a:gd name="T26" fmla="*/ 2147483647 w 1240"/>
                <a:gd name="T27" fmla="*/ 2147483647 h 5"/>
                <a:gd name="T28" fmla="*/ 2147483647 w 1240"/>
                <a:gd name="T29" fmla="*/ 2147483647 h 5"/>
                <a:gd name="T30" fmla="*/ 2147483647 w 1240"/>
                <a:gd name="T31" fmla="*/ 2147483647 h 5"/>
                <a:gd name="T32" fmla="*/ 2147483647 w 1240"/>
                <a:gd name="T33" fmla="*/ 2147483647 h 5"/>
                <a:gd name="T34" fmla="*/ 2147483647 w 1240"/>
                <a:gd name="T35" fmla="*/ 2147483647 h 5"/>
                <a:gd name="T36" fmla="*/ 2147483647 w 1240"/>
                <a:gd name="T37" fmla="*/ 2147483647 h 5"/>
                <a:gd name="T38" fmla="*/ 2147483647 w 1240"/>
                <a:gd name="T39" fmla="*/ 2147483647 h 5"/>
                <a:gd name="T40" fmla="*/ 2147483647 w 1240"/>
                <a:gd name="T41" fmla="*/ 2147483647 h 5"/>
                <a:gd name="T42" fmla="*/ 2147483647 w 1240"/>
                <a:gd name="T43" fmla="*/ 2147483647 h 5"/>
                <a:gd name="T44" fmla="*/ 2147483647 w 1240"/>
                <a:gd name="T45" fmla="*/ 2147483647 h 5"/>
                <a:gd name="T46" fmla="*/ 2147483647 w 1240"/>
                <a:gd name="T47" fmla="*/ 2147483647 h 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5">
                  <a:moveTo>
                    <a:pt x="0" y="1"/>
                  </a:moveTo>
                  <a:lnTo>
                    <a:pt x="56" y="3"/>
                  </a:lnTo>
                  <a:lnTo>
                    <a:pt x="112" y="4"/>
                  </a:lnTo>
                  <a:lnTo>
                    <a:pt x="168" y="4"/>
                  </a:lnTo>
                  <a:lnTo>
                    <a:pt x="224" y="4"/>
                  </a:lnTo>
                  <a:lnTo>
                    <a:pt x="277" y="3"/>
                  </a:lnTo>
                  <a:lnTo>
                    <a:pt x="329" y="0"/>
                  </a:lnTo>
                  <a:lnTo>
                    <a:pt x="382" y="0"/>
                  </a:lnTo>
                  <a:lnTo>
                    <a:pt x="438" y="3"/>
                  </a:lnTo>
                  <a:lnTo>
                    <a:pt x="494" y="1"/>
                  </a:lnTo>
                  <a:lnTo>
                    <a:pt x="550" y="1"/>
                  </a:lnTo>
                  <a:lnTo>
                    <a:pt x="607" y="1"/>
                  </a:lnTo>
                  <a:lnTo>
                    <a:pt x="660" y="3"/>
                  </a:lnTo>
                  <a:lnTo>
                    <a:pt x="711" y="5"/>
                  </a:lnTo>
                  <a:lnTo>
                    <a:pt x="765" y="1"/>
                  </a:lnTo>
                  <a:lnTo>
                    <a:pt x="818" y="3"/>
                  </a:lnTo>
                  <a:lnTo>
                    <a:pt x="871" y="5"/>
                  </a:lnTo>
                  <a:lnTo>
                    <a:pt x="923" y="5"/>
                  </a:lnTo>
                  <a:lnTo>
                    <a:pt x="976" y="5"/>
                  </a:lnTo>
                  <a:lnTo>
                    <a:pt x="1029" y="5"/>
                  </a:lnTo>
                  <a:lnTo>
                    <a:pt x="1082" y="4"/>
                  </a:lnTo>
                  <a:lnTo>
                    <a:pt x="1134" y="4"/>
                  </a:lnTo>
                  <a:lnTo>
                    <a:pt x="1187" y="3"/>
                  </a:lnTo>
                  <a:lnTo>
                    <a:pt x="1240" y="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2" name="Freeform 207"/>
            <p:cNvSpPr>
              <a:spLocks/>
            </p:cNvSpPr>
            <p:nvPr/>
          </p:nvSpPr>
          <p:spPr bwMode="auto">
            <a:xfrm>
              <a:off x="1557338" y="4684713"/>
              <a:ext cx="1968500" cy="30162"/>
            </a:xfrm>
            <a:custGeom>
              <a:avLst/>
              <a:gdLst>
                <a:gd name="T0" fmla="*/ 0 w 1240"/>
                <a:gd name="T1" fmla="*/ 2147483647 h 19"/>
                <a:gd name="T2" fmla="*/ 2147483647 w 1240"/>
                <a:gd name="T3" fmla="*/ 2147483647 h 19"/>
                <a:gd name="T4" fmla="*/ 2147483647 w 1240"/>
                <a:gd name="T5" fmla="*/ 2147483647 h 19"/>
                <a:gd name="T6" fmla="*/ 2147483647 w 1240"/>
                <a:gd name="T7" fmla="*/ 2147483647 h 19"/>
                <a:gd name="T8" fmla="*/ 2147483647 w 1240"/>
                <a:gd name="T9" fmla="*/ 2147483647 h 19"/>
                <a:gd name="T10" fmla="*/ 2147483647 w 1240"/>
                <a:gd name="T11" fmla="*/ 2147483647 h 19"/>
                <a:gd name="T12" fmla="*/ 2147483647 w 1240"/>
                <a:gd name="T13" fmla="*/ 2147483647 h 19"/>
                <a:gd name="T14" fmla="*/ 2147483647 w 1240"/>
                <a:gd name="T15" fmla="*/ 2147483647 h 19"/>
                <a:gd name="T16" fmla="*/ 2147483647 w 1240"/>
                <a:gd name="T17" fmla="*/ 2147483647 h 19"/>
                <a:gd name="T18" fmla="*/ 2147483647 w 1240"/>
                <a:gd name="T19" fmla="*/ 2147483647 h 19"/>
                <a:gd name="T20" fmla="*/ 2147483647 w 1240"/>
                <a:gd name="T21" fmla="*/ 2147483647 h 19"/>
                <a:gd name="T22" fmla="*/ 2147483647 w 1240"/>
                <a:gd name="T23" fmla="*/ 0 h 19"/>
                <a:gd name="T24" fmla="*/ 2147483647 w 1240"/>
                <a:gd name="T25" fmla="*/ 2147483647 h 19"/>
                <a:gd name="T26" fmla="*/ 2147483647 w 1240"/>
                <a:gd name="T27" fmla="*/ 2147483647 h 19"/>
                <a:gd name="T28" fmla="*/ 2147483647 w 1240"/>
                <a:gd name="T29" fmla="*/ 2147483647 h 19"/>
                <a:gd name="T30" fmla="*/ 2147483647 w 1240"/>
                <a:gd name="T31" fmla="*/ 2147483647 h 19"/>
                <a:gd name="T32" fmla="*/ 2147483647 w 1240"/>
                <a:gd name="T33" fmla="*/ 2147483647 h 19"/>
                <a:gd name="T34" fmla="*/ 2147483647 w 1240"/>
                <a:gd name="T35" fmla="*/ 2147483647 h 19"/>
                <a:gd name="T36" fmla="*/ 2147483647 w 1240"/>
                <a:gd name="T37" fmla="*/ 2147483647 h 19"/>
                <a:gd name="T38" fmla="*/ 2147483647 w 1240"/>
                <a:gd name="T39" fmla="*/ 2147483647 h 19"/>
                <a:gd name="T40" fmla="*/ 2147483647 w 1240"/>
                <a:gd name="T41" fmla="*/ 2147483647 h 19"/>
                <a:gd name="T42" fmla="*/ 2147483647 w 1240"/>
                <a:gd name="T43" fmla="*/ 2147483647 h 19"/>
                <a:gd name="T44" fmla="*/ 2147483647 w 1240"/>
                <a:gd name="T45" fmla="*/ 2147483647 h 19"/>
                <a:gd name="T46" fmla="*/ 2147483647 w 1240"/>
                <a:gd name="T47" fmla="*/ 0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9">
                  <a:moveTo>
                    <a:pt x="0" y="15"/>
                  </a:moveTo>
                  <a:lnTo>
                    <a:pt x="56" y="17"/>
                  </a:lnTo>
                  <a:lnTo>
                    <a:pt x="112" y="18"/>
                  </a:lnTo>
                  <a:lnTo>
                    <a:pt x="168" y="18"/>
                  </a:lnTo>
                  <a:lnTo>
                    <a:pt x="224" y="18"/>
                  </a:lnTo>
                  <a:lnTo>
                    <a:pt x="277" y="17"/>
                  </a:lnTo>
                  <a:lnTo>
                    <a:pt x="329" y="14"/>
                  </a:lnTo>
                  <a:lnTo>
                    <a:pt x="382" y="14"/>
                  </a:lnTo>
                  <a:lnTo>
                    <a:pt x="438" y="14"/>
                  </a:lnTo>
                  <a:lnTo>
                    <a:pt x="494" y="11"/>
                  </a:lnTo>
                  <a:lnTo>
                    <a:pt x="550" y="3"/>
                  </a:lnTo>
                  <a:lnTo>
                    <a:pt x="607" y="0"/>
                  </a:lnTo>
                  <a:lnTo>
                    <a:pt x="660" y="3"/>
                  </a:lnTo>
                  <a:lnTo>
                    <a:pt x="711" y="8"/>
                  </a:lnTo>
                  <a:lnTo>
                    <a:pt x="765" y="15"/>
                  </a:lnTo>
                  <a:lnTo>
                    <a:pt x="818" y="17"/>
                  </a:lnTo>
                  <a:lnTo>
                    <a:pt x="871" y="19"/>
                  </a:lnTo>
                  <a:lnTo>
                    <a:pt x="923" y="19"/>
                  </a:lnTo>
                  <a:lnTo>
                    <a:pt x="976" y="19"/>
                  </a:lnTo>
                  <a:lnTo>
                    <a:pt x="1029" y="19"/>
                  </a:lnTo>
                  <a:lnTo>
                    <a:pt x="1082" y="18"/>
                  </a:lnTo>
                  <a:lnTo>
                    <a:pt x="1134" y="11"/>
                  </a:lnTo>
                  <a:lnTo>
                    <a:pt x="1187" y="3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3" name="Freeform 208"/>
            <p:cNvSpPr>
              <a:spLocks/>
            </p:cNvSpPr>
            <p:nvPr/>
          </p:nvSpPr>
          <p:spPr bwMode="auto">
            <a:xfrm>
              <a:off x="1557338" y="4668838"/>
              <a:ext cx="1968500" cy="11112"/>
            </a:xfrm>
            <a:custGeom>
              <a:avLst/>
              <a:gdLst>
                <a:gd name="T0" fmla="*/ 0 w 1240"/>
                <a:gd name="T1" fmla="*/ 0 h 7"/>
                <a:gd name="T2" fmla="*/ 2147483647 w 1240"/>
                <a:gd name="T3" fmla="*/ 0 h 7"/>
                <a:gd name="T4" fmla="*/ 2147483647 w 1240"/>
                <a:gd name="T5" fmla="*/ 2147483647 h 7"/>
                <a:gd name="T6" fmla="*/ 2147483647 w 1240"/>
                <a:gd name="T7" fmla="*/ 2147483647 h 7"/>
                <a:gd name="T8" fmla="*/ 2147483647 w 1240"/>
                <a:gd name="T9" fmla="*/ 2147483647 h 7"/>
                <a:gd name="T10" fmla="*/ 2147483647 w 1240"/>
                <a:gd name="T11" fmla="*/ 2147483647 h 7"/>
                <a:gd name="T12" fmla="*/ 2147483647 w 1240"/>
                <a:gd name="T13" fmla="*/ 2147483647 h 7"/>
                <a:gd name="T14" fmla="*/ 2147483647 w 1240"/>
                <a:gd name="T15" fmla="*/ 2147483647 h 7"/>
                <a:gd name="T16" fmla="*/ 2147483647 w 1240"/>
                <a:gd name="T17" fmla="*/ 2147483647 h 7"/>
                <a:gd name="T18" fmla="*/ 2147483647 w 1240"/>
                <a:gd name="T19" fmla="*/ 2147483647 h 7"/>
                <a:gd name="T20" fmla="*/ 2147483647 w 1240"/>
                <a:gd name="T21" fmla="*/ 2147483647 h 7"/>
                <a:gd name="T22" fmla="*/ 2147483647 w 1240"/>
                <a:gd name="T23" fmla="*/ 2147483647 h 7"/>
                <a:gd name="T24" fmla="*/ 2147483647 w 1240"/>
                <a:gd name="T25" fmla="*/ 2147483647 h 7"/>
                <a:gd name="T26" fmla="*/ 2147483647 w 1240"/>
                <a:gd name="T27" fmla="*/ 2147483647 h 7"/>
                <a:gd name="T28" fmla="*/ 2147483647 w 1240"/>
                <a:gd name="T29" fmla="*/ 0 h 7"/>
                <a:gd name="T30" fmla="*/ 2147483647 w 1240"/>
                <a:gd name="T31" fmla="*/ 0 h 7"/>
                <a:gd name="T32" fmla="*/ 2147483647 w 1240"/>
                <a:gd name="T33" fmla="*/ 0 h 7"/>
                <a:gd name="T34" fmla="*/ 2147483647 w 1240"/>
                <a:gd name="T35" fmla="*/ 2147483647 h 7"/>
                <a:gd name="T36" fmla="*/ 2147483647 w 1240"/>
                <a:gd name="T37" fmla="*/ 2147483647 h 7"/>
                <a:gd name="T38" fmla="*/ 2147483647 w 1240"/>
                <a:gd name="T39" fmla="*/ 2147483647 h 7"/>
                <a:gd name="T40" fmla="*/ 2147483647 w 1240"/>
                <a:gd name="T41" fmla="*/ 2147483647 h 7"/>
                <a:gd name="T42" fmla="*/ 2147483647 w 1240"/>
                <a:gd name="T43" fmla="*/ 2147483647 h 7"/>
                <a:gd name="T44" fmla="*/ 2147483647 w 1240"/>
                <a:gd name="T45" fmla="*/ 2147483647 h 7"/>
                <a:gd name="T46" fmla="*/ 2147483647 w 1240"/>
                <a:gd name="T47" fmla="*/ 2147483647 h 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7">
                  <a:moveTo>
                    <a:pt x="0" y="0"/>
                  </a:moveTo>
                  <a:lnTo>
                    <a:pt x="56" y="0"/>
                  </a:lnTo>
                  <a:lnTo>
                    <a:pt x="112" y="1"/>
                  </a:lnTo>
                  <a:lnTo>
                    <a:pt x="168" y="1"/>
                  </a:lnTo>
                  <a:lnTo>
                    <a:pt x="224" y="3"/>
                  </a:lnTo>
                  <a:lnTo>
                    <a:pt x="277" y="3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7"/>
                  </a:lnTo>
                  <a:lnTo>
                    <a:pt x="494" y="6"/>
                  </a:lnTo>
                  <a:lnTo>
                    <a:pt x="550" y="6"/>
                  </a:lnTo>
                  <a:lnTo>
                    <a:pt x="607" y="4"/>
                  </a:lnTo>
                  <a:lnTo>
                    <a:pt x="660" y="4"/>
                  </a:lnTo>
                  <a:lnTo>
                    <a:pt x="711" y="1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0"/>
                  </a:lnTo>
                  <a:lnTo>
                    <a:pt x="923" y="1"/>
                  </a:lnTo>
                  <a:lnTo>
                    <a:pt x="976" y="1"/>
                  </a:lnTo>
                  <a:lnTo>
                    <a:pt x="1029" y="4"/>
                  </a:lnTo>
                  <a:lnTo>
                    <a:pt x="1082" y="6"/>
                  </a:lnTo>
                  <a:lnTo>
                    <a:pt x="1134" y="6"/>
                  </a:lnTo>
                  <a:lnTo>
                    <a:pt x="1187" y="6"/>
                  </a:lnTo>
                  <a:lnTo>
                    <a:pt x="1240" y="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4" name="Freeform 209"/>
            <p:cNvSpPr>
              <a:spLocks/>
            </p:cNvSpPr>
            <p:nvPr/>
          </p:nvSpPr>
          <p:spPr bwMode="auto">
            <a:xfrm>
              <a:off x="1557338" y="4668838"/>
              <a:ext cx="1968500" cy="11112"/>
            </a:xfrm>
            <a:custGeom>
              <a:avLst/>
              <a:gdLst>
                <a:gd name="T0" fmla="*/ 0 w 1240"/>
                <a:gd name="T1" fmla="*/ 0 h 7"/>
                <a:gd name="T2" fmla="*/ 2147483647 w 1240"/>
                <a:gd name="T3" fmla="*/ 0 h 7"/>
                <a:gd name="T4" fmla="*/ 2147483647 w 1240"/>
                <a:gd name="T5" fmla="*/ 2147483647 h 7"/>
                <a:gd name="T6" fmla="*/ 2147483647 w 1240"/>
                <a:gd name="T7" fmla="*/ 2147483647 h 7"/>
                <a:gd name="T8" fmla="*/ 2147483647 w 1240"/>
                <a:gd name="T9" fmla="*/ 2147483647 h 7"/>
                <a:gd name="T10" fmla="*/ 2147483647 w 1240"/>
                <a:gd name="T11" fmla="*/ 2147483647 h 7"/>
                <a:gd name="T12" fmla="*/ 2147483647 w 1240"/>
                <a:gd name="T13" fmla="*/ 2147483647 h 7"/>
                <a:gd name="T14" fmla="*/ 2147483647 w 1240"/>
                <a:gd name="T15" fmla="*/ 2147483647 h 7"/>
                <a:gd name="T16" fmla="*/ 2147483647 w 1240"/>
                <a:gd name="T17" fmla="*/ 2147483647 h 7"/>
                <a:gd name="T18" fmla="*/ 2147483647 w 1240"/>
                <a:gd name="T19" fmla="*/ 2147483647 h 7"/>
                <a:gd name="T20" fmla="*/ 2147483647 w 1240"/>
                <a:gd name="T21" fmla="*/ 2147483647 h 7"/>
                <a:gd name="T22" fmla="*/ 2147483647 w 1240"/>
                <a:gd name="T23" fmla="*/ 2147483647 h 7"/>
                <a:gd name="T24" fmla="*/ 2147483647 w 1240"/>
                <a:gd name="T25" fmla="*/ 2147483647 h 7"/>
                <a:gd name="T26" fmla="*/ 2147483647 w 1240"/>
                <a:gd name="T27" fmla="*/ 2147483647 h 7"/>
                <a:gd name="T28" fmla="*/ 2147483647 w 1240"/>
                <a:gd name="T29" fmla="*/ 0 h 7"/>
                <a:gd name="T30" fmla="*/ 2147483647 w 1240"/>
                <a:gd name="T31" fmla="*/ 0 h 7"/>
                <a:gd name="T32" fmla="*/ 2147483647 w 1240"/>
                <a:gd name="T33" fmla="*/ 0 h 7"/>
                <a:gd name="T34" fmla="*/ 2147483647 w 1240"/>
                <a:gd name="T35" fmla="*/ 2147483647 h 7"/>
                <a:gd name="T36" fmla="*/ 2147483647 w 1240"/>
                <a:gd name="T37" fmla="*/ 2147483647 h 7"/>
                <a:gd name="T38" fmla="*/ 2147483647 w 1240"/>
                <a:gd name="T39" fmla="*/ 2147483647 h 7"/>
                <a:gd name="T40" fmla="*/ 2147483647 w 1240"/>
                <a:gd name="T41" fmla="*/ 2147483647 h 7"/>
                <a:gd name="T42" fmla="*/ 2147483647 w 1240"/>
                <a:gd name="T43" fmla="*/ 2147483647 h 7"/>
                <a:gd name="T44" fmla="*/ 2147483647 w 1240"/>
                <a:gd name="T45" fmla="*/ 2147483647 h 7"/>
                <a:gd name="T46" fmla="*/ 2147483647 w 1240"/>
                <a:gd name="T47" fmla="*/ 2147483647 h 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7">
                  <a:moveTo>
                    <a:pt x="0" y="0"/>
                  </a:moveTo>
                  <a:lnTo>
                    <a:pt x="56" y="0"/>
                  </a:lnTo>
                  <a:lnTo>
                    <a:pt x="112" y="1"/>
                  </a:lnTo>
                  <a:lnTo>
                    <a:pt x="168" y="1"/>
                  </a:lnTo>
                  <a:lnTo>
                    <a:pt x="224" y="3"/>
                  </a:lnTo>
                  <a:lnTo>
                    <a:pt x="277" y="3"/>
                  </a:lnTo>
                  <a:lnTo>
                    <a:pt x="329" y="6"/>
                  </a:lnTo>
                  <a:lnTo>
                    <a:pt x="382" y="7"/>
                  </a:lnTo>
                  <a:lnTo>
                    <a:pt x="438" y="6"/>
                  </a:lnTo>
                  <a:lnTo>
                    <a:pt x="494" y="4"/>
                  </a:lnTo>
                  <a:lnTo>
                    <a:pt x="550" y="4"/>
                  </a:lnTo>
                  <a:lnTo>
                    <a:pt x="607" y="4"/>
                  </a:lnTo>
                  <a:lnTo>
                    <a:pt x="660" y="4"/>
                  </a:lnTo>
                  <a:lnTo>
                    <a:pt x="711" y="1"/>
                  </a:lnTo>
                  <a:lnTo>
                    <a:pt x="765" y="0"/>
                  </a:lnTo>
                  <a:lnTo>
                    <a:pt x="818" y="0"/>
                  </a:lnTo>
                  <a:lnTo>
                    <a:pt x="871" y="0"/>
                  </a:lnTo>
                  <a:lnTo>
                    <a:pt x="923" y="1"/>
                  </a:lnTo>
                  <a:lnTo>
                    <a:pt x="976" y="1"/>
                  </a:lnTo>
                  <a:lnTo>
                    <a:pt x="1029" y="4"/>
                  </a:lnTo>
                  <a:lnTo>
                    <a:pt x="1082" y="6"/>
                  </a:lnTo>
                  <a:lnTo>
                    <a:pt x="1134" y="4"/>
                  </a:lnTo>
                  <a:lnTo>
                    <a:pt x="1187" y="4"/>
                  </a:lnTo>
                  <a:lnTo>
                    <a:pt x="1240" y="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5" name="Freeform 210"/>
            <p:cNvSpPr>
              <a:spLocks/>
            </p:cNvSpPr>
            <p:nvPr/>
          </p:nvSpPr>
          <p:spPr bwMode="auto">
            <a:xfrm>
              <a:off x="1557338" y="4660900"/>
              <a:ext cx="1968500" cy="9525"/>
            </a:xfrm>
            <a:custGeom>
              <a:avLst/>
              <a:gdLst>
                <a:gd name="T0" fmla="*/ 0 w 1240"/>
                <a:gd name="T1" fmla="*/ 2147483647 h 6"/>
                <a:gd name="T2" fmla="*/ 2147483647 w 1240"/>
                <a:gd name="T3" fmla="*/ 2147483647 h 6"/>
                <a:gd name="T4" fmla="*/ 2147483647 w 1240"/>
                <a:gd name="T5" fmla="*/ 2147483647 h 6"/>
                <a:gd name="T6" fmla="*/ 2147483647 w 1240"/>
                <a:gd name="T7" fmla="*/ 0 h 6"/>
                <a:gd name="T8" fmla="*/ 2147483647 w 1240"/>
                <a:gd name="T9" fmla="*/ 0 h 6"/>
                <a:gd name="T10" fmla="*/ 2147483647 w 1240"/>
                <a:gd name="T11" fmla="*/ 2147483647 h 6"/>
                <a:gd name="T12" fmla="*/ 2147483647 w 1240"/>
                <a:gd name="T13" fmla="*/ 2147483647 h 6"/>
                <a:gd name="T14" fmla="*/ 2147483647 w 1240"/>
                <a:gd name="T15" fmla="*/ 2147483647 h 6"/>
                <a:gd name="T16" fmla="*/ 2147483647 w 1240"/>
                <a:gd name="T17" fmla="*/ 2147483647 h 6"/>
                <a:gd name="T18" fmla="*/ 2147483647 w 1240"/>
                <a:gd name="T19" fmla="*/ 2147483647 h 6"/>
                <a:gd name="T20" fmla="*/ 2147483647 w 1240"/>
                <a:gd name="T21" fmla="*/ 2147483647 h 6"/>
                <a:gd name="T22" fmla="*/ 2147483647 w 1240"/>
                <a:gd name="T23" fmla="*/ 2147483647 h 6"/>
                <a:gd name="T24" fmla="*/ 2147483647 w 1240"/>
                <a:gd name="T25" fmla="*/ 2147483647 h 6"/>
                <a:gd name="T26" fmla="*/ 2147483647 w 1240"/>
                <a:gd name="T27" fmla="*/ 2147483647 h 6"/>
                <a:gd name="T28" fmla="*/ 2147483647 w 1240"/>
                <a:gd name="T29" fmla="*/ 2147483647 h 6"/>
                <a:gd name="T30" fmla="*/ 2147483647 w 1240"/>
                <a:gd name="T31" fmla="*/ 2147483647 h 6"/>
                <a:gd name="T32" fmla="*/ 2147483647 w 1240"/>
                <a:gd name="T33" fmla="*/ 2147483647 h 6"/>
                <a:gd name="T34" fmla="*/ 2147483647 w 1240"/>
                <a:gd name="T35" fmla="*/ 2147483647 h 6"/>
                <a:gd name="T36" fmla="*/ 2147483647 w 1240"/>
                <a:gd name="T37" fmla="*/ 2147483647 h 6"/>
                <a:gd name="T38" fmla="*/ 2147483647 w 1240"/>
                <a:gd name="T39" fmla="*/ 2147483647 h 6"/>
                <a:gd name="T40" fmla="*/ 2147483647 w 1240"/>
                <a:gd name="T41" fmla="*/ 2147483647 h 6"/>
                <a:gd name="T42" fmla="*/ 2147483647 w 1240"/>
                <a:gd name="T43" fmla="*/ 2147483647 h 6"/>
                <a:gd name="T44" fmla="*/ 2147483647 w 1240"/>
                <a:gd name="T45" fmla="*/ 2147483647 h 6"/>
                <a:gd name="T46" fmla="*/ 2147483647 w 1240"/>
                <a:gd name="T47" fmla="*/ 2147483647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6">
                  <a:moveTo>
                    <a:pt x="0" y="5"/>
                  </a:moveTo>
                  <a:lnTo>
                    <a:pt x="56" y="3"/>
                  </a:lnTo>
                  <a:lnTo>
                    <a:pt x="112" y="2"/>
                  </a:lnTo>
                  <a:lnTo>
                    <a:pt x="168" y="0"/>
                  </a:lnTo>
                  <a:lnTo>
                    <a:pt x="224" y="0"/>
                  </a:lnTo>
                  <a:lnTo>
                    <a:pt x="277" y="2"/>
                  </a:lnTo>
                  <a:lnTo>
                    <a:pt x="329" y="3"/>
                  </a:lnTo>
                  <a:lnTo>
                    <a:pt x="382" y="5"/>
                  </a:lnTo>
                  <a:lnTo>
                    <a:pt x="438" y="5"/>
                  </a:lnTo>
                  <a:lnTo>
                    <a:pt x="494" y="6"/>
                  </a:lnTo>
                  <a:lnTo>
                    <a:pt x="550" y="6"/>
                  </a:lnTo>
                  <a:lnTo>
                    <a:pt x="607" y="3"/>
                  </a:lnTo>
                  <a:lnTo>
                    <a:pt x="660" y="3"/>
                  </a:lnTo>
                  <a:lnTo>
                    <a:pt x="711" y="3"/>
                  </a:lnTo>
                  <a:lnTo>
                    <a:pt x="765" y="5"/>
                  </a:lnTo>
                  <a:lnTo>
                    <a:pt x="818" y="3"/>
                  </a:lnTo>
                  <a:lnTo>
                    <a:pt x="871" y="3"/>
                  </a:lnTo>
                  <a:lnTo>
                    <a:pt x="923" y="2"/>
                  </a:lnTo>
                  <a:lnTo>
                    <a:pt x="976" y="3"/>
                  </a:lnTo>
                  <a:lnTo>
                    <a:pt x="1029" y="5"/>
                  </a:lnTo>
                  <a:lnTo>
                    <a:pt x="1082" y="5"/>
                  </a:lnTo>
                  <a:lnTo>
                    <a:pt x="1134" y="6"/>
                  </a:lnTo>
                  <a:lnTo>
                    <a:pt x="1187" y="6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6" name="Freeform 211"/>
            <p:cNvSpPr>
              <a:spLocks/>
            </p:cNvSpPr>
            <p:nvPr/>
          </p:nvSpPr>
          <p:spPr bwMode="auto">
            <a:xfrm>
              <a:off x="1557338" y="4660900"/>
              <a:ext cx="1968500" cy="7938"/>
            </a:xfrm>
            <a:custGeom>
              <a:avLst/>
              <a:gdLst>
                <a:gd name="T0" fmla="*/ 0 w 1240"/>
                <a:gd name="T1" fmla="*/ 2147483647 h 5"/>
                <a:gd name="T2" fmla="*/ 2147483647 w 1240"/>
                <a:gd name="T3" fmla="*/ 2147483647 h 5"/>
                <a:gd name="T4" fmla="*/ 2147483647 w 1240"/>
                <a:gd name="T5" fmla="*/ 2147483647 h 5"/>
                <a:gd name="T6" fmla="*/ 2147483647 w 1240"/>
                <a:gd name="T7" fmla="*/ 0 h 5"/>
                <a:gd name="T8" fmla="*/ 2147483647 w 1240"/>
                <a:gd name="T9" fmla="*/ 0 h 5"/>
                <a:gd name="T10" fmla="*/ 2147483647 w 1240"/>
                <a:gd name="T11" fmla="*/ 2147483647 h 5"/>
                <a:gd name="T12" fmla="*/ 2147483647 w 1240"/>
                <a:gd name="T13" fmla="*/ 2147483647 h 5"/>
                <a:gd name="T14" fmla="*/ 2147483647 w 1240"/>
                <a:gd name="T15" fmla="*/ 2147483647 h 5"/>
                <a:gd name="T16" fmla="*/ 2147483647 w 1240"/>
                <a:gd name="T17" fmla="*/ 2147483647 h 5"/>
                <a:gd name="T18" fmla="*/ 2147483647 w 1240"/>
                <a:gd name="T19" fmla="*/ 2147483647 h 5"/>
                <a:gd name="T20" fmla="*/ 2147483647 w 1240"/>
                <a:gd name="T21" fmla="*/ 2147483647 h 5"/>
                <a:gd name="T22" fmla="*/ 2147483647 w 1240"/>
                <a:gd name="T23" fmla="*/ 2147483647 h 5"/>
                <a:gd name="T24" fmla="*/ 2147483647 w 1240"/>
                <a:gd name="T25" fmla="*/ 2147483647 h 5"/>
                <a:gd name="T26" fmla="*/ 2147483647 w 1240"/>
                <a:gd name="T27" fmla="*/ 2147483647 h 5"/>
                <a:gd name="T28" fmla="*/ 2147483647 w 1240"/>
                <a:gd name="T29" fmla="*/ 2147483647 h 5"/>
                <a:gd name="T30" fmla="*/ 2147483647 w 1240"/>
                <a:gd name="T31" fmla="*/ 2147483647 h 5"/>
                <a:gd name="T32" fmla="*/ 2147483647 w 1240"/>
                <a:gd name="T33" fmla="*/ 2147483647 h 5"/>
                <a:gd name="T34" fmla="*/ 2147483647 w 1240"/>
                <a:gd name="T35" fmla="*/ 2147483647 h 5"/>
                <a:gd name="T36" fmla="*/ 2147483647 w 1240"/>
                <a:gd name="T37" fmla="*/ 2147483647 h 5"/>
                <a:gd name="T38" fmla="*/ 2147483647 w 1240"/>
                <a:gd name="T39" fmla="*/ 2147483647 h 5"/>
                <a:gd name="T40" fmla="*/ 2147483647 w 1240"/>
                <a:gd name="T41" fmla="*/ 2147483647 h 5"/>
                <a:gd name="T42" fmla="*/ 2147483647 w 1240"/>
                <a:gd name="T43" fmla="*/ 2147483647 h 5"/>
                <a:gd name="T44" fmla="*/ 2147483647 w 1240"/>
                <a:gd name="T45" fmla="*/ 2147483647 h 5"/>
                <a:gd name="T46" fmla="*/ 2147483647 w 1240"/>
                <a:gd name="T47" fmla="*/ 2147483647 h 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5">
                  <a:moveTo>
                    <a:pt x="0" y="5"/>
                  </a:moveTo>
                  <a:lnTo>
                    <a:pt x="56" y="3"/>
                  </a:lnTo>
                  <a:lnTo>
                    <a:pt x="112" y="2"/>
                  </a:lnTo>
                  <a:lnTo>
                    <a:pt x="168" y="0"/>
                  </a:lnTo>
                  <a:lnTo>
                    <a:pt x="224" y="0"/>
                  </a:lnTo>
                  <a:lnTo>
                    <a:pt x="277" y="2"/>
                  </a:lnTo>
                  <a:lnTo>
                    <a:pt x="329" y="3"/>
                  </a:lnTo>
                  <a:lnTo>
                    <a:pt x="382" y="5"/>
                  </a:lnTo>
                  <a:lnTo>
                    <a:pt x="438" y="5"/>
                  </a:lnTo>
                  <a:lnTo>
                    <a:pt x="494" y="5"/>
                  </a:lnTo>
                  <a:lnTo>
                    <a:pt x="550" y="5"/>
                  </a:lnTo>
                  <a:lnTo>
                    <a:pt x="607" y="3"/>
                  </a:lnTo>
                  <a:lnTo>
                    <a:pt x="660" y="3"/>
                  </a:lnTo>
                  <a:lnTo>
                    <a:pt x="711" y="3"/>
                  </a:lnTo>
                  <a:lnTo>
                    <a:pt x="765" y="5"/>
                  </a:lnTo>
                  <a:lnTo>
                    <a:pt x="818" y="3"/>
                  </a:lnTo>
                  <a:lnTo>
                    <a:pt x="871" y="3"/>
                  </a:lnTo>
                  <a:lnTo>
                    <a:pt x="923" y="2"/>
                  </a:lnTo>
                  <a:lnTo>
                    <a:pt x="976" y="3"/>
                  </a:lnTo>
                  <a:lnTo>
                    <a:pt x="1029" y="5"/>
                  </a:lnTo>
                  <a:lnTo>
                    <a:pt x="1082" y="5"/>
                  </a:lnTo>
                  <a:lnTo>
                    <a:pt x="1134" y="5"/>
                  </a:lnTo>
                  <a:lnTo>
                    <a:pt x="1187" y="3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7" name="Freeform 212"/>
            <p:cNvSpPr>
              <a:spLocks/>
            </p:cNvSpPr>
            <p:nvPr/>
          </p:nvSpPr>
          <p:spPr bwMode="auto">
            <a:xfrm>
              <a:off x="1557338" y="4135438"/>
              <a:ext cx="1968500" cy="3175"/>
            </a:xfrm>
            <a:custGeom>
              <a:avLst/>
              <a:gdLst>
                <a:gd name="T0" fmla="*/ 0 w 1240"/>
                <a:gd name="T1" fmla="*/ 2147483647 h 2"/>
                <a:gd name="T2" fmla="*/ 2147483647 w 1240"/>
                <a:gd name="T3" fmla="*/ 2147483647 h 2"/>
                <a:gd name="T4" fmla="*/ 2147483647 w 1240"/>
                <a:gd name="T5" fmla="*/ 2147483647 h 2"/>
                <a:gd name="T6" fmla="*/ 2147483647 w 1240"/>
                <a:gd name="T7" fmla="*/ 0 h 2"/>
                <a:gd name="T8" fmla="*/ 2147483647 w 1240"/>
                <a:gd name="T9" fmla="*/ 2147483647 h 2"/>
                <a:gd name="T10" fmla="*/ 2147483647 w 1240"/>
                <a:gd name="T11" fmla="*/ 0 h 2"/>
                <a:gd name="T12" fmla="*/ 2147483647 w 1240"/>
                <a:gd name="T13" fmla="*/ 0 h 2"/>
                <a:gd name="T14" fmla="*/ 2147483647 w 1240"/>
                <a:gd name="T15" fmla="*/ 0 h 2"/>
                <a:gd name="T16" fmla="*/ 2147483647 w 1240"/>
                <a:gd name="T17" fmla="*/ 0 h 2"/>
                <a:gd name="T18" fmla="*/ 2147483647 w 1240"/>
                <a:gd name="T19" fmla="*/ 0 h 2"/>
                <a:gd name="T20" fmla="*/ 2147483647 w 1240"/>
                <a:gd name="T21" fmla="*/ 0 h 2"/>
                <a:gd name="T22" fmla="*/ 2147483647 w 1240"/>
                <a:gd name="T23" fmla="*/ 0 h 2"/>
                <a:gd name="T24" fmla="*/ 2147483647 w 1240"/>
                <a:gd name="T25" fmla="*/ 0 h 2"/>
                <a:gd name="T26" fmla="*/ 2147483647 w 1240"/>
                <a:gd name="T27" fmla="*/ 0 h 2"/>
                <a:gd name="T28" fmla="*/ 2147483647 w 1240"/>
                <a:gd name="T29" fmla="*/ 2147483647 h 2"/>
                <a:gd name="T30" fmla="*/ 2147483647 w 1240"/>
                <a:gd name="T31" fmla="*/ 2147483647 h 2"/>
                <a:gd name="T32" fmla="*/ 2147483647 w 1240"/>
                <a:gd name="T33" fmla="*/ 2147483647 h 2"/>
                <a:gd name="T34" fmla="*/ 2147483647 w 1240"/>
                <a:gd name="T35" fmla="*/ 2147483647 h 2"/>
                <a:gd name="T36" fmla="*/ 2147483647 w 1240"/>
                <a:gd name="T37" fmla="*/ 0 h 2"/>
                <a:gd name="T38" fmla="*/ 2147483647 w 1240"/>
                <a:gd name="T39" fmla="*/ 0 h 2"/>
                <a:gd name="T40" fmla="*/ 2147483647 w 1240"/>
                <a:gd name="T41" fmla="*/ 0 h 2"/>
                <a:gd name="T42" fmla="*/ 2147483647 w 1240"/>
                <a:gd name="T43" fmla="*/ 0 h 2"/>
                <a:gd name="T44" fmla="*/ 2147483647 w 1240"/>
                <a:gd name="T45" fmla="*/ 0 h 2"/>
                <a:gd name="T46" fmla="*/ 2147483647 w 1240"/>
                <a:gd name="T47" fmla="*/ 0 h 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">
                  <a:moveTo>
                    <a:pt x="0" y="2"/>
                  </a:moveTo>
                  <a:lnTo>
                    <a:pt x="56" y="2"/>
                  </a:lnTo>
                  <a:lnTo>
                    <a:pt x="112" y="2"/>
                  </a:lnTo>
                  <a:lnTo>
                    <a:pt x="168" y="0"/>
                  </a:lnTo>
                  <a:lnTo>
                    <a:pt x="224" y="2"/>
                  </a:lnTo>
                  <a:lnTo>
                    <a:pt x="277" y="0"/>
                  </a:lnTo>
                  <a:lnTo>
                    <a:pt x="329" y="0"/>
                  </a:lnTo>
                  <a:lnTo>
                    <a:pt x="382" y="0"/>
                  </a:lnTo>
                  <a:lnTo>
                    <a:pt x="438" y="0"/>
                  </a:lnTo>
                  <a:lnTo>
                    <a:pt x="494" y="0"/>
                  </a:lnTo>
                  <a:lnTo>
                    <a:pt x="550" y="0"/>
                  </a:lnTo>
                  <a:lnTo>
                    <a:pt x="607" y="0"/>
                  </a:lnTo>
                  <a:lnTo>
                    <a:pt x="660" y="0"/>
                  </a:lnTo>
                  <a:lnTo>
                    <a:pt x="711" y="0"/>
                  </a:lnTo>
                  <a:lnTo>
                    <a:pt x="765" y="2"/>
                  </a:lnTo>
                  <a:lnTo>
                    <a:pt x="818" y="2"/>
                  </a:lnTo>
                  <a:lnTo>
                    <a:pt x="871" y="2"/>
                  </a:lnTo>
                  <a:lnTo>
                    <a:pt x="923" y="2"/>
                  </a:lnTo>
                  <a:lnTo>
                    <a:pt x="976" y="0"/>
                  </a:lnTo>
                  <a:lnTo>
                    <a:pt x="1029" y="0"/>
                  </a:lnTo>
                  <a:lnTo>
                    <a:pt x="1082" y="0"/>
                  </a:lnTo>
                  <a:lnTo>
                    <a:pt x="1134" y="0"/>
                  </a:lnTo>
                  <a:lnTo>
                    <a:pt x="1187" y="0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8" name="Freeform 213"/>
            <p:cNvSpPr>
              <a:spLocks/>
            </p:cNvSpPr>
            <p:nvPr/>
          </p:nvSpPr>
          <p:spPr bwMode="auto">
            <a:xfrm>
              <a:off x="1557338" y="3997325"/>
              <a:ext cx="1968500" cy="7938"/>
            </a:xfrm>
            <a:custGeom>
              <a:avLst/>
              <a:gdLst>
                <a:gd name="T0" fmla="*/ 0 w 1240"/>
                <a:gd name="T1" fmla="*/ 0 h 5"/>
                <a:gd name="T2" fmla="*/ 2147483647 w 1240"/>
                <a:gd name="T3" fmla="*/ 2147483647 h 5"/>
                <a:gd name="T4" fmla="*/ 2147483647 w 1240"/>
                <a:gd name="T5" fmla="*/ 2147483647 h 5"/>
                <a:gd name="T6" fmla="*/ 2147483647 w 1240"/>
                <a:gd name="T7" fmla="*/ 2147483647 h 5"/>
                <a:gd name="T8" fmla="*/ 2147483647 w 1240"/>
                <a:gd name="T9" fmla="*/ 2147483647 h 5"/>
                <a:gd name="T10" fmla="*/ 2147483647 w 1240"/>
                <a:gd name="T11" fmla="*/ 2147483647 h 5"/>
                <a:gd name="T12" fmla="*/ 2147483647 w 1240"/>
                <a:gd name="T13" fmla="*/ 2147483647 h 5"/>
                <a:gd name="T14" fmla="*/ 2147483647 w 1240"/>
                <a:gd name="T15" fmla="*/ 2147483647 h 5"/>
                <a:gd name="T16" fmla="*/ 2147483647 w 1240"/>
                <a:gd name="T17" fmla="*/ 2147483647 h 5"/>
                <a:gd name="T18" fmla="*/ 2147483647 w 1240"/>
                <a:gd name="T19" fmla="*/ 2147483647 h 5"/>
                <a:gd name="T20" fmla="*/ 2147483647 w 1240"/>
                <a:gd name="T21" fmla="*/ 2147483647 h 5"/>
                <a:gd name="T22" fmla="*/ 2147483647 w 1240"/>
                <a:gd name="T23" fmla="*/ 2147483647 h 5"/>
                <a:gd name="T24" fmla="*/ 2147483647 w 1240"/>
                <a:gd name="T25" fmla="*/ 2147483647 h 5"/>
                <a:gd name="T26" fmla="*/ 2147483647 w 1240"/>
                <a:gd name="T27" fmla="*/ 2147483647 h 5"/>
                <a:gd name="T28" fmla="*/ 2147483647 w 1240"/>
                <a:gd name="T29" fmla="*/ 0 h 5"/>
                <a:gd name="T30" fmla="*/ 2147483647 w 1240"/>
                <a:gd name="T31" fmla="*/ 2147483647 h 5"/>
                <a:gd name="T32" fmla="*/ 2147483647 w 1240"/>
                <a:gd name="T33" fmla="*/ 2147483647 h 5"/>
                <a:gd name="T34" fmla="*/ 2147483647 w 1240"/>
                <a:gd name="T35" fmla="*/ 2147483647 h 5"/>
                <a:gd name="T36" fmla="*/ 2147483647 w 1240"/>
                <a:gd name="T37" fmla="*/ 2147483647 h 5"/>
                <a:gd name="T38" fmla="*/ 2147483647 w 1240"/>
                <a:gd name="T39" fmla="*/ 2147483647 h 5"/>
                <a:gd name="T40" fmla="*/ 2147483647 w 1240"/>
                <a:gd name="T41" fmla="*/ 2147483647 h 5"/>
                <a:gd name="T42" fmla="*/ 2147483647 w 1240"/>
                <a:gd name="T43" fmla="*/ 2147483647 h 5"/>
                <a:gd name="T44" fmla="*/ 2147483647 w 1240"/>
                <a:gd name="T45" fmla="*/ 2147483647 h 5"/>
                <a:gd name="T46" fmla="*/ 2147483647 w 1240"/>
                <a:gd name="T47" fmla="*/ 2147483647 h 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5">
                  <a:moveTo>
                    <a:pt x="0" y="0"/>
                  </a:moveTo>
                  <a:lnTo>
                    <a:pt x="56" y="2"/>
                  </a:lnTo>
                  <a:lnTo>
                    <a:pt x="112" y="3"/>
                  </a:lnTo>
                  <a:lnTo>
                    <a:pt x="168" y="3"/>
                  </a:lnTo>
                  <a:lnTo>
                    <a:pt x="224" y="3"/>
                  </a:lnTo>
                  <a:lnTo>
                    <a:pt x="277" y="5"/>
                  </a:lnTo>
                  <a:lnTo>
                    <a:pt x="329" y="5"/>
                  </a:lnTo>
                  <a:lnTo>
                    <a:pt x="382" y="5"/>
                  </a:lnTo>
                  <a:lnTo>
                    <a:pt x="438" y="5"/>
                  </a:lnTo>
                  <a:lnTo>
                    <a:pt x="494" y="3"/>
                  </a:lnTo>
                  <a:lnTo>
                    <a:pt x="550" y="3"/>
                  </a:lnTo>
                  <a:lnTo>
                    <a:pt x="607" y="3"/>
                  </a:lnTo>
                  <a:lnTo>
                    <a:pt x="660" y="2"/>
                  </a:lnTo>
                  <a:lnTo>
                    <a:pt x="711" y="2"/>
                  </a:lnTo>
                  <a:lnTo>
                    <a:pt x="765" y="0"/>
                  </a:lnTo>
                  <a:lnTo>
                    <a:pt x="818" y="2"/>
                  </a:lnTo>
                  <a:lnTo>
                    <a:pt x="871" y="3"/>
                  </a:lnTo>
                  <a:lnTo>
                    <a:pt x="923" y="3"/>
                  </a:lnTo>
                  <a:lnTo>
                    <a:pt x="976" y="3"/>
                  </a:lnTo>
                  <a:lnTo>
                    <a:pt x="1029" y="3"/>
                  </a:lnTo>
                  <a:lnTo>
                    <a:pt x="1082" y="3"/>
                  </a:lnTo>
                  <a:lnTo>
                    <a:pt x="1134" y="3"/>
                  </a:lnTo>
                  <a:lnTo>
                    <a:pt x="1187" y="3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69" name="Freeform 214"/>
            <p:cNvSpPr>
              <a:spLocks/>
            </p:cNvSpPr>
            <p:nvPr/>
          </p:nvSpPr>
          <p:spPr bwMode="auto">
            <a:xfrm>
              <a:off x="1557338" y="3997325"/>
              <a:ext cx="1968500" cy="7938"/>
            </a:xfrm>
            <a:custGeom>
              <a:avLst/>
              <a:gdLst>
                <a:gd name="T0" fmla="*/ 0 w 1240"/>
                <a:gd name="T1" fmla="*/ 0 h 5"/>
                <a:gd name="T2" fmla="*/ 2147483647 w 1240"/>
                <a:gd name="T3" fmla="*/ 2147483647 h 5"/>
                <a:gd name="T4" fmla="*/ 2147483647 w 1240"/>
                <a:gd name="T5" fmla="*/ 2147483647 h 5"/>
                <a:gd name="T6" fmla="*/ 2147483647 w 1240"/>
                <a:gd name="T7" fmla="*/ 2147483647 h 5"/>
                <a:gd name="T8" fmla="*/ 2147483647 w 1240"/>
                <a:gd name="T9" fmla="*/ 2147483647 h 5"/>
                <a:gd name="T10" fmla="*/ 2147483647 w 1240"/>
                <a:gd name="T11" fmla="*/ 2147483647 h 5"/>
                <a:gd name="T12" fmla="*/ 2147483647 w 1240"/>
                <a:gd name="T13" fmla="*/ 2147483647 h 5"/>
                <a:gd name="T14" fmla="*/ 2147483647 w 1240"/>
                <a:gd name="T15" fmla="*/ 2147483647 h 5"/>
                <a:gd name="T16" fmla="*/ 2147483647 w 1240"/>
                <a:gd name="T17" fmla="*/ 2147483647 h 5"/>
                <a:gd name="T18" fmla="*/ 2147483647 w 1240"/>
                <a:gd name="T19" fmla="*/ 2147483647 h 5"/>
                <a:gd name="T20" fmla="*/ 2147483647 w 1240"/>
                <a:gd name="T21" fmla="*/ 2147483647 h 5"/>
                <a:gd name="T22" fmla="*/ 2147483647 w 1240"/>
                <a:gd name="T23" fmla="*/ 2147483647 h 5"/>
                <a:gd name="T24" fmla="*/ 2147483647 w 1240"/>
                <a:gd name="T25" fmla="*/ 2147483647 h 5"/>
                <a:gd name="T26" fmla="*/ 2147483647 w 1240"/>
                <a:gd name="T27" fmla="*/ 2147483647 h 5"/>
                <a:gd name="T28" fmla="*/ 2147483647 w 1240"/>
                <a:gd name="T29" fmla="*/ 0 h 5"/>
                <a:gd name="T30" fmla="*/ 2147483647 w 1240"/>
                <a:gd name="T31" fmla="*/ 2147483647 h 5"/>
                <a:gd name="T32" fmla="*/ 2147483647 w 1240"/>
                <a:gd name="T33" fmla="*/ 2147483647 h 5"/>
                <a:gd name="T34" fmla="*/ 2147483647 w 1240"/>
                <a:gd name="T35" fmla="*/ 2147483647 h 5"/>
                <a:gd name="T36" fmla="*/ 2147483647 w 1240"/>
                <a:gd name="T37" fmla="*/ 2147483647 h 5"/>
                <a:gd name="T38" fmla="*/ 2147483647 w 1240"/>
                <a:gd name="T39" fmla="*/ 2147483647 h 5"/>
                <a:gd name="T40" fmla="*/ 2147483647 w 1240"/>
                <a:gd name="T41" fmla="*/ 2147483647 h 5"/>
                <a:gd name="T42" fmla="*/ 2147483647 w 1240"/>
                <a:gd name="T43" fmla="*/ 2147483647 h 5"/>
                <a:gd name="T44" fmla="*/ 2147483647 w 1240"/>
                <a:gd name="T45" fmla="*/ 2147483647 h 5"/>
                <a:gd name="T46" fmla="*/ 2147483647 w 1240"/>
                <a:gd name="T47" fmla="*/ 2147483647 h 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5">
                  <a:moveTo>
                    <a:pt x="0" y="0"/>
                  </a:moveTo>
                  <a:lnTo>
                    <a:pt x="56" y="2"/>
                  </a:lnTo>
                  <a:lnTo>
                    <a:pt x="112" y="3"/>
                  </a:lnTo>
                  <a:lnTo>
                    <a:pt x="168" y="3"/>
                  </a:lnTo>
                  <a:lnTo>
                    <a:pt x="224" y="3"/>
                  </a:lnTo>
                  <a:lnTo>
                    <a:pt x="277" y="5"/>
                  </a:lnTo>
                  <a:lnTo>
                    <a:pt x="329" y="5"/>
                  </a:lnTo>
                  <a:lnTo>
                    <a:pt x="382" y="5"/>
                  </a:lnTo>
                  <a:lnTo>
                    <a:pt x="438" y="5"/>
                  </a:lnTo>
                  <a:lnTo>
                    <a:pt x="494" y="3"/>
                  </a:lnTo>
                  <a:lnTo>
                    <a:pt x="550" y="3"/>
                  </a:lnTo>
                  <a:lnTo>
                    <a:pt x="607" y="3"/>
                  </a:lnTo>
                  <a:lnTo>
                    <a:pt x="660" y="2"/>
                  </a:lnTo>
                  <a:lnTo>
                    <a:pt x="711" y="2"/>
                  </a:lnTo>
                  <a:lnTo>
                    <a:pt x="765" y="0"/>
                  </a:lnTo>
                  <a:lnTo>
                    <a:pt x="818" y="2"/>
                  </a:lnTo>
                  <a:lnTo>
                    <a:pt x="871" y="3"/>
                  </a:lnTo>
                  <a:lnTo>
                    <a:pt x="923" y="3"/>
                  </a:lnTo>
                  <a:lnTo>
                    <a:pt x="976" y="3"/>
                  </a:lnTo>
                  <a:lnTo>
                    <a:pt x="1029" y="3"/>
                  </a:lnTo>
                  <a:lnTo>
                    <a:pt x="1082" y="3"/>
                  </a:lnTo>
                  <a:lnTo>
                    <a:pt x="1134" y="3"/>
                  </a:lnTo>
                  <a:lnTo>
                    <a:pt x="1187" y="2"/>
                  </a:lnTo>
                  <a:lnTo>
                    <a:pt x="1240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0" name="Freeform 215"/>
            <p:cNvSpPr>
              <a:spLocks/>
            </p:cNvSpPr>
            <p:nvPr/>
          </p:nvSpPr>
          <p:spPr bwMode="auto">
            <a:xfrm>
              <a:off x="1557338" y="3997325"/>
              <a:ext cx="1968500" cy="3175"/>
            </a:xfrm>
            <a:custGeom>
              <a:avLst/>
              <a:gdLst>
                <a:gd name="T0" fmla="*/ 0 w 1240"/>
                <a:gd name="T1" fmla="*/ 0 h 2"/>
                <a:gd name="T2" fmla="*/ 2147483647 w 1240"/>
                <a:gd name="T3" fmla="*/ 2147483647 h 2"/>
                <a:gd name="T4" fmla="*/ 2147483647 w 1240"/>
                <a:gd name="T5" fmla="*/ 2147483647 h 2"/>
                <a:gd name="T6" fmla="*/ 2147483647 w 1240"/>
                <a:gd name="T7" fmla="*/ 2147483647 h 2"/>
                <a:gd name="T8" fmla="*/ 2147483647 w 1240"/>
                <a:gd name="T9" fmla="*/ 2147483647 h 2"/>
                <a:gd name="T10" fmla="*/ 2147483647 w 1240"/>
                <a:gd name="T11" fmla="*/ 2147483647 h 2"/>
                <a:gd name="T12" fmla="*/ 2147483647 w 1240"/>
                <a:gd name="T13" fmla="*/ 2147483647 h 2"/>
                <a:gd name="T14" fmla="*/ 2147483647 w 1240"/>
                <a:gd name="T15" fmla="*/ 2147483647 h 2"/>
                <a:gd name="T16" fmla="*/ 2147483647 w 1240"/>
                <a:gd name="T17" fmla="*/ 2147483647 h 2"/>
                <a:gd name="T18" fmla="*/ 2147483647 w 1240"/>
                <a:gd name="T19" fmla="*/ 2147483647 h 2"/>
                <a:gd name="T20" fmla="*/ 2147483647 w 1240"/>
                <a:gd name="T21" fmla="*/ 0 h 2"/>
                <a:gd name="T22" fmla="*/ 2147483647 w 1240"/>
                <a:gd name="T23" fmla="*/ 0 h 2"/>
                <a:gd name="T24" fmla="*/ 2147483647 w 1240"/>
                <a:gd name="T25" fmla="*/ 0 h 2"/>
                <a:gd name="T26" fmla="*/ 2147483647 w 1240"/>
                <a:gd name="T27" fmla="*/ 0 h 2"/>
                <a:gd name="T28" fmla="*/ 2147483647 w 1240"/>
                <a:gd name="T29" fmla="*/ 0 h 2"/>
                <a:gd name="T30" fmla="*/ 2147483647 w 1240"/>
                <a:gd name="T31" fmla="*/ 2147483647 h 2"/>
                <a:gd name="T32" fmla="*/ 2147483647 w 1240"/>
                <a:gd name="T33" fmla="*/ 0 h 2"/>
                <a:gd name="T34" fmla="*/ 2147483647 w 1240"/>
                <a:gd name="T35" fmla="*/ 0 h 2"/>
                <a:gd name="T36" fmla="*/ 2147483647 w 1240"/>
                <a:gd name="T37" fmla="*/ 2147483647 h 2"/>
                <a:gd name="T38" fmla="*/ 2147483647 w 1240"/>
                <a:gd name="T39" fmla="*/ 2147483647 h 2"/>
                <a:gd name="T40" fmla="*/ 2147483647 w 1240"/>
                <a:gd name="T41" fmla="*/ 2147483647 h 2"/>
                <a:gd name="T42" fmla="*/ 2147483647 w 1240"/>
                <a:gd name="T43" fmla="*/ 2147483647 h 2"/>
                <a:gd name="T44" fmla="*/ 2147483647 w 1240"/>
                <a:gd name="T45" fmla="*/ 0 h 2"/>
                <a:gd name="T46" fmla="*/ 2147483647 w 1240"/>
                <a:gd name="T47" fmla="*/ 0 h 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">
                  <a:moveTo>
                    <a:pt x="0" y="0"/>
                  </a:moveTo>
                  <a:lnTo>
                    <a:pt x="56" y="2"/>
                  </a:lnTo>
                  <a:lnTo>
                    <a:pt x="112" y="2"/>
                  </a:lnTo>
                  <a:lnTo>
                    <a:pt x="168" y="2"/>
                  </a:lnTo>
                  <a:lnTo>
                    <a:pt x="224" y="2"/>
                  </a:lnTo>
                  <a:lnTo>
                    <a:pt x="277" y="2"/>
                  </a:lnTo>
                  <a:lnTo>
                    <a:pt x="329" y="2"/>
                  </a:lnTo>
                  <a:lnTo>
                    <a:pt x="382" y="2"/>
                  </a:lnTo>
                  <a:lnTo>
                    <a:pt x="438" y="2"/>
                  </a:lnTo>
                  <a:lnTo>
                    <a:pt x="494" y="2"/>
                  </a:lnTo>
                  <a:lnTo>
                    <a:pt x="550" y="0"/>
                  </a:lnTo>
                  <a:lnTo>
                    <a:pt x="607" y="0"/>
                  </a:lnTo>
                  <a:lnTo>
                    <a:pt x="660" y="0"/>
                  </a:lnTo>
                  <a:lnTo>
                    <a:pt x="711" y="0"/>
                  </a:lnTo>
                  <a:lnTo>
                    <a:pt x="765" y="0"/>
                  </a:lnTo>
                  <a:lnTo>
                    <a:pt x="818" y="2"/>
                  </a:lnTo>
                  <a:lnTo>
                    <a:pt x="871" y="0"/>
                  </a:lnTo>
                  <a:lnTo>
                    <a:pt x="923" y="0"/>
                  </a:lnTo>
                  <a:lnTo>
                    <a:pt x="976" y="2"/>
                  </a:lnTo>
                  <a:lnTo>
                    <a:pt x="1029" y="2"/>
                  </a:lnTo>
                  <a:lnTo>
                    <a:pt x="1082" y="2"/>
                  </a:lnTo>
                  <a:lnTo>
                    <a:pt x="1134" y="2"/>
                  </a:lnTo>
                  <a:lnTo>
                    <a:pt x="1187" y="0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1" name="Freeform 216"/>
            <p:cNvSpPr>
              <a:spLocks/>
            </p:cNvSpPr>
            <p:nvPr/>
          </p:nvSpPr>
          <p:spPr bwMode="auto">
            <a:xfrm>
              <a:off x="1557338" y="2890838"/>
              <a:ext cx="1968500" cy="355600"/>
            </a:xfrm>
            <a:custGeom>
              <a:avLst/>
              <a:gdLst>
                <a:gd name="T0" fmla="*/ 0 w 1240"/>
                <a:gd name="T1" fmla="*/ 2147483647 h 224"/>
                <a:gd name="T2" fmla="*/ 2147483647 w 1240"/>
                <a:gd name="T3" fmla="*/ 2147483647 h 224"/>
                <a:gd name="T4" fmla="*/ 2147483647 w 1240"/>
                <a:gd name="T5" fmla="*/ 2147483647 h 224"/>
                <a:gd name="T6" fmla="*/ 2147483647 w 1240"/>
                <a:gd name="T7" fmla="*/ 2147483647 h 224"/>
                <a:gd name="T8" fmla="*/ 2147483647 w 1240"/>
                <a:gd name="T9" fmla="*/ 0 h 224"/>
                <a:gd name="T10" fmla="*/ 2147483647 w 1240"/>
                <a:gd name="T11" fmla="*/ 2147483647 h 224"/>
                <a:gd name="T12" fmla="*/ 2147483647 w 1240"/>
                <a:gd name="T13" fmla="*/ 2147483647 h 224"/>
                <a:gd name="T14" fmla="*/ 2147483647 w 1240"/>
                <a:gd name="T15" fmla="*/ 2147483647 h 224"/>
                <a:gd name="T16" fmla="*/ 2147483647 w 1240"/>
                <a:gd name="T17" fmla="*/ 2147483647 h 224"/>
                <a:gd name="T18" fmla="*/ 2147483647 w 1240"/>
                <a:gd name="T19" fmla="*/ 2147483647 h 224"/>
                <a:gd name="T20" fmla="*/ 2147483647 w 1240"/>
                <a:gd name="T21" fmla="*/ 2147483647 h 224"/>
                <a:gd name="T22" fmla="*/ 2147483647 w 1240"/>
                <a:gd name="T23" fmla="*/ 2147483647 h 224"/>
                <a:gd name="T24" fmla="*/ 2147483647 w 1240"/>
                <a:gd name="T25" fmla="*/ 2147483647 h 224"/>
                <a:gd name="T26" fmla="*/ 2147483647 w 1240"/>
                <a:gd name="T27" fmla="*/ 2147483647 h 224"/>
                <a:gd name="T28" fmla="*/ 2147483647 w 1240"/>
                <a:gd name="T29" fmla="*/ 2147483647 h 224"/>
                <a:gd name="T30" fmla="*/ 2147483647 w 1240"/>
                <a:gd name="T31" fmla="*/ 2147483647 h 224"/>
                <a:gd name="T32" fmla="*/ 2147483647 w 1240"/>
                <a:gd name="T33" fmla="*/ 2147483647 h 224"/>
                <a:gd name="T34" fmla="*/ 2147483647 w 1240"/>
                <a:gd name="T35" fmla="*/ 2147483647 h 224"/>
                <a:gd name="T36" fmla="*/ 2147483647 w 1240"/>
                <a:gd name="T37" fmla="*/ 2147483647 h 224"/>
                <a:gd name="T38" fmla="*/ 2147483647 w 1240"/>
                <a:gd name="T39" fmla="*/ 2147483647 h 224"/>
                <a:gd name="T40" fmla="*/ 2147483647 w 1240"/>
                <a:gd name="T41" fmla="*/ 2147483647 h 224"/>
                <a:gd name="T42" fmla="*/ 2147483647 w 1240"/>
                <a:gd name="T43" fmla="*/ 2147483647 h 224"/>
                <a:gd name="T44" fmla="*/ 2147483647 w 1240"/>
                <a:gd name="T45" fmla="*/ 2147483647 h 224"/>
                <a:gd name="T46" fmla="*/ 2147483647 w 1240"/>
                <a:gd name="T47" fmla="*/ 2147483647 h 2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24">
                  <a:moveTo>
                    <a:pt x="0" y="127"/>
                  </a:moveTo>
                  <a:lnTo>
                    <a:pt x="56" y="116"/>
                  </a:lnTo>
                  <a:lnTo>
                    <a:pt x="112" y="85"/>
                  </a:lnTo>
                  <a:lnTo>
                    <a:pt x="168" y="41"/>
                  </a:lnTo>
                  <a:lnTo>
                    <a:pt x="224" y="0"/>
                  </a:lnTo>
                  <a:lnTo>
                    <a:pt x="277" y="32"/>
                  </a:lnTo>
                  <a:lnTo>
                    <a:pt x="329" y="56"/>
                  </a:lnTo>
                  <a:lnTo>
                    <a:pt x="382" y="63"/>
                  </a:lnTo>
                  <a:lnTo>
                    <a:pt x="438" y="113"/>
                  </a:lnTo>
                  <a:lnTo>
                    <a:pt x="494" y="171"/>
                  </a:lnTo>
                  <a:lnTo>
                    <a:pt x="550" y="209"/>
                  </a:lnTo>
                  <a:lnTo>
                    <a:pt x="607" y="224"/>
                  </a:lnTo>
                  <a:lnTo>
                    <a:pt x="660" y="211"/>
                  </a:lnTo>
                  <a:lnTo>
                    <a:pt x="711" y="177"/>
                  </a:lnTo>
                  <a:lnTo>
                    <a:pt x="765" y="127"/>
                  </a:lnTo>
                  <a:lnTo>
                    <a:pt x="818" y="118"/>
                  </a:lnTo>
                  <a:lnTo>
                    <a:pt x="871" y="90"/>
                  </a:lnTo>
                  <a:lnTo>
                    <a:pt x="923" y="59"/>
                  </a:lnTo>
                  <a:lnTo>
                    <a:pt x="976" y="88"/>
                  </a:lnTo>
                  <a:lnTo>
                    <a:pt x="1029" y="115"/>
                  </a:lnTo>
                  <a:lnTo>
                    <a:pt x="1082" y="125"/>
                  </a:lnTo>
                  <a:lnTo>
                    <a:pt x="1134" y="177"/>
                  </a:lnTo>
                  <a:lnTo>
                    <a:pt x="1187" y="211"/>
                  </a:lnTo>
                  <a:lnTo>
                    <a:pt x="1240" y="22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2" name="Freeform 217"/>
            <p:cNvSpPr>
              <a:spLocks/>
            </p:cNvSpPr>
            <p:nvPr/>
          </p:nvSpPr>
          <p:spPr bwMode="auto">
            <a:xfrm>
              <a:off x="1557338" y="2838450"/>
              <a:ext cx="1968500" cy="254000"/>
            </a:xfrm>
            <a:custGeom>
              <a:avLst/>
              <a:gdLst>
                <a:gd name="T0" fmla="*/ 0 w 1240"/>
                <a:gd name="T1" fmla="*/ 2147483647 h 160"/>
                <a:gd name="T2" fmla="*/ 2147483647 w 1240"/>
                <a:gd name="T3" fmla="*/ 2147483647 h 160"/>
                <a:gd name="T4" fmla="*/ 2147483647 w 1240"/>
                <a:gd name="T5" fmla="*/ 2147483647 h 160"/>
                <a:gd name="T6" fmla="*/ 2147483647 w 1240"/>
                <a:gd name="T7" fmla="*/ 2147483647 h 160"/>
                <a:gd name="T8" fmla="*/ 2147483647 w 1240"/>
                <a:gd name="T9" fmla="*/ 2147483647 h 160"/>
                <a:gd name="T10" fmla="*/ 2147483647 w 1240"/>
                <a:gd name="T11" fmla="*/ 2147483647 h 160"/>
                <a:gd name="T12" fmla="*/ 2147483647 w 1240"/>
                <a:gd name="T13" fmla="*/ 2147483647 h 160"/>
                <a:gd name="T14" fmla="*/ 2147483647 w 1240"/>
                <a:gd name="T15" fmla="*/ 2147483647 h 160"/>
                <a:gd name="T16" fmla="*/ 2147483647 w 1240"/>
                <a:gd name="T17" fmla="*/ 2147483647 h 160"/>
                <a:gd name="T18" fmla="*/ 2147483647 w 1240"/>
                <a:gd name="T19" fmla="*/ 2147483647 h 160"/>
                <a:gd name="T20" fmla="*/ 2147483647 w 1240"/>
                <a:gd name="T21" fmla="*/ 2147483647 h 160"/>
                <a:gd name="T22" fmla="*/ 2147483647 w 1240"/>
                <a:gd name="T23" fmla="*/ 0 h 160"/>
                <a:gd name="T24" fmla="*/ 2147483647 w 1240"/>
                <a:gd name="T25" fmla="*/ 2147483647 h 160"/>
                <a:gd name="T26" fmla="*/ 2147483647 w 1240"/>
                <a:gd name="T27" fmla="*/ 2147483647 h 160"/>
                <a:gd name="T28" fmla="*/ 2147483647 w 1240"/>
                <a:gd name="T29" fmla="*/ 2147483647 h 160"/>
                <a:gd name="T30" fmla="*/ 2147483647 w 1240"/>
                <a:gd name="T31" fmla="*/ 2147483647 h 160"/>
                <a:gd name="T32" fmla="*/ 2147483647 w 1240"/>
                <a:gd name="T33" fmla="*/ 2147483647 h 160"/>
                <a:gd name="T34" fmla="*/ 2147483647 w 1240"/>
                <a:gd name="T35" fmla="*/ 2147483647 h 160"/>
                <a:gd name="T36" fmla="*/ 2147483647 w 1240"/>
                <a:gd name="T37" fmla="*/ 2147483647 h 160"/>
                <a:gd name="T38" fmla="*/ 2147483647 w 1240"/>
                <a:gd name="T39" fmla="*/ 2147483647 h 160"/>
                <a:gd name="T40" fmla="*/ 2147483647 w 1240"/>
                <a:gd name="T41" fmla="*/ 2147483647 h 160"/>
                <a:gd name="T42" fmla="*/ 2147483647 w 1240"/>
                <a:gd name="T43" fmla="*/ 2147483647 h 160"/>
                <a:gd name="T44" fmla="*/ 2147483647 w 1240"/>
                <a:gd name="T45" fmla="*/ 2147483647 h 160"/>
                <a:gd name="T46" fmla="*/ 2147483647 w 1240"/>
                <a:gd name="T47" fmla="*/ 0 h 1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60">
                  <a:moveTo>
                    <a:pt x="0" y="160"/>
                  </a:moveTo>
                  <a:lnTo>
                    <a:pt x="56" y="149"/>
                  </a:lnTo>
                  <a:lnTo>
                    <a:pt x="112" y="118"/>
                  </a:lnTo>
                  <a:lnTo>
                    <a:pt x="168" y="74"/>
                  </a:lnTo>
                  <a:lnTo>
                    <a:pt x="224" y="33"/>
                  </a:lnTo>
                  <a:lnTo>
                    <a:pt x="277" y="65"/>
                  </a:lnTo>
                  <a:lnTo>
                    <a:pt x="329" y="89"/>
                  </a:lnTo>
                  <a:lnTo>
                    <a:pt x="382" y="96"/>
                  </a:lnTo>
                  <a:lnTo>
                    <a:pt x="438" y="89"/>
                  </a:lnTo>
                  <a:lnTo>
                    <a:pt x="494" y="65"/>
                  </a:lnTo>
                  <a:lnTo>
                    <a:pt x="550" y="33"/>
                  </a:lnTo>
                  <a:lnTo>
                    <a:pt x="607" y="0"/>
                  </a:lnTo>
                  <a:lnTo>
                    <a:pt x="660" y="43"/>
                  </a:lnTo>
                  <a:lnTo>
                    <a:pt x="711" y="101"/>
                  </a:lnTo>
                  <a:lnTo>
                    <a:pt x="765" y="160"/>
                  </a:lnTo>
                  <a:lnTo>
                    <a:pt x="818" y="151"/>
                  </a:lnTo>
                  <a:lnTo>
                    <a:pt x="871" y="123"/>
                  </a:lnTo>
                  <a:lnTo>
                    <a:pt x="923" y="92"/>
                  </a:lnTo>
                  <a:lnTo>
                    <a:pt x="976" y="121"/>
                  </a:lnTo>
                  <a:lnTo>
                    <a:pt x="1029" y="148"/>
                  </a:lnTo>
                  <a:lnTo>
                    <a:pt x="1082" y="158"/>
                  </a:lnTo>
                  <a:lnTo>
                    <a:pt x="1134" y="98"/>
                  </a:lnTo>
                  <a:lnTo>
                    <a:pt x="1187" y="40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3" name="Freeform 218"/>
            <p:cNvSpPr>
              <a:spLocks/>
            </p:cNvSpPr>
            <p:nvPr/>
          </p:nvSpPr>
          <p:spPr bwMode="auto">
            <a:xfrm>
              <a:off x="1557338" y="2782888"/>
              <a:ext cx="1968500" cy="163512"/>
            </a:xfrm>
            <a:custGeom>
              <a:avLst/>
              <a:gdLst>
                <a:gd name="T0" fmla="*/ 0 w 1240"/>
                <a:gd name="T1" fmla="*/ 0 h 103"/>
                <a:gd name="T2" fmla="*/ 2147483647 w 1240"/>
                <a:gd name="T3" fmla="*/ 2147483647 h 103"/>
                <a:gd name="T4" fmla="*/ 2147483647 w 1240"/>
                <a:gd name="T5" fmla="*/ 2147483647 h 103"/>
                <a:gd name="T6" fmla="*/ 2147483647 w 1240"/>
                <a:gd name="T7" fmla="*/ 2147483647 h 103"/>
                <a:gd name="T8" fmla="*/ 2147483647 w 1240"/>
                <a:gd name="T9" fmla="*/ 2147483647 h 103"/>
                <a:gd name="T10" fmla="*/ 2147483647 w 1240"/>
                <a:gd name="T11" fmla="*/ 2147483647 h 103"/>
                <a:gd name="T12" fmla="*/ 2147483647 w 1240"/>
                <a:gd name="T13" fmla="*/ 2147483647 h 103"/>
                <a:gd name="T14" fmla="*/ 2147483647 w 1240"/>
                <a:gd name="T15" fmla="*/ 2147483647 h 103"/>
                <a:gd name="T16" fmla="*/ 2147483647 w 1240"/>
                <a:gd name="T17" fmla="*/ 2147483647 h 103"/>
                <a:gd name="T18" fmla="*/ 2147483647 w 1240"/>
                <a:gd name="T19" fmla="*/ 2147483647 h 103"/>
                <a:gd name="T20" fmla="*/ 2147483647 w 1240"/>
                <a:gd name="T21" fmla="*/ 2147483647 h 103"/>
                <a:gd name="T22" fmla="*/ 2147483647 w 1240"/>
                <a:gd name="T23" fmla="*/ 2147483647 h 103"/>
                <a:gd name="T24" fmla="*/ 2147483647 w 1240"/>
                <a:gd name="T25" fmla="*/ 2147483647 h 103"/>
                <a:gd name="T26" fmla="*/ 2147483647 w 1240"/>
                <a:gd name="T27" fmla="*/ 2147483647 h 103"/>
                <a:gd name="T28" fmla="*/ 2147483647 w 1240"/>
                <a:gd name="T29" fmla="*/ 0 h 103"/>
                <a:gd name="T30" fmla="*/ 2147483647 w 1240"/>
                <a:gd name="T31" fmla="*/ 2147483647 h 103"/>
                <a:gd name="T32" fmla="*/ 2147483647 w 1240"/>
                <a:gd name="T33" fmla="*/ 2147483647 h 103"/>
                <a:gd name="T34" fmla="*/ 2147483647 w 1240"/>
                <a:gd name="T35" fmla="*/ 2147483647 h 103"/>
                <a:gd name="T36" fmla="*/ 2147483647 w 1240"/>
                <a:gd name="T37" fmla="*/ 2147483647 h 103"/>
                <a:gd name="T38" fmla="*/ 2147483647 w 1240"/>
                <a:gd name="T39" fmla="*/ 2147483647 h 103"/>
                <a:gd name="T40" fmla="*/ 2147483647 w 1240"/>
                <a:gd name="T41" fmla="*/ 2147483647 h 103"/>
                <a:gd name="T42" fmla="*/ 2147483647 w 1240"/>
                <a:gd name="T43" fmla="*/ 2147483647 h 103"/>
                <a:gd name="T44" fmla="*/ 2147483647 w 1240"/>
                <a:gd name="T45" fmla="*/ 2147483647 h 103"/>
                <a:gd name="T46" fmla="*/ 2147483647 w 1240"/>
                <a:gd name="T47" fmla="*/ 2147483647 h 1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3">
                  <a:moveTo>
                    <a:pt x="0" y="0"/>
                  </a:moveTo>
                  <a:lnTo>
                    <a:pt x="56" y="20"/>
                  </a:lnTo>
                  <a:lnTo>
                    <a:pt x="112" y="44"/>
                  </a:lnTo>
                  <a:lnTo>
                    <a:pt x="168" y="62"/>
                  </a:lnTo>
                  <a:lnTo>
                    <a:pt x="224" y="66"/>
                  </a:lnTo>
                  <a:lnTo>
                    <a:pt x="277" y="71"/>
                  </a:lnTo>
                  <a:lnTo>
                    <a:pt x="329" y="87"/>
                  </a:lnTo>
                  <a:lnTo>
                    <a:pt x="382" y="93"/>
                  </a:lnTo>
                  <a:lnTo>
                    <a:pt x="438" y="85"/>
                  </a:lnTo>
                  <a:lnTo>
                    <a:pt x="494" y="68"/>
                  </a:lnTo>
                  <a:lnTo>
                    <a:pt x="550" y="47"/>
                  </a:lnTo>
                  <a:lnTo>
                    <a:pt x="607" y="34"/>
                  </a:lnTo>
                  <a:lnTo>
                    <a:pt x="660" y="28"/>
                  </a:lnTo>
                  <a:lnTo>
                    <a:pt x="711" y="14"/>
                  </a:lnTo>
                  <a:lnTo>
                    <a:pt x="765" y="0"/>
                  </a:lnTo>
                  <a:lnTo>
                    <a:pt x="818" y="25"/>
                  </a:lnTo>
                  <a:lnTo>
                    <a:pt x="871" y="66"/>
                  </a:lnTo>
                  <a:lnTo>
                    <a:pt x="923" y="103"/>
                  </a:lnTo>
                  <a:lnTo>
                    <a:pt x="976" y="68"/>
                  </a:lnTo>
                  <a:lnTo>
                    <a:pt x="1029" y="28"/>
                  </a:lnTo>
                  <a:lnTo>
                    <a:pt x="1082" y="4"/>
                  </a:lnTo>
                  <a:lnTo>
                    <a:pt x="1134" y="19"/>
                  </a:lnTo>
                  <a:lnTo>
                    <a:pt x="1187" y="31"/>
                  </a:lnTo>
                  <a:lnTo>
                    <a:pt x="1240" y="3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4" name="Freeform 219"/>
            <p:cNvSpPr>
              <a:spLocks/>
            </p:cNvSpPr>
            <p:nvPr/>
          </p:nvSpPr>
          <p:spPr bwMode="auto">
            <a:xfrm>
              <a:off x="1557338" y="2782888"/>
              <a:ext cx="1968500" cy="163512"/>
            </a:xfrm>
            <a:custGeom>
              <a:avLst/>
              <a:gdLst>
                <a:gd name="T0" fmla="*/ 0 w 1240"/>
                <a:gd name="T1" fmla="*/ 0 h 103"/>
                <a:gd name="T2" fmla="*/ 2147483647 w 1240"/>
                <a:gd name="T3" fmla="*/ 2147483647 h 103"/>
                <a:gd name="T4" fmla="*/ 2147483647 w 1240"/>
                <a:gd name="T5" fmla="*/ 2147483647 h 103"/>
                <a:gd name="T6" fmla="*/ 2147483647 w 1240"/>
                <a:gd name="T7" fmla="*/ 2147483647 h 103"/>
                <a:gd name="T8" fmla="*/ 2147483647 w 1240"/>
                <a:gd name="T9" fmla="*/ 2147483647 h 103"/>
                <a:gd name="T10" fmla="*/ 2147483647 w 1240"/>
                <a:gd name="T11" fmla="*/ 2147483647 h 103"/>
                <a:gd name="T12" fmla="*/ 2147483647 w 1240"/>
                <a:gd name="T13" fmla="*/ 2147483647 h 103"/>
                <a:gd name="T14" fmla="*/ 2147483647 w 1240"/>
                <a:gd name="T15" fmla="*/ 2147483647 h 103"/>
                <a:gd name="T16" fmla="*/ 2147483647 w 1240"/>
                <a:gd name="T17" fmla="*/ 2147483647 h 103"/>
                <a:gd name="T18" fmla="*/ 2147483647 w 1240"/>
                <a:gd name="T19" fmla="*/ 2147483647 h 103"/>
                <a:gd name="T20" fmla="*/ 2147483647 w 1240"/>
                <a:gd name="T21" fmla="*/ 2147483647 h 103"/>
                <a:gd name="T22" fmla="*/ 2147483647 w 1240"/>
                <a:gd name="T23" fmla="*/ 2147483647 h 103"/>
                <a:gd name="T24" fmla="*/ 2147483647 w 1240"/>
                <a:gd name="T25" fmla="*/ 2147483647 h 103"/>
                <a:gd name="T26" fmla="*/ 2147483647 w 1240"/>
                <a:gd name="T27" fmla="*/ 2147483647 h 103"/>
                <a:gd name="T28" fmla="*/ 2147483647 w 1240"/>
                <a:gd name="T29" fmla="*/ 0 h 103"/>
                <a:gd name="T30" fmla="*/ 2147483647 w 1240"/>
                <a:gd name="T31" fmla="*/ 2147483647 h 103"/>
                <a:gd name="T32" fmla="*/ 2147483647 w 1240"/>
                <a:gd name="T33" fmla="*/ 2147483647 h 103"/>
                <a:gd name="T34" fmla="*/ 2147483647 w 1240"/>
                <a:gd name="T35" fmla="*/ 2147483647 h 103"/>
                <a:gd name="T36" fmla="*/ 2147483647 w 1240"/>
                <a:gd name="T37" fmla="*/ 2147483647 h 103"/>
                <a:gd name="T38" fmla="*/ 2147483647 w 1240"/>
                <a:gd name="T39" fmla="*/ 2147483647 h 103"/>
                <a:gd name="T40" fmla="*/ 2147483647 w 1240"/>
                <a:gd name="T41" fmla="*/ 2147483647 h 103"/>
                <a:gd name="T42" fmla="*/ 2147483647 w 1240"/>
                <a:gd name="T43" fmla="*/ 2147483647 h 103"/>
                <a:gd name="T44" fmla="*/ 2147483647 w 1240"/>
                <a:gd name="T45" fmla="*/ 2147483647 h 103"/>
                <a:gd name="T46" fmla="*/ 2147483647 w 1240"/>
                <a:gd name="T47" fmla="*/ 2147483647 h 1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03">
                  <a:moveTo>
                    <a:pt x="0" y="0"/>
                  </a:moveTo>
                  <a:lnTo>
                    <a:pt x="56" y="20"/>
                  </a:lnTo>
                  <a:lnTo>
                    <a:pt x="112" y="44"/>
                  </a:lnTo>
                  <a:lnTo>
                    <a:pt x="168" y="62"/>
                  </a:lnTo>
                  <a:lnTo>
                    <a:pt x="224" y="66"/>
                  </a:lnTo>
                  <a:lnTo>
                    <a:pt x="277" y="71"/>
                  </a:lnTo>
                  <a:lnTo>
                    <a:pt x="329" y="87"/>
                  </a:lnTo>
                  <a:lnTo>
                    <a:pt x="382" y="93"/>
                  </a:lnTo>
                  <a:lnTo>
                    <a:pt x="438" y="44"/>
                  </a:lnTo>
                  <a:lnTo>
                    <a:pt x="494" y="6"/>
                  </a:lnTo>
                  <a:lnTo>
                    <a:pt x="550" y="19"/>
                  </a:lnTo>
                  <a:lnTo>
                    <a:pt x="607" y="26"/>
                  </a:lnTo>
                  <a:lnTo>
                    <a:pt x="660" y="23"/>
                  </a:lnTo>
                  <a:lnTo>
                    <a:pt x="711" y="13"/>
                  </a:lnTo>
                  <a:lnTo>
                    <a:pt x="765" y="0"/>
                  </a:lnTo>
                  <a:lnTo>
                    <a:pt x="818" y="25"/>
                  </a:lnTo>
                  <a:lnTo>
                    <a:pt x="871" y="66"/>
                  </a:lnTo>
                  <a:lnTo>
                    <a:pt x="923" y="103"/>
                  </a:lnTo>
                  <a:lnTo>
                    <a:pt x="976" y="68"/>
                  </a:lnTo>
                  <a:lnTo>
                    <a:pt x="1029" y="28"/>
                  </a:lnTo>
                  <a:lnTo>
                    <a:pt x="1082" y="4"/>
                  </a:lnTo>
                  <a:lnTo>
                    <a:pt x="1134" y="11"/>
                  </a:lnTo>
                  <a:lnTo>
                    <a:pt x="1187" y="22"/>
                  </a:lnTo>
                  <a:lnTo>
                    <a:pt x="1240" y="2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5" name="Freeform 220"/>
            <p:cNvSpPr>
              <a:spLocks/>
            </p:cNvSpPr>
            <p:nvPr/>
          </p:nvSpPr>
          <p:spPr bwMode="auto">
            <a:xfrm>
              <a:off x="1557338" y="2760663"/>
              <a:ext cx="1968500" cy="120650"/>
            </a:xfrm>
            <a:custGeom>
              <a:avLst/>
              <a:gdLst>
                <a:gd name="T0" fmla="*/ 0 w 1240"/>
                <a:gd name="T1" fmla="*/ 2147483647 h 76"/>
                <a:gd name="T2" fmla="*/ 2147483647 w 1240"/>
                <a:gd name="T3" fmla="*/ 2147483647 h 76"/>
                <a:gd name="T4" fmla="*/ 2147483647 w 1240"/>
                <a:gd name="T5" fmla="*/ 2147483647 h 76"/>
                <a:gd name="T6" fmla="*/ 2147483647 w 1240"/>
                <a:gd name="T7" fmla="*/ 2147483647 h 76"/>
                <a:gd name="T8" fmla="*/ 2147483647 w 1240"/>
                <a:gd name="T9" fmla="*/ 2147483647 h 76"/>
                <a:gd name="T10" fmla="*/ 2147483647 w 1240"/>
                <a:gd name="T11" fmla="*/ 2147483647 h 76"/>
                <a:gd name="T12" fmla="*/ 2147483647 w 1240"/>
                <a:gd name="T13" fmla="*/ 2147483647 h 76"/>
                <a:gd name="T14" fmla="*/ 2147483647 w 1240"/>
                <a:gd name="T15" fmla="*/ 0 h 76"/>
                <a:gd name="T16" fmla="*/ 2147483647 w 1240"/>
                <a:gd name="T17" fmla="*/ 2147483647 h 76"/>
                <a:gd name="T18" fmla="*/ 2147483647 w 1240"/>
                <a:gd name="T19" fmla="*/ 2147483647 h 76"/>
                <a:gd name="T20" fmla="*/ 2147483647 w 1240"/>
                <a:gd name="T21" fmla="*/ 2147483647 h 76"/>
                <a:gd name="T22" fmla="*/ 2147483647 w 1240"/>
                <a:gd name="T23" fmla="*/ 2147483647 h 76"/>
                <a:gd name="T24" fmla="*/ 2147483647 w 1240"/>
                <a:gd name="T25" fmla="*/ 2147483647 h 76"/>
                <a:gd name="T26" fmla="*/ 2147483647 w 1240"/>
                <a:gd name="T27" fmla="*/ 2147483647 h 76"/>
                <a:gd name="T28" fmla="*/ 2147483647 w 1240"/>
                <a:gd name="T29" fmla="*/ 2147483647 h 76"/>
                <a:gd name="T30" fmla="*/ 2147483647 w 1240"/>
                <a:gd name="T31" fmla="*/ 2147483647 h 76"/>
                <a:gd name="T32" fmla="*/ 2147483647 w 1240"/>
                <a:gd name="T33" fmla="*/ 2147483647 h 76"/>
                <a:gd name="T34" fmla="*/ 2147483647 w 1240"/>
                <a:gd name="T35" fmla="*/ 2147483647 h 76"/>
                <a:gd name="T36" fmla="*/ 2147483647 w 1240"/>
                <a:gd name="T37" fmla="*/ 2147483647 h 76"/>
                <a:gd name="T38" fmla="*/ 2147483647 w 1240"/>
                <a:gd name="T39" fmla="*/ 2147483647 h 76"/>
                <a:gd name="T40" fmla="*/ 2147483647 w 1240"/>
                <a:gd name="T41" fmla="*/ 2147483647 h 76"/>
                <a:gd name="T42" fmla="*/ 2147483647 w 1240"/>
                <a:gd name="T43" fmla="*/ 2147483647 h 76"/>
                <a:gd name="T44" fmla="*/ 2147483647 w 1240"/>
                <a:gd name="T45" fmla="*/ 2147483647 h 76"/>
                <a:gd name="T46" fmla="*/ 2147483647 w 1240"/>
                <a:gd name="T47" fmla="*/ 2147483647 h 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76">
                  <a:moveTo>
                    <a:pt x="0" y="14"/>
                  </a:moveTo>
                  <a:lnTo>
                    <a:pt x="56" y="20"/>
                  </a:lnTo>
                  <a:lnTo>
                    <a:pt x="112" y="33"/>
                  </a:lnTo>
                  <a:lnTo>
                    <a:pt x="168" y="51"/>
                  </a:lnTo>
                  <a:lnTo>
                    <a:pt x="224" y="76"/>
                  </a:lnTo>
                  <a:lnTo>
                    <a:pt x="277" y="43"/>
                  </a:lnTo>
                  <a:lnTo>
                    <a:pt x="329" y="12"/>
                  </a:lnTo>
                  <a:lnTo>
                    <a:pt x="382" y="0"/>
                  </a:lnTo>
                  <a:lnTo>
                    <a:pt x="438" y="6"/>
                  </a:lnTo>
                  <a:lnTo>
                    <a:pt x="494" y="18"/>
                  </a:lnTo>
                  <a:lnTo>
                    <a:pt x="550" y="30"/>
                  </a:lnTo>
                  <a:lnTo>
                    <a:pt x="607" y="40"/>
                  </a:lnTo>
                  <a:lnTo>
                    <a:pt x="660" y="37"/>
                  </a:lnTo>
                  <a:lnTo>
                    <a:pt x="711" y="27"/>
                  </a:lnTo>
                  <a:lnTo>
                    <a:pt x="765" y="14"/>
                  </a:lnTo>
                  <a:lnTo>
                    <a:pt x="818" y="12"/>
                  </a:lnTo>
                  <a:lnTo>
                    <a:pt x="871" y="9"/>
                  </a:lnTo>
                  <a:lnTo>
                    <a:pt x="923" y="8"/>
                  </a:lnTo>
                  <a:lnTo>
                    <a:pt x="976" y="8"/>
                  </a:lnTo>
                  <a:lnTo>
                    <a:pt x="1029" y="9"/>
                  </a:lnTo>
                  <a:lnTo>
                    <a:pt x="1082" y="12"/>
                  </a:lnTo>
                  <a:lnTo>
                    <a:pt x="1134" y="20"/>
                  </a:lnTo>
                  <a:lnTo>
                    <a:pt x="1187" y="31"/>
                  </a:lnTo>
                  <a:lnTo>
                    <a:pt x="1240" y="4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6" name="Freeform 221"/>
            <p:cNvSpPr>
              <a:spLocks/>
            </p:cNvSpPr>
            <p:nvPr/>
          </p:nvSpPr>
          <p:spPr bwMode="auto">
            <a:xfrm>
              <a:off x="1557338" y="2760663"/>
              <a:ext cx="1968500" cy="120650"/>
            </a:xfrm>
            <a:custGeom>
              <a:avLst/>
              <a:gdLst>
                <a:gd name="T0" fmla="*/ 0 w 1240"/>
                <a:gd name="T1" fmla="*/ 2147483647 h 76"/>
                <a:gd name="T2" fmla="*/ 2147483647 w 1240"/>
                <a:gd name="T3" fmla="*/ 2147483647 h 76"/>
                <a:gd name="T4" fmla="*/ 2147483647 w 1240"/>
                <a:gd name="T5" fmla="*/ 2147483647 h 76"/>
                <a:gd name="T6" fmla="*/ 2147483647 w 1240"/>
                <a:gd name="T7" fmla="*/ 2147483647 h 76"/>
                <a:gd name="T8" fmla="*/ 2147483647 w 1240"/>
                <a:gd name="T9" fmla="*/ 2147483647 h 76"/>
                <a:gd name="T10" fmla="*/ 2147483647 w 1240"/>
                <a:gd name="T11" fmla="*/ 2147483647 h 76"/>
                <a:gd name="T12" fmla="*/ 2147483647 w 1240"/>
                <a:gd name="T13" fmla="*/ 2147483647 h 76"/>
                <a:gd name="T14" fmla="*/ 2147483647 w 1240"/>
                <a:gd name="T15" fmla="*/ 0 h 76"/>
                <a:gd name="T16" fmla="*/ 2147483647 w 1240"/>
                <a:gd name="T17" fmla="*/ 2147483647 h 76"/>
                <a:gd name="T18" fmla="*/ 2147483647 w 1240"/>
                <a:gd name="T19" fmla="*/ 2147483647 h 76"/>
                <a:gd name="T20" fmla="*/ 2147483647 w 1240"/>
                <a:gd name="T21" fmla="*/ 2147483647 h 76"/>
                <a:gd name="T22" fmla="*/ 2147483647 w 1240"/>
                <a:gd name="T23" fmla="*/ 2147483647 h 76"/>
                <a:gd name="T24" fmla="*/ 2147483647 w 1240"/>
                <a:gd name="T25" fmla="*/ 2147483647 h 76"/>
                <a:gd name="T26" fmla="*/ 2147483647 w 1240"/>
                <a:gd name="T27" fmla="*/ 2147483647 h 76"/>
                <a:gd name="T28" fmla="*/ 2147483647 w 1240"/>
                <a:gd name="T29" fmla="*/ 2147483647 h 76"/>
                <a:gd name="T30" fmla="*/ 2147483647 w 1240"/>
                <a:gd name="T31" fmla="*/ 2147483647 h 76"/>
                <a:gd name="T32" fmla="*/ 2147483647 w 1240"/>
                <a:gd name="T33" fmla="*/ 2147483647 h 76"/>
                <a:gd name="T34" fmla="*/ 2147483647 w 1240"/>
                <a:gd name="T35" fmla="*/ 2147483647 h 76"/>
                <a:gd name="T36" fmla="*/ 2147483647 w 1240"/>
                <a:gd name="T37" fmla="*/ 2147483647 h 76"/>
                <a:gd name="T38" fmla="*/ 2147483647 w 1240"/>
                <a:gd name="T39" fmla="*/ 2147483647 h 76"/>
                <a:gd name="T40" fmla="*/ 2147483647 w 1240"/>
                <a:gd name="T41" fmla="*/ 2147483647 h 76"/>
                <a:gd name="T42" fmla="*/ 2147483647 w 1240"/>
                <a:gd name="T43" fmla="*/ 2147483647 h 76"/>
                <a:gd name="T44" fmla="*/ 2147483647 w 1240"/>
                <a:gd name="T45" fmla="*/ 2147483647 h 76"/>
                <a:gd name="T46" fmla="*/ 2147483647 w 1240"/>
                <a:gd name="T47" fmla="*/ 2147483647 h 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76">
                  <a:moveTo>
                    <a:pt x="0" y="14"/>
                  </a:moveTo>
                  <a:lnTo>
                    <a:pt x="56" y="20"/>
                  </a:lnTo>
                  <a:lnTo>
                    <a:pt x="112" y="33"/>
                  </a:lnTo>
                  <a:lnTo>
                    <a:pt x="168" y="51"/>
                  </a:lnTo>
                  <a:lnTo>
                    <a:pt x="224" y="76"/>
                  </a:lnTo>
                  <a:lnTo>
                    <a:pt x="277" y="43"/>
                  </a:lnTo>
                  <a:lnTo>
                    <a:pt x="329" y="12"/>
                  </a:lnTo>
                  <a:lnTo>
                    <a:pt x="382" y="0"/>
                  </a:lnTo>
                  <a:lnTo>
                    <a:pt x="438" y="3"/>
                  </a:lnTo>
                  <a:lnTo>
                    <a:pt x="494" y="14"/>
                  </a:lnTo>
                  <a:lnTo>
                    <a:pt x="550" y="11"/>
                  </a:lnTo>
                  <a:lnTo>
                    <a:pt x="607" y="33"/>
                  </a:lnTo>
                  <a:lnTo>
                    <a:pt x="660" y="5"/>
                  </a:lnTo>
                  <a:lnTo>
                    <a:pt x="711" y="3"/>
                  </a:lnTo>
                  <a:lnTo>
                    <a:pt x="765" y="14"/>
                  </a:lnTo>
                  <a:lnTo>
                    <a:pt x="818" y="12"/>
                  </a:lnTo>
                  <a:lnTo>
                    <a:pt x="871" y="9"/>
                  </a:lnTo>
                  <a:lnTo>
                    <a:pt x="923" y="8"/>
                  </a:lnTo>
                  <a:lnTo>
                    <a:pt x="976" y="8"/>
                  </a:lnTo>
                  <a:lnTo>
                    <a:pt x="1029" y="9"/>
                  </a:lnTo>
                  <a:lnTo>
                    <a:pt x="1082" y="12"/>
                  </a:lnTo>
                  <a:lnTo>
                    <a:pt x="1134" y="6"/>
                  </a:lnTo>
                  <a:lnTo>
                    <a:pt x="1187" y="14"/>
                  </a:lnTo>
                  <a:lnTo>
                    <a:pt x="1240" y="3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7" name="Freeform 222"/>
            <p:cNvSpPr>
              <a:spLocks/>
            </p:cNvSpPr>
            <p:nvPr/>
          </p:nvSpPr>
          <p:spPr bwMode="auto">
            <a:xfrm>
              <a:off x="1557338" y="2738438"/>
              <a:ext cx="1968500" cy="53975"/>
            </a:xfrm>
            <a:custGeom>
              <a:avLst/>
              <a:gdLst>
                <a:gd name="T0" fmla="*/ 0 w 1240"/>
                <a:gd name="T1" fmla="*/ 2147483647 h 34"/>
                <a:gd name="T2" fmla="*/ 2147483647 w 1240"/>
                <a:gd name="T3" fmla="*/ 2147483647 h 34"/>
                <a:gd name="T4" fmla="*/ 2147483647 w 1240"/>
                <a:gd name="T5" fmla="*/ 2147483647 h 34"/>
                <a:gd name="T6" fmla="*/ 2147483647 w 1240"/>
                <a:gd name="T7" fmla="*/ 2147483647 h 34"/>
                <a:gd name="T8" fmla="*/ 2147483647 w 1240"/>
                <a:gd name="T9" fmla="*/ 2147483647 h 34"/>
                <a:gd name="T10" fmla="*/ 2147483647 w 1240"/>
                <a:gd name="T11" fmla="*/ 2147483647 h 34"/>
                <a:gd name="T12" fmla="*/ 2147483647 w 1240"/>
                <a:gd name="T13" fmla="*/ 2147483647 h 34"/>
                <a:gd name="T14" fmla="*/ 2147483647 w 1240"/>
                <a:gd name="T15" fmla="*/ 2147483647 h 34"/>
                <a:gd name="T16" fmla="*/ 2147483647 w 1240"/>
                <a:gd name="T17" fmla="*/ 2147483647 h 34"/>
                <a:gd name="T18" fmla="*/ 2147483647 w 1240"/>
                <a:gd name="T19" fmla="*/ 2147483647 h 34"/>
                <a:gd name="T20" fmla="*/ 2147483647 w 1240"/>
                <a:gd name="T21" fmla="*/ 2147483647 h 34"/>
                <a:gd name="T22" fmla="*/ 2147483647 w 1240"/>
                <a:gd name="T23" fmla="*/ 2147483647 h 34"/>
                <a:gd name="T24" fmla="*/ 2147483647 w 1240"/>
                <a:gd name="T25" fmla="*/ 2147483647 h 34"/>
                <a:gd name="T26" fmla="*/ 2147483647 w 1240"/>
                <a:gd name="T27" fmla="*/ 2147483647 h 34"/>
                <a:gd name="T28" fmla="*/ 2147483647 w 1240"/>
                <a:gd name="T29" fmla="*/ 2147483647 h 34"/>
                <a:gd name="T30" fmla="*/ 2147483647 w 1240"/>
                <a:gd name="T31" fmla="*/ 2147483647 h 34"/>
                <a:gd name="T32" fmla="*/ 2147483647 w 1240"/>
                <a:gd name="T33" fmla="*/ 2147483647 h 34"/>
                <a:gd name="T34" fmla="*/ 2147483647 w 1240"/>
                <a:gd name="T35" fmla="*/ 0 h 34"/>
                <a:gd name="T36" fmla="*/ 2147483647 w 1240"/>
                <a:gd name="T37" fmla="*/ 2147483647 h 34"/>
                <a:gd name="T38" fmla="*/ 2147483647 w 1240"/>
                <a:gd name="T39" fmla="*/ 2147483647 h 34"/>
                <a:gd name="T40" fmla="*/ 2147483647 w 1240"/>
                <a:gd name="T41" fmla="*/ 2147483647 h 34"/>
                <a:gd name="T42" fmla="*/ 2147483647 w 1240"/>
                <a:gd name="T43" fmla="*/ 2147483647 h 34"/>
                <a:gd name="T44" fmla="*/ 2147483647 w 1240"/>
                <a:gd name="T45" fmla="*/ 2147483647 h 34"/>
                <a:gd name="T46" fmla="*/ 2147483647 w 1240"/>
                <a:gd name="T47" fmla="*/ 2147483647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4">
                  <a:moveTo>
                    <a:pt x="0" y="25"/>
                  </a:moveTo>
                  <a:lnTo>
                    <a:pt x="56" y="11"/>
                  </a:lnTo>
                  <a:lnTo>
                    <a:pt x="112" y="7"/>
                  </a:lnTo>
                  <a:lnTo>
                    <a:pt x="168" y="19"/>
                  </a:lnTo>
                  <a:lnTo>
                    <a:pt x="224" y="34"/>
                  </a:lnTo>
                  <a:lnTo>
                    <a:pt x="277" y="26"/>
                  </a:lnTo>
                  <a:lnTo>
                    <a:pt x="329" y="16"/>
                  </a:lnTo>
                  <a:lnTo>
                    <a:pt x="382" y="11"/>
                  </a:lnTo>
                  <a:lnTo>
                    <a:pt x="438" y="16"/>
                  </a:lnTo>
                  <a:lnTo>
                    <a:pt x="494" y="14"/>
                  </a:lnTo>
                  <a:lnTo>
                    <a:pt x="550" y="11"/>
                  </a:lnTo>
                  <a:lnTo>
                    <a:pt x="607" y="8"/>
                  </a:lnTo>
                  <a:lnTo>
                    <a:pt x="660" y="10"/>
                  </a:lnTo>
                  <a:lnTo>
                    <a:pt x="711" y="17"/>
                  </a:lnTo>
                  <a:lnTo>
                    <a:pt x="765" y="25"/>
                  </a:lnTo>
                  <a:lnTo>
                    <a:pt x="818" y="13"/>
                  </a:lnTo>
                  <a:lnTo>
                    <a:pt x="871" y="4"/>
                  </a:lnTo>
                  <a:lnTo>
                    <a:pt x="923" y="0"/>
                  </a:lnTo>
                  <a:lnTo>
                    <a:pt x="976" y="1"/>
                  </a:lnTo>
                  <a:lnTo>
                    <a:pt x="1029" y="7"/>
                  </a:lnTo>
                  <a:lnTo>
                    <a:pt x="1082" y="16"/>
                  </a:lnTo>
                  <a:lnTo>
                    <a:pt x="1134" y="16"/>
                  </a:lnTo>
                  <a:lnTo>
                    <a:pt x="1187" y="11"/>
                  </a:lnTo>
                  <a:lnTo>
                    <a:pt x="1240" y="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8" name="Freeform 223"/>
            <p:cNvSpPr>
              <a:spLocks/>
            </p:cNvSpPr>
            <p:nvPr/>
          </p:nvSpPr>
          <p:spPr bwMode="auto">
            <a:xfrm>
              <a:off x="1557338" y="2738438"/>
              <a:ext cx="1968500" cy="53975"/>
            </a:xfrm>
            <a:custGeom>
              <a:avLst/>
              <a:gdLst>
                <a:gd name="T0" fmla="*/ 0 w 1240"/>
                <a:gd name="T1" fmla="*/ 2147483647 h 34"/>
                <a:gd name="T2" fmla="*/ 2147483647 w 1240"/>
                <a:gd name="T3" fmla="*/ 2147483647 h 34"/>
                <a:gd name="T4" fmla="*/ 2147483647 w 1240"/>
                <a:gd name="T5" fmla="*/ 2147483647 h 34"/>
                <a:gd name="T6" fmla="*/ 2147483647 w 1240"/>
                <a:gd name="T7" fmla="*/ 2147483647 h 34"/>
                <a:gd name="T8" fmla="*/ 2147483647 w 1240"/>
                <a:gd name="T9" fmla="*/ 2147483647 h 34"/>
                <a:gd name="T10" fmla="*/ 2147483647 w 1240"/>
                <a:gd name="T11" fmla="*/ 2147483647 h 34"/>
                <a:gd name="T12" fmla="*/ 2147483647 w 1240"/>
                <a:gd name="T13" fmla="*/ 2147483647 h 34"/>
                <a:gd name="T14" fmla="*/ 2147483647 w 1240"/>
                <a:gd name="T15" fmla="*/ 2147483647 h 34"/>
                <a:gd name="T16" fmla="*/ 2147483647 w 1240"/>
                <a:gd name="T17" fmla="*/ 2147483647 h 34"/>
                <a:gd name="T18" fmla="*/ 2147483647 w 1240"/>
                <a:gd name="T19" fmla="*/ 2147483647 h 34"/>
                <a:gd name="T20" fmla="*/ 2147483647 w 1240"/>
                <a:gd name="T21" fmla="*/ 2147483647 h 34"/>
                <a:gd name="T22" fmla="*/ 2147483647 w 1240"/>
                <a:gd name="T23" fmla="*/ 2147483647 h 34"/>
                <a:gd name="T24" fmla="*/ 2147483647 w 1240"/>
                <a:gd name="T25" fmla="*/ 2147483647 h 34"/>
                <a:gd name="T26" fmla="*/ 2147483647 w 1240"/>
                <a:gd name="T27" fmla="*/ 2147483647 h 34"/>
                <a:gd name="T28" fmla="*/ 2147483647 w 1240"/>
                <a:gd name="T29" fmla="*/ 2147483647 h 34"/>
                <a:gd name="T30" fmla="*/ 2147483647 w 1240"/>
                <a:gd name="T31" fmla="*/ 2147483647 h 34"/>
                <a:gd name="T32" fmla="*/ 2147483647 w 1240"/>
                <a:gd name="T33" fmla="*/ 2147483647 h 34"/>
                <a:gd name="T34" fmla="*/ 2147483647 w 1240"/>
                <a:gd name="T35" fmla="*/ 0 h 34"/>
                <a:gd name="T36" fmla="*/ 2147483647 w 1240"/>
                <a:gd name="T37" fmla="*/ 2147483647 h 34"/>
                <a:gd name="T38" fmla="*/ 2147483647 w 1240"/>
                <a:gd name="T39" fmla="*/ 2147483647 h 34"/>
                <a:gd name="T40" fmla="*/ 2147483647 w 1240"/>
                <a:gd name="T41" fmla="*/ 2147483647 h 34"/>
                <a:gd name="T42" fmla="*/ 2147483647 w 1240"/>
                <a:gd name="T43" fmla="*/ 2147483647 h 34"/>
                <a:gd name="T44" fmla="*/ 2147483647 w 1240"/>
                <a:gd name="T45" fmla="*/ 2147483647 h 34"/>
                <a:gd name="T46" fmla="*/ 2147483647 w 1240"/>
                <a:gd name="T47" fmla="*/ 2147483647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4">
                  <a:moveTo>
                    <a:pt x="0" y="25"/>
                  </a:moveTo>
                  <a:lnTo>
                    <a:pt x="56" y="11"/>
                  </a:lnTo>
                  <a:lnTo>
                    <a:pt x="112" y="7"/>
                  </a:lnTo>
                  <a:lnTo>
                    <a:pt x="168" y="19"/>
                  </a:lnTo>
                  <a:lnTo>
                    <a:pt x="224" y="34"/>
                  </a:lnTo>
                  <a:lnTo>
                    <a:pt x="277" y="26"/>
                  </a:lnTo>
                  <a:lnTo>
                    <a:pt x="329" y="16"/>
                  </a:lnTo>
                  <a:lnTo>
                    <a:pt x="382" y="11"/>
                  </a:lnTo>
                  <a:lnTo>
                    <a:pt x="438" y="8"/>
                  </a:lnTo>
                  <a:lnTo>
                    <a:pt x="494" y="4"/>
                  </a:lnTo>
                  <a:lnTo>
                    <a:pt x="550" y="10"/>
                  </a:lnTo>
                  <a:lnTo>
                    <a:pt x="607" y="8"/>
                  </a:lnTo>
                  <a:lnTo>
                    <a:pt x="660" y="10"/>
                  </a:lnTo>
                  <a:lnTo>
                    <a:pt x="711" y="5"/>
                  </a:lnTo>
                  <a:lnTo>
                    <a:pt x="765" y="25"/>
                  </a:lnTo>
                  <a:lnTo>
                    <a:pt x="818" y="13"/>
                  </a:lnTo>
                  <a:lnTo>
                    <a:pt x="871" y="4"/>
                  </a:lnTo>
                  <a:lnTo>
                    <a:pt x="923" y="0"/>
                  </a:lnTo>
                  <a:lnTo>
                    <a:pt x="976" y="1"/>
                  </a:lnTo>
                  <a:lnTo>
                    <a:pt x="1029" y="7"/>
                  </a:lnTo>
                  <a:lnTo>
                    <a:pt x="1082" y="16"/>
                  </a:lnTo>
                  <a:lnTo>
                    <a:pt x="1134" y="8"/>
                  </a:lnTo>
                  <a:lnTo>
                    <a:pt x="1187" y="10"/>
                  </a:lnTo>
                  <a:lnTo>
                    <a:pt x="1240" y="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79" name="Freeform 224"/>
            <p:cNvSpPr>
              <a:spLocks/>
            </p:cNvSpPr>
            <p:nvPr/>
          </p:nvSpPr>
          <p:spPr bwMode="auto">
            <a:xfrm>
              <a:off x="1557338" y="2695575"/>
              <a:ext cx="1968500" cy="42863"/>
            </a:xfrm>
            <a:custGeom>
              <a:avLst/>
              <a:gdLst>
                <a:gd name="T0" fmla="*/ 0 w 1240"/>
                <a:gd name="T1" fmla="*/ 0 h 27"/>
                <a:gd name="T2" fmla="*/ 2147483647 w 1240"/>
                <a:gd name="T3" fmla="*/ 2147483647 h 27"/>
                <a:gd name="T4" fmla="*/ 2147483647 w 1240"/>
                <a:gd name="T5" fmla="*/ 2147483647 h 27"/>
                <a:gd name="T6" fmla="*/ 2147483647 w 1240"/>
                <a:gd name="T7" fmla="*/ 2147483647 h 27"/>
                <a:gd name="T8" fmla="*/ 2147483647 w 1240"/>
                <a:gd name="T9" fmla="*/ 2147483647 h 27"/>
                <a:gd name="T10" fmla="*/ 2147483647 w 1240"/>
                <a:gd name="T11" fmla="*/ 2147483647 h 27"/>
                <a:gd name="T12" fmla="*/ 2147483647 w 1240"/>
                <a:gd name="T13" fmla="*/ 2147483647 h 27"/>
                <a:gd name="T14" fmla="*/ 2147483647 w 1240"/>
                <a:gd name="T15" fmla="*/ 2147483647 h 27"/>
                <a:gd name="T16" fmla="*/ 2147483647 w 1240"/>
                <a:gd name="T17" fmla="*/ 2147483647 h 27"/>
                <a:gd name="T18" fmla="*/ 2147483647 w 1240"/>
                <a:gd name="T19" fmla="*/ 2147483647 h 27"/>
                <a:gd name="T20" fmla="*/ 2147483647 w 1240"/>
                <a:gd name="T21" fmla="*/ 2147483647 h 27"/>
                <a:gd name="T22" fmla="*/ 2147483647 w 1240"/>
                <a:gd name="T23" fmla="*/ 2147483647 h 27"/>
                <a:gd name="T24" fmla="*/ 2147483647 w 1240"/>
                <a:gd name="T25" fmla="*/ 2147483647 h 27"/>
                <a:gd name="T26" fmla="*/ 2147483647 w 1240"/>
                <a:gd name="T27" fmla="*/ 2147483647 h 27"/>
                <a:gd name="T28" fmla="*/ 2147483647 w 1240"/>
                <a:gd name="T29" fmla="*/ 0 h 27"/>
                <a:gd name="T30" fmla="*/ 2147483647 w 1240"/>
                <a:gd name="T31" fmla="*/ 2147483647 h 27"/>
                <a:gd name="T32" fmla="*/ 2147483647 w 1240"/>
                <a:gd name="T33" fmla="*/ 2147483647 h 27"/>
                <a:gd name="T34" fmla="*/ 2147483647 w 1240"/>
                <a:gd name="T35" fmla="*/ 2147483647 h 27"/>
                <a:gd name="T36" fmla="*/ 2147483647 w 1240"/>
                <a:gd name="T37" fmla="*/ 2147483647 h 27"/>
                <a:gd name="T38" fmla="*/ 2147483647 w 1240"/>
                <a:gd name="T39" fmla="*/ 2147483647 h 27"/>
                <a:gd name="T40" fmla="*/ 2147483647 w 1240"/>
                <a:gd name="T41" fmla="*/ 2147483647 h 27"/>
                <a:gd name="T42" fmla="*/ 2147483647 w 1240"/>
                <a:gd name="T43" fmla="*/ 2147483647 h 27"/>
                <a:gd name="T44" fmla="*/ 2147483647 w 1240"/>
                <a:gd name="T45" fmla="*/ 2147483647 h 27"/>
                <a:gd name="T46" fmla="*/ 2147483647 w 1240"/>
                <a:gd name="T47" fmla="*/ 2147483647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7">
                  <a:moveTo>
                    <a:pt x="0" y="0"/>
                  </a:moveTo>
                  <a:lnTo>
                    <a:pt x="56" y="1"/>
                  </a:lnTo>
                  <a:lnTo>
                    <a:pt x="112" y="12"/>
                  </a:lnTo>
                  <a:lnTo>
                    <a:pt x="168" y="24"/>
                  </a:lnTo>
                  <a:lnTo>
                    <a:pt x="224" y="27"/>
                  </a:lnTo>
                  <a:lnTo>
                    <a:pt x="277" y="25"/>
                  </a:lnTo>
                  <a:lnTo>
                    <a:pt x="329" y="25"/>
                  </a:lnTo>
                  <a:lnTo>
                    <a:pt x="382" y="25"/>
                  </a:lnTo>
                  <a:lnTo>
                    <a:pt x="438" y="25"/>
                  </a:lnTo>
                  <a:lnTo>
                    <a:pt x="494" y="27"/>
                  </a:lnTo>
                  <a:lnTo>
                    <a:pt x="550" y="16"/>
                  </a:lnTo>
                  <a:lnTo>
                    <a:pt x="607" y="12"/>
                  </a:lnTo>
                  <a:lnTo>
                    <a:pt x="660" y="18"/>
                  </a:lnTo>
                  <a:lnTo>
                    <a:pt x="711" y="19"/>
                  </a:lnTo>
                  <a:lnTo>
                    <a:pt x="765" y="0"/>
                  </a:lnTo>
                  <a:lnTo>
                    <a:pt x="818" y="1"/>
                  </a:lnTo>
                  <a:lnTo>
                    <a:pt x="871" y="6"/>
                  </a:lnTo>
                  <a:lnTo>
                    <a:pt x="923" y="10"/>
                  </a:lnTo>
                  <a:lnTo>
                    <a:pt x="976" y="13"/>
                  </a:lnTo>
                  <a:lnTo>
                    <a:pt x="1029" y="18"/>
                  </a:lnTo>
                  <a:lnTo>
                    <a:pt x="1082" y="19"/>
                  </a:lnTo>
                  <a:lnTo>
                    <a:pt x="1134" y="25"/>
                  </a:lnTo>
                  <a:lnTo>
                    <a:pt x="1187" y="15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0" name="Freeform 225"/>
            <p:cNvSpPr>
              <a:spLocks/>
            </p:cNvSpPr>
            <p:nvPr/>
          </p:nvSpPr>
          <p:spPr bwMode="auto">
            <a:xfrm>
              <a:off x="1557338" y="2657475"/>
              <a:ext cx="1968500" cy="80963"/>
            </a:xfrm>
            <a:custGeom>
              <a:avLst/>
              <a:gdLst>
                <a:gd name="T0" fmla="*/ 0 w 1240"/>
                <a:gd name="T1" fmla="*/ 2147483647 h 51"/>
                <a:gd name="T2" fmla="*/ 2147483647 w 1240"/>
                <a:gd name="T3" fmla="*/ 2147483647 h 51"/>
                <a:gd name="T4" fmla="*/ 2147483647 w 1240"/>
                <a:gd name="T5" fmla="*/ 2147483647 h 51"/>
                <a:gd name="T6" fmla="*/ 2147483647 w 1240"/>
                <a:gd name="T7" fmla="*/ 2147483647 h 51"/>
                <a:gd name="T8" fmla="*/ 2147483647 w 1240"/>
                <a:gd name="T9" fmla="*/ 2147483647 h 51"/>
                <a:gd name="T10" fmla="*/ 2147483647 w 1240"/>
                <a:gd name="T11" fmla="*/ 2147483647 h 51"/>
                <a:gd name="T12" fmla="*/ 2147483647 w 1240"/>
                <a:gd name="T13" fmla="*/ 2147483647 h 51"/>
                <a:gd name="T14" fmla="*/ 2147483647 w 1240"/>
                <a:gd name="T15" fmla="*/ 2147483647 h 51"/>
                <a:gd name="T16" fmla="*/ 2147483647 w 1240"/>
                <a:gd name="T17" fmla="*/ 2147483647 h 51"/>
                <a:gd name="T18" fmla="*/ 2147483647 w 1240"/>
                <a:gd name="T19" fmla="*/ 2147483647 h 51"/>
                <a:gd name="T20" fmla="*/ 2147483647 w 1240"/>
                <a:gd name="T21" fmla="*/ 2147483647 h 51"/>
                <a:gd name="T22" fmla="*/ 2147483647 w 1240"/>
                <a:gd name="T23" fmla="*/ 0 h 51"/>
                <a:gd name="T24" fmla="*/ 2147483647 w 1240"/>
                <a:gd name="T25" fmla="*/ 2147483647 h 51"/>
                <a:gd name="T26" fmla="*/ 2147483647 w 1240"/>
                <a:gd name="T27" fmla="*/ 2147483647 h 51"/>
                <a:gd name="T28" fmla="*/ 2147483647 w 1240"/>
                <a:gd name="T29" fmla="*/ 2147483647 h 51"/>
                <a:gd name="T30" fmla="*/ 2147483647 w 1240"/>
                <a:gd name="T31" fmla="*/ 2147483647 h 51"/>
                <a:gd name="T32" fmla="*/ 2147483647 w 1240"/>
                <a:gd name="T33" fmla="*/ 2147483647 h 51"/>
                <a:gd name="T34" fmla="*/ 2147483647 w 1240"/>
                <a:gd name="T35" fmla="*/ 2147483647 h 51"/>
                <a:gd name="T36" fmla="*/ 2147483647 w 1240"/>
                <a:gd name="T37" fmla="*/ 2147483647 h 51"/>
                <a:gd name="T38" fmla="*/ 2147483647 w 1240"/>
                <a:gd name="T39" fmla="*/ 2147483647 h 51"/>
                <a:gd name="T40" fmla="*/ 2147483647 w 1240"/>
                <a:gd name="T41" fmla="*/ 2147483647 h 51"/>
                <a:gd name="T42" fmla="*/ 2147483647 w 1240"/>
                <a:gd name="T43" fmla="*/ 2147483647 h 51"/>
                <a:gd name="T44" fmla="*/ 2147483647 w 1240"/>
                <a:gd name="T45" fmla="*/ 2147483647 h 51"/>
                <a:gd name="T46" fmla="*/ 2147483647 w 1240"/>
                <a:gd name="T47" fmla="*/ 0 h 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51">
                  <a:moveTo>
                    <a:pt x="0" y="24"/>
                  </a:moveTo>
                  <a:lnTo>
                    <a:pt x="56" y="25"/>
                  </a:lnTo>
                  <a:lnTo>
                    <a:pt x="112" y="36"/>
                  </a:lnTo>
                  <a:lnTo>
                    <a:pt x="168" y="48"/>
                  </a:lnTo>
                  <a:lnTo>
                    <a:pt x="224" y="51"/>
                  </a:lnTo>
                  <a:lnTo>
                    <a:pt x="277" y="49"/>
                  </a:lnTo>
                  <a:lnTo>
                    <a:pt x="329" y="49"/>
                  </a:lnTo>
                  <a:lnTo>
                    <a:pt x="382" y="49"/>
                  </a:lnTo>
                  <a:lnTo>
                    <a:pt x="438" y="43"/>
                  </a:lnTo>
                  <a:lnTo>
                    <a:pt x="494" y="28"/>
                  </a:lnTo>
                  <a:lnTo>
                    <a:pt x="550" y="9"/>
                  </a:lnTo>
                  <a:lnTo>
                    <a:pt x="607" y="0"/>
                  </a:lnTo>
                  <a:lnTo>
                    <a:pt x="660" y="2"/>
                  </a:lnTo>
                  <a:lnTo>
                    <a:pt x="711" y="9"/>
                  </a:lnTo>
                  <a:lnTo>
                    <a:pt x="765" y="24"/>
                  </a:lnTo>
                  <a:lnTo>
                    <a:pt x="818" y="25"/>
                  </a:lnTo>
                  <a:lnTo>
                    <a:pt x="871" y="30"/>
                  </a:lnTo>
                  <a:lnTo>
                    <a:pt x="923" y="34"/>
                  </a:lnTo>
                  <a:lnTo>
                    <a:pt x="976" y="37"/>
                  </a:lnTo>
                  <a:lnTo>
                    <a:pt x="1029" y="42"/>
                  </a:lnTo>
                  <a:lnTo>
                    <a:pt x="1082" y="43"/>
                  </a:lnTo>
                  <a:lnTo>
                    <a:pt x="1134" y="25"/>
                  </a:lnTo>
                  <a:lnTo>
                    <a:pt x="1187" y="8"/>
                  </a:lnTo>
                  <a:lnTo>
                    <a:pt x="124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1" name="Freeform 226"/>
            <p:cNvSpPr>
              <a:spLocks/>
            </p:cNvSpPr>
            <p:nvPr/>
          </p:nvSpPr>
          <p:spPr bwMode="auto">
            <a:xfrm>
              <a:off x="1557338" y="2386013"/>
              <a:ext cx="1968500" cy="68262"/>
            </a:xfrm>
            <a:custGeom>
              <a:avLst/>
              <a:gdLst>
                <a:gd name="T0" fmla="*/ 0 w 1240"/>
                <a:gd name="T1" fmla="*/ 2147483647 h 43"/>
                <a:gd name="T2" fmla="*/ 2147483647 w 1240"/>
                <a:gd name="T3" fmla="*/ 2147483647 h 43"/>
                <a:gd name="T4" fmla="*/ 2147483647 w 1240"/>
                <a:gd name="T5" fmla="*/ 2147483647 h 43"/>
                <a:gd name="T6" fmla="*/ 2147483647 w 1240"/>
                <a:gd name="T7" fmla="*/ 2147483647 h 43"/>
                <a:gd name="T8" fmla="*/ 2147483647 w 1240"/>
                <a:gd name="T9" fmla="*/ 2147483647 h 43"/>
                <a:gd name="T10" fmla="*/ 2147483647 w 1240"/>
                <a:gd name="T11" fmla="*/ 2147483647 h 43"/>
                <a:gd name="T12" fmla="*/ 2147483647 w 1240"/>
                <a:gd name="T13" fmla="*/ 2147483647 h 43"/>
                <a:gd name="T14" fmla="*/ 2147483647 w 1240"/>
                <a:gd name="T15" fmla="*/ 2147483647 h 43"/>
                <a:gd name="T16" fmla="*/ 2147483647 w 1240"/>
                <a:gd name="T17" fmla="*/ 2147483647 h 43"/>
                <a:gd name="T18" fmla="*/ 2147483647 w 1240"/>
                <a:gd name="T19" fmla="*/ 2147483647 h 43"/>
                <a:gd name="T20" fmla="*/ 2147483647 w 1240"/>
                <a:gd name="T21" fmla="*/ 2147483647 h 43"/>
                <a:gd name="T22" fmla="*/ 2147483647 w 1240"/>
                <a:gd name="T23" fmla="*/ 2147483647 h 43"/>
                <a:gd name="T24" fmla="*/ 2147483647 w 1240"/>
                <a:gd name="T25" fmla="*/ 2147483647 h 43"/>
                <a:gd name="T26" fmla="*/ 2147483647 w 1240"/>
                <a:gd name="T27" fmla="*/ 2147483647 h 43"/>
                <a:gd name="T28" fmla="*/ 2147483647 w 1240"/>
                <a:gd name="T29" fmla="*/ 2147483647 h 43"/>
                <a:gd name="T30" fmla="*/ 2147483647 w 1240"/>
                <a:gd name="T31" fmla="*/ 2147483647 h 43"/>
                <a:gd name="T32" fmla="*/ 2147483647 w 1240"/>
                <a:gd name="T33" fmla="*/ 2147483647 h 43"/>
                <a:gd name="T34" fmla="*/ 2147483647 w 1240"/>
                <a:gd name="T35" fmla="*/ 2147483647 h 43"/>
                <a:gd name="T36" fmla="*/ 2147483647 w 1240"/>
                <a:gd name="T37" fmla="*/ 2147483647 h 43"/>
                <a:gd name="T38" fmla="*/ 2147483647 w 1240"/>
                <a:gd name="T39" fmla="*/ 2147483647 h 43"/>
                <a:gd name="T40" fmla="*/ 2147483647 w 1240"/>
                <a:gd name="T41" fmla="*/ 0 h 43"/>
                <a:gd name="T42" fmla="*/ 2147483647 w 1240"/>
                <a:gd name="T43" fmla="*/ 2147483647 h 43"/>
                <a:gd name="T44" fmla="*/ 2147483647 w 1240"/>
                <a:gd name="T45" fmla="*/ 2147483647 h 43"/>
                <a:gd name="T46" fmla="*/ 2147483647 w 1240"/>
                <a:gd name="T47" fmla="*/ 2147483647 h 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43">
                  <a:moveTo>
                    <a:pt x="0" y="4"/>
                  </a:moveTo>
                  <a:lnTo>
                    <a:pt x="56" y="6"/>
                  </a:lnTo>
                  <a:lnTo>
                    <a:pt x="112" y="19"/>
                  </a:lnTo>
                  <a:lnTo>
                    <a:pt x="168" y="35"/>
                  </a:lnTo>
                  <a:lnTo>
                    <a:pt x="224" y="43"/>
                  </a:lnTo>
                  <a:lnTo>
                    <a:pt x="277" y="35"/>
                  </a:lnTo>
                  <a:lnTo>
                    <a:pt x="329" y="19"/>
                  </a:lnTo>
                  <a:lnTo>
                    <a:pt x="382" y="7"/>
                  </a:lnTo>
                  <a:lnTo>
                    <a:pt x="438" y="16"/>
                  </a:lnTo>
                  <a:lnTo>
                    <a:pt x="494" y="23"/>
                  </a:lnTo>
                  <a:lnTo>
                    <a:pt x="550" y="22"/>
                  </a:lnTo>
                  <a:lnTo>
                    <a:pt x="607" y="19"/>
                  </a:lnTo>
                  <a:lnTo>
                    <a:pt x="660" y="21"/>
                  </a:lnTo>
                  <a:lnTo>
                    <a:pt x="711" y="15"/>
                  </a:lnTo>
                  <a:lnTo>
                    <a:pt x="765" y="4"/>
                  </a:lnTo>
                  <a:lnTo>
                    <a:pt x="818" y="4"/>
                  </a:lnTo>
                  <a:lnTo>
                    <a:pt x="871" y="4"/>
                  </a:lnTo>
                  <a:lnTo>
                    <a:pt x="923" y="4"/>
                  </a:lnTo>
                  <a:lnTo>
                    <a:pt x="976" y="6"/>
                  </a:lnTo>
                  <a:lnTo>
                    <a:pt x="1029" y="4"/>
                  </a:lnTo>
                  <a:lnTo>
                    <a:pt x="1082" y="0"/>
                  </a:lnTo>
                  <a:lnTo>
                    <a:pt x="1134" y="15"/>
                  </a:lnTo>
                  <a:lnTo>
                    <a:pt x="1187" y="21"/>
                  </a:lnTo>
                  <a:lnTo>
                    <a:pt x="1240" y="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2" name="Freeform 227"/>
            <p:cNvSpPr>
              <a:spLocks/>
            </p:cNvSpPr>
            <p:nvPr/>
          </p:nvSpPr>
          <p:spPr bwMode="auto">
            <a:xfrm>
              <a:off x="1557338" y="2371725"/>
              <a:ext cx="1968500" cy="82550"/>
            </a:xfrm>
            <a:custGeom>
              <a:avLst/>
              <a:gdLst>
                <a:gd name="T0" fmla="*/ 0 w 1240"/>
                <a:gd name="T1" fmla="*/ 2147483647 h 52"/>
                <a:gd name="T2" fmla="*/ 2147483647 w 1240"/>
                <a:gd name="T3" fmla="*/ 2147483647 h 52"/>
                <a:gd name="T4" fmla="*/ 2147483647 w 1240"/>
                <a:gd name="T5" fmla="*/ 2147483647 h 52"/>
                <a:gd name="T6" fmla="*/ 2147483647 w 1240"/>
                <a:gd name="T7" fmla="*/ 2147483647 h 52"/>
                <a:gd name="T8" fmla="*/ 2147483647 w 1240"/>
                <a:gd name="T9" fmla="*/ 2147483647 h 52"/>
                <a:gd name="T10" fmla="*/ 2147483647 w 1240"/>
                <a:gd name="T11" fmla="*/ 2147483647 h 52"/>
                <a:gd name="T12" fmla="*/ 2147483647 w 1240"/>
                <a:gd name="T13" fmla="*/ 2147483647 h 52"/>
                <a:gd name="T14" fmla="*/ 2147483647 w 1240"/>
                <a:gd name="T15" fmla="*/ 2147483647 h 52"/>
                <a:gd name="T16" fmla="*/ 2147483647 w 1240"/>
                <a:gd name="T17" fmla="*/ 2147483647 h 52"/>
                <a:gd name="T18" fmla="*/ 2147483647 w 1240"/>
                <a:gd name="T19" fmla="*/ 0 h 52"/>
                <a:gd name="T20" fmla="*/ 2147483647 w 1240"/>
                <a:gd name="T21" fmla="*/ 2147483647 h 52"/>
                <a:gd name="T22" fmla="*/ 2147483647 w 1240"/>
                <a:gd name="T23" fmla="*/ 2147483647 h 52"/>
                <a:gd name="T24" fmla="*/ 2147483647 w 1240"/>
                <a:gd name="T25" fmla="*/ 2147483647 h 52"/>
                <a:gd name="T26" fmla="*/ 2147483647 w 1240"/>
                <a:gd name="T27" fmla="*/ 2147483647 h 52"/>
                <a:gd name="T28" fmla="*/ 2147483647 w 1240"/>
                <a:gd name="T29" fmla="*/ 2147483647 h 52"/>
                <a:gd name="T30" fmla="*/ 2147483647 w 1240"/>
                <a:gd name="T31" fmla="*/ 2147483647 h 52"/>
                <a:gd name="T32" fmla="*/ 2147483647 w 1240"/>
                <a:gd name="T33" fmla="*/ 2147483647 h 52"/>
                <a:gd name="T34" fmla="*/ 2147483647 w 1240"/>
                <a:gd name="T35" fmla="*/ 2147483647 h 52"/>
                <a:gd name="T36" fmla="*/ 2147483647 w 1240"/>
                <a:gd name="T37" fmla="*/ 2147483647 h 52"/>
                <a:gd name="T38" fmla="*/ 2147483647 w 1240"/>
                <a:gd name="T39" fmla="*/ 2147483647 h 52"/>
                <a:gd name="T40" fmla="*/ 2147483647 w 1240"/>
                <a:gd name="T41" fmla="*/ 2147483647 h 52"/>
                <a:gd name="T42" fmla="*/ 2147483647 w 1240"/>
                <a:gd name="T43" fmla="*/ 2147483647 h 52"/>
                <a:gd name="T44" fmla="*/ 2147483647 w 1240"/>
                <a:gd name="T45" fmla="*/ 2147483647 h 52"/>
                <a:gd name="T46" fmla="*/ 2147483647 w 1240"/>
                <a:gd name="T47" fmla="*/ 2147483647 h 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52">
                  <a:moveTo>
                    <a:pt x="0" y="13"/>
                  </a:moveTo>
                  <a:lnTo>
                    <a:pt x="56" y="15"/>
                  </a:lnTo>
                  <a:lnTo>
                    <a:pt x="112" y="28"/>
                  </a:lnTo>
                  <a:lnTo>
                    <a:pt x="168" y="44"/>
                  </a:lnTo>
                  <a:lnTo>
                    <a:pt x="224" y="52"/>
                  </a:lnTo>
                  <a:lnTo>
                    <a:pt x="277" y="44"/>
                  </a:lnTo>
                  <a:lnTo>
                    <a:pt x="329" y="28"/>
                  </a:lnTo>
                  <a:lnTo>
                    <a:pt x="382" y="16"/>
                  </a:lnTo>
                  <a:lnTo>
                    <a:pt x="438" y="12"/>
                  </a:lnTo>
                  <a:lnTo>
                    <a:pt x="494" y="0"/>
                  </a:lnTo>
                  <a:lnTo>
                    <a:pt x="550" y="18"/>
                  </a:lnTo>
                  <a:lnTo>
                    <a:pt x="607" y="27"/>
                  </a:lnTo>
                  <a:lnTo>
                    <a:pt x="660" y="22"/>
                  </a:lnTo>
                  <a:lnTo>
                    <a:pt x="711" y="10"/>
                  </a:lnTo>
                  <a:lnTo>
                    <a:pt x="765" y="13"/>
                  </a:lnTo>
                  <a:lnTo>
                    <a:pt x="818" y="13"/>
                  </a:lnTo>
                  <a:lnTo>
                    <a:pt x="871" y="13"/>
                  </a:lnTo>
                  <a:lnTo>
                    <a:pt x="923" y="13"/>
                  </a:lnTo>
                  <a:lnTo>
                    <a:pt x="976" y="15"/>
                  </a:lnTo>
                  <a:lnTo>
                    <a:pt x="1029" y="13"/>
                  </a:lnTo>
                  <a:lnTo>
                    <a:pt x="1082" y="9"/>
                  </a:lnTo>
                  <a:lnTo>
                    <a:pt x="1134" y="4"/>
                  </a:lnTo>
                  <a:lnTo>
                    <a:pt x="1187" y="21"/>
                  </a:lnTo>
                  <a:lnTo>
                    <a:pt x="1240" y="2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3" name="Freeform 228"/>
            <p:cNvSpPr>
              <a:spLocks/>
            </p:cNvSpPr>
            <p:nvPr/>
          </p:nvSpPr>
          <p:spPr bwMode="auto">
            <a:xfrm>
              <a:off x="1557338" y="2338388"/>
              <a:ext cx="1968500" cy="34925"/>
            </a:xfrm>
            <a:custGeom>
              <a:avLst/>
              <a:gdLst>
                <a:gd name="T0" fmla="*/ 0 w 1240"/>
                <a:gd name="T1" fmla="*/ 2147483647 h 22"/>
                <a:gd name="T2" fmla="*/ 2147483647 w 1240"/>
                <a:gd name="T3" fmla="*/ 2147483647 h 22"/>
                <a:gd name="T4" fmla="*/ 2147483647 w 1240"/>
                <a:gd name="T5" fmla="*/ 2147483647 h 22"/>
                <a:gd name="T6" fmla="*/ 2147483647 w 1240"/>
                <a:gd name="T7" fmla="*/ 2147483647 h 22"/>
                <a:gd name="T8" fmla="*/ 2147483647 w 1240"/>
                <a:gd name="T9" fmla="*/ 0 h 22"/>
                <a:gd name="T10" fmla="*/ 2147483647 w 1240"/>
                <a:gd name="T11" fmla="*/ 2147483647 h 22"/>
                <a:gd name="T12" fmla="*/ 2147483647 w 1240"/>
                <a:gd name="T13" fmla="*/ 2147483647 h 22"/>
                <a:gd name="T14" fmla="*/ 2147483647 w 1240"/>
                <a:gd name="T15" fmla="*/ 2147483647 h 22"/>
                <a:gd name="T16" fmla="*/ 2147483647 w 1240"/>
                <a:gd name="T17" fmla="*/ 2147483647 h 22"/>
                <a:gd name="T18" fmla="*/ 2147483647 w 1240"/>
                <a:gd name="T19" fmla="*/ 2147483647 h 22"/>
                <a:gd name="T20" fmla="*/ 2147483647 w 1240"/>
                <a:gd name="T21" fmla="*/ 2147483647 h 22"/>
                <a:gd name="T22" fmla="*/ 2147483647 w 1240"/>
                <a:gd name="T23" fmla="*/ 2147483647 h 22"/>
                <a:gd name="T24" fmla="*/ 2147483647 w 1240"/>
                <a:gd name="T25" fmla="*/ 2147483647 h 22"/>
                <a:gd name="T26" fmla="*/ 2147483647 w 1240"/>
                <a:gd name="T27" fmla="*/ 2147483647 h 22"/>
                <a:gd name="T28" fmla="*/ 2147483647 w 1240"/>
                <a:gd name="T29" fmla="*/ 2147483647 h 22"/>
                <a:gd name="T30" fmla="*/ 2147483647 w 1240"/>
                <a:gd name="T31" fmla="*/ 2147483647 h 22"/>
                <a:gd name="T32" fmla="*/ 2147483647 w 1240"/>
                <a:gd name="T33" fmla="*/ 2147483647 h 22"/>
                <a:gd name="T34" fmla="*/ 2147483647 w 1240"/>
                <a:gd name="T35" fmla="*/ 2147483647 h 22"/>
                <a:gd name="T36" fmla="*/ 2147483647 w 1240"/>
                <a:gd name="T37" fmla="*/ 2147483647 h 22"/>
                <a:gd name="T38" fmla="*/ 2147483647 w 1240"/>
                <a:gd name="T39" fmla="*/ 2147483647 h 22"/>
                <a:gd name="T40" fmla="*/ 2147483647 w 1240"/>
                <a:gd name="T41" fmla="*/ 2147483647 h 22"/>
                <a:gd name="T42" fmla="*/ 2147483647 w 1240"/>
                <a:gd name="T43" fmla="*/ 2147483647 h 22"/>
                <a:gd name="T44" fmla="*/ 2147483647 w 1240"/>
                <a:gd name="T45" fmla="*/ 2147483647 h 22"/>
                <a:gd name="T46" fmla="*/ 2147483647 w 1240"/>
                <a:gd name="T47" fmla="*/ 2147483647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2">
                  <a:moveTo>
                    <a:pt x="0" y="15"/>
                  </a:moveTo>
                  <a:lnTo>
                    <a:pt x="56" y="19"/>
                  </a:lnTo>
                  <a:lnTo>
                    <a:pt x="112" y="12"/>
                  </a:lnTo>
                  <a:lnTo>
                    <a:pt x="168" y="5"/>
                  </a:lnTo>
                  <a:lnTo>
                    <a:pt x="224" y="0"/>
                  </a:lnTo>
                  <a:lnTo>
                    <a:pt x="277" y="9"/>
                  </a:lnTo>
                  <a:lnTo>
                    <a:pt x="329" y="17"/>
                  </a:lnTo>
                  <a:lnTo>
                    <a:pt x="382" y="19"/>
                  </a:lnTo>
                  <a:lnTo>
                    <a:pt x="438" y="14"/>
                  </a:lnTo>
                  <a:lnTo>
                    <a:pt x="494" y="15"/>
                  </a:lnTo>
                  <a:lnTo>
                    <a:pt x="550" y="14"/>
                  </a:lnTo>
                  <a:lnTo>
                    <a:pt x="607" y="14"/>
                  </a:lnTo>
                  <a:lnTo>
                    <a:pt x="660" y="11"/>
                  </a:lnTo>
                  <a:lnTo>
                    <a:pt x="711" y="22"/>
                  </a:lnTo>
                  <a:lnTo>
                    <a:pt x="765" y="15"/>
                  </a:lnTo>
                  <a:lnTo>
                    <a:pt x="818" y="19"/>
                  </a:lnTo>
                  <a:lnTo>
                    <a:pt x="871" y="17"/>
                  </a:lnTo>
                  <a:lnTo>
                    <a:pt x="923" y="11"/>
                  </a:lnTo>
                  <a:lnTo>
                    <a:pt x="976" y="8"/>
                  </a:lnTo>
                  <a:lnTo>
                    <a:pt x="1029" y="11"/>
                  </a:lnTo>
                  <a:lnTo>
                    <a:pt x="1082" y="12"/>
                  </a:lnTo>
                  <a:lnTo>
                    <a:pt x="1134" y="17"/>
                  </a:lnTo>
                  <a:lnTo>
                    <a:pt x="1187" y="15"/>
                  </a:lnTo>
                  <a:lnTo>
                    <a:pt x="1240" y="1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4" name="Freeform 229"/>
            <p:cNvSpPr>
              <a:spLocks/>
            </p:cNvSpPr>
            <p:nvPr/>
          </p:nvSpPr>
          <p:spPr bwMode="auto">
            <a:xfrm>
              <a:off x="1557338" y="2336800"/>
              <a:ext cx="1968500" cy="31750"/>
            </a:xfrm>
            <a:custGeom>
              <a:avLst/>
              <a:gdLst>
                <a:gd name="T0" fmla="*/ 0 w 1240"/>
                <a:gd name="T1" fmla="*/ 2147483647 h 20"/>
                <a:gd name="T2" fmla="*/ 2147483647 w 1240"/>
                <a:gd name="T3" fmla="*/ 2147483647 h 20"/>
                <a:gd name="T4" fmla="*/ 2147483647 w 1240"/>
                <a:gd name="T5" fmla="*/ 2147483647 h 20"/>
                <a:gd name="T6" fmla="*/ 2147483647 w 1240"/>
                <a:gd name="T7" fmla="*/ 2147483647 h 20"/>
                <a:gd name="T8" fmla="*/ 2147483647 w 1240"/>
                <a:gd name="T9" fmla="*/ 2147483647 h 20"/>
                <a:gd name="T10" fmla="*/ 2147483647 w 1240"/>
                <a:gd name="T11" fmla="*/ 2147483647 h 20"/>
                <a:gd name="T12" fmla="*/ 2147483647 w 1240"/>
                <a:gd name="T13" fmla="*/ 2147483647 h 20"/>
                <a:gd name="T14" fmla="*/ 2147483647 w 1240"/>
                <a:gd name="T15" fmla="*/ 2147483647 h 20"/>
                <a:gd name="T16" fmla="*/ 2147483647 w 1240"/>
                <a:gd name="T17" fmla="*/ 2147483647 h 20"/>
                <a:gd name="T18" fmla="*/ 2147483647 w 1240"/>
                <a:gd name="T19" fmla="*/ 2147483647 h 20"/>
                <a:gd name="T20" fmla="*/ 2147483647 w 1240"/>
                <a:gd name="T21" fmla="*/ 2147483647 h 20"/>
                <a:gd name="T22" fmla="*/ 2147483647 w 1240"/>
                <a:gd name="T23" fmla="*/ 2147483647 h 20"/>
                <a:gd name="T24" fmla="*/ 2147483647 w 1240"/>
                <a:gd name="T25" fmla="*/ 2147483647 h 20"/>
                <a:gd name="T26" fmla="*/ 2147483647 w 1240"/>
                <a:gd name="T27" fmla="*/ 0 h 20"/>
                <a:gd name="T28" fmla="*/ 2147483647 w 1240"/>
                <a:gd name="T29" fmla="*/ 2147483647 h 20"/>
                <a:gd name="T30" fmla="*/ 2147483647 w 1240"/>
                <a:gd name="T31" fmla="*/ 2147483647 h 20"/>
                <a:gd name="T32" fmla="*/ 2147483647 w 1240"/>
                <a:gd name="T33" fmla="*/ 2147483647 h 20"/>
                <a:gd name="T34" fmla="*/ 2147483647 w 1240"/>
                <a:gd name="T35" fmla="*/ 2147483647 h 20"/>
                <a:gd name="T36" fmla="*/ 2147483647 w 1240"/>
                <a:gd name="T37" fmla="*/ 2147483647 h 20"/>
                <a:gd name="T38" fmla="*/ 2147483647 w 1240"/>
                <a:gd name="T39" fmla="*/ 2147483647 h 20"/>
                <a:gd name="T40" fmla="*/ 2147483647 w 1240"/>
                <a:gd name="T41" fmla="*/ 2147483647 h 20"/>
                <a:gd name="T42" fmla="*/ 2147483647 w 1240"/>
                <a:gd name="T43" fmla="*/ 2147483647 h 20"/>
                <a:gd name="T44" fmla="*/ 2147483647 w 1240"/>
                <a:gd name="T45" fmla="*/ 2147483647 h 20"/>
                <a:gd name="T46" fmla="*/ 2147483647 w 1240"/>
                <a:gd name="T47" fmla="*/ 2147483647 h 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0">
                  <a:moveTo>
                    <a:pt x="0" y="16"/>
                  </a:moveTo>
                  <a:lnTo>
                    <a:pt x="56" y="20"/>
                  </a:lnTo>
                  <a:lnTo>
                    <a:pt x="112" y="13"/>
                  </a:lnTo>
                  <a:lnTo>
                    <a:pt x="168" y="6"/>
                  </a:lnTo>
                  <a:lnTo>
                    <a:pt x="224" y="1"/>
                  </a:lnTo>
                  <a:lnTo>
                    <a:pt x="277" y="10"/>
                  </a:lnTo>
                  <a:lnTo>
                    <a:pt x="329" y="18"/>
                  </a:lnTo>
                  <a:lnTo>
                    <a:pt x="382" y="20"/>
                  </a:lnTo>
                  <a:lnTo>
                    <a:pt x="438" y="13"/>
                  </a:lnTo>
                  <a:lnTo>
                    <a:pt x="494" y="7"/>
                  </a:lnTo>
                  <a:lnTo>
                    <a:pt x="550" y="10"/>
                  </a:lnTo>
                  <a:lnTo>
                    <a:pt x="607" y="6"/>
                  </a:lnTo>
                  <a:lnTo>
                    <a:pt x="660" y="9"/>
                  </a:lnTo>
                  <a:lnTo>
                    <a:pt x="711" y="0"/>
                  </a:lnTo>
                  <a:lnTo>
                    <a:pt x="765" y="16"/>
                  </a:lnTo>
                  <a:lnTo>
                    <a:pt x="818" y="20"/>
                  </a:lnTo>
                  <a:lnTo>
                    <a:pt x="871" y="18"/>
                  </a:lnTo>
                  <a:lnTo>
                    <a:pt x="923" y="12"/>
                  </a:lnTo>
                  <a:lnTo>
                    <a:pt x="976" y="9"/>
                  </a:lnTo>
                  <a:lnTo>
                    <a:pt x="1029" y="12"/>
                  </a:lnTo>
                  <a:lnTo>
                    <a:pt x="1082" y="13"/>
                  </a:lnTo>
                  <a:lnTo>
                    <a:pt x="1134" y="12"/>
                  </a:lnTo>
                  <a:lnTo>
                    <a:pt x="1187" y="9"/>
                  </a:lnTo>
                  <a:lnTo>
                    <a:pt x="1240" y="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5" name="Freeform 230"/>
            <p:cNvSpPr>
              <a:spLocks/>
            </p:cNvSpPr>
            <p:nvPr/>
          </p:nvSpPr>
          <p:spPr bwMode="auto">
            <a:xfrm>
              <a:off x="1557338" y="2312988"/>
              <a:ext cx="1968500" cy="33337"/>
            </a:xfrm>
            <a:custGeom>
              <a:avLst/>
              <a:gdLst>
                <a:gd name="T0" fmla="*/ 0 w 1240"/>
                <a:gd name="T1" fmla="*/ 2147483647 h 21"/>
                <a:gd name="T2" fmla="*/ 2147483647 w 1240"/>
                <a:gd name="T3" fmla="*/ 2147483647 h 21"/>
                <a:gd name="T4" fmla="*/ 2147483647 w 1240"/>
                <a:gd name="T5" fmla="*/ 2147483647 h 21"/>
                <a:gd name="T6" fmla="*/ 2147483647 w 1240"/>
                <a:gd name="T7" fmla="*/ 2147483647 h 21"/>
                <a:gd name="T8" fmla="*/ 2147483647 w 1240"/>
                <a:gd name="T9" fmla="*/ 2147483647 h 21"/>
                <a:gd name="T10" fmla="*/ 2147483647 w 1240"/>
                <a:gd name="T11" fmla="*/ 2147483647 h 21"/>
                <a:gd name="T12" fmla="*/ 2147483647 w 1240"/>
                <a:gd name="T13" fmla="*/ 2147483647 h 21"/>
                <a:gd name="T14" fmla="*/ 2147483647 w 1240"/>
                <a:gd name="T15" fmla="*/ 0 h 21"/>
                <a:gd name="T16" fmla="*/ 2147483647 w 1240"/>
                <a:gd name="T17" fmla="*/ 2147483647 h 21"/>
                <a:gd name="T18" fmla="*/ 2147483647 w 1240"/>
                <a:gd name="T19" fmla="*/ 2147483647 h 21"/>
                <a:gd name="T20" fmla="*/ 2147483647 w 1240"/>
                <a:gd name="T21" fmla="*/ 2147483647 h 21"/>
                <a:gd name="T22" fmla="*/ 2147483647 w 1240"/>
                <a:gd name="T23" fmla="*/ 2147483647 h 21"/>
                <a:gd name="T24" fmla="*/ 2147483647 w 1240"/>
                <a:gd name="T25" fmla="*/ 2147483647 h 21"/>
                <a:gd name="T26" fmla="*/ 2147483647 w 1240"/>
                <a:gd name="T27" fmla="*/ 2147483647 h 21"/>
                <a:gd name="T28" fmla="*/ 2147483647 w 1240"/>
                <a:gd name="T29" fmla="*/ 2147483647 h 21"/>
                <a:gd name="T30" fmla="*/ 2147483647 w 1240"/>
                <a:gd name="T31" fmla="*/ 2147483647 h 21"/>
                <a:gd name="T32" fmla="*/ 2147483647 w 1240"/>
                <a:gd name="T33" fmla="*/ 2147483647 h 21"/>
                <a:gd name="T34" fmla="*/ 2147483647 w 1240"/>
                <a:gd name="T35" fmla="*/ 2147483647 h 21"/>
                <a:gd name="T36" fmla="*/ 2147483647 w 1240"/>
                <a:gd name="T37" fmla="*/ 2147483647 h 21"/>
                <a:gd name="T38" fmla="*/ 2147483647 w 1240"/>
                <a:gd name="T39" fmla="*/ 2147483647 h 21"/>
                <a:gd name="T40" fmla="*/ 2147483647 w 1240"/>
                <a:gd name="T41" fmla="*/ 2147483647 h 21"/>
                <a:gd name="T42" fmla="*/ 2147483647 w 1240"/>
                <a:gd name="T43" fmla="*/ 2147483647 h 21"/>
                <a:gd name="T44" fmla="*/ 2147483647 w 1240"/>
                <a:gd name="T45" fmla="*/ 2147483647 h 21"/>
                <a:gd name="T46" fmla="*/ 2147483647 w 1240"/>
                <a:gd name="T47" fmla="*/ 2147483647 h 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1">
                  <a:moveTo>
                    <a:pt x="0" y="7"/>
                  </a:moveTo>
                  <a:lnTo>
                    <a:pt x="56" y="7"/>
                  </a:lnTo>
                  <a:lnTo>
                    <a:pt x="112" y="4"/>
                  </a:lnTo>
                  <a:lnTo>
                    <a:pt x="168" y="6"/>
                  </a:lnTo>
                  <a:lnTo>
                    <a:pt x="224" y="10"/>
                  </a:lnTo>
                  <a:lnTo>
                    <a:pt x="277" y="9"/>
                  </a:lnTo>
                  <a:lnTo>
                    <a:pt x="329" y="3"/>
                  </a:lnTo>
                  <a:lnTo>
                    <a:pt x="382" y="0"/>
                  </a:lnTo>
                  <a:lnTo>
                    <a:pt x="438" y="1"/>
                  </a:lnTo>
                  <a:lnTo>
                    <a:pt x="494" y="9"/>
                  </a:lnTo>
                  <a:lnTo>
                    <a:pt x="550" y="13"/>
                  </a:lnTo>
                  <a:lnTo>
                    <a:pt x="607" y="21"/>
                  </a:lnTo>
                  <a:lnTo>
                    <a:pt x="660" y="19"/>
                  </a:lnTo>
                  <a:lnTo>
                    <a:pt x="711" y="15"/>
                  </a:lnTo>
                  <a:lnTo>
                    <a:pt x="765" y="7"/>
                  </a:lnTo>
                  <a:lnTo>
                    <a:pt x="818" y="9"/>
                  </a:lnTo>
                  <a:lnTo>
                    <a:pt x="871" y="12"/>
                  </a:lnTo>
                  <a:lnTo>
                    <a:pt x="923" y="18"/>
                  </a:lnTo>
                  <a:lnTo>
                    <a:pt x="976" y="19"/>
                  </a:lnTo>
                  <a:lnTo>
                    <a:pt x="1029" y="16"/>
                  </a:lnTo>
                  <a:lnTo>
                    <a:pt x="1082" y="15"/>
                  </a:lnTo>
                  <a:lnTo>
                    <a:pt x="1134" y="9"/>
                  </a:lnTo>
                  <a:lnTo>
                    <a:pt x="1187" y="16"/>
                  </a:lnTo>
                  <a:lnTo>
                    <a:pt x="1240" y="2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6" name="Freeform 231"/>
            <p:cNvSpPr>
              <a:spLocks/>
            </p:cNvSpPr>
            <p:nvPr/>
          </p:nvSpPr>
          <p:spPr bwMode="auto">
            <a:xfrm>
              <a:off x="1557338" y="2308225"/>
              <a:ext cx="1968500" cy="34925"/>
            </a:xfrm>
            <a:custGeom>
              <a:avLst/>
              <a:gdLst>
                <a:gd name="T0" fmla="*/ 0 w 1240"/>
                <a:gd name="T1" fmla="*/ 2147483647 h 22"/>
                <a:gd name="T2" fmla="*/ 2147483647 w 1240"/>
                <a:gd name="T3" fmla="*/ 2147483647 h 22"/>
                <a:gd name="T4" fmla="*/ 2147483647 w 1240"/>
                <a:gd name="T5" fmla="*/ 2147483647 h 22"/>
                <a:gd name="T6" fmla="*/ 2147483647 w 1240"/>
                <a:gd name="T7" fmla="*/ 2147483647 h 22"/>
                <a:gd name="T8" fmla="*/ 2147483647 w 1240"/>
                <a:gd name="T9" fmla="*/ 2147483647 h 22"/>
                <a:gd name="T10" fmla="*/ 2147483647 w 1240"/>
                <a:gd name="T11" fmla="*/ 2147483647 h 22"/>
                <a:gd name="T12" fmla="*/ 2147483647 w 1240"/>
                <a:gd name="T13" fmla="*/ 2147483647 h 22"/>
                <a:gd name="T14" fmla="*/ 2147483647 w 1240"/>
                <a:gd name="T15" fmla="*/ 2147483647 h 22"/>
                <a:gd name="T16" fmla="*/ 2147483647 w 1240"/>
                <a:gd name="T17" fmla="*/ 0 h 22"/>
                <a:gd name="T18" fmla="*/ 2147483647 w 1240"/>
                <a:gd name="T19" fmla="*/ 2147483647 h 22"/>
                <a:gd name="T20" fmla="*/ 2147483647 w 1240"/>
                <a:gd name="T21" fmla="*/ 2147483647 h 22"/>
                <a:gd name="T22" fmla="*/ 2147483647 w 1240"/>
                <a:gd name="T23" fmla="*/ 2147483647 h 22"/>
                <a:gd name="T24" fmla="*/ 2147483647 w 1240"/>
                <a:gd name="T25" fmla="*/ 2147483647 h 22"/>
                <a:gd name="T26" fmla="*/ 2147483647 w 1240"/>
                <a:gd name="T27" fmla="*/ 2147483647 h 22"/>
                <a:gd name="T28" fmla="*/ 2147483647 w 1240"/>
                <a:gd name="T29" fmla="*/ 2147483647 h 22"/>
                <a:gd name="T30" fmla="*/ 2147483647 w 1240"/>
                <a:gd name="T31" fmla="*/ 2147483647 h 22"/>
                <a:gd name="T32" fmla="*/ 2147483647 w 1240"/>
                <a:gd name="T33" fmla="*/ 2147483647 h 22"/>
                <a:gd name="T34" fmla="*/ 2147483647 w 1240"/>
                <a:gd name="T35" fmla="*/ 2147483647 h 22"/>
                <a:gd name="T36" fmla="*/ 2147483647 w 1240"/>
                <a:gd name="T37" fmla="*/ 2147483647 h 22"/>
                <a:gd name="T38" fmla="*/ 2147483647 w 1240"/>
                <a:gd name="T39" fmla="*/ 2147483647 h 22"/>
                <a:gd name="T40" fmla="*/ 2147483647 w 1240"/>
                <a:gd name="T41" fmla="*/ 2147483647 h 22"/>
                <a:gd name="T42" fmla="*/ 2147483647 w 1240"/>
                <a:gd name="T43" fmla="*/ 2147483647 h 22"/>
                <a:gd name="T44" fmla="*/ 2147483647 w 1240"/>
                <a:gd name="T45" fmla="*/ 2147483647 h 22"/>
                <a:gd name="T46" fmla="*/ 2147483647 w 1240"/>
                <a:gd name="T47" fmla="*/ 2147483647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2">
                  <a:moveTo>
                    <a:pt x="0" y="10"/>
                  </a:moveTo>
                  <a:lnTo>
                    <a:pt x="56" y="10"/>
                  </a:lnTo>
                  <a:lnTo>
                    <a:pt x="112" y="7"/>
                  </a:lnTo>
                  <a:lnTo>
                    <a:pt x="168" y="9"/>
                  </a:lnTo>
                  <a:lnTo>
                    <a:pt x="224" y="13"/>
                  </a:lnTo>
                  <a:lnTo>
                    <a:pt x="277" y="12"/>
                  </a:lnTo>
                  <a:lnTo>
                    <a:pt x="329" y="6"/>
                  </a:lnTo>
                  <a:lnTo>
                    <a:pt x="382" y="3"/>
                  </a:lnTo>
                  <a:lnTo>
                    <a:pt x="438" y="0"/>
                  </a:lnTo>
                  <a:lnTo>
                    <a:pt x="494" y="10"/>
                  </a:lnTo>
                  <a:lnTo>
                    <a:pt x="550" y="10"/>
                  </a:lnTo>
                  <a:lnTo>
                    <a:pt x="607" y="22"/>
                  </a:lnTo>
                  <a:lnTo>
                    <a:pt x="660" y="22"/>
                  </a:lnTo>
                  <a:lnTo>
                    <a:pt x="711" y="13"/>
                  </a:lnTo>
                  <a:lnTo>
                    <a:pt x="765" y="10"/>
                  </a:lnTo>
                  <a:lnTo>
                    <a:pt x="818" y="12"/>
                  </a:lnTo>
                  <a:lnTo>
                    <a:pt x="871" y="15"/>
                  </a:lnTo>
                  <a:lnTo>
                    <a:pt x="923" y="21"/>
                  </a:lnTo>
                  <a:lnTo>
                    <a:pt x="976" y="22"/>
                  </a:lnTo>
                  <a:lnTo>
                    <a:pt x="1029" y="19"/>
                  </a:lnTo>
                  <a:lnTo>
                    <a:pt x="1082" y="18"/>
                  </a:lnTo>
                  <a:lnTo>
                    <a:pt x="1134" y="12"/>
                  </a:lnTo>
                  <a:lnTo>
                    <a:pt x="1187" y="10"/>
                  </a:lnTo>
                  <a:lnTo>
                    <a:pt x="1240" y="2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7" name="Freeform 232"/>
            <p:cNvSpPr>
              <a:spLocks/>
            </p:cNvSpPr>
            <p:nvPr/>
          </p:nvSpPr>
          <p:spPr bwMode="auto">
            <a:xfrm>
              <a:off x="1557338" y="2268538"/>
              <a:ext cx="1968500" cy="55562"/>
            </a:xfrm>
            <a:custGeom>
              <a:avLst/>
              <a:gdLst>
                <a:gd name="T0" fmla="*/ 0 w 1240"/>
                <a:gd name="T1" fmla="*/ 2147483647 h 35"/>
                <a:gd name="T2" fmla="*/ 2147483647 w 1240"/>
                <a:gd name="T3" fmla="*/ 2147483647 h 35"/>
                <a:gd name="T4" fmla="*/ 2147483647 w 1240"/>
                <a:gd name="T5" fmla="*/ 2147483647 h 35"/>
                <a:gd name="T6" fmla="*/ 2147483647 w 1240"/>
                <a:gd name="T7" fmla="*/ 2147483647 h 35"/>
                <a:gd name="T8" fmla="*/ 2147483647 w 1240"/>
                <a:gd name="T9" fmla="*/ 2147483647 h 35"/>
                <a:gd name="T10" fmla="*/ 2147483647 w 1240"/>
                <a:gd name="T11" fmla="*/ 2147483647 h 35"/>
                <a:gd name="T12" fmla="*/ 2147483647 w 1240"/>
                <a:gd name="T13" fmla="*/ 2147483647 h 35"/>
                <a:gd name="T14" fmla="*/ 2147483647 w 1240"/>
                <a:gd name="T15" fmla="*/ 0 h 35"/>
                <a:gd name="T16" fmla="*/ 2147483647 w 1240"/>
                <a:gd name="T17" fmla="*/ 2147483647 h 35"/>
                <a:gd name="T18" fmla="*/ 2147483647 w 1240"/>
                <a:gd name="T19" fmla="*/ 2147483647 h 35"/>
                <a:gd name="T20" fmla="*/ 2147483647 w 1240"/>
                <a:gd name="T21" fmla="*/ 2147483647 h 35"/>
                <a:gd name="T22" fmla="*/ 2147483647 w 1240"/>
                <a:gd name="T23" fmla="*/ 2147483647 h 35"/>
                <a:gd name="T24" fmla="*/ 2147483647 w 1240"/>
                <a:gd name="T25" fmla="*/ 2147483647 h 35"/>
                <a:gd name="T26" fmla="*/ 2147483647 w 1240"/>
                <a:gd name="T27" fmla="*/ 2147483647 h 35"/>
                <a:gd name="T28" fmla="*/ 2147483647 w 1240"/>
                <a:gd name="T29" fmla="*/ 2147483647 h 35"/>
                <a:gd name="T30" fmla="*/ 2147483647 w 1240"/>
                <a:gd name="T31" fmla="*/ 2147483647 h 35"/>
                <a:gd name="T32" fmla="*/ 2147483647 w 1240"/>
                <a:gd name="T33" fmla="*/ 2147483647 h 35"/>
                <a:gd name="T34" fmla="*/ 2147483647 w 1240"/>
                <a:gd name="T35" fmla="*/ 2147483647 h 35"/>
                <a:gd name="T36" fmla="*/ 2147483647 w 1240"/>
                <a:gd name="T37" fmla="*/ 2147483647 h 35"/>
                <a:gd name="T38" fmla="*/ 2147483647 w 1240"/>
                <a:gd name="T39" fmla="*/ 2147483647 h 35"/>
                <a:gd name="T40" fmla="*/ 2147483647 w 1240"/>
                <a:gd name="T41" fmla="*/ 2147483647 h 35"/>
                <a:gd name="T42" fmla="*/ 2147483647 w 1240"/>
                <a:gd name="T43" fmla="*/ 2147483647 h 35"/>
                <a:gd name="T44" fmla="*/ 2147483647 w 1240"/>
                <a:gd name="T45" fmla="*/ 2147483647 h 35"/>
                <a:gd name="T46" fmla="*/ 2147483647 w 1240"/>
                <a:gd name="T47" fmla="*/ 2147483647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5">
                  <a:moveTo>
                    <a:pt x="0" y="35"/>
                  </a:moveTo>
                  <a:lnTo>
                    <a:pt x="56" y="28"/>
                  </a:lnTo>
                  <a:lnTo>
                    <a:pt x="112" y="25"/>
                  </a:lnTo>
                  <a:lnTo>
                    <a:pt x="168" y="25"/>
                  </a:lnTo>
                  <a:lnTo>
                    <a:pt x="224" y="18"/>
                  </a:lnTo>
                  <a:lnTo>
                    <a:pt x="277" y="9"/>
                  </a:lnTo>
                  <a:lnTo>
                    <a:pt x="329" y="3"/>
                  </a:lnTo>
                  <a:lnTo>
                    <a:pt x="382" y="0"/>
                  </a:lnTo>
                  <a:lnTo>
                    <a:pt x="438" y="25"/>
                  </a:lnTo>
                  <a:lnTo>
                    <a:pt x="494" y="21"/>
                  </a:lnTo>
                  <a:lnTo>
                    <a:pt x="550" y="32"/>
                  </a:lnTo>
                  <a:lnTo>
                    <a:pt x="607" y="35"/>
                  </a:lnTo>
                  <a:lnTo>
                    <a:pt x="660" y="21"/>
                  </a:lnTo>
                  <a:lnTo>
                    <a:pt x="711" y="35"/>
                  </a:lnTo>
                  <a:lnTo>
                    <a:pt x="765" y="35"/>
                  </a:lnTo>
                  <a:lnTo>
                    <a:pt x="818" y="29"/>
                  </a:lnTo>
                  <a:lnTo>
                    <a:pt x="871" y="25"/>
                  </a:lnTo>
                  <a:lnTo>
                    <a:pt x="923" y="24"/>
                  </a:lnTo>
                  <a:lnTo>
                    <a:pt x="976" y="25"/>
                  </a:lnTo>
                  <a:lnTo>
                    <a:pt x="1029" y="27"/>
                  </a:lnTo>
                  <a:lnTo>
                    <a:pt x="1082" y="29"/>
                  </a:lnTo>
                  <a:lnTo>
                    <a:pt x="1134" y="32"/>
                  </a:lnTo>
                  <a:lnTo>
                    <a:pt x="1187" y="31"/>
                  </a:lnTo>
                  <a:lnTo>
                    <a:pt x="1240" y="3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8" name="Freeform 233"/>
            <p:cNvSpPr>
              <a:spLocks/>
            </p:cNvSpPr>
            <p:nvPr/>
          </p:nvSpPr>
          <p:spPr bwMode="auto">
            <a:xfrm>
              <a:off x="1557338" y="2268538"/>
              <a:ext cx="1968500" cy="55562"/>
            </a:xfrm>
            <a:custGeom>
              <a:avLst/>
              <a:gdLst>
                <a:gd name="T0" fmla="*/ 0 w 1240"/>
                <a:gd name="T1" fmla="*/ 2147483647 h 35"/>
                <a:gd name="T2" fmla="*/ 2147483647 w 1240"/>
                <a:gd name="T3" fmla="*/ 2147483647 h 35"/>
                <a:gd name="T4" fmla="*/ 2147483647 w 1240"/>
                <a:gd name="T5" fmla="*/ 2147483647 h 35"/>
                <a:gd name="T6" fmla="*/ 2147483647 w 1240"/>
                <a:gd name="T7" fmla="*/ 2147483647 h 35"/>
                <a:gd name="T8" fmla="*/ 2147483647 w 1240"/>
                <a:gd name="T9" fmla="*/ 2147483647 h 35"/>
                <a:gd name="T10" fmla="*/ 2147483647 w 1240"/>
                <a:gd name="T11" fmla="*/ 2147483647 h 35"/>
                <a:gd name="T12" fmla="*/ 2147483647 w 1240"/>
                <a:gd name="T13" fmla="*/ 2147483647 h 35"/>
                <a:gd name="T14" fmla="*/ 2147483647 w 1240"/>
                <a:gd name="T15" fmla="*/ 0 h 35"/>
                <a:gd name="T16" fmla="*/ 2147483647 w 1240"/>
                <a:gd name="T17" fmla="*/ 2147483647 h 35"/>
                <a:gd name="T18" fmla="*/ 2147483647 w 1240"/>
                <a:gd name="T19" fmla="*/ 2147483647 h 35"/>
                <a:gd name="T20" fmla="*/ 2147483647 w 1240"/>
                <a:gd name="T21" fmla="*/ 2147483647 h 35"/>
                <a:gd name="T22" fmla="*/ 2147483647 w 1240"/>
                <a:gd name="T23" fmla="*/ 2147483647 h 35"/>
                <a:gd name="T24" fmla="*/ 2147483647 w 1240"/>
                <a:gd name="T25" fmla="*/ 2147483647 h 35"/>
                <a:gd name="T26" fmla="*/ 2147483647 w 1240"/>
                <a:gd name="T27" fmla="*/ 2147483647 h 35"/>
                <a:gd name="T28" fmla="*/ 2147483647 w 1240"/>
                <a:gd name="T29" fmla="*/ 2147483647 h 35"/>
                <a:gd name="T30" fmla="*/ 2147483647 w 1240"/>
                <a:gd name="T31" fmla="*/ 2147483647 h 35"/>
                <a:gd name="T32" fmla="*/ 2147483647 w 1240"/>
                <a:gd name="T33" fmla="*/ 2147483647 h 35"/>
                <a:gd name="T34" fmla="*/ 2147483647 w 1240"/>
                <a:gd name="T35" fmla="*/ 2147483647 h 35"/>
                <a:gd name="T36" fmla="*/ 2147483647 w 1240"/>
                <a:gd name="T37" fmla="*/ 2147483647 h 35"/>
                <a:gd name="T38" fmla="*/ 2147483647 w 1240"/>
                <a:gd name="T39" fmla="*/ 2147483647 h 35"/>
                <a:gd name="T40" fmla="*/ 2147483647 w 1240"/>
                <a:gd name="T41" fmla="*/ 2147483647 h 35"/>
                <a:gd name="T42" fmla="*/ 2147483647 w 1240"/>
                <a:gd name="T43" fmla="*/ 2147483647 h 35"/>
                <a:gd name="T44" fmla="*/ 2147483647 w 1240"/>
                <a:gd name="T45" fmla="*/ 2147483647 h 35"/>
                <a:gd name="T46" fmla="*/ 2147483647 w 1240"/>
                <a:gd name="T47" fmla="*/ 2147483647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5">
                  <a:moveTo>
                    <a:pt x="0" y="35"/>
                  </a:moveTo>
                  <a:lnTo>
                    <a:pt x="56" y="28"/>
                  </a:lnTo>
                  <a:lnTo>
                    <a:pt x="112" y="25"/>
                  </a:lnTo>
                  <a:lnTo>
                    <a:pt x="168" y="25"/>
                  </a:lnTo>
                  <a:lnTo>
                    <a:pt x="224" y="18"/>
                  </a:lnTo>
                  <a:lnTo>
                    <a:pt x="277" y="9"/>
                  </a:lnTo>
                  <a:lnTo>
                    <a:pt x="329" y="3"/>
                  </a:lnTo>
                  <a:lnTo>
                    <a:pt x="382" y="0"/>
                  </a:lnTo>
                  <a:lnTo>
                    <a:pt x="438" y="9"/>
                  </a:lnTo>
                  <a:lnTo>
                    <a:pt x="494" y="18"/>
                  </a:lnTo>
                  <a:lnTo>
                    <a:pt x="550" y="15"/>
                  </a:lnTo>
                  <a:lnTo>
                    <a:pt x="607" y="7"/>
                  </a:lnTo>
                  <a:lnTo>
                    <a:pt x="660" y="19"/>
                  </a:lnTo>
                  <a:lnTo>
                    <a:pt x="711" y="24"/>
                  </a:lnTo>
                  <a:lnTo>
                    <a:pt x="765" y="35"/>
                  </a:lnTo>
                  <a:lnTo>
                    <a:pt x="818" y="29"/>
                  </a:lnTo>
                  <a:lnTo>
                    <a:pt x="871" y="25"/>
                  </a:lnTo>
                  <a:lnTo>
                    <a:pt x="923" y="24"/>
                  </a:lnTo>
                  <a:lnTo>
                    <a:pt x="976" y="25"/>
                  </a:lnTo>
                  <a:lnTo>
                    <a:pt x="1029" y="27"/>
                  </a:lnTo>
                  <a:lnTo>
                    <a:pt x="1082" y="29"/>
                  </a:lnTo>
                  <a:lnTo>
                    <a:pt x="1134" y="27"/>
                  </a:lnTo>
                  <a:lnTo>
                    <a:pt x="1187" y="18"/>
                  </a:lnTo>
                  <a:lnTo>
                    <a:pt x="124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89" name="Freeform 234"/>
            <p:cNvSpPr>
              <a:spLocks/>
            </p:cNvSpPr>
            <p:nvPr/>
          </p:nvSpPr>
          <p:spPr bwMode="auto">
            <a:xfrm>
              <a:off x="1557338" y="2259013"/>
              <a:ext cx="1968500" cy="47625"/>
            </a:xfrm>
            <a:custGeom>
              <a:avLst/>
              <a:gdLst>
                <a:gd name="T0" fmla="*/ 0 w 1240"/>
                <a:gd name="T1" fmla="*/ 2147483647 h 30"/>
                <a:gd name="T2" fmla="*/ 2147483647 w 1240"/>
                <a:gd name="T3" fmla="*/ 2147483647 h 30"/>
                <a:gd name="T4" fmla="*/ 2147483647 w 1240"/>
                <a:gd name="T5" fmla="*/ 2147483647 h 30"/>
                <a:gd name="T6" fmla="*/ 2147483647 w 1240"/>
                <a:gd name="T7" fmla="*/ 0 h 30"/>
                <a:gd name="T8" fmla="*/ 2147483647 w 1240"/>
                <a:gd name="T9" fmla="*/ 2147483647 h 30"/>
                <a:gd name="T10" fmla="*/ 2147483647 w 1240"/>
                <a:gd name="T11" fmla="*/ 2147483647 h 30"/>
                <a:gd name="T12" fmla="*/ 2147483647 w 1240"/>
                <a:gd name="T13" fmla="*/ 2147483647 h 30"/>
                <a:gd name="T14" fmla="*/ 2147483647 w 1240"/>
                <a:gd name="T15" fmla="*/ 2147483647 h 30"/>
                <a:gd name="T16" fmla="*/ 2147483647 w 1240"/>
                <a:gd name="T17" fmla="*/ 2147483647 h 30"/>
                <a:gd name="T18" fmla="*/ 2147483647 w 1240"/>
                <a:gd name="T19" fmla="*/ 2147483647 h 30"/>
                <a:gd name="T20" fmla="*/ 2147483647 w 1240"/>
                <a:gd name="T21" fmla="*/ 2147483647 h 30"/>
                <a:gd name="T22" fmla="*/ 2147483647 w 1240"/>
                <a:gd name="T23" fmla="*/ 2147483647 h 30"/>
                <a:gd name="T24" fmla="*/ 2147483647 w 1240"/>
                <a:gd name="T25" fmla="*/ 2147483647 h 30"/>
                <a:gd name="T26" fmla="*/ 2147483647 w 1240"/>
                <a:gd name="T27" fmla="*/ 2147483647 h 30"/>
                <a:gd name="T28" fmla="*/ 2147483647 w 1240"/>
                <a:gd name="T29" fmla="*/ 2147483647 h 30"/>
                <a:gd name="T30" fmla="*/ 2147483647 w 1240"/>
                <a:gd name="T31" fmla="*/ 2147483647 h 30"/>
                <a:gd name="T32" fmla="*/ 2147483647 w 1240"/>
                <a:gd name="T33" fmla="*/ 2147483647 h 30"/>
                <a:gd name="T34" fmla="*/ 2147483647 w 1240"/>
                <a:gd name="T35" fmla="*/ 2147483647 h 30"/>
                <a:gd name="T36" fmla="*/ 2147483647 w 1240"/>
                <a:gd name="T37" fmla="*/ 2147483647 h 30"/>
                <a:gd name="T38" fmla="*/ 2147483647 w 1240"/>
                <a:gd name="T39" fmla="*/ 2147483647 h 30"/>
                <a:gd name="T40" fmla="*/ 2147483647 w 1240"/>
                <a:gd name="T41" fmla="*/ 2147483647 h 30"/>
                <a:gd name="T42" fmla="*/ 2147483647 w 1240"/>
                <a:gd name="T43" fmla="*/ 2147483647 h 30"/>
                <a:gd name="T44" fmla="*/ 2147483647 w 1240"/>
                <a:gd name="T45" fmla="*/ 2147483647 h 30"/>
                <a:gd name="T46" fmla="*/ 2147483647 w 1240"/>
                <a:gd name="T47" fmla="*/ 2147483647 h 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30">
                  <a:moveTo>
                    <a:pt x="0" y="18"/>
                  </a:moveTo>
                  <a:lnTo>
                    <a:pt x="56" y="12"/>
                  </a:lnTo>
                  <a:lnTo>
                    <a:pt x="112" y="6"/>
                  </a:lnTo>
                  <a:lnTo>
                    <a:pt x="168" y="0"/>
                  </a:lnTo>
                  <a:lnTo>
                    <a:pt x="224" y="3"/>
                  </a:lnTo>
                  <a:lnTo>
                    <a:pt x="277" y="4"/>
                  </a:lnTo>
                  <a:lnTo>
                    <a:pt x="329" y="3"/>
                  </a:lnTo>
                  <a:lnTo>
                    <a:pt x="382" y="3"/>
                  </a:lnTo>
                  <a:lnTo>
                    <a:pt x="438" y="9"/>
                  </a:lnTo>
                  <a:lnTo>
                    <a:pt x="494" y="21"/>
                  </a:lnTo>
                  <a:lnTo>
                    <a:pt x="550" y="16"/>
                  </a:lnTo>
                  <a:lnTo>
                    <a:pt x="607" y="12"/>
                  </a:lnTo>
                  <a:lnTo>
                    <a:pt x="660" y="13"/>
                  </a:lnTo>
                  <a:lnTo>
                    <a:pt x="711" y="30"/>
                  </a:lnTo>
                  <a:lnTo>
                    <a:pt x="765" y="18"/>
                  </a:lnTo>
                  <a:lnTo>
                    <a:pt x="818" y="10"/>
                  </a:lnTo>
                  <a:lnTo>
                    <a:pt x="871" y="12"/>
                  </a:lnTo>
                  <a:lnTo>
                    <a:pt x="923" y="13"/>
                  </a:lnTo>
                  <a:lnTo>
                    <a:pt x="976" y="12"/>
                  </a:lnTo>
                  <a:lnTo>
                    <a:pt x="1029" y="18"/>
                  </a:lnTo>
                  <a:lnTo>
                    <a:pt x="1082" y="27"/>
                  </a:lnTo>
                  <a:lnTo>
                    <a:pt x="1134" y="25"/>
                  </a:lnTo>
                  <a:lnTo>
                    <a:pt x="1187" y="16"/>
                  </a:lnTo>
                  <a:lnTo>
                    <a:pt x="1240" y="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90" name="Freeform 235"/>
            <p:cNvSpPr>
              <a:spLocks/>
            </p:cNvSpPr>
            <p:nvPr/>
          </p:nvSpPr>
          <p:spPr bwMode="auto">
            <a:xfrm>
              <a:off x="1557338" y="2259013"/>
              <a:ext cx="1968500" cy="42862"/>
            </a:xfrm>
            <a:custGeom>
              <a:avLst/>
              <a:gdLst>
                <a:gd name="T0" fmla="*/ 0 w 1240"/>
                <a:gd name="T1" fmla="*/ 2147483647 h 27"/>
                <a:gd name="T2" fmla="*/ 2147483647 w 1240"/>
                <a:gd name="T3" fmla="*/ 2147483647 h 27"/>
                <a:gd name="T4" fmla="*/ 2147483647 w 1240"/>
                <a:gd name="T5" fmla="*/ 2147483647 h 27"/>
                <a:gd name="T6" fmla="*/ 2147483647 w 1240"/>
                <a:gd name="T7" fmla="*/ 0 h 27"/>
                <a:gd name="T8" fmla="*/ 2147483647 w 1240"/>
                <a:gd name="T9" fmla="*/ 2147483647 h 27"/>
                <a:gd name="T10" fmla="*/ 2147483647 w 1240"/>
                <a:gd name="T11" fmla="*/ 2147483647 h 27"/>
                <a:gd name="T12" fmla="*/ 2147483647 w 1240"/>
                <a:gd name="T13" fmla="*/ 2147483647 h 27"/>
                <a:gd name="T14" fmla="*/ 2147483647 w 1240"/>
                <a:gd name="T15" fmla="*/ 2147483647 h 27"/>
                <a:gd name="T16" fmla="*/ 2147483647 w 1240"/>
                <a:gd name="T17" fmla="*/ 2147483647 h 27"/>
                <a:gd name="T18" fmla="*/ 2147483647 w 1240"/>
                <a:gd name="T19" fmla="*/ 2147483647 h 27"/>
                <a:gd name="T20" fmla="*/ 2147483647 w 1240"/>
                <a:gd name="T21" fmla="*/ 2147483647 h 27"/>
                <a:gd name="T22" fmla="*/ 2147483647 w 1240"/>
                <a:gd name="T23" fmla="*/ 2147483647 h 27"/>
                <a:gd name="T24" fmla="*/ 2147483647 w 1240"/>
                <a:gd name="T25" fmla="*/ 2147483647 h 27"/>
                <a:gd name="T26" fmla="*/ 2147483647 w 1240"/>
                <a:gd name="T27" fmla="*/ 2147483647 h 27"/>
                <a:gd name="T28" fmla="*/ 2147483647 w 1240"/>
                <a:gd name="T29" fmla="*/ 2147483647 h 27"/>
                <a:gd name="T30" fmla="*/ 2147483647 w 1240"/>
                <a:gd name="T31" fmla="*/ 2147483647 h 27"/>
                <a:gd name="T32" fmla="*/ 2147483647 w 1240"/>
                <a:gd name="T33" fmla="*/ 2147483647 h 27"/>
                <a:gd name="T34" fmla="*/ 2147483647 w 1240"/>
                <a:gd name="T35" fmla="*/ 2147483647 h 27"/>
                <a:gd name="T36" fmla="*/ 2147483647 w 1240"/>
                <a:gd name="T37" fmla="*/ 2147483647 h 27"/>
                <a:gd name="T38" fmla="*/ 2147483647 w 1240"/>
                <a:gd name="T39" fmla="*/ 2147483647 h 27"/>
                <a:gd name="T40" fmla="*/ 2147483647 w 1240"/>
                <a:gd name="T41" fmla="*/ 2147483647 h 27"/>
                <a:gd name="T42" fmla="*/ 2147483647 w 1240"/>
                <a:gd name="T43" fmla="*/ 2147483647 h 27"/>
                <a:gd name="T44" fmla="*/ 2147483647 w 1240"/>
                <a:gd name="T45" fmla="*/ 2147483647 h 27"/>
                <a:gd name="T46" fmla="*/ 2147483647 w 1240"/>
                <a:gd name="T47" fmla="*/ 2147483647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7">
                  <a:moveTo>
                    <a:pt x="0" y="18"/>
                  </a:moveTo>
                  <a:lnTo>
                    <a:pt x="56" y="12"/>
                  </a:lnTo>
                  <a:lnTo>
                    <a:pt x="112" y="6"/>
                  </a:lnTo>
                  <a:lnTo>
                    <a:pt x="168" y="0"/>
                  </a:lnTo>
                  <a:lnTo>
                    <a:pt x="224" y="3"/>
                  </a:lnTo>
                  <a:lnTo>
                    <a:pt x="277" y="4"/>
                  </a:lnTo>
                  <a:lnTo>
                    <a:pt x="329" y="3"/>
                  </a:lnTo>
                  <a:lnTo>
                    <a:pt x="382" y="3"/>
                  </a:lnTo>
                  <a:lnTo>
                    <a:pt x="438" y="6"/>
                  </a:lnTo>
                  <a:lnTo>
                    <a:pt x="494" y="16"/>
                  </a:lnTo>
                  <a:lnTo>
                    <a:pt x="550" y="15"/>
                  </a:lnTo>
                  <a:lnTo>
                    <a:pt x="607" y="7"/>
                  </a:lnTo>
                  <a:lnTo>
                    <a:pt x="660" y="13"/>
                  </a:lnTo>
                  <a:lnTo>
                    <a:pt x="711" y="6"/>
                  </a:lnTo>
                  <a:lnTo>
                    <a:pt x="765" y="18"/>
                  </a:lnTo>
                  <a:lnTo>
                    <a:pt x="818" y="10"/>
                  </a:lnTo>
                  <a:lnTo>
                    <a:pt x="871" y="12"/>
                  </a:lnTo>
                  <a:lnTo>
                    <a:pt x="923" y="13"/>
                  </a:lnTo>
                  <a:lnTo>
                    <a:pt x="976" y="12"/>
                  </a:lnTo>
                  <a:lnTo>
                    <a:pt x="1029" y="18"/>
                  </a:lnTo>
                  <a:lnTo>
                    <a:pt x="1082" y="27"/>
                  </a:lnTo>
                  <a:lnTo>
                    <a:pt x="1134" y="15"/>
                  </a:lnTo>
                  <a:lnTo>
                    <a:pt x="1187" y="10"/>
                  </a:lnTo>
                  <a:lnTo>
                    <a:pt x="1240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91" name="Freeform 236"/>
            <p:cNvSpPr>
              <a:spLocks/>
            </p:cNvSpPr>
            <p:nvPr/>
          </p:nvSpPr>
          <p:spPr bwMode="auto">
            <a:xfrm>
              <a:off x="1557338" y="2233613"/>
              <a:ext cx="1968500" cy="44450"/>
            </a:xfrm>
            <a:custGeom>
              <a:avLst/>
              <a:gdLst>
                <a:gd name="T0" fmla="*/ 0 w 1240"/>
                <a:gd name="T1" fmla="*/ 2147483647 h 28"/>
                <a:gd name="T2" fmla="*/ 2147483647 w 1240"/>
                <a:gd name="T3" fmla="*/ 2147483647 h 28"/>
                <a:gd name="T4" fmla="*/ 2147483647 w 1240"/>
                <a:gd name="T5" fmla="*/ 2147483647 h 28"/>
                <a:gd name="T6" fmla="*/ 2147483647 w 1240"/>
                <a:gd name="T7" fmla="*/ 2147483647 h 28"/>
                <a:gd name="T8" fmla="*/ 2147483647 w 1240"/>
                <a:gd name="T9" fmla="*/ 0 h 28"/>
                <a:gd name="T10" fmla="*/ 2147483647 w 1240"/>
                <a:gd name="T11" fmla="*/ 2147483647 h 28"/>
                <a:gd name="T12" fmla="*/ 2147483647 w 1240"/>
                <a:gd name="T13" fmla="*/ 2147483647 h 28"/>
                <a:gd name="T14" fmla="*/ 2147483647 w 1240"/>
                <a:gd name="T15" fmla="*/ 2147483647 h 28"/>
                <a:gd name="T16" fmla="*/ 2147483647 w 1240"/>
                <a:gd name="T17" fmla="*/ 2147483647 h 28"/>
                <a:gd name="T18" fmla="*/ 2147483647 w 1240"/>
                <a:gd name="T19" fmla="*/ 2147483647 h 28"/>
                <a:gd name="T20" fmla="*/ 2147483647 w 1240"/>
                <a:gd name="T21" fmla="*/ 2147483647 h 28"/>
                <a:gd name="T22" fmla="*/ 2147483647 w 1240"/>
                <a:gd name="T23" fmla="*/ 2147483647 h 28"/>
                <a:gd name="T24" fmla="*/ 2147483647 w 1240"/>
                <a:gd name="T25" fmla="*/ 2147483647 h 28"/>
                <a:gd name="T26" fmla="*/ 2147483647 w 1240"/>
                <a:gd name="T27" fmla="*/ 2147483647 h 28"/>
                <a:gd name="T28" fmla="*/ 2147483647 w 1240"/>
                <a:gd name="T29" fmla="*/ 2147483647 h 28"/>
                <a:gd name="T30" fmla="*/ 2147483647 w 1240"/>
                <a:gd name="T31" fmla="*/ 2147483647 h 28"/>
                <a:gd name="T32" fmla="*/ 2147483647 w 1240"/>
                <a:gd name="T33" fmla="*/ 2147483647 h 28"/>
                <a:gd name="T34" fmla="*/ 2147483647 w 1240"/>
                <a:gd name="T35" fmla="*/ 2147483647 h 28"/>
                <a:gd name="T36" fmla="*/ 2147483647 w 1240"/>
                <a:gd name="T37" fmla="*/ 2147483647 h 28"/>
                <a:gd name="T38" fmla="*/ 2147483647 w 1240"/>
                <a:gd name="T39" fmla="*/ 2147483647 h 28"/>
                <a:gd name="T40" fmla="*/ 2147483647 w 1240"/>
                <a:gd name="T41" fmla="*/ 2147483647 h 28"/>
                <a:gd name="T42" fmla="*/ 2147483647 w 1240"/>
                <a:gd name="T43" fmla="*/ 2147483647 h 28"/>
                <a:gd name="T44" fmla="*/ 2147483647 w 1240"/>
                <a:gd name="T45" fmla="*/ 2147483647 h 28"/>
                <a:gd name="T46" fmla="*/ 2147483647 w 1240"/>
                <a:gd name="T47" fmla="*/ 2147483647 h 2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8">
                  <a:moveTo>
                    <a:pt x="0" y="13"/>
                  </a:moveTo>
                  <a:lnTo>
                    <a:pt x="56" y="19"/>
                  </a:lnTo>
                  <a:lnTo>
                    <a:pt x="112" y="16"/>
                  </a:lnTo>
                  <a:lnTo>
                    <a:pt x="168" y="6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6"/>
                  </a:lnTo>
                  <a:lnTo>
                    <a:pt x="382" y="15"/>
                  </a:lnTo>
                  <a:lnTo>
                    <a:pt x="438" y="13"/>
                  </a:lnTo>
                  <a:lnTo>
                    <a:pt x="494" y="20"/>
                  </a:lnTo>
                  <a:lnTo>
                    <a:pt x="550" y="19"/>
                  </a:lnTo>
                  <a:lnTo>
                    <a:pt x="607" y="23"/>
                  </a:lnTo>
                  <a:lnTo>
                    <a:pt x="660" y="23"/>
                  </a:lnTo>
                  <a:lnTo>
                    <a:pt x="711" y="17"/>
                  </a:lnTo>
                  <a:lnTo>
                    <a:pt x="765" y="13"/>
                  </a:lnTo>
                  <a:lnTo>
                    <a:pt x="818" y="19"/>
                  </a:lnTo>
                  <a:lnTo>
                    <a:pt x="871" y="16"/>
                  </a:lnTo>
                  <a:lnTo>
                    <a:pt x="923" y="15"/>
                  </a:lnTo>
                  <a:lnTo>
                    <a:pt x="976" y="16"/>
                  </a:lnTo>
                  <a:lnTo>
                    <a:pt x="1029" y="16"/>
                  </a:lnTo>
                  <a:lnTo>
                    <a:pt x="1082" y="16"/>
                  </a:lnTo>
                  <a:lnTo>
                    <a:pt x="1134" y="28"/>
                  </a:lnTo>
                  <a:lnTo>
                    <a:pt x="1187" y="22"/>
                  </a:lnTo>
                  <a:lnTo>
                    <a:pt x="1240" y="2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92" name="Freeform 237"/>
            <p:cNvSpPr>
              <a:spLocks/>
            </p:cNvSpPr>
            <p:nvPr/>
          </p:nvSpPr>
          <p:spPr bwMode="auto">
            <a:xfrm>
              <a:off x="1557338" y="2233613"/>
              <a:ext cx="1968500" cy="31750"/>
            </a:xfrm>
            <a:custGeom>
              <a:avLst/>
              <a:gdLst>
                <a:gd name="T0" fmla="*/ 0 w 1240"/>
                <a:gd name="T1" fmla="*/ 2147483647 h 20"/>
                <a:gd name="T2" fmla="*/ 2147483647 w 1240"/>
                <a:gd name="T3" fmla="*/ 2147483647 h 20"/>
                <a:gd name="T4" fmla="*/ 2147483647 w 1240"/>
                <a:gd name="T5" fmla="*/ 2147483647 h 20"/>
                <a:gd name="T6" fmla="*/ 2147483647 w 1240"/>
                <a:gd name="T7" fmla="*/ 2147483647 h 20"/>
                <a:gd name="T8" fmla="*/ 2147483647 w 1240"/>
                <a:gd name="T9" fmla="*/ 0 h 20"/>
                <a:gd name="T10" fmla="*/ 2147483647 w 1240"/>
                <a:gd name="T11" fmla="*/ 2147483647 h 20"/>
                <a:gd name="T12" fmla="*/ 2147483647 w 1240"/>
                <a:gd name="T13" fmla="*/ 2147483647 h 20"/>
                <a:gd name="T14" fmla="*/ 2147483647 w 1240"/>
                <a:gd name="T15" fmla="*/ 2147483647 h 20"/>
                <a:gd name="T16" fmla="*/ 2147483647 w 1240"/>
                <a:gd name="T17" fmla="*/ 2147483647 h 20"/>
                <a:gd name="T18" fmla="*/ 2147483647 w 1240"/>
                <a:gd name="T19" fmla="*/ 2147483647 h 20"/>
                <a:gd name="T20" fmla="*/ 2147483647 w 1240"/>
                <a:gd name="T21" fmla="*/ 2147483647 h 20"/>
                <a:gd name="T22" fmla="*/ 2147483647 w 1240"/>
                <a:gd name="T23" fmla="*/ 2147483647 h 20"/>
                <a:gd name="T24" fmla="*/ 2147483647 w 1240"/>
                <a:gd name="T25" fmla="*/ 2147483647 h 20"/>
                <a:gd name="T26" fmla="*/ 2147483647 w 1240"/>
                <a:gd name="T27" fmla="*/ 2147483647 h 20"/>
                <a:gd name="T28" fmla="*/ 2147483647 w 1240"/>
                <a:gd name="T29" fmla="*/ 2147483647 h 20"/>
                <a:gd name="T30" fmla="*/ 2147483647 w 1240"/>
                <a:gd name="T31" fmla="*/ 2147483647 h 20"/>
                <a:gd name="T32" fmla="*/ 2147483647 w 1240"/>
                <a:gd name="T33" fmla="*/ 2147483647 h 20"/>
                <a:gd name="T34" fmla="*/ 2147483647 w 1240"/>
                <a:gd name="T35" fmla="*/ 2147483647 h 20"/>
                <a:gd name="T36" fmla="*/ 2147483647 w 1240"/>
                <a:gd name="T37" fmla="*/ 2147483647 h 20"/>
                <a:gd name="T38" fmla="*/ 2147483647 w 1240"/>
                <a:gd name="T39" fmla="*/ 2147483647 h 20"/>
                <a:gd name="T40" fmla="*/ 2147483647 w 1240"/>
                <a:gd name="T41" fmla="*/ 2147483647 h 20"/>
                <a:gd name="T42" fmla="*/ 2147483647 w 1240"/>
                <a:gd name="T43" fmla="*/ 2147483647 h 20"/>
                <a:gd name="T44" fmla="*/ 2147483647 w 1240"/>
                <a:gd name="T45" fmla="*/ 2147483647 h 20"/>
                <a:gd name="T46" fmla="*/ 2147483647 w 1240"/>
                <a:gd name="T47" fmla="*/ 2147483647 h 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0">
                  <a:moveTo>
                    <a:pt x="0" y="13"/>
                  </a:moveTo>
                  <a:lnTo>
                    <a:pt x="56" y="19"/>
                  </a:lnTo>
                  <a:lnTo>
                    <a:pt x="112" y="16"/>
                  </a:lnTo>
                  <a:lnTo>
                    <a:pt x="168" y="6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6"/>
                  </a:lnTo>
                  <a:lnTo>
                    <a:pt x="382" y="15"/>
                  </a:lnTo>
                  <a:lnTo>
                    <a:pt x="438" y="7"/>
                  </a:lnTo>
                  <a:lnTo>
                    <a:pt x="494" y="12"/>
                  </a:lnTo>
                  <a:lnTo>
                    <a:pt x="550" y="19"/>
                  </a:lnTo>
                  <a:lnTo>
                    <a:pt x="607" y="20"/>
                  </a:lnTo>
                  <a:lnTo>
                    <a:pt x="660" y="16"/>
                  </a:lnTo>
                  <a:lnTo>
                    <a:pt x="711" y="13"/>
                  </a:lnTo>
                  <a:lnTo>
                    <a:pt x="765" y="13"/>
                  </a:lnTo>
                  <a:lnTo>
                    <a:pt x="818" y="19"/>
                  </a:lnTo>
                  <a:lnTo>
                    <a:pt x="871" y="16"/>
                  </a:lnTo>
                  <a:lnTo>
                    <a:pt x="923" y="15"/>
                  </a:lnTo>
                  <a:lnTo>
                    <a:pt x="976" y="16"/>
                  </a:lnTo>
                  <a:lnTo>
                    <a:pt x="1029" y="16"/>
                  </a:lnTo>
                  <a:lnTo>
                    <a:pt x="1082" y="16"/>
                  </a:lnTo>
                  <a:lnTo>
                    <a:pt x="1134" y="15"/>
                  </a:lnTo>
                  <a:lnTo>
                    <a:pt x="1187" y="19"/>
                  </a:lnTo>
                  <a:lnTo>
                    <a:pt x="1240" y="2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93" name="Freeform 238"/>
            <p:cNvSpPr>
              <a:spLocks/>
            </p:cNvSpPr>
            <p:nvPr/>
          </p:nvSpPr>
          <p:spPr bwMode="auto">
            <a:xfrm>
              <a:off x="1557338" y="2228850"/>
              <a:ext cx="1968500" cy="31750"/>
            </a:xfrm>
            <a:custGeom>
              <a:avLst/>
              <a:gdLst>
                <a:gd name="T0" fmla="*/ 0 w 1240"/>
                <a:gd name="T1" fmla="*/ 2147483647 h 20"/>
                <a:gd name="T2" fmla="*/ 2147483647 w 1240"/>
                <a:gd name="T3" fmla="*/ 2147483647 h 20"/>
                <a:gd name="T4" fmla="*/ 2147483647 w 1240"/>
                <a:gd name="T5" fmla="*/ 2147483647 h 20"/>
                <a:gd name="T6" fmla="*/ 2147483647 w 1240"/>
                <a:gd name="T7" fmla="*/ 2147483647 h 20"/>
                <a:gd name="T8" fmla="*/ 2147483647 w 1240"/>
                <a:gd name="T9" fmla="*/ 0 h 20"/>
                <a:gd name="T10" fmla="*/ 2147483647 w 1240"/>
                <a:gd name="T11" fmla="*/ 2147483647 h 20"/>
                <a:gd name="T12" fmla="*/ 2147483647 w 1240"/>
                <a:gd name="T13" fmla="*/ 2147483647 h 20"/>
                <a:gd name="T14" fmla="*/ 2147483647 w 1240"/>
                <a:gd name="T15" fmla="*/ 2147483647 h 20"/>
                <a:gd name="T16" fmla="*/ 2147483647 w 1240"/>
                <a:gd name="T17" fmla="*/ 2147483647 h 20"/>
                <a:gd name="T18" fmla="*/ 2147483647 w 1240"/>
                <a:gd name="T19" fmla="*/ 2147483647 h 20"/>
                <a:gd name="T20" fmla="*/ 2147483647 w 1240"/>
                <a:gd name="T21" fmla="*/ 2147483647 h 20"/>
                <a:gd name="T22" fmla="*/ 2147483647 w 1240"/>
                <a:gd name="T23" fmla="*/ 2147483647 h 20"/>
                <a:gd name="T24" fmla="*/ 2147483647 w 1240"/>
                <a:gd name="T25" fmla="*/ 2147483647 h 20"/>
                <a:gd name="T26" fmla="*/ 2147483647 w 1240"/>
                <a:gd name="T27" fmla="*/ 2147483647 h 20"/>
                <a:gd name="T28" fmla="*/ 2147483647 w 1240"/>
                <a:gd name="T29" fmla="*/ 2147483647 h 20"/>
                <a:gd name="T30" fmla="*/ 2147483647 w 1240"/>
                <a:gd name="T31" fmla="*/ 2147483647 h 20"/>
                <a:gd name="T32" fmla="*/ 2147483647 w 1240"/>
                <a:gd name="T33" fmla="*/ 2147483647 h 20"/>
                <a:gd name="T34" fmla="*/ 2147483647 w 1240"/>
                <a:gd name="T35" fmla="*/ 2147483647 h 20"/>
                <a:gd name="T36" fmla="*/ 2147483647 w 1240"/>
                <a:gd name="T37" fmla="*/ 2147483647 h 20"/>
                <a:gd name="T38" fmla="*/ 2147483647 w 1240"/>
                <a:gd name="T39" fmla="*/ 2147483647 h 20"/>
                <a:gd name="T40" fmla="*/ 2147483647 w 1240"/>
                <a:gd name="T41" fmla="*/ 2147483647 h 20"/>
                <a:gd name="T42" fmla="*/ 2147483647 w 1240"/>
                <a:gd name="T43" fmla="*/ 2147483647 h 20"/>
                <a:gd name="T44" fmla="*/ 2147483647 w 1240"/>
                <a:gd name="T45" fmla="*/ 2147483647 h 20"/>
                <a:gd name="T46" fmla="*/ 2147483647 w 1240"/>
                <a:gd name="T47" fmla="*/ 2147483647 h 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20">
                  <a:moveTo>
                    <a:pt x="0" y="9"/>
                  </a:moveTo>
                  <a:lnTo>
                    <a:pt x="56" y="10"/>
                  </a:lnTo>
                  <a:lnTo>
                    <a:pt x="112" y="9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3"/>
                  </a:lnTo>
                  <a:lnTo>
                    <a:pt x="382" y="6"/>
                  </a:lnTo>
                  <a:lnTo>
                    <a:pt x="438" y="7"/>
                  </a:lnTo>
                  <a:lnTo>
                    <a:pt x="494" y="13"/>
                  </a:lnTo>
                  <a:lnTo>
                    <a:pt x="550" y="18"/>
                  </a:lnTo>
                  <a:lnTo>
                    <a:pt x="607" y="15"/>
                  </a:lnTo>
                  <a:lnTo>
                    <a:pt x="660" y="19"/>
                  </a:lnTo>
                  <a:lnTo>
                    <a:pt x="711" y="16"/>
                  </a:lnTo>
                  <a:lnTo>
                    <a:pt x="765" y="9"/>
                  </a:lnTo>
                  <a:lnTo>
                    <a:pt x="818" y="10"/>
                  </a:lnTo>
                  <a:lnTo>
                    <a:pt x="871" y="9"/>
                  </a:lnTo>
                  <a:lnTo>
                    <a:pt x="923" y="13"/>
                  </a:lnTo>
                  <a:lnTo>
                    <a:pt x="976" y="10"/>
                  </a:lnTo>
                  <a:lnTo>
                    <a:pt x="1029" y="9"/>
                  </a:lnTo>
                  <a:lnTo>
                    <a:pt x="1082" y="7"/>
                  </a:lnTo>
                  <a:lnTo>
                    <a:pt x="1134" y="12"/>
                  </a:lnTo>
                  <a:lnTo>
                    <a:pt x="1187" y="20"/>
                  </a:lnTo>
                  <a:lnTo>
                    <a:pt x="1240" y="1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94" name="Freeform 239"/>
            <p:cNvSpPr>
              <a:spLocks/>
            </p:cNvSpPr>
            <p:nvPr/>
          </p:nvSpPr>
          <p:spPr bwMode="auto">
            <a:xfrm>
              <a:off x="1557338" y="2228850"/>
              <a:ext cx="1968500" cy="28575"/>
            </a:xfrm>
            <a:custGeom>
              <a:avLst/>
              <a:gdLst>
                <a:gd name="T0" fmla="*/ 0 w 1240"/>
                <a:gd name="T1" fmla="*/ 2147483647 h 18"/>
                <a:gd name="T2" fmla="*/ 2147483647 w 1240"/>
                <a:gd name="T3" fmla="*/ 2147483647 h 18"/>
                <a:gd name="T4" fmla="*/ 2147483647 w 1240"/>
                <a:gd name="T5" fmla="*/ 2147483647 h 18"/>
                <a:gd name="T6" fmla="*/ 2147483647 w 1240"/>
                <a:gd name="T7" fmla="*/ 2147483647 h 18"/>
                <a:gd name="T8" fmla="*/ 2147483647 w 1240"/>
                <a:gd name="T9" fmla="*/ 0 h 18"/>
                <a:gd name="T10" fmla="*/ 2147483647 w 1240"/>
                <a:gd name="T11" fmla="*/ 2147483647 h 18"/>
                <a:gd name="T12" fmla="*/ 2147483647 w 1240"/>
                <a:gd name="T13" fmla="*/ 2147483647 h 18"/>
                <a:gd name="T14" fmla="*/ 2147483647 w 1240"/>
                <a:gd name="T15" fmla="*/ 2147483647 h 18"/>
                <a:gd name="T16" fmla="*/ 2147483647 w 1240"/>
                <a:gd name="T17" fmla="*/ 2147483647 h 18"/>
                <a:gd name="T18" fmla="*/ 2147483647 w 1240"/>
                <a:gd name="T19" fmla="*/ 2147483647 h 18"/>
                <a:gd name="T20" fmla="*/ 2147483647 w 1240"/>
                <a:gd name="T21" fmla="*/ 2147483647 h 18"/>
                <a:gd name="T22" fmla="*/ 2147483647 w 1240"/>
                <a:gd name="T23" fmla="*/ 2147483647 h 18"/>
                <a:gd name="T24" fmla="*/ 2147483647 w 1240"/>
                <a:gd name="T25" fmla="*/ 2147483647 h 18"/>
                <a:gd name="T26" fmla="*/ 2147483647 w 1240"/>
                <a:gd name="T27" fmla="*/ 2147483647 h 18"/>
                <a:gd name="T28" fmla="*/ 2147483647 w 1240"/>
                <a:gd name="T29" fmla="*/ 2147483647 h 18"/>
                <a:gd name="T30" fmla="*/ 2147483647 w 1240"/>
                <a:gd name="T31" fmla="*/ 2147483647 h 18"/>
                <a:gd name="T32" fmla="*/ 2147483647 w 1240"/>
                <a:gd name="T33" fmla="*/ 2147483647 h 18"/>
                <a:gd name="T34" fmla="*/ 2147483647 w 1240"/>
                <a:gd name="T35" fmla="*/ 2147483647 h 18"/>
                <a:gd name="T36" fmla="*/ 2147483647 w 1240"/>
                <a:gd name="T37" fmla="*/ 2147483647 h 18"/>
                <a:gd name="T38" fmla="*/ 2147483647 w 1240"/>
                <a:gd name="T39" fmla="*/ 2147483647 h 18"/>
                <a:gd name="T40" fmla="*/ 2147483647 w 1240"/>
                <a:gd name="T41" fmla="*/ 2147483647 h 18"/>
                <a:gd name="T42" fmla="*/ 2147483647 w 1240"/>
                <a:gd name="T43" fmla="*/ 2147483647 h 18"/>
                <a:gd name="T44" fmla="*/ 2147483647 w 1240"/>
                <a:gd name="T45" fmla="*/ 2147483647 h 18"/>
                <a:gd name="T46" fmla="*/ 2147483647 w 1240"/>
                <a:gd name="T47" fmla="*/ 2147483647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40" h="18">
                  <a:moveTo>
                    <a:pt x="0" y="9"/>
                  </a:moveTo>
                  <a:lnTo>
                    <a:pt x="56" y="9"/>
                  </a:lnTo>
                  <a:lnTo>
                    <a:pt x="112" y="9"/>
                  </a:lnTo>
                  <a:lnTo>
                    <a:pt x="168" y="3"/>
                  </a:lnTo>
                  <a:lnTo>
                    <a:pt x="224" y="0"/>
                  </a:lnTo>
                  <a:lnTo>
                    <a:pt x="277" y="1"/>
                  </a:lnTo>
                  <a:lnTo>
                    <a:pt x="329" y="3"/>
                  </a:lnTo>
                  <a:lnTo>
                    <a:pt x="382" y="4"/>
                  </a:lnTo>
                  <a:lnTo>
                    <a:pt x="438" y="7"/>
                  </a:lnTo>
                  <a:lnTo>
                    <a:pt x="494" y="12"/>
                  </a:lnTo>
                  <a:lnTo>
                    <a:pt x="550" y="15"/>
                  </a:lnTo>
                  <a:lnTo>
                    <a:pt x="607" y="15"/>
                  </a:lnTo>
                  <a:lnTo>
                    <a:pt x="660" y="18"/>
                  </a:lnTo>
                  <a:lnTo>
                    <a:pt x="711" y="15"/>
                  </a:lnTo>
                  <a:lnTo>
                    <a:pt x="765" y="9"/>
                  </a:lnTo>
                  <a:lnTo>
                    <a:pt x="818" y="10"/>
                  </a:lnTo>
                  <a:lnTo>
                    <a:pt x="871" y="9"/>
                  </a:lnTo>
                  <a:lnTo>
                    <a:pt x="923" y="13"/>
                  </a:lnTo>
                  <a:lnTo>
                    <a:pt x="976" y="10"/>
                  </a:lnTo>
                  <a:lnTo>
                    <a:pt x="1029" y="9"/>
                  </a:lnTo>
                  <a:lnTo>
                    <a:pt x="1082" y="7"/>
                  </a:lnTo>
                  <a:lnTo>
                    <a:pt x="1134" y="10"/>
                  </a:lnTo>
                  <a:lnTo>
                    <a:pt x="1187" y="13"/>
                  </a:lnTo>
                  <a:lnTo>
                    <a:pt x="1240" y="1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195" name="Rectangle 240"/>
            <p:cNvSpPr>
              <a:spLocks noChangeArrowheads="1"/>
            </p:cNvSpPr>
            <p:nvPr/>
          </p:nvSpPr>
          <p:spPr bwMode="auto">
            <a:xfrm>
              <a:off x="3479800" y="5897563"/>
              <a:ext cx="1079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196" name="Rectangle 241"/>
            <p:cNvSpPr>
              <a:spLocks noChangeArrowheads="1"/>
            </p:cNvSpPr>
            <p:nvPr/>
          </p:nvSpPr>
          <p:spPr bwMode="auto">
            <a:xfrm>
              <a:off x="3228975" y="5897563"/>
              <a:ext cx="1143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197" name="Rectangle 242"/>
            <p:cNvSpPr>
              <a:spLocks noChangeArrowheads="1"/>
            </p:cNvSpPr>
            <p:nvPr/>
          </p:nvSpPr>
          <p:spPr bwMode="auto">
            <a:xfrm>
              <a:off x="2968625" y="5897563"/>
              <a:ext cx="984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Symbol" pitchFamily="18" charset="2"/>
                </a:rPr>
                <a:t>R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198" name="Rectangle 243"/>
            <p:cNvSpPr>
              <a:spLocks noChangeArrowheads="1"/>
            </p:cNvSpPr>
            <p:nvPr/>
          </p:nvSpPr>
          <p:spPr bwMode="auto">
            <a:xfrm>
              <a:off x="2730500" y="5897563"/>
              <a:ext cx="1079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Symbol" pitchFamily="18" charset="2"/>
                </a:rPr>
                <a:t>Z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199" name="Rectangle 244"/>
            <p:cNvSpPr>
              <a:spLocks noChangeArrowheads="1"/>
            </p:cNvSpPr>
            <p:nvPr/>
          </p:nvSpPr>
          <p:spPr bwMode="auto">
            <a:xfrm>
              <a:off x="2462213" y="5897563"/>
              <a:ext cx="1079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200" name="Rectangle 245"/>
            <p:cNvSpPr>
              <a:spLocks noChangeArrowheads="1"/>
            </p:cNvSpPr>
            <p:nvPr/>
          </p:nvSpPr>
          <p:spPr bwMode="auto">
            <a:xfrm>
              <a:off x="1868488" y="5897563"/>
              <a:ext cx="128587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Symbol" pitchFamily="18" charset="2"/>
                </a:rPr>
                <a:t>A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201" name="Rectangle 246"/>
            <p:cNvSpPr>
              <a:spLocks noChangeArrowheads="1"/>
            </p:cNvSpPr>
            <p:nvPr/>
          </p:nvSpPr>
          <p:spPr bwMode="auto">
            <a:xfrm>
              <a:off x="2138363" y="5897563"/>
              <a:ext cx="1587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202" name="Rectangle 247"/>
            <p:cNvSpPr>
              <a:spLocks noChangeArrowheads="1"/>
            </p:cNvSpPr>
            <p:nvPr/>
          </p:nvSpPr>
          <p:spPr bwMode="auto">
            <a:xfrm rot="-5400000">
              <a:off x="3701256" y="3804444"/>
              <a:ext cx="2857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800">
                  <a:solidFill>
                    <a:srgbClr val="000000"/>
                  </a:solidFill>
                </a:rPr>
                <a:t> 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203" name="Rectangle 248"/>
            <p:cNvSpPr>
              <a:spLocks noChangeArrowheads="1"/>
            </p:cNvSpPr>
            <p:nvPr/>
          </p:nvSpPr>
          <p:spPr bwMode="auto">
            <a:xfrm>
              <a:off x="2528888" y="1546225"/>
              <a:ext cx="2857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800">
                  <a:solidFill>
                    <a:srgbClr val="000000"/>
                  </a:solidFill>
                </a:rPr>
                <a:t> 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204" name="Rectangle 249"/>
            <p:cNvSpPr>
              <a:spLocks noChangeArrowheads="1"/>
            </p:cNvSpPr>
            <p:nvPr/>
          </p:nvSpPr>
          <p:spPr bwMode="auto">
            <a:xfrm rot="-5400000">
              <a:off x="469900" y="4079875"/>
              <a:ext cx="1262063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>
                  <a:solidFill>
                    <a:srgbClr val="000000"/>
                  </a:solidFill>
                </a:rPr>
                <a:t> </a:t>
              </a:r>
              <a:r>
                <a:rPr lang="en-US" altLang="ja-JP" sz="1700" b="1">
                  <a:solidFill>
                    <a:srgbClr val="000000"/>
                  </a:solidFill>
                </a:rPr>
                <a:t>Energy (eV)</a:t>
              </a:r>
              <a:endParaRPr lang="en-US" altLang="ja-JP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205" name="Rectangle 250"/>
            <p:cNvSpPr>
              <a:spLocks noChangeArrowheads="1"/>
            </p:cNvSpPr>
            <p:nvPr/>
          </p:nvSpPr>
          <p:spPr bwMode="auto">
            <a:xfrm>
              <a:off x="1524000" y="5897563"/>
              <a:ext cx="1079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Symbol" pitchFamily="18" charset="2"/>
                </a:rPr>
                <a:t>Z</a:t>
              </a:r>
              <a:endParaRPr lang="en-US" altLang="ja-JP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4206" name="Freeform 251"/>
            <p:cNvSpPr>
              <a:spLocks/>
            </p:cNvSpPr>
            <p:nvPr/>
          </p:nvSpPr>
          <p:spPr bwMode="auto">
            <a:xfrm>
              <a:off x="4430713" y="1751013"/>
              <a:ext cx="2016125" cy="649287"/>
            </a:xfrm>
            <a:custGeom>
              <a:avLst/>
              <a:gdLst>
                <a:gd name="T0" fmla="*/ 2147483647 w 1342"/>
                <a:gd name="T1" fmla="*/ 0 h 336"/>
                <a:gd name="T2" fmla="*/ 2147483647 w 1342"/>
                <a:gd name="T3" fmla="*/ 2147483647 h 336"/>
                <a:gd name="T4" fmla="*/ 0 w 1342"/>
                <a:gd name="T5" fmla="*/ 2147483647 h 336"/>
                <a:gd name="T6" fmla="*/ 0 w 134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42" h="336">
                  <a:moveTo>
                    <a:pt x="1342" y="0"/>
                  </a:moveTo>
                  <a:lnTo>
                    <a:pt x="1342" y="336"/>
                  </a:lnTo>
                  <a:lnTo>
                    <a:pt x="0" y="336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07" name="Rectangle 252"/>
            <p:cNvSpPr>
              <a:spLocks noChangeArrowheads="1"/>
            </p:cNvSpPr>
            <p:nvPr/>
          </p:nvSpPr>
          <p:spPr bwMode="auto">
            <a:xfrm>
              <a:off x="4430713" y="2687638"/>
              <a:ext cx="2016125" cy="576262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08" name="Freeform 253"/>
            <p:cNvSpPr>
              <a:spLocks/>
            </p:cNvSpPr>
            <p:nvPr/>
          </p:nvSpPr>
          <p:spPr bwMode="auto">
            <a:xfrm>
              <a:off x="4430713" y="4632325"/>
              <a:ext cx="2016125" cy="1223963"/>
            </a:xfrm>
            <a:custGeom>
              <a:avLst/>
              <a:gdLst>
                <a:gd name="T0" fmla="*/ 0 w 1342"/>
                <a:gd name="T1" fmla="*/ 2147483647 h 336"/>
                <a:gd name="T2" fmla="*/ 0 w 1342"/>
                <a:gd name="T3" fmla="*/ 0 h 336"/>
                <a:gd name="T4" fmla="*/ 2147483647 w 1342"/>
                <a:gd name="T5" fmla="*/ 0 h 336"/>
                <a:gd name="T6" fmla="*/ 2147483647 w 1342"/>
                <a:gd name="T7" fmla="*/ 2147483647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42" h="336">
                  <a:moveTo>
                    <a:pt x="0" y="336"/>
                  </a:moveTo>
                  <a:lnTo>
                    <a:pt x="0" y="0"/>
                  </a:lnTo>
                  <a:lnTo>
                    <a:pt x="1342" y="0"/>
                  </a:lnTo>
                  <a:lnTo>
                    <a:pt x="1342" y="336"/>
                  </a:lnTo>
                </a:path>
              </a:pathLst>
            </a:custGeom>
            <a:solidFill>
              <a:schemeClr val="bg2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09" name="Text Box 254"/>
            <p:cNvSpPr txBox="1">
              <a:spLocks noChangeArrowheads="1"/>
            </p:cNvSpPr>
            <p:nvPr/>
          </p:nvSpPr>
          <p:spPr bwMode="auto">
            <a:xfrm>
              <a:off x="4456113" y="1746250"/>
              <a:ext cx="197485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800">
                  <a:solidFill>
                    <a:srgbClr val="FFFFFF"/>
                  </a:solidFill>
                  <a:latin typeface="Tahoma" pitchFamily="34" charset="0"/>
                </a:rPr>
                <a:t>Conduction Band (Framework)</a:t>
              </a:r>
            </a:p>
          </p:txBody>
        </p:sp>
        <p:sp>
          <p:nvSpPr>
            <p:cNvPr id="254210" name="Text Box 255"/>
            <p:cNvSpPr txBox="1">
              <a:spLocks noChangeArrowheads="1"/>
            </p:cNvSpPr>
            <p:nvPr/>
          </p:nvSpPr>
          <p:spPr bwMode="auto">
            <a:xfrm>
              <a:off x="4584700" y="4803775"/>
              <a:ext cx="16859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800">
                  <a:solidFill>
                    <a:srgbClr val="000000"/>
                  </a:solidFill>
                  <a:latin typeface="Tahoma" pitchFamily="34" charset="0"/>
                </a:rPr>
                <a:t>Valence Band (Framework)</a:t>
              </a:r>
            </a:p>
          </p:txBody>
        </p:sp>
        <p:sp>
          <p:nvSpPr>
            <p:cNvPr id="254211" name="Text Box 256"/>
            <p:cNvSpPr txBox="1">
              <a:spLocks noChangeArrowheads="1"/>
            </p:cNvSpPr>
            <p:nvPr/>
          </p:nvSpPr>
          <p:spPr bwMode="auto">
            <a:xfrm>
              <a:off x="4398963" y="2647950"/>
              <a:ext cx="1947862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800" i="1">
                  <a:solidFill>
                    <a:srgbClr val="FF3300"/>
                  </a:solidFill>
                  <a:latin typeface="Tahoma" pitchFamily="34" charset="0"/>
                </a:rPr>
                <a:t>Cage Conduction Band</a:t>
              </a:r>
            </a:p>
          </p:txBody>
        </p:sp>
        <p:sp>
          <p:nvSpPr>
            <p:cNvPr id="254212" name="AutoShape 257"/>
            <p:cNvSpPr>
              <a:spLocks noChangeArrowheads="1"/>
            </p:cNvSpPr>
            <p:nvPr/>
          </p:nvSpPr>
          <p:spPr bwMode="auto">
            <a:xfrm>
              <a:off x="6465888" y="1712913"/>
              <a:ext cx="2255837" cy="846137"/>
            </a:xfrm>
            <a:prstGeom prst="wedgeRoundRectCallout">
              <a:avLst>
                <a:gd name="adj1" fmla="val -111083"/>
                <a:gd name="adj2" fmla="val 58444"/>
                <a:gd name="adj3" fmla="val 16667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altLang="ja-JP">
                  <a:solidFill>
                    <a:srgbClr val="000000"/>
                  </a:solidFill>
                  <a:latin typeface="Tahoma" pitchFamily="34" charset="0"/>
                </a:rPr>
                <a:t>Wave functions confined in cages</a:t>
              </a:r>
            </a:p>
          </p:txBody>
        </p:sp>
        <p:sp>
          <p:nvSpPr>
            <p:cNvPr id="254213" name="Line 258"/>
            <p:cNvSpPr>
              <a:spLocks noChangeShapeType="1"/>
            </p:cNvSpPr>
            <p:nvPr/>
          </p:nvSpPr>
          <p:spPr bwMode="auto">
            <a:xfrm>
              <a:off x="3651250" y="2387600"/>
              <a:ext cx="673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14" name="Line 259"/>
            <p:cNvSpPr>
              <a:spLocks noChangeShapeType="1"/>
            </p:cNvSpPr>
            <p:nvPr/>
          </p:nvSpPr>
          <p:spPr bwMode="auto">
            <a:xfrm>
              <a:off x="3638550" y="2679700"/>
              <a:ext cx="673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15" name="Line 260"/>
            <p:cNvSpPr>
              <a:spLocks noChangeShapeType="1"/>
            </p:cNvSpPr>
            <p:nvPr/>
          </p:nvSpPr>
          <p:spPr bwMode="auto">
            <a:xfrm>
              <a:off x="3663950" y="3251200"/>
              <a:ext cx="673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254216" name="Group 261"/>
            <p:cNvGrpSpPr>
              <a:grpSpLocks/>
            </p:cNvGrpSpPr>
            <p:nvPr/>
          </p:nvGrpSpPr>
          <p:grpSpPr bwMode="auto">
            <a:xfrm>
              <a:off x="1557338" y="3944938"/>
              <a:ext cx="5135562" cy="511175"/>
              <a:chOff x="981" y="2485"/>
              <a:chExt cx="3235" cy="322"/>
            </a:xfrm>
          </p:grpSpPr>
          <p:sp>
            <p:nvSpPr>
              <p:cNvPr id="254229" name="Freeform 262"/>
              <p:cNvSpPr>
                <a:spLocks/>
              </p:cNvSpPr>
              <p:nvPr/>
            </p:nvSpPr>
            <p:spPr bwMode="auto">
              <a:xfrm>
                <a:off x="981" y="2616"/>
                <a:ext cx="1240" cy="2"/>
              </a:xfrm>
              <a:custGeom>
                <a:avLst/>
                <a:gdLst>
                  <a:gd name="T0" fmla="*/ 0 w 1240"/>
                  <a:gd name="T1" fmla="*/ 2 h 2"/>
                  <a:gd name="T2" fmla="*/ 56 w 1240"/>
                  <a:gd name="T3" fmla="*/ 2 h 2"/>
                  <a:gd name="T4" fmla="*/ 112 w 1240"/>
                  <a:gd name="T5" fmla="*/ 2 h 2"/>
                  <a:gd name="T6" fmla="*/ 168 w 1240"/>
                  <a:gd name="T7" fmla="*/ 0 h 2"/>
                  <a:gd name="T8" fmla="*/ 224 w 1240"/>
                  <a:gd name="T9" fmla="*/ 2 h 2"/>
                  <a:gd name="T10" fmla="*/ 277 w 1240"/>
                  <a:gd name="T11" fmla="*/ 0 h 2"/>
                  <a:gd name="T12" fmla="*/ 329 w 1240"/>
                  <a:gd name="T13" fmla="*/ 0 h 2"/>
                  <a:gd name="T14" fmla="*/ 382 w 1240"/>
                  <a:gd name="T15" fmla="*/ 0 h 2"/>
                  <a:gd name="T16" fmla="*/ 438 w 1240"/>
                  <a:gd name="T17" fmla="*/ 0 h 2"/>
                  <a:gd name="T18" fmla="*/ 494 w 1240"/>
                  <a:gd name="T19" fmla="*/ 0 h 2"/>
                  <a:gd name="T20" fmla="*/ 550 w 1240"/>
                  <a:gd name="T21" fmla="*/ 0 h 2"/>
                  <a:gd name="T22" fmla="*/ 607 w 1240"/>
                  <a:gd name="T23" fmla="*/ 0 h 2"/>
                  <a:gd name="T24" fmla="*/ 660 w 1240"/>
                  <a:gd name="T25" fmla="*/ 0 h 2"/>
                  <a:gd name="T26" fmla="*/ 711 w 1240"/>
                  <a:gd name="T27" fmla="*/ 0 h 2"/>
                  <a:gd name="T28" fmla="*/ 765 w 1240"/>
                  <a:gd name="T29" fmla="*/ 2 h 2"/>
                  <a:gd name="T30" fmla="*/ 818 w 1240"/>
                  <a:gd name="T31" fmla="*/ 2 h 2"/>
                  <a:gd name="T32" fmla="*/ 871 w 1240"/>
                  <a:gd name="T33" fmla="*/ 2 h 2"/>
                  <a:gd name="T34" fmla="*/ 923 w 1240"/>
                  <a:gd name="T35" fmla="*/ 2 h 2"/>
                  <a:gd name="T36" fmla="*/ 976 w 1240"/>
                  <a:gd name="T37" fmla="*/ 0 h 2"/>
                  <a:gd name="T38" fmla="*/ 1029 w 1240"/>
                  <a:gd name="T39" fmla="*/ 0 h 2"/>
                  <a:gd name="T40" fmla="*/ 1082 w 1240"/>
                  <a:gd name="T41" fmla="*/ 0 h 2"/>
                  <a:gd name="T42" fmla="*/ 1134 w 1240"/>
                  <a:gd name="T43" fmla="*/ 0 h 2"/>
                  <a:gd name="T44" fmla="*/ 1187 w 1240"/>
                  <a:gd name="T45" fmla="*/ 0 h 2"/>
                  <a:gd name="T46" fmla="*/ 1240 w 1240"/>
                  <a:gd name="T47" fmla="*/ 0 h 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40" h="2">
                    <a:moveTo>
                      <a:pt x="0" y="2"/>
                    </a:moveTo>
                    <a:lnTo>
                      <a:pt x="56" y="2"/>
                    </a:lnTo>
                    <a:lnTo>
                      <a:pt x="112" y="2"/>
                    </a:lnTo>
                    <a:lnTo>
                      <a:pt x="168" y="0"/>
                    </a:lnTo>
                    <a:lnTo>
                      <a:pt x="224" y="2"/>
                    </a:lnTo>
                    <a:lnTo>
                      <a:pt x="277" y="0"/>
                    </a:lnTo>
                    <a:lnTo>
                      <a:pt x="329" y="0"/>
                    </a:lnTo>
                    <a:lnTo>
                      <a:pt x="382" y="0"/>
                    </a:lnTo>
                    <a:lnTo>
                      <a:pt x="438" y="0"/>
                    </a:lnTo>
                    <a:lnTo>
                      <a:pt x="494" y="0"/>
                    </a:lnTo>
                    <a:lnTo>
                      <a:pt x="550" y="0"/>
                    </a:lnTo>
                    <a:lnTo>
                      <a:pt x="607" y="0"/>
                    </a:lnTo>
                    <a:lnTo>
                      <a:pt x="660" y="0"/>
                    </a:lnTo>
                    <a:lnTo>
                      <a:pt x="711" y="0"/>
                    </a:lnTo>
                    <a:lnTo>
                      <a:pt x="765" y="2"/>
                    </a:lnTo>
                    <a:lnTo>
                      <a:pt x="818" y="2"/>
                    </a:lnTo>
                    <a:lnTo>
                      <a:pt x="871" y="2"/>
                    </a:lnTo>
                    <a:lnTo>
                      <a:pt x="923" y="2"/>
                    </a:lnTo>
                    <a:lnTo>
                      <a:pt x="976" y="0"/>
                    </a:lnTo>
                    <a:lnTo>
                      <a:pt x="1029" y="0"/>
                    </a:lnTo>
                    <a:lnTo>
                      <a:pt x="1082" y="0"/>
                    </a:lnTo>
                    <a:lnTo>
                      <a:pt x="1134" y="0"/>
                    </a:lnTo>
                    <a:lnTo>
                      <a:pt x="1187" y="0"/>
                    </a:lnTo>
                    <a:lnTo>
                      <a:pt x="124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230" name="Freeform 263"/>
              <p:cNvSpPr>
                <a:spLocks/>
              </p:cNvSpPr>
              <p:nvPr/>
            </p:nvSpPr>
            <p:spPr bwMode="auto">
              <a:xfrm>
                <a:off x="981" y="2529"/>
                <a:ext cx="1240" cy="2"/>
              </a:xfrm>
              <a:custGeom>
                <a:avLst/>
                <a:gdLst>
                  <a:gd name="T0" fmla="*/ 0 w 1240"/>
                  <a:gd name="T1" fmla="*/ 0 h 2"/>
                  <a:gd name="T2" fmla="*/ 56 w 1240"/>
                  <a:gd name="T3" fmla="*/ 2 h 2"/>
                  <a:gd name="T4" fmla="*/ 112 w 1240"/>
                  <a:gd name="T5" fmla="*/ 2 h 2"/>
                  <a:gd name="T6" fmla="*/ 168 w 1240"/>
                  <a:gd name="T7" fmla="*/ 2 h 2"/>
                  <a:gd name="T8" fmla="*/ 224 w 1240"/>
                  <a:gd name="T9" fmla="*/ 2 h 2"/>
                  <a:gd name="T10" fmla="*/ 277 w 1240"/>
                  <a:gd name="T11" fmla="*/ 2 h 2"/>
                  <a:gd name="T12" fmla="*/ 329 w 1240"/>
                  <a:gd name="T13" fmla="*/ 2 h 2"/>
                  <a:gd name="T14" fmla="*/ 382 w 1240"/>
                  <a:gd name="T15" fmla="*/ 2 h 2"/>
                  <a:gd name="T16" fmla="*/ 438 w 1240"/>
                  <a:gd name="T17" fmla="*/ 2 h 2"/>
                  <a:gd name="T18" fmla="*/ 494 w 1240"/>
                  <a:gd name="T19" fmla="*/ 0 h 2"/>
                  <a:gd name="T20" fmla="*/ 550 w 1240"/>
                  <a:gd name="T21" fmla="*/ 0 h 2"/>
                  <a:gd name="T22" fmla="*/ 607 w 1240"/>
                  <a:gd name="T23" fmla="*/ 0 h 2"/>
                  <a:gd name="T24" fmla="*/ 660 w 1240"/>
                  <a:gd name="T25" fmla="*/ 0 h 2"/>
                  <a:gd name="T26" fmla="*/ 711 w 1240"/>
                  <a:gd name="T27" fmla="*/ 0 h 2"/>
                  <a:gd name="T28" fmla="*/ 765 w 1240"/>
                  <a:gd name="T29" fmla="*/ 0 h 2"/>
                  <a:gd name="T30" fmla="*/ 818 w 1240"/>
                  <a:gd name="T31" fmla="*/ 2 h 2"/>
                  <a:gd name="T32" fmla="*/ 871 w 1240"/>
                  <a:gd name="T33" fmla="*/ 0 h 2"/>
                  <a:gd name="T34" fmla="*/ 923 w 1240"/>
                  <a:gd name="T35" fmla="*/ 0 h 2"/>
                  <a:gd name="T36" fmla="*/ 976 w 1240"/>
                  <a:gd name="T37" fmla="*/ 2 h 2"/>
                  <a:gd name="T38" fmla="*/ 1029 w 1240"/>
                  <a:gd name="T39" fmla="*/ 2 h 2"/>
                  <a:gd name="T40" fmla="*/ 1082 w 1240"/>
                  <a:gd name="T41" fmla="*/ 2 h 2"/>
                  <a:gd name="T42" fmla="*/ 1134 w 1240"/>
                  <a:gd name="T43" fmla="*/ 0 h 2"/>
                  <a:gd name="T44" fmla="*/ 1187 w 1240"/>
                  <a:gd name="T45" fmla="*/ 0 h 2"/>
                  <a:gd name="T46" fmla="*/ 1240 w 1240"/>
                  <a:gd name="T47" fmla="*/ 0 h 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40" h="2">
                    <a:moveTo>
                      <a:pt x="0" y="0"/>
                    </a:moveTo>
                    <a:lnTo>
                      <a:pt x="56" y="2"/>
                    </a:lnTo>
                    <a:lnTo>
                      <a:pt x="112" y="2"/>
                    </a:lnTo>
                    <a:lnTo>
                      <a:pt x="168" y="2"/>
                    </a:lnTo>
                    <a:lnTo>
                      <a:pt x="224" y="2"/>
                    </a:lnTo>
                    <a:lnTo>
                      <a:pt x="277" y="2"/>
                    </a:lnTo>
                    <a:lnTo>
                      <a:pt x="329" y="2"/>
                    </a:lnTo>
                    <a:lnTo>
                      <a:pt x="382" y="2"/>
                    </a:lnTo>
                    <a:lnTo>
                      <a:pt x="438" y="2"/>
                    </a:lnTo>
                    <a:lnTo>
                      <a:pt x="494" y="0"/>
                    </a:lnTo>
                    <a:lnTo>
                      <a:pt x="550" y="0"/>
                    </a:lnTo>
                    <a:lnTo>
                      <a:pt x="607" y="0"/>
                    </a:lnTo>
                    <a:lnTo>
                      <a:pt x="660" y="0"/>
                    </a:lnTo>
                    <a:lnTo>
                      <a:pt x="711" y="0"/>
                    </a:lnTo>
                    <a:lnTo>
                      <a:pt x="765" y="0"/>
                    </a:lnTo>
                    <a:lnTo>
                      <a:pt x="818" y="2"/>
                    </a:lnTo>
                    <a:lnTo>
                      <a:pt x="871" y="0"/>
                    </a:lnTo>
                    <a:lnTo>
                      <a:pt x="923" y="0"/>
                    </a:lnTo>
                    <a:lnTo>
                      <a:pt x="976" y="2"/>
                    </a:lnTo>
                    <a:lnTo>
                      <a:pt x="1029" y="2"/>
                    </a:lnTo>
                    <a:lnTo>
                      <a:pt x="1082" y="2"/>
                    </a:lnTo>
                    <a:lnTo>
                      <a:pt x="1134" y="0"/>
                    </a:lnTo>
                    <a:lnTo>
                      <a:pt x="1187" y="0"/>
                    </a:lnTo>
                    <a:lnTo>
                      <a:pt x="124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54231" name="Group 264"/>
              <p:cNvGrpSpPr>
                <a:grpSpLocks/>
              </p:cNvGrpSpPr>
              <p:nvPr/>
            </p:nvGrpSpPr>
            <p:grpSpPr bwMode="auto">
              <a:xfrm>
                <a:off x="2833" y="2485"/>
                <a:ext cx="1383" cy="322"/>
                <a:chOff x="2833" y="2485"/>
                <a:chExt cx="1383" cy="322"/>
              </a:xfrm>
            </p:grpSpPr>
            <p:grpSp>
              <p:nvGrpSpPr>
                <p:cNvPr id="254233" name="Group 265"/>
                <p:cNvGrpSpPr>
                  <a:grpSpLocks/>
                </p:cNvGrpSpPr>
                <p:nvPr/>
              </p:nvGrpSpPr>
              <p:grpSpPr bwMode="auto">
                <a:xfrm>
                  <a:off x="2834" y="2485"/>
                  <a:ext cx="169" cy="48"/>
                  <a:chOff x="2515" y="2317"/>
                  <a:chExt cx="169" cy="48"/>
                </a:xfrm>
              </p:grpSpPr>
              <p:sp>
                <p:nvSpPr>
                  <p:cNvPr id="254239" name="Line 266"/>
                  <p:cNvSpPr>
                    <a:spLocks noChangeShapeType="1"/>
                  </p:cNvSpPr>
                  <p:nvPr/>
                </p:nvSpPr>
                <p:spPr bwMode="auto">
                  <a:xfrm>
                    <a:off x="2515" y="2341"/>
                    <a:ext cx="169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4240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2541" y="2317"/>
                    <a:ext cx="45" cy="45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4241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2614" y="2320"/>
                    <a:ext cx="45" cy="45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54234" name="Text Box 269"/>
                <p:cNvSpPr txBox="1">
                  <a:spLocks noChangeArrowheads="1"/>
                </p:cNvSpPr>
                <p:nvPr/>
              </p:nvSpPr>
              <p:spPr bwMode="auto">
                <a:xfrm>
                  <a:off x="2833" y="2576"/>
                  <a:ext cx="1383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Verdana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ja-JP" sz="1800">
                      <a:solidFill>
                        <a:srgbClr val="000000"/>
                      </a:solidFill>
                      <a:latin typeface="Tahoma" pitchFamily="34" charset="0"/>
                    </a:rPr>
                    <a:t>O</a:t>
                  </a:r>
                  <a:r>
                    <a:rPr lang="en-US" altLang="ja-JP" sz="1800" baseline="-25000">
                      <a:solidFill>
                        <a:srgbClr val="000000"/>
                      </a:solidFill>
                      <a:latin typeface="Tahoma" pitchFamily="34" charset="0"/>
                    </a:rPr>
                    <a:t>2</a:t>
                  </a:r>
                  <a:r>
                    <a:rPr lang="en-US" altLang="ja-JP" sz="1800" baseline="-250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p</a:t>
                  </a:r>
                  <a:r>
                    <a:rPr lang="en-US" altLang="ja-JP" sz="1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(</a:t>
                  </a:r>
                  <a:r>
                    <a:rPr lang="en-US" altLang="ja-JP" sz="1800">
                      <a:solidFill>
                        <a:srgbClr val="000000"/>
                      </a:solidFill>
                      <a:latin typeface="Tahoma" pitchFamily="34" charset="0"/>
                    </a:rPr>
                    <a:t>Free Oxygen</a:t>
                  </a:r>
                  <a:r>
                    <a:rPr lang="en-US" altLang="ja-JP" sz="1800">
                      <a:solidFill>
                        <a:srgbClr val="000000"/>
                      </a:solidFill>
                      <a:latin typeface="Arial" pitchFamily="34" charset="0"/>
                    </a:rPr>
                    <a:t>)</a:t>
                  </a:r>
                </a:p>
              </p:txBody>
            </p:sp>
            <p:grpSp>
              <p:nvGrpSpPr>
                <p:cNvPr id="254235" name="Group 270"/>
                <p:cNvGrpSpPr>
                  <a:grpSpLocks/>
                </p:cNvGrpSpPr>
                <p:nvPr/>
              </p:nvGrpSpPr>
              <p:grpSpPr bwMode="auto">
                <a:xfrm>
                  <a:off x="3530" y="2488"/>
                  <a:ext cx="169" cy="48"/>
                  <a:chOff x="2515" y="2317"/>
                  <a:chExt cx="169" cy="48"/>
                </a:xfrm>
              </p:grpSpPr>
              <p:sp>
                <p:nvSpPr>
                  <p:cNvPr id="254236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2515" y="2341"/>
                    <a:ext cx="169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4237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2541" y="2317"/>
                    <a:ext cx="45" cy="45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4238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2614" y="2320"/>
                    <a:ext cx="45" cy="45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254232" name="Line 274"/>
              <p:cNvSpPr>
                <a:spLocks noChangeShapeType="1"/>
              </p:cNvSpPr>
              <p:nvPr/>
            </p:nvSpPr>
            <p:spPr bwMode="auto">
              <a:xfrm>
                <a:off x="2290" y="2523"/>
                <a:ext cx="4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4217" name="Line 275"/>
            <p:cNvSpPr>
              <a:spLocks noChangeShapeType="1"/>
            </p:cNvSpPr>
            <p:nvPr/>
          </p:nvSpPr>
          <p:spPr bwMode="auto">
            <a:xfrm>
              <a:off x="3663950" y="4648200"/>
              <a:ext cx="673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18" name="AutoShape 277"/>
            <p:cNvSpPr>
              <a:spLocks noChangeArrowheads="1"/>
            </p:cNvSpPr>
            <p:nvPr/>
          </p:nvSpPr>
          <p:spPr bwMode="auto">
            <a:xfrm flipH="1">
              <a:off x="3635375" y="2852738"/>
              <a:ext cx="431800" cy="28892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33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19" name="Freeform 278"/>
            <p:cNvSpPr>
              <a:spLocks/>
            </p:cNvSpPr>
            <p:nvPr/>
          </p:nvSpPr>
          <p:spPr bwMode="auto">
            <a:xfrm>
              <a:off x="2339975" y="3141663"/>
              <a:ext cx="420688" cy="146050"/>
            </a:xfrm>
            <a:custGeom>
              <a:avLst/>
              <a:gdLst>
                <a:gd name="T0" fmla="*/ 0 w 265"/>
                <a:gd name="T1" fmla="*/ 0 h 92"/>
                <a:gd name="T2" fmla="*/ 2147483647 w 265"/>
                <a:gd name="T3" fmla="*/ 0 h 92"/>
                <a:gd name="T4" fmla="*/ 2147483647 w 265"/>
                <a:gd name="T5" fmla="*/ 2147483647 h 92"/>
                <a:gd name="T6" fmla="*/ 2147483647 w 265"/>
                <a:gd name="T7" fmla="*/ 2147483647 h 92"/>
                <a:gd name="T8" fmla="*/ 2147483647 w 265"/>
                <a:gd name="T9" fmla="*/ 2147483647 h 92"/>
                <a:gd name="T10" fmla="*/ 2147483647 w 265"/>
                <a:gd name="T11" fmla="*/ 2147483647 h 92"/>
                <a:gd name="T12" fmla="*/ 0 w 265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5" h="92">
                  <a:moveTo>
                    <a:pt x="0" y="0"/>
                  </a:moveTo>
                  <a:cubicBezTo>
                    <a:pt x="88" y="0"/>
                    <a:pt x="177" y="0"/>
                    <a:pt x="265" y="0"/>
                  </a:cubicBezTo>
                  <a:cubicBezTo>
                    <a:pt x="256" y="6"/>
                    <a:pt x="248" y="13"/>
                    <a:pt x="238" y="18"/>
                  </a:cubicBezTo>
                  <a:cubicBezTo>
                    <a:pt x="229" y="22"/>
                    <a:pt x="217" y="20"/>
                    <a:pt x="210" y="27"/>
                  </a:cubicBezTo>
                  <a:cubicBezTo>
                    <a:pt x="203" y="34"/>
                    <a:pt x="206" y="46"/>
                    <a:pt x="201" y="54"/>
                  </a:cubicBezTo>
                  <a:cubicBezTo>
                    <a:pt x="188" y="76"/>
                    <a:pt x="178" y="75"/>
                    <a:pt x="155" y="82"/>
                  </a:cubicBezTo>
                  <a:cubicBezTo>
                    <a:pt x="34" y="72"/>
                    <a:pt x="46" y="92"/>
                    <a:pt x="0" y="0"/>
                  </a:cubicBezTo>
                  <a:close/>
                </a:path>
              </a:pathLst>
            </a:custGeom>
            <a:solidFill>
              <a:srgbClr val="3399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254220" name="Group 280"/>
            <p:cNvGrpSpPr>
              <a:grpSpLocks/>
            </p:cNvGrpSpPr>
            <p:nvPr/>
          </p:nvGrpSpPr>
          <p:grpSpPr bwMode="auto">
            <a:xfrm>
              <a:off x="6804025" y="2708275"/>
              <a:ext cx="2051050" cy="1989138"/>
              <a:chOff x="4286" y="1706"/>
              <a:chExt cx="1292" cy="1253"/>
            </a:xfrm>
          </p:grpSpPr>
          <p:pic>
            <p:nvPicPr>
              <p:cNvPr id="254226" name="Picture 28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" y="1706"/>
                <a:ext cx="1292" cy="1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4227" name="Rectangle 282"/>
              <p:cNvSpPr>
                <a:spLocks noChangeArrowheads="1"/>
              </p:cNvSpPr>
              <p:nvPr/>
            </p:nvSpPr>
            <p:spPr bwMode="auto">
              <a:xfrm>
                <a:off x="5057" y="2568"/>
                <a:ext cx="408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228" name="Text Box 283"/>
              <p:cNvSpPr txBox="1">
                <a:spLocks noChangeArrowheads="1"/>
              </p:cNvSpPr>
              <p:nvPr/>
            </p:nvSpPr>
            <p:spPr bwMode="auto">
              <a:xfrm>
                <a:off x="4546" y="2490"/>
                <a:ext cx="76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Verdana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sz="1800" b="1">
                    <a:solidFill>
                      <a:srgbClr val="FF0000"/>
                    </a:solidFill>
                    <a:latin typeface="Arial" pitchFamily="34" charset="0"/>
                  </a:rPr>
                  <a:t>tunneling</a:t>
                </a:r>
              </a:p>
            </p:txBody>
          </p:sp>
        </p:grpSp>
        <p:sp>
          <p:nvSpPr>
            <p:cNvPr id="254221" name="Line 284"/>
            <p:cNvSpPr>
              <a:spLocks noChangeShapeType="1"/>
            </p:cNvSpPr>
            <p:nvPr/>
          </p:nvSpPr>
          <p:spPr bwMode="auto">
            <a:xfrm flipH="1">
              <a:off x="1042988" y="2349500"/>
              <a:ext cx="4333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22" name="Text Box 285"/>
            <p:cNvSpPr txBox="1">
              <a:spLocks noChangeArrowheads="1"/>
            </p:cNvSpPr>
            <p:nvPr/>
          </p:nvSpPr>
          <p:spPr bwMode="auto">
            <a:xfrm>
              <a:off x="684213" y="1989138"/>
              <a:ext cx="692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rgbClr val="000000"/>
                  </a:solidFill>
                  <a:latin typeface="Arial" pitchFamily="34" charset="0"/>
                </a:rPr>
                <a:t>Evac</a:t>
              </a:r>
            </a:p>
          </p:txBody>
        </p:sp>
        <p:sp>
          <p:nvSpPr>
            <p:cNvPr id="254223" name="Line 286"/>
            <p:cNvSpPr>
              <a:spLocks noChangeShapeType="1"/>
            </p:cNvSpPr>
            <p:nvPr/>
          </p:nvSpPr>
          <p:spPr bwMode="auto">
            <a:xfrm flipH="1">
              <a:off x="1116013" y="3068638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24" name="Line 287"/>
            <p:cNvSpPr>
              <a:spLocks noChangeShapeType="1"/>
            </p:cNvSpPr>
            <p:nvPr/>
          </p:nvSpPr>
          <p:spPr bwMode="auto">
            <a:xfrm>
              <a:off x="1258888" y="2420938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54225" name="Text Box 288"/>
            <p:cNvSpPr txBox="1">
              <a:spLocks noChangeArrowheads="1"/>
            </p:cNvSpPr>
            <p:nvPr/>
          </p:nvSpPr>
          <p:spPr bwMode="auto">
            <a:xfrm>
              <a:off x="0" y="2492375"/>
              <a:ext cx="1270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>
                  <a:solidFill>
                    <a:srgbClr val="000000"/>
                  </a:solidFill>
                  <a:latin typeface="Arial" pitchFamily="34" charset="0"/>
                </a:rPr>
                <a:t>WF=2.4eV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5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0" y="0"/>
            <a:ext cx="6011863" cy="836613"/>
          </a:xfrm>
          <a:prstGeom prst="rect">
            <a:avLst/>
          </a:prstGeom>
          <a:solidFill>
            <a:srgbClr val="0066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5635" name="Rectangle 3"/>
          <p:cNvSpPr>
            <a:spLocks noChangeArrowheads="1"/>
          </p:cNvSpPr>
          <p:nvPr/>
        </p:nvSpPr>
        <p:spPr bwMode="auto">
          <a:xfrm>
            <a:off x="0" y="0"/>
            <a:ext cx="6011863" cy="908720"/>
          </a:xfrm>
          <a:prstGeom prst="rect">
            <a:avLst/>
          </a:prstGeom>
          <a:solidFill>
            <a:srgbClr val="0107F9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>
                <a:solidFill>
                  <a:srgbClr val="FFFFFF"/>
                </a:solidFill>
              </a:rPr>
              <a:t>Metal – Insulator Transition</a:t>
            </a:r>
          </a:p>
        </p:txBody>
      </p:sp>
      <p:sp>
        <p:nvSpPr>
          <p:cNvPr id="325636" name="Text Box 7"/>
          <p:cNvSpPr txBox="1">
            <a:spLocks noChangeArrowheads="1"/>
          </p:cNvSpPr>
          <p:nvPr/>
        </p:nvSpPr>
        <p:spPr bwMode="auto">
          <a:xfrm>
            <a:off x="6372225" y="3860800"/>
            <a:ext cx="244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800" b="1" i="1">
                <a:solidFill>
                  <a:srgbClr val="006600"/>
                </a:solidFill>
                <a:latin typeface="Arial" pitchFamily="34" charset="0"/>
              </a:rPr>
              <a:t>Hopping Conduction</a:t>
            </a:r>
            <a:endParaRPr lang="en-US" altLang="ja-JP" sz="1800" b="1" i="1">
              <a:solidFill>
                <a:srgbClr val="006600"/>
              </a:solidFill>
              <a:latin typeface="Arial" pitchFamily="34" charset="0"/>
            </a:endParaRPr>
          </a:p>
        </p:txBody>
      </p:sp>
      <p:sp>
        <p:nvSpPr>
          <p:cNvPr id="325637" name="Text Box 8"/>
          <p:cNvSpPr txBox="1">
            <a:spLocks noChangeArrowheads="1"/>
          </p:cNvSpPr>
          <p:nvPr/>
        </p:nvSpPr>
        <p:spPr bwMode="auto">
          <a:xfrm>
            <a:off x="5940425" y="2492375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800" b="1" i="1">
                <a:solidFill>
                  <a:srgbClr val="FF3300"/>
                </a:solidFill>
                <a:latin typeface="Arial" pitchFamily="34" charset="0"/>
              </a:rPr>
              <a:t>Band Conduction</a:t>
            </a:r>
            <a:endParaRPr lang="en-US" altLang="ja-JP" sz="1800" b="1" i="1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325638" name="Rectangle 9"/>
          <p:cNvSpPr>
            <a:spLocks noChangeArrowheads="1"/>
          </p:cNvSpPr>
          <p:nvPr/>
        </p:nvSpPr>
        <p:spPr bwMode="auto">
          <a:xfrm>
            <a:off x="4897438" y="3690938"/>
            <a:ext cx="184150" cy="366712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i="1">
              <a:solidFill>
                <a:srgbClr val="000000"/>
              </a:solidFill>
            </a:endParaRPr>
          </a:p>
        </p:txBody>
      </p:sp>
      <p:sp>
        <p:nvSpPr>
          <p:cNvPr id="325639" name="Text Box 10"/>
          <p:cNvSpPr txBox="1">
            <a:spLocks noChangeArrowheads="1"/>
          </p:cNvSpPr>
          <p:nvPr/>
        </p:nvSpPr>
        <p:spPr bwMode="auto">
          <a:xfrm>
            <a:off x="4646613" y="3716338"/>
            <a:ext cx="1695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i="1">
                <a:solidFill>
                  <a:srgbClr val="000000"/>
                </a:solidFill>
                <a:latin typeface="Arial" pitchFamily="34" charset="0"/>
              </a:rPr>
              <a:t>electron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i="1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en-US" altLang="ko-KR" sz="1800" b="1" i="1">
                <a:solidFill>
                  <a:srgbClr val="000000"/>
                </a:solidFill>
                <a:latin typeface="Arial" pitchFamily="34" charset="0"/>
              </a:rPr>
              <a:t>oncentration</a:t>
            </a:r>
            <a:endParaRPr lang="en-US" altLang="ja-JP" sz="1800" b="1" i="1">
              <a:solidFill>
                <a:srgbClr val="000000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i="1">
                <a:solidFill>
                  <a:srgbClr val="000000"/>
                </a:solidFill>
                <a:latin typeface="Arial" pitchFamily="34" charset="0"/>
              </a:rPr>
              <a:t>In cages</a:t>
            </a:r>
            <a:r>
              <a:rPr lang="en-US" altLang="ko-KR" sz="1800" i="1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1800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5640" name="AutoShape 12"/>
          <p:cNvSpPr>
            <a:spLocks noChangeArrowheads="1"/>
          </p:cNvSpPr>
          <p:nvPr/>
        </p:nvSpPr>
        <p:spPr bwMode="auto">
          <a:xfrm>
            <a:off x="5580063" y="2852738"/>
            <a:ext cx="3168650" cy="7921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b="1" i="1">
                <a:solidFill>
                  <a:srgbClr val="FFFFFF"/>
                </a:solidFill>
              </a:rPr>
              <a:t>Nc = ~</a:t>
            </a:r>
            <a:r>
              <a:rPr lang="en-US" altLang="ja-JP" b="1" i="1">
                <a:solidFill>
                  <a:srgbClr val="FFFFFF"/>
                </a:solidFill>
              </a:rPr>
              <a:t>1 </a:t>
            </a:r>
            <a:r>
              <a:rPr lang="en-US" altLang="ja-JP" b="1" i="1">
                <a:solidFill>
                  <a:srgbClr val="FFFFFF"/>
                </a:solidFill>
                <a:sym typeface="Symbol" pitchFamily="18" charset="2"/>
              </a:rPr>
              <a:t></a:t>
            </a:r>
            <a:r>
              <a:rPr lang="en-US" altLang="ja-JP" b="1" i="1">
                <a:solidFill>
                  <a:srgbClr val="FFFFFF"/>
                </a:solidFill>
              </a:rPr>
              <a:t> 10</a:t>
            </a:r>
            <a:r>
              <a:rPr lang="en-US" altLang="ja-JP" b="1" i="1" baseline="30000">
                <a:solidFill>
                  <a:srgbClr val="FFFFFF"/>
                </a:solidFill>
              </a:rPr>
              <a:t>21</a:t>
            </a:r>
            <a:r>
              <a:rPr lang="en-US" altLang="ja-JP" b="1" i="1">
                <a:solidFill>
                  <a:srgbClr val="FFFFFF"/>
                </a:solidFill>
              </a:rPr>
              <a:t> cm</a:t>
            </a:r>
            <a:r>
              <a:rPr lang="en-US" altLang="ja-JP" b="1" i="1" baseline="30000">
                <a:solidFill>
                  <a:srgbClr val="FFFFFF"/>
                </a:solidFill>
              </a:rPr>
              <a:t>–3</a:t>
            </a:r>
            <a:endParaRPr lang="en-US" altLang="ko-KR" b="1" i="1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i="1">
                <a:solidFill>
                  <a:srgbClr val="FFFFFF"/>
                </a:solidFill>
              </a:rPr>
              <a:t>Metal – Insulator Transition</a:t>
            </a:r>
          </a:p>
        </p:txBody>
      </p:sp>
      <p:sp>
        <p:nvSpPr>
          <p:cNvPr id="325641" name="Rectangle 13"/>
          <p:cNvSpPr>
            <a:spLocks noChangeArrowheads="1"/>
          </p:cNvSpPr>
          <p:nvPr/>
        </p:nvSpPr>
        <p:spPr bwMode="auto">
          <a:xfrm>
            <a:off x="71438" y="1052513"/>
            <a:ext cx="9072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i="1">
                <a:solidFill>
                  <a:srgbClr val="FF33CC"/>
                </a:solidFill>
              </a:rPr>
              <a:t>Metal composed of</a:t>
            </a:r>
            <a:r>
              <a:rPr lang="en-US" altLang="ko-KR" sz="2400" b="1" i="1">
                <a:solidFill>
                  <a:srgbClr val="FF33CC"/>
                </a:solidFill>
              </a:rPr>
              <a:t> typical insulators, </a:t>
            </a:r>
            <a:r>
              <a:rPr lang="en-US" altLang="ja-JP" sz="2400" b="1" i="1">
                <a:solidFill>
                  <a:srgbClr val="FF33CC"/>
                </a:solidFill>
              </a:rPr>
              <a:t>lime and alumina !</a:t>
            </a:r>
          </a:p>
        </p:txBody>
      </p:sp>
      <p:sp>
        <p:nvSpPr>
          <p:cNvPr id="325642" name="Text Box 14"/>
          <p:cNvSpPr txBox="1">
            <a:spLocks noChangeArrowheads="1"/>
          </p:cNvSpPr>
          <p:nvPr/>
        </p:nvSpPr>
        <p:spPr bwMode="auto">
          <a:xfrm>
            <a:off x="5795963" y="4508500"/>
            <a:ext cx="316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i="1">
                <a:solidFill>
                  <a:srgbClr val="006600"/>
                </a:solidFill>
                <a:latin typeface="Arial" pitchFamily="34" charset="0"/>
              </a:rPr>
              <a:t>Polaron </a:t>
            </a:r>
            <a:r>
              <a:rPr lang="en-US" altLang="ko-KR" sz="1600" b="1" i="1">
                <a:solidFill>
                  <a:srgbClr val="006600"/>
                </a:solidFill>
                <a:latin typeface="Arial" pitchFamily="34" charset="0"/>
              </a:rPr>
              <a:t>: </a:t>
            </a:r>
            <a:r>
              <a:rPr lang="en-US" altLang="ja-JP" sz="1600" b="1" i="1">
                <a:solidFill>
                  <a:srgbClr val="006600"/>
                </a:solidFill>
                <a:latin typeface="Arial" pitchFamily="34" charset="0"/>
              </a:rPr>
              <a:t>electron</a:t>
            </a:r>
            <a:r>
              <a:rPr lang="en-US" altLang="ko-KR" sz="1600" b="1" i="1">
                <a:solidFill>
                  <a:srgbClr val="006600"/>
                </a:solidFill>
                <a:latin typeface="Arial" pitchFamily="34" charset="0"/>
              </a:rPr>
              <a:t> </a:t>
            </a:r>
            <a:r>
              <a:rPr lang="en-US" altLang="ja-JP" sz="1600" b="1" i="1">
                <a:solidFill>
                  <a:srgbClr val="006600"/>
                </a:solidFill>
                <a:latin typeface="Arial" pitchFamily="34" charset="0"/>
              </a:rPr>
              <a:t>localized by lattice distortion</a:t>
            </a:r>
          </a:p>
        </p:txBody>
      </p:sp>
      <p:sp>
        <p:nvSpPr>
          <p:cNvPr id="195593" name="Text Box 10"/>
          <p:cNvSpPr txBox="1">
            <a:spLocks noChangeArrowheads="1"/>
          </p:cNvSpPr>
          <p:nvPr/>
        </p:nvSpPr>
        <p:spPr bwMode="auto">
          <a:xfrm>
            <a:off x="6588125" y="6237288"/>
            <a:ext cx="205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 Lett. 2007</a:t>
            </a:r>
          </a:p>
        </p:txBody>
      </p:sp>
      <p:pic>
        <p:nvPicPr>
          <p:cNvPr id="32564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941888"/>
            <a:ext cx="1139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5645" name="Text Box 13"/>
          <p:cNvSpPr txBox="1">
            <a:spLocks noChangeArrowheads="1"/>
          </p:cNvSpPr>
          <p:nvPr/>
        </p:nvSpPr>
        <p:spPr bwMode="auto">
          <a:xfrm>
            <a:off x="5867400" y="1989138"/>
            <a:ext cx="296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1.5x10</a:t>
            </a:r>
            <a:r>
              <a:rPr lang="en-US" altLang="ja-JP" sz="2400" baseline="30000">
                <a:solidFill>
                  <a:srgbClr val="000000"/>
                </a:solidFill>
              </a:rPr>
              <a:t>3</a:t>
            </a:r>
            <a:r>
              <a:rPr lang="en-US" altLang="ja-JP" sz="2400">
                <a:solidFill>
                  <a:srgbClr val="000000"/>
                </a:solidFill>
              </a:rPr>
              <a:t>Scm</a:t>
            </a:r>
            <a:r>
              <a:rPr lang="en-US" altLang="ja-JP" sz="2400" baseline="30000">
                <a:solidFill>
                  <a:srgbClr val="000000"/>
                </a:solidFill>
              </a:rPr>
              <a:t>-1</a:t>
            </a:r>
            <a:r>
              <a:rPr lang="en-US" altLang="ja-JP" sz="2400">
                <a:solidFill>
                  <a:srgbClr val="000000"/>
                </a:solidFill>
              </a:rPr>
              <a:t>@RT</a:t>
            </a:r>
          </a:p>
        </p:txBody>
      </p:sp>
      <p:grpSp>
        <p:nvGrpSpPr>
          <p:cNvPr id="325646" name="Group 14"/>
          <p:cNvGrpSpPr>
            <a:grpSpLocks/>
          </p:cNvGrpSpPr>
          <p:nvPr/>
        </p:nvGrpSpPr>
        <p:grpSpPr bwMode="auto">
          <a:xfrm>
            <a:off x="395288" y="1700213"/>
            <a:ext cx="4433887" cy="4646612"/>
            <a:chOff x="87" y="1093"/>
            <a:chExt cx="2657" cy="2721"/>
          </a:xfrm>
        </p:grpSpPr>
        <p:pic>
          <p:nvPicPr>
            <p:cNvPr id="325650" name="Picture 6" descr="E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" y="1093"/>
              <a:ext cx="2657" cy="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5651" name="Text Box 16"/>
            <p:cNvSpPr txBox="1">
              <a:spLocks noChangeArrowheads="1"/>
            </p:cNvSpPr>
            <p:nvPr/>
          </p:nvSpPr>
          <p:spPr bwMode="auto">
            <a:xfrm>
              <a:off x="884" y="2750"/>
              <a:ext cx="91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>
                  <a:solidFill>
                    <a:srgbClr val="000000"/>
                  </a:solidFill>
                </a:rPr>
                <a:t>3x10</a:t>
              </a:r>
              <a:r>
                <a:rPr lang="en-US" altLang="ja-JP" sz="2400" baseline="30000">
                  <a:solidFill>
                    <a:srgbClr val="000000"/>
                  </a:solidFill>
                </a:rPr>
                <a:t>19</a:t>
              </a:r>
              <a:r>
                <a:rPr lang="en-US" altLang="ja-JP" sz="1800">
                  <a:solidFill>
                    <a:srgbClr val="000000"/>
                  </a:solidFill>
                </a:rPr>
                <a:t>cm</a:t>
              </a:r>
              <a:r>
                <a:rPr lang="en-US" altLang="ja-JP" sz="1800" baseline="30000">
                  <a:solidFill>
                    <a:srgbClr val="000000"/>
                  </a:solidFill>
                </a:rPr>
                <a:t>-3</a:t>
              </a:r>
            </a:p>
          </p:txBody>
        </p:sp>
        <p:sp>
          <p:nvSpPr>
            <p:cNvPr id="325652" name="Text Box 17"/>
            <p:cNvSpPr txBox="1">
              <a:spLocks noChangeArrowheads="1"/>
            </p:cNvSpPr>
            <p:nvPr/>
          </p:nvSpPr>
          <p:spPr bwMode="auto">
            <a:xfrm>
              <a:off x="917" y="1353"/>
              <a:ext cx="874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>
                  <a:solidFill>
                    <a:srgbClr val="000000"/>
                  </a:solidFill>
                </a:rPr>
                <a:t>2x10</a:t>
              </a:r>
              <a:r>
                <a:rPr lang="en-US" altLang="ja-JP" sz="1800" baseline="30000">
                  <a:solidFill>
                    <a:srgbClr val="000000"/>
                  </a:solidFill>
                </a:rPr>
                <a:t>21</a:t>
              </a:r>
              <a:r>
                <a:rPr lang="en-US" altLang="ja-JP" sz="1800">
                  <a:solidFill>
                    <a:srgbClr val="000000"/>
                  </a:solidFill>
                </a:rPr>
                <a:t>cm</a:t>
              </a:r>
              <a:r>
                <a:rPr lang="en-US" altLang="ja-JP" sz="1800" baseline="30000">
                  <a:solidFill>
                    <a:srgbClr val="000000"/>
                  </a:solidFill>
                </a:rPr>
                <a:t>-3</a:t>
              </a:r>
            </a:p>
          </p:txBody>
        </p:sp>
        <p:sp>
          <p:nvSpPr>
            <p:cNvPr id="325653" name="Line 18"/>
            <p:cNvSpPr>
              <a:spLocks noChangeShapeType="1"/>
            </p:cNvSpPr>
            <p:nvPr/>
          </p:nvSpPr>
          <p:spPr bwMode="auto">
            <a:xfrm flipV="1">
              <a:off x="521" y="1570"/>
              <a:ext cx="0" cy="2223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32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325647" name="Text Box 19"/>
          <p:cNvSpPr txBox="1">
            <a:spLocks noChangeArrowheads="1"/>
          </p:cNvSpPr>
          <p:nvPr/>
        </p:nvSpPr>
        <p:spPr bwMode="auto">
          <a:xfrm>
            <a:off x="827088" y="6400800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Symbol" pitchFamily="18" charset="2"/>
              </a:rPr>
              <a:t>s = ~</a:t>
            </a:r>
            <a:r>
              <a:rPr lang="en-US" altLang="ja-JP" sz="2400">
                <a:solidFill>
                  <a:srgbClr val="000000"/>
                </a:solidFill>
              </a:rPr>
              <a:t>10</a:t>
            </a:r>
            <a:r>
              <a:rPr lang="en-US" altLang="ja-JP" sz="2400" baseline="30000">
                <a:solidFill>
                  <a:srgbClr val="000000"/>
                </a:solidFill>
              </a:rPr>
              <a:t>-10</a:t>
            </a:r>
            <a:r>
              <a:rPr lang="en-US" altLang="ja-JP" sz="2400">
                <a:solidFill>
                  <a:srgbClr val="000000"/>
                </a:solidFill>
              </a:rPr>
              <a:t>Scm</a:t>
            </a:r>
            <a:r>
              <a:rPr lang="en-US" altLang="ja-JP" sz="2400" baseline="3000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325648" name="Line 20"/>
          <p:cNvSpPr>
            <a:spLocks noChangeShapeType="1"/>
          </p:cNvSpPr>
          <p:nvPr/>
        </p:nvSpPr>
        <p:spPr bwMode="auto">
          <a:xfrm flipV="1">
            <a:off x="5292725" y="2636838"/>
            <a:ext cx="0" cy="9366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5649" name="Line 11"/>
          <p:cNvSpPr>
            <a:spLocks noChangeShapeType="1"/>
          </p:cNvSpPr>
          <p:nvPr/>
        </p:nvSpPr>
        <p:spPr bwMode="auto">
          <a:xfrm>
            <a:off x="901700" y="3116263"/>
            <a:ext cx="4606925" cy="25400"/>
          </a:xfrm>
          <a:prstGeom prst="line">
            <a:avLst/>
          </a:prstGeom>
          <a:noFill/>
          <a:ln w="317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26" name="グループ化 33"/>
          <p:cNvGrpSpPr>
            <a:grpSpLocks/>
          </p:cNvGrpSpPr>
          <p:nvPr/>
        </p:nvGrpSpPr>
        <p:grpSpPr bwMode="auto">
          <a:xfrm>
            <a:off x="509588" y="3776663"/>
            <a:ext cx="7477125" cy="1801812"/>
            <a:chOff x="584200" y="1870975"/>
            <a:chExt cx="7477577" cy="1802018"/>
          </a:xfrm>
        </p:grpSpPr>
        <p:sp>
          <p:nvSpPr>
            <p:cNvPr id="333833" name="テキスト ボックス 23"/>
            <p:cNvSpPr txBox="1">
              <a:spLocks noChangeArrowheads="1"/>
            </p:cNvSpPr>
            <p:nvPr/>
          </p:nvSpPr>
          <p:spPr bwMode="auto">
            <a:xfrm>
              <a:off x="584200" y="2097860"/>
              <a:ext cx="261366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40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altLang="ja-JP" sz="4000" b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ja-JP" sz="40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+  3H</a:t>
              </a:r>
              <a:r>
                <a:rPr lang="en-US" altLang="ja-JP" sz="4000" b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ja-JP" altLang="en-US" sz="4000" b="1" baseline="-25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3834" name="テキスト ボックス 25"/>
            <p:cNvSpPr txBox="1">
              <a:spLocks noChangeArrowheads="1"/>
            </p:cNvSpPr>
            <p:nvPr/>
          </p:nvSpPr>
          <p:spPr bwMode="auto">
            <a:xfrm>
              <a:off x="6567743" y="2097066"/>
              <a:ext cx="149403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40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2NH</a:t>
              </a:r>
              <a:r>
                <a:rPr lang="en-US" altLang="ja-JP" sz="4000" b="1" baseline="-25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ja-JP" altLang="en-US" sz="4000" b="1" baseline="-25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33835" name="グループ化 36"/>
            <p:cNvGrpSpPr>
              <a:grpSpLocks/>
            </p:cNvGrpSpPr>
            <p:nvPr/>
          </p:nvGrpSpPr>
          <p:grpSpPr bwMode="auto">
            <a:xfrm>
              <a:off x="3381180" y="2385671"/>
              <a:ext cx="3024000" cy="180000"/>
              <a:chOff x="3039035" y="2752165"/>
              <a:chExt cx="2375647" cy="98610"/>
            </a:xfrm>
          </p:grpSpPr>
          <p:cxnSp>
            <p:nvCxnSpPr>
              <p:cNvPr id="35" name="直線矢印コネクタ 34"/>
              <p:cNvCxnSpPr/>
              <p:nvPr/>
            </p:nvCxnSpPr>
            <p:spPr>
              <a:xfrm>
                <a:off x="3039321" y="2752008"/>
                <a:ext cx="237593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/>
              <p:nvPr/>
            </p:nvCxnSpPr>
            <p:spPr>
              <a:xfrm flipH="1">
                <a:off x="3039321" y="2851163"/>
                <a:ext cx="237593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3836" name="テキスト ボックス 37"/>
            <p:cNvSpPr txBox="1">
              <a:spLocks noChangeArrowheads="1"/>
            </p:cNvSpPr>
            <p:nvPr/>
          </p:nvSpPr>
          <p:spPr bwMode="auto">
            <a:xfrm>
              <a:off x="3729037" y="1870975"/>
              <a:ext cx="21637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Fe</a:t>
              </a:r>
              <a:r>
                <a:rPr lang="en-US" altLang="ja-JP" sz="2800" baseline="-250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ja-JP" sz="28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O</a:t>
              </a:r>
              <a:r>
                <a:rPr lang="en-US" altLang="ja-JP" sz="2800" baseline="-250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333837" name="テキスト ボックス 38"/>
            <p:cNvSpPr txBox="1">
              <a:spLocks noChangeArrowheads="1"/>
            </p:cNvSpPr>
            <p:nvPr/>
          </p:nvSpPr>
          <p:spPr bwMode="auto">
            <a:xfrm>
              <a:off x="3367459" y="2718886"/>
              <a:ext cx="334168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Verdana" pitchFamily="34" charset="0"/>
                  <a:ea typeface="ＭＳ Ｐゴシック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     200-400 atm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400-600ºC</a:t>
              </a:r>
              <a:endParaRPr lang="en-US" altLang="ja-JP" sz="2800" baseline="-250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角丸四角形 29"/>
          <p:cNvSpPr/>
          <p:nvPr/>
        </p:nvSpPr>
        <p:spPr>
          <a:xfrm>
            <a:off x="4994275" y="1844675"/>
            <a:ext cx="3922713" cy="936625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Mass production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started  in 1912</a:t>
            </a:r>
            <a:endParaRPr lang="ja-JP" alt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3828" name="テキスト ボックス 30"/>
          <p:cNvSpPr txBox="1">
            <a:spLocks noChangeArrowheads="1"/>
          </p:cNvSpPr>
          <p:nvPr/>
        </p:nvSpPr>
        <p:spPr bwMode="auto">
          <a:xfrm>
            <a:off x="511175" y="5578475"/>
            <a:ext cx="8483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u="sng">
                <a:solidFill>
                  <a:srgbClr val="C00000"/>
                </a:solidFill>
                <a:latin typeface="ＭＳ Ｐゴシック" pitchFamily="50" charset="-128"/>
              </a:rPr>
              <a:t>Issue</a:t>
            </a:r>
            <a:r>
              <a:rPr lang="ja-JP" altLang="en-US" sz="2800" b="1" u="sng">
                <a:solidFill>
                  <a:srgbClr val="C00000"/>
                </a:solidFill>
                <a:latin typeface="ＭＳ Ｐゴシック" pitchFamily="50" charset="-128"/>
              </a:rPr>
              <a:t>：</a:t>
            </a:r>
            <a:r>
              <a:rPr lang="ja-JP" altLang="en-US" sz="2400" b="1">
                <a:solidFill>
                  <a:srgbClr val="C00000"/>
                </a:solidFill>
                <a:latin typeface="ＭＳ Ｐゴシック" pitchFamily="50" charset="-128"/>
              </a:rPr>
              <a:t>　</a:t>
            </a:r>
            <a:r>
              <a:rPr lang="en-US" altLang="ja-JP" b="1">
                <a:solidFill>
                  <a:srgbClr val="C00000"/>
                </a:solidFill>
                <a:latin typeface="ＭＳ Ｐゴシック" pitchFamily="50" charset="-128"/>
              </a:rPr>
              <a:t>Huge Energy Consumption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（</a:t>
            </a:r>
            <a:r>
              <a:rPr lang="en-US" altLang="ja-JP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1% of total energy consumed by Human Being</a:t>
            </a:r>
            <a:r>
              <a:rPr lang="ja-JP" altLang="ja-JP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）</a:t>
            </a:r>
            <a:endParaRPr lang="en-US" altLang="ja-JP" sz="2800" b="1" u="sng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19050"/>
            <a:ext cx="6804025" cy="830263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3830" name="テキスト ボックス 17"/>
          <p:cNvSpPr txBox="1">
            <a:spLocks noChangeArrowheads="1"/>
          </p:cNvSpPr>
          <p:nvPr/>
        </p:nvSpPr>
        <p:spPr bwMode="auto">
          <a:xfrm>
            <a:off x="-7938" y="-15875"/>
            <a:ext cx="582612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Ammonia Synthesis</a:t>
            </a:r>
            <a:endParaRPr lang="en-US" altLang="ja-JP" sz="3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383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2000"/>
            <a:ext cx="5175250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32" name="テキスト ボックス 2"/>
          <p:cNvSpPr txBox="1">
            <a:spLocks noChangeArrowheads="1"/>
          </p:cNvSpPr>
          <p:nvPr/>
        </p:nvSpPr>
        <p:spPr bwMode="auto">
          <a:xfrm>
            <a:off x="4000500" y="939800"/>
            <a:ext cx="5267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>
                <a:solidFill>
                  <a:prstClr val="black"/>
                </a:solidFill>
              </a:rPr>
              <a:t>Harber-Bosch Process</a:t>
            </a:r>
          </a:p>
        </p:txBody>
      </p:sp>
    </p:spTree>
    <p:extLst>
      <p:ext uri="{BB962C8B-B14F-4D97-AF65-F5344CB8AC3E}">
        <p14:creationId xmlns:p14="http://schemas.microsoft.com/office/powerpoint/2010/main" val="10377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3825875" cy="83185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1" name="Text Box 4"/>
          <p:cNvSpPr txBox="1">
            <a:spLocks noChangeArrowheads="1"/>
          </p:cNvSpPr>
          <p:nvPr/>
        </p:nvSpPr>
        <p:spPr bwMode="auto">
          <a:xfrm>
            <a:off x="130175" y="52388"/>
            <a:ext cx="3278188" cy="646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Performance</a:t>
            </a:r>
          </a:p>
        </p:txBody>
      </p:sp>
      <p:pic>
        <p:nvPicPr>
          <p:cNvPr id="33690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1020763"/>
            <a:ext cx="5737225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7" name="直線コネクタ 126"/>
          <p:cNvCxnSpPr/>
          <p:nvPr/>
        </p:nvCxnSpPr>
        <p:spPr>
          <a:xfrm flipH="1" flipV="1">
            <a:off x="6289675" y="1747838"/>
            <a:ext cx="415925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902" name="テキスト ボックス 127"/>
          <p:cNvSpPr txBox="1">
            <a:spLocks noChangeArrowheads="1"/>
          </p:cNvSpPr>
          <p:nvPr/>
        </p:nvSpPr>
        <p:spPr bwMode="auto">
          <a:xfrm>
            <a:off x="5862638" y="1381125"/>
            <a:ext cx="225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>
                <a:solidFill>
                  <a:srgbClr val="000000"/>
                </a:solidFill>
                <a:latin typeface="Arial" pitchFamily="34" charset="0"/>
              </a:rPr>
              <a:t>Activation Energy</a:t>
            </a:r>
          </a:p>
        </p:txBody>
      </p:sp>
      <p:sp>
        <p:nvSpPr>
          <p:cNvPr id="336903" name="テキスト ボックス 130"/>
          <p:cNvSpPr txBox="1">
            <a:spLocks noChangeArrowheads="1"/>
          </p:cNvSpPr>
          <p:nvPr/>
        </p:nvSpPr>
        <p:spPr bwMode="auto">
          <a:xfrm>
            <a:off x="5800725" y="4156075"/>
            <a:ext cx="32210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black</a:t>
            </a:r>
            <a:r>
              <a:rPr lang="ja-JP" altLang="en-US" sz="1800">
                <a:solidFill>
                  <a:srgbClr val="000000"/>
                </a:solidFill>
                <a:latin typeface="Arial" pitchFamily="34" charset="0"/>
              </a:rPr>
              <a:t>：</a:t>
            </a: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reported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80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FF"/>
                </a:solidFill>
                <a:latin typeface="Arial" pitchFamily="34" charset="0"/>
              </a:rPr>
              <a:t>blue</a:t>
            </a:r>
            <a:r>
              <a:rPr lang="ja-JP" altLang="en-US" sz="1800">
                <a:solidFill>
                  <a:srgbClr val="0000FF"/>
                </a:solidFill>
                <a:latin typeface="Arial" pitchFamily="34" charset="0"/>
              </a:rPr>
              <a:t>：</a:t>
            </a:r>
            <a:r>
              <a:rPr lang="en-US" altLang="ja-JP" sz="1800">
                <a:solidFill>
                  <a:srgbClr val="0000FF"/>
                </a:solidFill>
                <a:latin typeface="Arial" pitchFamily="34" charset="0"/>
              </a:rPr>
              <a:t>C12A7:e-</a:t>
            </a:r>
            <a:endParaRPr lang="ja-JP" altLang="en-US" sz="18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336904" name="テキスト ボックス 146"/>
          <p:cNvSpPr txBox="1">
            <a:spLocks noChangeArrowheads="1"/>
          </p:cNvSpPr>
          <p:nvPr/>
        </p:nvSpPr>
        <p:spPr bwMode="auto">
          <a:xfrm>
            <a:off x="1604963" y="5362575"/>
            <a:ext cx="5991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lang="ja-JP" altLang="en-US" sz="2400" b="1">
                <a:solidFill>
                  <a:srgbClr val="000000"/>
                </a:solidFill>
                <a:latin typeface="ＭＳ Ｐゴシック" pitchFamily="50" charset="-128"/>
              </a:rPr>
              <a:t>　</a:t>
            </a:r>
            <a:r>
              <a:rPr lang="en-US" altLang="ja-JP" sz="2400" b="1">
                <a:solidFill>
                  <a:srgbClr val="000000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Catalytic activity : ten times higher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p"/>
            </a:pPr>
            <a:r>
              <a:rPr lang="ja-JP" altLang="en-US" sz="2400" b="1">
                <a:solidFill>
                  <a:srgbClr val="000000"/>
                </a:solidFill>
                <a:latin typeface="ＭＳ Ｐゴシック" pitchFamily="50" charset="-128"/>
              </a:rPr>
              <a:t>　</a:t>
            </a:r>
            <a:r>
              <a:rPr lang="en-US" altLang="ja-JP" sz="2400" b="1">
                <a:solidFill>
                  <a:srgbClr val="000000"/>
                </a:solidFill>
                <a:latin typeface="Arial" pitchFamily="34" charset="0"/>
                <a:ea typeface="Arial Unicode MS" pitchFamily="50" charset="-128"/>
                <a:cs typeface="Arial Unicode MS" pitchFamily="50" charset="-128"/>
              </a:rPr>
              <a:t>Activation Energy :  ~Half</a:t>
            </a:r>
            <a:endParaRPr lang="ja-JP" altLang="en-US" sz="2400" b="1">
              <a:solidFill>
                <a:srgbClr val="000000"/>
              </a:solidFill>
              <a:latin typeface="Arial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3" name="角丸四角形 132"/>
          <p:cNvSpPr/>
          <p:nvPr/>
        </p:nvSpPr>
        <p:spPr bwMode="auto">
          <a:xfrm>
            <a:off x="1604963" y="5362575"/>
            <a:ext cx="5892800" cy="1138238"/>
          </a:xfrm>
          <a:prstGeom prst="roundRect">
            <a:avLst/>
          </a:prstGeom>
          <a:noFill/>
          <a:ln w="254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>
              <a:solidFill>
                <a:prstClr val="white"/>
              </a:solidFill>
              <a:latin typeface="ＭＳ Ｐゴシック"/>
            </a:endParaRPr>
          </a:p>
        </p:txBody>
      </p:sp>
      <p:pic>
        <p:nvPicPr>
          <p:cNvPr id="3369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1627188"/>
            <a:ext cx="358457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5" y="3040063"/>
            <a:ext cx="12461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767013"/>
            <a:ext cx="141128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9" name="テキスト ボックス 2"/>
          <p:cNvSpPr txBox="1">
            <a:spLocks noChangeArrowheads="1"/>
          </p:cNvSpPr>
          <p:nvPr/>
        </p:nvSpPr>
        <p:spPr bwMode="auto">
          <a:xfrm>
            <a:off x="6527800" y="6457950"/>
            <a:ext cx="2449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>
                <a:solidFill>
                  <a:srgbClr val="000000"/>
                </a:solidFill>
                <a:ea typeface="HG創英角ｺﾞｼｯｸUB" pitchFamily="49" charset="-128"/>
              </a:rPr>
              <a:t>Nat.Chem.(2012)</a:t>
            </a:r>
            <a:endParaRPr lang="ja-JP" altLang="en-US" sz="2000">
              <a:solidFill>
                <a:srgbClr val="000000"/>
              </a:solidFill>
              <a:ea typeface="HG創英角ｺﾞｼｯｸUB" pitchFamily="49" charset="-128"/>
            </a:endParaRPr>
          </a:p>
        </p:txBody>
      </p:sp>
      <p:sp>
        <p:nvSpPr>
          <p:cNvPr id="336910" name="テキスト ボックス 3"/>
          <p:cNvSpPr txBox="1">
            <a:spLocks noChangeArrowheads="1"/>
          </p:cNvSpPr>
          <p:nvPr/>
        </p:nvSpPr>
        <p:spPr bwMode="auto">
          <a:xfrm>
            <a:off x="250825" y="1944688"/>
            <a:ext cx="1827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C12A7 electride</a:t>
            </a:r>
            <a:endParaRPr lang="ja-JP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1" name="テキスト ボックス 4"/>
          <p:cNvSpPr txBox="1">
            <a:spLocks noChangeArrowheads="1"/>
          </p:cNvSpPr>
          <p:nvPr/>
        </p:nvSpPr>
        <p:spPr bwMode="auto">
          <a:xfrm>
            <a:off x="569913" y="2684463"/>
            <a:ext cx="127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C12A7:O</a:t>
            </a:r>
            <a:r>
              <a:rPr lang="en-US" altLang="ja-JP" sz="1800" baseline="30000">
                <a:solidFill>
                  <a:srgbClr val="000000"/>
                </a:solidFill>
                <a:latin typeface="Arial" pitchFamily="34" charset="0"/>
              </a:rPr>
              <a:t>2-</a:t>
            </a:r>
            <a:endParaRPr lang="ja-JP" altLang="en-US" sz="1800" baseline="30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2" name="テキスト ボックス 6"/>
          <p:cNvSpPr txBox="1">
            <a:spLocks noChangeArrowheads="1"/>
          </p:cNvSpPr>
          <p:nvPr/>
        </p:nvSpPr>
        <p:spPr bwMode="auto">
          <a:xfrm>
            <a:off x="5453063" y="2517775"/>
            <a:ext cx="436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altLang="ja-JP" sz="18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ja-JP" altLang="en-US" sz="18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3" name="テキスト ボックス 7"/>
          <p:cNvSpPr txBox="1">
            <a:spLocks noChangeArrowheads="1"/>
          </p:cNvSpPr>
          <p:nvPr/>
        </p:nvSpPr>
        <p:spPr bwMode="auto">
          <a:xfrm>
            <a:off x="6129338" y="2509838"/>
            <a:ext cx="434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H</a:t>
            </a:r>
            <a:r>
              <a:rPr lang="en-US" altLang="ja-JP" sz="18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ja-JP" altLang="en-US" sz="18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4" name="テキスト ボックス 8"/>
          <p:cNvSpPr txBox="1">
            <a:spLocks noChangeArrowheads="1"/>
          </p:cNvSpPr>
          <p:nvPr/>
        </p:nvSpPr>
        <p:spPr bwMode="auto">
          <a:xfrm>
            <a:off x="8053388" y="2835275"/>
            <a:ext cx="60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NH</a:t>
            </a:r>
            <a:r>
              <a:rPr lang="en-US" altLang="ja-JP" sz="1800" baseline="-25000">
                <a:solidFill>
                  <a:srgbClr val="000000"/>
                </a:solidFill>
                <a:latin typeface="Arial" pitchFamily="34" charset="0"/>
              </a:rPr>
              <a:t>3</a:t>
            </a:r>
            <a:endParaRPr lang="ja-JP" altLang="en-US" sz="18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339975" y="4924425"/>
            <a:ext cx="1952625" cy="2413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6916" name="テキスト ボックス 10"/>
          <p:cNvSpPr txBox="1">
            <a:spLocks noChangeArrowheads="1"/>
          </p:cNvSpPr>
          <p:nvPr/>
        </p:nvSpPr>
        <p:spPr bwMode="auto">
          <a:xfrm>
            <a:off x="1990725" y="4819650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Catalytic activity /site</a:t>
            </a:r>
            <a:endParaRPr lang="ja-JP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70063" y="1020763"/>
            <a:ext cx="2873375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6918" name="テキスト ボックス 13"/>
          <p:cNvSpPr txBox="1">
            <a:spLocks noChangeArrowheads="1"/>
          </p:cNvSpPr>
          <p:nvPr/>
        </p:nvSpPr>
        <p:spPr bwMode="auto">
          <a:xfrm>
            <a:off x="1560513" y="1011238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Activation Energy of reaction</a:t>
            </a:r>
            <a:endParaRPr lang="ja-JP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19" name="テキスト ボックス 14"/>
          <p:cNvSpPr txBox="1">
            <a:spLocks noChangeArrowheads="1"/>
          </p:cNvSpPr>
          <p:nvPr/>
        </p:nvSpPr>
        <p:spPr bwMode="auto">
          <a:xfrm>
            <a:off x="677863" y="3059113"/>
            <a:ext cx="143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000000"/>
                </a:solidFill>
                <a:latin typeface="Arial" pitchFamily="34" charset="0"/>
              </a:rPr>
              <a:t>Cs-loaded MgO</a:t>
            </a:r>
            <a:endParaRPr lang="ja-JP" altLang="en-US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6920" name="テキスト ボックス 15"/>
          <p:cNvSpPr txBox="1">
            <a:spLocks noChangeArrowheads="1"/>
          </p:cNvSpPr>
          <p:nvPr/>
        </p:nvSpPr>
        <p:spPr bwMode="auto">
          <a:xfrm>
            <a:off x="598488" y="4248150"/>
            <a:ext cx="1597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000000"/>
                </a:solidFill>
                <a:latin typeface="Arial" pitchFamily="34" charset="0"/>
              </a:rPr>
              <a:t>Ba-loaded carbon</a:t>
            </a:r>
            <a:endParaRPr lang="ja-JP" altLang="en-US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0" y="3457575"/>
            <a:ext cx="569913" cy="619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6922" name="テキスト ボックス 17"/>
          <p:cNvSpPr txBox="1">
            <a:spLocks noChangeArrowheads="1"/>
          </p:cNvSpPr>
          <p:nvPr/>
        </p:nvSpPr>
        <p:spPr bwMode="auto">
          <a:xfrm rot="-5400000">
            <a:off x="-111125" y="3582988"/>
            <a:ext cx="113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Reported</a:t>
            </a:r>
            <a:endParaRPr lang="ja-JP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36923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52388"/>
            <a:ext cx="18478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6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C:\Users\hosono\Desktop\日本語４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11175"/>
            <a:ext cx="889317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0" y="0"/>
            <a:ext cx="7451725" cy="620713"/>
          </a:xfrm>
          <a:prstGeom prst="rect">
            <a:avLst/>
          </a:prstGeom>
          <a:solidFill>
            <a:srgbClr val="010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FFFFFF"/>
              </a:solidFill>
            </a:endParaRPr>
          </a:p>
        </p:txBody>
      </p:sp>
      <p:sp>
        <p:nvSpPr>
          <p:cNvPr id="326660" name="テキスト ボックス 1"/>
          <p:cNvSpPr txBox="1">
            <a:spLocks noChangeArrowheads="1"/>
          </p:cNvSpPr>
          <p:nvPr/>
        </p:nvSpPr>
        <p:spPr bwMode="auto">
          <a:xfrm>
            <a:off x="1042988" y="0"/>
            <a:ext cx="3389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>
                <a:solidFill>
                  <a:srgbClr val="FFFFFF"/>
                </a:solidFill>
                <a:ea typeface="HG創英角ｺﾞｼｯｸUB" pitchFamily="49" charset="-128"/>
              </a:rPr>
              <a:t>Band Lineup</a:t>
            </a:r>
            <a:endParaRPr lang="ja-JP" altLang="en-US" sz="3600" b="1" dirty="0">
              <a:solidFill>
                <a:srgbClr val="FFFFFF"/>
              </a:solidFill>
              <a:ea typeface="HG創英角ｺﾞｼｯｸUB" pitchFamily="49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101013" y="1557338"/>
            <a:ext cx="1042987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2852738"/>
            <a:ext cx="720725" cy="1944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rgbClr val="FFFFFF"/>
                </a:solidFill>
              </a:rPr>
              <a:t>E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26663" name="テキスト ボックス 5"/>
          <p:cNvSpPr txBox="1">
            <a:spLocks noChangeArrowheads="1"/>
          </p:cNvSpPr>
          <p:nvPr/>
        </p:nvSpPr>
        <p:spPr bwMode="auto">
          <a:xfrm>
            <a:off x="8059738" y="1409700"/>
            <a:ext cx="903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>
                <a:solidFill>
                  <a:srgbClr val="000000"/>
                </a:solidFill>
                <a:latin typeface="Arial" pitchFamily="34" charset="0"/>
              </a:rPr>
              <a:t>Direct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>
                <a:solidFill>
                  <a:srgbClr val="000000"/>
                </a:solidFill>
                <a:latin typeface="Arial" pitchFamily="34" charset="0"/>
              </a:rPr>
              <a:t>Gap</a:t>
            </a:r>
            <a:endParaRPr lang="ja-JP" altLang="en-US" sz="1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6664" name="テキスト ボックス 6"/>
          <p:cNvSpPr txBox="1">
            <a:spLocks noChangeArrowheads="1"/>
          </p:cNvSpPr>
          <p:nvPr/>
        </p:nvSpPr>
        <p:spPr bwMode="auto">
          <a:xfrm>
            <a:off x="7994650" y="2206625"/>
            <a:ext cx="1082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>
                <a:solidFill>
                  <a:srgbClr val="000000"/>
                </a:solidFill>
                <a:latin typeface="Arial" pitchFamily="34" charset="0"/>
              </a:rPr>
              <a:t>Indirect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>
                <a:solidFill>
                  <a:srgbClr val="000000"/>
                </a:solidFill>
                <a:latin typeface="Arial" pitchFamily="34" charset="0"/>
              </a:rPr>
              <a:t>Gap</a:t>
            </a:r>
            <a:endParaRPr lang="ja-JP" altLang="en-US" sz="1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419393" y="3300124"/>
            <a:ext cx="1483098" cy="58477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000000"/>
                </a:solidFill>
              </a:rPr>
              <a:t>Energy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2411413" y="4365625"/>
            <a:ext cx="1584325" cy="7191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800" b="1" dirty="0">
                <a:solidFill>
                  <a:srgbClr val="000000"/>
                </a:solidFill>
              </a:rPr>
              <a:t>N-type</a:t>
            </a:r>
            <a:endParaRPr lang="ja-JP" altLang="en-US" sz="2800" b="1" dirty="0">
              <a:solidFill>
                <a:srgbClr val="000000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643438" y="4365625"/>
            <a:ext cx="1584325" cy="7191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800" b="1" dirty="0">
                <a:solidFill>
                  <a:srgbClr val="000000"/>
                </a:solidFill>
              </a:rPr>
              <a:t>P-type</a:t>
            </a:r>
            <a:endParaRPr lang="ja-JP" altLang="en-US" sz="2800" b="1" dirty="0">
              <a:solidFill>
                <a:srgbClr val="000000"/>
              </a:solidFill>
            </a:endParaRPr>
          </a:p>
        </p:txBody>
      </p:sp>
      <p:sp>
        <p:nvSpPr>
          <p:cNvPr id="326668" name="テキスト ボックス 5"/>
          <p:cNvSpPr txBox="1">
            <a:spLocks noChangeArrowheads="1"/>
          </p:cNvSpPr>
          <p:nvPr/>
        </p:nvSpPr>
        <p:spPr bwMode="auto">
          <a:xfrm>
            <a:off x="-89035" y="6519446"/>
            <a:ext cx="43284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i="1" dirty="0" smtClean="0">
                <a:solidFill>
                  <a:srgbClr val="000000"/>
                </a:solidFill>
                <a:ea typeface="HG創英角ｺﾞｼｯｸUB" pitchFamily="49" charset="-128"/>
              </a:rPr>
              <a:t>JJAP (comprehensive review)  </a:t>
            </a:r>
            <a:r>
              <a:rPr lang="en-US" altLang="ja-JP" sz="1600" i="1" dirty="0" smtClean="0">
                <a:solidFill>
                  <a:srgbClr val="000000"/>
                </a:solidFill>
                <a:ea typeface="HG創英角ｺﾞｼｯｸUB" pitchFamily="49" charset="-128"/>
              </a:rPr>
              <a:t>Sep 2013</a:t>
            </a:r>
            <a:endParaRPr lang="ja-JP" altLang="en-US" sz="1600" i="1" dirty="0">
              <a:solidFill>
                <a:srgbClr val="000000"/>
              </a:solidFill>
              <a:ea typeface="HG創英角ｺﾞｼｯｸUB" pitchFamily="49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957263" y="2206625"/>
            <a:ext cx="6950075" cy="790575"/>
          </a:xfrm>
          <a:prstGeom prst="roundRect">
            <a:avLst/>
          </a:prstGeom>
          <a:noFill/>
          <a:ln w="38100">
            <a:solidFill>
              <a:srgbClr val="0099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Radial">
  <a:themeElements>
    <a:clrScheme name="Radial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Radia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1238</Words>
  <Application>Microsoft Office PowerPoint</Application>
  <PresentationFormat>画面に合わせる (4:3)</PresentationFormat>
  <Paragraphs>359</Paragraphs>
  <Slides>26</Slides>
  <Notes>12</Notes>
  <HiddenSlides>0</HiddenSlides>
  <MMClips>0</MMClips>
  <ScaleCrop>false</ScaleCrop>
  <HeadingPairs>
    <vt:vector size="6" baseType="variant">
      <vt:variant>
        <vt:lpstr>テーマ</vt:lpstr>
      </vt:variant>
      <vt:variant>
        <vt:i4>13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26</vt:i4>
      </vt:variant>
    </vt:vector>
  </HeadingPairs>
  <TitlesOfParts>
    <vt:vector size="41" baseType="lpstr">
      <vt:lpstr>Office ​​テーマ</vt:lpstr>
      <vt:lpstr>7_標準デザイン</vt:lpstr>
      <vt:lpstr>5_Radial</vt:lpstr>
      <vt:lpstr>8_標準デザイン</vt:lpstr>
      <vt:lpstr>9_標準デザイン</vt:lpstr>
      <vt:lpstr>3_標準デザイン</vt:lpstr>
      <vt:lpstr>5_標準デザイン</vt:lpstr>
      <vt:lpstr>標準デザイン</vt:lpstr>
      <vt:lpstr>Profile</vt:lpstr>
      <vt:lpstr>3_Office テーマ</vt:lpstr>
      <vt:lpstr>2_Office ​​テーマ</vt:lpstr>
      <vt:lpstr>6_Profile</vt:lpstr>
      <vt:lpstr>10_標準デザイン</vt:lpstr>
      <vt:lpstr>ピクチャ</vt:lpstr>
      <vt:lpstr>Designer 描画</vt:lpstr>
      <vt:lpstr>Materials Design of Transparent Oxide Semiconductor</vt:lpstr>
      <vt:lpstr>PowerPoint プレゼンテーション</vt:lpstr>
      <vt:lpstr>PowerPoint プレゼンテーション</vt:lpstr>
      <vt:lpstr>12CaO∙7Al2O3 (C12A7)</vt:lpstr>
      <vt:lpstr>Electronic Structure of C12A7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Challenges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HAXPES spectra</vt:lpstr>
      <vt:lpstr>PowerPoint プレゼンテーション</vt:lpstr>
      <vt:lpstr>Schematic orbital Drawing </vt:lpstr>
      <vt:lpstr>E-doping to C12A7</vt:lpstr>
    </vt:vector>
  </TitlesOfParts>
  <Company>東京工業大学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Design of Transparent Oxide Semiconductor</dc:title>
  <dc:creator>hosono</dc:creator>
  <cp:lastModifiedBy>hosono</cp:lastModifiedBy>
  <cp:revision>12</cp:revision>
  <dcterms:created xsi:type="dcterms:W3CDTF">2013-09-27T07:42:52Z</dcterms:created>
  <dcterms:modified xsi:type="dcterms:W3CDTF">2013-09-27T14:27:39Z</dcterms:modified>
</cp:coreProperties>
</file>