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62" r:id="rId3"/>
    <p:sldMasterId id="2147483674" r:id="rId4"/>
  </p:sldMasterIdLst>
  <p:notesMasterIdLst>
    <p:notesMasterId r:id="rId93"/>
  </p:notesMasterIdLst>
  <p:handoutMasterIdLst>
    <p:handoutMasterId r:id="rId94"/>
  </p:handoutMasterIdLst>
  <p:sldIdLst>
    <p:sldId id="257" r:id="rId5"/>
    <p:sldId id="480" r:id="rId6"/>
    <p:sldId id="481" r:id="rId7"/>
    <p:sldId id="422" r:id="rId8"/>
    <p:sldId id="482" r:id="rId9"/>
    <p:sldId id="456" r:id="rId10"/>
    <p:sldId id="484" r:id="rId11"/>
    <p:sldId id="483" r:id="rId12"/>
    <p:sldId id="489" r:id="rId13"/>
    <p:sldId id="488" r:id="rId14"/>
    <p:sldId id="424" r:id="rId15"/>
    <p:sldId id="403" r:id="rId16"/>
    <p:sldId id="404" r:id="rId17"/>
    <p:sldId id="405" r:id="rId18"/>
    <p:sldId id="465" r:id="rId19"/>
    <p:sldId id="460" r:id="rId20"/>
    <p:sldId id="461" r:id="rId21"/>
    <p:sldId id="426" r:id="rId22"/>
    <p:sldId id="423" r:id="rId23"/>
    <p:sldId id="463" r:id="rId24"/>
    <p:sldId id="464" r:id="rId25"/>
    <p:sldId id="434" r:id="rId26"/>
    <p:sldId id="466" r:id="rId27"/>
    <p:sldId id="433" r:id="rId28"/>
    <p:sldId id="467" r:id="rId29"/>
    <p:sldId id="453" r:id="rId30"/>
    <p:sldId id="473" r:id="rId31"/>
    <p:sldId id="470" r:id="rId32"/>
    <p:sldId id="468" r:id="rId33"/>
    <p:sldId id="441" r:id="rId34"/>
    <p:sldId id="442" r:id="rId35"/>
    <p:sldId id="495" r:id="rId36"/>
    <p:sldId id="497" r:id="rId37"/>
    <p:sldId id="496" r:id="rId38"/>
    <p:sldId id="490" r:id="rId39"/>
    <p:sldId id="491" r:id="rId40"/>
    <p:sldId id="492" r:id="rId41"/>
    <p:sldId id="493" r:id="rId42"/>
    <p:sldId id="494" r:id="rId43"/>
    <p:sldId id="471" r:id="rId44"/>
    <p:sldId id="322" r:id="rId45"/>
    <p:sldId id="443" r:id="rId46"/>
    <p:sldId id="444" r:id="rId47"/>
    <p:sldId id="376" r:id="rId48"/>
    <p:sldId id="417" r:id="rId49"/>
    <p:sldId id="445" r:id="rId50"/>
    <p:sldId id="446" r:id="rId51"/>
    <p:sldId id="449" r:id="rId52"/>
    <p:sldId id="450" r:id="rId53"/>
    <p:sldId id="472" r:id="rId54"/>
    <p:sldId id="425" r:id="rId55"/>
    <p:sldId id="421" r:id="rId56"/>
    <p:sldId id="360" r:id="rId57"/>
    <p:sldId id="391" r:id="rId58"/>
    <p:sldId id="428" r:id="rId59"/>
    <p:sldId id="429" r:id="rId60"/>
    <p:sldId id="430" r:id="rId61"/>
    <p:sldId id="431" r:id="rId62"/>
    <p:sldId id="432" r:id="rId63"/>
    <p:sldId id="415" r:id="rId64"/>
    <p:sldId id="438" r:id="rId65"/>
    <p:sldId id="447" r:id="rId66"/>
    <p:sldId id="448" r:id="rId67"/>
    <p:sldId id="418" r:id="rId68"/>
    <p:sldId id="451" r:id="rId69"/>
    <p:sldId id="454" r:id="rId70"/>
    <p:sldId id="353" r:id="rId71"/>
    <p:sldId id="387" r:id="rId72"/>
    <p:sldId id="475" r:id="rId73"/>
    <p:sldId id="476" r:id="rId74"/>
    <p:sldId id="477" r:id="rId75"/>
    <p:sldId id="478" r:id="rId76"/>
    <p:sldId id="479" r:id="rId77"/>
    <p:sldId id="459" r:id="rId78"/>
    <p:sldId id="392" r:id="rId79"/>
    <p:sldId id="474" r:id="rId80"/>
    <p:sldId id="452" r:id="rId81"/>
    <p:sldId id="358" r:id="rId82"/>
    <p:sldId id="419" r:id="rId83"/>
    <p:sldId id="420" r:id="rId84"/>
    <p:sldId id="455" r:id="rId85"/>
    <p:sldId id="363" r:id="rId86"/>
    <p:sldId id="469" r:id="rId87"/>
    <p:sldId id="487" r:id="rId88"/>
    <p:sldId id="437" r:id="rId89"/>
    <p:sldId id="498" r:id="rId90"/>
    <p:sldId id="499" r:id="rId91"/>
    <p:sldId id="500" r:id="rId92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sz="2400" kern="1200">
        <a:solidFill>
          <a:srgbClr val="FFFF00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rgbClr val="FFFF00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rgbClr val="FFFF00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rgbClr val="FFFF00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rgbClr val="FFFF00"/>
        </a:solidFill>
        <a:latin typeface="Arial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rgbClr val="FFFF00"/>
        </a:solidFill>
        <a:latin typeface="Arial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rgbClr val="FFFF00"/>
        </a:solidFill>
        <a:latin typeface="Arial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rgbClr val="FFFF00"/>
        </a:solidFill>
        <a:latin typeface="Arial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rgbClr val="FFFF00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ga" initials="tga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9D00E4"/>
    <a:srgbClr val="9D009F"/>
    <a:srgbClr val="E200D7"/>
    <a:srgbClr val="EDEDED"/>
    <a:srgbClr val="00B800"/>
    <a:srgbClr val="0000DB"/>
    <a:srgbClr val="9D00FF"/>
    <a:srgbClr val="FFFFFF"/>
    <a:srgbClr val="FF3300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4" d="100"/>
          <a:sy n="94" d="100"/>
        </p:scale>
        <p:origin x="-143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70" Type="http://schemas.openxmlformats.org/officeDocument/2006/relationships/slide" Target="slides/slide66.xml"/><Relationship Id="rId71" Type="http://schemas.openxmlformats.org/officeDocument/2006/relationships/slide" Target="slides/slide67.xml"/><Relationship Id="rId72" Type="http://schemas.openxmlformats.org/officeDocument/2006/relationships/slide" Target="slides/slide68.xml"/><Relationship Id="rId73" Type="http://schemas.openxmlformats.org/officeDocument/2006/relationships/slide" Target="slides/slide69.xml"/><Relationship Id="rId74" Type="http://schemas.openxmlformats.org/officeDocument/2006/relationships/slide" Target="slides/slide70.xml"/><Relationship Id="rId75" Type="http://schemas.openxmlformats.org/officeDocument/2006/relationships/slide" Target="slides/slide71.xml"/><Relationship Id="rId76" Type="http://schemas.openxmlformats.org/officeDocument/2006/relationships/slide" Target="slides/slide72.xml"/><Relationship Id="rId77" Type="http://schemas.openxmlformats.org/officeDocument/2006/relationships/slide" Target="slides/slide73.xml"/><Relationship Id="rId78" Type="http://schemas.openxmlformats.org/officeDocument/2006/relationships/slide" Target="slides/slide74.xml"/><Relationship Id="rId79" Type="http://schemas.openxmlformats.org/officeDocument/2006/relationships/slide" Target="slides/slide75.xml"/><Relationship Id="rId90" Type="http://schemas.openxmlformats.org/officeDocument/2006/relationships/slide" Target="slides/slide86.xml"/><Relationship Id="rId91" Type="http://schemas.openxmlformats.org/officeDocument/2006/relationships/slide" Target="slides/slide87.xml"/><Relationship Id="rId92" Type="http://schemas.openxmlformats.org/officeDocument/2006/relationships/slide" Target="slides/slide88.xml"/><Relationship Id="rId93" Type="http://schemas.openxmlformats.org/officeDocument/2006/relationships/notesMaster" Target="notesMasters/notesMaster1.xml"/><Relationship Id="rId94" Type="http://schemas.openxmlformats.org/officeDocument/2006/relationships/handoutMaster" Target="handoutMasters/handoutMaster1.xml"/><Relationship Id="rId95" Type="http://schemas.openxmlformats.org/officeDocument/2006/relationships/printerSettings" Target="printerSettings/printerSettings1.bin"/><Relationship Id="rId96" Type="http://schemas.openxmlformats.org/officeDocument/2006/relationships/commentAuthors" Target="commentAuthors.xml"/><Relationship Id="rId97" Type="http://schemas.openxmlformats.org/officeDocument/2006/relationships/presProps" Target="presProps.xml"/><Relationship Id="rId98" Type="http://schemas.openxmlformats.org/officeDocument/2006/relationships/viewProps" Target="viewProps.xml"/><Relationship Id="rId99" Type="http://schemas.openxmlformats.org/officeDocument/2006/relationships/theme" Target="theme/theme1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63" Type="http://schemas.openxmlformats.org/officeDocument/2006/relationships/slide" Target="slides/slide59.xml"/><Relationship Id="rId64" Type="http://schemas.openxmlformats.org/officeDocument/2006/relationships/slide" Target="slides/slide60.xml"/><Relationship Id="rId65" Type="http://schemas.openxmlformats.org/officeDocument/2006/relationships/slide" Target="slides/slide61.xml"/><Relationship Id="rId66" Type="http://schemas.openxmlformats.org/officeDocument/2006/relationships/slide" Target="slides/slide62.xml"/><Relationship Id="rId67" Type="http://schemas.openxmlformats.org/officeDocument/2006/relationships/slide" Target="slides/slide63.xml"/><Relationship Id="rId68" Type="http://schemas.openxmlformats.org/officeDocument/2006/relationships/slide" Target="slides/slide64.xml"/><Relationship Id="rId69" Type="http://schemas.openxmlformats.org/officeDocument/2006/relationships/slide" Target="slides/slide65.xml"/><Relationship Id="rId100" Type="http://schemas.openxmlformats.org/officeDocument/2006/relationships/tableStyles" Target="tableStyles.xml"/><Relationship Id="rId80" Type="http://schemas.openxmlformats.org/officeDocument/2006/relationships/slide" Target="slides/slide76.xml"/><Relationship Id="rId81" Type="http://schemas.openxmlformats.org/officeDocument/2006/relationships/slide" Target="slides/slide77.xml"/><Relationship Id="rId82" Type="http://schemas.openxmlformats.org/officeDocument/2006/relationships/slide" Target="slides/slide78.xml"/><Relationship Id="rId83" Type="http://schemas.openxmlformats.org/officeDocument/2006/relationships/slide" Target="slides/slide79.xml"/><Relationship Id="rId84" Type="http://schemas.openxmlformats.org/officeDocument/2006/relationships/slide" Target="slides/slide80.xml"/><Relationship Id="rId85" Type="http://schemas.openxmlformats.org/officeDocument/2006/relationships/slide" Target="slides/slide81.xml"/><Relationship Id="rId86" Type="http://schemas.openxmlformats.org/officeDocument/2006/relationships/slide" Target="slides/slide82.xml"/><Relationship Id="rId87" Type="http://schemas.openxmlformats.org/officeDocument/2006/relationships/slide" Target="slides/slide83.xml"/><Relationship Id="rId88" Type="http://schemas.openxmlformats.org/officeDocument/2006/relationships/slide" Target="slides/slide84.xml"/><Relationship Id="rId89" Type="http://schemas.openxmlformats.org/officeDocument/2006/relationships/slide" Target="slides/slide8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C6A12C7D-DF1C-1C4A-9D17-3F9AA8D1F74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09079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C598FFAB-2B5E-D64B-9DAB-D9BD71DF7B9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39597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A87E11-3591-B342-A3D0-3C97076893E1}" type="slidenum">
              <a:rPr lang="fr-FR"/>
              <a:pPr/>
              <a:t>1</a:t>
            </a:fld>
            <a:endParaRPr lang="fr-FR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854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ea typeface="ＭＳ Ｐゴシック" charset="0"/>
                <a:cs typeface="ＭＳ Ｐゴシック" charset="0"/>
              </a:rPr>
              <a:t>1) Introduce to you some remarkable materials with remarkable electronic properties    transition metal oxides - old and new ones…   They do big things ! Such as:   - Hi Tc superconductivity &gt; cuprates (mention also Fe-based SC)   - Hi thermopower (recall what that is…) Cobaltates   - `Colossal' magnetoresistance Manganites   Many more examples</a:t>
            </a:r>
          </a:p>
        </p:txBody>
      </p:sp>
      <p:sp>
        <p:nvSpPr>
          <p:cNvPr id="1085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28DB6C1-CDD8-3E42-B8FC-902D0E62DA86}" type="slidenum">
              <a:rPr lang="fr-FR" sz="1200">
                <a:solidFill>
                  <a:schemeClr val="tx1"/>
                </a:solidFill>
              </a:rPr>
              <a:pPr eaLnBrk="1" hangingPunct="1"/>
              <a:t>81</a:t>
            </a:fld>
            <a:endParaRPr lang="fr-FR" sz="120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3) This mixed itinerant/localized character raises fundamental questions regarding established      theoretical descriptions of the solid-state and important challenges.       Indeed, conventional view of a solid: electrons form a gas ridden over the periodic potential     created by ions. Almost independent electrons because strong screening of Coulomb interactions.     Cartoon: a 1D chain of simplistic atoms !    Bloch waves (illustrate), Slater determinant, etc…    Metals vs. insulators. e.g. one electron in one orbital &gt; metal (more generally odd number of electrons in     a shell).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98FFAB-2B5E-D64B-9DAB-D9BD71DF7B94}" type="slidenum">
              <a:rPr lang="fr-FR" smtClean="0"/>
              <a:pPr>
                <a:defRPr/>
              </a:pPr>
              <a:t>82</a:t>
            </a:fld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8809F3-E12F-884C-9EB8-905C819C318C}" type="slidenum">
              <a:rPr lang="en-US"/>
              <a:pPr/>
              <a:t>88</a:t>
            </a:fld>
            <a:endParaRPr lang="en-US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DBEEBA5-C0AF-DE42-8924-4E36B4E0065B}" type="slidenum">
              <a:rPr lang="en-US" sz="1200">
                <a:solidFill>
                  <a:schemeClr val="tx1"/>
                </a:solidFill>
                <a:latin typeface="Arial" charset="0"/>
              </a:rPr>
              <a:pPr eaLnBrk="1" hangingPunct="1"/>
              <a:t>8</a:t>
            </a:fld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8690DD-7329-194C-AAB9-CE1923472223}" type="slidenum">
              <a:rPr lang="en-US" smtClean="0"/>
              <a:pPr/>
              <a:t>14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6EB02A0-D1F8-6440-A0FF-E539CD8F56D5}" type="slidenum">
              <a:rPr lang="en-US" sz="1200">
                <a:solidFill>
                  <a:schemeClr val="tx1"/>
                </a:solidFill>
              </a:rPr>
              <a:pPr eaLnBrk="1" hangingPunct="1"/>
              <a:t>22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769677A-6A9E-5A45-8E57-87F7ED7E16B8}" type="slidenum">
              <a:rPr lang="en-US" sz="1200">
                <a:solidFill>
                  <a:schemeClr val="tx1"/>
                </a:solidFill>
              </a:rPr>
              <a:pPr eaLnBrk="1" hangingPunct="1"/>
              <a:t>23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98FFAB-2B5E-D64B-9DAB-D9BD71DF7B94}" type="slidenum">
              <a:rPr lang="fr-FR" smtClean="0"/>
              <a:pPr>
                <a:defRPr/>
              </a:pPr>
              <a:t>45</a:t>
            </a:fld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14C8784B-467D-F341-A8AA-127B2D13187C}" type="slidenum">
              <a:rPr lang="en-US" sz="1200">
                <a:solidFill>
                  <a:schemeClr val="tx1"/>
                </a:solidFill>
                <a:latin typeface="Arial" charset="0"/>
              </a:rPr>
              <a:pPr eaLnBrk="1" hangingPunct="1"/>
              <a:t>51</a:t>
            </a:fld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fr-FR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Mott insulators violate this rule ! [Sir </a:t>
            </a:r>
            <a:r>
              <a:rPr lang="en-US" sz="1200" kern="120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Nevil</a:t>
            </a:r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Mott, </a:t>
            </a:r>
            <a:r>
              <a:rPr lang="en-US" sz="1200" kern="120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NiO</a:t>
            </a:r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]. Nobel prize.   Simple explanation: this is the result of strong Coulomb interactions.    Continue with cartoon picture… The packed subway   Competing energy scales: </a:t>
            </a:r>
            <a:r>
              <a:rPr lang="en-US" sz="1200" kern="1200" dirty="0" err="1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t,U</a:t>
            </a:r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98FFAB-2B5E-D64B-9DAB-D9BD71DF7B94}" type="slidenum">
              <a:rPr lang="fr-FR" smtClean="0"/>
              <a:pPr>
                <a:defRPr/>
              </a:pPr>
              <a:t>69</a:t>
            </a:fld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392C3EF-2033-5045-A701-FA7AAA9718E1}" type="slidenum">
              <a:rPr lang="en-US" sz="1200">
                <a:solidFill>
                  <a:prstClr val="black"/>
                </a:solidFill>
                <a:latin typeface="Arial" charset="0"/>
              </a:rPr>
              <a:pPr eaLnBrk="1" hangingPunct="1"/>
              <a:t>73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fr-FR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4D7FD1-3051-8F4D-B2EA-0813F9605B3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406A3-7FC5-734A-8CE4-39EFB091B46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6B47BF-E64A-FE4E-9034-6596CD923AB1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884265-5225-1440-99F5-48AF9D686453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7169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73586D-F392-DF4D-A1B5-BB7966C2885A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4306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46E3BC-1D31-3E49-B3D2-8B595D196AFD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7197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440E05-4BA5-FB48-9117-8D059F8BEDC1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1317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2A5FE-B619-0144-8A8A-D3DEB50AC47C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9143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1198DC-4F5F-E54A-B80A-9D77966818BD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8256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261E6-144C-0445-8ECA-2BA5E2243322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266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7CB5FE-3B07-CF4A-A01A-58E00FA49CB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8FE959-38F6-2E46-B98F-E6DEA548F1D0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1358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C49433-DC75-4A42-BA49-521AEE0AAE3A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2181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57007D-D7EC-014C-909C-C13ED466E0E6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4294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6CF9DD-71B7-F042-B44A-B6BDB6A3E2CA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9967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4D7FD1-3051-8F4D-B2EA-0813F9605B36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2518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7CB5FE-3B07-CF4A-A01A-58E00FA49CB7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2587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BC290F-80B3-DB48-B9D7-182FC2F429D6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3392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C79A87-B44B-C34C-A5A1-B1C33F4317E7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6524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B1DD8B-E573-F74F-8EEA-6915E9AC957D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0410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AAB2F0-EA9C-E64F-BB57-138615904A3A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572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BC290F-80B3-DB48-B9D7-182FC2F429D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77DB1-3ABD-594D-9CAE-DA6522863AE2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7007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CE472A-190F-1544-97BD-88B5C8033E5B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1445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FBA26-C322-0646-BA10-D4903B2683A9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3978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406A3-7FC5-734A-8CE4-39EFB091B463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1130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6B47BF-E64A-FE4E-9034-6596CD923AB1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218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C79A87-B44B-C34C-A5A1-B1C33F4317E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B1DD8B-E573-F74F-8EEA-6915E9AC957D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AAB2F0-EA9C-E64F-BB57-138615904A3A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77DB1-3ABD-594D-9CAE-DA6522863AE2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CE472A-190F-1544-97BD-88B5C8033E5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FBA26-C322-0646-BA10-D4903B2683A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C350A787-2C62-6243-AB6A-BE081FF5344A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0C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0" name="Text Box 16"/>
          <p:cNvSpPr txBox="1">
            <a:spLocks noChangeArrowheads="1"/>
          </p:cNvSpPr>
          <p:nvPr/>
        </p:nvSpPr>
        <p:spPr bwMode="auto">
          <a:xfrm>
            <a:off x="0" y="6521450"/>
            <a:ext cx="400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fontAlgn="base"/>
            <a:fld id="{E02EDDC7-AC94-DA4C-AE58-A1A610009323}" type="slidenum">
              <a:rPr lang="fr-FR" sz="1400"/>
              <a:pPr fontAlgn="base"/>
              <a:t>‹#›</a:t>
            </a:fld>
            <a:endParaRPr lang="fr-FR" sz="1400"/>
          </a:p>
        </p:txBody>
      </p:sp>
      <p:sp>
        <p:nvSpPr>
          <p:cNvPr id="1041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528638" y="274638"/>
            <a:ext cx="822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fr-FR"/>
              <a:t>Cliquez pour modifier le style du titre</a:t>
            </a:r>
          </a:p>
        </p:txBody>
      </p:sp>
      <p:sp>
        <p:nvSpPr>
          <p:cNvPr id="1042" name="Rectangle 18"/>
          <p:cNvSpPr>
            <a:spLocks noGrp="1" noChangeArrowheads="1"/>
          </p:cNvSpPr>
          <p:nvPr>
            <p:ph type="body" idx="1"/>
          </p:nvPr>
        </p:nvSpPr>
        <p:spPr bwMode="auto">
          <a:xfrm flipV="1">
            <a:off x="8893175" y="257175"/>
            <a:ext cx="69850" cy="6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043" name="Text Box 19"/>
          <p:cNvSpPr txBox="1">
            <a:spLocks noChangeArrowheads="1"/>
          </p:cNvSpPr>
          <p:nvPr userDrawn="1"/>
        </p:nvSpPr>
        <p:spPr bwMode="auto">
          <a:xfrm>
            <a:off x="9525" y="6350"/>
            <a:ext cx="1346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400"/>
              <a:t>TGA - 08/2006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2400" b="1" u="sng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400" b="1" u="sng">
          <a:solidFill>
            <a:schemeClr val="tx1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2400" b="1" u="sng">
          <a:solidFill>
            <a:schemeClr val="tx1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2400" b="1" u="sng">
          <a:solidFill>
            <a:schemeClr val="tx1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2400" b="1" u="sng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 u="sng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 u="sng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 u="sng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 u="sng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chemeClr val="tx1"/>
                </a:solidFill>
              </a:defRPr>
            </a:lvl1pPr>
          </a:lstStyle>
          <a:p>
            <a:pPr algn="ctr">
              <a:defRPr/>
            </a:pPr>
            <a:endParaRPr lang="fr-FR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0AD21AB-63A6-D244-A593-ECB1BB5DE28D}" type="slidenum">
              <a:rPr lang="fr-FR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720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/>
          <a:ea typeface="ＭＳ Ｐゴシック" charset="-128"/>
          <a:cs typeface="Helvetica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Helvetica"/>
          <a:ea typeface="ＭＳ Ｐゴシック" charset="-128"/>
          <a:cs typeface="Helvetica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Helvetica"/>
          <a:ea typeface="ＭＳ Ｐゴシック" charset="-128"/>
          <a:cs typeface="Helvetic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Helvetica"/>
          <a:ea typeface="ＭＳ Ｐゴシック" charset="-128"/>
          <a:cs typeface="Helvetic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Helvetica"/>
          <a:ea typeface="ＭＳ Ｐゴシック" charset="-128"/>
          <a:cs typeface="Helvetic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Helvetica"/>
          <a:ea typeface="ＭＳ Ｐゴシック" charset="-128"/>
          <a:cs typeface="Helvetic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C350A787-2C62-6243-AB6A-BE081FF5344A}" type="slidenum">
              <a:rPr lang="fr-F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709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9.png"/><Relationship Id="rId6" Type="http://schemas.openxmlformats.org/officeDocument/2006/relationships/oleObject" Target="../embeddings/oleObject2.bin"/><Relationship Id="rId7" Type="http://schemas.openxmlformats.org/officeDocument/2006/relationships/image" Target="../media/image10.png"/><Relationship Id="rId8" Type="http://schemas.openxmlformats.org/officeDocument/2006/relationships/oleObject" Target="../embeddings/oleObject3.bin"/><Relationship Id="rId9" Type="http://schemas.openxmlformats.org/officeDocument/2006/relationships/image" Target="../media/image11.png"/><Relationship Id="rId10" Type="http://schemas.openxmlformats.org/officeDocument/2006/relationships/image" Target="../media/image13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1" Type="http://schemas.openxmlformats.org/officeDocument/2006/relationships/tags" Target="../tags/tag1.xml"/><Relationship Id="rId2" Type="http://schemas.openxmlformats.org/officeDocument/2006/relationships/tags" Target="../tags/tag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.png"/><Relationship Id="rId3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w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8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4" Type="http://schemas.openxmlformats.org/officeDocument/2006/relationships/image" Target="../media/image29.wmf"/><Relationship Id="rId5" Type="http://schemas.openxmlformats.org/officeDocument/2006/relationships/image" Target="../media/image30.w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w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Relationship Id="rId3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jpeg"/><Relationship Id="rId3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3.w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5.w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66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7.w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8.wmf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7" Type="http://schemas.openxmlformats.org/officeDocument/2006/relationships/image" Target="../media/image71.wmf"/><Relationship Id="rId1" Type="http://schemas.openxmlformats.org/officeDocument/2006/relationships/tags" Target="../tags/tag4.xml"/><Relationship Id="rId2" Type="http://schemas.openxmlformats.org/officeDocument/2006/relationships/tags" Target="../tags/tag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2.w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w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1" Type="http://schemas.microsoft.com/office/2007/relationships/media" Target="file://localhost/Users/antoinegeorges/Documents/Computers/Applets/Fukuyama/Public%20Lecture/Movies/mott.avi" TargetMode="External"/><Relationship Id="rId2" Type="http://schemas.openxmlformats.org/officeDocument/2006/relationships/video" Target="file://localhost/Users/antoinegeorges/Documents/Computers/Applets/Fukuyama/Public%20Lecture/Movies/mott.avi" TargetMode="Externa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4.png"/><Relationship Id="rId3" Type="http://schemas.openxmlformats.org/officeDocument/2006/relationships/image" Target="../media/image75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6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7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9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0.jpg"/><Relationship Id="rId3" Type="http://schemas.openxmlformats.org/officeDocument/2006/relationships/image" Target="../media/image81.wm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2.w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6.png"/><Relationship Id="rId6" Type="http://schemas.openxmlformats.org/officeDocument/2006/relationships/image" Target="../media/image83.png"/><Relationship Id="rId1" Type="http://schemas.microsoft.com/office/2007/relationships/media" Target="file://localhost/Users/antoinegeorges/Documents/Computers/Applets/Fukuyama/Public%20Lecture/Movies/mott.avi" TargetMode="External"/><Relationship Id="rId2" Type="http://schemas.openxmlformats.org/officeDocument/2006/relationships/video" Target="file://localhost/Users/antoinegeorges/Documents/Computers/Applets/Fukuyama/Public%20Lecture/Movies/mott.avi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4" Type="http://schemas.openxmlformats.org/officeDocument/2006/relationships/image" Target="../media/image84.png"/><Relationship Id="rId5" Type="http://schemas.openxmlformats.org/officeDocument/2006/relationships/image" Target="../media/image6.png"/><Relationship Id="rId1" Type="http://schemas.microsoft.com/office/2007/relationships/media" Target="file://localhost/Users/antoinegeorges/Documents/Computers/Applets/Fukuyama/Public%20Lecture/Movies/mott.avi" TargetMode="External"/><Relationship Id="rId2" Type="http://schemas.openxmlformats.org/officeDocument/2006/relationships/video" Target="file://localhost/Users/antoinegeorges/Documents/Computers/Applets/Fukuyama/Public%20Lecture/Movies/mott.avi" TargetMode="Externa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18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9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Relationship Id="rId3" Type="http://schemas.openxmlformats.org/officeDocument/2006/relationships/image" Target="../media/image89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0.emf"/><Relationship Id="rId3" Type="http://schemas.openxmlformats.org/officeDocument/2006/relationships/image" Target="../media/image91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2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3.png"/><Relationship Id="rId3" Type="http://schemas.openxmlformats.org/officeDocument/2006/relationships/image" Target="../media/image9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5.png"/><Relationship Id="rId3" Type="http://schemas.openxmlformats.org/officeDocument/2006/relationships/image" Target="../media/image96.emf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image" Target="../media/image99.png"/><Relationship Id="rId5" Type="http://schemas.openxmlformats.org/officeDocument/2006/relationships/image" Target="../media/image10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7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101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2.png"/><Relationship Id="rId3" Type="http://schemas.openxmlformats.org/officeDocument/2006/relationships/image" Target="../media/image103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4" Type="http://schemas.openxmlformats.org/officeDocument/2006/relationships/image" Target="../media/image106.png"/><Relationship Id="rId5" Type="http://schemas.openxmlformats.org/officeDocument/2006/relationships/image" Target="../media/image107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4.em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4" Type="http://schemas.openxmlformats.org/officeDocument/2006/relationships/tags" Target="../tags/tag10.xml"/><Relationship Id="rId5" Type="http://schemas.openxmlformats.org/officeDocument/2006/relationships/slideLayout" Target="../slideLayouts/slideLayout6.xml"/><Relationship Id="rId6" Type="http://schemas.openxmlformats.org/officeDocument/2006/relationships/notesSlide" Target="../notesSlides/notesSlide12.xml"/><Relationship Id="rId7" Type="http://schemas.openxmlformats.org/officeDocument/2006/relationships/image" Target="../media/image108.png"/><Relationship Id="rId8" Type="http://schemas.openxmlformats.org/officeDocument/2006/relationships/image" Target="../media/image109.png"/><Relationship Id="rId9" Type="http://schemas.openxmlformats.org/officeDocument/2006/relationships/image" Target="../media/image110.png"/><Relationship Id="rId10" Type="http://schemas.openxmlformats.org/officeDocument/2006/relationships/image" Target="../media/image111.png"/><Relationship Id="rId1" Type="http://schemas.openxmlformats.org/officeDocument/2006/relationships/tags" Target="../tags/tag7.xml"/><Relationship Id="rId2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512" y="1844824"/>
            <a:ext cx="8686800" cy="2056036"/>
          </a:xfrm>
        </p:spPr>
        <p:txBody>
          <a:bodyPr/>
          <a:lstStyle/>
          <a:p>
            <a:pPr eaLnBrk="1" hangingPunct="1"/>
            <a:r>
              <a:rPr lang="fr-FR" sz="3600" i="1" dirty="0" err="1" smtClean="0">
                <a:solidFill>
                  <a:srgbClr val="FFFF00"/>
                </a:solidFill>
              </a:rPr>
              <a:t>Understanding</a:t>
            </a:r>
            <a:r>
              <a:rPr lang="fr-FR" sz="3600" i="1" dirty="0" smtClean="0">
                <a:solidFill>
                  <a:srgbClr val="FFFF00"/>
                </a:solidFill>
              </a:rPr>
              <a:t> and </a:t>
            </a:r>
            <a:r>
              <a:rPr lang="fr-FR" sz="3600" i="1" dirty="0" err="1" smtClean="0">
                <a:solidFill>
                  <a:srgbClr val="FFFF00"/>
                </a:solidFill>
              </a:rPr>
              <a:t>Controlling</a:t>
            </a:r>
            <a:r>
              <a:rPr lang="fr-FR" sz="3600" i="1" dirty="0" smtClean="0">
                <a:solidFill>
                  <a:srgbClr val="FFFF00"/>
                </a:solidFill>
              </a:rPr>
              <a:t> </a:t>
            </a:r>
            <a:br>
              <a:rPr lang="fr-FR" sz="3600" i="1" dirty="0" smtClean="0">
                <a:solidFill>
                  <a:srgbClr val="FFFF00"/>
                </a:solidFill>
              </a:rPr>
            </a:br>
            <a:r>
              <a:rPr lang="fr-FR" sz="3600" i="1" dirty="0" smtClean="0">
                <a:solidFill>
                  <a:srgbClr val="FFFF00"/>
                </a:solidFill>
              </a:rPr>
              <a:t>the </a:t>
            </a:r>
            <a:r>
              <a:rPr lang="fr-FR" sz="3600" i="1" dirty="0" err="1" smtClean="0">
                <a:solidFill>
                  <a:srgbClr val="FFFF00"/>
                </a:solidFill>
              </a:rPr>
              <a:t>Electronic</a:t>
            </a:r>
            <a:r>
              <a:rPr lang="fr-FR" sz="3600" i="1" dirty="0" smtClean="0">
                <a:solidFill>
                  <a:srgbClr val="FFFF00"/>
                </a:solidFill>
              </a:rPr>
              <a:t> </a:t>
            </a:r>
            <a:r>
              <a:rPr lang="fr-FR" sz="3600" i="1" dirty="0" err="1" smtClean="0">
                <a:solidFill>
                  <a:srgbClr val="FFFF00"/>
                </a:solidFill>
              </a:rPr>
              <a:t>Properties</a:t>
            </a:r>
            <a:r>
              <a:rPr lang="fr-FR" sz="3600" i="1" dirty="0" smtClean="0">
                <a:solidFill>
                  <a:srgbClr val="FFFF00"/>
                </a:solidFill>
              </a:rPr>
              <a:t> </a:t>
            </a:r>
            <a:br>
              <a:rPr lang="fr-FR" sz="3600" i="1" dirty="0" smtClean="0">
                <a:solidFill>
                  <a:srgbClr val="FFFF00"/>
                </a:solidFill>
              </a:rPr>
            </a:br>
            <a:r>
              <a:rPr lang="fr-FR" sz="3600" i="1" dirty="0" smtClean="0">
                <a:solidFill>
                  <a:srgbClr val="FFFF00"/>
                </a:solidFill>
              </a:rPr>
              <a:t>of </a:t>
            </a:r>
            <a:r>
              <a:rPr lang="fr-FR" sz="3600" i="1" dirty="0" err="1" smtClean="0">
                <a:solidFill>
                  <a:srgbClr val="FFFF00"/>
                </a:solidFill>
              </a:rPr>
              <a:t>Materials</a:t>
            </a:r>
            <a:r>
              <a:rPr lang="fr-FR" sz="3600" i="1" dirty="0" smtClean="0">
                <a:solidFill>
                  <a:srgbClr val="FFFF00"/>
                </a:solidFill>
              </a:rPr>
              <a:t> </a:t>
            </a:r>
            <a:r>
              <a:rPr lang="fr-FR" sz="3600" i="1" dirty="0" err="1" smtClean="0">
                <a:solidFill>
                  <a:srgbClr val="FFFF00"/>
                </a:solidFill>
              </a:rPr>
              <a:t>with</a:t>
            </a:r>
            <a:r>
              <a:rPr lang="fr-FR" sz="3600" i="1" dirty="0" smtClean="0">
                <a:solidFill>
                  <a:srgbClr val="FFFF00"/>
                </a:solidFill>
              </a:rPr>
              <a:t> </a:t>
            </a:r>
            <a:r>
              <a:rPr lang="fr-FR" sz="3600" i="1" dirty="0" err="1" smtClean="0">
                <a:solidFill>
                  <a:srgbClr val="FFFF00"/>
                </a:solidFill>
              </a:rPr>
              <a:t>Strong</a:t>
            </a:r>
            <a:r>
              <a:rPr lang="fr-FR" sz="3600" i="1" dirty="0" smtClean="0">
                <a:solidFill>
                  <a:srgbClr val="FFFF00"/>
                </a:solidFill>
              </a:rPr>
              <a:t> </a:t>
            </a:r>
            <a:r>
              <a:rPr lang="fr-FR" sz="3600" i="1" dirty="0" err="1" smtClean="0">
                <a:solidFill>
                  <a:srgbClr val="FFFF00"/>
                </a:solidFill>
              </a:rPr>
              <a:t>Correlations</a:t>
            </a:r>
            <a:endParaRPr lang="fr-FR" sz="3200" i="1" dirty="0" smtClean="0">
              <a:solidFill>
                <a:srgbClr val="FFFF00"/>
              </a:solidFill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3419872" y="4005064"/>
            <a:ext cx="266431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 algn="ctr"/>
            <a:r>
              <a:rPr lang="fr-FR" b="1" dirty="0">
                <a:solidFill>
                  <a:schemeClr val="bg1"/>
                </a:solidFill>
              </a:rPr>
              <a:t>Antoine </a:t>
            </a:r>
            <a:r>
              <a:rPr lang="fr-FR" b="1" dirty="0" smtClean="0">
                <a:solidFill>
                  <a:schemeClr val="bg1"/>
                </a:solidFill>
              </a:rPr>
              <a:t>Georges</a:t>
            </a:r>
          </a:p>
        </p:txBody>
      </p:sp>
      <p:sp>
        <p:nvSpPr>
          <p:cNvPr id="15364" name="Text Box 10"/>
          <p:cNvSpPr txBox="1">
            <a:spLocks noChangeArrowheads="1"/>
          </p:cNvSpPr>
          <p:nvPr/>
        </p:nvSpPr>
        <p:spPr bwMode="auto">
          <a:xfrm>
            <a:off x="4211960" y="6165304"/>
            <a:ext cx="472261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000" b="1" i="1" dirty="0" smtClean="0">
                <a:solidFill>
                  <a:schemeClr val="bg1"/>
                </a:solidFill>
              </a:rPr>
              <a:t>Boston </a:t>
            </a:r>
            <a:r>
              <a:rPr lang="fr-FR" sz="2000" b="1" i="1" dirty="0" err="1" smtClean="0">
                <a:solidFill>
                  <a:schemeClr val="bg1"/>
                </a:solidFill>
              </a:rPr>
              <a:t>University</a:t>
            </a:r>
            <a:r>
              <a:rPr lang="fr-FR" sz="2000" b="1" i="1" dirty="0" smtClean="0">
                <a:solidFill>
                  <a:schemeClr val="bg1"/>
                </a:solidFill>
              </a:rPr>
              <a:t> – ICAM - Sep 2013</a:t>
            </a:r>
            <a:endParaRPr lang="fr-FR" sz="2000" b="1" i="1" dirty="0">
              <a:solidFill>
                <a:schemeClr val="bg1"/>
              </a:solidFill>
            </a:endParaRPr>
          </a:p>
        </p:txBody>
      </p:sp>
      <p:pic>
        <p:nvPicPr>
          <p:cNvPr id="1536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6" y="0"/>
            <a:ext cx="3466672" cy="1556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6" descr="logoEP_small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35896" y="0"/>
            <a:ext cx="1894196" cy="1556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115616" y="4509120"/>
            <a:ext cx="7056784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fr-FR" sz="1800" dirty="0">
                <a:solidFill>
                  <a:schemeClr val="bg1"/>
                </a:solidFill>
                <a:latin typeface="LM Mono Light 10 Regular" charset="0"/>
                <a:ea typeface="LM Mono Light 10 Regular" charset="0"/>
                <a:cs typeface="LM Mono Light 10 Regular" charset="0"/>
              </a:rPr>
              <a:t>http://</a:t>
            </a:r>
            <a:r>
              <a:rPr lang="fr-FR" sz="1800" dirty="0" err="1">
                <a:solidFill>
                  <a:schemeClr val="bg1"/>
                </a:solidFill>
                <a:latin typeface="LM Mono Light 10 Regular" charset="0"/>
                <a:ea typeface="LM Mono Light 10 Regular" charset="0"/>
                <a:cs typeface="LM Mono Light 10 Regular" charset="0"/>
              </a:rPr>
              <a:t>www.cpht.polytechnique.fr/cpht/correl/mainpage.htm</a:t>
            </a:r>
            <a:endParaRPr lang="fr-FR" sz="1800" dirty="0">
              <a:solidFill>
                <a:schemeClr val="bg1"/>
              </a:solidFill>
              <a:latin typeface="LM Mono Light 10 Regular" charset="0"/>
              <a:ea typeface="LM Mono Light 10 Regular" charset="0"/>
              <a:cs typeface="LM Mono Light 10 Regular" charset="0"/>
            </a:endParaRPr>
          </a:p>
        </p:txBody>
      </p:sp>
      <p:pic>
        <p:nvPicPr>
          <p:cNvPr id="8" name="Picture 19" descr="logo_UNIGE-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776" y="1"/>
            <a:ext cx="3135223" cy="112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 descr="erc_logo2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1208"/>
            <a:ext cx="1910750" cy="15567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73488" y="304800"/>
            <a:ext cx="5370512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9154" name="Object 2"/>
          <p:cNvGraphicFramePr>
            <a:graphicFrameLocks noChangeAspect="1"/>
          </p:cNvGraphicFramePr>
          <p:nvPr/>
        </p:nvGraphicFramePr>
        <p:xfrm>
          <a:off x="4067175" y="2349500"/>
          <a:ext cx="1660525" cy="1208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908" name="Bitmap Image" r:id="rId4" imgW="3962953" imgH="2886478" progId="">
                  <p:embed/>
                </p:oleObj>
              </mc:Choice>
              <mc:Fallback>
                <p:oleObj name="Bitmap Image" r:id="rId4" imgW="3962953" imgH="288647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2349500"/>
                        <a:ext cx="1660525" cy="1208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155" name="Object 3"/>
          <p:cNvGraphicFramePr>
            <a:graphicFrameLocks noChangeAspect="1"/>
          </p:cNvGraphicFramePr>
          <p:nvPr/>
        </p:nvGraphicFramePr>
        <p:xfrm>
          <a:off x="6705600" y="2895600"/>
          <a:ext cx="1898650" cy="1406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909" name="Bitmap Image" r:id="rId6" imgW="3790476" imgH="2809524" progId="">
                  <p:embed/>
                </p:oleObj>
              </mc:Choice>
              <mc:Fallback>
                <p:oleObj name="Bitmap Image" r:id="rId6" imgW="3790476" imgH="280952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2895600"/>
                        <a:ext cx="1898650" cy="1406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156" name="Object 4"/>
          <p:cNvGraphicFramePr>
            <a:graphicFrameLocks noChangeAspect="1"/>
          </p:cNvGraphicFramePr>
          <p:nvPr/>
        </p:nvGraphicFramePr>
        <p:xfrm>
          <a:off x="3851275" y="3933825"/>
          <a:ext cx="1657350" cy="1339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910" name="Bitmap Image" r:id="rId8" imgW="3905795" imgH="3153215" progId="">
                  <p:embed/>
                </p:oleObj>
              </mc:Choice>
              <mc:Fallback>
                <p:oleObj name="Bitmap Image" r:id="rId8" imgW="3905795" imgH="315321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1275" y="3933825"/>
                        <a:ext cx="1657350" cy="1339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3779838" y="1557338"/>
            <a:ext cx="216031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dirty="0" smtClean="0">
                <a:solidFill>
                  <a:srgbClr val="FF0000"/>
                </a:solidFill>
              </a:rPr>
              <a:t>Paramagnetic</a:t>
            </a:r>
            <a:endParaRPr lang="en-US" sz="2000" dirty="0">
              <a:solidFill>
                <a:srgbClr val="FF0000"/>
              </a:solidFill>
            </a:endParaRPr>
          </a:p>
          <a:p>
            <a:pPr algn="l"/>
            <a:r>
              <a:rPr lang="en-US" sz="2000" dirty="0">
                <a:solidFill>
                  <a:srgbClr val="FF0000"/>
                </a:solidFill>
              </a:rPr>
              <a:t>insulator</a:t>
            </a:r>
            <a:endParaRPr lang="fr-FR" sz="2000" dirty="0">
              <a:solidFill>
                <a:srgbClr val="FF0000"/>
              </a:solidFill>
            </a:endParaRPr>
          </a:p>
        </p:txBody>
      </p:sp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6660232" y="1196752"/>
            <a:ext cx="183991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dirty="0" smtClean="0">
                <a:solidFill>
                  <a:srgbClr val="FF0000"/>
                </a:solidFill>
              </a:rPr>
              <a:t>Paramagnetic metal</a:t>
            </a:r>
            <a:endParaRPr lang="fr-FR" sz="2000" dirty="0">
              <a:solidFill>
                <a:srgbClr val="FF0000"/>
              </a:solidFill>
            </a:endParaRPr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5638800" y="4572000"/>
            <a:ext cx="2590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dirty="0">
                <a:solidFill>
                  <a:srgbClr val="FF0000"/>
                </a:solidFill>
              </a:rPr>
              <a:t>Antiferromagnetic</a:t>
            </a:r>
          </a:p>
          <a:p>
            <a:pPr algn="l"/>
            <a:r>
              <a:rPr lang="en-US" sz="2000" dirty="0">
                <a:solidFill>
                  <a:srgbClr val="FF0000"/>
                </a:solidFill>
              </a:rPr>
              <a:t>    insulator</a:t>
            </a:r>
            <a:endParaRPr lang="fr-FR" sz="2000" dirty="0">
              <a:solidFill>
                <a:srgbClr val="FF0000"/>
              </a:solidFill>
            </a:endParaRPr>
          </a:p>
        </p:txBody>
      </p:sp>
      <p:sp>
        <p:nvSpPr>
          <p:cNvPr id="49161" name="Rectangle 9"/>
          <p:cNvSpPr>
            <a:spLocks noChangeArrowheads="1"/>
          </p:cNvSpPr>
          <p:nvPr/>
        </p:nvSpPr>
        <p:spPr bwMode="auto">
          <a:xfrm>
            <a:off x="179388" y="332657"/>
            <a:ext cx="3429000" cy="7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Metal-Insulator </a:t>
            </a:r>
            <a:r>
              <a:rPr lang="en-US" sz="3200" dirty="0" smtClean="0">
                <a:solidFill>
                  <a:schemeClr val="bg1"/>
                </a:solidFill>
                <a:sym typeface="Wingdings"/>
              </a:rPr>
              <a:t></a:t>
            </a:r>
            <a:endParaRPr lang="en-US" sz="3200" dirty="0" smtClean="0">
              <a:solidFill>
                <a:schemeClr val="bg1"/>
              </a:solidFill>
            </a:endParaRPr>
          </a:p>
          <a:p>
            <a:r>
              <a:rPr lang="en-US" sz="3200" dirty="0" smtClean="0">
                <a:solidFill>
                  <a:schemeClr val="bg1"/>
                </a:solidFill>
              </a:rPr>
              <a:t>Transition in V</a:t>
            </a:r>
            <a:r>
              <a:rPr lang="en-US" sz="3200" baseline="-6000" dirty="0" smtClean="0">
                <a:solidFill>
                  <a:schemeClr val="bg1"/>
                </a:solidFill>
              </a:rPr>
              <a:t>2</a:t>
            </a:r>
            <a:r>
              <a:rPr lang="en-US" sz="3200" dirty="0" smtClean="0">
                <a:solidFill>
                  <a:schemeClr val="bg1"/>
                </a:solidFill>
              </a:rPr>
              <a:t>O</a:t>
            </a:r>
            <a:r>
              <a:rPr lang="en-US" sz="3200" baseline="-6000" dirty="0" smtClean="0">
                <a:solidFill>
                  <a:schemeClr val="bg1"/>
                </a:solidFill>
              </a:rPr>
              <a:t>3</a:t>
            </a:r>
            <a:endParaRPr lang="fr-FR" sz="4800" baseline="-6000" dirty="0">
              <a:solidFill>
                <a:schemeClr val="bg1"/>
              </a:solidFill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04929"/>
            <a:ext cx="3521735" cy="4353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0" y="1700808"/>
            <a:ext cx="27164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 Cerium phase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Diagram: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46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1930226"/>
          </a:xfrm>
          <a:ln>
            <a:solidFill>
              <a:srgbClr val="FFFF00"/>
            </a:solidFill>
          </a:ln>
        </p:spPr>
        <p:txBody>
          <a:bodyPr/>
          <a:lstStyle/>
          <a:p>
            <a:r>
              <a:rPr lang="fr-FR" sz="2800" dirty="0" err="1" smtClean="0">
                <a:solidFill>
                  <a:srgbClr val="FFFF00"/>
                </a:solidFill>
              </a:rPr>
              <a:t>We</a:t>
            </a:r>
            <a:r>
              <a:rPr lang="fr-FR" sz="2800" dirty="0" smtClean="0">
                <a:solidFill>
                  <a:srgbClr val="FFFF00"/>
                </a:solidFill>
              </a:rPr>
              <a:t> </a:t>
            </a:r>
            <a:r>
              <a:rPr lang="fr-FR" sz="2800" dirty="0" err="1" smtClean="0">
                <a:solidFill>
                  <a:srgbClr val="FFFF00"/>
                </a:solidFill>
              </a:rPr>
              <a:t>need</a:t>
            </a:r>
            <a:r>
              <a:rPr lang="fr-FR" sz="2800" dirty="0" smtClean="0">
                <a:solidFill>
                  <a:srgbClr val="FFFF00"/>
                </a:solidFill>
              </a:rPr>
              <a:t> to change </a:t>
            </a:r>
            <a:r>
              <a:rPr lang="fr-FR" sz="2800" dirty="0" err="1" smtClean="0">
                <a:solidFill>
                  <a:srgbClr val="FFFF00"/>
                </a:solidFill>
              </a:rPr>
              <a:t>our</a:t>
            </a:r>
            <a:r>
              <a:rPr lang="fr-FR" sz="2800" dirty="0" smtClean="0">
                <a:solidFill>
                  <a:srgbClr val="FFFF00"/>
                </a:solidFill>
              </a:rPr>
              <a:t> </a:t>
            </a:r>
            <a:r>
              <a:rPr lang="fr-FR" sz="2800" dirty="0" err="1" smtClean="0">
                <a:solidFill>
                  <a:srgbClr val="FFFF00"/>
                </a:solidFill>
              </a:rPr>
              <a:t>theoretical</a:t>
            </a:r>
            <a:r>
              <a:rPr lang="fr-FR" sz="2800" dirty="0" smtClean="0">
                <a:solidFill>
                  <a:srgbClr val="FFFF00"/>
                </a:solidFill>
              </a:rPr>
              <a:t> description </a:t>
            </a:r>
            <a:br>
              <a:rPr lang="fr-FR" sz="2800" dirty="0" smtClean="0">
                <a:solidFill>
                  <a:srgbClr val="FFFF00"/>
                </a:solidFill>
              </a:rPr>
            </a:br>
            <a:r>
              <a:rPr lang="fr-FR" sz="2800" dirty="0" smtClean="0">
                <a:solidFill>
                  <a:srgbClr val="FFFF00"/>
                </a:solidFill>
              </a:rPr>
              <a:t>and </a:t>
            </a:r>
            <a:r>
              <a:rPr lang="fr-FR" sz="2800" dirty="0" err="1" smtClean="0">
                <a:solidFill>
                  <a:srgbClr val="FFFF00"/>
                </a:solidFill>
              </a:rPr>
              <a:t>computational</a:t>
            </a:r>
            <a:r>
              <a:rPr lang="fr-FR" sz="2800" dirty="0" smtClean="0">
                <a:solidFill>
                  <a:srgbClr val="FFFF00"/>
                </a:solidFill>
              </a:rPr>
              <a:t> </a:t>
            </a:r>
            <a:r>
              <a:rPr lang="fr-FR" sz="2800" dirty="0" err="1" smtClean="0">
                <a:solidFill>
                  <a:srgbClr val="FFFF00"/>
                </a:solidFill>
              </a:rPr>
              <a:t>tools</a:t>
            </a:r>
            <a:r>
              <a:rPr lang="fr-FR" sz="2800" dirty="0" smtClean="0">
                <a:solidFill>
                  <a:srgbClr val="FFFF00"/>
                </a:solidFill>
              </a:rPr>
              <a:t> </a:t>
            </a:r>
            <a:br>
              <a:rPr lang="fr-FR" sz="2800" dirty="0" smtClean="0">
                <a:solidFill>
                  <a:srgbClr val="FFFF00"/>
                </a:solidFill>
              </a:rPr>
            </a:br>
            <a:r>
              <a:rPr lang="fr-FR" sz="2800" dirty="0" smtClean="0">
                <a:solidFill>
                  <a:srgbClr val="FFFF00"/>
                </a:solidFill>
              </a:rPr>
              <a:t>in </a:t>
            </a:r>
            <a:r>
              <a:rPr lang="fr-FR" sz="2800" dirty="0" err="1" smtClean="0">
                <a:solidFill>
                  <a:srgbClr val="FFFF00"/>
                </a:solidFill>
              </a:rPr>
              <a:t>order</a:t>
            </a:r>
            <a:r>
              <a:rPr lang="fr-FR" sz="2800" dirty="0" smtClean="0">
                <a:solidFill>
                  <a:srgbClr val="FFFF00"/>
                </a:solidFill>
              </a:rPr>
              <a:t> to deal </a:t>
            </a:r>
            <a:r>
              <a:rPr lang="fr-FR" sz="2800" dirty="0" err="1" smtClean="0">
                <a:solidFill>
                  <a:srgbClr val="FFFF00"/>
                </a:solidFill>
              </a:rPr>
              <a:t>with</a:t>
            </a:r>
            <a:r>
              <a:rPr lang="fr-FR" sz="2800" dirty="0" smtClean="0">
                <a:solidFill>
                  <a:srgbClr val="FFFF00"/>
                </a:solidFill>
              </a:rPr>
              <a:t> </a:t>
            </a:r>
            <a:r>
              <a:rPr lang="fr-FR" sz="2800" dirty="0" err="1" smtClean="0">
                <a:solidFill>
                  <a:srgbClr val="FFFF00"/>
                </a:solidFill>
              </a:rPr>
              <a:t>these</a:t>
            </a:r>
            <a:r>
              <a:rPr lang="fr-FR" sz="2800" dirty="0" smtClean="0">
                <a:solidFill>
                  <a:srgbClr val="FFFF00"/>
                </a:solidFill>
              </a:rPr>
              <a:t> </a:t>
            </a:r>
            <a:br>
              <a:rPr lang="fr-FR" sz="2800" dirty="0" smtClean="0">
                <a:solidFill>
                  <a:srgbClr val="FFFF00"/>
                </a:solidFill>
              </a:rPr>
            </a:br>
            <a:r>
              <a:rPr lang="fr-FR" sz="2800" dirty="0" smtClean="0">
                <a:solidFill>
                  <a:srgbClr val="FFFF00"/>
                </a:solidFill>
              </a:rPr>
              <a:t>« </a:t>
            </a:r>
            <a:r>
              <a:rPr lang="fr-FR" sz="2800" dirty="0" err="1" smtClean="0">
                <a:solidFill>
                  <a:srgbClr val="FFFF00"/>
                </a:solidFill>
              </a:rPr>
              <a:t>strongly-correlated</a:t>
            </a:r>
            <a:r>
              <a:rPr lang="fr-FR" sz="2800" dirty="0" smtClean="0">
                <a:solidFill>
                  <a:srgbClr val="FFFF00"/>
                </a:solidFill>
              </a:rPr>
              <a:t> </a:t>
            </a:r>
            <a:r>
              <a:rPr lang="fr-FR" sz="2800" dirty="0" err="1" smtClean="0">
                <a:solidFill>
                  <a:srgbClr val="FFFF00"/>
                </a:solidFill>
              </a:rPr>
              <a:t>electron</a:t>
            </a:r>
            <a:r>
              <a:rPr lang="fr-FR" sz="2800" dirty="0" smtClean="0">
                <a:solidFill>
                  <a:srgbClr val="FFFF00"/>
                </a:solidFill>
              </a:rPr>
              <a:t> </a:t>
            </a:r>
            <a:r>
              <a:rPr lang="fr-FR" sz="2800" dirty="0" err="1" smtClean="0">
                <a:solidFill>
                  <a:srgbClr val="FFFF00"/>
                </a:solidFill>
              </a:rPr>
              <a:t>materials</a:t>
            </a:r>
            <a:r>
              <a:rPr lang="fr-FR" sz="2800" dirty="0" smtClean="0">
                <a:solidFill>
                  <a:srgbClr val="FFFF00"/>
                </a:solidFill>
              </a:rPr>
              <a:t> »</a:t>
            </a:r>
            <a:endParaRPr lang="fr-FR" sz="2800" dirty="0">
              <a:solidFill>
                <a:srgbClr val="FFFF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2348880"/>
            <a:ext cx="8229600" cy="3888432"/>
          </a:xfrm>
        </p:spPr>
        <p:txBody>
          <a:bodyPr/>
          <a:lstStyle/>
          <a:p>
            <a:r>
              <a:rPr lang="en-US" u="sng" dirty="0" smtClean="0">
                <a:solidFill>
                  <a:schemeClr val="bg1"/>
                </a:solidFill>
              </a:rPr>
              <a:t>Think in terms of atoms</a:t>
            </a:r>
            <a:r>
              <a:rPr lang="en-US" dirty="0" smtClean="0">
                <a:solidFill>
                  <a:schemeClr val="bg1"/>
                </a:solidFill>
              </a:rPr>
              <a:t>, not in terms of an electron gas ! </a:t>
            </a:r>
            <a:r>
              <a:rPr lang="en-US" sz="2400" dirty="0" smtClean="0">
                <a:solidFill>
                  <a:schemeClr val="bg1"/>
                </a:solidFill>
              </a:rPr>
              <a:t>[closer to a chemist point of view]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Each atom is an  interacting (many-body) problem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Atomic orbitals overlap but motion of electrons is opposed by energy cost for changing the valence of each atom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76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6"/>
          <p:cNvSpPr>
            <a:spLocks noGrp="1" noChangeArrowheads="1"/>
          </p:cNvSpPr>
          <p:nvPr>
            <p:ph type="title"/>
          </p:nvPr>
        </p:nvSpPr>
        <p:spPr>
          <a:xfrm>
            <a:off x="251520" y="548680"/>
            <a:ext cx="8659688" cy="3888432"/>
          </a:xfrm>
        </p:spPr>
        <p:txBody>
          <a:bodyPr/>
          <a:lstStyle/>
          <a:p>
            <a:pPr eaLnBrk="1" hangingPunct="1"/>
            <a:r>
              <a:rPr lang="fr-FR" sz="3600" dirty="0">
                <a:solidFill>
                  <a:srgbClr val="FFFF00"/>
                </a:solidFill>
                <a:latin typeface="Helvetica" charset="0"/>
              </a:rPr>
              <a:t>A </a:t>
            </a:r>
            <a:r>
              <a:rPr lang="fr-FR" sz="3600" dirty="0" err="1" smtClean="0">
                <a:solidFill>
                  <a:srgbClr val="FFFF00"/>
                </a:solidFill>
                <a:latin typeface="Helvetica" charset="0"/>
              </a:rPr>
              <a:t>theoretical</a:t>
            </a:r>
            <a:r>
              <a:rPr lang="fr-FR" sz="3600" dirty="0" smtClean="0">
                <a:solidFill>
                  <a:srgbClr val="FFFF00"/>
                </a:solidFill>
                <a:latin typeface="Helvetica" charset="0"/>
              </a:rPr>
              <a:t> description of the </a:t>
            </a:r>
            <a:br>
              <a:rPr lang="fr-FR" sz="3600" dirty="0" smtClean="0">
                <a:solidFill>
                  <a:srgbClr val="FFFF00"/>
                </a:solidFill>
                <a:latin typeface="Helvetica" charset="0"/>
              </a:rPr>
            </a:br>
            <a:r>
              <a:rPr lang="fr-FR" sz="3600" dirty="0" err="1" smtClean="0">
                <a:solidFill>
                  <a:srgbClr val="FFFF00"/>
                </a:solidFill>
                <a:latin typeface="Helvetica" charset="0"/>
              </a:rPr>
              <a:t>solid</a:t>
            </a:r>
            <a:r>
              <a:rPr lang="fr-FR" sz="3600" dirty="0" smtClean="0">
                <a:solidFill>
                  <a:srgbClr val="FFFF00"/>
                </a:solidFill>
                <a:latin typeface="Helvetica" charset="0"/>
              </a:rPr>
              <a:t>-state </a:t>
            </a:r>
            <a:r>
              <a:rPr lang="fr-FR" sz="3600" dirty="0" err="1" smtClean="0">
                <a:solidFill>
                  <a:srgbClr val="FFFF00"/>
                </a:solidFill>
                <a:latin typeface="Helvetica" charset="0"/>
              </a:rPr>
              <a:t>based</a:t>
            </a:r>
            <a:r>
              <a:rPr lang="fr-FR" sz="3600" dirty="0" smtClean="0">
                <a:solidFill>
                  <a:srgbClr val="FFFF00"/>
                </a:solidFill>
                <a:latin typeface="Helvetica" charset="0"/>
              </a:rPr>
              <a:t> on ATOMS </a:t>
            </a:r>
            <a:br>
              <a:rPr lang="fr-FR" sz="3600" dirty="0" smtClean="0">
                <a:solidFill>
                  <a:srgbClr val="FFFF00"/>
                </a:solidFill>
                <a:latin typeface="Helvetica" charset="0"/>
              </a:rPr>
            </a:br>
            <a:r>
              <a:rPr lang="fr-FR" sz="3600" dirty="0" err="1" smtClean="0">
                <a:solidFill>
                  <a:srgbClr val="FFFF00"/>
                </a:solidFill>
                <a:latin typeface="Helvetica" charset="0"/>
              </a:rPr>
              <a:t>rather</a:t>
            </a:r>
            <a:r>
              <a:rPr lang="fr-FR" sz="3600" dirty="0" smtClean="0">
                <a:solidFill>
                  <a:srgbClr val="FFFF00"/>
                </a:solidFill>
                <a:latin typeface="Helvetica" charset="0"/>
              </a:rPr>
              <a:t> </a:t>
            </a:r>
            <a:r>
              <a:rPr lang="fr-FR" sz="3600" dirty="0" err="1" smtClean="0">
                <a:solidFill>
                  <a:srgbClr val="FFFF00"/>
                </a:solidFill>
                <a:latin typeface="Helvetica" charset="0"/>
              </a:rPr>
              <a:t>than</a:t>
            </a:r>
            <a:r>
              <a:rPr lang="fr-FR" sz="3600" dirty="0" smtClean="0">
                <a:solidFill>
                  <a:srgbClr val="FFFF00"/>
                </a:solidFill>
                <a:latin typeface="Helvetica" charset="0"/>
              </a:rPr>
              <a:t> on an </a:t>
            </a:r>
            <a:r>
              <a:rPr lang="fr-FR" sz="3600" dirty="0" err="1" smtClean="0">
                <a:solidFill>
                  <a:srgbClr val="FFFF00"/>
                </a:solidFill>
                <a:latin typeface="Helvetica" charset="0"/>
              </a:rPr>
              <a:t>electron-gas</a:t>
            </a:r>
            <a:r>
              <a:rPr lang="fr-FR" sz="3600" dirty="0" smtClean="0">
                <a:solidFill>
                  <a:srgbClr val="FFFF00"/>
                </a:solidFill>
                <a:latin typeface="Helvetica" charset="0"/>
              </a:rPr>
              <a:t> </a:t>
            </a:r>
            <a:r>
              <a:rPr lang="fr-FR" sz="3600" dirty="0" err="1" smtClean="0">
                <a:solidFill>
                  <a:srgbClr val="FFFF00"/>
                </a:solidFill>
                <a:latin typeface="Helvetica" charset="0"/>
              </a:rPr>
              <a:t>picture</a:t>
            </a:r>
            <a:r>
              <a:rPr lang="fr-FR" sz="3600" dirty="0" smtClean="0">
                <a:solidFill>
                  <a:srgbClr val="FFFF00"/>
                </a:solidFill>
                <a:latin typeface="Helvetica" charset="0"/>
              </a:rPr>
              <a:t>: </a:t>
            </a:r>
            <a:br>
              <a:rPr lang="fr-FR" sz="3600" dirty="0" smtClean="0">
                <a:solidFill>
                  <a:srgbClr val="FFFF00"/>
                </a:solidFill>
                <a:latin typeface="Helvetica" charset="0"/>
              </a:rPr>
            </a:br>
            <a:r>
              <a:rPr lang="fr-FR" sz="3600" dirty="0" smtClean="0">
                <a:solidFill>
                  <a:srgbClr val="FFFF00"/>
                </a:solidFill>
                <a:latin typeface="Helvetica" charset="0"/>
              </a:rPr>
              <a:t>  </a:t>
            </a:r>
            <a:r>
              <a:rPr lang="fr-FR" sz="3600" dirty="0">
                <a:solidFill>
                  <a:srgbClr val="FFFF00"/>
                </a:solidFill>
                <a:latin typeface="Helvetica" charset="0"/>
              </a:rPr>
              <a:t/>
            </a:r>
            <a:br>
              <a:rPr lang="fr-FR" sz="3600" dirty="0">
                <a:solidFill>
                  <a:srgbClr val="FFFF00"/>
                </a:solidFill>
                <a:latin typeface="Helvetica" charset="0"/>
              </a:rPr>
            </a:br>
            <a:r>
              <a:rPr lang="fr-FR" sz="3600" b="1" i="1" dirty="0" smtClean="0">
                <a:solidFill>
                  <a:srgbClr val="FFFF00"/>
                </a:solidFill>
                <a:latin typeface="Helvetica" charset="0"/>
              </a:rPr>
              <a:t>  </a:t>
            </a:r>
            <a:r>
              <a:rPr lang="fr-FR" sz="3600" b="1" i="1" dirty="0">
                <a:solidFill>
                  <a:srgbClr val="FFFF00"/>
                </a:solidFill>
                <a:latin typeface="Helvetica" charset="0"/>
              </a:rPr>
              <a:t>« </a:t>
            </a:r>
            <a:r>
              <a:rPr lang="fr-FR" sz="3600" b="1" i="1" dirty="0" err="1">
                <a:solidFill>
                  <a:srgbClr val="FFFF00"/>
                </a:solidFill>
                <a:latin typeface="Helvetica" charset="0"/>
              </a:rPr>
              <a:t>Dynamical</a:t>
            </a:r>
            <a:r>
              <a:rPr lang="fr-FR" sz="3600" b="1" i="1" dirty="0">
                <a:solidFill>
                  <a:srgbClr val="FFFF00"/>
                </a:solidFill>
                <a:latin typeface="Helvetica" charset="0"/>
              </a:rPr>
              <a:t> </a:t>
            </a:r>
            <a:r>
              <a:rPr lang="fr-FR" sz="3600" b="1" i="1" dirty="0" err="1">
                <a:solidFill>
                  <a:srgbClr val="FFFF00"/>
                </a:solidFill>
                <a:latin typeface="Helvetica" charset="0"/>
              </a:rPr>
              <a:t>Mean</a:t>
            </a:r>
            <a:r>
              <a:rPr lang="fr-FR" sz="3600" b="1" i="1" dirty="0">
                <a:solidFill>
                  <a:srgbClr val="FFFF00"/>
                </a:solidFill>
                <a:latin typeface="Helvetica" charset="0"/>
              </a:rPr>
              <a:t>-Field </a:t>
            </a:r>
            <a:r>
              <a:rPr lang="fr-FR" sz="3600" b="1" i="1" dirty="0" err="1">
                <a:solidFill>
                  <a:srgbClr val="FFFF00"/>
                </a:solidFill>
                <a:latin typeface="Helvetica" charset="0"/>
              </a:rPr>
              <a:t>Theory</a:t>
            </a:r>
            <a:r>
              <a:rPr lang="fr-FR" sz="3600" b="1" i="1" dirty="0">
                <a:solidFill>
                  <a:srgbClr val="FFFF00"/>
                </a:solidFill>
                <a:latin typeface="Helvetica" charset="0"/>
              </a:rPr>
              <a:t> »</a:t>
            </a:r>
            <a:r>
              <a:rPr lang="fr-FR" sz="3600" dirty="0">
                <a:solidFill>
                  <a:srgbClr val="FFFF00"/>
                </a:solidFill>
                <a:latin typeface="Helvetica" charset="0"/>
              </a:rPr>
              <a:t/>
            </a:r>
            <a:br>
              <a:rPr lang="fr-FR" sz="3600" dirty="0">
                <a:solidFill>
                  <a:srgbClr val="FFFF00"/>
                </a:solidFill>
                <a:latin typeface="Helvetica" charset="0"/>
              </a:rPr>
            </a:br>
            <a:endParaRPr lang="fr-FR" sz="3600" dirty="0">
              <a:solidFill>
                <a:srgbClr val="FFFF00"/>
              </a:solidFill>
              <a:latin typeface="Helvetica" charset="0"/>
            </a:endParaRPr>
          </a:p>
        </p:txBody>
      </p:sp>
      <p:sp>
        <p:nvSpPr>
          <p:cNvPr id="93187" name="Text Box 7"/>
          <p:cNvSpPr txBox="1">
            <a:spLocks noChangeArrowheads="1"/>
          </p:cNvSpPr>
          <p:nvPr/>
        </p:nvSpPr>
        <p:spPr bwMode="auto">
          <a:xfrm>
            <a:off x="2915816" y="5013176"/>
            <a:ext cx="5791569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fr-FR" sz="2400" dirty="0" err="1" smtClean="0">
                <a:solidFill>
                  <a:schemeClr val="bg1"/>
                </a:solidFill>
              </a:rPr>
              <a:t>Dynamical</a:t>
            </a:r>
            <a:r>
              <a:rPr lang="fr-FR" sz="2400" dirty="0" smtClean="0">
                <a:solidFill>
                  <a:schemeClr val="bg1"/>
                </a:solidFill>
              </a:rPr>
              <a:t> </a:t>
            </a:r>
            <a:r>
              <a:rPr lang="fr-FR" sz="2400" dirty="0" err="1">
                <a:solidFill>
                  <a:schemeClr val="bg1"/>
                </a:solidFill>
              </a:rPr>
              <a:t>Mean</a:t>
            </a:r>
            <a:r>
              <a:rPr lang="fr-FR" sz="2400" dirty="0">
                <a:solidFill>
                  <a:schemeClr val="bg1"/>
                </a:solidFill>
              </a:rPr>
              <a:t>-Field </a:t>
            </a:r>
            <a:r>
              <a:rPr lang="fr-FR" sz="2400" dirty="0" err="1">
                <a:solidFill>
                  <a:schemeClr val="bg1"/>
                </a:solidFill>
              </a:rPr>
              <a:t>Theory</a:t>
            </a:r>
            <a:r>
              <a:rPr lang="fr-FR" sz="2400" dirty="0">
                <a:solidFill>
                  <a:schemeClr val="bg1"/>
                </a:solidFill>
              </a:rPr>
              <a:t>:</a:t>
            </a:r>
          </a:p>
          <a:p>
            <a:pPr algn="l"/>
            <a:r>
              <a:rPr lang="fr-FR" sz="2400" dirty="0">
                <a:solidFill>
                  <a:schemeClr val="bg1"/>
                </a:solidFill>
              </a:rPr>
              <a:t>A.G. &amp; </a:t>
            </a:r>
            <a:r>
              <a:rPr lang="fr-FR" sz="2400" dirty="0" err="1">
                <a:solidFill>
                  <a:schemeClr val="bg1"/>
                </a:solidFill>
              </a:rPr>
              <a:t>G.Kotliar</a:t>
            </a:r>
            <a:r>
              <a:rPr lang="fr-FR" sz="2400" dirty="0">
                <a:solidFill>
                  <a:schemeClr val="bg1"/>
                </a:solidFill>
              </a:rPr>
              <a:t>, </a:t>
            </a:r>
            <a:r>
              <a:rPr lang="fr-FR" sz="2400" dirty="0" smtClean="0">
                <a:solidFill>
                  <a:schemeClr val="bg1"/>
                </a:solidFill>
              </a:rPr>
              <a:t>1992</a:t>
            </a:r>
          </a:p>
          <a:p>
            <a:r>
              <a:rPr lang="fr-FR" dirty="0" err="1">
                <a:solidFill>
                  <a:schemeClr val="bg1"/>
                </a:solidFill>
              </a:rPr>
              <a:t>Correlated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electrons</a:t>
            </a:r>
            <a:r>
              <a:rPr lang="fr-FR" dirty="0">
                <a:solidFill>
                  <a:schemeClr val="bg1"/>
                </a:solidFill>
              </a:rPr>
              <a:t> in large dimensions:</a:t>
            </a:r>
          </a:p>
          <a:p>
            <a:r>
              <a:rPr lang="fr-FR" dirty="0" err="1">
                <a:solidFill>
                  <a:schemeClr val="bg1"/>
                </a:solidFill>
              </a:rPr>
              <a:t>W.Metzner</a:t>
            </a:r>
            <a:r>
              <a:rPr lang="fr-FR" dirty="0">
                <a:solidFill>
                  <a:schemeClr val="bg1"/>
                </a:solidFill>
              </a:rPr>
              <a:t> &amp; </a:t>
            </a:r>
            <a:r>
              <a:rPr lang="fr-FR" dirty="0" err="1">
                <a:solidFill>
                  <a:schemeClr val="bg1"/>
                </a:solidFill>
              </a:rPr>
              <a:t>D.Vollhardt</a:t>
            </a:r>
            <a:r>
              <a:rPr lang="fr-FR" dirty="0">
                <a:solidFill>
                  <a:schemeClr val="bg1"/>
                </a:solidFill>
              </a:rPr>
              <a:t>, 1989</a:t>
            </a:r>
            <a:endParaRPr lang="fr-FR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381000"/>
            <a:ext cx="8686800" cy="1676400"/>
          </a:xfrm>
        </p:spPr>
        <p:txBody>
          <a:bodyPr/>
          <a:lstStyle/>
          <a:p>
            <a:pPr eaLnBrk="1" hangingPunct="1"/>
            <a:r>
              <a:rPr lang="fr-FR" smtClean="0">
                <a:solidFill>
                  <a:srgbClr val="FFFF00"/>
                </a:solidFill>
                <a:latin typeface="Helvetica" charset="0"/>
              </a:rPr>
              <a:t>Dynamical Mean-Field Theory:</a:t>
            </a:r>
            <a:r>
              <a:rPr lang="fr-FR" smtClean="0">
                <a:solidFill>
                  <a:schemeClr val="bg1"/>
                </a:solidFill>
                <a:latin typeface="Helvetica" charset="0"/>
              </a:rPr>
              <a:t/>
            </a:r>
            <a:br>
              <a:rPr lang="fr-FR" smtClean="0">
                <a:solidFill>
                  <a:schemeClr val="bg1"/>
                </a:solidFill>
                <a:latin typeface="Helvetica" charset="0"/>
              </a:rPr>
            </a:br>
            <a:r>
              <a:rPr lang="fr-FR" sz="3200" smtClean="0">
                <a:solidFill>
                  <a:schemeClr val="bg1"/>
                </a:solidFill>
                <a:latin typeface="Helvetica" charset="0"/>
              </a:rPr>
              <a:t>viewing a material as an (ensemble of) atoms coupled to a self-consistent medium</a:t>
            </a:r>
            <a:endParaRPr lang="fr-FR" sz="2800" i="1" smtClean="0">
              <a:solidFill>
                <a:schemeClr val="bg1"/>
              </a:solidFill>
              <a:latin typeface="Helvetica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042988" y="2276475"/>
            <a:ext cx="6865937" cy="3902075"/>
            <a:chOff x="657" y="1434"/>
            <a:chExt cx="4325" cy="2458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657" y="1434"/>
              <a:ext cx="4325" cy="2458"/>
              <a:chOff x="657" y="1434"/>
              <a:chExt cx="4325" cy="2458"/>
            </a:xfrm>
          </p:grpSpPr>
          <p:pic>
            <p:nvPicPr>
              <p:cNvPr id="94216" name="Picture 5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657" y="1434"/>
                <a:ext cx="4309" cy="24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4" name="Group 6"/>
              <p:cNvGrpSpPr>
                <a:grpSpLocks/>
              </p:cNvGrpSpPr>
              <p:nvPr/>
            </p:nvGrpSpPr>
            <p:grpSpPr bwMode="auto">
              <a:xfrm>
                <a:off x="3878" y="2160"/>
                <a:ext cx="1104" cy="1088"/>
                <a:chOff x="4059" y="1253"/>
                <a:chExt cx="1104" cy="1088"/>
              </a:xfrm>
            </p:grpSpPr>
            <p:sp>
              <p:nvSpPr>
                <p:cNvPr id="94220" name="Rectangle 7"/>
                <p:cNvSpPr>
                  <a:spLocks noChangeArrowheads="1"/>
                </p:cNvSpPr>
                <p:nvPr/>
              </p:nvSpPr>
              <p:spPr bwMode="auto">
                <a:xfrm>
                  <a:off x="4059" y="1253"/>
                  <a:ext cx="1089" cy="1088"/>
                </a:xfrm>
                <a:prstGeom prst="rect">
                  <a:avLst/>
                </a:prstGeom>
                <a:solidFill>
                  <a:srgbClr val="65636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fr-FR" sz="2400">
                    <a:solidFill>
                      <a:srgbClr val="656369"/>
                    </a:solidFill>
                    <a:latin typeface="Arial" charset="0"/>
                  </a:endParaRPr>
                </a:p>
              </p:txBody>
            </p:sp>
            <p:sp>
              <p:nvSpPr>
                <p:cNvPr id="94221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4165" y="1493"/>
                  <a:ext cx="998" cy="523"/>
                </a:xfrm>
                <a:prstGeom prst="rect">
                  <a:avLst/>
                </a:prstGeom>
                <a:solidFill>
                  <a:srgbClr val="65636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fr-FR" sz="2400" b="1">
                      <a:solidFill>
                        <a:schemeClr val="tx1"/>
                      </a:solidFill>
                      <a:latin typeface="Arial" charset="0"/>
                    </a:rPr>
                    <a:t>Effective</a:t>
                  </a:r>
                </a:p>
                <a:p>
                  <a:r>
                    <a:rPr lang="fr-FR" sz="2400" b="1">
                      <a:solidFill>
                        <a:schemeClr val="tx1"/>
                      </a:solidFill>
                      <a:latin typeface="Arial" charset="0"/>
                    </a:rPr>
                    <a:t>Medium</a:t>
                  </a:r>
                </a:p>
              </p:txBody>
            </p:sp>
          </p:grpSp>
          <p:sp>
            <p:nvSpPr>
              <p:cNvPr id="94218" name="Text Box 9"/>
              <p:cNvSpPr txBox="1">
                <a:spLocks noChangeArrowheads="1"/>
              </p:cNvSpPr>
              <p:nvPr/>
            </p:nvSpPr>
            <p:spPr bwMode="auto">
              <a:xfrm>
                <a:off x="3107" y="2795"/>
                <a:ext cx="612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l"/>
                <a:r>
                  <a:rPr lang="fr-FR" sz="2400" b="1">
                    <a:solidFill>
                      <a:schemeClr val="tx1"/>
                    </a:solidFill>
                    <a:latin typeface="Arial" charset="0"/>
                  </a:rPr>
                  <a:t>Atom</a:t>
                </a:r>
              </a:p>
            </p:txBody>
          </p:sp>
          <p:sp>
            <p:nvSpPr>
              <p:cNvPr id="94219" name="Text Box 10"/>
              <p:cNvSpPr txBox="1">
                <a:spLocks noChangeArrowheads="1"/>
              </p:cNvSpPr>
              <p:nvPr/>
            </p:nvSpPr>
            <p:spPr bwMode="auto">
              <a:xfrm>
                <a:off x="703" y="1525"/>
                <a:ext cx="2810" cy="291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l"/>
                <a:r>
                  <a:rPr lang="fr-FR" sz="2400" b="1">
                    <a:solidFill>
                      <a:schemeClr val="tx1"/>
                    </a:solidFill>
                    <a:latin typeface="Arial" charset="0"/>
                  </a:rPr>
                  <a:t>Solid: crystal lattice of atoms</a:t>
                </a:r>
              </a:p>
            </p:txBody>
          </p:sp>
        </p:grpSp>
        <p:sp>
          <p:nvSpPr>
            <p:cNvPr id="94213" name="AutoShape 11"/>
            <p:cNvSpPr>
              <a:spLocks noChangeArrowheads="1"/>
            </p:cNvSpPr>
            <p:nvPr/>
          </p:nvSpPr>
          <p:spPr bwMode="auto">
            <a:xfrm>
              <a:off x="3742" y="2523"/>
              <a:ext cx="317" cy="136"/>
            </a:xfrm>
            <a:prstGeom prst="rightArrow">
              <a:avLst>
                <a:gd name="adj1" fmla="val 50000"/>
                <a:gd name="adj2" fmla="val 5827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4214" name="AutoShape 12"/>
            <p:cNvSpPr>
              <a:spLocks noChangeArrowheads="1"/>
            </p:cNvSpPr>
            <p:nvPr/>
          </p:nvSpPr>
          <p:spPr bwMode="auto">
            <a:xfrm>
              <a:off x="3742" y="2704"/>
              <a:ext cx="272" cy="136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4215" name="Rectangle 13"/>
            <p:cNvSpPr>
              <a:spLocks noChangeArrowheads="1"/>
            </p:cNvSpPr>
            <p:nvPr/>
          </p:nvSpPr>
          <p:spPr bwMode="auto">
            <a:xfrm>
              <a:off x="3470" y="2568"/>
              <a:ext cx="227" cy="272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r>
              <a:rPr lang="en-US" sz="3200">
                <a:solidFill>
                  <a:srgbClr val="FFFF00"/>
                </a:solidFill>
                <a:latin typeface="Helvetica" charset="0"/>
              </a:rPr>
              <a:t>A simple example: the Hubbard model</a:t>
            </a:r>
          </a:p>
        </p:txBody>
      </p:sp>
      <p:sp>
        <p:nvSpPr>
          <p:cNvPr id="95235" name="Text Box 6"/>
          <p:cNvSpPr txBox="1">
            <a:spLocks noChangeArrowheads="1"/>
          </p:cNvSpPr>
          <p:nvPr/>
        </p:nvSpPr>
        <p:spPr bwMode="auto">
          <a:xfrm>
            <a:off x="179388" y="1700213"/>
            <a:ext cx="5357812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Focus on a given lattice site:</a:t>
            </a:r>
          </a:p>
          <a:p>
            <a:r>
              <a:rPr lang="en-US" sz="2400" dirty="0"/>
              <a:t>Atom can be in 4 possible configurations</a:t>
            </a:r>
            <a:r>
              <a:rPr lang="en-US" dirty="0"/>
              <a:t>:</a:t>
            </a:r>
          </a:p>
        </p:txBody>
      </p:sp>
      <p:pic>
        <p:nvPicPr>
          <p:cNvPr id="95236" name="Picture 7" descr="dmft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40088" y="3130550"/>
            <a:ext cx="5903912" cy="372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7" name="Picture 8" descr="dmft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47813" y="3068638"/>
            <a:ext cx="1765300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8" name="Picture 15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67400" y="2060575"/>
            <a:ext cx="3071813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9" name="Text Box 16"/>
          <p:cNvSpPr txBox="1">
            <a:spLocks noChangeArrowheads="1"/>
          </p:cNvSpPr>
          <p:nvPr/>
        </p:nvSpPr>
        <p:spPr bwMode="auto">
          <a:xfrm>
            <a:off x="179512" y="2564904"/>
            <a:ext cx="81216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Describe ``history’’ of fluctuations between those configurations</a:t>
            </a:r>
          </a:p>
        </p:txBody>
      </p:sp>
      <p:pic>
        <p:nvPicPr>
          <p:cNvPr id="95240" name="Picture 19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684213" y="908050"/>
            <a:ext cx="569118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4"/>
          <p:cNvSpPr>
            <a:spLocks noGrp="1" noChangeArrowheads="1"/>
          </p:cNvSpPr>
          <p:nvPr>
            <p:ph type="title"/>
          </p:nvPr>
        </p:nvSpPr>
        <p:spPr>
          <a:xfrm>
            <a:off x="395536" y="1052736"/>
            <a:ext cx="8353425" cy="4536504"/>
          </a:xfrm>
        </p:spPr>
        <p:txBody>
          <a:bodyPr/>
          <a:lstStyle/>
          <a:p>
            <a:pPr eaLnBrk="1" hangingPunct="1"/>
            <a:r>
              <a:rPr lang="fr-FR" dirty="0">
                <a:solidFill>
                  <a:srgbClr val="FFFF00"/>
                </a:solidFill>
                <a:latin typeface="Helvetica" charset="0"/>
                <a:ea typeface="ＭＳ Ｐゴシック" charset="0"/>
              </a:rPr>
              <a:t>T</a:t>
            </a:r>
            <a:r>
              <a:rPr lang="fr-FR" dirty="0" smtClean="0">
                <a:solidFill>
                  <a:srgbClr val="FFFF00"/>
                </a:solidFill>
                <a:latin typeface="Helvetica" charset="0"/>
                <a:ea typeface="ＭＳ Ｐゴシック" charset="0"/>
              </a:rPr>
              <a:t>he </a:t>
            </a:r>
            <a:r>
              <a:rPr lang="fr-FR" dirty="0">
                <a:solidFill>
                  <a:srgbClr val="FFFF00"/>
                </a:solidFill>
                <a:latin typeface="Helvetica" charset="0"/>
                <a:ea typeface="ＭＳ Ｐゴシック" charset="0"/>
              </a:rPr>
              <a:t>happy </a:t>
            </a:r>
            <a:r>
              <a:rPr lang="fr-FR" dirty="0" err="1">
                <a:solidFill>
                  <a:srgbClr val="FFFF00"/>
                </a:solidFill>
                <a:latin typeface="Helvetica" charset="0"/>
                <a:ea typeface="ＭＳ Ｐゴシック" charset="0"/>
              </a:rPr>
              <a:t>marriage</a:t>
            </a:r>
            <a:r>
              <a:rPr lang="fr-FR" dirty="0">
                <a:solidFill>
                  <a:srgbClr val="FFFF00"/>
                </a:solidFill>
                <a:latin typeface="Helvetica" charset="0"/>
                <a:ea typeface="ＭＳ Ｐゴシック" charset="0"/>
              </a:rPr>
              <a:t> of DMFT </a:t>
            </a:r>
            <a:r>
              <a:rPr lang="fr-FR" dirty="0" err="1">
                <a:solidFill>
                  <a:srgbClr val="FFFF00"/>
                </a:solidFill>
                <a:latin typeface="Helvetica" charset="0"/>
                <a:ea typeface="ＭＳ Ｐゴシック" charset="0"/>
              </a:rPr>
              <a:t>with</a:t>
            </a:r>
            <a:r>
              <a:rPr lang="fr-FR" dirty="0">
                <a:solidFill>
                  <a:srgbClr val="FFFF00"/>
                </a:solidFill>
                <a:latin typeface="Helvetica" charset="0"/>
                <a:ea typeface="ＭＳ Ｐゴシック" charset="0"/>
              </a:rPr>
              <a:t> </a:t>
            </a:r>
            <a:r>
              <a:rPr lang="fr-FR" dirty="0" err="1">
                <a:solidFill>
                  <a:srgbClr val="FFFF00"/>
                </a:solidFill>
                <a:latin typeface="Helvetica" charset="0"/>
                <a:ea typeface="ＭＳ Ｐゴシック" charset="0"/>
              </a:rPr>
              <a:t>electronic</a:t>
            </a:r>
            <a:r>
              <a:rPr lang="fr-FR" dirty="0">
                <a:solidFill>
                  <a:srgbClr val="FFFF00"/>
                </a:solidFill>
                <a:latin typeface="Helvetica" charset="0"/>
                <a:ea typeface="ＭＳ Ｐゴシック" charset="0"/>
              </a:rPr>
              <a:t> structure (DFT) </a:t>
            </a:r>
            <a:r>
              <a:rPr lang="fr-FR" dirty="0" smtClean="0">
                <a:solidFill>
                  <a:srgbClr val="FFFF00"/>
                </a:solidFill>
                <a:latin typeface="Helvetica" charset="0"/>
                <a:ea typeface="ＭＳ Ｐゴシック" charset="0"/>
              </a:rPr>
              <a:t/>
            </a:r>
            <a:br>
              <a:rPr lang="fr-FR" dirty="0" smtClean="0">
                <a:solidFill>
                  <a:srgbClr val="FFFF00"/>
                </a:solidFill>
                <a:latin typeface="Helvetica" charset="0"/>
                <a:ea typeface="ＭＳ Ｐゴシック" charset="0"/>
              </a:rPr>
            </a:br>
            <a:r>
              <a:rPr lang="fr-FR" sz="3200" dirty="0" smtClean="0">
                <a:solidFill>
                  <a:schemeClr val="bg1"/>
                </a:solidFill>
                <a:latin typeface="Helvetica" charset="0"/>
                <a:ea typeface="ＭＳ Ｐゴシック" charset="0"/>
              </a:rPr>
              <a:t>- </a:t>
            </a:r>
            <a:r>
              <a:rPr lang="fr-FR" sz="3200" dirty="0">
                <a:solidFill>
                  <a:schemeClr val="bg1"/>
                </a:solidFill>
                <a:latin typeface="Helvetica" charset="0"/>
                <a:ea typeface="ＭＳ Ｐゴシック" charset="0"/>
              </a:rPr>
              <a:t>an </a:t>
            </a:r>
            <a:r>
              <a:rPr lang="fr-FR" sz="3200" dirty="0" err="1" smtClean="0">
                <a:solidFill>
                  <a:schemeClr val="bg1"/>
                </a:solidFill>
                <a:latin typeface="Helvetica" charset="0"/>
                <a:ea typeface="ＭＳ Ｐゴシック" charset="0"/>
              </a:rPr>
              <a:t>interdisciplinary</a:t>
            </a:r>
            <a:r>
              <a:rPr lang="fr-FR" sz="3200" dirty="0" smtClean="0">
                <a:solidFill>
                  <a:schemeClr val="bg1"/>
                </a:solidFill>
                <a:latin typeface="Helvetica" charset="0"/>
                <a:ea typeface="ＭＳ Ｐゴシック" charset="0"/>
              </a:rPr>
              <a:t> </a:t>
            </a:r>
            <a:r>
              <a:rPr lang="fr-FR" sz="3200" dirty="0">
                <a:solidFill>
                  <a:schemeClr val="bg1"/>
                </a:solidFill>
                <a:latin typeface="Helvetica" charset="0"/>
                <a:ea typeface="ＭＳ Ｐゴシック" charset="0"/>
              </a:rPr>
              <a:t>effort </a:t>
            </a:r>
            <a:br>
              <a:rPr lang="fr-FR" sz="3200" dirty="0">
                <a:solidFill>
                  <a:schemeClr val="bg1"/>
                </a:solidFill>
                <a:latin typeface="Helvetica" charset="0"/>
                <a:ea typeface="ＭＳ Ｐゴシック" charset="0"/>
              </a:rPr>
            </a:br>
            <a:r>
              <a:rPr lang="fr-FR" sz="3200" dirty="0" err="1">
                <a:solidFill>
                  <a:schemeClr val="bg1"/>
                </a:solidFill>
                <a:latin typeface="Helvetica" charset="0"/>
                <a:ea typeface="ＭＳ Ｐゴシック" charset="0"/>
              </a:rPr>
              <a:t>started</a:t>
            </a:r>
            <a:r>
              <a:rPr lang="fr-FR" sz="3200" dirty="0">
                <a:solidFill>
                  <a:schemeClr val="bg1"/>
                </a:solidFill>
                <a:latin typeface="Helvetica" charset="0"/>
                <a:ea typeface="ＭＳ Ｐゴシック" charset="0"/>
              </a:rPr>
              <a:t> in </a:t>
            </a:r>
            <a:r>
              <a:rPr lang="fr-FR" sz="3200" dirty="0" smtClean="0">
                <a:solidFill>
                  <a:schemeClr val="bg1"/>
                </a:solidFill>
                <a:latin typeface="Helvetica" charset="0"/>
                <a:ea typeface="ＭＳ Ｐゴシック" charset="0"/>
              </a:rPr>
              <a:t>1996 </a:t>
            </a:r>
            <a:r>
              <a:rPr lang="fr-FR" sz="3200" dirty="0" smtClean="0">
                <a:solidFill>
                  <a:schemeClr val="bg1"/>
                </a:solidFill>
                <a:latin typeface="Helvetica" charset="0"/>
                <a:ea typeface="ＭＳ Ｐゴシック" charset="0"/>
              </a:rPr>
              <a:t>and </a:t>
            </a:r>
            <a:r>
              <a:rPr lang="fr-FR" sz="3200" dirty="0" err="1">
                <a:solidFill>
                  <a:schemeClr val="bg1"/>
                </a:solidFill>
                <a:latin typeface="Helvetica" charset="0"/>
                <a:ea typeface="ＭＳ Ｐゴシック" charset="0"/>
              </a:rPr>
              <a:t>still</a:t>
            </a:r>
            <a:r>
              <a:rPr lang="fr-FR" sz="3200" dirty="0">
                <a:solidFill>
                  <a:schemeClr val="bg1"/>
                </a:solidFill>
                <a:latin typeface="Helvetica" charset="0"/>
                <a:ea typeface="ＭＳ Ｐゴシック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Helvetica" charset="0"/>
                <a:ea typeface="ＭＳ Ｐゴシック" charset="0"/>
              </a:rPr>
              <a:t>continuing</a:t>
            </a:r>
            <a:r>
              <a:rPr lang="fr-FR" sz="3200" dirty="0">
                <a:solidFill>
                  <a:schemeClr val="bg1"/>
                </a:solidFill>
                <a:latin typeface="Helvetica" charset="0"/>
                <a:ea typeface="ＭＳ Ｐゴシック" charset="0"/>
              </a:rPr>
              <a:t> </a:t>
            </a:r>
            <a:r>
              <a:rPr lang="fr-FR" sz="3200" dirty="0" err="1" smtClean="0">
                <a:solidFill>
                  <a:schemeClr val="bg1"/>
                </a:solidFill>
                <a:latin typeface="Helvetica" charset="0"/>
                <a:ea typeface="ＭＳ Ｐゴシック" charset="0"/>
              </a:rPr>
              <a:t>today</a:t>
            </a:r>
            <a:r>
              <a:rPr lang="fr-FR" sz="3200" dirty="0" smtClean="0">
                <a:solidFill>
                  <a:schemeClr val="bg1"/>
                </a:solidFill>
                <a:latin typeface="Helvetica" charset="0"/>
                <a:ea typeface="ＭＳ Ｐゴシック" charset="0"/>
              </a:rPr>
              <a:t/>
            </a:r>
            <a:br>
              <a:rPr lang="fr-FR" sz="3200" dirty="0" smtClean="0">
                <a:solidFill>
                  <a:schemeClr val="bg1"/>
                </a:solidFill>
                <a:latin typeface="Helvetica" charset="0"/>
                <a:ea typeface="ＭＳ Ｐゴシック" charset="0"/>
              </a:rPr>
            </a:br>
            <a:r>
              <a:rPr lang="fr-FR" sz="3200" dirty="0" err="1" smtClean="0">
                <a:solidFill>
                  <a:schemeClr val="bg1"/>
                </a:solidFill>
                <a:latin typeface="Helvetica" charset="0"/>
                <a:ea typeface="ＭＳ Ｐゴシック" charset="0"/>
              </a:rPr>
              <a:t>Anisimov</a:t>
            </a:r>
            <a:r>
              <a:rPr lang="fr-FR" sz="3200" dirty="0" smtClean="0">
                <a:solidFill>
                  <a:schemeClr val="bg1"/>
                </a:solidFill>
                <a:latin typeface="Helvetica" charset="0"/>
                <a:ea typeface="ＭＳ Ｐゴシック" charset="0"/>
              </a:rPr>
              <a:t>, </a:t>
            </a:r>
            <a:r>
              <a:rPr lang="fr-FR" sz="3200" dirty="0" err="1" smtClean="0">
                <a:solidFill>
                  <a:schemeClr val="bg1"/>
                </a:solidFill>
                <a:latin typeface="Helvetica" charset="0"/>
                <a:ea typeface="ＭＳ Ｐゴシック" charset="0"/>
              </a:rPr>
              <a:t>Kotliar</a:t>
            </a:r>
            <a:r>
              <a:rPr lang="fr-FR" sz="3200" dirty="0" smtClean="0">
                <a:solidFill>
                  <a:schemeClr val="bg1"/>
                </a:solidFill>
                <a:latin typeface="Helvetica" charset="0"/>
                <a:ea typeface="ＭＳ Ｐゴシック" charset="0"/>
              </a:rPr>
              <a:t> et al. </a:t>
            </a:r>
            <a:br>
              <a:rPr lang="fr-FR" sz="3200" dirty="0" smtClean="0">
                <a:solidFill>
                  <a:schemeClr val="bg1"/>
                </a:solidFill>
                <a:latin typeface="Helvetica" charset="0"/>
                <a:ea typeface="ＭＳ Ｐゴシック" charset="0"/>
              </a:rPr>
            </a:br>
            <a:r>
              <a:rPr lang="fr-FR" sz="2800" dirty="0" err="1" smtClean="0">
                <a:solidFill>
                  <a:schemeClr val="bg1"/>
                </a:solidFill>
                <a:latin typeface="Helvetica" charset="0"/>
                <a:ea typeface="ＭＳ Ｐゴシック" charset="0"/>
              </a:rPr>
              <a:t>J.Phys</a:t>
            </a:r>
            <a:r>
              <a:rPr lang="fr-FR" sz="2800" dirty="0" smtClean="0">
                <a:solidFill>
                  <a:schemeClr val="bg1"/>
                </a:solidFill>
                <a:latin typeface="Helvetica" charset="0"/>
                <a:ea typeface="ＭＳ Ｐゴシック" charset="0"/>
              </a:rPr>
              <a:t> Cond Mat 9, 7359 (1997) </a:t>
            </a:r>
            <a:r>
              <a:rPr lang="fr-FR" sz="2800" dirty="0" smtClean="0">
                <a:solidFill>
                  <a:schemeClr val="bg1"/>
                </a:solidFill>
                <a:latin typeface="Helvetica" charset="0"/>
                <a:ea typeface="ＭＳ Ｐゴシック" charset="0"/>
              </a:rPr>
              <a:t/>
            </a:r>
            <a:br>
              <a:rPr lang="fr-FR" sz="2800" dirty="0" smtClean="0">
                <a:solidFill>
                  <a:schemeClr val="bg1"/>
                </a:solidFill>
                <a:latin typeface="Helvetica" charset="0"/>
                <a:ea typeface="ＭＳ Ｐゴシック" charset="0"/>
              </a:rPr>
            </a:br>
            <a:r>
              <a:rPr lang="fr-FR" sz="2800" dirty="0" smtClean="0">
                <a:solidFill>
                  <a:schemeClr val="bg1"/>
                </a:solidFill>
                <a:latin typeface="Helvetica" charset="0"/>
                <a:ea typeface="ＭＳ Ｐゴシック" charset="0"/>
              </a:rPr>
              <a:t> </a:t>
            </a:r>
            <a:r>
              <a:rPr lang="fr-FR" sz="3200" dirty="0" smtClean="0">
                <a:solidFill>
                  <a:schemeClr val="bg1"/>
                </a:solidFill>
                <a:latin typeface="Helvetica" charset="0"/>
                <a:ea typeface="ＭＳ Ｐゴシック" charset="0"/>
              </a:rPr>
              <a:t> </a:t>
            </a:r>
            <a:r>
              <a:rPr lang="fr-FR" sz="2800" dirty="0" smtClean="0">
                <a:solidFill>
                  <a:schemeClr val="bg1"/>
                </a:solidFill>
                <a:latin typeface="Helvetica" charset="0"/>
                <a:ea typeface="ＭＳ Ｐゴシック" charset="0"/>
              </a:rPr>
              <a:t>(</a:t>
            </a:r>
            <a:r>
              <a:rPr lang="fr-FR" sz="2800" dirty="0" err="1" smtClean="0">
                <a:solidFill>
                  <a:schemeClr val="bg1"/>
                </a:solidFill>
                <a:latin typeface="Helvetica" charset="0"/>
                <a:ea typeface="ＭＳ Ｐゴシック" charset="0"/>
              </a:rPr>
              <a:t>Review</a:t>
            </a:r>
            <a:r>
              <a:rPr lang="fr-FR" sz="2800" dirty="0" smtClean="0">
                <a:solidFill>
                  <a:schemeClr val="bg1"/>
                </a:solidFill>
                <a:latin typeface="Helvetica" charset="0"/>
                <a:ea typeface="ＭＳ Ｐゴシック" charset="0"/>
              </a:rPr>
              <a:t>: </a:t>
            </a:r>
            <a:r>
              <a:rPr lang="fr-FR" sz="2800" dirty="0" err="1" smtClean="0">
                <a:solidFill>
                  <a:schemeClr val="bg1"/>
                </a:solidFill>
                <a:latin typeface="Helvetica" charset="0"/>
                <a:ea typeface="ＭＳ Ｐゴシック" charset="0"/>
              </a:rPr>
              <a:t>Kotliar</a:t>
            </a:r>
            <a:r>
              <a:rPr lang="fr-FR" sz="2800" dirty="0" smtClean="0">
                <a:solidFill>
                  <a:schemeClr val="bg1"/>
                </a:solidFill>
                <a:latin typeface="Helvetica" charset="0"/>
                <a:ea typeface="ＭＳ Ｐゴシック" charset="0"/>
              </a:rPr>
              <a:t> et al </a:t>
            </a:r>
            <a:r>
              <a:rPr lang="fr-FR" sz="2800" dirty="0" err="1" smtClean="0">
                <a:solidFill>
                  <a:schemeClr val="bg1"/>
                </a:solidFill>
                <a:latin typeface="Helvetica" charset="0"/>
                <a:ea typeface="ＭＳ Ｐゴシック" charset="0"/>
              </a:rPr>
              <a:t>Rev</a:t>
            </a:r>
            <a:r>
              <a:rPr lang="fr-FR" sz="2800" dirty="0" smtClean="0">
                <a:solidFill>
                  <a:schemeClr val="bg1"/>
                </a:solidFill>
                <a:latin typeface="Helvetica" charset="0"/>
                <a:ea typeface="ＭＳ Ｐゴシック" charset="0"/>
              </a:rPr>
              <a:t> </a:t>
            </a:r>
            <a:r>
              <a:rPr lang="fr-FR" sz="2800" dirty="0" err="1" smtClean="0">
                <a:solidFill>
                  <a:schemeClr val="bg1"/>
                </a:solidFill>
                <a:latin typeface="Helvetica" charset="0"/>
                <a:ea typeface="ＭＳ Ｐゴシック" charset="0"/>
              </a:rPr>
              <a:t>Mod</a:t>
            </a:r>
            <a:r>
              <a:rPr lang="fr-FR" sz="2800" dirty="0" smtClean="0">
                <a:solidFill>
                  <a:schemeClr val="bg1"/>
                </a:solidFill>
                <a:latin typeface="Helvetica" charset="0"/>
                <a:ea typeface="ＭＳ Ｐゴシック" charset="0"/>
              </a:rPr>
              <a:t> </a:t>
            </a:r>
            <a:r>
              <a:rPr lang="fr-FR" sz="2800" dirty="0" err="1" smtClean="0">
                <a:solidFill>
                  <a:schemeClr val="bg1"/>
                </a:solidFill>
                <a:latin typeface="Helvetica" charset="0"/>
                <a:ea typeface="ＭＳ Ｐゴシック" charset="0"/>
              </a:rPr>
              <a:t>Phys</a:t>
            </a:r>
            <a:r>
              <a:rPr lang="fr-FR" sz="2800" dirty="0" smtClean="0">
                <a:solidFill>
                  <a:schemeClr val="bg1"/>
                </a:solidFill>
                <a:latin typeface="Helvetica" charset="0"/>
                <a:ea typeface="ＭＳ Ｐゴシック" charset="0"/>
              </a:rPr>
              <a:t> 78 865, 2006)  </a:t>
            </a:r>
            <a:endParaRPr lang="fr-FR" sz="4000" dirty="0">
              <a:solidFill>
                <a:srgbClr val="FFFF00"/>
              </a:solidFill>
              <a:latin typeface="Helvetic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073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7772400" cy="864096"/>
          </a:xfrm>
        </p:spPr>
        <p:txBody>
          <a:bodyPr/>
          <a:lstStyle/>
          <a:p>
            <a:pPr algn="l"/>
            <a:r>
              <a:rPr lang="fr-FR" sz="2800" dirty="0" err="1" smtClean="0">
                <a:solidFill>
                  <a:srgbClr val="FFFF00"/>
                </a:solidFill>
              </a:rPr>
              <a:t>From</a:t>
            </a:r>
            <a:r>
              <a:rPr lang="fr-FR" sz="2800" dirty="0" smtClean="0">
                <a:solidFill>
                  <a:srgbClr val="FFFF00"/>
                </a:solidFill>
              </a:rPr>
              <a:t> </a:t>
            </a:r>
            <a:r>
              <a:rPr lang="fr-FR" sz="2800" dirty="0" err="1" smtClean="0">
                <a:solidFill>
                  <a:srgbClr val="FFFF00"/>
                </a:solidFill>
              </a:rPr>
              <a:t>spherical</a:t>
            </a:r>
            <a:r>
              <a:rPr lang="fr-FR" sz="2800" dirty="0" smtClean="0">
                <a:solidFill>
                  <a:srgbClr val="FFFF00"/>
                </a:solidFill>
              </a:rPr>
              <a:t> </a:t>
            </a:r>
            <a:r>
              <a:rPr lang="fr-FR" sz="2800" dirty="0" err="1" smtClean="0">
                <a:solidFill>
                  <a:srgbClr val="FFFF00"/>
                </a:solidFill>
              </a:rPr>
              <a:t>cow</a:t>
            </a:r>
            <a:r>
              <a:rPr lang="fr-FR" sz="2800" dirty="0" smtClean="0">
                <a:solidFill>
                  <a:srgbClr val="FFFF00"/>
                </a:solidFill>
              </a:rPr>
              <a:t> </a:t>
            </a:r>
            <a:r>
              <a:rPr lang="fr-FR" sz="2800" dirty="0" err="1" smtClean="0">
                <a:solidFill>
                  <a:srgbClr val="FFFF00"/>
                </a:solidFill>
              </a:rPr>
              <a:t>models</a:t>
            </a:r>
            <a:r>
              <a:rPr lang="fr-FR" sz="2800" dirty="0" smtClean="0">
                <a:solidFill>
                  <a:srgbClr val="FFFF00"/>
                </a:solidFill>
              </a:rPr>
              <a:t>…</a:t>
            </a:r>
            <a:br>
              <a:rPr lang="fr-FR" sz="2800" dirty="0" smtClean="0">
                <a:solidFill>
                  <a:srgbClr val="FFFF00"/>
                </a:solidFill>
              </a:rPr>
            </a:br>
            <a:r>
              <a:rPr lang="fr-FR" sz="2800" dirty="0">
                <a:solidFill>
                  <a:srgbClr val="FFFF00"/>
                </a:solidFill>
              </a:rPr>
              <a:t> </a:t>
            </a:r>
            <a:r>
              <a:rPr lang="fr-FR" sz="2800" dirty="0" smtClean="0">
                <a:solidFill>
                  <a:srgbClr val="FFFF00"/>
                </a:solidFill>
              </a:rPr>
              <a:t>                                            … to real </a:t>
            </a:r>
            <a:r>
              <a:rPr lang="fr-FR" sz="2800" dirty="0" err="1" smtClean="0">
                <a:solidFill>
                  <a:srgbClr val="FFFF00"/>
                </a:solidFill>
              </a:rPr>
              <a:t>materials</a:t>
            </a:r>
            <a:endParaRPr lang="fr-FR" sz="2800" dirty="0">
              <a:solidFill>
                <a:srgbClr val="FFFF00"/>
              </a:solidFill>
            </a:endParaRPr>
          </a:p>
        </p:txBody>
      </p:sp>
      <p:pic>
        <p:nvPicPr>
          <p:cNvPr id="3" name="Picture 4" descr="S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74"/>
          <a:stretch>
            <a:fillRect/>
          </a:stretch>
        </p:blipFill>
        <p:spPr bwMode="auto">
          <a:xfrm>
            <a:off x="4355976" y="1268760"/>
            <a:ext cx="3456384" cy="2718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7596336" y="3861048"/>
            <a:ext cx="1368152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Sr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V</a:t>
            </a:r>
            <a:r>
              <a:rPr lang="en-US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O</a:t>
            </a:r>
            <a:r>
              <a:rPr lang="en-US" b="1" baseline="-250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3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95536" y="4509120"/>
            <a:ext cx="8417689" cy="120032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buFont typeface="Wingdings" charset="0"/>
              <a:buChar char="à"/>
            </a:pPr>
            <a:r>
              <a:rPr lang="en-US" dirty="0" smtClean="0">
                <a:latin typeface="Helvetica"/>
                <a:cs typeface="Helvetica"/>
                <a:sym typeface="Wingdings"/>
              </a:rPr>
              <a:t>Rich </a:t>
            </a:r>
            <a:r>
              <a:rPr lang="en-US" dirty="0">
                <a:latin typeface="Helvetica"/>
                <a:cs typeface="Helvetica"/>
                <a:sym typeface="Wingdings"/>
              </a:rPr>
              <a:t>i</a:t>
            </a:r>
            <a:r>
              <a:rPr lang="en-US" dirty="0" smtClean="0">
                <a:latin typeface="Helvetica"/>
                <a:cs typeface="Helvetica"/>
              </a:rPr>
              <a:t>nterplay between: structural aspects, orbital degrees </a:t>
            </a:r>
          </a:p>
          <a:p>
            <a:r>
              <a:rPr lang="en-US" dirty="0">
                <a:latin typeface="Helvetica"/>
                <a:cs typeface="Helvetica"/>
              </a:rPr>
              <a:t>o</a:t>
            </a:r>
            <a:r>
              <a:rPr lang="en-US" dirty="0" smtClean="0">
                <a:latin typeface="Helvetica"/>
                <a:cs typeface="Helvetica"/>
              </a:rPr>
              <a:t>f freedom, various intra- and inter-orbital interactions, </a:t>
            </a:r>
          </a:p>
          <a:p>
            <a:r>
              <a:rPr lang="en-US" dirty="0">
                <a:latin typeface="Helvetica"/>
                <a:cs typeface="Helvetica"/>
              </a:rPr>
              <a:t>s</a:t>
            </a:r>
            <a:r>
              <a:rPr lang="en-US" dirty="0" smtClean="0">
                <a:latin typeface="Helvetica"/>
                <a:cs typeface="Helvetica"/>
              </a:rPr>
              <a:t>pin degrees of freedom, etc… 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3168352" cy="306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1198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1560" y="692696"/>
            <a:ext cx="7772400" cy="1955304"/>
          </a:xfrm>
          <a:ln>
            <a:solidFill>
              <a:srgbClr val="FFFF00"/>
            </a:solidFill>
          </a:ln>
        </p:spPr>
        <p:txBody>
          <a:bodyPr/>
          <a:lstStyle/>
          <a:p>
            <a:r>
              <a:rPr lang="fr-FR" dirty="0" smtClean="0">
                <a:solidFill>
                  <a:srgbClr val="FFFF00"/>
                </a:solidFill>
              </a:rPr>
              <a:t>Puzzle # 1:</a:t>
            </a:r>
            <a:br>
              <a:rPr lang="fr-FR" dirty="0" smtClean="0">
                <a:solidFill>
                  <a:srgbClr val="FFFF00"/>
                </a:solidFill>
              </a:rPr>
            </a:br>
            <a:r>
              <a:rPr lang="fr-FR" dirty="0" err="1" smtClean="0">
                <a:solidFill>
                  <a:srgbClr val="FFFF00"/>
                </a:solidFill>
              </a:rPr>
              <a:t>Why</a:t>
            </a:r>
            <a:r>
              <a:rPr lang="fr-FR" dirty="0" smtClean="0">
                <a:solidFill>
                  <a:srgbClr val="FFFF00"/>
                </a:solidFill>
              </a:rPr>
              <a:t> are 113 Vanadates </a:t>
            </a:r>
            <a:r>
              <a:rPr lang="fr-FR" dirty="0" err="1" smtClean="0">
                <a:solidFill>
                  <a:srgbClr val="FFFF00"/>
                </a:solidFill>
              </a:rPr>
              <a:t>Metallic</a:t>
            </a:r>
            <a:r>
              <a:rPr lang="fr-FR" dirty="0" smtClean="0">
                <a:solidFill>
                  <a:srgbClr val="FFFF00"/>
                </a:solidFill>
              </a:rPr>
              <a:t/>
            </a:r>
            <a:br>
              <a:rPr lang="fr-FR" dirty="0" smtClean="0">
                <a:solidFill>
                  <a:srgbClr val="FFFF00"/>
                </a:solidFill>
              </a:rPr>
            </a:br>
            <a:r>
              <a:rPr lang="fr-FR" dirty="0" err="1" smtClean="0">
                <a:solidFill>
                  <a:srgbClr val="FFFF00"/>
                </a:solidFill>
              </a:rPr>
              <a:t>while</a:t>
            </a:r>
            <a:r>
              <a:rPr lang="fr-FR" dirty="0" smtClean="0">
                <a:solidFill>
                  <a:srgbClr val="FFFF00"/>
                </a:solidFill>
              </a:rPr>
              <a:t> 113 Titanates are </a:t>
            </a:r>
            <a:r>
              <a:rPr lang="fr-FR" dirty="0" err="1" smtClean="0">
                <a:solidFill>
                  <a:srgbClr val="FFFF00"/>
                </a:solidFill>
              </a:rPr>
              <a:t>insulating</a:t>
            </a:r>
            <a:r>
              <a:rPr lang="fr-FR" dirty="0" smtClean="0">
                <a:solidFill>
                  <a:srgbClr val="FFFF00"/>
                </a:solidFill>
              </a:rPr>
              <a:t> ?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123728" y="2996952"/>
            <a:ext cx="4506362" cy="206210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Helvetica"/>
                <a:cs typeface="Helvetica"/>
              </a:rPr>
              <a:t>Interplay: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Helvetica"/>
                <a:cs typeface="Helvetica"/>
              </a:rPr>
              <a:t>Structural distortion</a:t>
            </a:r>
            <a:endParaRPr lang="en-US" sz="3200" dirty="0">
              <a:solidFill>
                <a:schemeClr val="bg1"/>
              </a:solidFill>
              <a:latin typeface="Helvetica"/>
              <a:cs typeface="Helvetica"/>
            </a:endParaRPr>
          </a:p>
          <a:p>
            <a:pPr marL="457200" indent="-457200" algn="ctr">
              <a:buFont typeface="Wingdings" charset="0"/>
              <a:buChar char="à"/>
            </a:pPr>
            <a:r>
              <a:rPr lang="en-US" sz="3200" dirty="0" smtClean="0">
                <a:solidFill>
                  <a:schemeClr val="bg1"/>
                </a:solidFill>
                <a:latin typeface="Helvetica"/>
                <a:cs typeface="Helvetica"/>
                <a:sym typeface="Wingdings"/>
              </a:rPr>
              <a:t>Energetics of orbitals </a:t>
            </a:r>
          </a:p>
          <a:p>
            <a:pPr marL="457200" indent="-457200" algn="ctr">
              <a:buFont typeface="Wingdings" charset="0"/>
              <a:buChar char="à"/>
            </a:pPr>
            <a:r>
              <a:rPr lang="en-US" sz="3200" dirty="0" smtClean="0">
                <a:solidFill>
                  <a:schemeClr val="bg1"/>
                </a:solidFill>
                <a:latin typeface="Helvetica"/>
                <a:cs typeface="Helvetica"/>
                <a:sym typeface="Wingdings"/>
              </a:rPr>
              <a:t>Mott transition</a:t>
            </a:r>
            <a:endParaRPr lang="en-US" sz="32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5" name="ZoneTexte 4"/>
          <p:cNvSpPr txBox="1">
            <a:spLocks noChangeArrowheads="1"/>
          </p:cNvSpPr>
          <p:nvPr/>
        </p:nvSpPr>
        <p:spPr bwMode="auto">
          <a:xfrm>
            <a:off x="2915816" y="5949280"/>
            <a:ext cx="603606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00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00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00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00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00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rgbClr val="FFFF00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rgbClr val="FFFF00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rgbClr val="FFFF00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rgbClr val="FFFF00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fr-FR" sz="1800" dirty="0" err="1">
                <a:solidFill>
                  <a:schemeClr val="bg1"/>
                </a:solidFill>
              </a:rPr>
              <a:t>Pavarini</a:t>
            </a:r>
            <a:r>
              <a:rPr lang="fr-FR" sz="1800" dirty="0">
                <a:solidFill>
                  <a:schemeClr val="bg1"/>
                </a:solidFill>
              </a:rPr>
              <a:t> et al. PRL 92, 176403 (2004); NJP 7, 188 (2005</a:t>
            </a:r>
            <a:r>
              <a:rPr lang="fr-FR" sz="1800" dirty="0" smtClean="0">
                <a:solidFill>
                  <a:schemeClr val="bg1"/>
                </a:solidFill>
              </a:rPr>
              <a:t>)</a:t>
            </a:r>
          </a:p>
          <a:p>
            <a:pPr eaLnBrk="1" hangingPunct="1"/>
            <a:r>
              <a:rPr lang="fr-FR" sz="1800" dirty="0" err="1" smtClean="0">
                <a:solidFill>
                  <a:schemeClr val="bg1"/>
                </a:solidFill>
              </a:rPr>
              <a:t>See</a:t>
            </a:r>
            <a:r>
              <a:rPr lang="fr-FR" sz="1800" dirty="0" smtClean="0">
                <a:solidFill>
                  <a:schemeClr val="bg1"/>
                </a:solidFill>
              </a:rPr>
              <a:t> </a:t>
            </a:r>
            <a:r>
              <a:rPr lang="fr-FR" sz="1800" dirty="0" err="1" smtClean="0">
                <a:solidFill>
                  <a:schemeClr val="bg1"/>
                </a:solidFill>
              </a:rPr>
              <a:t>also</a:t>
            </a:r>
            <a:r>
              <a:rPr lang="fr-FR" sz="1800" dirty="0" smtClean="0">
                <a:solidFill>
                  <a:schemeClr val="bg1"/>
                </a:solidFill>
              </a:rPr>
              <a:t> </a:t>
            </a:r>
            <a:r>
              <a:rPr lang="fr-FR" sz="1800" dirty="0" err="1" smtClean="0">
                <a:solidFill>
                  <a:schemeClr val="bg1"/>
                </a:solidFill>
              </a:rPr>
              <a:t>recent</a:t>
            </a:r>
            <a:r>
              <a:rPr lang="fr-FR" sz="1800" dirty="0" smtClean="0">
                <a:solidFill>
                  <a:schemeClr val="bg1"/>
                </a:solidFill>
              </a:rPr>
              <a:t> </a:t>
            </a:r>
            <a:r>
              <a:rPr lang="fr-FR" sz="1800" dirty="0" err="1" smtClean="0">
                <a:solidFill>
                  <a:schemeClr val="bg1"/>
                </a:solidFill>
              </a:rPr>
              <a:t>work</a:t>
            </a:r>
            <a:r>
              <a:rPr lang="fr-FR" sz="1800" dirty="0" smtClean="0">
                <a:solidFill>
                  <a:schemeClr val="bg1"/>
                </a:solidFill>
              </a:rPr>
              <a:t> by Dang et al. arXiv:1309. 2995</a:t>
            </a:r>
            <a:endParaRPr lang="fr-F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94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872208"/>
          </a:xfrm>
        </p:spPr>
        <p:txBody>
          <a:bodyPr/>
          <a:lstStyle/>
          <a:p>
            <a:r>
              <a:rPr lang="en-US" sz="3200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Vanadates</a:t>
            </a:r>
            <a:r>
              <a:rPr lang="en-US" sz="3200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200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and </a:t>
            </a:r>
            <a:r>
              <a:rPr lang="en-US" sz="3200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Titanates</a:t>
            </a:r>
            <a:r>
              <a:rPr lang="en-US" sz="3200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200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commonalities: </a:t>
            </a:r>
            <a:br>
              <a:rPr lang="en-US" sz="3200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200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- </a:t>
            </a:r>
            <a:r>
              <a:rPr lang="en-US" sz="2400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1 electron in the 3d shell </a:t>
            </a:r>
            <a:br>
              <a:rPr lang="en-US" sz="2400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400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- Very similar values of the Hubbard U </a:t>
            </a:r>
            <a:br>
              <a:rPr lang="en-US" sz="2400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400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- Similar electronic structure</a:t>
            </a:r>
            <a:r>
              <a:rPr lang="en-US" sz="2800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…</a:t>
            </a:r>
            <a:endParaRPr lang="en-US" sz="2800" dirty="0">
              <a:solidFill>
                <a:srgbClr val="FFFF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>
          <a:xfrm>
            <a:off x="251520" y="2060848"/>
            <a:ext cx="8640960" cy="36004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SrVO</a:t>
            </a:r>
            <a:r>
              <a:rPr lang="en-US" baseline="-25000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3</a:t>
            </a:r>
            <a:r>
              <a:rPr lang="en-US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[V</a:t>
            </a:r>
            <a:r>
              <a:rPr lang="en-US" baseline="30000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4+</a:t>
            </a:r>
            <a:r>
              <a:rPr lang="en-US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, d</a:t>
            </a:r>
            <a:r>
              <a:rPr lang="en-US" baseline="30000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1</a:t>
            </a:r>
            <a:r>
              <a:rPr lang="en-US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]: </a:t>
            </a:r>
            <a:r>
              <a:rPr lang="en-US" sz="280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A </a:t>
            </a:r>
            <a:r>
              <a:rPr lang="en-US" sz="2800" u="sng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metal</a:t>
            </a:r>
            <a:r>
              <a:rPr lang="en-US" sz="2800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with signatures of sizeable but </a:t>
            </a:r>
            <a:r>
              <a:rPr lang="en-US" sz="2800" u="sng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moderate</a:t>
            </a:r>
            <a:r>
              <a:rPr lang="en-US" sz="2800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e-e correlations </a:t>
            </a:r>
            <a:r>
              <a:rPr lang="en-US" sz="2000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(m*/m~2.5)  </a:t>
            </a:r>
            <a:endParaRPr lang="en-US" sz="2000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CaVO</a:t>
            </a:r>
            <a:r>
              <a:rPr lang="en-US" baseline="-25000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3</a:t>
            </a:r>
            <a:r>
              <a:rPr lang="en-US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[V</a:t>
            </a:r>
            <a:r>
              <a:rPr lang="en-US" baseline="30000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4+</a:t>
            </a:r>
            <a:r>
              <a:rPr lang="en-US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, d</a:t>
            </a:r>
            <a:r>
              <a:rPr lang="en-US" baseline="30000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1</a:t>
            </a:r>
            <a:r>
              <a:rPr lang="en-US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]: </a:t>
            </a:r>
            <a:r>
              <a:rPr lang="en-US" sz="280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A </a:t>
            </a:r>
            <a:r>
              <a:rPr lang="en-US" sz="2800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metal with </a:t>
            </a:r>
            <a:r>
              <a:rPr lang="en-US" sz="2800" u="sng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stronger</a:t>
            </a:r>
            <a:r>
              <a:rPr lang="en-US" sz="2800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electronic correlations </a:t>
            </a:r>
            <a:r>
              <a:rPr lang="en-US" sz="200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(m*/m ~ </a:t>
            </a:r>
            <a:r>
              <a:rPr lang="en-US" sz="2000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3.5)</a:t>
            </a:r>
            <a:endParaRPr lang="en-US" dirty="0">
              <a:solidFill>
                <a:srgbClr val="FFFF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LaTiO</a:t>
            </a:r>
            <a:r>
              <a:rPr lang="en-US" baseline="-25000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3</a:t>
            </a:r>
            <a:r>
              <a:rPr lang="en-US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[Ti</a:t>
            </a:r>
            <a:r>
              <a:rPr lang="en-US" baseline="30000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3+</a:t>
            </a:r>
            <a:r>
              <a:rPr lang="en-US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, d</a:t>
            </a:r>
            <a:r>
              <a:rPr lang="en-US" baseline="30000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1</a:t>
            </a:r>
            <a:r>
              <a:rPr lang="en-US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]: </a:t>
            </a:r>
            <a:r>
              <a:rPr lang="en-US" sz="280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A </a:t>
            </a:r>
            <a:r>
              <a:rPr lang="en-US" sz="2800" u="sng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small-</a:t>
            </a:r>
            <a:r>
              <a:rPr lang="en-US" sz="2800" u="sng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gap </a:t>
            </a:r>
            <a:r>
              <a:rPr lang="en-US" sz="2800" u="sng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insulator </a:t>
            </a:r>
            <a:r>
              <a:rPr lang="en-US" sz="2800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280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~0.2 </a:t>
            </a:r>
            <a:r>
              <a:rPr lang="en-US" sz="2800" dirty="0" err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eV</a:t>
            </a:r>
            <a:r>
              <a:rPr lang="en-US" sz="280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)</a:t>
            </a:r>
            <a:endParaRPr lang="en-US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YTiO</a:t>
            </a:r>
            <a:r>
              <a:rPr lang="en-US" baseline="-25000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3</a:t>
            </a:r>
            <a:r>
              <a:rPr lang="en-US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[Ti</a:t>
            </a:r>
            <a:r>
              <a:rPr lang="en-US" baseline="30000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3+</a:t>
            </a:r>
            <a:r>
              <a:rPr lang="en-US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, d</a:t>
            </a:r>
            <a:r>
              <a:rPr lang="en-US" baseline="30000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1</a:t>
            </a:r>
            <a:r>
              <a:rPr lang="en-US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]: </a:t>
            </a:r>
            <a:r>
              <a:rPr lang="en-US" sz="280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A </a:t>
            </a:r>
            <a:r>
              <a:rPr lang="en-US" sz="2800" u="sng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larger gap </a:t>
            </a:r>
            <a:r>
              <a:rPr lang="en-US" sz="2800" u="sng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insulator</a:t>
            </a:r>
            <a:r>
              <a:rPr lang="en-US" sz="2800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(</a:t>
            </a:r>
            <a:r>
              <a:rPr lang="en-US" sz="280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~ 1eV)</a:t>
            </a:r>
            <a:endParaRPr lang="en-US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419872" y="5445224"/>
            <a:ext cx="24031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/>
              <a:t>WHY ?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4228455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Grp="1" noChangeArrowheads="1"/>
          </p:cNvSpPr>
          <p:nvPr>
            <p:ph type="title"/>
          </p:nvPr>
        </p:nvSpPr>
        <p:spPr>
          <a:xfrm>
            <a:off x="251520" y="260648"/>
            <a:ext cx="5976788" cy="1728192"/>
          </a:xfrm>
        </p:spPr>
        <p:txBody>
          <a:bodyPr/>
          <a:lstStyle/>
          <a:p>
            <a:pPr algn="l"/>
            <a:r>
              <a:rPr lang="en-US" sz="2400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From a band-structure (DFT-LDA)  point of view, they are all metals with a single electrons in t</a:t>
            </a:r>
            <a:r>
              <a:rPr lang="en-US" sz="2400" baseline="-25000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2g</a:t>
            </a:r>
            <a:r>
              <a:rPr lang="en-US" sz="2400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-like bands…</a:t>
            </a:r>
            <a:endParaRPr lang="en-US" sz="2400" dirty="0">
              <a:solidFill>
                <a:srgbClr val="FFFF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0484" name="Picture 10" descr="S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74"/>
          <a:stretch>
            <a:fillRect/>
          </a:stretch>
        </p:blipFill>
        <p:spPr bwMode="auto">
          <a:xfrm>
            <a:off x="6444208" y="681202"/>
            <a:ext cx="2520405" cy="1982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8059" name="Text Box 11"/>
          <p:cNvSpPr txBox="1">
            <a:spLocks noChangeArrowheads="1"/>
          </p:cNvSpPr>
          <p:nvPr/>
        </p:nvSpPr>
        <p:spPr bwMode="auto">
          <a:xfrm>
            <a:off x="323528" y="3356992"/>
            <a:ext cx="12192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>
                <a:solidFill>
                  <a:srgbClr val="FFCC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Sr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V</a:t>
            </a:r>
            <a:r>
              <a:rPr lang="en-US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O</a:t>
            </a:r>
            <a:r>
              <a:rPr lang="en-US" b="1" baseline="-25000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3</a:t>
            </a:r>
          </a:p>
        </p:txBody>
      </p:sp>
      <p:pic>
        <p:nvPicPr>
          <p:cNvPr id="20487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2708275"/>
            <a:ext cx="4238625" cy="401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Text Box 16"/>
          <p:cNvSpPr txBox="1">
            <a:spLocks noChangeArrowheads="1"/>
          </p:cNvSpPr>
          <p:nvPr/>
        </p:nvSpPr>
        <p:spPr bwMode="auto">
          <a:xfrm>
            <a:off x="2681288" y="6811963"/>
            <a:ext cx="549275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0489" name="AutoShape 18"/>
          <p:cNvSpPr>
            <a:spLocks/>
          </p:cNvSpPr>
          <p:nvPr/>
        </p:nvSpPr>
        <p:spPr bwMode="auto">
          <a:xfrm>
            <a:off x="7019925" y="4724400"/>
            <a:ext cx="287338" cy="936625"/>
          </a:xfrm>
          <a:prstGeom prst="rightBrace">
            <a:avLst>
              <a:gd name="adj1" fmla="val 27164"/>
              <a:gd name="adj2" fmla="val 50000"/>
            </a:avLst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0" name="Text Box 19"/>
          <p:cNvSpPr txBox="1">
            <a:spLocks noChangeArrowheads="1"/>
          </p:cNvSpPr>
          <p:nvPr/>
        </p:nvSpPr>
        <p:spPr bwMode="auto">
          <a:xfrm>
            <a:off x="7380288" y="4724400"/>
            <a:ext cx="1068387" cy="1016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chemeClr val="bg1"/>
                </a:solidFill>
              </a:rPr>
              <a:t>9=3*3 </a:t>
            </a:r>
          </a:p>
          <a:p>
            <a:pPr eaLnBrk="1" hangingPunct="1"/>
            <a:r>
              <a:rPr lang="en-US" sz="2000">
                <a:solidFill>
                  <a:schemeClr val="bg1"/>
                </a:solidFill>
              </a:rPr>
              <a:t>Oxygen</a:t>
            </a:r>
          </a:p>
          <a:p>
            <a:pPr eaLnBrk="1" hangingPunct="1"/>
            <a:r>
              <a:rPr lang="en-US" sz="2000">
                <a:solidFill>
                  <a:schemeClr val="bg1"/>
                </a:solidFill>
              </a:rPr>
              <a:t>bands</a:t>
            </a:r>
          </a:p>
        </p:txBody>
      </p:sp>
      <p:sp>
        <p:nvSpPr>
          <p:cNvPr id="20491" name="AutoShape 20"/>
          <p:cNvSpPr>
            <a:spLocks noChangeArrowheads="1"/>
          </p:cNvSpPr>
          <p:nvPr/>
        </p:nvSpPr>
        <p:spPr bwMode="auto">
          <a:xfrm>
            <a:off x="6588125" y="4221163"/>
            <a:ext cx="504825" cy="287337"/>
          </a:xfrm>
          <a:prstGeom prst="leftArrow">
            <a:avLst>
              <a:gd name="adj1" fmla="val 50000"/>
              <a:gd name="adj2" fmla="val 4392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92" name="Text Box 21"/>
          <p:cNvSpPr txBox="1">
            <a:spLocks noChangeArrowheads="1"/>
          </p:cNvSpPr>
          <p:nvPr/>
        </p:nvSpPr>
        <p:spPr bwMode="auto">
          <a:xfrm>
            <a:off x="7164388" y="4149725"/>
            <a:ext cx="1773237" cy="406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F0000"/>
                </a:solidFill>
              </a:rPr>
              <a:t>3 V-t2g bands</a:t>
            </a:r>
          </a:p>
        </p:txBody>
      </p:sp>
      <p:sp>
        <p:nvSpPr>
          <p:cNvPr id="20493" name="Text Box 22"/>
          <p:cNvSpPr txBox="1">
            <a:spLocks noChangeArrowheads="1"/>
          </p:cNvSpPr>
          <p:nvPr/>
        </p:nvSpPr>
        <p:spPr bwMode="auto">
          <a:xfrm>
            <a:off x="7235825" y="3644900"/>
            <a:ext cx="1703388" cy="406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F0000"/>
                </a:solidFill>
              </a:rPr>
              <a:t>2 V-eg bands</a:t>
            </a:r>
          </a:p>
        </p:txBody>
      </p:sp>
      <p:sp>
        <p:nvSpPr>
          <p:cNvPr id="20494" name="AutoShape 23"/>
          <p:cNvSpPr>
            <a:spLocks noChangeArrowheads="1"/>
          </p:cNvSpPr>
          <p:nvPr/>
        </p:nvSpPr>
        <p:spPr bwMode="auto">
          <a:xfrm>
            <a:off x="6516688" y="3716338"/>
            <a:ext cx="719137" cy="288925"/>
          </a:xfrm>
          <a:prstGeom prst="leftArrow">
            <a:avLst>
              <a:gd name="adj1" fmla="val 50000"/>
              <a:gd name="adj2" fmla="val 62225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95" name="Line 24"/>
          <p:cNvSpPr>
            <a:spLocks noChangeShapeType="1"/>
          </p:cNvSpPr>
          <p:nvPr/>
        </p:nvSpPr>
        <p:spPr bwMode="auto">
          <a:xfrm>
            <a:off x="3132138" y="4365625"/>
            <a:ext cx="3455987" cy="0"/>
          </a:xfrm>
          <a:prstGeom prst="line">
            <a:avLst/>
          </a:prstGeom>
          <a:noFill/>
          <a:ln w="28575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496" name="Text Box 25"/>
          <p:cNvSpPr txBox="1">
            <a:spLocks noChangeArrowheads="1"/>
          </p:cNvSpPr>
          <p:nvPr/>
        </p:nvSpPr>
        <p:spPr bwMode="auto">
          <a:xfrm>
            <a:off x="3779838" y="4005263"/>
            <a:ext cx="1301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33CC"/>
                </a:solidFill>
              </a:rPr>
              <a:t>Fermi level</a:t>
            </a:r>
          </a:p>
        </p:txBody>
      </p:sp>
      <p:sp>
        <p:nvSpPr>
          <p:cNvPr id="20497" name="Text Box 26"/>
          <p:cNvSpPr txBox="1">
            <a:spLocks noChangeArrowheads="1"/>
          </p:cNvSpPr>
          <p:nvPr/>
        </p:nvSpPr>
        <p:spPr bwMode="auto">
          <a:xfrm>
            <a:off x="251520" y="3861048"/>
            <a:ext cx="2465387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 err="1">
                <a:solidFill>
                  <a:schemeClr val="bg1"/>
                </a:solidFill>
              </a:rPr>
              <a:t>Pavarini</a:t>
            </a:r>
            <a:r>
              <a:rPr lang="en-US" sz="1600" dirty="0">
                <a:solidFill>
                  <a:schemeClr val="bg1"/>
                </a:solidFill>
              </a:rPr>
              <a:t> et al.</a:t>
            </a:r>
          </a:p>
          <a:p>
            <a:pPr eaLnBrk="1" hangingPunct="1"/>
            <a:r>
              <a:rPr lang="en-US" sz="1600" dirty="0">
                <a:solidFill>
                  <a:schemeClr val="bg1"/>
                </a:solidFill>
              </a:rPr>
              <a:t>PRL 92 (2004) 176403</a:t>
            </a:r>
          </a:p>
          <a:p>
            <a:pPr eaLnBrk="1" hangingPunct="1"/>
            <a:r>
              <a:rPr lang="en-US" sz="1600" dirty="0">
                <a:solidFill>
                  <a:schemeClr val="bg1"/>
                </a:solidFill>
              </a:rPr>
              <a:t>New </a:t>
            </a:r>
            <a:r>
              <a:rPr lang="en-US" sz="1600" dirty="0" err="1">
                <a:solidFill>
                  <a:schemeClr val="bg1"/>
                </a:solidFill>
              </a:rPr>
              <a:t>J.Phys</a:t>
            </a:r>
            <a:r>
              <a:rPr lang="en-US" sz="1600" dirty="0">
                <a:solidFill>
                  <a:schemeClr val="bg1"/>
                </a:solidFill>
              </a:rPr>
              <a:t> 7 (2005) 188</a:t>
            </a:r>
          </a:p>
          <a:p>
            <a:pPr eaLnBrk="1" hangingPunct="1"/>
            <a:r>
              <a:rPr lang="en-US" sz="1600" dirty="0" err="1">
                <a:solidFill>
                  <a:schemeClr val="bg1"/>
                </a:solidFill>
              </a:rPr>
              <a:t>Amadon</a:t>
            </a:r>
            <a:r>
              <a:rPr lang="en-US" sz="1600" dirty="0">
                <a:solidFill>
                  <a:schemeClr val="bg1"/>
                </a:solidFill>
              </a:rPr>
              <a:t> et al.</a:t>
            </a:r>
          </a:p>
          <a:p>
            <a:pPr eaLnBrk="1" hangingPunct="1"/>
            <a:r>
              <a:rPr lang="en-US" sz="1600" dirty="0">
                <a:solidFill>
                  <a:schemeClr val="bg1"/>
                </a:solidFill>
              </a:rPr>
              <a:t>PRB 77 (2008) 205112</a:t>
            </a:r>
          </a:p>
        </p:txBody>
      </p:sp>
      <p:sp>
        <p:nvSpPr>
          <p:cNvPr id="20498" name="AutoShape 27"/>
          <p:cNvSpPr>
            <a:spLocks/>
          </p:cNvSpPr>
          <p:nvPr/>
        </p:nvSpPr>
        <p:spPr bwMode="auto">
          <a:xfrm>
            <a:off x="7019925" y="2708275"/>
            <a:ext cx="287338" cy="1008063"/>
          </a:xfrm>
          <a:prstGeom prst="rightBrace">
            <a:avLst>
              <a:gd name="adj1" fmla="val 29236"/>
              <a:gd name="adj2" fmla="val 50000"/>
            </a:avLst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9" name="Text Box 28"/>
          <p:cNvSpPr txBox="1">
            <a:spLocks noChangeArrowheads="1"/>
          </p:cNvSpPr>
          <p:nvPr/>
        </p:nvSpPr>
        <p:spPr bwMode="auto">
          <a:xfrm>
            <a:off x="7380288" y="2997200"/>
            <a:ext cx="16224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Sr 5s and 4d</a:t>
            </a:r>
          </a:p>
        </p:txBody>
      </p:sp>
      <p:pic>
        <p:nvPicPr>
          <p:cNvPr id="20500" name="Picture 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301208"/>
            <a:ext cx="1610256" cy="144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1524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124744"/>
            <a:ext cx="8229600" cy="4162474"/>
          </a:xfrm>
          <a:ln>
            <a:solidFill>
              <a:srgbClr val="FFFF00"/>
            </a:solidFill>
          </a:ln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Why is the theoretically-aided design of correlated electron materials a relevant question 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to ask NOW ?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920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29600" cy="1143000"/>
          </a:xfrm>
        </p:spPr>
        <p:txBody>
          <a:bodyPr/>
          <a:lstStyle/>
          <a:p>
            <a:pPr algn="l"/>
            <a:r>
              <a:rPr lang="fr-FR" sz="3600" dirty="0" smtClean="0">
                <a:solidFill>
                  <a:srgbClr val="FFFF00"/>
                </a:solidFill>
              </a:rPr>
              <a:t>The                   </a:t>
            </a:r>
            <a:r>
              <a:rPr lang="fr-FR" sz="3600" dirty="0" err="1" smtClean="0">
                <a:solidFill>
                  <a:srgbClr val="FFFF00"/>
                </a:solidFill>
              </a:rPr>
              <a:t>answer</a:t>
            </a:r>
            <a:r>
              <a:rPr lang="fr-FR" sz="3600" dirty="0" smtClean="0">
                <a:solidFill>
                  <a:srgbClr val="FFFF00"/>
                </a:solidFill>
              </a:rPr>
              <a:t>…</a:t>
            </a:r>
            <a:endParaRPr lang="fr-FR" sz="3600" dirty="0">
              <a:solidFill>
                <a:srgbClr val="FFFF00"/>
              </a:solidFill>
            </a:endParaRPr>
          </a:p>
        </p:txBody>
      </p:sp>
      <p:pic>
        <p:nvPicPr>
          <p:cNvPr id="3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88640"/>
            <a:ext cx="1800200" cy="1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563888" y="1124744"/>
            <a:ext cx="49756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olidFill>
                  <a:schemeClr val="bg1"/>
                </a:solidFill>
              </a:rPr>
              <a:t>``It’s the bandwidth reduction, </a:t>
            </a:r>
          </a:p>
          <a:p>
            <a:r>
              <a:rPr lang="en-US" sz="2800" i="1" dirty="0" smtClean="0">
                <a:solidFill>
                  <a:schemeClr val="bg1"/>
                </a:solidFill>
              </a:rPr>
              <a:t>stupid…’’</a:t>
            </a:r>
            <a:endParaRPr lang="en-US" sz="2800" i="1" dirty="0">
              <a:solidFill>
                <a:schemeClr val="bg1"/>
              </a:solidFill>
            </a:endParaRPr>
          </a:p>
        </p:txBody>
      </p:sp>
      <p:pic>
        <p:nvPicPr>
          <p:cNvPr id="5" name="Image 4" descr="distortion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4864"/>
            <a:ext cx="9144000" cy="256791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3" y="4941168"/>
            <a:ext cx="6275620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6444208" y="4941168"/>
            <a:ext cx="248878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Important effect </a:t>
            </a:r>
          </a:p>
          <a:p>
            <a:r>
              <a:rPr lang="en-US" dirty="0" smtClean="0"/>
              <a:t>but insufficient to </a:t>
            </a:r>
          </a:p>
          <a:p>
            <a:r>
              <a:rPr lang="en-US" dirty="0"/>
              <a:t>e</a:t>
            </a:r>
            <a:r>
              <a:rPr lang="en-US" dirty="0" smtClean="0"/>
              <a:t>xplain MIT</a:t>
            </a:r>
          </a:p>
          <a:p>
            <a:r>
              <a:rPr lang="en-US" dirty="0" smtClean="0"/>
              <a:t>(U ~ 3-4 </a:t>
            </a:r>
            <a:r>
              <a:rPr lang="en-US" dirty="0" err="1" smtClean="0"/>
              <a:t>eV</a:t>
            </a:r>
            <a:r>
              <a:rPr lang="en-US" dirty="0" smtClean="0"/>
              <a:t>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303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06290"/>
          </a:xfrm>
          <a:ln>
            <a:solidFill>
              <a:srgbClr val="FFFF00"/>
            </a:solidFill>
          </a:ln>
        </p:spPr>
        <p:txBody>
          <a:bodyPr/>
          <a:lstStyle/>
          <a:p>
            <a:r>
              <a:rPr lang="fr-FR" sz="3600" dirty="0" smtClean="0">
                <a:solidFill>
                  <a:srgbClr val="FFFF00"/>
                </a:solidFill>
              </a:rPr>
              <a:t>Key to </a:t>
            </a:r>
            <a:r>
              <a:rPr lang="fr-FR" sz="3600" dirty="0" err="1" smtClean="0">
                <a:solidFill>
                  <a:srgbClr val="FFFF00"/>
                </a:solidFill>
              </a:rPr>
              <a:t>solving</a:t>
            </a:r>
            <a:r>
              <a:rPr lang="fr-FR" sz="3600" dirty="0" smtClean="0">
                <a:solidFill>
                  <a:srgbClr val="FFFF00"/>
                </a:solidFill>
              </a:rPr>
              <a:t> the puzzle: </a:t>
            </a:r>
            <a:br>
              <a:rPr lang="fr-FR" sz="3600" dirty="0" smtClean="0">
                <a:solidFill>
                  <a:srgbClr val="FFFF00"/>
                </a:solidFill>
              </a:rPr>
            </a:br>
            <a:r>
              <a:rPr lang="fr-FR" sz="3600" dirty="0" smtClean="0">
                <a:solidFill>
                  <a:srgbClr val="FFFF00"/>
                </a:solidFill>
                <a:sym typeface="Wingdings"/>
              </a:rPr>
              <a:t>lifting of t</a:t>
            </a:r>
            <a:r>
              <a:rPr lang="fr-FR" sz="3600" baseline="-25000" dirty="0" smtClean="0">
                <a:solidFill>
                  <a:srgbClr val="FFFF00"/>
                </a:solidFill>
                <a:sym typeface="Wingdings"/>
              </a:rPr>
              <a:t>2g</a:t>
            </a:r>
            <a:r>
              <a:rPr lang="fr-FR" sz="3600" dirty="0" smtClean="0">
                <a:solidFill>
                  <a:srgbClr val="FFFF00"/>
                </a:solidFill>
                <a:sym typeface="Wingdings"/>
              </a:rPr>
              <a:t> </a:t>
            </a:r>
            <a:r>
              <a:rPr lang="fr-FR" sz="3600" dirty="0" err="1" smtClean="0">
                <a:solidFill>
                  <a:srgbClr val="FFFF00"/>
                </a:solidFill>
                <a:sym typeface="Wingdings"/>
              </a:rPr>
              <a:t>degeneracy</a:t>
            </a:r>
            <a:r>
              <a:rPr lang="fr-FR" sz="3600" dirty="0" smtClean="0">
                <a:solidFill>
                  <a:srgbClr val="FFFF00"/>
                </a:solidFill>
                <a:sym typeface="Wingdings"/>
              </a:rPr>
              <a:t> </a:t>
            </a:r>
            <a:br>
              <a:rPr lang="fr-FR" sz="3600" dirty="0" smtClean="0">
                <a:solidFill>
                  <a:srgbClr val="FFFF00"/>
                </a:solidFill>
                <a:sym typeface="Wingdings"/>
              </a:rPr>
            </a:br>
            <a:r>
              <a:rPr lang="fr-FR" sz="3600" dirty="0" smtClean="0">
                <a:solidFill>
                  <a:srgbClr val="FFFF00"/>
                </a:solidFill>
                <a:sym typeface="Wingdings"/>
              </a:rPr>
              <a:t>due to structural </a:t>
            </a:r>
            <a:r>
              <a:rPr lang="fr-FR" sz="3600" dirty="0" err="1" smtClean="0">
                <a:solidFill>
                  <a:srgbClr val="FFFF00"/>
                </a:solidFill>
                <a:sym typeface="Wingdings"/>
              </a:rPr>
              <a:t>distortion</a:t>
            </a:r>
            <a:r>
              <a:rPr lang="fr-FR" sz="3600" dirty="0" smtClean="0">
                <a:solidFill>
                  <a:srgbClr val="FFFF00"/>
                </a:solidFill>
                <a:sym typeface="Wingdings"/>
              </a:rPr>
              <a:t/>
            </a:r>
            <a:br>
              <a:rPr lang="fr-FR" sz="3600" dirty="0" smtClean="0">
                <a:solidFill>
                  <a:srgbClr val="FFFF00"/>
                </a:solidFill>
                <a:sym typeface="Wingdings"/>
              </a:rPr>
            </a:br>
            <a:r>
              <a:rPr lang="fr-FR" sz="3600" dirty="0" smtClean="0">
                <a:solidFill>
                  <a:srgbClr val="FFFF00"/>
                </a:solidFill>
                <a:sym typeface="Wingdings"/>
              </a:rPr>
              <a:t> </a:t>
            </a:r>
            <a:r>
              <a:rPr lang="fr-FR" sz="3600" dirty="0" err="1" smtClean="0">
                <a:solidFill>
                  <a:srgbClr val="FFFF00"/>
                </a:solidFill>
                <a:sym typeface="Wingdings"/>
              </a:rPr>
              <a:t>lowers</a:t>
            </a:r>
            <a:r>
              <a:rPr lang="fr-FR" sz="3600" dirty="0" smtClean="0">
                <a:solidFill>
                  <a:srgbClr val="FFFF00"/>
                </a:solidFill>
                <a:sym typeface="Wingdings"/>
              </a:rPr>
              <a:t> </a:t>
            </a:r>
            <a:r>
              <a:rPr lang="fr-FR" sz="3600" dirty="0" err="1" smtClean="0">
                <a:solidFill>
                  <a:srgbClr val="FFFF00"/>
                </a:solidFill>
                <a:sym typeface="Wingdings"/>
              </a:rPr>
              <a:t>considerably</a:t>
            </a:r>
            <a:r>
              <a:rPr lang="fr-FR" sz="3600" dirty="0" smtClean="0">
                <a:solidFill>
                  <a:srgbClr val="FFFF00"/>
                </a:solidFill>
                <a:sym typeface="Wingdings"/>
              </a:rPr>
              <a:t> </a:t>
            </a:r>
            <a:r>
              <a:rPr lang="fr-FR" sz="3600" dirty="0" err="1" smtClean="0">
                <a:solidFill>
                  <a:srgbClr val="FFFF00"/>
                </a:solidFill>
                <a:sym typeface="Wingdings"/>
              </a:rPr>
              <a:t>critical</a:t>
            </a:r>
            <a:r>
              <a:rPr lang="fr-FR" sz="3600" dirty="0" smtClean="0">
                <a:solidFill>
                  <a:srgbClr val="FFFF00"/>
                </a:solidFill>
                <a:sym typeface="Wingdings"/>
              </a:rPr>
              <a:t> U</a:t>
            </a:r>
            <a:endParaRPr lang="fr-FR" sz="3600" dirty="0">
              <a:solidFill>
                <a:srgbClr val="FFFF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67544" y="2780928"/>
            <a:ext cx="8538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Splitting: up to 200 </a:t>
            </a:r>
            <a:r>
              <a:rPr lang="en-US" dirty="0" err="1" smtClean="0">
                <a:solidFill>
                  <a:schemeClr val="bg1"/>
                </a:solidFill>
              </a:rPr>
              <a:t>meV</a:t>
            </a:r>
            <a:r>
              <a:rPr lang="en-US" dirty="0" smtClean="0">
                <a:solidFill>
                  <a:schemeClr val="bg1"/>
                </a:solidFill>
              </a:rPr>
              <a:t> for LaTiO3, up to 330 </a:t>
            </a:r>
            <a:r>
              <a:rPr lang="en-US" dirty="0" err="1" smtClean="0">
                <a:solidFill>
                  <a:schemeClr val="bg1"/>
                </a:solidFill>
              </a:rPr>
              <a:t>meV</a:t>
            </a:r>
            <a:r>
              <a:rPr lang="en-US" dirty="0" smtClean="0">
                <a:solidFill>
                  <a:schemeClr val="bg1"/>
                </a:solidFill>
              </a:rPr>
              <a:t> for YTiO3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899592" y="3573016"/>
            <a:ext cx="7542149" cy="138499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/>
              <a:t>1 electron in: 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3 degenerate orbitals, J/U=0.15 </a:t>
            </a:r>
            <a:r>
              <a:rPr lang="en-US" sz="2800" dirty="0" smtClean="0">
                <a:solidFill>
                  <a:schemeClr val="bg1"/>
                </a:solidFill>
                <a:sym typeface="Wingdings"/>
              </a:rPr>
              <a:t> </a:t>
            </a:r>
            <a:r>
              <a:rPr lang="en-US" sz="2800" dirty="0" err="1" smtClean="0">
                <a:solidFill>
                  <a:schemeClr val="bg1"/>
                </a:solidFill>
                <a:sym typeface="Wingdings"/>
              </a:rPr>
              <a:t>U</a:t>
            </a:r>
            <a:r>
              <a:rPr lang="en-US" sz="2800" baseline="-25000" dirty="0" err="1" smtClean="0">
                <a:solidFill>
                  <a:schemeClr val="bg1"/>
                </a:solidFill>
                <a:sym typeface="Wingdings"/>
              </a:rPr>
              <a:t>c</a:t>
            </a:r>
            <a:r>
              <a:rPr lang="en-US" sz="2800" dirty="0" smtClean="0">
                <a:solidFill>
                  <a:schemeClr val="bg1"/>
                </a:solidFill>
                <a:sym typeface="Wingdings"/>
              </a:rPr>
              <a:t>/W ~ 3.5</a:t>
            </a:r>
          </a:p>
          <a:p>
            <a:r>
              <a:rPr lang="en-US" sz="2800" dirty="0" smtClean="0">
                <a:solidFill>
                  <a:schemeClr val="bg1"/>
                </a:solidFill>
                <a:sym typeface="Wingdings"/>
              </a:rPr>
              <a:t>1 single orbital  </a:t>
            </a:r>
            <a:r>
              <a:rPr lang="en-US" sz="2800" dirty="0" err="1" smtClean="0">
                <a:solidFill>
                  <a:schemeClr val="bg1"/>
                </a:solidFill>
                <a:sym typeface="Wingdings"/>
              </a:rPr>
              <a:t>U</a:t>
            </a:r>
            <a:r>
              <a:rPr lang="en-US" sz="2800" baseline="-25000" dirty="0" err="1" smtClean="0">
                <a:solidFill>
                  <a:schemeClr val="bg1"/>
                </a:solidFill>
                <a:sym typeface="Wingdings"/>
              </a:rPr>
              <a:t>c</a:t>
            </a:r>
            <a:r>
              <a:rPr lang="en-US" sz="2800" dirty="0" smtClean="0">
                <a:solidFill>
                  <a:schemeClr val="bg1"/>
                </a:solidFill>
                <a:sym typeface="Wingdings"/>
              </a:rPr>
              <a:t>/W ~ 1.5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6" name="ZoneTexte 1"/>
          <p:cNvSpPr txBox="1">
            <a:spLocks noChangeArrowheads="1"/>
          </p:cNvSpPr>
          <p:nvPr/>
        </p:nvSpPr>
        <p:spPr bwMode="auto">
          <a:xfrm>
            <a:off x="2915816" y="6237312"/>
            <a:ext cx="6035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dirty="0" err="1">
                <a:solidFill>
                  <a:schemeClr val="bg1"/>
                </a:solidFill>
              </a:rPr>
              <a:t>Pavarini</a:t>
            </a:r>
            <a:r>
              <a:rPr lang="fr-FR" sz="1800" dirty="0">
                <a:solidFill>
                  <a:schemeClr val="bg1"/>
                </a:solidFill>
              </a:rPr>
              <a:t> et al. PRL 92, 176403 (2004); NJP 7, 188 (2005)  </a:t>
            </a:r>
          </a:p>
        </p:txBody>
      </p:sp>
    </p:spTree>
    <p:extLst>
      <p:ext uri="{BB962C8B-B14F-4D97-AF65-F5344CB8AC3E}">
        <p14:creationId xmlns:p14="http://schemas.microsoft.com/office/powerpoint/2010/main" val="2208782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16632"/>
            <a:ext cx="8713663" cy="1026368"/>
          </a:xfrm>
        </p:spPr>
        <p:txBody>
          <a:bodyPr/>
          <a:lstStyle/>
          <a:p>
            <a:pPr algn="l"/>
            <a:r>
              <a:rPr lang="en-US" sz="2800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Electronic structure </a:t>
            </a:r>
            <a:r>
              <a:rPr lang="en-US" sz="2800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+ </a:t>
            </a:r>
            <a:r>
              <a:rPr lang="en-US" sz="2800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Many-Body (DMFT) calculations</a:t>
            </a:r>
            <a:r>
              <a:rPr lang="en-US" sz="2800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: </a:t>
            </a:r>
            <a:r>
              <a:rPr lang="en-US" sz="2400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accouting</a:t>
            </a:r>
            <a:r>
              <a:rPr lang="en-US" sz="2400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for metallic/insulating nature of </a:t>
            </a:r>
            <a:r>
              <a:rPr lang="en-US" sz="2400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vanadates</a:t>
            </a:r>
            <a:r>
              <a:rPr lang="en-US" sz="2400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/</a:t>
            </a:r>
            <a:r>
              <a:rPr lang="en-US" sz="2400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titanates</a:t>
            </a:r>
            <a:endParaRPr lang="en-US" sz="2400" dirty="0">
              <a:solidFill>
                <a:srgbClr val="FFFF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341438"/>
            <a:ext cx="5976938" cy="43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4" descr="S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74"/>
          <a:stretch>
            <a:fillRect/>
          </a:stretch>
        </p:blipFill>
        <p:spPr bwMode="auto">
          <a:xfrm>
            <a:off x="0" y="1412875"/>
            <a:ext cx="1920875" cy="150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5" descr="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4" r="3937"/>
          <a:stretch>
            <a:fillRect/>
          </a:stretch>
        </p:blipFill>
        <p:spPr bwMode="auto">
          <a:xfrm>
            <a:off x="0" y="3933056"/>
            <a:ext cx="20161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4" name="Text Box 6"/>
          <p:cNvSpPr txBox="1">
            <a:spLocks noChangeArrowheads="1"/>
          </p:cNvSpPr>
          <p:nvPr/>
        </p:nvSpPr>
        <p:spPr bwMode="auto">
          <a:xfrm>
            <a:off x="323528" y="5805264"/>
            <a:ext cx="325466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err="1">
                <a:solidFill>
                  <a:schemeClr val="bg1"/>
                </a:solidFill>
              </a:rPr>
              <a:t>E.Pavarini</a:t>
            </a:r>
            <a:r>
              <a:rPr lang="en-US" sz="2000" dirty="0">
                <a:solidFill>
                  <a:schemeClr val="bg1"/>
                </a:solidFill>
              </a:rPr>
              <a:t> et al., PRL 2004</a:t>
            </a:r>
          </a:p>
        </p:txBody>
      </p:sp>
      <p:sp>
        <p:nvSpPr>
          <p:cNvPr id="58375" name="Text Box 7"/>
          <p:cNvSpPr txBox="1">
            <a:spLocks noChangeArrowheads="1"/>
          </p:cNvSpPr>
          <p:nvPr/>
        </p:nvSpPr>
        <p:spPr bwMode="auto">
          <a:xfrm>
            <a:off x="251520" y="6165304"/>
            <a:ext cx="423274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chemeClr val="bg1"/>
                </a:solidFill>
              </a:rPr>
              <a:t>cf. </a:t>
            </a:r>
            <a:r>
              <a:rPr lang="en-US" sz="2000" dirty="0" smtClean="0">
                <a:solidFill>
                  <a:schemeClr val="bg1"/>
                </a:solidFill>
              </a:rPr>
              <a:t>also </a:t>
            </a:r>
            <a:r>
              <a:rPr lang="en-US" sz="2000" dirty="0" err="1" smtClean="0">
                <a:solidFill>
                  <a:schemeClr val="bg1"/>
                </a:solidFill>
              </a:rPr>
              <a:t>Sekiyama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et al. (</a:t>
            </a:r>
            <a:r>
              <a:rPr lang="en-US" sz="2000" dirty="0" err="1">
                <a:solidFill>
                  <a:schemeClr val="bg1"/>
                </a:solidFill>
              </a:rPr>
              <a:t>Ca</a:t>
            </a:r>
            <a:r>
              <a:rPr lang="en-US" sz="2000" dirty="0">
                <a:solidFill>
                  <a:schemeClr val="bg1"/>
                </a:solidFill>
              </a:rPr>
              <a:t>/SrVO3) </a:t>
            </a:r>
            <a:endParaRPr lang="en-US" sz="200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PRL 2004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5534683" y="5473005"/>
            <a:ext cx="3609317" cy="138499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33CC"/>
                </a:solidFill>
              </a:rPr>
              <a:t>- </a:t>
            </a:r>
            <a:r>
              <a:rPr lang="en-US" sz="1600" b="1" dirty="0">
                <a:solidFill>
                  <a:srgbClr val="FF33CC"/>
                </a:solidFill>
              </a:rPr>
              <a:t>Narrowing of </a:t>
            </a:r>
            <a:r>
              <a:rPr lang="en-US" sz="1600" b="1" dirty="0" err="1">
                <a:solidFill>
                  <a:srgbClr val="FF33CC"/>
                </a:solidFill>
              </a:rPr>
              <a:t>quasiparticle</a:t>
            </a:r>
            <a:r>
              <a:rPr lang="en-US" sz="1600" b="1" dirty="0">
                <a:solidFill>
                  <a:srgbClr val="FF33CC"/>
                </a:solidFill>
              </a:rPr>
              <a:t> bands</a:t>
            </a:r>
            <a:r>
              <a:rPr lang="en-US" sz="1600" dirty="0">
                <a:solidFill>
                  <a:srgbClr val="FF33CC"/>
                </a:solidFill>
              </a:rPr>
              <a:t> due to correlations (the Brinkman-Rice phenomenon)</a:t>
            </a:r>
          </a:p>
          <a:p>
            <a:pPr eaLnBrk="1" hangingPunct="1"/>
            <a:r>
              <a:rPr lang="en-US" sz="1600" dirty="0">
                <a:solidFill>
                  <a:srgbClr val="FF3300"/>
                </a:solidFill>
              </a:rPr>
              <a:t>- </a:t>
            </a:r>
            <a:r>
              <a:rPr lang="en-US" sz="1600" b="1" dirty="0">
                <a:solidFill>
                  <a:srgbClr val="FF3300"/>
                </a:solidFill>
              </a:rPr>
              <a:t>Hubbard satellites</a:t>
            </a:r>
            <a:r>
              <a:rPr lang="en-US" sz="1600" dirty="0">
                <a:solidFill>
                  <a:srgbClr val="FF3300"/>
                </a:solidFill>
              </a:rPr>
              <a:t> (</a:t>
            </a:r>
            <a:r>
              <a:rPr lang="en-US" sz="1600" dirty="0" err="1">
                <a:solidFill>
                  <a:srgbClr val="FF3300"/>
                </a:solidFill>
              </a:rPr>
              <a:t>i.e</a:t>
            </a:r>
            <a:r>
              <a:rPr lang="en-US" sz="1600" dirty="0">
                <a:solidFill>
                  <a:srgbClr val="FF3300"/>
                </a:solidFill>
              </a:rPr>
              <a:t> extension to the solid of atomic-like transitions)</a:t>
            </a:r>
          </a:p>
        </p:txBody>
      </p:sp>
    </p:spTree>
    <p:extLst>
      <p:ext uri="{BB962C8B-B14F-4D97-AF65-F5344CB8AC3E}">
        <p14:creationId xmlns:p14="http://schemas.microsoft.com/office/powerpoint/2010/main" val="4176971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88640"/>
            <a:ext cx="8532813" cy="1412776"/>
          </a:xfrm>
        </p:spPr>
        <p:txBody>
          <a:bodyPr/>
          <a:lstStyle/>
          <a:p>
            <a:r>
              <a:rPr lang="en-US" sz="32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Quantitative comparison with experiments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quasiparticles</a:t>
            </a:r>
            <a:r>
              <a:rPr lang="en-US" sz="240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+ lower Hubbard band clearly resolved </a:t>
            </a:r>
            <a:r>
              <a:rPr lang="en-US" sz="2400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400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in </a:t>
            </a:r>
            <a:r>
              <a:rPr lang="en-US" sz="2400" u="sng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bulk</a:t>
            </a:r>
            <a:r>
              <a:rPr lang="en-US" sz="2400" u="sng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-sensitive </a:t>
            </a:r>
            <a:r>
              <a:rPr lang="en-US" sz="240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photoemission experiments</a:t>
            </a:r>
            <a:endParaRPr lang="en-US" sz="2000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00808"/>
            <a:ext cx="5184576" cy="4839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6156176" y="5661248"/>
            <a:ext cx="228875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err="1">
                <a:solidFill>
                  <a:schemeClr val="bg1"/>
                </a:solidFill>
              </a:rPr>
              <a:t>Sekiyama</a:t>
            </a:r>
            <a:r>
              <a:rPr lang="en-US" dirty="0">
                <a:solidFill>
                  <a:schemeClr val="bg1"/>
                </a:solidFill>
              </a:rPr>
              <a:t> et al, </a:t>
            </a:r>
            <a:endParaRPr lang="en-US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dirty="0" err="1" smtClean="0">
                <a:solidFill>
                  <a:schemeClr val="bg1"/>
                </a:solidFill>
              </a:rPr>
              <a:t>Ca</a:t>
            </a:r>
            <a:r>
              <a:rPr lang="en-US" dirty="0">
                <a:solidFill>
                  <a:schemeClr val="bg1"/>
                </a:solidFill>
              </a:rPr>
              <a:t>/SrVO3</a:t>
            </a:r>
          </a:p>
        </p:txBody>
      </p:sp>
    </p:spTree>
    <p:extLst>
      <p:ext uri="{BB962C8B-B14F-4D97-AF65-F5344CB8AC3E}">
        <p14:creationId xmlns:p14="http://schemas.microsoft.com/office/powerpoint/2010/main" val="458800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rgbClr val="FFFF00"/>
                </a:solidFill>
              </a:rPr>
              <a:t>Strong orbital polarization predicted in the insulating materials :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31949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773238"/>
            <a:ext cx="4383088" cy="440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1949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488" y="5553075"/>
            <a:ext cx="5751512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1949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492375"/>
            <a:ext cx="4032250" cy="25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19496" name="Text Box 8"/>
          <p:cNvSpPr txBox="1">
            <a:spLocks noChangeArrowheads="1"/>
          </p:cNvSpPr>
          <p:nvPr/>
        </p:nvSpPr>
        <p:spPr bwMode="auto">
          <a:xfrm>
            <a:off x="303213" y="6303963"/>
            <a:ext cx="29321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LDA+DMFT calculations</a:t>
            </a:r>
          </a:p>
        </p:txBody>
      </p:sp>
      <p:pic>
        <p:nvPicPr>
          <p:cNvPr id="31949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4437063"/>
            <a:ext cx="3482975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19498" name="Text Box 10"/>
          <p:cNvSpPr txBox="1">
            <a:spLocks noChangeArrowheads="1"/>
          </p:cNvSpPr>
          <p:nvPr/>
        </p:nvSpPr>
        <p:spPr bwMode="auto">
          <a:xfrm>
            <a:off x="4911725" y="2847975"/>
            <a:ext cx="37099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(88% of d1 electron population)</a:t>
            </a:r>
          </a:p>
        </p:txBody>
      </p:sp>
      <p:sp>
        <p:nvSpPr>
          <p:cNvPr id="319499" name="Text Box 11"/>
          <p:cNvSpPr txBox="1">
            <a:spLocks noChangeArrowheads="1"/>
          </p:cNvSpPr>
          <p:nvPr/>
        </p:nvSpPr>
        <p:spPr bwMode="auto">
          <a:xfrm>
            <a:off x="4859338" y="4797425"/>
            <a:ext cx="3709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(96% of d1 electron population)</a:t>
            </a:r>
          </a:p>
        </p:txBody>
      </p:sp>
    </p:spTree>
    <p:extLst>
      <p:ext uri="{BB962C8B-B14F-4D97-AF65-F5344CB8AC3E}">
        <p14:creationId xmlns:p14="http://schemas.microsoft.com/office/powerpoint/2010/main" val="3238037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208912" cy="1955304"/>
          </a:xfrm>
          <a:ln>
            <a:solidFill>
              <a:srgbClr val="FFFF00"/>
            </a:solidFill>
          </a:ln>
        </p:spPr>
        <p:txBody>
          <a:bodyPr/>
          <a:lstStyle/>
          <a:p>
            <a:r>
              <a:rPr lang="fr-FR" dirty="0" smtClean="0">
                <a:solidFill>
                  <a:srgbClr val="FFFF00"/>
                </a:solidFill>
              </a:rPr>
              <a:t>Puzzle # 2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856946" y="2420888"/>
            <a:ext cx="7252306" cy="206210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200" i="1" dirty="0" smtClean="0">
                <a:latin typeface="Helvetica"/>
                <a:cs typeface="Helvetica"/>
              </a:rPr>
              <a:t>Why are transition-metal oxides </a:t>
            </a:r>
          </a:p>
          <a:p>
            <a:pPr algn="ctr"/>
            <a:r>
              <a:rPr lang="en-US" sz="3200" i="1" dirty="0">
                <a:latin typeface="Helvetica"/>
                <a:cs typeface="Helvetica"/>
              </a:rPr>
              <a:t>o</a:t>
            </a:r>
            <a:r>
              <a:rPr lang="en-US" sz="3200" i="1" dirty="0" smtClean="0">
                <a:latin typeface="Helvetica"/>
                <a:cs typeface="Helvetica"/>
              </a:rPr>
              <a:t>f the 4d series (such as </a:t>
            </a:r>
            <a:r>
              <a:rPr lang="en-US" sz="3200" i="1" dirty="0" err="1" smtClean="0">
                <a:latin typeface="Helvetica"/>
                <a:cs typeface="Helvetica"/>
              </a:rPr>
              <a:t>ruthenates</a:t>
            </a:r>
            <a:r>
              <a:rPr lang="en-US" sz="3200" i="1" dirty="0" smtClean="0">
                <a:latin typeface="Helvetica"/>
                <a:cs typeface="Helvetica"/>
              </a:rPr>
              <a:t>) </a:t>
            </a:r>
          </a:p>
          <a:p>
            <a:pPr algn="ctr"/>
            <a:r>
              <a:rPr lang="en-US" sz="3200" i="1" dirty="0">
                <a:latin typeface="Helvetica"/>
                <a:cs typeface="Helvetica"/>
              </a:rPr>
              <a:t>s</a:t>
            </a:r>
            <a:r>
              <a:rPr lang="en-US" sz="3200" i="1" dirty="0" smtClean="0">
                <a:latin typeface="Helvetica"/>
                <a:cs typeface="Helvetica"/>
              </a:rPr>
              <a:t>trongly correlated metals, while not </a:t>
            </a:r>
          </a:p>
          <a:p>
            <a:pPr algn="ctr"/>
            <a:r>
              <a:rPr lang="en-US" sz="3200" i="1" dirty="0">
                <a:latin typeface="Helvetica"/>
                <a:cs typeface="Helvetica"/>
              </a:rPr>
              <a:t>b</a:t>
            </a:r>
            <a:r>
              <a:rPr lang="en-US" sz="3200" i="1" dirty="0" smtClean="0">
                <a:latin typeface="Helvetica"/>
                <a:cs typeface="Helvetica"/>
              </a:rPr>
              <a:t>eing close to a Mott insulating state ?</a:t>
            </a:r>
            <a:endParaRPr lang="en-US" sz="3200" i="1" dirty="0">
              <a:latin typeface="Helvetica"/>
              <a:cs typeface="Helvetica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51520" y="4725144"/>
            <a:ext cx="877979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Example: Sr</a:t>
            </a:r>
            <a:r>
              <a:rPr lang="en-US" sz="2800" baseline="-25000" dirty="0" smtClean="0">
                <a:solidFill>
                  <a:schemeClr val="bg1"/>
                </a:solidFill>
              </a:rPr>
              <a:t>2</a:t>
            </a:r>
            <a:r>
              <a:rPr lang="en-US" sz="2800" dirty="0" smtClean="0">
                <a:solidFill>
                  <a:schemeClr val="bg1"/>
                </a:solidFill>
              </a:rPr>
              <a:t>RuO</a:t>
            </a:r>
            <a:r>
              <a:rPr lang="en-US" sz="2800" baseline="-25000" dirty="0" smtClean="0">
                <a:solidFill>
                  <a:schemeClr val="bg1"/>
                </a:solidFill>
              </a:rPr>
              <a:t>4</a:t>
            </a:r>
            <a:r>
              <a:rPr lang="en-US" sz="2800" dirty="0" smtClean="0">
                <a:solidFill>
                  <a:schemeClr val="bg1"/>
                </a:solidFill>
              </a:rPr>
              <a:t> has t</a:t>
            </a:r>
            <a:r>
              <a:rPr lang="en-US" sz="2800" baseline="-25000" dirty="0" smtClean="0">
                <a:solidFill>
                  <a:schemeClr val="bg1"/>
                </a:solidFill>
              </a:rPr>
              <a:t>2g</a:t>
            </a:r>
            <a:r>
              <a:rPr lang="en-US" sz="2800" dirty="0" smtClean="0">
                <a:solidFill>
                  <a:schemeClr val="bg1"/>
                </a:solidFill>
              </a:rPr>
              <a:t> bandwidth ~ 4eV, 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And estimated U for t</a:t>
            </a:r>
            <a:r>
              <a:rPr lang="en-US" sz="2800" baseline="-25000" dirty="0" smtClean="0">
                <a:solidFill>
                  <a:schemeClr val="bg1"/>
                </a:solidFill>
              </a:rPr>
              <a:t>2g</a:t>
            </a:r>
            <a:r>
              <a:rPr lang="en-US" sz="2800" dirty="0" smtClean="0">
                <a:solidFill>
                  <a:schemeClr val="bg1"/>
                </a:solidFill>
              </a:rPr>
              <a:t> shell about 2.5 </a:t>
            </a:r>
            <a:r>
              <a:rPr lang="en-US" sz="2800" dirty="0" err="1" smtClean="0">
                <a:solidFill>
                  <a:schemeClr val="bg1"/>
                </a:solidFill>
              </a:rPr>
              <a:t>eV</a:t>
            </a:r>
            <a:r>
              <a:rPr lang="en-US" sz="2800" dirty="0" smtClean="0">
                <a:solidFill>
                  <a:schemeClr val="bg1"/>
                </a:solidFill>
              </a:rPr>
              <a:t> at most. 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Nevertheless effective mass enhancement (over LDA) 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of </a:t>
            </a:r>
            <a:r>
              <a:rPr lang="en-US" sz="2800" dirty="0" err="1" smtClean="0">
                <a:solidFill>
                  <a:schemeClr val="bg1"/>
                </a:solidFill>
              </a:rPr>
              <a:t>xy</a:t>
            </a:r>
            <a:r>
              <a:rPr lang="en-US" sz="2800" dirty="0" smtClean="0">
                <a:solidFill>
                  <a:schemeClr val="bg1"/>
                </a:solidFill>
              </a:rPr>
              <a:t>-band is ~ 5 !!</a:t>
            </a:r>
          </a:p>
        </p:txBody>
      </p:sp>
    </p:spTree>
    <p:extLst>
      <p:ext uri="{BB962C8B-B14F-4D97-AF65-F5344CB8AC3E}">
        <p14:creationId xmlns:p14="http://schemas.microsoft.com/office/powerpoint/2010/main" val="3003387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Box 1"/>
          <p:cNvSpPr txBox="1">
            <a:spLocks noChangeArrowheads="1"/>
          </p:cNvSpPr>
          <p:nvPr/>
        </p:nvSpPr>
        <p:spPr bwMode="auto">
          <a:xfrm>
            <a:off x="685800" y="914400"/>
            <a:ext cx="3889375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3200"/>
              <a:t>The Platters said:</a:t>
            </a:r>
          </a:p>
          <a:p>
            <a:pPr eaLnBrk="1" hangingPunct="1"/>
            <a:r>
              <a:rPr lang="fr-FR" sz="3200" i="1">
                <a:solidFill>
                  <a:schemeClr val="bg1"/>
                </a:solidFill>
              </a:rPr>
              <a:t>« Only U can do </a:t>
            </a:r>
          </a:p>
          <a:p>
            <a:pPr eaLnBrk="1" hangingPunct="1"/>
            <a:r>
              <a:rPr lang="fr-FR" sz="3200" i="1">
                <a:solidFill>
                  <a:schemeClr val="bg1"/>
                </a:solidFill>
              </a:rPr>
              <a:t>  make all this world </a:t>
            </a:r>
          </a:p>
          <a:p>
            <a:pPr eaLnBrk="1" hangingPunct="1"/>
            <a:r>
              <a:rPr lang="fr-FR" sz="3200" i="1">
                <a:solidFill>
                  <a:schemeClr val="bg1"/>
                </a:solidFill>
              </a:rPr>
              <a:t>   seem right… »</a:t>
            </a:r>
          </a:p>
          <a:p>
            <a:pPr eaLnBrk="1" hangingPunct="1"/>
            <a:endParaRPr lang="fr-FR"/>
          </a:p>
        </p:txBody>
      </p:sp>
      <p:sp>
        <p:nvSpPr>
          <p:cNvPr id="20482" name="TextBox 2"/>
          <p:cNvSpPr txBox="1">
            <a:spLocks noChangeArrowheads="1"/>
          </p:cNvSpPr>
          <p:nvPr/>
        </p:nvSpPr>
        <p:spPr bwMode="auto">
          <a:xfrm>
            <a:off x="2209800" y="4267200"/>
            <a:ext cx="6106996" cy="1077218"/>
          </a:xfrm>
          <a:prstGeom prst="rect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3200" dirty="0"/>
              <a:t>… </a:t>
            </a:r>
            <a:r>
              <a:rPr lang="fr-FR" sz="3200" dirty="0" err="1"/>
              <a:t>Take</a:t>
            </a:r>
            <a:r>
              <a:rPr lang="fr-FR" sz="3200" dirty="0"/>
              <a:t>-home message </a:t>
            </a:r>
            <a:r>
              <a:rPr lang="fr-FR" sz="3200" dirty="0" err="1" smtClean="0"/>
              <a:t>here</a:t>
            </a:r>
            <a:r>
              <a:rPr lang="fr-FR" sz="3200" dirty="0" smtClean="0"/>
              <a:t>: </a:t>
            </a:r>
          </a:p>
          <a:p>
            <a:pPr eaLnBrk="1" hangingPunct="1"/>
            <a:r>
              <a:rPr lang="fr-FR" sz="3200" i="1" dirty="0" smtClean="0">
                <a:solidFill>
                  <a:schemeClr val="bg1"/>
                </a:solidFill>
              </a:rPr>
              <a:t>«</a:t>
            </a:r>
            <a:r>
              <a:rPr lang="fr-FR" sz="3200" i="1" dirty="0">
                <a:solidFill>
                  <a:schemeClr val="bg1"/>
                </a:solidFill>
              </a:rPr>
              <a:t> Not </a:t>
            </a:r>
            <a:r>
              <a:rPr lang="fr-FR" sz="3200" i="1" dirty="0" err="1">
                <a:solidFill>
                  <a:schemeClr val="bg1"/>
                </a:solidFill>
              </a:rPr>
              <a:t>only</a:t>
            </a:r>
            <a:r>
              <a:rPr lang="fr-FR" sz="3200" i="1" dirty="0">
                <a:solidFill>
                  <a:schemeClr val="bg1"/>
                </a:solidFill>
              </a:rPr>
              <a:t> U, </a:t>
            </a:r>
            <a:r>
              <a:rPr lang="fr-FR" sz="3200" i="1" dirty="0" err="1">
                <a:solidFill>
                  <a:schemeClr val="bg1"/>
                </a:solidFill>
              </a:rPr>
              <a:t>also</a:t>
            </a:r>
            <a:r>
              <a:rPr lang="fr-FR" sz="3200" i="1" dirty="0">
                <a:solidFill>
                  <a:schemeClr val="bg1"/>
                </a:solidFill>
              </a:rPr>
              <a:t> J</a:t>
            </a:r>
            <a:r>
              <a:rPr lang="fr-FR" sz="3200" i="1" baseline="-25000" dirty="0">
                <a:solidFill>
                  <a:schemeClr val="bg1"/>
                </a:solidFill>
              </a:rPr>
              <a:t>H</a:t>
            </a:r>
            <a:r>
              <a:rPr lang="fr-FR" sz="3200" i="1" dirty="0">
                <a:solidFill>
                  <a:schemeClr val="bg1"/>
                </a:solidFill>
              </a:rPr>
              <a:t> </a:t>
            </a:r>
            <a:r>
              <a:rPr lang="fr-FR" sz="3200" i="1" dirty="0" err="1">
                <a:solidFill>
                  <a:schemeClr val="bg1"/>
                </a:solidFill>
              </a:rPr>
              <a:t>matters</a:t>
            </a:r>
            <a:r>
              <a:rPr lang="fr-FR" sz="3200" i="1" dirty="0">
                <a:solidFill>
                  <a:schemeClr val="bg1"/>
                </a:solidFill>
              </a:rPr>
              <a:t> » !</a:t>
            </a:r>
          </a:p>
        </p:txBody>
      </p:sp>
      <p:pic>
        <p:nvPicPr>
          <p:cNvPr id="20483" name="Picture 4" descr="only_you_platter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0"/>
            <a:ext cx="39624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2400"/>
            <a:ext cx="202882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133600" y="5867400"/>
            <a:ext cx="220309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chemeClr val="bg1"/>
                </a:solidFill>
              </a:rPr>
              <a:t>Friedrich </a:t>
            </a:r>
            <a:r>
              <a:rPr lang="en-US" dirty="0" err="1">
                <a:solidFill>
                  <a:schemeClr val="bg1"/>
                </a:solidFill>
              </a:rPr>
              <a:t>Hund</a:t>
            </a:r>
            <a:endParaRPr lang="en-US" dirty="0">
              <a:solidFill>
                <a:schemeClr val="bg1"/>
              </a:solidFill>
            </a:endParaRPr>
          </a:p>
          <a:p>
            <a:pPr eaLnBrk="1" hangingPunct="1"/>
            <a:r>
              <a:rPr lang="en-US" dirty="0">
                <a:solidFill>
                  <a:schemeClr val="bg1"/>
                </a:solidFill>
              </a:rPr>
              <a:t>1896-1997</a:t>
            </a:r>
          </a:p>
        </p:txBody>
      </p:sp>
    </p:spTree>
    <p:extLst>
      <p:ext uri="{BB962C8B-B14F-4D97-AF65-F5344CB8AC3E}">
        <p14:creationId xmlns:p14="http://schemas.microsoft.com/office/powerpoint/2010/main" val="3130322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143000"/>
          </a:xfrm>
        </p:spPr>
        <p:txBody>
          <a:bodyPr/>
          <a:lstStyle/>
          <a:p>
            <a:r>
              <a:rPr lang="fr-FR" sz="2800" dirty="0" err="1" smtClean="0">
                <a:solidFill>
                  <a:srgbClr val="FFFF00"/>
                </a:solidFill>
              </a:rPr>
              <a:t>Some</a:t>
            </a:r>
            <a:r>
              <a:rPr lang="fr-FR" sz="2800" dirty="0" smtClean="0">
                <a:solidFill>
                  <a:srgbClr val="FFFF00"/>
                </a:solidFill>
              </a:rPr>
              <a:t> articles of the `</a:t>
            </a:r>
            <a:r>
              <a:rPr lang="fr-FR" sz="2800" dirty="0" err="1" smtClean="0">
                <a:solidFill>
                  <a:srgbClr val="FFFF00"/>
                </a:solidFill>
              </a:rPr>
              <a:t>Hund’s</a:t>
            </a:r>
            <a:r>
              <a:rPr lang="fr-FR" sz="2800" dirty="0" smtClean="0">
                <a:solidFill>
                  <a:srgbClr val="FFFF00"/>
                </a:solidFill>
              </a:rPr>
              <a:t> </a:t>
            </a:r>
            <a:r>
              <a:rPr lang="fr-FR" sz="2800" dirty="0" err="1" smtClean="0">
                <a:solidFill>
                  <a:srgbClr val="FFFF00"/>
                </a:solidFill>
              </a:rPr>
              <a:t>metals</a:t>
            </a:r>
            <a:r>
              <a:rPr lang="fr-FR" sz="2800" dirty="0" smtClean="0">
                <a:solidFill>
                  <a:srgbClr val="FFFF00"/>
                </a:solidFill>
              </a:rPr>
              <a:t>’ saga…</a:t>
            </a:r>
            <a:endParaRPr lang="fr-FR" sz="2800" dirty="0">
              <a:solidFill>
                <a:srgbClr val="FFFF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2952328"/>
          </a:xfrm>
        </p:spPr>
        <p:txBody>
          <a:bodyPr/>
          <a:lstStyle/>
          <a:p>
            <a:r>
              <a:rPr lang="fr-FR" sz="2800" dirty="0" err="1">
                <a:solidFill>
                  <a:schemeClr val="bg1"/>
                </a:solidFill>
              </a:rPr>
              <a:t>Haule</a:t>
            </a:r>
            <a:r>
              <a:rPr lang="fr-FR" sz="2800" dirty="0">
                <a:solidFill>
                  <a:schemeClr val="bg1"/>
                </a:solidFill>
              </a:rPr>
              <a:t> and </a:t>
            </a:r>
            <a:r>
              <a:rPr lang="fr-FR" sz="2800" dirty="0" err="1">
                <a:solidFill>
                  <a:schemeClr val="bg1"/>
                </a:solidFill>
              </a:rPr>
              <a:t>Kotliar</a:t>
            </a:r>
            <a:r>
              <a:rPr lang="fr-FR" sz="2800" dirty="0">
                <a:solidFill>
                  <a:schemeClr val="bg1"/>
                </a:solidFill>
              </a:rPr>
              <a:t> New J. Phys. 11, 025021 (2009</a:t>
            </a:r>
            <a:r>
              <a:rPr lang="fr-FR" sz="2800" dirty="0" smtClean="0">
                <a:solidFill>
                  <a:schemeClr val="bg1"/>
                </a:solidFill>
              </a:rPr>
              <a:t>)</a:t>
            </a:r>
          </a:p>
          <a:p>
            <a:r>
              <a:rPr lang="fr-FR" sz="2800" dirty="0" smtClean="0">
                <a:solidFill>
                  <a:schemeClr val="bg1"/>
                </a:solidFill>
              </a:rPr>
              <a:t>Werner, Gull </a:t>
            </a:r>
            <a:r>
              <a:rPr lang="fr-FR" sz="2800" dirty="0" err="1" smtClean="0">
                <a:solidFill>
                  <a:schemeClr val="bg1"/>
                </a:solidFill>
              </a:rPr>
              <a:t>Troyer</a:t>
            </a:r>
            <a:r>
              <a:rPr lang="fr-FR" sz="2800" dirty="0" smtClean="0">
                <a:solidFill>
                  <a:schemeClr val="bg1"/>
                </a:solidFill>
              </a:rPr>
              <a:t> and </a:t>
            </a:r>
            <a:r>
              <a:rPr lang="fr-FR" sz="2800" dirty="0" err="1" smtClean="0">
                <a:solidFill>
                  <a:schemeClr val="bg1"/>
                </a:solidFill>
              </a:rPr>
              <a:t>Millis</a:t>
            </a:r>
            <a:r>
              <a:rPr lang="fr-FR" sz="2800" dirty="0" smtClean="0">
                <a:solidFill>
                  <a:schemeClr val="bg1"/>
                </a:solidFill>
              </a:rPr>
              <a:t>, PRL 101, 166405 (2008)</a:t>
            </a:r>
          </a:p>
          <a:p>
            <a:r>
              <a:rPr lang="fr-FR" sz="2800" dirty="0" err="1" smtClean="0">
                <a:solidFill>
                  <a:schemeClr val="bg1"/>
                </a:solidFill>
              </a:rPr>
              <a:t>Mravlje</a:t>
            </a:r>
            <a:r>
              <a:rPr lang="fr-FR" sz="2800" dirty="0" smtClean="0">
                <a:solidFill>
                  <a:schemeClr val="bg1"/>
                </a:solidFill>
              </a:rPr>
              <a:t> et </a:t>
            </a:r>
            <a:r>
              <a:rPr lang="fr-FR" sz="2800" dirty="0" err="1" smtClean="0">
                <a:solidFill>
                  <a:schemeClr val="bg1"/>
                </a:solidFill>
              </a:rPr>
              <a:t>al.PRL</a:t>
            </a:r>
            <a:r>
              <a:rPr lang="fr-FR" sz="2800" dirty="0" smtClean="0">
                <a:solidFill>
                  <a:schemeClr val="bg1"/>
                </a:solidFill>
              </a:rPr>
              <a:t> 106, 096401 (2011)</a:t>
            </a:r>
          </a:p>
          <a:p>
            <a:r>
              <a:rPr lang="fr-FR" sz="2800" dirty="0" err="1" smtClean="0">
                <a:solidFill>
                  <a:schemeClr val="bg1"/>
                </a:solidFill>
              </a:rPr>
              <a:t>de’Medici</a:t>
            </a:r>
            <a:r>
              <a:rPr lang="fr-FR" sz="2800" dirty="0" smtClean="0">
                <a:solidFill>
                  <a:schemeClr val="bg1"/>
                </a:solidFill>
              </a:rPr>
              <a:t> et al. PRL 107, 256401 (2011)   </a:t>
            </a:r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187624" y="4581128"/>
            <a:ext cx="754951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Recent review article: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AG, </a:t>
            </a:r>
            <a:r>
              <a:rPr lang="en-US" sz="2800" dirty="0" err="1" smtClean="0">
                <a:solidFill>
                  <a:schemeClr val="bg1"/>
                </a:solidFill>
              </a:rPr>
              <a:t>de’Medici</a:t>
            </a:r>
            <a:r>
              <a:rPr lang="en-US" sz="2800" dirty="0" smtClean="0">
                <a:solidFill>
                  <a:schemeClr val="bg1"/>
                </a:solidFill>
              </a:rPr>
              <a:t> and </a:t>
            </a:r>
            <a:r>
              <a:rPr lang="en-US" sz="2800" dirty="0" err="1" smtClean="0">
                <a:solidFill>
                  <a:schemeClr val="bg1"/>
                </a:solidFill>
              </a:rPr>
              <a:t>Mravlje</a:t>
            </a:r>
            <a:endParaRPr lang="en-US" sz="2800" dirty="0" smtClean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Annual Reviews Cond. Mat. </a:t>
            </a:r>
            <a:r>
              <a:rPr lang="en-US" sz="2800" dirty="0" err="1" smtClean="0">
                <a:solidFill>
                  <a:schemeClr val="bg1"/>
                </a:solidFill>
              </a:rPr>
              <a:t>Phys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Vol</a:t>
            </a:r>
            <a:r>
              <a:rPr lang="en-US" sz="2800" dirty="0" smtClean="0">
                <a:solidFill>
                  <a:schemeClr val="bg1"/>
                </a:solidFill>
              </a:rPr>
              <a:t> 4 (2013)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arXiv:1207.3033 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030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3" descr="Screen Captur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5608638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2" name="TextBox 4"/>
          <p:cNvSpPr txBox="1">
            <a:spLocks noChangeArrowheads="1"/>
          </p:cNvSpPr>
          <p:nvPr/>
        </p:nvSpPr>
        <p:spPr bwMode="auto">
          <a:xfrm>
            <a:off x="304800" y="228600"/>
            <a:ext cx="82423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dirty="0">
                <a:solidFill>
                  <a:schemeClr val="bg1"/>
                </a:solidFill>
              </a:rPr>
              <a:t>For all </a:t>
            </a:r>
            <a:r>
              <a:rPr lang="fr-FR" dirty="0" err="1">
                <a:solidFill>
                  <a:schemeClr val="bg1"/>
                </a:solidFill>
              </a:rPr>
              <a:t>filling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except</a:t>
            </a:r>
            <a:r>
              <a:rPr lang="fr-FR" dirty="0">
                <a:solidFill>
                  <a:schemeClr val="bg1"/>
                </a:solidFill>
              </a:rPr>
              <a:t> ½-filling and a single </a:t>
            </a:r>
            <a:r>
              <a:rPr lang="fr-FR" dirty="0" err="1">
                <a:solidFill>
                  <a:schemeClr val="bg1"/>
                </a:solidFill>
              </a:rPr>
              <a:t>electron</a:t>
            </a:r>
            <a:r>
              <a:rPr lang="fr-FR" dirty="0">
                <a:solidFill>
                  <a:schemeClr val="bg1"/>
                </a:solidFill>
              </a:rPr>
              <a:t> and </a:t>
            </a:r>
            <a:r>
              <a:rPr lang="fr-FR" dirty="0" err="1">
                <a:solidFill>
                  <a:schemeClr val="bg1"/>
                </a:solidFill>
              </a:rPr>
              <a:t>hole</a:t>
            </a:r>
            <a:r>
              <a:rPr lang="fr-FR" dirty="0">
                <a:solidFill>
                  <a:schemeClr val="bg1"/>
                </a:solidFill>
              </a:rPr>
              <a:t>: </a:t>
            </a:r>
          </a:p>
          <a:p>
            <a:pPr eaLnBrk="1" hangingPunct="1"/>
            <a:r>
              <a:rPr lang="fr-FR" dirty="0" smtClean="0"/>
              <a:t>1. </a:t>
            </a:r>
            <a:r>
              <a:rPr lang="fr-FR" dirty="0" err="1" smtClean="0"/>
              <a:t>Hund</a:t>
            </a:r>
            <a:r>
              <a:rPr lang="ja-JP" altLang="fr-FR" dirty="0" smtClean="0"/>
              <a:t>’</a:t>
            </a:r>
            <a:r>
              <a:rPr lang="fr-FR" altLang="ja-JP" dirty="0" smtClean="0"/>
              <a:t>s </a:t>
            </a:r>
            <a:r>
              <a:rPr lang="fr-FR" altLang="ja-JP" dirty="0" err="1"/>
              <a:t>coupling</a:t>
            </a:r>
            <a:r>
              <a:rPr lang="fr-FR" altLang="ja-JP" dirty="0"/>
              <a:t> </a:t>
            </a:r>
            <a:r>
              <a:rPr lang="fr-FR" altLang="ja-JP" dirty="0" err="1"/>
              <a:t>suppresses</a:t>
            </a:r>
            <a:r>
              <a:rPr lang="fr-FR" altLang="ja-JP" dirty="0"/>
              <a:t> </a:t>
            </a:r>
            <a:r>
              <a:rPr lang="fr-FR" altLang="ja-JP" dirty="0" err="1"/>
              <a:t>coherence</a:t>
            </a:r>
            <a:r>
              <a:rPr lang="fr-FR" altLang="ja-JP" dirty="0"/>
              <a:t> </a:t>
            </a:r>
            <a:r>
              <a:rPr lang="fr-FR" altLang="ja-JP" dirty="0" err="1"/>
              <a:t>scale</a:t>
            </a:r>
            <a:r>
              <a:rPr lang="fr-FR" altLang="ja-JP" dirty="0"/>
              <a:t> </a:t>
            </a:r>
            <a:r>
              <a:rPr lang="fr-FR" altLang="ja-JP" dirty="0">
                <a:sym typeface="Wingdings" charset="0"/>
              </a:rPr>
              <a:t> </a:t>
            </a:r>
          </a:p>
          <a:p>
            <a:pPr eaLnBrk="1" hangingPunct="1"/>
            <a:r>
              <a:rPr lang="fr-FR" dirty="0" err="1">
                <a:sym typeface="Wingdings" charset="0"/>
              </a:rPr>
              <a:t>r</a:t>
            </a:r>
            <a:r>
              <a:rPr lang="fr-FR" dirty="0" err="1" smtClean="0">
                <a:sym typeface="Wingdings" charset="0"/>
              </a:rPr>
              <a:t>educes</a:t>
            </a:r>
            <a:r>
              <a:rPr lang="fr-FR" dirty="0" smtClean="0">
                <a:sym typeface="Wingdings" charset="0"/>
              </a:rPr>
              <a:t> </a:t>
            </a:r>
            <a:r>
              <a:rPr lang="fr-FR" dirty="0" err="1">
                <a:sym typeface="Wingdings" charset="0"/>
              </a:rPr>
              <a:t>quasiparticle</a:t>
            </a:r>
            <a:r>
              <a:rPr lang="fr-FR" dirty="0">
                <a:sym typeface="Wingdings" charset="0"/>
              </a:rPr>
              <a:t> </a:t>
            </a:r>
            <a:r>
              <a:rPr lang="fr-FR" dirty="0" err="1">
                <a:sym typeface="Wingdings" charset="0"/>
              </a:rPr>
              <a:t>coherence</a:t>
            </a:r>
            <a:r>
              <a:rPr lang="fr-FR" dirty="0">
                <a:sym typeface="Wingdings" charset="0"/>
              </a:rPr>
              <a:t> </a:t>
            </a:r>
            <a:r>
              <a:rPr lang="fr-FR" dirty="0" err="1">
                <a:sym typeface="Wingdings" charset="0"/>
              </a:rPr>
              <a:t>scale</a:t>
            </a:r>
            <a:r>
              <a:rPr lang="fr-FR" dirty="0">
                <a:sym typeface="Wingdings" charset="0"/>
              </a:rPr>
              <a:t>, </a:t>
            </a:r>
            <a:r>
              <a:rPr lang="fr-FR" dirty="0" err="1">
                <a:sym typeface="Wingdings" charset="0"/>
              </a:rPr>
              <a:t>smaller</a:t>
            </a:r>
            <a:r>
              <a:rPr lang="fr-FR" dirty="0">
                <a:sym typeface="Wingdings" charset="0"/>
              </a:rPr>
              <a:t> Z</a:t>
            </a:r>
            <a:endParaRPr lang="fr-FR" dirty="0"/>
          </a:p>
        </p:txBody>
      </p:sp>
      <p:sp>
        <p:nvSpPr>
          <p:cNvPr id="56323" name="TextBox 5"/>
          <p:cNvSpPr txBox="1">
            <a:spLocks noChangeArrowheads="1"/>
          </p:cNvSpPr>
          <p:nvPr/>
        </p:nvSpPr>
        <p:spPr bwMode="auto">
          <a:xfrm>
            <a:off x="533400" y="5943600"/>
            <a:ext cx="85608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dirty="0" smtClean="0"/>
              <a:t>2. But </a:t>
            </a:r>
            <a:r>
              <a:rPr lang="fr-FR" dirty="0" err="1"/>
              <a:t>also</a:t>
            </a:r>
            <a:r>
              <a:rPr lang="fr-FR" dirty="0"/>
              <a:t> </a:t>
            </a:r>
            <a:r>
              <a:rPr lang="fr-FR" dirty="0" err="1"/>
              <a:t>increases</a:t>
            </a:r>
            <a:r>
              <a:rPr lang="fr-FR" dirty="0"/>
              <a:t> </a:t>
            </a:r>
            <a:r>
              <a:rPr lang="fr-FR" dirty="0" err="1"/>
              <a:t>U</a:t>
            </a:r>
            <a:r>
              <a:rPr lang="fr-FR" baseline="-25000" dirty="0" err="1"/>
              <a:t>c</a:t>
            </a:r>
            <a:r>
              <a:rPr lang="fr-FR" dirty="0"/>
              <a:t> </a:t>
            </a:r>
            <a:r>
              <a:rPr lang="fr-FR" dirty="0">
                <a:sym typeface="Wingdings" charset="0"/>
              </a:rPr>
              <a:t> </a:t>
            </a:r>
            <a:r>
              <a:rPr lang="fr-FR" dirty="0" err="1">
                <a:sym typeface="Wingdings" charset="0"/>
              </a:rPr>
              <a:t>Enhances</a:t>
            </a:r>
            <a:r>
              <a:rPr lang="fr-FR" dirty="0">
                <a:sym typeface="Wingdings" charset="0"/>
              </a:rPr>
              <a:t> range of </a:t>
            </a:r>
            <a:r>
              <a:rPr lang="fr-FR" dirty="0" err="1">
                <a:sym typeface="Wingdings" charset="0"/>
              </a:rPr>
              <a:t>metallic</a:t>
            </a:r>
            <a:r>
              <a:rPr lang="fr-FR" dirty="0">
                <a:sym typeface="Wingdings" charset="0"/>
              </a:rPr>
              <a:t> </a:t>
            </a:r>
            <a:r>
              <a:rPr lang="fr-FR" dirty="0" smtClean="0">
                <a:sym typeface="Wingdings" charset="0"/>
              </a:rPr>
              <a:t>state !</a:t>
            </a:r>
            <a:endParaRPr lang="fr-FR" dirty="0"/>
          </a:p>
        </p:txBody>
      </p:sp>
      <p:pic>
        <p:nvPicPr>
          <p:cNvPr id="5" name="Picture 4" descr="300px-Janus-Vatica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556792"/>
            <a:ext cx="2808312" cy="2462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6228184" y="4149080"/>
            <a:ext cx="27113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two faces </a:t>
            </a:r>
          </a:p>
          <a:p>
            <a:r>
              <a:rPr lang="en-US" dirty="0" smtClean="0"/>
              <a:t>of </a:t>
            </a:r>
            <a:r>
              <a:rPr lang="en-US" dirty="0" err="1" smtClean="0"/>
              <a:t>Hund’s</a:t>
            </a:r>
            <a:r>
              <a:rPr lang="en-US" dirty="0" smtClean="0"/>
              <a:t> coupling</a:t>
            </a:r>
          </a:p>
        </p:txBody>
      </p:sp>
    </p:spTree>
    <p:extLst>
      <p:ext uri="{BB962C8B-B14F-4D97-AF65-F5344CB8AC3E}">
        <p14:creationId xmlns:p14="http://schemas.microsoft.com/office/powerpoint/2010/main" val="3563709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5" descr="Screen Captur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581400"/>
            <a:ext cx="338613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2" name="Picture 6" descr="SMILEY SA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85800"/>
            <a:ext cx="335280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Smiley Face 7"/>
          <p:cNvSpPr>
            <a:spLocks noChangeArrowheads="1"/>
          </p:cNvSpPr>
          <p:nvPr/>
        </p:nvSpPr>
        <p:spPr bwMode="auto">
          <a:xfrm>
            <a:off x="4953000" y="609600"/>
            <a:ext cx="2971800" cy="28956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04" name="TextBox 5"/>
          <p:cNvSpPr txBox="1">
            <a:spLocks noChangeArrowheads="1"/>
          </p:cNvSpPr>
          <p:nvPr/>
        </p:nvSpPr>
        <p:spPr bwMode="auto">
          <a:xfrm>
            <a:off x="1752600" y="152400"/>
            <a:ext cx="7731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J=0</a:t>
            </a:r>
          </a:p>
        </p:txBody>
      </p:sp>
      <p:sp>
        <p:nvSpPr>
          <p:cNvPr id="51205" name="TextBox 6"/>
          <p:cNvSpPr txBox="1">
            <a:spLocks noChangeArrowheads="1"/>
          </p:cNvSpPr>
          <p:nvPr/>
        </p:nvSpPr>
        <p:spPr bwMode="auto">
          <a:xfrm>
            <a:off x="4953000" y="152400"/>
            <a:ext cx="7604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J≠0</a:t>
            </a:r>
          </a:p>
        </p:txBody>
      </p:sp>
      <p:pic>
        <p:nvPicPr>
          <p:cNvPr id="51206" name="Picture 4" descr="Screen Captur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925888"/>
            <a:ext cx="4800600" cy="293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7783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584176"/>
          </a:xfrm>
          <a:ln>
            <a:solidFill>
              <a:srgbClr val="FFFF00"/>
            </a:solidFill>
          </a:ln>
        </p:spPr>
        <p:txBody>
          <a:bodyPr/>
          <a:lstStyle/>
          <a:p>
            <a:r>
              <a:rPr lang="en-US" sz="3600" dirty="0" smtClean="0">
                <a:solidFill>
                  <a:srgbClr val="FFFF00"/>
                </a:solidFill>
              </a:rPr>
              <a:t>Because a theoretical and </a:t>
            </a:r>
            <a:r>
              <a:rPr lang="en-US" sz="3600" u="sng" dirty="0" smtClean="0">
                <a:solidFill>
                  <a:srgbClr val="FFFF00"/>
                </a:solidFill>
              </a:rPr>
              <a:t>practical </a:t>
            </a:r>
            <a:r>
              <a:rPr lang="en-US" sz="3600" dirty="0" smtClean="0">
                <a:solidFill>
                  <a:srgbClr val="FFFF00"/>
                </a:solidFill>
              </a:rPr>
              <a:t>framework has been emerging, which :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916832"/>
            <a:ext cx="8229600" cy="4525963"/>
          </a:xfrm>
        </p:spPr>
        <p:txBody>
          <a:bodyPr/>
          <a:lstStyle/>
          <a:p>
            <a:r>
              <a:rPr lang="en-US" sz="2800" dirty="0" smtClean="0">
                <a:solidFill>
                  <a:schemeClr val="bg1"/>
                </a:solidFill>
              </a:rPr>
              <a:t>Takes a radically different point of view on the electronic structure of solids than the “standard model” of solid-state physics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Is not faced with the limitations of the standard model when dealing with strongly correlated systems/localized orbitals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Uses a language much closer to that of the chemist: ATOMS - atomic orbitals, bonding and hybridization  (rather than Bloch bands) 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279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533400" y="1600200"/>
            <a:ext cx="8229600" cy="3611563"/>
          </a:xfrm>
        </p:spPr>
        <p:txBody>
          <a:bodyPr/>
          <a:lstStyle/>
          <a:p>
            <a:r>
              <a:rPr lang="fr-FR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fr-FR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fr-FR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  <a:sym typeface="Wingdings"/>
              </a:rPr>
              <a:t> </a:t>
            </a:r>
            <a:r>
              <a:rPr lang="fr-FR" i="1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Drawing</a:t>
            </a:r>
            <a:r>
              <a:rPr lang="fr-FR" i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r-FR" i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a </a:t>
            </a:r>
            <a:r>
              <a:rPr lang="fr-FR" i="1" dirty="0" err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map</a:t>
            </a:r>
            <a:r>
              <a:rPr lang="fr-FR" i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of </a:t>
            </a:r>
            <a:r>
              <a:rPr lang="fr-FR" i="1" dirty="0" err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early</a:t>
            </a:r>
            <a:r>
              <a:rPr lang="fr-FR" i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transition-</a:t>
            </a:r>
            <a:r>
              <a:rPr lang="fr-FR" i="1" dirty="0" err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metal</a:t>
            </a:r>
            <a:r>
              <a:rPr lang="fr-FR" i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r-FR" i="1" dirty="0" err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oxides</a:t>
            </a:r>
            <a:r>
              <a:rPr lang="fr-FR" i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fr-FR" i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fr-FR" i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fr-FR" i="1" dirty="0" err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both</a:t>
            </a:r>
            <a:r>
              <a:rPr lang="fr-FR" i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3d and 4d) </a:t>
            </a:r>
            <a:br>
              <a:rPr lang="fr-FR" i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fr-FR" i="1" dirty="0" err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with</a:t>
            </a:r>
            <a:r>
              <a:rPr lang="fr-FR" i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r-FR" i="1" dirty="0" err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Hund</a:t>
            </a:r>
            <a:r>
              <a:rPr lang="ja-JP" altLang="fr-FR" i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fr-FR" i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s </a:t>
            </a:r>
            <a:r>
              <a:rPr lang="fr-FR" i="1" dirty="0" err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rule</a:t>
            </a:r>
            <a:r>
              <a:rPr lang="fr-FR" i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r-FR" i="1" dirty="0" err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coupling</a:t>
            </a:r>
            <a:r>
              <a:rPr lang="fr-FR" i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fr-FR" i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fr-FR" i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as guidance</a:t>
            </a:r>
            <a:r>
              <a:rPr lang="fr-FR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fr-FR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fr-FR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fr-FR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fr-FR" sz="3200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and </a:t>
            </a:r>
            <a:r>
              <a:rPr lang="fr-FR" sz="3200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based</a:t>
            </a:r>
            <a:r>
              <a:rPr lang="fr-FR" sz="3200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on </a:t>
            </a:r>
            <a:r>
              <a:rPr lang="fr-FR" sz="3200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dynamical</a:t>
            </a:r>
            <a:r>
              <a:rPr lang="fr-FR" sz="3200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3200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mean-field</a:t>
            </a:r>
            <a:r>
              <a:rPr lang="fr-FR" sz="3200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3200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theory</a:t>
            </a:r>
            <a:r>
              <a:rPr lang="fr-FR" sz="3200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3200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electronic</a:t>
            </a:r>
            <a:r>
              <a:rPr lang="fr-FR" sz="3200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-structure </a:t>
            </a:r>
            <a:r>
              <a:rPr lang="fr-FR" sz="3200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calculations</a:t>
            </a:r>
            <a:endParaRPr lang="fr-FR" sz="3200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408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Box 3"/>
          <p:cNvSpPr txBox="1">
            <a:spLocks noChangeArrowheads="1"/>
          </p:cNvSpPr>
          <p:nvPr/>
        </p:nvSpPr>
        <p:spPr bwMode="auto">
          <a:xfrm>
            <a:off x="1475656" y="6093296"/>
            <a:ext cx="641180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2800" dirty="0">
                <a:solidFill>
                  <a:schemeClr val="bg1"/>
                </a:solidFill>
              </a:rPr>
              <a:t>3d </a:t>
            </a:r>
            <a:r>
              <a:rPr lang="fr-FR" sz="2800" dirty="0" err="1">
                <a:solidFill>
                  <a:schemeClr val="bg1"/>
                </a:solidFill>
              </a:rPr>
              <a:t>oxides</a:t>
            </a:r>
            <a:r>
              <a:rPr lang="fr-FR" sz="2800" dirty="0">
                <a:solidFill>
                  <a:schemeClr val="bg1"/>
                </a:solidFill>
              </a:rPr>
              <a:t>: U/D ~ </a:t>
            </a:r>
            <a:r>
              <a:rPr lang="fr-FR" sz="2800" dirty="0" smtClean="0">
                <a:solidFill>
                  <a:schemeClr val="bg1"/>
                </a:solidFill>
              </a:rPr>
              <a:t>4 ; 4d </a:t>
            </a:r>
            <a:r>
              <a:rPr lang="fr-FR" sz="2800" dirty="0" err="1">
                <a:solidFill>
                  <a:schemeClr val="bg1"/>
                </a:solidFill>
              </a:rPr>
              <a:t>oxides</a:t>
            </a:r>
            <a:r>
              <a:rPr lang="fr-FR" sz="2800" dirty="0">
                <a:solidFill>
                  <a:schemeClr val="bg1"/>
                </a:solidFill>
              </a:rPr>
              <a:t>: U/D ~ 2</a:t>
            </a:r>
          </a:p>
        </p:txBody>
      </p:sp>
      <p:sp>
        <p:nvSpPr>
          <p:cNvPr id="49155" name="TextBox 4"/>
          <p:cNvSpPr txBox="1">
            <a:spLocks noChangeArrowheads="1"/>
          </p:cNvSpPr>
          <p:nvPr/>
        </p:nvSpPr>
        <p:spPr bwMode="auto">
          <a:xfrm>
            <a:off x="1259632" y="332656"/>
            <a:ext cx="67613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2000" b="1" dirty="0" err="1" smtClean="0">
                <a:solidFill>
                  <a:schemeClr val="bg1"/>
                </a:solidFill>
              </a:rPr>
              <a:t>Color-intensity</a:t>
            </a:r>
            <a:r>
              <a:rPr lang="fr-FR" sz="2000" b="1" dirty="0" smtClean="0">
                <a:solidFill>
                  <a:schemeClr val="bg1"/>
                </a:solidFill>
              </a:rPr>
              <a:t> </a:t>
            </a:r>
            <a:r>
              <a:rPr lang="fr-FR" sz="2000" b="1" dirty="0" err="1" smtClean="0">
                <a:solidFill>
                  <a:schemeClr val="bg1"/>
                </a:solidFill>
              </a:rPr>
              <a:t>map</a:t>
            </a:r>
            <a:r>
              <a:rPr lang="fr-FR" sz="2000" b="1" dirty="0" smtClean="0">
                <a:solidFill>
                  <a:schemeClr val="bg1"/>
                </a:solidFill>
              </a:rPr>
              <a:t> of </a:t>
            </a:r>
            <a:r>
              <a:rPr lang="fr-FR" sz="2000" b="1" dirty="0" err="1" smtClean="0">
                <a:solidFill>
                  <a:schemeClr val="bg1"/>
                </a:solidFill>
              </a:rPr>
              <a:t>quasiparticle</a:t>
            </a:r>
            <a:r>
              <a:rPr lang="fr-FR" sz="2000" b="1" dirty="0" smtClean="0">
                <a:solidFill>
                  <a:schemeClr val="bg1"/>
                </a:solidFill>
              </a:rPr>
              <a:t> </a:t>
            </a:r>
            <a:r>
              <a:rPr lang="fr-FR" sz="2000" b="1" dirty="0" err="1" smtClean="0">
                <a:solidFill>
                  <a:schemeClr val="bg1"/>
                </a:solidFill>
              </a:rPr>
              <a:t>weight</a:t>
            </a:r>
            <a:r>
              <a:rPr lang="fr-FR" sz="2000" b="1" dirty="0" smtClean="0">
                <a:solidFill>
                  <a:schemeClr val="bg1"/>
                </a:solidFill>
              </a:rPr>
              <a:t> Z (~ m/m*)</a:t>
            </a:r>
            <a:endParaRPr lang="fr-FR" sz="2000" b="1" dirty="0">
              <a:solidFill>
                <a:schemeClr val="bg1"/>
              </a:solidFill>
            </a:endParaRPr>
          </a:p>
        </p:txBody>
      </p:sp>
      <p:pic>
        <p:nvPicPr>
          <p:cNvPr id="49157" name="Picture 5" descr="Screen Captur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90600"/>
            <a:ext cx="8001000" cy="488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2172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642194"/>
          </a:xfrm>
          <a:ln>
            <a:solidFill>
              <a:srgbClr val="FFFF00"/>
            </a:solidFill>
          </a:ln>
        </p:spPr>
        <p:txBody>
          <a:bodyPr/>
          <a:lstStyle/>
          <a:p>
            <a:r>
              <a:rPr lang="fr-FR" sz="3200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Puzzle  # 3: record-</a:t>
            </a:r>
            <a:r>
              <a:rPr lang="fr-FR" sz="3200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high</a:t>
            </a:r>
            <a:r>
              <a:rPr lang="fr-FR" sz="3200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Néel </a:t>
            </a:r>
            <a:r>
              <a:rPr lang="fr-FR" sz="3200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temperature</a:t>
            </a:r>
            <a:r>
              <a:rPr lang="fr-FR" sz="3200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of </a:t>
            </a:r>
            <a:r>
              <a:rPr lang="fr-FR" sz="3200" b="1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SrTcO</a:t>
            </a:r>
            <a:r>
              <a:rPr lang="fr-FR" sz="3200" b="1" baseline="-25000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3 </a:t>
            </a:r>
            <a:r>
              <a:rPr lang="fr-FR" sz="3200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(ca. 1000K) and </a:t>
            </a:r>
            <a:r>
              <a:rPr lang="fr-FR" sz="3200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prediction</a:t>
            </a:r>
            <a:r>
              <a:rPr lang="fr-FR" sz="3200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for pressure-</a:t>
            </a:r>
            <a:r>
              <a:rPr lang="fr-FR" sz="3200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dependence</a:t>
            </a:r>
            <a:endParaRPr lang="fr-FR" sz="3200" dirty="0">
              <a:solidFill>
                <a:srgbClr val="FFFF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5298" name="Picture 2" descr="Screen Capture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71" y="4077072"/>
            <a:ext cx="9144000" cy="22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3" descr="Screen Captur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4864"/>
            <a:ext cx="914400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4304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/>
          <a:lstStyle/>
          <a:p>
            <a:r>
              <a:rPr lang="fr-FR" sz="3200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SrTcO</a:t>
            </a:r>
            <a:r>
              <a:rPr lang="fr-FR" sz="3200" baseline="-25000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3 </a:t>
            </a:r>
            <a:r>
              <a:rPr lang="fr-FR" sz="3200" dirty="0" err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p</a:t>
            </a:r>
            <a:r>
              <a:rPr lang="fr-FR" sz="3200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oised</a:t>
            </a:r>
            <a:r>
              <a:rPr lang="fr-FR" sz="3200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3200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close to </a:t>
            </a:r>
            <a:r>
              <a:rPr lang="fr-FR" sz="3200" dirty="0" err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Mott</a:t>
            </a:r>
            <a:r>
              <a:rPr lang="fr-FR" sz="3200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transition </a:t>
            </a:r>
            <a:r>
              <a:rPr lang="fr-FR" sz="3200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  <a:sym typeface="Wingdings"/>
              </a:rPr>
              <a:t/>
            </a:r>
            <a:br>
              <a:rPr lang="fr-FR" sz="3200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  <a:sym typeface="Wingdings"/>
              </a:rPr>
            </a:br>
            <a:r>
              <a:rPr lang="fr-FR" sz="3200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In </a:t>
            </a:r>
            <a:r>
              <a:rPr lang="fr-FR" sz="3200" dirty="0" err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contrast</a:t>
            </a:r>
            <a:r>
              <a:rPr lang="fr-FR" sz="3200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: SrMnO</a:t>
            </a:r>
            <a:r>
              <a:rPr lang="fr-FR" sz="3200" baseline="-25000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3</a:t>
            </a:r>
            <a:r>
              <a:rPr lang="fr-FR" sz="3200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on </a:t>
            </a:r>
            <a:r>
              <a:rPr lang="fr-FR" sz="3200" dirty="0" err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localized</a:t>
            </a:r>
            <a:r>
              <a:rPr lang="fr-FR" sz="3200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3200" dirty="0" err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side</a:t>
            </a:r>
            <a:r>
              <a:rPr lang="fr-FR" sz="3200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fr-FR" sz="3200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fr-FR" sz="320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  <a:sym typeface="Wingdings"/>
              </a:rPr>
              <a:t> </a:t>
            </a:r>
            <a:r>
              <a:rPr lang="fr-FR" sz="3200" u="sng" dirty="0" err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  <a:sym typeface="Wingdings"/>
              </a:rPr>
              <a:t>Prediction</a:t>
            </a:r>
            <a:r>
              <a:rPr lang="fr-FR" sz="3200" u="sng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  <a:sym typeface="Wingdings"/>
              </a:rPr>
              <a:t>: distinct pressure-</a:t>
            </a:r>
            <a:r>
              <a:rPr lang="fr-FR" sz="3200" u="sng" dirty="0" err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  <a:sym typeface="Wingdings"/>
              </a:rPr>
              <a:t>dep</a:t>
            </a:r>
            <a:r>
              <a:rPr lang="fr-FR" sz="3200" u="sng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  <a:sym typeface="Wingdings"/>
              </a:rPr>
              <a:t> of </a:t>
            </a:r>
            <a:r>
              <a:rPr lang="fr-FR" sz="3200" u="sng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  <a:sym typeface="Wingdings"/>
              </a:rPr>
              <a:t>T</a:t>
            </a:r>
            <a:r>
              <a:rPr lang="fr-FR" sz="3200" u="sng" baseline="-25000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  <a:sym typeface="Wingdings"/>
              </a:rPr>
              <a:t>N</a:t>
            </a:r>
            <a:endParaRPr lang="en-US" sz="3200" u="sng" baseline="-25000" dirty="0">
              <a:solidFill>
                <a:schemeClr val="bg1"/>
              </a:solidFill>
            </a:endParaRPr>
          </a:p>
        </p:txBody>
      </p:sp>
      <p:pic>
        <p:nvPicPr>
          <p:cNvPr id="3" name="Image 2" descr="srtco3_pr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8880"/>
            <a:ext cx="9144000" cy="1385967"/>
          </a:xfrm>
          <a:prstGeom prst="rect">
            <a:avLst/>
          </a:prstGeom>
        </p:spPr>
      </p:pic>
      <p:pic>
        <p:nvPicPr>
          <p:cNvPr id="4" name="Image 3" descr="srtco3_abstrac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1" y="3933056"/>
            <a:ext cx="9144000" cy="201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7812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991600" cy="1630363"/>
          </a:xfrm>
        </p:spPr>
        <p:txBody>
          <a:bodyPr/>
          <a:lstStyle/>
          <a:p>
            <a:r>
              <a:rPr lang="fr-FR" sz="2800" dirty="0" err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Mechanism</a:t>
            </a:r>
            <a:r>
              <a:rPr lang="fr-FR" sz="2800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: SrTcO</a:t>
            </a:r>
            <a:r>
              <a:rPr lang="fr-FR" sz="2800" baseline="-25000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3</a:t>
            </a:r>
            <a:r>
              <a:rPr lang="fr-FR" sz="2800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(T</a:t>
            </a:r>
            <a:r>
              <a:rPr lang="fr-FR" sz="2800" baseline="-25000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N</a:t>
            </a:r>
            <a:r>
              <a:rPr lang="fr-FR" sz="2800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~1000K) </a:t>
            </a:r>
            <a:br>
              <a:rPr lang="fr-FR" sz="2800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fr-FR" sz="2800" dirty="0" err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very</a:t>
            </a:r>
            <a:r>
              <a:rPr lang="fr-FR" sz="2800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close to </a:t>
            </a:r>
            <a:r>
              <a:rPr lang="fr-FR" sz="2800" dirty="0" err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Mott</a:t>
            </a:r>
            <a:r>
              <a:rPr lang="fr-FR" sz="2800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transition (</a:t>
            </a:r>
            <a:r>
              <a:rPr lang="fr-FR" sz="2800" u="sng" dirty="0" err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Hund</a:t>
            </a:r>
            <a:r>
              <a:rPr lang="fr-FR" sz="2800" u="sng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2800" u="sng" dirty="0" err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lowers</a:t>
            </a:r>
            <a:r>
              <a:rPr lang="fr-FR" sz="2800" u="sng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2800" u="sng" dirty="0" err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U</a:t>
            </a:r>
            <a:r>
              <a:rPr lang="fr-FR" sz="2800" u="sng" baseline="-25000" dirty="0" err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c</a:t>
            </a:r>
            <a:r>
              <a:rPr lang="fr-FR" sz="2800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)</a:t>
            </a:r>
            <a:br>
              <a:rPr lang="fr-FR" sz="2800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fr-FR" sz="2400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(In </a:t>
            </a:r>
            <a:r>
              <a:rPr lang="fr-FR" sz="2400" dirty="0" err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contrast</a:t>
            </a:r>
            <a:r>
              <a:rPr lang="fr-FR" sz="2400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SrMnO</a:t>
            </a:r>
            <a:r>
              <a:rPr lang="fr-FR" sz="2400" baseline="-25000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3</a:t>
            </a:r>
            <a:r>
              <a:rPr lang="fr-FR" sz="2400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2400" dirty="0" err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is</a:t>
            </a:r>
            <a:r>
              <a:rPr lang="fr-FR" sz="2400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a more </a:t>
            </a:r>
            <a:r>
              <a:rPr lang="fr-FR" sz="2400" dirty="0" err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localized</a:t>
            </a:r>
            <a:r>
              <a:rPr lang="fr-FR" sz="2400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2400" dirty="0" err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insulator</a:t>
            </a:r>
            <a:r>
              <a:rPr lang="fr-FR" sz="2400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, T</a:t>
            </a:r>
            <a:r>
              <a:rPr lang="fr-FR" sz="2400" baseline="-25000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N</a:t>
            </a:r>
            <a:r>
              <a:rPr lang="fr-FR" sz="2400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~ 260 K)</a:t>
            </a:r>
          </a:p>
        </p:txBody>
      </p:sp>
      <p:pic>
        <p:nvPicPr>
          <p:cNvPr id="56322" name="Picture 2" descr="Screen Captur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28800"/>
            <a:ext cx="4724400" cy="332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Picture 3" descr="Screen Capture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065713"/>
            <a:ext cx="6477000" cy="179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TextBox 4"/>
          <p:cNvSpPr txBox="1">
            <a:spLocks noChangeArrowheads="1"/>
          </p:cNvSpPr>
          <p:nvPr/>
        </p:nvSpPr>
        <p:spPr bwMode="auto">
          <a:xfrm>
            <a:off x="304800" y="5257800"/>
            <a:ext cx="21844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000"/>
              <a:t>Mravlje, </a:t>
            </a:r>
          </a:p>
          <a:p>
            <a:pPr eaLnBrk="1" hangingPunct="1"/>
            <a:r>
              <a:rPr lang="fr-FR" sz="2000"/>
              <a:t>Aichhorn, A.G.</a:t>
            </a:r>
          </a:p>
          <a:p>
            <a:pPr eaLnBrk="1" hangingPunct="1"/>
            <a:r>
              <a:rPr lang="fr-FR" sz="2000"/>
              <a:t>PRL 108, 197202</a:t>
            </a:r>
          </a:p>
          <a:p>
            <a:pPr eaLnBrk="1" hangingPunct="1"/>
            <a:r>
              <a:rPr lang="fr-FR" sz="2000"/>
              <a:t>(2012)</a:t>
            </a:r>
          </a:p>
        </p:txBody>
      </p:sp>
      <p:pic>
        <p:nvPicPr>
          <p:cNvPr id="56325" name="Picture 5" descr="Screen Captur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057400"/>
            <a:ext cx="3486150" cy="254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3458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434282"/>
          </a:xfrm>
        </p:spPr>
        <p:txBody>
          <a:bodyPr/>
          <a:lstStyle/>
          <a:p>
            <a:r>
              <a:rPr lang="en-US" sz="3200" dirty="0" smtClean="0">
                <a:solidFill>
                  <a:srgbClr val="FFFF00"/>
                </a:solidFill>
              </a:rPr>
              <a:t>Puzzle # 4:</a:t>
            </a:r>
            <a:br>
              <a:rPr lang="en-US" sz="3200" dirty="0" smtClean="0">
                <a:solidFill>
                  <a:srgbClr val="FFFF00"/>
                </a:solidFill>
              </a:rPr>
            </a:br>
            <a:r>
              <a:rPr lang="en-US" sz="3200" dirty="0" smtClean="0">
                <a:solidFill>
                  <a:srgbClr val="FFFF00"/>
                </a:solidFill>
              </a:rPr>
              <a:t>What is the underlying critical phenomenon responsible for the “second superconducting dome” </a:t>
            </a:r>
            <a:r>
              <a:rPr lang="en-US" sz="3200" dirty="0">
                <a:solidFill>
                  <a:srgbClr val="FFFF00"/>
                </a:solidFill>
              </a:rPr>
              <a:t>i</a:t>
            </a:r>
            <a:r>
              <a:rPr lang="en-US" sz="3200" dirty="0" smtClean="0">
                <a:solidFill>
                  <a:srgbClr val="FFFF00"/>
                </a:solidFill>
              </a:rPr>
              <a:t>n CeCu</a:t>
            </a:r>
            <a:r>
              <a:rPr lang="en-US" sz="3200" baseline="-25000" dirty="0" smtClean="0">
                <a:solidFill>
                  <a:srgbClr val="FFFF00"/>
                </a:solidFill>
              </a:rPr>
              <a:t>2</a:t>
            </a:r>
            <a:r>
              <a:rPr lang="en-US" sz="3200" dirty="0" smtClean="0">
                <a:solidFill>
                  <a:srgbClr val="FFFF00"/>
                </a:solidFill>
              </a:rPr>
              <a:t>Si</a:t>
            </a:r>
            <a:r>
              <a:rPr lang="en-US" sz="3200" baseline="-25000" dirty="0" smtClean="0">
                <a:solidFill>
                  <a:srgbClr val="FFFF00"/>
                </a:solidFill>
              </a:rPr>
              <a:t>2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br>
              <a:rPr lang="en-US" sz="3200" dirty="0" smtClean="0">
                <a:solidFill>
                  <a:srgbClr val="FFFF00"/>
                </a:solidFill>
              </a:rPr>
            </a:br>
            <a:r>
              <a:rPr lang="en-US" sz="2400" dirty="0" smtClean="0">
                <a:solidFill>
                  <a:srgbClr val="FFFF00"/>
                </a:solidFill>
              </a:rPr>
              <a:t>[not related to magnetism] </a:t>
            </a:r>
            <a:r>
              <a:rPr lang="en-US" sz="3200" dirty="0" smtClean="0">
                <a:solidFill>
                  <a:srgbClr val="FFFF00"/>
                </a:solidFill>
              </a:rPr>
              <a:t>?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871552"/>
            <a:ext cx="5004048" cy="3969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5781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titl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" y="12128"/>
            <a:ext cx="9144000" cy="120404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475656" y="1412776"/>
            <a:ext cx="63771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arXiv:1305.5204 (currently in limbo at PRL…)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Image 5" descr="leoni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88"/>
            <a:ext cx="1403648" cy="2033190"/>
          </a:xfrm>
          <a:prstGeom prst="rect">
            <a:avLst/>
          </a:prstGeom>
        </p:spPr>
      </p:pic>
      <p:sp>
        <p:nvSpPr>
          <p:cNvPr id="11" name="Espace réservé du contenu 10"/>
          <p:cNvSpPr>
            <a:spLocks noGrp="1"/>
          </p:cNvSpPr>
          <p:nvPr>
            <p:ph idx="1"/>
          </p:nvPr>
        </p:nvSpPr>
        <p:spPr>
          <a:xfrm>
            <a:off x="1547664" y="2636912"/>
            <a:ext cx="7056784" cy="3744416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LDA+DMFT </a:t>
            </a:r>
            <a:r>
              <a:rPr lang="en-US" dirty="0" smtClean="0">
                <a:solidFill>
                  <a:schemeClr val="bg1"/>
                </a:solidFill>
                <a:sym typeface="Wingdings"/>
              </a:rPr>
              <a:t> </a:t>
            </a:r>
            <a:r>
              <a:rPr lang="en-US" dirty="0">
                <a:solidFill>
                  <a:schemeClr val="bg1"/>
                </a:solidFill>
                <a:sym typeface="Wingdings"/>
              </a:rPr>
              <a:t>T</a:t>
            </a:r>
            <a:r>
              <a:rPr lang="en-US" dirty="0" smtClean="0">
                <a:solidFill>
                  <a:schemeClr val="bg1"/>
                </a:solidFill>
              </a:rPr>
              <a:t>ransition between </a:t>
            </a:r>
            <a:r>
              <a:rPr lang="en-US" dirty="0">
                <a:solidFill>
                  <a:schemeClr val="bg1"/>
                </a:solidFill>
              </a:rPr>
              <a:t>two regimes dominated by different </a:t>
            </a:r>
            <a:r>
              <a:rPr lang="en-US" dirty="0" err="1">
                <a:solidFill>
                  <a:schemeClr val="bg1"/>
                </a:solidFill>
              </a:rPr>
              <a:t>Xtal</a:t>
            </a:r>
            <a:r>
              <a:rPr lang="en-US" dirty="0">
                <a:solidFill>
                  <a:schemeClr val="bg1"/>
                </a:solidFill>
              </a:rPr>
              <a:t> field states</a:t>
            </a:r>
          </a:p>
          <a:p>
            <a:r>
              <a:rPr lang="en-US" dirty="0">
                <a:solidFill>
                  <a:schemeClr val="bg1"/>
                </a:solidFill>
              </a:rPr>
              <a:t>``Orbital switch’’</a:t>
            </a:r>
          </a:p>
          <a:p>
            <a:r>
              <a:rPr lang="en-US" dirty="0">
                <a:solidFill>
                  <a:schemeClr val="bg1"/>
                </a:solidFill>
              </a:rPr>
              <a:t>Low-P: </a:t>
            </a:r>
            <a:r>
              <a:rPr lang="en-US" dirty="0" err="1">
                <a:solidFill>
                  <a:schemeClr val="bg1"/>
                </a:solidFill>
              </a:rPr>
              <a:t>Xtal</a:t>
            </a:r>
            <a:r>
              <a:rPr lang="en-US" dirty="0">
                <a:solidFill>
                  <a:schemeClr val="bg1"/>
                </a:solidFill>
              </a:rPr>
              <a:t> field energy wins, Hi-P: Hybridization </a:t>
            </a:r>
            <a:r>
              <a:rPr lang="en-US" dirty="0" smtClean="0">
                <a:solidFill>
                  <a:schemeClr val="bg1"/>
                </a:solidFill>
              </a:rPr>
              <a:t>wins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457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02234"/>
          </a:xfrm>
        </p:spPr>
        <p:txBody>
          <a:bodyPr/>
          <a:lstStyle/>
          <a:p>
            <a:r>
              <a:rPr lang="en-US" sz="3600" dirty="0" smtClean="0">
                <a:solidFill>
                  <a:schemeClr val="bg1"/>
                </a:solidFill>
              </a:rPr>
              <a:t>In tetragonal environment, </a:t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3600" dirty="0" smtClean="0">
                <a:solidFill>
                  <a:schemeClr val="bg1"/>
                </a:solidFill>
              </a:rPr>
              <a:t>lowest 6-states with J=5/2 </a:t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3600" dirty="0" smtClean="0">
                <a:solidFill>
                  <a:schemeClr val="bg1"/>
                </a:solidFill>
              </a:rPr>
              <a:t>split into three doublets: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4" name="Imag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420888"/>
            <a:ext cx="6718300" cy="21971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67544" y="5157192"/>
            <a:ext cx="8086018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In the absence of hybridization to other electrons </a:t>
            </a:r>
          </a:p>
          <a:p>
            <a:pPr algn="ctr"/>
            <a:r>
              <a:rPr lang="en-US" dirty="0" smtClean="0"/>
              <a:t>(``atomic limit’’), |0&gt; has the lowest energy. </a:t>
            </a:r>
          </a:p>
          <a:p>
            <a:pPr algn="ctr"/>
            <a:r>
              <a:rPr lang="en-US" b="1" u="sng" dirty="0" smtClean="0"/>
              <a:t>BUT</a:t>
            </a:r>
            <a:r>
              <a:rPr lang="en-US" dirty="0" smtClean="0"/>
              <a:t> |2&gt; has a larger hybridization to conduction electrons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747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truct_delta_new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6"/>
            <a:ext cx="6048672" cy="3570094"/>
          </a:xfrm>
          <a:prstGeom prst="rect">
            <a:avLst/>
          </a:prstGeom>
        </p:spPr>
      </p:pic>
      <p:pic>
        <p:nvPicPr>
          <p:cNvPr id="3" name="Image 2" descr="caption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414" y="4970903"/>
            <a:ext cx="6228308" cy="1887097"/>
          </a:xfrm>
          <a:prstGeom prst="rect">
            <a:avLst/>
          </a:prstGeo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rgbClr val="FFFF00"/>
                </a:solidFill>
              </a:rPr>
              <a:t>Level |2&gt; has larger hybridization than |0&gt; because it points to Si atoms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775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ig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338660"/>
            <a:ext cx="6043285" cy="4799259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131840" y="1484784"/>
            <a:ext cx="2135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Red: 0 </a:t>
            </a:r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Blue: 2</a:t>
            </a:r>
            <a:endParaRPr lang="en-US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699792" y="6309320"/>
            <a:ext cx="6291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Small/Medium/Large symbols: 7K, 14K, 58K</a:t>
            </a:r>
            <a:r>
              <a:rPr lang="en-US" dirty="0" smtClean="0">
                <a:latin typeface="Helvetica"/>
                <a:cs typeface="Helvetica"/>
              </a:rPr>
              <a:t>, 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10296" y="116632"/>
            <a:ext cx="8954192" cy="1143000"/>
          </a:xfrm>
        </p:spPr>
        <p:txBody>
          <a:bodyPr/>
          <a:lstStyle/>
          <a:p>
            <a:r>
              <a:rPr lang="en-US" sz="2800" dirty="0" smtClean="0">
                <a:solidFill>
                  <a:srgbClr val="FFFF00"/>
                </a:solidFill>
              </a:rPr>
              <a:t>As P (or T)  increases, orbital switching from </a:t>
            </a:r>
            <a:br>
              <a:rPr lang="en-US" sz="2800" dirty="0" smtClean="0">
                <a:solidFill>
                  <a:srgbClr val="FFFF00"/>
                </a:solidFill>
              </a:rPr>
            </a:br>
            <a:r>
              <a:rPr lang="en-US" sz="2800" dirty="0" smtClean="0">
                <a:solidFill>
                  <a:srgbClr val="FFFF00"/>
                </a:solidFill>
              </a:rPr>
              <a:t>0-dominated to 2-dominated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-9146" y="3441384"/>
            <a:ext cx="2254644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Note:</a:t>
            </a:r>
            <a:br>
              <a:rPr lang="en-US" dirty="0" smtClean="0">
                <a:latin typeface="Helvetica"/>
                <a:cs typeface="Helvetica"/>
              </a:rPr>
            </a:br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NOT a </a:t>
            </a:r>
          </a:p>
          <a:p>
            <a:r>
              <a:rPr lang="en-US" dirty="0">
                <a:solidFill>
                  <a:schemeClr val="bg1"/>
                </a:solidFill>
                <a:latin typeface="Helvetica"/>
                <a:cs typeface="Helvetica"/>
              </a:rPr>
              <a:t>c</a:t>
            </a:r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rossover</a:t>
            </a:r>
          </a:p>
          <a:p>
            <a:r>
              <a:rPr lang="en-US" dirty="0">
                <a:solidFill>
                  <a:schemeClr val="bg1"/>
                </a:solidFill>
                <a:latin typeface="Helvetica"/>
                <a:cs typeface="Helvetica"/>
              </a:rPr>
              <a:t>s</a:t>
            </a:r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uch that </a:t>
            </a:r>
          </a:p>
          <a:p>
            <a:r>
              <a:rPr lang="en-US" dirty="0">
                <a:solidFill>
                  <a:schemeClr val="bg1"/>
                </a:solidFill>
                <a:latin typeface="Helvetica"/>
                <a:cs typeface="Helvetica"/>
              </a:rPr>
              <a:t>a</a:t>
            </a:r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ll </a:t>
            </a:r>
            <a:r>
              <a:rPr lang="en-US" dirty="0" err="1" smtClean="0">
                <a:solidFill>
                  <a:schemeClr val="bg1"/>
                </a:solidFill>
                <a:latin typeface="Helvetica"/>
                <a:cs typeface="Helvetica"/>
              </a:rPr>
              <a:t>Xtal</a:t>
            </a:r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 field</a:t>
            </a:r>
          </a:p>
          <a:p>
            <a:r>
              <a:rPr lang="en-US" dirty="0">
                <a:solidFill>
                  <a:schemeClr val="bg1"/>
                </a:solidFill>
                <a:latin typeface="Helvetica"/>
                <a:cs typeface="Helvetica"/>
              </a:rPr>
              <a:t>l</a:t>
            </a:r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evels are </a:t>
            </a:r>
          </a:p>
          <a:p>
            <a:r>
              <a:rPr lang="en-US" dirty="0">
                <a:solidFill>
                  <a:schemeClr val="bg1"/>
                </a:solidFill>
                <a:latin typeface="Helvetica"/>
                <a:cs typeface="Helvetica"/>
              </a:rPr>
              <a:t>r</a:t>
            </a:r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elevant at hi-P</a:t>
            </a:r>
          </a:p>
          <a:p>
            <a:r>
              <a:rPr lang="en-US" dirty="0">
                <a:solidFill>
                  <a:schemeClr val="bg1"/>
                </a:solidFill>
                <a:latin typeface="Helvetica"/>
                <a:cs typeface="Helvetica"/>
              </a:rPr>
              <a:t>r</a:t>
            </a:r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ecovering </a:t>
            </a:r>
          </a:p>
          <a:p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6-fold deg.</a:t>
            </a:r>
            <a:endParaRPr lang="en-US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710716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lda_fig_hel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9592" y="2780928"/>
            <a:ext cx="6840760" cy="3059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395536" y="260648"/>
            <a:ext cx="843837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dirty="0" smtClean="0"/>
              <a:t>The standard model </a:t>
            </a:r>
            <a:r>
              <a:rPr lang="fr-FR" dirty="0" smtClean="0"/>
              <a:t>(</a:t>
            </a:r>
            <a:r>
              <a:rPr lang="fr-FR" dirty="0" err="1" smtClean="0"/>
              <a:t>most</a:t>
            </a:r>
            <a:r>
              <a:rPr lang="fr-FR" dirty="0" smtClean="0"/>
              <a:t> </a:t>
            </a:r>
            <a:r>
              <a:rPr lang="fr-FR" dirty="0" err="1" smtClean="0"/>
              <a:t>solid</a:t>
            </a:r>
            <a:r>
              <a:rPr lang="fr-FR" dirty="0" smtClean="0"/>
              <a:t>-state </a:t>
            </a:r>
            <a:r>
              <a:rPr lang="fr-FR" dirty="0" err="1" smtClean="0"/>
              <a:t>physics</a:t>
            </a:r>
            <a:r>
              <a:rPr lang="fr-FR" dirty="0" smtClean="0"/>
              <a:t> </a:t>
            </a:r>
            <a:r>
              <a:rPr lang="fr-FR" dirty="0" err="1" smtClean="0"/>
              <a:t>textbooks</a:t>
            </a:r>
            <a:r>
              <a:rPr lang="fr-FR" dirty="0" smtClean="0"/>
              <a:t>):</a:t>
            </a:r>
          </a:p>
          <a:p>
            <a:pPr algn="ctr"/>
            <a:r>
              <a:rPr lang="fr-FR" i="1" dirty="0" smtClean="0"/>
              <a:t>a </a:t>
            </a:r>
            <a:r>
              <a:rPr lang="fr-FR" i="1" dirty="0" err="1" smtClean="0"/>
              <a:t>solid</a:t>
            </a:r>
            <a:r>
              <a:rPr lang="fr-FR" i="1" dirty="0" smtClean="0"/>
              <a:t> </a:t>
            </a:r>
            <a:r>
              <a:rPr lang="fr-FR" i="1" dirty="0" err="1" smtClean="0"/>
              <a:t>is</a:t>
            </a:r>
            <a:r>
              <a:rPr lang="fr-FR" i="1" dirty="0" smtClean="0"/>
              <a:t> a </a:t>
            </a:r>
            <a:r>
              <a:rPr lang="fr-FR" i="1" dirty="0" err="1" smtClean="0"/>
              <a:t>kind</a:t>
            </a:r>
            <a:r>
              <a:rPr lang="fr-FR" i="1" dirty="0" smtClean="0"/>
              <a:t> of </a:t>
            </a:r>
            <a:r>
              <a:rPr lang="fr-FR" i="1" dirty="0" err="1" smtClean="0"/>
              <a:t>electron</a:t>
            </a:r>
            <a:r>
              <a:rPr lang="fr-FR" i="1" dirty="0" smtClean="0"/>
              <a:t> </a:t>
            </a:r>
            <a:r>
              <a:rPr lang="fr-FR" i="1" dirty="0" err="1" smtClean="0"/>
              <a:t>gas</a:t>
            </a:r>
            <a:r>
              <a:rPr lang="fr-FR" i="1" dirty="0" smtClean="0"/>
              <a:t> </a:t>
            </a:r>
          </a:p>
          <a:p>
            <a:pPr algn="ctr"/>
            <a:r>
              <a:rPr lang="fr-FR" i="1" dirty="0" err="1" smtClean="0"/>
              <a:t>subject</a:t>
            </a:r>
            <a:r>
              <a:rPr lang="fr-FR" i="1" dirty="0" smtClean="0"/>
              <a:t> to the </a:t>
            </a:r>
            <a:r>
              <a:rPr lang="fr-FR" i="1" dirty="0" err="1" smtClean="0"/>
              <a:t>periodic</a:t>
            </a:r>
            <a:r>
              <a:rPr lang="fr-FR" i="1" dirty="0" smtClean="0"/>
              <a:t> </a:t>
            </a:r>
            <a:r>
              <a:rPr lang="fr-FR" i="1" dirty="0" err="1" smtClean="0"/>
              <a:t>potential</a:t>
            </a:r>
            <a:r>
              <a:rPr lang="fr-FR" i="1" dirty="0" smtClean="0"/>
              <a:t> of ions </a:t>
            </a:r>
          </a:p>
          <a:p>
            <a:pPr algn="ctr"/>
            <a:r>
              <a:rPr lang="fr-FR" i="1" dirty="0" smtClean="0">
                <a:sym typeface="Wingdings"/>
              </a:rPr>
              <a:t> Bloch </a:t>
            </a:r>
            <a:r>
              <a:rPr lang="fr-FR" i="1" dirty="0" err="1" smtClean="0">
                <a:sym typeface="Wingdings"/>
              </a:rPr>
              <a:t>wavefunctions</a:t>
            </a:r>
            <a:r>
              <a:rPr lang="fr-FR" i="1" dirty="0" smtClean="0">
                <a:sym typeface="Wingdings"/>
              </a:rPr>
              <a:t>, </a:t>
            </a:r>
            <a:r>
              <a:rPr lang="fr-FR" i="1" dirty="0" err="1" smtClean="0">
                <a:sym typeface="Wingdings"/>
              </a:rPr>
              <a:t>energy</a:t>
            </a:r>
            <a:r>
              <a:rPr lang="fr-FR" i="1" dirty="0" smtClean="0">
                <a:sym typeface="Wingdings"/>
              </a:rPr>
              <a:t> bands</a:t>
            </a:r>
            <a:r>
              <a:rPr lang="fr-FR" i="1" dirty="0" smtClean="0"/>
              <a:t> </a:t>
            </a:r>
            <a:endParaRPr lang="fr-FR" i="1" dirty="0"/>
          </a:p>
        </p:txBody>
      </p:sp>
      <p:sp>
        <p:nvSpPr>
          <p:cNvPr id="6" name="ZoneTexte 5"/>
          <p:cNvSpPr txBox="1"/>
          <p:nvPr/>
        </p:nvSpPr>
        <p:spPr>
          <a:xfrm>
            <a:off x="683568" y="2060848"/>
            <a:ext cx="7488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chemeClr val="bg1"/>
                </a:solidFill>
              </a:rPr>
              <a:t>Interactions </a:t>
            </a:r>
            <a:r>
              <a:rPr lang="fr-FR" sz="2000" dirty="0" err="1" smtClean="0">
                <a:solidFill>
                  <a:schemeClr val="bg1"/>
                </a:solidFill>
              </a:rPr>
              <a:t>complicate</a:t>
            </a:r>
            <a:r>
              <a:rPr lang="fr-FR" sz="2000" dirty="0" smtClean="0">
                <a:solidFill>
                  <a:schemeClr val="bg1"/>
                </a:solidFill>
              </a:rPr>
              <a:t> the </a:t>
            </a:r>
            <a:r>
              <a:rPr lang="fr-FR" sz="2000" dirty="0" err="1" smtClean="0">
                <a:solidFill>
                  <a:schemeClr val="bg1"/>
                </a:solidFill>
              </a:rPr>
              <a:t>matter</a:t>
            </a:r>
            <a:r>
              <a:rPr lang="fr-FR" sz="2000" dirty="0" smtClean="0">
                <a:solidFill>
                  <a:schemeClr val="bg1"/>
                </a:solidFill>
              </a:rPr>
              <a:t> in a </a:t>
            </a:r>
            <a:r>
              <a:rPr lang="fr-FR" sz="2000" dirty="0" err="1" smtClean="0">
                <a:solidFill>
                  <a:schemeClr val="bg1"/>
                </a:solidFill>
              </a:rPr>
              <a:t>somewhat</a:t>
            </a:r>
            <a:r>
              <a:rPr lang="fr-FR" sz="2000" dirty="0" smtClean="0">
                <a:solidFill>
                  <a:schemeClr val="bg1"/>
                </a:solidFill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</a:rPr>
              <a:t>annoying</a:t>
            </a:r>
            <a:r>
              <a:rPr lang="fr-FR" sz="2000" dirty="0" smtClean="0">
                <a:solidFill>
                  <a:schemeClr val="bg1"/>
                </a:solidFill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</a:rPr>
              <a:t>way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300192" y="5517232"/>
            <a:ext cx="14848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rgbClr val="3366FF"/>
                </a:solidFill>
              </a:rPr>
              <a:t>Image: </a:t>
            </a:r>
            <a:r>
              <a:rPr lang="fr-FR" sz="1600" dirty="0" err="1" smtClean="0">
                <a:solidFill>
                  <a:srgbClr val="3366FF"/>
                </a:solidFill>
              </a:rPr>
              <a:t>K.Held</a:t>
            </a:r>
            <a:endParaRPr lang="fr-FR" sz="1600" dirty="0">
              <a:solidFill>
                <a:srgbClr val="3366FF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539552" y="6093296"/>
            <a:ext cx="7507183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Modern (and most useful) incarnation: DFT-LDA/GGA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837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fr-FR" dirty="0" err="1" smtClean="0">
                <a:solidFill>
                  <a:srgbClr val="FFFF00"/>
                </a:solidFill>
              </a:rPr>
              <a:t>Take</a:t>
            </a:r>
            <a:r>
              <a:rPr lang="fr-FR" dirty="0" smtClean="0">
                <a:solidFill>
                  <a:srgbClr val="FFFF00"/>
                </a:solidFill>
              </a:rPr>
              <a:t>-home message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4968552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We’ve come a long way in 2 decades…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Tremendous progress on materials and on experimental/instrumental techniques</a:t>
            </a:r>
          </a:p>
          <a:p>
            <a:r>
              <a:rPr lang="en-US" u="sng" dirty="0" smtClean="0">
                <a:solidFill>
                  <a:srgbClr val="FFFF00"/>
                </a:solidFill>
              </a:rPr>
              <a:t>Theory is coming of age: quantitative calculations become possible, with material-specific realism, and predictive capabilities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Bridging to chemistry by putting the focus on ATOMS and bonding</a:t>
            </a:r>
          </a:p>
        </p:txBody>
      </p:sp>
    </p:spTree>
    <p:extLst>
      <p:ext uri="{BB962C8B-B14F-4D97-AF65-F5344CB8AC3E}">
        <p14:creationId xmlns:p14="http://schemas.microsoft.com/office/powerpoint/2010/main" val="4067682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Line 2"/>
          <p:cNvSpPr>
            <a:spLocks noChangeShapeType="1"/>
          </p:cNvSpPr>
          <p:nvPr/>
        </p:nvSpPr>
        <p:spPr bwMode="auto">
          <a:xfrm>
            <a:off x="323850" y="3860800"/>
            <a:ext cx="7127875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227" name="Line 3"/>
          <p:cNvSpPr>
            <a:spLocks noChangeShapeType="1"/>
          </p:cNvSpPr>
          <p:nvPr/>
        </p:nvSpPr>
        <p:spPr bwMode="auto">
          <a:xfrm flipV="1">
            <a:off x="3924300" y="1052513"/>
            <a:ext cx="0" cy="547211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6732588" y="3933825"/>
            <a:ext cx="217646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b="1" i="1"/>
              <a:t>Fundamental</a:t>
            </a:r>
          </a:p>
          <a:p>
            <a:r>
              <a:rPr lang="fr-FR" b="1" i="1"/>
              <a:t>Issues</a:t>
            </a:r>
          </a:p>
        </p:txBody>
      </p:sp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1908175" y="333375"/>
            <a:ext cx="18510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b="1" i="1"/>
              <a:t>Applied </a:t>
            </a:r>
          </a:p>
          <a:p>
            <a:r>
              <a:rPr lang="fr-FR" b="1" i="1"/>
              <a:t>challenges</a:t>
            </a:r>
          </a:p>
        </p:txBody>
      </p:sp>
      <p:sp>
        <p:nvSpPr>
          <p:cNvPr id="52230" name="Text Box 9"/>
          <p:cNvSpPr txBox="1">
            <a:spLocks noChangeArrowheads="1"/>
          </p:cNvSpPr>
          <p:nvPr/>
        </p:nvSpPr>
        <p:spPr bwMode="auto">
          <a:xfrm>
            <a:off x="228600" y="5638800"/>
            <a:ext cx="2667000" cy="9239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1800" i="1">
                <a:solidFill>
                  <a:schemeClr val="bg1"/>
                </a:solidFill>
              </a:rPr>
              <a:t>cf: Donald E. Stokes</a:t>
            </a:r>
          </a:p>
          <a:p>
            <a:r>
              <a:rPr lang="fr-FR" sz="1800" i="1">
                <a:solidFill>
                  <a:schemeClr val="bg1"/>
                </a:solidFill>
              </a:rPr>
              <a:t>« Pasteur’s Quadrant »</a:t>
            </a:r>
          </a:p>
          <a:p>
            <a:r>
              <a:rPr lang="fr-FR" sz="1800" i="1">
                <a:solidFill>
                  <a:schemeClr val="bg1"/>
                </a:solidFill>
              </a:rPr>
              <a:t>Brookings Inst. Press</a:t>
            </a:r>
          </a:p>
        </p:txBody>
      </p:sp>
      <p:sp>
        <p:nvSpPr>
          <p:cNvPr id="52231" name="Text Box 6"/>
          <p:cNvSpPr txBox="1">
            <a:spLocks noChangeArrowheads="1"/>
          </p:cNvSpPr>
          <p:nvPr/>
        </p:nvSpPr>
        <p:spPr bwMode="auto">
          <a:xfrm>
            <a:off x="4114800" y="762000"/>
            <a:ext cx="47625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fr-FR" sz="2000" i="1">
                <a:ea typeface="Arial" charset="0"/>
                <a:cs typeface="Arial" charset="0"/>
              </a:rPr>
              <a:t>Condensed Matter Physics: </a:t>
            </a:r>
          </a:p>
          <a:p>
            <a:pPr algn="ctr"/>
            <a:r>
              <a:rPr lang="fr-FR" sz="2000" i="1">
                <a:ea typeface="Arial" charset="0"/>
                <a:cs typeface="Arial" charset="0"/>
              </a:rPr>
              <a:t>BOTH fundamental </a:t>
            </a:r>
          </a:p>
          <a:p>
            <a:pPr algn="ctr"/>
            <a:r>
              <a:rPr lang="fr-FR" sz="2000" i="1">
                <a:ea typeface="Arial" charset="0"/>
                <a:cs typeface="Arial" charset="0"/>
              </a:rPr>
              <a:t>AND applied</a:t>
            </a:r>
          </a:p>
        </p:txBody>
      </p:sp>
      <p:sp>
        <p:nvSpPr>
          <p:cNvPr id="52232" name="Oval 10"/>
          <p:cNvSpPr>
            <a:spLocks noChangeArrowheads="1"/>
          </p:cNvSpPr>
          <p:nvPr/>
        </p:nvSpPr>
        <p:spPr bwMode="auto">
          <a:xfrm>
            <a:off x="4191000" y="533400"/>
            <a:ext cx="4468813" cy="1512888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2233" name="TextBox 9"/>
          <p:cNvSpPr txBox="1">
            <a:spLocks noChangeArrowheads="1"/>
          </p:cNvSpPr>
          <p:nvPr/>
        </p:nvSpPr>
        <p:spPr bwMode="auto">
          <a:xfrm>
            <a:off x="4211960" y="5733256"/>
            <a:ext cx="4800600" cy="8302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Fundamental vs. Applied Science: a false debate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1556792"/>
            <a:ext cx="8435280" cy="324036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Let’s dream a little…</a:t>
            </a:r>
            <a:br>
              <a:rPr lang="en-US" sz="3600" b="1" dirty="0" smtClean="0">
                <a:solidFill>
                  <a:srgbClr val="FFFF00"/>
                </a:solidFill>
              </a:rPr>
            </a:br>
            <a:r>
              <a:rPr lang="en-US" sz="3600" b="1" dirty="0" smtClean="0">
                <a:solidFill>
                  <a:srgbClr val="FFFF00"/>
                </a:solidFill>
              </a:rPr>
              <a:t/>
            </a:r>
            <a:br>
              <a:rPr lang="en-US" sz="3600" b="1" dirty="0" smtClean="0">
                <a:solidFill>
                  <a:srgbClr val="FFFF00"/>
                </a:solidFill>
              </a:rPr>
            </a:br>
            <a:r>
              <a:rPr lang="en-US" sz="3600" dirty="0" smtClean="0">
                <a:solidFill>
                  <a:srgbClr val="FFFF00"/>
                </a:solidFill>
              </a:rPr>
              <a:t>CONTROLING electronic properties ?</a:t>
            </a:r>
            <a:br>
              <a:rPr lang="en-US" sz="3600" dirty="0" smtClean="0">
                <a:solidFill>
                  <a:srgbClr val="FFFF00"/>
                </a:solidFill>
              </a:rPr>
            </a:br>
            <a:r>
              <a:rPr lang="en-US" sz="3600" dirty="0" smtClean="0">
                <a:solidFill>
                  <a:srgbClr val="FFFF00"/>
                </a:solidFill>
              </a:rPr>
              <a:t>MATERIALS by design 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086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124744"/>
            <a:ext cx="8229600" cy="3298378"/>
          </a:xfrm>
        </p:spPr>
        <p:txBody>
          <a:bodyPr/>
          <a:lstStyle/>
          <a:p>
            <a:r>
              <a:rPr lang="fr-FR" dirty="0" smtClean="0">
                <a:solidFill>
                  <a:srgbClr val="FFFF00"/>
                </a:solidFill>
              </a:rPr>
              <a:t>1. </a:t>
            </a:r>
            <a:r>
              <a:rPr lang="fr-FR" dirty="0" err="1" smtClean="0">
                <a:solidFill>
                  <a:srgbClr val="FFFF00"/>
                </a:solidFill>
              </a:rPr>
              <a:t>Exploiting</a:t>
            </a:r>
            <a:r>
              <a:rPr lang="fr-FR" dirty="0" smtClean="0">
                <a:solidFill>
                  <a:srgbClr val="FFFF00"/>
                </a:solidFill>
              </a:rPr>
              <a:t> the </a:t>
            </a:r>
            <a:r>
              <a:rPr lang="fr-FR" dirty="0" err="1" smtClean="0">
                <a:solidFill>
                  <a:srgbClr val="FFFF00"/>
                </a:solidFill>
              </a:rPr>
              <a:t>sensitivity</a:t>
            </a:r>
            <a:r>
              <a:rPr lang="fr-FR" dirty="0" smtClean="0">
                <a:solidFill>
                  <a:srgbClr val="FFFF00"/>
                </a:solidFill>
              </a:rPr>
              <a:t> to structural </a:t>
            </a:r>
            <a:r>
              <a:rPr lang="fr-FR" dirty="0" err="1" smtClean="0">
                <a:solidFill>
                  <a:srgbClr val="FFFF00"/>
                </a:solidFill>
              </a:rPr>
              <a:t>degrees</a:t>
            </a:r>
            <a:r>
              <a:rPr lang="fr-FR" dirty="0" smtClean="0">
                <a:solidFill>
                  <a:srgbClr val="FFFF00"/>
                </a:solidFill>
              </a:rPr>
              <a:t> of </a:t>
            </a:r>
            <a:r>
              <a:rPr lang="fr-FR" dirty="0" err="1" smtClean="0">
                <a:solidFill>
                  <a:srgbClr val="FFFF00"/>
                </a:solidFill>
              </a:rPr>
              <a:t>freedom</a:t>
            </a:r>
            <a:r>
              <a:rPr lang="fr-FR" dirty="0" smtClean="0">
                <a:solidFill>
                  <a:srgbClr val="FFFF00"/>
                </a:solidFill>
              </a:rPr>
              <a:t> </a:t>
            </a:r>
            <a:r>
              <a:rPr lang="fr-FR" dirty="0">
                <a:solidFill>
                  <a:srgbClr val="FFFF00"/>
                </a:solidFill>
              </a:rPr>
              <a:t/>
            </a:r>
            <a:br>
              <a:rPr lang="fr-FR" dirty="0">
                <a:solidFill>
                  <a:srgbClr val="FFFF00"/>
                </a:solidFill>
              </a:rPr>
            </a:br>
            <a:r>
              <a:rPr lang="fr-FR" dirty="0" smtClean="0">
                <a:solidFill>
                  <a:srgbClr val="FFFF00"/>
                </a:solidFill>
              </a:rPr>
              <a:t>by </a:t>
            </a:r>
            <a:r>
              <a:rPr lang="fr-FR" i="1" dirty="0" err="1" smtClean="0">
                <a:solidFill>
                  <a:srgbClr val="FFFF00"/>
                </a:solidFill>
              </a:rPr>
              <a:t>strain</a:t>
            </a:r>
            <a:r>
              <a:rPr lang="fr-FR" i="1" dirty="0" smtClean="0">
                <a:solidFill>
                  <a:srgbClr val="FFFF00"/>
                </a:solidFill>
              </a:rPr>
              <a:t>-engineering </a:t>
            </a:r>
            <a:br>
              <a:rPr lang="fr-FR" i="1" dirty="0" smtClean="0">
                <a:solidFill>
                  <a:srgbClr val="FFFF00"/>
                </a:solidFill>
              </a:rPr>
            </a:br>
            <a:r>
              <a:rPr lang="fr-FR" dirty="0" smtClean="0">
                <a:solidFill>
                  <a:srgbClr val="FFFF00"/>
                </a:solidFill>
              </a:rPr>
              <a:t>and </a:t>
            </a:r>
            <a:r>
              <a:rPr lang="fr-FR" i="1" dirty="0" err="1" smtClean="0">
                <a:solidFill>
                  <a:srgbClr val="FFFF00"/>
                </a:solidFill>
              </a:rPr>
              <a:t>heterostructuring</a:t>
            </a:r>
            <a:r>
              <a:rPr lang="fr-FR" i="1" dirty="0" smtClean="0">
                <a:solidFill>
                  <a:srgbClr val="FFFF00"/>
                </a:solidFill>
              </a:rPr>
              <a:t/>
            </a:r>
            <a:br>
              <a:rPr lang="fr-FR" i="1" dirty="0" smtClean="0">
                <a:solidFill>
                  <a:srgbClr val="FFFF00"/>
                </a:solidFill>
              </a:rPr>
            </a:br>
            <a:r>
              <a:rPr lang="fr-FR" i="1" dirty="0" smtClean="0">
                <a:solidFill>
                  <a:schemeClr val="bg1"/>
                </a:solidFill>
                <a:sym typeface="Wingdings"/>
              </a:rPr>
              <a:t> cf. </a:t>
            </a:r>
            <a:r>
              <a:rPr lang="fr-FR" i="1" dirty="0" err="1" smtClean="0">
                <a:solidFill>
                  <a:schemeClr val="bg1"/>
                </a:solidFill>
                <a:sym typeface="Wingdings"/>
              </a:rPr>
              <a:t>D.Schlom’s</a:t>
            </a:r>
            <a:r>
              <a:rPr lang="fr-FR" i="1" dirty="0" smtClean="0">
                <a:solidFill>
                  <a:schemeClr val="bg1"/>
                </a:solidFill>
                <a:sym typeface="Wingdings"/>
              </a:rPr>
              <a:t> talk</a:t>
            </a:r>
            <a:endParaRPr lang="fr-FR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867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0" y="2359025"/>
            <a:ext cx="3429000" cy="449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sz="2800" dirty="0" smtClean="0">
                <a:solidFill>
                  <a:srgbClr val="FFFF00"/>
                </a:solidFill>
                <a:latin typeface="Helvetica" charset="0"/>
              </a:rPr>
              <a:t>Oxide </a:t>
            </a:r>
            <a:r>
              <a:rPr lang="en-US" sz="2800" dirty="0" err="1" smtClean="0">
                <a:solidFill>
                  <a:srgbClr val="FFFF00"/>
                </a:solidFill>
                <a:latin typeface="Helvetica" charset="0"/>
              </a:rPr>
              <a:t>heterostructures</a:t>
            </a:r>
            <a:r>
              <a:rPr lang="en-US" sz="2800" dirty="0" smtClean="0">
                <a:solidFill>
                  <a:srgbClr val="FFFF00"/>
                </a:solidFill>
                <a:latin typeface="Helvetica" charset="0"/>
              </a:rPr>
              <a:t>: combining and controlling electronic functionalities of oxides </a:t>
            </a:r>
          </a:p>
        </p:txBody>
      </p:sp>
      <p:sp>
        <p:nvSpPr>
          <p:cNvPr id="45060" name="Text Box 5"/>
          <p:cNvSpPr txBox="1">
            <a:spLocks noChangeArrowheads="1"/>
          </p:cNvSpPr>
          <p:nvPr/>
        </p:nvSpPr>
        <p:spPr bwMode="auto">
          <a:xfrm>
            <a:off x="5724128" y="1556792"/>
            <a:ext cx="22521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Hwang et al, 2002</a:t>
            </a:r>
          </a:p>
          <a:p>
            <a:r>
              <a:rPr lang="en-US" sz="2000" dirty="0">
                <a:solidFill>
                  <a:schemeClr val="bg1"/>
                </a:solidFill>
              </a:rPr>
              <a:t>LaTiO3/SrTiO3</a:t>
            </a:r>
          </a:p>
        </p:txBody>
      </p:sp>
      <p:pic>
        <p:nvPicPr>
          <p:cNvPr id="45061" name="Picture 6" descr="hetero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524000"/>
            <a:ext cx="43815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2" name="TextBox 7"/>
          <p:cNvSpPr txBox="1">
            <a:spLocks noChangeArrowheads="1"/>
          </p:cNvSpPr>
          <p:nvPr/>
        </p:nvSpPr>
        <p:spPr bwMode="auto">
          <a:xfrm>
            <a:off x="467544" y="5229200"/>
            <a:ext cx="4392488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Interfaces between insulators </a:t>
            </a:r>
          </a:p>
          <a:p>
            <a:r>
              <a:rPr lang="en-US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can be </a:t>
            </a:r>
            <a:r>
              <a:rPr lang="en-US" sz="20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conducting, 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even superconducting (LAO/STO)</a:t>
            </a:r>
            <a:endParaRPr lang="en-US" sz="20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c</a:t>
            </a:r>
            <a:r>
              <a:rPr lang="en-US" sz="20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f</a:t>
            </a:r>
            <a:r>
              <a:rPr lang="en-US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. </a:t>
            </a:r>
            <a:r>
              <a:rPr lang="en-US" sz="20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talks on Monday: JM </a:t>
            </a:r>
            <a:r>
              <a:rPr lang="en-US" sz="2000" dirty="0" err="1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Triscone</a:t>
            </a:r>
            <a:r>
              <a:rPr lang="en-US" sz="20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,… </a:t>
            </a:r>
            <a:endParaRPr lang="en-US" sz="20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FFFF00"/>
                </a:solidFill>
              </a:rPr>
              <a:t>2. Controlling these materials </a:t>
            </a:r>
            <a:br>
              <a:rPr lang="en-US" sz="3600" dirty="0" smtClean="0">
                <a:solidFill>
                  <a:srgbClr val="FFFF00"/>
                </a:solidFill>
              </a:rPr>
            </a:br>
            <a:r>
              <a:rPr lang="en-US" sz="3600" dirty="0" smtClean="0">
                <a:solidFill>
                  <a:srgbClr val="FFFF00"/>
                </a:solidFill>
              </a:rPr>
              <a:t>with LIGHT ? </a:t>
            </a: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5" name="Picture 4" descr="Screen Capture2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628800"/>
            <a:ext cx="5334277" cy="3600400"/>
          </a:xfrm>
          <a:prstGeom prst="rect">
            <a:avLst/>
          </a:prstGeom>
        </p:spPr>
      </p:pic>
      <p:pic>
        <p:nvPicPr>
          <p:cNvPr id="2" name="Image 1" descr="light_control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302" y="2996952"/>
            <a:ext cx="3978698" cy="386104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39552" y="5805264"/>
            <a:ext cx="3805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f. Andrea </a:t>
            </a:r>
            <a:r>
              <a:rPr lang="en-US" dirty="0" err="1" smtClean="0"/>
              <a:t>Cavalleri’s</a:t>
            </a:r>
            <a:r>
              <a:rPr lang="en-US" dirty="0" smtClean="0"/>
              <a:t> work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600" cy="3586410"/>
          </a:xfrm>
        </p:spPr>
        <p:txBody>
          <a:bodyPr/>
          <a:lstStyle/>
          <a:p>
            <a:r>
              <a:rPr lang="fr-FR" dirty="0" smtClean="0">
                <a:solidFill>
                  <a:srgbClr val="FFFF00"/>
                </a:solidFill>
              </a:rPr>
              <a:t>A </a:t>
            </a:r>
            <a:r>
              <a:rPr lang="fr-FR" dirty="0" err="1" smtClean="0">
                <a:solidFill>
                  <a:srgbClr val="FFFF00"/>
                </a:solidFill>
              </a:rPr>
              <a:t>creative</a:t>
            </a:r>
            <a:r>
              <a:rPr lang="fr-FR" dirty="0" smtClean="0">
                <a:solidFill>
                  <a:srgbClr val="FFFF00"/>
                </a:solidFill>
              </a:rPr>
              <a:t> </a:t>
            </a:r>
            <a:r>
              <a:rPr lang="fr-FR" dirty="0" err="1" smtClean="0">
                <a:solidFill>
                  <a:srgbClr val="FFFF00"/>
                </a:solidFill>
              </a:rPr>
              <a:t>proposal</a:t>
            </a:r>
            <a:r>
              <a:rPr lang="fr-FR" dirty="0" smtClean="0">
                <a:solidFill>
                  <a:srgbClr val="FFFF00"/>
                </a:solidFill>
              </a:rPr>
              <a:t>:</a:t>
            </a:r>
            <a:br>
              <a:rPr lang="fr-FR" dirty="0" smtClean="0">
                <a:solidFill>
                  <a:srgbClr val="FFFF00"/>
                </a:solidFill>
              </a:rPr>
            </a:br>
            <a:r>
              <a:rPr lang="fr-FR" dirty="0" err="1" smtClean="0">
                <a:solidFill>
                  <a:srgbClr val="FFFF00"/>
                </a:solidFill>
              </a:rPr>
              <a:t>turning</a:t>
            </a:r>
            <a:r>
              <a:rPr lang="fr-FR" dirty="0" smtClean="0">
                <a:solidFill>
                  <a:srgbClr val="FFFF00"/>
                </a:solidFill>
              </a:rPr>
              <a:t> a </a:t>
            </a:r>
            <a:r>
              <a:rPr lang="fr-FR" dirty="0" err="1" smtClean="0">
                <a:solidFill>
                  <a:srgbClr val="FFFF00"/>
                </a:solidFill>
              </a:rPr>
              <a:t>nickelate</a:t>
            </a:r>
            <a:r>
              <a:rPr lang="fr-FR" dirty="0" smtClean="0">
                <a:solidFill>
                  <a:srgbClr val="FFFF00"/>
                </a:solidFill>
              </a:rPr>
              <a:t> </a:t>
            </a:r>
            <a:r>
              <a:rPr lang="fr-FR" dirty="0" err="1" smtClean="0">
                <a:solidFill>
                  <a:srgbClr val="FFFF00"/>
                </a:solidFill>
              </a:rPr>
              <a:t>into</a:t>
            </a:r>
            <a:r>
              <a:rPr lang="fr-FR" dirty="0" smtClean="0">
                <a:solidFill>
                  <a:srgbClr val="FFFF00"/>
                </a:solidFill>
              </a:rPr>
              <a:t> a </a:t>
            </a:r>
            <a:r>
              <a:rPr lang="fr-FR" dirty="0" err="1" smtClean="0">
                <a:solidFill>
                  <a:srgbClr val="FFFF00"/>
                </a:solidFill>
              </a:rPr>
              <a:t>superconducting</a:t>
            </a:r>
            <a:r>
              <a:rPr lang="fr-FR" dirty="0" smtClean="0">
                <a:solidFill>
                  <a:srgbClr val="FFFF00"/>
                </a:solidFill>
              </a:rPr>
              <a:t> </a:t>
            </a:r>
            <a:r>
              <a:rPr lang="fr-FR" dirty="0" err="1" smtClean="0">
                <a:solidFill>
                  <a:srgbClr val="FFFF00"/>
                </a:solidFill>
              </a:rPr>
              <a:t>cuprate-like</a:t>
            </a:r>
            <a:r>
              <a:rPr lang="fr-FR" dirty="0" smtClean="0">
                <a:solidFill>
                  <a:srgbClr val="FFFF00"/>
                </a:solidFill>
              </a:rPr>
              <a:t> </a:t>
            </a:r>
            <a:br>
              <a:rPr lang="fr-FR" dirty="0" smtClean="0">
                <a:solidFill>
                  <a:srgbClr val="FFFF00"/>
                </a:solidFill>
              </a:rPr>
            </a:br>
            <a:r>
              <a:rPr lang="fr-FR" dirty="0" err="1" smtClean="0">
                <a:solidFill>
                  <a:srgbClr val="FFFF00"/>
                </a:solidFill>
              </a:rPr>
              <a:t>material</a:t>
            </a:r>
            <a:r>
              <a:rPr lang="fr-FR" dirty="0" smtClean="0">
                <a:solidFill>
                  <a:srgbClr val="FFFF00"/>
                </a:solidFill>
              </a:rPr>
              <a:t> by </a:t>
            </a:r>
            <a:r>
              <a:rPr lang="fr-FR" dirty="0" err="1" smtClean="0">
                <a:solidFill>
                  <a:srgbClr val="FFFF00"/>
                </a:solidFill>
              </a:rPr>
              <a:t>strain</a:t>
            </a:r>
            <a:r>
              <a:rPr lang="fr-FR" dirty="0" smtClean="0">
                <a:solidFill>
                  <a:srgbClr val="FFFF00"/>
                </a:solidFill>
              </a:rPr>
              <a:t>-engineering ? 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499992" y="5373216"/>
            <a:ext cx="428171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err="1" smtClean="0">
                <a:solidFill>
                  <a:schemeClr val="bg1"/>
                </a:solidFill>
              </a:rPr>
              <a:t>Chaloupka</a:t>
            </a:r>
            <a:r>
              <a:rPr lang="fr-FR" sz="2000" dirty="0" smtClean="0">
                <a:solidFill>
                  <a:schemeClr val="bg1"/>
                </a:solidFill>
              </a:rPr>
              <a:t> and </a:t>
            </a:r>
            <a:r>
              <a:rPr lang="fr-FR" sz="2000" dirty="0" err="1" smtClean="0">
                <a:solidFill>
                  <a:schemeClr val="bg1"/>
                </a:solidFill>
              </a:rPr>
              <a:t>Khaliullin</a:t>
            </a:r>
            <a:r>
              <a:rPr lang="fr-FR" sz="2000" dirty="0" smtClean="0">
                <a:solidFill>
                  <a:schemeClr val="bg1"/>
                </a:solidFill>
              </a:rPr>
              <a:t>, PRL 2008</a:t>
            </a:r>
          </a:p>
          <a:p>
            <a:r>
              <a:rPr lang="fr-FR" sz="2000" dirty="0" err="1" smtClean="0">
                <a:solidFill>
                  <a:schemeClr val="bg1"/>
                </a:solidFill>
              </a:rPr>
              <a:t>Hansmann</a:t>
            </a:r>
            <a:r>
              <a:rPr lang="fr-FR" sz="2000" dirty="0" smtClean="0">
                <a:solidFill>
                  <a:schemeClr val="bg1"/>
                </a:solidFill>
              </a:rPr>
              <a:t> et al., PRL 2010</a:t>
            </a:r>
          </a:p>
          <a:p>
            <a:r>
              <a:rPr lang="fr-FR" sz="2000" dirty="0">
                <a:solidFill>
                  <a:schemeClr val="bg1"/>
                </a:solidFill>
              </a:rPr>
              <a:t>c</a:t>
            </a:r>
            <a:r>
              <a:rPr lang="fr-FR" sz="2000" dirty="0" smtClean="0">
                <a:solidFill>
                  <a:schemeClr val="bg1"/>
                </a:solidFill>
              </a:rPr>
              <a:t>f. Andy </a:t>
            </a:r>
            <a:r>
              <a:rPr lang="fr-FR" sz="2000" dirty="0" err="1" smtClean="0">
                <a:solidFill>
                  <a:schemeClr val="bg1"/>
                </a:solidFill>
              </a:rPr>
              <a:t>Millis</a:t>
            </a:r>
            <a:r>
              <a:rPr lang="fr-FR" sz="2000" dirty="0" smtClean="0">
                <a:solidFill>
                  <a:schemeClr val="bg1"/>
                </a:solidFill>
              </a:rPr>
              <a:t>’ talk on </a:t>
            </a:r>
            <a:r>
              <a:rPr lang="fr-FR" sz="2000" dirty="0" err="1" smtClean="0">
                <a:solidFill>
                  <a:schemeClr val="bg1"/>
                </a:solidFill>
              </a:rPr>
              <a:t>monday</a:t>
            </a:r>
            <a:endParaRPr lang="fr-F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882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hansman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80"/>
            <a:ext cx="9144000" cy="374460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827584" y="4509120"/>
            <a:ext cx="791755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Stabilisation of the x</a:t>
            </a:r>
            <a:r>
              <a:rPr lang="fr-FR" baseline="30000" dirty="0" smtClean="0">
                <a:solidFill>
                  <a:schemeClr val="bg1"/>
                </a:solidFill>
              </a:rPr>
              <a:t>2</a:t>
            </a:r>
            <a:r>
              <a:rPr lang="fr-FR" dirty="0" smtClean="0">
                <a:solidFill>
                  <a:schemeClr val="bg1"/>
                </a:solidFill>
              </a:rPr>
              <a:t>-y</a:t>
            </a:r>
            <a:r>
              <a:rPr lang="fr-FR" baseline="30000" dirty="0" smtClean="0">
                <a:solidFill>
                  <a:schemeClr val="bg1"/>
                </a:solidFill>
              </a:rPr>
              <a:t>2</a:t>
            </a:r>
            <a:r>
              <a:rPr lang="fr-FR" dirty="0" smtClean="0">
                <a:solidFill>
                  <a:schemeClr val="bg1"/>
                </a:solidFill>
              </a:rPr>
              <a:t> orbital </a:t>
            </a:r>
            <a:r>
              <a:rPr lang="fr-FR" dirty="0" err="1" smtClean="0">
                <a:solidFill>
                  <a:schemeClr val="bg1"/>
                </a:solidFill>
              </a:rPr>
              <a:t>under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tensile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strain</a:t>
            </a:r>
            <a:endParaRPr lang="fr-FR" dirty="0" smtClean="0">
              <a:solidFill>
                <a:schemeClr val="bg1"/>
              </a:solidFill>
            </a:endParaRPr>
          </a:p>
          <a:p>
            <a:r>
              <a:rPr lang="fr-FR" dirty="0" err="1" smtClean="0">
                <a:solidFill>
                  <a:schemeClr val="bg1"/>
                </a:solidFill>
              </a:rPr>
              <a:t>Destabilisation</a:t>
            </a:r>
            <a:r>
              <a:rPr lang="fr-FR" dirty="0" smtClean="0">
                <a:solidFill>
                  <a:schemeClr val="bg1"/>
                </a:solidFill>
              </a:rPr>
              <a:t> of the 3z</a:t>
            </a:r>
            <a:r>
              <a:rPr lang="fr-FR" baseline="30000" dirty="0" smtClean="0">
                <a:solidFill>
                  <a:schemeClr val="bg1"/>
                </a:solidFill>
              </a:rPr>
              <a:t>2</a:t>
            </a:r>
            <a:r>
              <a:rPr lang="fr-FR" dirty="0" smtClean="0">
                <a:solidFill>
                  <a:schemeClr val="bg1"/>
                </a:solidFill>
              </a:rPr>
              <a:t>-r</a:t>
            </a:r>
            <a:r>
              <a:rPr lang="fr-FR" baseline="30000" dirty="0" smtClean="0">
                <a:solidFill>
                  <a:schemeClr val="bg1"/>
                </a:solidFill>
              </a:rPr>
              <a:t>2</a:t>
            </a:r>
            <a:r>
              <a:rPr lang="fr-FR" dirty="0" smtClean="0">
                <a:solidFill>
                  <a:schemeClr val="bg1"/>
                </a:solidFill>
              </a:rPr>
              <a:t> orbital</a:t>
            </a:r>
          </a:p>
          <a:p>
            <a:r>
              <a:rPr lang="fr-FR" dirty="0" err="1" smtClean="0">
                <a:solidFill>
                  <a:schemeClr val="bg1"/>
                </a:solidFill>
              </a:rPr>
              <a:t>Effect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enhanced</a:t>
            </a:r>
            <a:r>
              <a:rPr lang="fr-FR" dirty="0" smtClean="0">
                <a:solidFill>
                  <a:schemeClr val="bg1"/>
                </a:solidFill>
              </a:rPr>
              <a:t> by </a:t>
            </a:r>
            <a:r>
              <a:rPr lang="fr-FR" dirty="0" err="1" smtClean="0">
                <a:solidFill>
                  <a:schemeClr val="bg1"/>
                </a:solidFill>
              </a:rPr>
              <a:t>strong</a:t>
            </a:r>
            <a:r>
              <a:rPr lang="fr-FR" dirty="0" smtClean="0">
                <a:solidFill>
                  <a:schemeClr val="bg1"/>
                </a:solidFill>
              </a:rPr>
              <a:t> interactions </a:t>
            </a:r>
          </a:p>
          <a:p>
            <a:r>
              <a:rPr lang="fr-FR" dirty="0" smtClean="0">
                <a:sym typeface="Wingdings"/>
              </a:rPr>
              <a:t> Engineering a single-band </a:t>
            </a:r>
            <a:r>
              <a:rPr lang="fr-FR" dirty="0" err="1" smtClean="0">
                <a:sym typeface="Wingdings"/>
              </a:rPr>
              <a:t>material</a:t>
            </a:r>
            <a:r>
              <a:rPr lang="fr-FR" dirty="0" smtClean="0">
                <a:sym typeface="Wingdings"/>
              </a:rPr>
              <a:t>, </a:t>
            </a:r>
            <a:r>
              <a:rPr lang="fr-FR" dirty="0" err="1" smtClean="0">
                <a:sym typeface="Wingdings"/>
              </a:rPr>
              <a:t>like</a:t>
            </a:r>
            <a:r>
              <a:rPr lang="fr-FR" dirty="0" smtClean="0">
                <a:sym typeface="Wingdings"/>
              </a:rPr>
              <a:t> in cuprates or </a:t>
            </a:r>
          </a:p>
          <a:p>
            <a:r>
              <a:rPr lang="fr-FR" dirty="0" smtClean="0">
                <a:sym typeface="Wingdings"/>
              </a:rPr>
              <a:t>kappa-BEDT </a:t>
            </a:r>
            <a:r>
              <a:rPr lang="fr-FR" dirty="0" err="1" smtClean="0">
                <a:sym typeface="Wingdings"/>
              </a:rPr>
              <a:t>organic</a:t>
            </a:r>
            <a:r>
              <a:rPr lang="fr-FR" dirty="0" smtClean="0">
                <a:sym typeface="Wingdings"/>
              </a:rPr>
              <a:t> </a:t>
            </a:r>
            <a:r>
              <a:rPr lang="fr-FR" dirty="0" err="1" smtClean="0">
                <a:sym typeface="Wingdings"/>
              </a:rPr>
              <a:t>materials</a:t>
            </a:r>
            <a:r>
              <a:rPr lang="fr-FR" dirty="0" smtClean="0">
                <a:sym typeface="Wingdings"/>
              </a:rPr>
              <a:t> ?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64429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 err="1" smtClean="0">
                <a:solidFill>
                  <a:srgbClr val="FFFF00"/>
                </a:solidFill>
              </a:rPr>
              <a:t>Some</a:t>
            </a:r>
            <a:r>
              <a:rPr lang="fr-FR" sz="3200" dirty="0" smtClean="0">
                <a:solidFill>
                  <a:srgbClr val="FFFF00"/>
                </a:solidFill>
              </a:rPr>
              <a:t> </a:t>
            </a:r>
            <a:r>
              <a:rPr lang="fr-FR" sz="3200" dirty="0" err="1" smtClean="0">
                <a:solidFill>
                  <a:srgbClr val="FFFF00"/>
                </a:solidFill>
              </a:rPr>
              <a:t>spectacular</a:t>
            </a:r>
            <a:r>
              <a:rPr lang="fr-FR" sz="3200" dirty="0" smtClean="0">
                <a:solidFill>
                  <a:srgbClr val="FFFF00"/>
                </a:solidFill>
              </a:rPr>
              <a:t> </a:t>
            </a:r>
            <a:r>
              <a:rPr lang="fr-FR" sz="3200" dirty="0" err="1" smtClean="0">
                <a:solidFill>
                  <a:srgbClr val="FFFF00"/>
                </a:solidFill>
              </a:rPr>
              <a:t>effects</a:t>
            </a:r>
            <a:r>
              <a:rPr lang="fr-FR" sz="3200" dirty="0" smtClean="0">
                <a:solidFill>
                  <a:srgbClr val="FFFF00"/>
                </a:solidFill>
              </a:rPr>
              <a:t> have </a:t>
            </a:r>
            <a:r>
              <a:rPr lang="fr-FR" sz="3200" dirty="0" err="1" smtClean="0">
                <a:solidFill>
                  <a:srgbClr val="FFFF00"/>
                </a:solidFill>
              </a:rPr>
              <a:t>already</a:t>
            </a:r>
            <a:r>
              <a:rPr lang="fr-FR" sz="3200" dirty="0" smtClean="0">
                <a:solidFill>
                  <a:srgbClr val="FFFF00"/>
                </a:solidFill>
              </a:rPr>
              <a:t> been </a:t>
            </a:r>
            <a:r>
              <a:rPr lang="fr-FR" sz="3200" dirty="0" err="1" smtClean="0">
                <a:solidFill>
                  <a:srgbClr val="FFFF00"/>
                </a:solidFill>
              </a:rPr>
              <a:t>demonstrated</a:t>
            </a:r>
            <a:r>
              <a:rPr lang="fr-FR" sz="3200" dirty="0" smtClean="0">
                <a:solidFill>
                  <a:srgbClr val="FFFF00"/>
                </a:solidFill>
              </a:rPr>
              <a:t>…</a:t>
            </a:r>
            <a:endParaRPr lang="fr-FR" sz="3200" dirty="0">
              <a:solidFill>
                <a:srgbClr val="FFFF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23528" y="1412776"/>
            <a:ext cx="759498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 </a:t>
            </a:r>
            <a:r>
              <a:rPr lang="fr-FR" dirty="0" err="1" smtClean="0"/>
              <a:t>Exciting</a:t>
            </a:r>
            <a:r>
              <a:rPr lang="fr-FR" dirty="0" smtClean="0"/>
              <a:t> an IR-active phonon </a:t>
            </a:r>
          </a:p>
          <a:p>
            <a:r>
              <a:rPr lang="fr-FR" dirty="0" smtClean="0"/>
              <a:t>(up and down </a:t>
            </a:r>
            <a:r>
              <a:rPr lang="fr-FR" dirty="0" err="1" smtClean="0"/>
              <a:t>shaking</a:t>
            </a:r>
            <a:r>
              <a:rPr lang="fr-FR" dirty="0" smtClean="0"/>
              <a:t> of </a:t>
            </a:r>
            <a:r>
              <a:rPr lang="fr-FR" dirty="0" err="1" smtClean="0"/>
              <a:t>octahedra</a:t>
            </a:r>
            <a:r>
              <a:rPr lang="fr-FR" dirty="0" smtClean="0"/>
              <a:t> 71 </a:t>
            </a:r>
            <a:r>
              <a:rPr lang="fr-FR" dirty="0" err="1" smtClean="0"/>
              <a:t>meV</a:t>
            </a:r>
            <a:r>
              <a:rPr lang="fr-FR" dirty="0" smtClean="0"/>
              <a:t> ~ 17 </a:t>
            </a:r>
            <a:r>
              <a:rPr lang="fr-FR" dirty="0" err="1" smtClean="0"/>
              <a:t>THz</a:t>
            </a:r>
            <a:r>
              <a:rPr lang="fr-FR" dirty="0" smtClean="0"/>
              <a:t>)</a:t>
            </a:r>
          </a:p>
          <a:p>
            <a:r>
              <a:rPr lang="fr-FR" dirty="0"/>
              <a:t>i</a:t>
            </a:r>
            <a:r>
              <a:rPr lang="fr-FR" dirty="0" smtClean="0"/>
              <a:t>n a manganite </a:t>
            </a:r>
            <a:r>
              <a:rPr lang="fr-FR" i="1" u="sng" dirty="0" err="1" smtClean="0"/>
              <a:t>induces</a:t>
            </a:r>
            <a:r>
              <a:rPr lang="fr-FR" i="1" u="sng" dirty="0" smtClean="0"/>
              <a:t> </a:t>
            </a:r>
          </a:p>
          <a:p>
            <a:r>
              <a:rPr lang="fr-FR" i="1" u="sng" dirty="0" smtClean="0"/>
              <a:t>an </a:t>
            </a:r>
            <a:r>
              <a:rPr lang="fr-FR" i="1" u="sng" dirty="0" err="1" smtClean="0"/>
              <a:t>insulator</a:t>
            </a:r>
            <a:r>
              <a:rPr lang="fr-FR" i="1" u="sng" dirty="0" smtClean="0"/>
              <a:t>-to-</a:t>
            </a:r>
            <a:r>
              <a:rPr lang="fr-FR" i="1" u="sng" dirty="0" err="1" smtClean="0"/>
              <a:t>metal</a:t>
            </a:r>
            <a:r>
              <a:rPr lang="fr-FR" i="1" u="sng" dirty="0" smtClean="0"/>
              <a:t> </a:t>
            </a:r>
          </a:p>
          <a:p>
            <a:r>
              <a:rPr lang="fr-FR" i="1" u="sng" dirty="0" smtClean="0"/>
              <a:t>Transition </a:t>
            </a:r>
            <a:r>
              <a:rPr lang="fr-FR" sz="2000" dirty="0" smtClean="0">
                <a:solidFill>
                  <a:schemeClr val="bg1"/>
                </a:solidFill>
              </a:rPr>
              <a:t>[</a:t>
            </a:r>
            <a:r>
              <a:rPr lang="fr-FR" sz="2000" dirty="0" err="1" smtClean="0">
                <a:solidFill>
                  <a:schemeClr val="bg1"/>
                </a:solidFill>
              </a:rPr>
              <a:t>Rini</a:t>
            </a:r>
            <a:r>
              <a:rPr lang="fr-FR" sz="2000" dirty="0" smtClean="0">
                <a:solidFill>
                  <a:schemeClr val="bg1"/>
                </a:solidFill>
              </a:rPr>
              <a:t> et al. Nature 2007]</a:t>
            </a:r>
            <a:endParaRPr lang="fr-FR" sz="2000" i="1" u="sng" dirty="0"/>
          </a:p>
        </p:txBody>
      </p:sp>
      <p:pic>
        <p:nvPicPr>
          <p:cNvPr id="4" name="Image 3" descr="PCM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3645024"/>
            <a:ext cx="2051719" cy="3085330"/>
          </a:xfrm>
          <a:prstGeom prst="rect">
            <a:avLst/>
          </a:prstGeom>
        </p:spPr>
      </p:pic>
      <p:pic>
        <p:nvPicPr>
          <p:cNvPr id="5" name="Image 4" descr="PCMO_con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520" y="2564904"/>
            <a:ext cx="4320480" cy="420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868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austi_legen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04" y="5774896"/>
            <a:ext cx="8207896" cy="1083104"/>
          </a:xfrm>
          <a:prstGeom prst="rect">
            <a:avLst/>
          </a:prstGeom>
        </p:spPr>
      </p:pic>
      <p:pic>
        <p:nvPicPr>
          <p:cNvPr id="4" name="Image 3" descr="fausti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41683" cy="1052736"/>
          </a:xfrm>
          <a:prstGeom prst="rect">
            <a:avLst/>
          </a:prstGeom>
        </p:spPr>
      </p:pic>
      <p:pic>
        <p:nvPicPr>
          <p:cNvPr id="5" name="Image 4" descr="LTTLTO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9" y="1124744"/>
            <a:ext cx="5061570" cy="4572866"/>
          </a:xfrm>
          <a:prstGeom prst="rect">
            <a:avLst/>
          </a:prstGeom>
        </p:spPr>
      </p:pic>
      <p:pic>
        <p:nvPicPr>
          <p:cNvPr id="6" name="Image 5" descr="plasma_edg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276872"/>
            <a:ext cx="3531925" cy="327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379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600" cy="4090466"/>
          </a:xfrm>
          <a:ln>
            <a:solidFill>
              <a:srgbClr val="FFFF00"/>
            </a:solidFill>
          </a:ln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In materials with strong correlations 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LOCAL ATOMIC PHYSICS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is crucial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14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124744"/>
            <a:ext cx="8229600" cy="322637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Shameless advertisement to the younger folks: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Postdoc applications welcome at any time !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766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38400" cy="222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0" y="304800"/>
            <a:ext cx="6265863" cy="1728788"/>
          </a:xfrm>
          <a:ln>
            <a:solidFill>
              <a:srgbClr val="FFFF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  <a:latin typeface="Helvetica" charset="0"/>
                <a:ea typeface="ＭＳ Ｐゴシック" charset="0"/>
              </a:rPr>
              <a:t>The </a:t>
            </a:r>
            <a:r>
              <a:rPr lang="en-US" dirty="0">
                <a:solidFill>
                  <a:srgbClr val="FFFF00"/>
                </a:solidFill>
                <a:latin typeface="Helvetica" charset="0"/>
                <a:ea typeface="ＭＳ Ｐゴシック" charset="0"/>
              </a:rPr>
              <a:t>suspects are the localized orbitals !</a:t>
            </a:r>
            <a:endParaRPr lang="fr-FR" dirty="0">
              <a:solidFill>
                <a:srgbClr val="FFFF00"/>
              </a:solidFill>
              <a:latin typeface="Helvetica" charset="0"/>
              <a:ea typeface="ＭＳ Ｐゴシック" charset="0"/>
            </a:endParaRPr>
          </a:p>
        </p:txBody>
      </p:sp>
      <p:sp>
        <p:nvSpPr>
          <p:cNvPr id="16388" name="Text Box 3"/>
          <p:cNvSpPr txBox="1">
            <a:spLocks noChangeArrowheads="1"/>
          </p:cNvSpPr>
          <p:nvPr/>
        </p:nvSpPr>
        <p:spPr bwMode="auto">
          <a:xfrm>
            <a:off x="611188" y="2205038"/>
            <a:ext cx="78644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3200">
                <a:solidFill>
                  <a:srgbClr val="FFFF00"/>
                </a:solidFill>
              </a:rPr>
              <a:t>* d- or f- orbitals are quite close to ions nuclei</a:t>
            </a:r>
          </a:p>
          <a:p>
            <a:pPr algn="l" eaLnBrk="1" hangingPunct="1"/>
            <a:r>
              <a:rPr lang="en-US" i="1">
                <a:solidFill>
                  <a:srgbClr val="66FF33"/>
                </a:solidFill>
              </a:rPr>
              <a:t>   (</a:t>
            </a:r>
            <a:r>
              <a:rPr lang="en-US" b="1" i="1">
                <a:solidFill>
                  <a:srgbClr val="66FF33"/>
                </a:solidFill>
              </a:rPr>
              <a:t>particularly</a:t>
            </a:r>
            <a:r>
              <a:rPr lang="en-US" i="1">
                <a:solidFill>
                  <a:srgbClr val="66FF33"/>
                </a:solidFill>
              </a:rPr>
              <a:t> </a:t>
            </a:r>
            <a:r>
              <a:rPr lang="en-US" b="1" i="1">
                <a:solidFill>
                  <a:srgbClr val="66FF33"/>
                </a:solidFill>
              </a:rPr>
              <a:t>3d and 4f</a:t>
            </a:r>
            <a:r>
              <a:rPr lang="en-US" i="1">
                <a:solidFill>
                  <a:srgbClr val="66FF33"/>
                </a:solidFill>
              </a:rPr>
              <a:t>, for orthogonality reasons)</a:t>
            </a:r>
            <a:endParaRPr lang="fr-FR" i="1">
              <a:solidFill>
                <a:srgbClr val="66FF33"/>
              </a:solidFill>
            </a:endParaRPr>
          </a:p>
        </p:txBody>
      </p:sp>
      <p:sp>
        <p:nvSpPr>
          <p:cNvPr id="16389" name="Text Box 4"/>
          <p:cNvSpPr txBox="1">
            <a:spLocks noChangeArrowheads="1"/>
          </p:cNvSpPr>
          <p:nvPr/>
        </p:nvSpPr>
        <p:spPr bwMode="auto">
          <a:xfrm>
            <a:off x="381000" y="3352800"/>
            <a:ext cx="8301038" cy="1816100"/>
          </a:xfrm>
          <a:prstGeom prst="rect">
            <a:avLst/>
          </a:prstGeom>
          <a:solidFill>
            <a:srgbClr val="CC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b="1">
                <a:solidFill>
                  <a:schemeClr val="tx1"/>
                </a:solidFill>
              </a:rPr>
              <a:t>They do not behave as regular band-forming orbitals </a:t>
            </a:r>
          </a:p>
          <a:p>
            <a:pPr algn="l" eaLnBrk="1" hangingPunct="1"/>
            <a:r>
              <a:rPr lang="en-US" b="1">
                <a:solidFill>
                  <a:schemeClr val="tx1"/>
                </a:solidFill>
              </a:rPr>
              <a:t>  (e.g sp-bonding) and retain atomic-like aspects </a:t>
            </a:r>
          </a:p>
          <a:p>
            <a:pPr algn="l" eaLnBrk="1" hangingPunct="1">
              <a:buFont typeface="Wingdings" charset="0"/>
              <a:buChar char="à"/>
            </a:pPr>
            <a:r>
              <a:rPr lang="en-US" b="1">
                <a:solidFill>
                  <a:srgbClr val="FF0000"/>
                </a:solidFill>
              </a:rPr>
              <a:t>            Electrons </a:t>
            </a:r>
            <a:r>
              <a:rPr lang="ja-JP" altLang="en-US" b="1">
                <a:solidFill>
                  <a:srgbClr val="FF0000"/>
                </a:solidFill>
              </a:rPr>
              <a:t>“</a:t>
            </a:r>
            <a:r>
              <a:rPr lang="en-US" b="1">
                <a:solidFill>
                  <a:srgbClr val="FF0000"/>
                </a:solidFill>
              </a:rPr>
              <a:t>hesitate</a:t>
            </a:r>
            <a:r>
              <a:rPr lang="ja-JP" altLang="en-US" b="1">
                <a:solidFill>
                  <a:srgbClr val="FF0000"/>
                </a:solidFill>
              </a:rPr>
              <a:t>”</a:t>
            </a:r>
            <a:r>
              <a:rPr lang="en-US" b="1">
                <a:solidFill>
                  <a:srgbClr val="FF0000"/>
                </a:solidFill>
              </a:rPr>
              <a:t> between </a:t>
            </a:r>
          </a:p>
          <a:p>
            <a:pPr algn="l" eaLnBrk="1" hangingPunct="1"/>
            <a:r>
              <a:rPr lang="en-US" b="1">
                <a:solidFill>
                  <a:srgbClr val="FF0000"/>
                </a:solidFill>
              </a:rPr>
              <a:t>           localized and itinerant behaviour !</a:t>
            </a:r>
            <a:endParaRPr lang="fr-FR" b="1">
              <a:solidFill>
                <a:srgbClr val="FF0000"/>
              </a:solidFill>
            </a:endParaRPr>
          </a:p>
        </p:txBody>
      </p:sp>
      <p:sp>
        <p:nvSpPr>
          <p:cNvPr id="16390" name="Text Box 5"/>
          <p:cNvSpPr txBox="1">
            <a:spLocks noChangeArrowheads="1"/>
          </p:cNvSpPr>
          <p:nvPr/>
        </p:nvSpPr>
        <p:spPr bwMode="auto">
          <a:xfrm>
            <a:off x="762000" y="5257800"/>
            <a:ext cx="7904163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fr-FR" b="1">
                <a:solidFill>
                  <a:srgbClr val="FFFF00"/>
                </a:solidFill>
              </a:rPr>
              <a:t>Materials: </a:t>
            </a:r>
            <a:r>
              <a:rPr lang="fr-FR">
                <a:solidFill>
                  <a:srgbClr val="FFFF00"/>
                </a:solidFill>
              </a:rPr>
              <a:t>transition-metals and their oxides, rare-earth/actinides and their compounds, but also some organic materials</a:t>
            </a:r>
          </a:p>
        </p:txBody>
      </p:sp>
    </p:spTree>
    <p:extLst>
      <p:ext uri="{BB962C8B-B14F-4D97-AF65-F5344CB8AC3E}">
        <p14:creationId xmlns:p14="http://schemas.microsoft.com/office/powerpoint/2010/main" val="3744060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714202"/>
          </a:xfrm>
        </p:spPr>
        <p:txBody>
          <a:bodyPr/>
          <a:lstStyle/>
          <a:p>
            <a:r>
              <a:rPr lang="en-US" sz="3200" dirty="0" smtClean="0">
                <a:solidFill>
                  <a:schemeClr val="bg1"/>
                </a:solidFill>
              </a:rPr>
              <a:t>Layered </a:t>
            </a:r>
            <a:r>
              <a:rPr lang="en-US" sz="3200" dirty="0" err="1" smtClean="0">
                <a:solidFill>
                  <a:schemeClr val="bg1"/>
                </a:solidFill>
              </a:rPr>
              <a:t>cobaltates</a:t>
            </a:r>
            <a:r>
              <a:rPr lang="en-US" sz="3200" dirty="0" smtClean="0">
                <a:solidFill>
                  <a:schemeClr val="bg1"/>
                </a:solidFill>
              </a:rPr>
              <a:t>: cf. Lithium intercalated compounds (key materials in current batteries) </a:t>
            </a:r>
            <a:endParaRPr lang="en-US" sz="3200" dirty="0">
              <a:solidFill>
                <a:schemeClr val="bg1"/>
              </a:solidFill>
            </a:endParaRPr>
          </a:p>
        </p:txBody>
      </p: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2555776" y="2852936"/>
            <a:ext cx="3967163" cy="3124200"/>
            <a:chOff x="3261" y="768"/>
            <a:chExt cx="2499" cy="1968"/>
          </a:xfrm>
        </p:grpSpPr>
        <p:pic>
          <p:nvPicPr>
            <p:cNvPr id="6" name="Picture 5" descr="762px-Lithium-cobalt-oxide-3D-polyhedra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261" y="768"/>
              <a:ext cx="2499" cy="1968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5" name="Text Box 14"/>
            <p:cNvSpPr txBox="1">
              <a:spLocks noChangeArrowheads="1"/>
            </p:cNvSpPr>
            <p:nvPr/>
          </p:nvSpPr>
          <p:spPr bwMode="auto">
            <a:xfrm>
              <a:off x="3312" y="1392"/>
              <a:ext cx="26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fr-FR" dirty="0">
                  <a:solidFill>
                    <a:srgbClr val="CC00FF"/>
                  </a:solidFill>
                </a:rPr>
                <a:t>Li</a:t>
              </a:r>
            </a:p>
          </p:txBody>
        </p:sp>
      </p:grpSp>
      <p:sp>
        <p:nvSpPr>
          <p:cNvPr id="8" name="ZoneTexte 7"/>
          <p:cNvSpPr txBox="1"/>
          <p:nvPr/>
        </p:nvSpPr>
        <p:spPr>
          <a:xfrm>
            <a:off x="6660232" y="5517232"/>
            <a:ext cx="1171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LiCoO</a:t>
            </a:r>
            <a:r>
              <a:rPr lang="fr-FR" baseline="-25000" dirty="0" smtClean="0">
                <a:solidFill>
                  <a:schemeClr val="bg1"/>
                </a:solidFill>
              </a:rPr>
              <a:t>2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714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3563888" y="1988840"/>
            <a:ext cx="4032448" cy="4680520"/>
            <a:chOff x="4016" y="1117"/>
            <a:chExt cx="1744" cy="2582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4016" y="1117"/>
              <a:ext cx="1744" cy="2582"/>
              <a:chOff x="3064" y="1704"/>
              <a:chExt cx="1744" cy="2582"/>
            </a:xfrm>
          </p:grpSpPr>
          <p:pic>
            <p:nvPicPr>
              <p:cNvPr id="20488" name="Picture 8"/>
              <p:cNvPicPr preferRelativeResize="0">
                <a:picLocks noChangeArrowheads="1"/>
              </p:cNvPicPr>
              <p:nvPr/>
            </p:nvPicPr>
            <p:blipFill>
              <a:blip r:embed="rId2">
                <a:lum bright="-10000" contrast="20000"/>
              </a:blip>
              <a:srcRect l="9673"/>
              <a:stretch>
                <a:fillRect/>
              </a:stretch>
            </p:blipFill>
            <p:spPr bwMode="auto">
              <a:xfrm>
                <a:off x="3064" y="1704"/>
                <a:ext cx="1744" cy="25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0491" name="Text Box 11"/>
              <p:cNvSpPr txBox="1">
                <a:spLocks noChangeArrowheads="1"/>
              </p:cNvSpPr>
              <p:nvPr/>
            </p:nvSpPr>
            <p:spPr bwMode="auto">
              <a:xfrm>
                <a:off x="3408" y="4088"/>
                <a:ext cx="204" cy="15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0627" tIns="45316" rIns="90627" bIns="45316">
                <a:prstTxWarp prst="textNoShape">
                  <a:avLst/>
                </a:prstTxWarp>
              </a:bodyPr>
              <a:lstStyle/>
              <a:p>
                <a:pPr defTabSz="457200">
                  <a:spcBef>
                    <a:spcPct val="50000"/>
                  </a:spcBef>
                </a:pPr>
                <a:endParaRPr lang="en-US" sz="1800">
                  <a:solidFill>
                    <a:schemeClr val="tx1"/>
                  </a:solidFill>
                  <a:ea typeface="Arial Unicode MS" charset="0"/>
                  <a:cs typeface="Arial Unicode MS" charset="0"/>
                </a:endParaRPr>
              </a:p>
            </p:txBody>
          </p:sp>
          <p:sp>
            <p:nvSpPr>
              <p:cNvPr id="20492" name="Line 12"/>
              <p:cNvSpPr>
                <a:spLocks noChangeShapeType="1"/>
              </p:cNvSpPr>
              <p:nvPr/>
            </p:nvSpPr>
            <p:spPr bwMode="auto">
              <a:xfrm>
                <a:off x="4383" y="2471"/>
                <a:ext cx="0" cy="1077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93" name="Oval 13"/>
              <p:cNvSpPr>
                <a:spLocks noChangeArrowheads="1"/>
              </p:cNvSpPr>
              <p:nvPr/>
            </p:nvSpPr>
            <p:spPr bwMode="auto">
              <a:xfrm>
                <a:off x="3872" y="2840"/>
                <a:ext cx="93" cy="120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0487" name="Rectangle 14"/>
            <p:cNvSpPr>
              <a:spLocks noChangeArrowheads="1"/>
            </p:cNvSpPr>
            <p:nvPr/>
          </p:nvSpPr>
          <p:spPr bwMode="auto">
            <a:xfrm>
              <a:off x="4785" y="2205"/>
              <a:ext cx="136" cy="18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23528" y="980728"/>
            <a:ext cx="8362536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 his search for… transparent metals (touch-screens),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Hideo </a:t>
            </a:r>
            <a:r>
              <a:rPr lang="en-US" dirty="0" err="1" smtClean="0">
                <a:solidFill>
                  <a:schemeClr val="bg1"/>
                </a:solidFill>
              </a:rPr>
              <a:t>Hosono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d</a:t>
            </a:r>
            <a:r>
              <a:rPr lang="en-US" dirty="0" smtClean="0">
                <a:solidFill>
                  <a:schemeClr val="bg1"/>
                </a:solidFill>
              </a:rPr>
              <a:t>iscovers in 2008 Fe-based </a:t>
            </a:r>
            <a:r>
              <a:rPr lang="en-US" dirty="0">
                <a:solidFill>
                  <a:schemeClr val="bg1"/>
                </a:solidFill>
              </a:rPr>
              <a:t>s</a:t>
            </a:r>
            <a:r>
              <a:rPr lang="en-US" dirty="0" smtClean="0">
                <a:solidFill>
                  <a:schemeClr val="bg1"/>
                </a:solidFill>
              </a:rPr>
              <a:t>uperconductors </a:t>
            </a:r>
          </a:p>
          <a:p>
            <a:r>
              <a:rPr lang="en-US" dirty="0">
                <a:solidFill>
                  <a:schemeClr val="bg1"/>
                </a:solidFill>
              </a:rPr>
              <a:t>w</a:t>
            </a:r>
            <a:r>
              <a:rPr lang="en-US" dirty="0" smtClean="0">
                <a:solidFill>
                  <a:schemeClr val="bg1"/>
                </a:solidFill>
              </a:rPr>
              <a:t>ith quite high </a:t>
            </a:r>
            <a:r>
              <a:rPr lang="en-US" dirty="0" err="1" smtClean="0">
                <a:solidFill>
                  <a:schemeClr val="bg1"/>
                </a:solidFill>
              </a:rPr>
              <a:t>T</a:t>
            </a:r>
            <a:r>
              <a:rPr lang="en-US" baseline="-25000" dirty="0" err="1" smtClean="0">
                <a:solidFill>
                  <a:schemeClr val="bg1"/>
                </a:solidFill>
              </a:rPr>
              <a:t>c</a:t>
            </a:r>
            <a:r>
              <a:rPr lang="en-US" dirty="0" smtClean="0">
                <a:solidFill>
                  <a:schemeClr val="bg1"/>
                </a:solidFill>
              </a:rPr>
              <a:t> !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51520" y="260648"/>
            <a:ext cx="8229600" cy="720080"/>
          </a:xfrm>
        </p:spPr>
        <p:txBody>
          <a:bodyPr/>
          <a:lstStyle/>
          <a:p>
            <a:pPr algn="l"/>
            <a:r>
              <a:rPr lang="fr-FR" sz="4000" dirty="0" smtClean="0">
                <a:solidFill>
                  <a:srgbClr val="FFFF00"/>
                </a:solidFill>
              </a:rPr>
              <a:t>And the saga </a:t>
            </a:r>
            <a:r>
              <a:rPr lang="fr-FR" sz="4000" dirty="0" err="1" smtClean="0">
                <a:solidFill>
                  <a:srgbClr val="FFFF00"/>
                </a:solidFill>
              </a:rPr>
              <a:t>goes</a:t>
            </a:r>
            <a:r>
              <a:rPr lang="fr-FR" sz="4000" dirty="0" smtClean="0">
                <a:solidFill>
                  <a:srgbClr val="FFFF00"/>
                </a:solidFill>
              </a:rPr>
              <a:t> on…</a:t>
            </a:r>
            <a:endParaRPr lang="fr-FR" sz="4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85800"/>
            <a:ext cx="8229600" cy="3505200"/>
          </a:xfrm>
        </p:spPr>
        <p:txBody>
          <a:bodyPr/>
          <a:lstStyle/>
          <a:p>
            <a:r>
              <a:rPr lang="en-US" sz="3600" dirty="0" smtClean="0">
                <a:solidFill>
                  <a:schemeClr val="bg1"/>
                </a:solidFill>
              </a:rPr>
              <a:t>This description in terms of </a:t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3600" i="1" u="sng" dirty="0" smtClean="0">
                <a:solidFill>
                  <a:schemeClr val="bg1"/>
                </a:solidFill>
              </a:rPr>
              <a:t>quasi-independent </a:t>
            </a:r>
            <a:r>
              <a:rPr lang="en-US" sz="3600" dirty="0" smtClean="0">
                <a:solidFill>
                  <a:schemeClr val="bg1"/>
                </a:solidFill>
              </a:rPr>
              <a:t>electrons filling up individual (Bloch) energy levels works well for many materials…</a:t>
            </a:r>
            <a:r>
              <a:rPr lang="en-US" sz="3600" dirty="0" smtClean="0">
                <a:solidFill>
                  <a:srgbClr val="FFFF00"/>
                </a:solidFill>
              </a:rPr>
              <a:t/>
            </a:r>
            <a:br>
              <a:rPr lang="en-US" sz="3600" dirty="0" smtClean="0">
                <a:solidFill>
                  <a:srgbClr val="FFFF00"/>
                </a:solidFill>
              </a:rPr>
            </a:br>
            <a:r>
              <a:rPr lang="en-US" sz="3600" dirty="0" smtClean="0">
                <a:solidFill>
                  <a:srgbClr val="FFFF00"/>
                </a:solidFill>
              </a:rPr>
              <a:t>but not when interactions between electrons are too strong ! </a:t>
            </a:r>
            <a:br>
              <a:rPr lang="en-US" sz="3600" dirty="0" smtClean="0">
                <a:solidFill>
                  <a:srgbClr val="FFFF00"/>
                </a:solidFill>
              </a:rPr>
            </a:br>
            <a:r>
              <a:rPr lang="en-US" sz="3600" dirty="0" smtClean="0">
                <a:solidFill>
                  <a:srgbClr val="FFFF00"/>
                </a:solidFill>
              </a:rPr>
              <a:t>(as in transition-metal oxides…) 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5576" y="4581128"/>
            <a:ext cx="77456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 technical terms: Slater determinant of Bloch waves is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NOT an adequate representation of the wave-function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10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371600" y="5638800"/>
            <a:ext cx="6192837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4" name="Rectangle 4"/>
          <p:cNvSpPr>
            <a:spLocks noGrp="1" noChangeArrowheads="1"/>
          </p:cNvSpPr>
          <p:nvPr>
            <p:ph type="title"/>
          </p:nvPr>
        </p:nvSpPr>
        <p:spPr>
          <a:xfrm>
            <a:off x="179388" y="188913"/>
            <a:ext cx="8229600" cy="792162"/>
          </a:xfrm>
        </p:spPr>
        <p:txBody>
          <a:bodyPr/>
          <a:lstStyle/>
          <a:p>
            <a:pPr algn="l"/>
            <a:r>
              <a:rPr lang="en-US" sz="3200" dirty="0" smtClean="0">
                <a:solidFill>
                  <a:srgbClr val="FFFF00"/>
                </a:solidFill>
              </a:rPr>
              <a:t>Structural distortions: acting on both bandwidth and crystal-field splitting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24064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276475"/>
            <a:ext cx="4478337" cy="435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40646" name="Text Box 6"/>
          <p:cNvSpPr txBox="1">
            <a:spLocks noChangeArrowheads="1"/>
          </p:cNvSpPr>
          <p:nvPr/>
        </p:nvSpPr>
        <p:spPr bwMode="auto">
          <a:xfrm>
            <a:off x="251520" y="1124744"/>
            <a:ext cx="633001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Depending on the ionic radii of the 3 ions, the material often </a:t>
            </a:r>
          </a:p>
          <a:p>
            <a:r>
              <a:rPr lang="en-US" sz="1800" dirty="0">
                <a:solidFill>
                  <a:schemeClr val="bg1"/>
                </a:solidFill>
              </a:rPr>
              <a:t>a</a:t>
            </a:r>
            <a:r>
              <a:rPr lang="en-US" sz="1800" dirty="0" smtClean="0">
                <a:solidFill>
                  <a:schemeClr val="bg1"/>
                </a:solidFill>
              </a:rPr>
              <a:t>dopts </a:t>
            </a:r>
            <a:r>
              <a:rPr lang="en-US" sz="1800" dirty="0">
                <a:solidFill>
                  <a:schemeClr val="bg1"/>
                </a:solidFill>
              </a:rPr>
              <a:t>a structure which breaks perfect cubic symmetry and 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can </a:t>
            </a:r>
            <a:r>
              <a:rPr lang="en-US" sz="1800" dirty="0">
                <a:solidFill>
                  <a:schemeClr val="bg1"/>
                </a:solidFill>
              </a:rPr>
              <a:t>be viewed as a distorted </a:t>
            </a:r>
            <a:r>
              <a:rPr lang="en-US" sz="1800" dirty="0" err="1">
                <a:solidFill>
                  <a:schemeClr val="bg1"/>
                </a:solidFill>
              </a:rPr>
              <a:t>perovskite</a:t>
            </a:r>
            <a:r>
              <a:rPr lang="en-US" sz="1800" dirty="0">
                <a:solidFill>
                  <a:schemeClr val="bg1"/>
                </a:solidFill>
              </a:rPr>
              <a:t>.   </a:t>
            </a:r>
          </a:p>
        </p:txBody>
      </p:sp>
      <p:sp>
        <p:nvSpPr>
          <p:cNvPr id="240647" name="Text Box 7"/>
          <p:cNvSpPr txBox="1">
            <a:spLocks noChangeArrowheads="1"/>
          </p:cNvSpPr>
          <p:nvPr/>
        </p:nvSpPr>
        <p:spPr bwMode="auto">
          <a:xfrm>
            <a:off x="4716016" y="1916832"/>
            <a:ext cx="4211637" cy="37528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Example: </a:t>
            </a:r>
          </a:p>
          <a:p>
            <a:r>
              <a:rPr lang="en-US"/>
              <a:t>`GdFeO</a:t>
            </a:r>
            <a:r>
              <a:rPr lang="en-US" baseline="-25000"/>
              <a:t>3</a:t>
            </a:r>
            <a:r>
              <a:rPr lang="en-US"/>
              <a:t>’ distortion</a:t>
            </a:r>
          </a:p>
          <a:p>
            <a:pPr>
              <a:buFontTx/>
              <a:buChar char="-"/>
            </a:pPr>
            <a:r>
              <a:rPr lang="en-US"/>
              <a:t> </a:t>
            </a:r>
            <a:r>
              <a:rPr lang="en-US">
                <a:solidFill>
                  <a:schemeClr val="bg1"/>
                </a:solidFill>
              </a:rPr>
              <a:t>Octahedra remain perfect</a:t>
            </a:r>
          </a:p>
          <a:p>
            <a:r>
              <a:rPr lang="en-US">
                <a:solidFill>
                  <a:schemeClr val="bg1"/>
                </a:solidFill>
              </a:rPr>
              <a:t>(no or very small Jahn-Teller)</a:t>
            </a:r>
          </a:p>
          <a:p>
            <a:pPr>
              <a:buFontTx/>
              <a:buChar char="-"/>
            </a:pPr>
            <a:r>
              <a:rPr lang="en-US">
                <a:solidFill>
                  <a:schemeClr val="bg1"/>
                </a:solidFill>
              </a:rPr>
              <a:t> Rotation of octahedra along </a:t>
            </a:r>
          </a:p>
          <a:p>
            <a:r>
              <a:rPr lang="en-US">
                <a:solidFill>
                  <a:schemeClr val="bg1"/>
                </a:solidFill>
              </a:rPr>
              <a:t>[010] and [001]</a:t>
            </a:r>
          </a:p>
          <a:p>
            <a:r>
              <a:rPr lang="en-US">
                <a:solidFill>
                  <a:schemeClr val="bg1"/>
                </a:solidFill>
              </a:rPr>
              <a:t>- Orthorombic symmetry </a:t>
            </a:r>
          </a:p>
          <a:p>
            <a:pPr>
              <a:buFontTx/>
              <a:buChar char="-"/>
            </a:pPr>
            <a:r>
              <a:rPr lang="en-US">
                <a:solidFill>
                  <a:schemeClr val="bg1"/>
                </a:solidFill>
              </a:rPr>
              <a:t> 4 M-atoms per unit cell, all </a:t>
            </a:r>
          </a:p>
          <a:p>
            <a:r>
              <a:rPr lang="en-US">
                <a:solidFill>
                  <a:schemeClr val="bg1"/>
                </a:solidFill>
              </a:rPr>
              <a:t>equivalent by symmetry</a:t>
            </a:r>
          </a:p>
          <a:p>
            <a:r>
              <a:rPr lang="en-US">
                <a:solidFill>
                  <a:schemeClr val="bg1"/>
                </a:solidFill>
              </a:rPr>
              <a:t>- M-O-M angle becomes </a:t>
            </a:r>
            <a:r>
              <a:rPr lang="el-GR">
                <a:solidFill>
                  <a:schemeClr val="bg1"/>
                </a:solidFill>
                <a:latin typeface="Times New Roman" charset="0"/>
                <a:cs typeface="Times New Roman" charset="0"/>
              </a:rPr>
              <a:t>π</a:t>
            </a:r>
            <a:r>
              <a:rPr lang="en-US">
                <a:solidFill>
                  <a:schemeClr val="bg1"/>
                </a:solidFill>
                <a:latin typeface="Times New Roman" charset="0"/>
                <a:cs typeface="Times New Roman" charset="0"/>
              </a:rPr>
              <a:t>-</a:t>
            </a:r>
            <a:r>
              <a:rPr lang="el-GR">
                <a:solidFill>
                  <a:schemeClr val="bg1"/>
                </a:solidFill>
                <a:cs typeface="Arial" charset="0"/>
              </a:rPr>
              <a:t>θ</a:t>
            </a:r>
          </a:p>
        </p:txBody>
      </p:sp>
      <p:sp>
        <p:nvSpPr>
          <p:cNvPr id="240648" name="Text Box 8"/>
          <p:cNvSpPr txBox="1">
            <a:spLocks noChangeArrowheads="1"/>
          </p:cNvSpPr>
          <p:nvPr/>
        </p:nvSpPr>
        <p:spPr bwMode="auto">
          <a:xfrm>
            <a:off x="5220072" y="5805264"/>
            <a:ext cx="36369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dirty="0"/>
              <a:t>Other possible distortions</a:t>
            </a:r>
          </a:p>
          <a:p>
            <a:r>
              <a:rPr lang="en-US" sz="2000" dirty="0" err="1"/>
              <a:t>e.g</a:t>
            </a:r>
            <a:r>
              <a:rPr lang="en-US" sz="2000" dirty="0"/>
              <a:t> </a:t>
            </a:r>
            <a:r>
              <a:rPr lang="en-US" sz="2000" dirty="0" err="1"/>
              <a:t>rhomboedric</a:t>
            </a:r>
            <a:r>
              <a:rPr lang="en-US" sz="2000" dirty="0"/>
              <a:t>, rotation [111]</a:t>
            </a:r>
          </a:p>
        </p:txBody>
      </p:sp>
    </p:spTree>
    <p:extLst>
      <p:ext uri="{BB962C8B-B14F-4D97-AF65-F5344CB8AC3E}">
        <p14:creationId xmlns:p14="http://schemas.microsoft.com/office/powerpoint/2010/main" val="329792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88913"/>
            <a:ext cx="8229600" cy="1143000"/>
          </a:xfrm>
        </p:spPr>
        <p:txBody>
          <a:bodyPr/>
          <a:lstStyle/>
          <a:p>
            <a:r>
              <a:rPr lang="en-US">
                <a:solidFill>
                  <a:srgbClr val="FFFF00"/>
                </a:solidFill>
              </a:rPr>
              <a:t>RMO</a:t>
            </a:r>
            <a:r>
              <a:rPr lang="en-US" baseline="-25000">
                <a:solidFill>
                  <a:srgbClr val="FFFF00"/>
                </a:solidFill>
              </a:rPr>
              <a:t>3</a:t>
            </a:r>
            <a:r>
              <a:rPr lang="en-US">
                <a:solidFill>
                  <a:srgbClr val="FFFF00"/>
                </a:solidFill>
              </a:rPr>
              <a:t> : ``tolerance factor’’</a:t>
            </a:r>
          </a:p>
        </p:txBody>
      </p:sp>
      <p:sp>
        <p:nvSpPr>
          <p:cNvPr id="242693" name="Text Box 5"/>
          <p:cNvSpPr txBox="1">
            <a:spLocks noChangeArrowheads="1"/>
          </p:cNvSpPr>
          <p:nvPr/>
        </p:nvSpPr>
        <p:spPr bwMode="auto">
          <a:xfrm>
            <a:off x="539750" y="1341438"/>
            <a:ext cx="5881688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- Consider close packing by hard spheres </a:t>
            </a:r>
          </a:p>
          <a:p>
            <a:r>
              <a:rPr lang="en-US">
                <a:solidFill>
                  <a:schemeClr val="bg1"/>
                </a:solidFill>
              </a:rPr>
              <a:t>of radii r</a:t>
            </a:r>
            <a:r>
              <a:rPr lang="en-US" baseline="-25000">
                <a:solidFill>
                  <a:schemeClr val="bg1"/>
                </a:solidFill>
              </a:rPr>
              <a:t>R</a:t>
            </a:r>
            <a:r>
              <a:rPr lang="en-US">
                <a:solidFill>
                  <a:schemeClr val="bg1"/>
                </a:solidFill>
              </a:rPr>
              <a:t>, r</a:t>
            </a:r>
            <a:r>
              <a:rPr lang="en-US" baseline="-25000">
                <a:solidFill>
                  <a:schemeClr val="bg1"/>
                </a:solidFill>
              </a:rPr>
              <a:t>M</a:t>
            </a:r>
            <a:r>
              <a:rPr lang="en-US">
                <a:solidFill>
                  <a:schemeClr val="bg1"/>
                </a:solidFill>
              </a:rPr>
              <a:t>, r</a:t>
            </a:r>
            <a:r>
              <a:rPr lang="en-US" baseline="-25000">
                <a:solidFill>
                  <a:schemeClr val="bg1"/>
                </a:solidFill>
              </a:rPr>
              <a:t>O</a:t>
            </a:r>
            <a:r>
              <a:rPr lang="en-US">
                <a:solidFill>
                  <a:schemeClr val="bg1"/>
                </a:solidFill>
              </a:rPr>
              <a:t> (ionic radii)</a:t>
            </a:r>
          </a:p>
          <a:p>
            <a:r>
              <a:rPr lang="en-US">
                <a:solidFill>
                  <a:schemeClr val="bg1"/>
                </a:solidFill>
              </a:rPr>
              <a:t>- Call a length of cubic cell</a:t>
            </a:r>
          </a:p>
        </p:txBody>
      </p:sp>
      <p:grpSp>
        <p:nvGrpSpPr>
          <p:cNvPr id="242704" name="Group 16"/>
          <p:cNvGrpSpPr>
            <a:grpSpLocks/>
          </p:cNvGrpSpPr>
          <p:nvPr/>
        </p:nvGrpSpPr>
        <p:grpSpPr bwMode="auto">
          <a:xfrm>
            <a:off x="6732588" y="1125538"/>
            <a:ext cx="2230437" cy="2381250"/>
            <a:chOff x="204" y="845"/>
            <a:chExt cx="1405" cy="1500"/>
          </a:xfrm>
        </p:grpSpPr>
        <p:pic>
          <p:nvPicPr>
            <p:cNvPr id="24269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" y="845"/>
              <a:ext cx="1360" cy="1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42694" name="AutoShape 6"/>
            <p:cNvSpPr>
              <a:spLocks noChangeArrowheads="1"/>
            </p:cNvSpPr>
            <p:nvPr/>
          </p:nvSpPr>
          <p:spPr bwMode="auto">
            <a:xfrm>
              <a:off x="295" y="1207"/>
              <a:ext cx="45" cy="998"/>
            </a:xfrm>
            <a:prstGeom prst="upDownArrow">
              <a:avLst>
                <a:gd name="adj1" fmla="val 50000"/>
                <a:gd name="adj2" fmla="val 443556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42695" name="Text Box 7"/>
            <p:cNvSpPr txBox="1">
              <a:spLocks noChangeArrowheads="1"/>
            </p:cNvSpPr>
            <p:nvPr/>
          </p:nvSpPr>
          <p:spPr bwMode="auto">
            <a:xfrm>
              <a:off x="204" y="935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tx1"/>
                  </a:solidFill>
                </a:rPr>
                <a:t>a</a:t>
              </a:r>
            </a:p>
          </p:txBody>
        </p:sp>
      </p:grpSp>
      <p:pic>
        <p:nvPicPr>
          <p:cNvPr id="242697" name="Picture 9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2565400"/>
            <a:ext cx="3683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42698" name="Text Box 10"/>
          <p:cNvSpPr txBox="1">
            <a:spLocks noChangeArrowheads="1"/>
          </p:cNvSpPr>
          <p:nvPr/>
        </p:nvSpPr>
        <p:spPr bwMode="auto">
          <a:xfrm>
            <a:off x="3203575" y="3213100"/>
            <a:ext cx="3508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- </a:t>
            </a:r>
            <a:r>
              <a:rPr lang="en-US">
                <a:solidFill>
                  <a:schemeClr val="bg1"/>
                </a:solidFill>
              </a:rPr>
              <a:t>Ideal packing will have</a:t>
            </a:r>
            <a:r>
              <a:rPr lang="en-US"/>
              <a:t>:</a:t>
            </a:r>
          </a:p>
        </p:txBody>
      </p:sp>
      <p:pic>
        <p:nvPicPr>
          <p:cNvPr id="242701" name="Picture 13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3716338"/>
            <a:ext cx="406876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42702" name="Text Box 14"/>
          <p:cNvSpPr txBox="1">
            <a:spLocks noChangeArrowheads="1"/>
          </p:cNvSpPr>
          <p:nvPr/>
        </p:nvSpPr>
        <p:spPr bwMode="auto">
          <a:xfrm>
            <a:off x="4067175" y="5013325"/>
            <a:ext cx="43942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* t=1: ideal cubic perovskite</a:t>
            </a:r>
          </a:p>
          <a:p>
            <a:r>
              <a:rPr lang="en-US"/>
              <a:t>* t&lt;1: deforms to rhomboedral, </a:t>
            </a:r>
          </a:p>
          <a:p>
            <a:r>
              <a:rPr lang="en-US"/>
              <a:t>then orthorombic  </a:t>
            </a:r>
          </a:p>
          <a:p>
            <a:r>
              <a:rPr lang="en-US"/>
              <a:t>* t too small (&lt;0.86): unstable</a:t>
            </a:r>
          </a:p>
        </p:txBody>
      </p:sp>
      <p:pic>
        <p:nvPicPr>
          <p:cNvPr id="242703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8338"/>
            <a:ext cx="3060700" cy="364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168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8" name="Rectangle 4"/>
          <p:cNvSpPr>
            <a:spLocks noGrp="1" noChangeArrowheads="1"/>
          </p:cNvSpPr>
          <p:nvPr>
            <p:ph type="title"/>
          </p:nvPr>
        </p:nvSpPr>
        <p:spPr>
          <a:xfrm>
            <a:off x="107504" y="0"/>
            <a:ext cx="8244408" cy="1143000"/>
          </a:xfrm>
        </p:spPr>
        <p:txBody>
          <a:bodyPr/>
          <a:lstStyle/>
          <a:p>
            <a:pPr algn="l"/>
            <a:r>
              <a:rPr lang="en-US" sz="2800" dirty="0">
                <a:solidFill>
                  <a:srgbClr val="FFFF00"/>
                </a:solidFill>
              </a:rPr>
              <a:t>Effect</a:t>
            </a:r>
            <a:r>
              <a:rPr lang="en-US" sz="2800" b="1" u="sng" dirty="0">
                <a:solidFill>
                  <a:srgbClr val="FFFF00"/>
                </a:solidFill>
              </a:rPr>
              <a:t>s</a:t>
            </a:r>
            <a:r>
              <a:rPr lang="en-US" sz="2800" dirty="0">
                <a:solidFill>
                  <a:srgbClr val="FFFF00"/>
                </a:solidFill>
              </a:rPr>
              <a:t> of the </a:t>
            </a:r>
            <a:r>
              <a:rPr lang="en-US" sz="2800" dirty="0" err="1">
                <a:solidFill>
                  <a:srgbClr val="FFFF00"/>
                </a:solidFill>
              </a:rPr>
              <a:t>orthorombic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smtClean="0">
                <a:solidFill>
                  <a:srgbClr val="FFFF00"/>
                </a:solidFill>
              </a:rPr>
              <a:t>distortion on electronic structure: SrVO</a:t>
            </a:r>
            <a:r>
              <a:rPr lang="en-US" sz="2800" baseline="-25000" dirty="0" smtClean="0">
                <a:solidFill>
                  <a:srgbClr val="FFFF00"/>
                </a:solidFill>
              </a:rPr>
              <a:t>3</a:t>
            </a:r>
            <a:r>
              <a:rPr lang="en-US" sz="2800" dirty="0">
                <a:solidFill>
                  <a:srgbClr val="FFFF00"/>
                </a:solidFill>
              </a:rPr>
              <a:t>, CaVO</a:t>
            </a:r>
            <a:r>
              <a:rPr lang="en-US" sz="2800" baseline="-25000" dirty="0">
                <a:solidFill>
                  <a:srgbClr val="FFFF00"/>
                </a:solidFill>
              </a:rPr>
              <a:t>3</a:t>
            </a:r>
            <a:r>
              <a:rPr lang="en-US" sz="2800" dirty="0">
                <a:solidFill>
                  <a:srgbClr val="FFFF00"/>
                </a:solidFill>
              </a:rPr>
              <a:t>,LaTiO</a:t>
            </a:r>
            <a:r>
              <a:rPr lang="en-US" sz="2800" baseline="-25000" dirty="0">
                <a:solidFill>
                  <a:srgbClr val="FFFF00"/>
                </a:solidFill>
              </a:rPr>
              <a:t>3</a:t>
            </a:r>
            <a:r>
              <a:rPr lang="en-US" sz="2800" dirty="0">
                <a:solidFill>
                  <a:srgbClr val="FFFF00"/>
                </a:solidFill>
              </a:rPr>
              <a:t>,</a:t>
            </a:r>
            <a:r>
              <a:rPr lang="en-US" sz="2800" dirty="0" smtClean="0">
                <a:solidFill>
                  <a:srgbClr val="FFFF00"/>
                </a:solidFill>
              </a:rPr>
              <a:t>YTiO</a:t>
            </a:r>
            <a:r>
              <a:rPr lang="en-US" sz="2800" baseline="-25000" dirty="0" smtClean="0">
                <a:solidFill>
                  <a:srgbClr val="FFFF00"/>
                </a:solidFill>
              </a:rPr>
              <a:t>3</a:t>
            </a:r>
            <a:endParaRPr lang="en-US" sz="2000" b="1" i="1" u="sng" baseline="-25000" dirty="0">
              <a:solidFill>
                <a:srgbClr val="FFFF00"/>
              </a:solidFill>
            </a:endParaRPr>
          </a:p>
        </p:txBody>
      </p:sp>
      <p:pic>
        <p:nvPicPr>
          <p:cNvPr id="27238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25538"/>
            <a:ext cx="7921625" cy="513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72390" name="Text Box 6"/>
          <p:cNvSpPr txBox="1">
            <a:spLocks noChangeArrowheads="1"/>
          </p:cNvSpPr>
          <p:nvPr/>
        </p:nvSpPr>
        <p:spPr bwMode="auto">
          <a:xfrm>
            <a:off x="179512" y="6309320"/>
            <a:ext cx="7931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Left panels: hypothetical cubic; Right panel: real structure</a:t>
            </a:r>
          </a:p>
        </p:txBody>
      </p:sp>
    </p:spTree>
    <p:extLst>
      <p:ext uri="{BB962C8B-B14F-4D97-AF65-F5344CB8AC3E}">
        <p14:creationId xmlns:p14="http://schemas.microsoft.com/office/powerpoint/2010/main" val="396170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88913"/>
            <a:ext cx="8229600" cy="1143000"/>
          </a:xfrm>
        </p:spPr>
        <p:txBody>
          <a:bodyPr/>
          <a:lstStyle/>
          <a:p>
            <a:pPr algn="l"/>
            <a:r>
              <a:rPr lang="en-US" sz="4000">
                <a:solidFill>
                  <a:srgbClr val="FFFF00"/>
                </a:solidFill>
              </a:rPr>
              <a:t>The two effects of distortion:</a:t>
            </a:r>
          </a:p>
        </p:txBody>
      </p:sp>
      <p:sp>
        <p:nvSpPr>
          <p:cNvPr id="27853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68313" y="1196975"/>
            <a:ext cx="8229600" cy="4525963"/>
          </a:xfrm>
        </p:spPr>
        <p:txBody>
          <a:bodyPr/>
          <a:lstStyle/>
          <a:p>
            <a:r>
              <a:rPr lang="en-US">
                <a:solidFill>
                  <a:srgbClr val="FFFF00"/>
                </a:solidFill>
              </a:rPr>
              <a:t>1) Reduction of total t2g bandwidth:</a:t>
            </a:r>
          </a:p>
          <a:p>
            <a:endParaRPr lang="en-US">
              <a:solidFill>
                <a:srgbClr val="FFFF00"/>
              </a:solidFill>
            </a:endParaRPr>
          </a:p>
          <a:p>
            <a:endParaRPr lang="en-US">
              <a:solidFill>
                <a:srgbClr val="FFFF00"/>
              </a:solidFill>
            </a:endParaRPr>
          </a:p>
          <a:p>
            <a:endParaRPr lang="en-US">
              <a:solidFill>
                <a:srgbClr val="FFFF00"/>
              </a:solidFill>
            </a:endParaRPr>
          </a:p>
          <a:p>
            <a:endParaRPr lang="en-US">
              <a:solidFill>
                <a:srgbClr val="FFFF00"/>
              </a:solidFill>
            </a:endParaRPr>
          </a:p>
          <a:p>
            <a:endParaRPr lang="en-US">
              <a:solidFill>
                <a:srgbClr val="FFFF00"/>
              </a:solidFill>
            </a:endParaRPr>
          </a:p>
          <a:p>
            <a:endParaRPr lang="en-US">
              <a:solidFill>
                <a:srgbClr val="FFFF00"/>
              </a:solidFill>
            </a:endParaRPr>
          </a:p>
        </p:txBody>
      </p:sp>
      <p:pic>
        <p:nvPicPr>
          <p:cNvPr id="27853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205038"/>
            <a:ext cx="5905500" cy="1287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78535" name="Text Box 7"/>
          <p:cNvSpPr txBox="1">
            <a:spLocks noChangeArrowheads="1"/>
          </p:cNvSpPr>
          <p:nvPr/>
        </p:nvSpPr>
        <p:spPr bwMode="auto">
          <a:xfrm>
            <a:off x="1042988" y="3644900"/>
            <a:ext cx="61341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This is because the O-M-O bond is no longer straight</a:t>
            </a:r>
          </a:p>
          <a:p>
            <a:r>
              <a:rPr lang="en-US" sz="2000">
                <a:solidFill>
                  <a:schemeClr val="bg1"/>
                </a:solidFill>
                <a:sym typeface="Wingdings" charset="0"/>
              </a:rPr>
              <a:t> pi-bonding less efficient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278537" name="Text Box 9"/>
          <p:cNvSpPr txBox="1">
            <a:spLocks noChangeArrowheads="1"/>
          </p:cNvSpPr>
          <p:nvPr/>
        </p:nvSpPr>
        <p:spPr bwMode="auto">
          <a:xfrm>
            <a:off x="755650" y="4437063"/>
            <a:ext cx="730091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en-US" sz="3200" dirty="0"/>
              <a:t>2)</a:t>
            </a:r>
            <a:r>
              <a:rPr lang="en-US" dirty="0"/>
              <a:t> </a:t>
            </a:r>
            <a:r>
              <a:rPr lang="en-US" sz="3200" dirty="0"/>
              <a:t>Splitting between t2g orbitals </a:t>
            </a:r>
            <a:r>
              <a:rPr lang="en-US" dirty="0"/>
              <a:t>(</a:t>
            </a:r>
            <a:r>
              <a:rPr lang="en-US" u="sng" dirty="0"/>
              <a:t>lifting of </a:t>
            </a:r>
          </a:p>
          <a:p>
            <a:r>
              <a:rPr lang="en-US" u="sng" dirty="0"/>
              <a:t>orbital degeneracy</a:t>
            </a:r>
            <a:r>
              <a:rPr lang="en-US" sz="3200" dirty="0"/>
              <a:t>)</a:t>
            </a:r>
          </a:p>
        </p:txBody>
      </p:sp>
      <p:sp>
        <p:nvSpPr>
          <p:cNvPr id="278538" name="Rectangle 10"/>
          <p:cNvSpPr>
            <a:spLocks noChangeArrowheads="1"/>
          </p:cNvSpPr>
          <p:nvPr/>
        </p:nvSpPr>
        <p:spPr bwMode="auto">
          <a:xfrm>
            <a:off x="1187450" y="5516563"/>
            <a:ext cx="61737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(140,200) </a:t>
            </a:r>
            <a:r>
              <a:rPr lang="en-US" sz="2000" dirty="0" err="1">
                <a:solidFill>
                  <a:schemeClr val="bg1"/>
                </a:solidFill>
              </a:rPr>
              <a:t>meV</a:t>
            </a:r>
            <a:r>
              <a:rPr lang="en-US" sz="2000" dirty="0">
                <a:solidFill>
                  <a:schemeClr val="bg1"/>
                </a:solidFill>
              </a:rPr>
              <a:t> for LaTiO3 ; (200,330) </a:t>
            </a:r>
            <a:r>
              <a:rPr lang="en-US" sz="2000" dirty="0" err="1">
                <a:solidFill>
                  <a:schemeClr val="bg1"/>
                </a:solidFill>
              </a:rPr>
              <a:t>meV</a:t>
            </a:r>
            <a:r>
              <a:rPr lang="en-US" sz="2000" dirty="0">
                <a:solidFill>
                  <a:schemeClr val="bg1"/>
                </a:solidFill>
              </a:rPr>
              <a:t> for YTiO3</a:t>
            </a:r>
          </a:p>
        </p:txBody>
      </p:sp>
      <p:sp>
        <p:nvSpPr>
          <p:cNvPr id="278539" name="Text Box 11"/>
          <p:cNvSpPr txBox="1">
            <a:spLocks noChangeArrowheads="1"/>
          </p:cNvSpPr>
          <p:nvPr/>
        </p:nvSpPr>
        <p:spPr bwMode="auto">
          <a:xfrm>
            <a:off x="2051050" y="5949950"/>
            <a:ext cx="6899275" cy="7112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Wingdings" charset="0"/>
              <a:buChar char="à"/>
            </a:pPr>
            <a:r>
              <a:rPr lang="en-US" sz="2000" b="1" i="1">
                <a:sym typeface="Wingdings" charset="0"/>
              </a:rPr>
              <a:t>Both effects</a:t>
            </a:r>
            <a:r>
              <a:rPr lang="en-US" sz="2000">
                <a:sym typeface="Wingdings" charset="0"/>
              </a:rPr>
              <a:t> are responsible for the Mott insulating state </a:t>
            </a:r>
          </a:p>
          <a:p>
            <a:pPr>
              <a:buFont typeface="Wingdings" charset="0"/>
              <a:buNone/>
            </a:pPr>
            <a:r>
              <a:rPr lang="en-US" sz="2000">
                <a:sym typeface="Wingdings" charset="0"/>
              </a:rPr>
              <a:t>of LaTiO3 and YTiO3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849864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04813"/>
            <a:ext cx="8229600" cy="1143000"/>
          </a:xfrm>
        </p:spPr>
        <p:txBody>
          <a:bodyPr/>
          <a:lstStyle/>
          <a:p>
            <a:r>
              <a:rPr lang="en-US" sz="3600" dirty="0" smtClean="0">
                <a:solidFill>
                  <a:srgbClr val="FFFF00"/>
                </a:solidFill>
              </a:rPr>
              <a:t>Splitting </a:t>
            </a:r>
            <a:r>
              <a:rPr lang="en-US" sz="3600" dirty="0">
                <a:solidFill>
                  <a:srgbClr val="FFFF00"/>
                </a:solidFill>
              </a:rPr>
              <a:t>of orbital degeneracy</a:t>
            </a:r>
            <a:br>
              <a:rPr lang="en-US" sz="3600" dirty="0">
                <a:solidFill>
                  <a:srgbClr val="FFFF00"/>
                </a:solidFill>
              </a:rPr>
            </a:br>
            <a:r>
              <a:rPr lang="en-US" sz="3600" dirty="0" smtClean="0">
                <a:solidFill>
                  <a:srgbClr val="FFFF00"/>
                </a:solidFill>
              </a:rPr>
              <a:t>FAVORS the transition into the Mott insulating state</a:t>
            </a:r>
            <a:endParaRPr lang="en-US" sz="4000" dirty="0"/>
          </a:p>
        </p:txBody>
      </p:sp>
      <p:sp>
        <p:nvSpPr>
          <p:cNvPr id="315396" name="Text Box 4"/>
          <p:cNvSpPr txBox="1">
            <a:spLocks noChangeArrowheads="1"/>
          </p:cNvSpPr>
          <p:nvPr/>
        </p:nvSpPr>
        <p:spPr bwMode="auto">
          <a:xfrm>
            <a:off x="395288" y="1773238"/>
            <a:ext cx="74803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Model example: </a:t>
            </a:r>
            <a:r>
              <a:rPr lang="en-US" u="sng" dirty="0">
                <a:solidFill>
                  <a:schemeClr val="bg1"/>
                </a:solidFill>
              </a:rPr>
              <a:t>1 electron</a:t>
            </a:r>
            <a:r>
              <a:rPr lang="en-US" dirty="0">
                <a:solidFill>
                  <a:schemeClr val="bg1"/>
                </a:solidFill>
              </a:rPr>
              <a:t> in 2 orbitals, split by </a:t>
            </a:r>
            <a:r>
              <a:rPr lang="el-GR" dirty="0">
                <a:solidFill>
                  <a:schemeClr val="bg1"/>
                </a:solidFill>
                <a:cs typeface="Arial" charset="0"/>
              </a:rPr>
              <a:t>Δ</a:t>
            </a:r>
            <a:r>
              <a:rPr lang="en-US" dirty="0">
                <a:solidFill>
                  <a:schemeClr val="bg1"/>
                </a:solidFill>
                <a:cs typeface="Arial" charset="0"/>
              </a:rPr>
              <a:t>, J=0</a:t>
            </a:r>
          </a:p>
          <a:p>
            <a:r>
              <a:rPr lang="en-US" sz="2000" dirty="0">
                <a:solidFill>
                  <a:schemeClr val="bg1"/>
                </a:solidFill>
                <a:cs typeface="Arial" charset="0"/>
              </a:rPr>
              <a:t>(</a:t>
            </a:r>
            <a:r>
              <a:rPr lang="en-US" sz="2000" dirty="0" err="1">
                <a:solidFill>
                  <a:schemeClr val="bg1"/>
                </a:solidFill>
                <a:cs typeface="Arial" charset="0"/>
              </a:rPr>
              <a:t>Manini</a:t>
            </a:r>
            <a:r>
              <a:rPr lang="en-US" sz="2000" dirty="0">
                <a:solidFill>
                  <a:schemeClr val="bg1"/>
                </a:solidFill>
                <a:cs typeface="Arial" charset="0"/>
              </a:rPr>
              <a:t> et al.</a:t>
            </a:r>
            <a:r>
              <a:rPr lang="en-US" sz="2000" dirty="0">
                <a:cs typeface="Arial" charset="0"/>
              </a:rPr>
              <a:t>, </a:t>
            </a:r>
            <a:r>
              <a:rPr lang="en-US" sz="2000" dirty="0">
                <a:solidFill>
                  <a:schemeClr val="bg1"/>
                </a:solidFill>
                <a:cs typeface="Arial" charset="0"/>
              </a:rPr>
              <a:t>PRB 2002; </a:t>
            </a:r>
            <a:r>
              <a:rPr lang="en-US" sz="2000" dirty="0" err="1">
                <a:solidFill>
                  <a:schemeClr val="bg1"/>
                </a:solidFill>
                <a:cs typeface="Arial" charset="0"/>
              </a:rPr>
              <a:t>Poteryaev</a:t>
            </a:r>
            <a:r>
              <a:rPr lang="en-US" sz="2000" dirty="0">
                <a:solidFill>
                  <a:schemeClr val="bg1"/>
                </a:solidFill>
                <a:cs typeface="Arial" charset="0"/>
              </a:rPr>
              <a:t> et al. PRB 2008)</a:t>
            </a:r>
            <a:endParaRPr lang="el-GR" sz="2000" dirty="0">
              <a:solidFill>
                <a:schemeClr val="bg1"/>
              </a:solidFill>
              <a:cs typeface="Arial" charset="0"/>
            </a:endParaRPr>
          </a:p>
        </p:txBody>
      </p:sp>
      <p:grpSp>
        <p:nvGrpSpPr>
          <p:cNvPr id="315401" name="Group 9"/>
          <p:cNvGrpSpPr>
            <a:grpSpLocks/>
          </p:cNvGrpSpPr>
          <p:nvPr/>
        </p:nvGrpSpPr>
        <p:grpSpPr bwMode="auto">
          <a:xfrm>
            <a:off x="395288" y="2781300"/>
            <a:ext cx="5062537" cy="3679825"/>
            <a:chOff x="1383" y="1752"/>
            <a:chExt cx="3189" cy="2318"/>
          </a:xfrm>
        </p:grpSpPr>
        <p:pic>
          <p:nvPicPr>
            <p:cNvPr id="315397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3" y="1752"/>
              <a:ext cx="3175" cy="2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15398" name="Text Box 6"/>
            <p:cNvSpPr txBox="1">
              <a:spLocks noChangeArrowheads="1"/>
            </p:cNvSpPr>
            <p:nvPr/>
          </p:nvSpPr>
          <p:spPr bwMode="auto">
            <a:xfrm>
              <a:off x="1701" y="3385"/>
              <a:ext cx="1238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>
                  <a:solidFill>
                    <a:srgbClr val="0033CC"/>
                  </a:solidFill>
                </a:rPr>
                <a:t>2-band metal</a:t>
              </a:r>
            </a:p>
          </p:txBody>
        </p:sp>
        <p:sp>
          <p:nvSpPr>
            <p:cNvPr id="315399" name="Text Box 7"/>
            <p:cNvSpPr txBox="1">
              <a:spLocks noChangeArrowheads="1"/>
            </p:cNvSpPr>
            <p:nvPr/>
          </p:nvSpPr>
          <p:spPr bwMode="auto">
            <a:xfrm>
              <a:off x="3334" y="2976"/>
              <a:ext cx="1238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>
                  <a:solidFill>
                    <a:srgbClr val="0033CC"/>
                  </a:solidFill>
                </a:rPr>
                <a:t>1-band metal</a:t>
              </a:r>
            </a:p>
          </p:txBody>
        </p:sp>
        <p:sp>
          <p:nvSpPr>
            <p:cNvPr id="315400" name="Text Box 8"/>
            <p:cNvSpPr txBox="1">
              <a:spLocks noChangeArrowheads="1"/>
            </p:cNvSpPr>
            <p:nvPr/>
          </p:nvSpPr>
          <p:spPr bwMode="auto">
            <a:xfrm>
              <a:off x="2096" y="2383"/>
              <a:ext cx="2287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rgbClr val="0033CC"/>
                  </a:solidFill>
                </a:rPr>
                <a:t>Fully orbital-polarized insulator</a:t>
              </a:r>
            </a:p>
          </p:txBody>
        </p:sp>
      </p:grpSp>
      <p:sp>
        <p:nvSpPr>
          <p:cNvPr id="315402" name="Text Box 10"/>
          <p:cNvSpPr txBox="1">
            <a:spLocks noChangeArrowheads="1"/>
          </p:cNvSpPr>
          <p:nvPr/>
        </p:nvSpPr>
        <p:spPr bwMode="auto">
          <a:xfrm>
            <a:off x="5580063" y="2997200"/>
            <a:ext cx="3429144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Lifting of orbital </a:t>
            </a:r>
          </a:p>
          <a:p>
            <a:r>
              <a:rPr lang="en-US" dirty="0">
                <a:solidFill>
                  <a:schemeClr val="bg1"/>
                </a:solidFill>
              </a:rPr>
              <a:t>Degeneracy:</a:t>
            </a:r>
          </a:p>
          <a:p>
            <a:pPr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 Favors </a:t>
            </a:r>
            <a:r>
              <a:rPr lang="en-US" dirty="0">
                <a:solidFill>
                  <a:schemeClr val="bg1"/>
                </a:solidFill>
              </a:rPr>
              <a:t>insulating state</a:t>
            </a:r>
          </a:p>
          <a:p>
            <a:pPr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 Triggers orbital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  polarization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191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29600" cy="1656184"/>
          </a:xfrm>
        </p:spPr>
        <p:txBody>
          <a:bodyPr/>
          <a:lstStyle/>
          <a:p>
            <a:r>
              <a:rPr lang="fr-FR" b="1" i="1" dirty="0" smtClean="0">
                <a:solidFill>
                  <a:srgbClr val="FFFF00"/>
                </a:solidFill>
              </a:rPr>
              <a:t>The </a:t>
            </a:r>
            <a:r>
              <a:rPr lang="fr-FR" b="1" i="1" dirty="0" err="1" smtClean="0">
                <a:solidFill>
                  <a:srgbClr val="FFFF00"/>
                </a:solidFill>
              </a:rPr>
              <a:t>Mott</a:t>
            </a:r>
            <a:r>
              <a:rPr lang="fr-FR" b="1" i="1" dirty="0" smtClean="0">
                <a:solidFill>
                  <a:srgbClr val="FFFF00"/>
                </a:solidFill>
              </a:rPr>
              <a:t> </a:t>
            </a:r>
            <a:r>
              <a:rPr lang="fr-FR" b="1" i="1" dirty="0" err="1" smtClean="0">
                <a:solidFill>
                  <a:srgbClr val="FFFF00"/>
                </a:solidFill>
              </a:rPr>
              <a:t>Phenomenon</a:t>
            </a:r>
            <a:r>
              <a:rPr lang="fr-FR" b="1" i="1" dirty="0">
                <a:solidFill>
                  <a:srgbClr val="FFFF00"/>
                </a:solidFill>
              </a:rPr>
              <a:t/>
            </a:r>
            <a:br>
              <a:rPr lang="fr-FR" b="1" i="1" dirty="0">
                <a:solidFill>
                  <a:srgbClr val="FFFF00"/>
                </a:solidFill>
              </a:rPr>
            </a:br>
            <a:r>
              <a:rPr lang="fr-FR" sz="3600" dirty="0" err="1" smtClean="0">
                <a:solidFill>
                  <a:srgbClr val="FFFF00"/>
                </a:solidFill>
              </a:rPr>
              <a:t>Clear</a:t>
            </a:r>
            <a:r>
              <a:rPr lang="fr-FR" sz="3600" dirty="0" smtClean="0">
                <a:solidFill>
                  <a:srgbClr val="FFFF00"/>
                </a:solidFill>
              </a:rPr>
              <a:t> </a:t>
            </a:r>
            <a:r>
              <a:rPr lang="fr-FR" sz="3600" dirty="0" err="1" smtClean="0">
                <a:solidFill>
                  <a:srgbClr val="FFFF00"/>
                </a:solidFill>
              </a:rPr>
              <a:t>failure</a:t>
            </a:r>
            <a:r>
              <a:rPr lang="fr-FR" sz="3600" dirty="0" smtClean="0">
                <a:solidFill>
                  <a:srgbClr val="FFFF00"/>
                </a:solidFill>
              </a:rPr>
              <a:t> of the </a:t>
            </a:r>
            <a:r>
              <a:rPr lang="fr-FR" sz="3600" dirty="0" err="1" smtClean="0">
                <a:solidFill>
                  <a:srgbClr val="FFFF00"/>
                </a:solidFill>
              </a:rPr>
              <a:t>textbook</a:t>
            </a:r>
            <a:r>
              <a:rPr lang="fr-FR" sz="3600" dirty="0" smtClean="0">
                <a:solidFill>
                  <a:srgbClr val="FFFF00"/>
                </a:solidFill>
              </a:rPr>
              <a:t> </a:t>
            </a:r>
            <a:r>
              <a:rPr lang="fr-FR" sz="3600" dirty="0" err="1" smtClean="0">
                <a:solidFill>
                  <a:srgbClr val="FFFF00"/>
                </a:solidFill>
              </a:rPr>
              <a:t>picture</a:t>
            </a:r>
            <a:endParaRPr lang="fr-FR" sz="3600" dirty="0">
              <a:solidFill>
                <a:srgbClr val="FFFF00"/>
              </a:solidFill>
            </a:endParaRPr>
          </a:p>
        </p:txBody>
      </p:sp>
      <p:pic>
        <p:nvPicPr>
          <p:cNvPr id="3" name="Picture 4" descr="/Users/antoinegeorges/Documents/Images_physique/Movies/mott.avi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1043608" y="2132856"/>
            <a:ext cx="7128792" cy="2376264"/>
          </a:xfrm>
        </p:spPr>
      </p:pic>
      <p:sp>
        <p:nvSpPr>
          <p:cNvPr id="4" name="ZoneTexte 3"/>
          <p:cNvSpPr txBox="1"/>
          <p:nvPr/>
        </p:nvSpPr>
        <p:spPr>
          <a:xfrm>
            <a:off x="899592" y="4653136"/>
            <a:ext cx="75170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Note: It has NOTHING to do with magnetism. The key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is Coulomb repulsion blocking of charge motion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83568" y="5589240"/>
            <a:ext cx="80714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Electrons “hesitate: between being localized on short-time </a:t>
            </a:r>
          </a:p>
          <a:p>
            <a:pPr algn="ctr"/>
            <a:r>
              <a:rPr lang="en-US" dirty="0"/>
              <a:t>s</a:t>
            </a:r>
            <a:r>
              <a:rPr lang="en-US" dirty="0" smtClean="0"/>
              <a:t>cales and (in metals) itinerant on long time-scales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82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8280400" cy="1371600"/>
          </a:xfrm>
        </p:spPr>
        <p:txBody>
          <a:bodyPr/>
          <a:lstStyle/>
          <a:p>
            <a:pPr eaLnBrk="1" hangingPunct="1"/>
            <a:r>
              <a:rPr lang="fr-FR" sz="2800" dirty="0" smtClean="0">
                <a:solidFill>
                  <a:srgbClr val="FFFF00"/>
                </a:solidFill>
                <a:latin typeface="Helvetica" charset="0"/>
              </a:rPr>
              <a:t>A </a:t>
            </a:r>
            <a:r>
              <a:rPr lang="fr-FR" sz="2800" dirty="0" err="1" smtClean="0">
                <a:solidFill>
                  <a:srgbClr val="FFFF00"/>
                </a:solidFill>
                <a:latin typeface="Helvetica" charset="0"/>
              </a:rPr>
              <a:t>big</a:t>
            </a:r>
            <a:r>
              <a:rPr lang="fr-FR" sz="2800" dirty="0" smtClean="0">
                <a:solidFill>
                  <a:srgbClr val="FFFF00"/>
                </a:solidFill>
                <a:latin typeface="Helvetica" charset="0"/>
              </a:rPr>
              <a:t> effort (1998-2013…): the happy </a:t>
            </a:r>
            <a:r>
              <a:rPr lang="fr-FR" sz="2800" dirty="0" err="1" smtClean="0">
                <a:solidFill>
                  <a:srgbClr val="FFFF00"/>
                </a:solidFill>
                <a:latin typeface="Helvetica" charset="0"/>
              </a:rPr>
              <a:t>marriage</a:t>
            </a:r>
            <a:r>
              <a:rPr lang="fr-FR" sz="2800" dirty="0" smtClean="0">
                <a:solidFill>
                  <a:srgbClr val="FFFF00"/>
                </a:solidFill>
                <a:latin typeface="Helvetica" charset="0"/>
              </a:rPr>
              <a:t> of DMFT </a:t>
            </a:r>
            <a:r>
              <a:rPr lang="fr-FR" sz="2800" dirty="0" err="1" smtClean="0">
                <a:solidFill>
                  <a:srgbClr val="FFFF00"/>
                </a:solidFill>
                <a:latin typeface="Helvetica" charset="0"/>
              </a:rPr>
              <a:t>with</a:t>
            </a:r>
            <a:r>
              <a:rPr lang="fr-FR" sz="2800" dirty="0" smtClean="0">
                <a:solidFill>
                  <a:srgbClr val="FFFF00"/>
                </a:solidFill>
                <a:latin typeface="Helvetica" charset="0"/>
              </a:rPr>
              <a:t> </a:t>
            </a:r>
            <a:r>
              <a:rPr lang="fr-FR" sz="2800" dirty="0" err="1" smtClean="0">
                <a:solidFill>
                  <a:srgbClr val="FFFF00"/>
                </a:solidFill>
                <a:latin typeface="Helvetica" charset="0"/>
              </a:rPr>
              <a:t>electronic</a:t>
            </a:r>
            <a:r>
              <a:rPr lang="fr-FR" sz="2800" dirty="0" smtClean="0">
                <a:solidFill>
                  <a:srgbClr val="FFFF00"/>
                </a:solidFill>
                <a:latin typeface="Helvetica" charset="0"/>
              </a:rPr>
              <a:t> structure </a:t>
            </a:r>
            <a:r>
              <a:rPr lang="fr-FR" sz="2800" dirty="0" err="1" smtClean="0">
                <a:solidFill>
                  <a:srgbClr val="FFFF00"/>
                </a:solidFill>
                <a:latin typeface="Helvetica" charset="0"/>
              </a:rPr>
              <a:t>calculations</a:t>
            </a:r>
            <a:r>
              <a:rPr lang="fr-FR" sz="2800" dirty="0">
                <a:solidFill>
                  <a:srgbClr val="FFFF00"/>
                </a:solidFill>
                <a:latin typeface="Helvetica" charset="0"/>
              </a:rPr>
              <a:t/>
            </a:r>
            <a:br>
              <a:rPr lang="fr-FR" sz="2800" dirty="0">
                <a:solidFill>
                  <a:srgbClr val="FFFF00"/>
                </a:solidFill>
                <a:latin typeface="Helvetica" charset="0"/>
              </a:rPr>
            </a:br>
            <a:r>
              <a:rPr lang="fr-FR" sz="2800" i="1" dirty="0" err="1" smtClean="0">
                <a:solidFill>
                  <a:schemeClr val="bg1"/>
                </a:solidFill>
                <a:latin typeface="Helvetica" charset="0"/>
              </a:rPr>
              <a:t>Realistic</a:t>
            </a:r>
            <a:r>
              <a:rPr lang="fr-FR" sz="2800" i="1" dirty="0" smtClean="0">
                <a:solidFill>
                  <a:schemeClr val="bg1"/>
                </a:solidFill>
                <a:latin typeface="Helvetica" charset="0"/>
              </a:rPr>
              <a:t> </a:t>
            </a:r>
            <a:r>
              <a:rPr lang="fr-FR" sz="2800" i="1" dirty="0" err="1" smtClean="0">
                <a:solidFill>
                  <a:schemeClr val="bg1"/>
                </a:solidFill>
                <a:latin typeface="Helvetica" charset="0"/>
              </a:rPr>
              <a:t>calculations</a:t>
            </a:r>
            <a:r>
              <a:rPr lang="fr-FR" sz="2800" i="1" dirty="0" smtClean="0">
                <a:solidFill>
                  <a:schemeClr val="bg1"/>
                </a:solidFill>
                <a:latin typeface="Helvetica" charset="0"/>
              </a:rPr>
              <a:t> </a:t>
            </a:r>
            <a:r>
              <a:rPr lang="fr-FR" sz="2800" i="1" dirty="0" err="1" smtClean="0">
                <a:solidFill>
                  <a:schemeClr val="bg1"/>
                </a:solidFill>
                <a:latin typeface="Helvetica" charset="0"/>
              </a:rPr>
              <a:t>with</a:t>
            </a:r>
            <a:r>
              <a:rPr lang="fr-FR" sz="2800" i="1" dirty="0" smtClean="0">
                <a:solidFill>
                  <a:schemeClr val="bg1"/>
                </a:solidFill>
                <a:latin typeface="Helvetica" charset="0"/>
              </a:rPr>
              <a:t> </a:t>
            </a:r>
            <a:r>
              <a:rPr lang="fr-FR" sz="2800" i="1" dirty="0" err="1" smtClean="0">
                <a:solidFill>
                  <a:schemeClr val="bg1"/>
                </a:solidFill>
                <a:latin typeface="Helvetica" charset="0"/>
              </a:rPr>
              <a:t>predictive</a:t>
            </a:r>
            <a:r>
              <a:rPr lang="fr-FR" sz="2800" i="1" dirty="0" smtClean="0">
                <a:solidFill>
                  <a:schemeClr val="bg1"/>
                </a:solidFill>
                <a:latin typeface="Helvetica" charset="0"/>
              </a:rPr>
              <a:t> power</a:t>
            </a:r>
            <a:endParaRPr lang="fr-FR" sz="2000" i="1" dirty="0" smtClean="0">
              <a:solidFill>
                <a:schemeClr val="bg1"/>
              </a:solidFill>
              <a:latin typeface="Helvetica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79388" y="1484313"/>
            <a:ext cx="3695700" cy="5189537"/>
            <a:chOff x="113" y="935"/>
            <a:chExt cx="2328" cy="3269"/>
          </a:xfrm>
        </p:grpSpPr>
        <p:pic>
          <p:nvPicPr>
            <p:cNvPr id="104455" name="Picture 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13" y="935"/>
              <a:ext cx="1887" cy="3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4456" name="Text Box 5"/>
            <p:cNvSpPr txBox="1">
              <a:spLocks noChangeArrowheads="1"/>
            </p:cNvSpPr>
            <p:nvPr/>
          </p:nvSpPr>
          <p:spPr bwMode="auto">
            <a:xfrm>
              <a:off x="158" y="1253"/>
              <a:ext cx="862" cy="679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fr-FR" sz="1800" b="1">
                  <a:solidFill>
                    <a:schemeClr val="tx1"/>
                  </a:solidFill>
                  <a:latin typeface="Arial" charset="0"/>
                </a:rPr>
                <a:t>Photoemis-sion</a:t>
              </a:r>
            </a:p>
            <a:p>
              <a:pPr algn="l"/>
              <a:r>
                <a:rPr lang="fr-FR" b="1">
                  <a:solidFill>
                    <a:schemeClr val="tx1"/>
                  </a:solidFill>
                  <a:latin typeface="Arial" charset="0"/>
                </a:rPr>
                <a:t>V</a:t>
              </a:r>
              <a:r>
                <a:rPr lang="fr-FR" b="1" baseline="-25000">
                  <a:solidFill>
                    <a:schemeClr val="tx1"/>
                  </a:solidFill>
                  <a:latin typeface="Arial" charset="0"/>
                </a:rPr>
                <a:t>2</a:t>
              </a:r>
              <a:r>
                <a:rPr lang="fr-FR" b="1">
                  <a:solidFill>
                    <a:schemeClr val="tx1"/>
                  </a:solidFill>
                  <a:latin typeface="Arial" charset="0"/>
                </a:rPr>
                <a:t>O</a:t>
              </a:r>
              <a:r>
                <a:rPr lang="fr-FR" b="1" baseline="-25000">
                  <a:solidFill>
                    <a:schemeClr val="tx1"/>
                  </a:solidFill>
                  <a:latin typeface="Arial" charset="0"/>
                </a:rPr>
                <a:t>3</a:t>
              </a:r>
            </a:p>
          </p:txBody>
        </p:sp>
        <p:sp>
          <p:nvSpPr>
            <p:cNvPr id="104457" name="Text Box 6"/>
            <p:cNvSpPr txBox="1">
              <a:spLocks noChangeArrowheads="1"/>
            </p:cNvSpPr>
            <p:nvPr/>
          </p:nvSpPr>
          <p:spPr bwMode="auto">
            <a:xfrm>
              <a:off x="113" y="3838"/>
              <a:ext cx="2328" cy="36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fr-FR" sz="1600">
                  <a:solidFill>
                    <a:schemeClr val="tx1"/>
                  </a:solidFill>
                  <a:latin typeface="Arial" charset="0"/>
                </a:rPr>
                <a:t>Pannacionne et al. Phys Rev Lett 2006</a:t>
              </a:r>
            </a:p>
            <a:p>
              <a:pPr algn="l"/>
              <a:r>
                <a:rPr lang="fr-FR" sz="1600">
                  <a:solidFill>
                    <a:schemeClr val="tx1"/>
                  </a:solidFill>
                  <a:latin typeface="Arial" charset="0"/>
                </a:rPr>
                <a:t>Poteryaev et al. Phys Rev B 2007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3924300" y="2066925"/>
            <a:ext cx="5240338" cy="4800600"/>
            <a:chOff x="2472" y="981"/>
            <a:chExt cx="3301" cy="3024"/>
          </a:xfrm>
        </p:grpSpPr>
        <p:pic>
          <p:nvPicPr>
            <p:cNvPr id="104453" name="Picture 8" descr="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472" y="981"/>
              <a:ext cx="3084" cy="2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4454" name="Text Box 9"/>
            <p:cNvSpPr txBox="1">
              <a:spLocks noChangeArrowheads="1"/>
            </p:cNvSpPr>
            <p:nvPr/>
          </p:nvSpPr>
          <p:spPr bwMode="auto">
            <a:xfrm>
              <a:off x="2773" y="3249"/>
              <a:ext cx="3000" cy="7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fr-FR" sz="2000" b="1" u="sng">
                  <a:solidFill>
                    <a:schemeClr val="tx1"/>
                  </a:solidFill>
                  <a:latin typeface="Arial" charset="0"/>
                </a:rPr>
                <a:t>Prediction of the </a:t>
              </a:r>
              <a:r>
                <a:rPr lang="fr-FR" sz="2000" b="1">
                  <a:solidFill>
                    <a:schemeClr val="tx1"/>
                  </a:solidFill>
                  <a:latin typeface="Arial" charset="0"/>
                </a:rPr>
                <a:t>phonon spectrum of</a:t>
              </a:r>
            </a:p>
            <a:p>
              <a:pPr algn="l"/>
              <a:r>
                <a:rPr lang="fr-FR" sz="2000" b="1">
                  <a:solidFill>
                    <a:schemeClr val="tx1"/>
                  </a:solidFill>
                  <a:latin typeface="Arial" charset="0"/>
                </a:rPr>
                <a:t>Plutonium in </a:t>
              </a:r>
              <a:r>
                <a:rPr lang="el-GR" sz="2000" b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δ</a:t>
              </a:r>
              <a:r>
                <a:rPr lang="en-US" sz="2000" b="1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-phase</a:t>
              </a:r>
            </a:p>
            <a:p>
              <a:pPr algn="l"/>
              <a:r>
                <a:rPr lang="fr-FR"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Theory: Dai et al, Science (2003);</a:t>
              </a:r>
            </a:p>
            <a:p>
              <a:pPr algn="l"/>
              <a:r>
                <a:rPr lang="fr-FR"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Experiments</a:t>
              </a:r>
              <a:r>
                <a:rPr lang="en-US"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rPr>
                <a:t>: Wong et al</a:t>
              </a:r>
              <a:endParaRPr lang="el-GR"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477963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Many-body Hamiltonian </a:t>
            </a:r>
            <a:r>
              <a:rPr lang="en-US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of a multi-orbital shell</a:t>
            </a:r>
          </a:p>
        </p:txBody>
      </p:sp>
      <p:sp>
        <p:nvSpPr>
          <p:cNvPr id="35843" name="TextBox 2"/>
          <p:cNvSpPr txBox="1">
            <a:spLocks noChangeArrowheads="1"/>
          </p:cNvSpPr>
          <p:nvPr/>
        </p:nvSpPr>
        <p:spPr bwMode="auto">
          <a:xfrm>
            <a:off x="1371600" y="1828800"/>
            <a:ext cx="6196013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/>
              <a:t>Simple case : </a:t>
            </a:r>
          </a:p>
          <a:p>
            <a:pPr algn="ctr" eaLnBrk="1" hangingPunct="1"/>
            <a:r>
              <a:rPr lang="en-US">
                <a:solidFill>
                  <a:schemeClr val="bg1"/>
                </a:solidFill>
              </a:rPr>
              <a:t>well-isolated degenerate t</a:t>
            </a:r>
            <a:r>
              <a:rPr lang="en-US" baseline="-25000">
                <a:solidFill>
                  <a:schemeClr val="bg1"/>
                </a:solidFill>
              </a:rPr>
              <a:t>2g</a:t>
            </a:r>
            <a:r>
              <a:rPr lang="en-US">
                <a:solidFill>
                  <a:schemeClr val="bg1"/>
                </a:solidFill>
              </a:rPr>
              <a:t> triplet </a:t>
            </a:r>
          </a:p>
          <a:p>
            <a:pPr algn="ctr" eaLnBrk="1" hangingPunct="1"/>
            <a:r>
              <a:rPr lang="en-US">
                <a:solidFill>
                  <a:schemeClr val="bg1"/>
                </a:solidFill>
              </a:rPr>
              <a:t>in a cubic oxide</a:t>
            </a:r>
          </a:p>
          <a:p>
            <a:pPr algn="ctr" eaLnBrk="1" hangingPunct="1"/>
            <a:r>
              <a:rPr lang="en-US">
                <a:solidFill>
                  <a:schemeClr val="bg1"/>
                </a:solidFill>
              </a:rPr>
              <a:t>with octahedral environment of the TM atom</a:t>
            </a:r>
          </a:p>
        </p:txBody>
      </p:sp>
      <p:pic>
        <p:nvPicPr>
          <p:cNvPr id="35844" name="Picture 2" descr="Screen Captur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038600"/>
            <a:ext cx="861060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TextBox 5"/>
          <p:cNvSpPr txBox="1">
            <a:spLocks noChangeArrowheads="1"/>
          </p:cNvSpPr>
          <p:nvPr/>
        </p:nvSpPr>
        <p:spPr bwMode="auto">
          <a:xfrm>
            <a:off x="304800" y="3429000"/>
            <a:ext cx="53165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Kanamori hamiltonian (exact for t</a:t>
            </a:r>
            <a:r>
              <a:rPr lang="en-US" baseline="-25000"/>
              <a:t>2g</a:t>
            </a:r>
            <a:r>
              <a:rPr lang="en-US"/>
              <a:t>) :</a:t>
            </a:r>
          </a:p>
        </p:txBody>
      </p:sp>
      <p:sp>
        <p:nvSpPr>
          <p:cNvPr id="35846" name="TextBox 4"/>
          <p:cNvSpPr txBox="1">
            <a:spLocks noChangeArrowheads="1"/>
          </p:cNvSpPr>
          <p:nvPr/>
        </p:nvSpPr>
        <p:spPr bwMode="auto">
          <a:xfrm>
            <a:off x="3503613" y="5842000"/>
            <a:ext cx="536882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smtClean="0"/>
              <a:t>See e.g.: </a:t>
            </a:r>
            <a:r>
              <a:rPr lang="en-US" sz="2000" dirty="0">
                <a:solidFill>
                  <a:schemeClr val="bg1"/>
                </a:solidFill>
              </a:rPr>
              <a:t>Sugano, Tanabe &amp; </a:t>
            </a:r>
            <a:r>
              <a:rPr lang="en-US" sz="2000" dirty="0" err="1">
                <a:solidFill>
                  <a:schemeClr val="bg1"/>
                </a:solidFill>
              </a:rPr>
              <a:t>Kamimura</a:t>
            </a:r>
            <a:r>
              <a:rPr lang="en-US" sz="2000" dirty="0">
                <a:solidFill>
                  <a:schemeClr val="bg1"/>
                </a:solidFill>
              </a:rPr>
              <a:t>, </a:t>
            </a:r>
          </a:p>
          <a:p>
            <a:pPr eaLnBrk="1" hangingPunct="1"/>
            <a:r>
              <a:rPr lang="en-US" sz="2000" i="1" dirty="0" err="1">
                <a:solidFill>
                  <a:schemeClr val="bg1"/>
                </a:solidFill>
              </a:rPr>
              <a:t>Multiplets</a:t>
            </a:r>
            <a:r>
              <a:rPr lang="en-US" sz="2000" i="1" dirty="0">
                <a:solidFill>
                  <a:schemeClr val="bg1"/>
                </a:solidFill>
              </a:rPr>
              <a:t> of transition-metal ions in crystals</a:t>
            </a:r>
          </a:p>
          <a:p>
            <a:pPr eaLnBrk="1" hangingPunct="1"/>
            <a:r>
              <a:rPr lang="en-US" sz="2000" dirty="0">
                <a:solidFill>
                  <a:schemeClr val="bg1"/>
                </a:solidFill>
              </a:rPr>
              <a:t>Academic Press, 1970</a:t>
            </a:r>
          </a:p>
        </p:txBody>
      </p:sp>
    </p:spTree>
    <p:extLst>
      <p:ext uri="{BB962C8B-B14F-4D97-AF65-F5344CB8AC3E}">
        <p14:creationId xmlns:p14="http://schemas.microsoft.com/office/powerpoint/2010/main" val="1101528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268760"/>
            <a:ext cx="8229600" cy="3226370"/>
          </a:xfrm>
        </p:spPr>
        <p:txBody>
          <a:bodyPr/>
          <a:lstStyle/>
          <a:p>
            <a:r>
              <a:rPr lang="fr-FR" sz="4000" dirty="0" err="1" smtClean="0">
                <a:solidFill>
                  <a:srgbClr val="FFFF00"/>
                </a:solidFill>
              </a:rPr>
              <a:t>Another</a:t>
            </a:r>
            <a:r>
              <a:rPr lang="fr-FR" sz="4000" dirty="0" smtClean="0">
                <a:solidFill>
                  <a:srgbClr val="FFFF00"/>
                </a:solidFill>
              </a:rPr>
              <a:t> </a:t>
            </a:r>
            <a:r>
              <a:rPr lang="fr-FR" sz="4000" dirty="0" err="1" smtClean="0">
                <a:solidFill>
                  <a:srgbClr val="FFFF00"/>
                </a:solidFill>
              </a:rPr>
              <a:t>key</a:t>
            </a:r>
            <a:r>
              <a:rPr lang="fr-FR" sz="4000" dirty="0" smtClean="0">
                <a:solidFill>
                  <a:srgbClr val="FFFF00"/>
                </a:solidFill>
              </a:rPr>
              <a:t> structural </a:t>
            </a:r>
            <a:r>
              <a:rPr lang="fr-FR" sz="4000" dirty="0" err="1" smtClean="0">
                <a:solidFill>
                  <a:srgbClr val="FFFF00"/>
                </a:solidFill>
              </a:rPr>
              <a:t>degree</a:t>
            </a:r>
            <a:r>
              <a:rPr lang="fr-FR" sz="4000" dirty="0" smtClean="0">
                <a:solidFill>
                  <a:srgbClr val="FFFF00"/>
                </a:solidFill>
              </a:rPr>
              <a:t> of </a:t>
            </a:r>
            <a:r>
              <a:rPr lang="fr-FR" sz="4000" dirty="0" err="1" smtClean="0">
                <a:solidFill>
                  <a:srgbClr val="FFFF00"/>
                </a:solidFill>
              </a:rPr>
              <a:t>freedom</a:t>
            </a:r>
            <a:r>
              <a:rPr lang="fr-FR" sz="4000" dirty="0" smtClean="0">
                <a:solidFill>
                  <a:srgbClr val="FFFF00"/>
                </a:solidFill>
              </a:rPr>
              <a:t> </a:t>
            </a:r>
            <a:r>
              <a:rPr lang="fr-FR" sz="4000" dirty="0" err="1" smtClean="0">
                <a:solidFill>
                  <a:srgbClr val="FFFF00"/>
                </a:solidFill>
              </a:rPr>
              <a:t>controlling</a:t>
            </a:r>
            <a:r>
              <a:rPr lang="fr-FR" sz="4000" dirty="0" smtClean="0">
                <a:solidFill>
                  <a:srgbClr val="FFFF00"/>
                </a:solidFill>
              </a:rPr>
              <a:t> </a:t>
            </a:r>
            <a:r>
              <a:rPr lang="fr-FR" sz="4000" dirty="0" err="1" smtClean="0">
                <a:solidFill>
                  <a:srgbClr val="FFFF00"/>
                </a:solidFill>
              </a:rPr>
              <a:t>superconductivity</a:t>
            </a:r>
            <a:r>
              <a:rPr lang="fr-FR" sz="4000" dirty="0" smtClean="0">
                <a:solidFill>
                  <a:srgbClr val="FFFF00"/>
                </a:solidFill>
              </a:rPr>
              <a:t>: </a:t>
            </a:r>
            <a:br>
              <a:rPr lang="fr-FR" sz="4000" dirty="0" smtClean="0">
                <a:solidFill>
                  <a:srgbClr val="FFFF00"/>
                </a:solidFill>
              </a:rPr>
            </a:br>
            <a:r>
              <a:rPr lang="fr-FR" sz="4000" dirty="0" smtClean="0">
                <a:solidFill>
                  <a:srgbClr val="FFFF00"/>
                </a:solidFill>
              </a:rPr>
              <a:t>distance of apical </a:t>
            </a:r>
            <a:r>
              <a:rPr lang="fr-FR" sz="4000" dirty="0" err="1" smtClean="0">
                <a:solidFill>
                  <a:srgbClr val="FFFF00"/>
                </a:solidFill>
              </a:rPr>
              <a:t>oxygen</a:t>
            </a:r>
            <a:r>
              <a:rPr lang="fr-FR" sz="4000" dirty="0" smtClean="0">
                <a:solidFill>
                  <a:srgbClr val="FFFF00"/>
                </a:solidFill>
              </a:rPr>
              <a:t> </a:t>
            </a:r>
            <a:br>
              <a:rPr lang="fr-FR" sz="4000" dirty="0" smtClean="0">
                <a:solidFill>
                  <a:srgbClr val="FFFF00"/>
                </a:solidFill>
              </a:rPr>
            </a:br>
            <a:r>
              <a:rPr lang="fr-FR" sz="4000" dirty="0" err="1" smtClean="0">
                <a:solidFill>
                  <a:srgbClr val="FFFF00"/>
                </a:solidFill>
              </a:rPr>
              <a:t>from</a:t>
            </a:r>
            <a:r>
              <a:rPr lang="fr-FR" sz="4000" dirty="0" smtClean="0">
                <a:solidFill>
                  <a:srgbClr val="FFFF00"/>
                </a:solidFill>
              </a:rPr>
              <a:t> CuO</a:t>
            </a:r>
            <a:r>
              <a:rPr lang="fr-FR" sz="4000" baseline="-25000" dirty="0" smtClean="0">
                <a:solidFill>
                  <a:srgbClr val="FFFF00"/>
                </a:solidFill>
              </a:rPr>
              <a:t>2</a:t>
            </a:r>
            <a:r>
              <a:rPr lang="fr-FR" sz="4000" dirty="0" smtClean="0">
                <a:solidFill>
                  <a:srgbClr val="FFFF00"/>
                </a:solidFill>
              </a:rPr>
              <a:t> plane</a:t>
            </a:r>
            <a:endParaRPr lang="fr-FR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146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r 5"/>
          <p:cNvGrpSpPr/>
          <p:nvPr/>
        </p:nvGrpSpPr>
        <p:grpSpPr>
          <a:xfrm>
            <a:off x="395536" y="332656"/>
            <a:ext cx="6731000" cy="5346700"/>
            <a:chOff x="1331640" y="764704"/>
            <a:chExt cx="6731000" cy="5346700"/>
          </a:xfrm>
        </p:grpSpPr>
        <p:pic>
          <p:nvPicPr>
            <p:cNvPr id="3" name="Image 2" descr="apical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1640" y="764704"/>
              <a:ext cx="6731000" cy="5346700"/>
            </a:xfrm>
            <a:prstGeom prst="rect">
              <a:avLst/>
            </a:prstGeom>
          </p:spPr>
        </p:pic>
        <p:sp>
          <p:nvSpPr>
            <p:cNvPr id="4" name="ZoneTexte 3"/>
            <p:cNvSpPr txBox="1"/>
            <p:nvPr/>
          </p:nvSpPr>
          <p:spPr>
            <a:xfrm>
              <a:off x="3203848" y="1124744"/>
              <a:ext cx="128813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FF0000"/>
                  </a:solidFill>
                </a:rPr>
                <a:t>T</a:t>
              </a:r>
              <a:r>
                <a:rPr lang="fr-FR" baseline="-25000" dirty="0" smtClean="0">
                  <a:solidFill>
                    <a:srgbClr val="FF0000"/>
                  </a:solidFill>
                </a:rPr>
                <a:t>c</a:t>
              </a:r>
              <a:r>
                <a:rPr lang="fr-FR" dirty="0" smtClean="0">
                  <a:solidFill>
                    <a:srgbClr val="FF0000"/>
                  </a:solidFill>
                </a:rPr>
                <a:t>~ 35K</a:t>
              </a:r>
              <a:endParaRPr lang="fr-FR" dirty="0">
                <a:solidFill>
                  <a:srgbClr val="FF0000"/>
                </a:solidFill>
              </a:endParaRPr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6156176" y="2780928"/>
              <a:ext cx="128813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FF0000"/>
                  </a:solidFill>
                </a:rPr>
                <a:t>T</a:t>
              </a:r>
              <a:r>
                <a:rPr lang="fr-FR" baseline="-25000" dirty="0" smtClean="0">
                  <a:solidFill>
                    <a:srgbClr val="FF0000"/>
                  </a:solidFill>
                </a:rPr>
                <a:t>c</a:t>
              </a:r>
              <a:r>
                <a:rPr lang="fr-FR" dirty="0" smtClean="0">
                  <a:solidFill>
                    <a:srgbClr val="FF0000"/>
                  </a:solidFill>
                </a:rPr>
                <a:t>~ 90K</a:t>
              </a:r>
              <a:endParaRPr lang="fr-FR" dirty="0">
                <a:solidFill>
                  <a:srgbClr val="FF0000"/>
                </a:solidFill>
              </a:endParaRPr>
            </a:p>
          </p:txBody>
        </p:sp>
      </p:grpSp>
      <p:sp>
        <p:nvSpPr>
          <p:cNvPr id="7" name="ZoneTexte 6"/>
          <p:cNvSpPr txBox="1"/>
          <p:nvPr/>
        </p:nvSpPr>
        <p:spPr>
          <a:xfrm>
            <a:off x="1259632" y="5877272"/>
            <a:ext cx="76838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Not </a:t>
            </a:r>
            <a:r>
              <a:rPr lang="fr-FR" dirty="0" err="1" smtClean="0"/>
              <a:t>entirely</a:t>
            </a:r>
            <a:r>
              <a:rPr lang="fr-FR" dirty="0" smtClean="0"/>
              <a:t> </a:t>
            </a:r>
            <a:r>
              <a:rPr lang="fr-FR" dirty="0" err="1" smtClean="0"/>
              <a:t>clear</a:t>
            </a:r>
            <a:r>
              <a:rPr lang="fr-FR" dirty="0" smtClean="0"/>
              <a:t> </a:t>
            </a:r>
            <a:r>
              <a:rPr lang="fr-FR" dirty="0" err="1" smtClean="0"/>
              <a:t>why</a:t>
            </a:r>
            <a:r>
              <a:rPr lang="fr-FR" dirty="0" smtClean="0"/>
              <a:t>… </a:t>
            </a:r>
            <a:r>
              <a:rPr lang="fr-FR" dirty="0" err="1" smtClean="0"/>
              <a:t>perhaps</a:t>
            </a:r>
            <a:r>
              <a:rPr lang="fr-FR" dirty="0" smtClean="0"/>
              <a:t> </a:t>
            </a:r>
            <a:r>
              <a:rPr lang="fr-FR" dirty="0" err="1" smtClean="0"/>
              <a:t>because</a:t>
            </a:r>
            <a:r>
              <a:rPr lang="fr-FR" dirty="0" smtClean="0"/>
              <a:t> of </a:t>
            </a:r>
            <a:r>
              <a:rPr lang="fr-FR" dirty="0" err="1" smtClean="0"/>
              <a:t>reduction</a:t>
            </a:r>
            <a:r>
              <a:rPr lang="fr-FR" dirty="0" smtClean="0"/>
              <a:t> </a:t>
            </a:r>
          </a:p>
          <a:p>
            <a:r>
              <a:rPr lang="fr-FR" dirty="0" smtClean="0"/>
              <a:t>of charge-</a:t>
            </a:r>
            <a:r>
              <a:rPr lang="fr-FR" dirty="0" err="1" smtClean="0"/>
              <a:t>transfer</a:t>
            </a:r>
            <a:r>
              <a:rPr lang="fr-FR" dirty="0" smtClean="0"/>
              <a:t> </a:t>
            </a:r>
            <a:r>
              <a:rPr lang="fr-FR" dirty="0" err="1" smtClean="0"/>
              <a:t>energy</a:t>
            </a:r>
            <a:r>
              <a:rPr lang="fr-FR" dirty="0" smtClean="0"/>
              <a:t> to Ligand (Weber et al, 2011)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32440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Capture.pd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1560" y="1124744"/>
            <a:ext cx="7929349" cy="5334000"/>
          </a:xfrm>
        </p:spPr>
      </p:pic>
      <p:sp>
        <p:nvSpPr>
          <p:cNvPr id="2" name="ZoneTexte 1"/>
          <p:cNvSpPr txBox="1"/>
          <p:nvPr/>
        </p:nvSpPr>
        <p:spPr>
          <a:xfrm>
            <a:off x="1475656" y="404664"/>
            <a:ext cx="63923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 smtClean="0"/>
              <a:t>Strain</a:t>
            </a:r>
            <a:r>
              <a:rPr lang="fr-FR" sz="2800" dirty="0" smtClean="0"/>
              <a:t>-control of apical </a:t>
            </a:r>
            <a:r>
              <a:rPr lang="fr-FR" sz="2800" dirty="0" err="1" smtClean="0"/>
              <a:t>oxygen</a:t>
            </a:r>
            <a:r>
              <a:rPr lang="fr-FR" sz="2800" dirty="0" smtClean="0"/>
              <a:t> </a:t>
            </a:r>
            <a:r>
              <a:rPr lang="fr-FR" sz="2800" dirty="0" err="1" smtClean="0"/>
              <a:t>height</a:t>
            </a:r>
            <a:r>
              <a:rPr lang="fr-FR" sz="2800" dirty="0" smtClean="0"/>
              <a:t> ?</a:t>
            </a:r>
            <a:endParaRPr lang="fr-FR" sz="2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fr-FR" sz="3600" dirty="0" smtClean="0">
                <a:solidFill>
                  <a:srgbClr val="FFFF00"/>
                </a:solidFill>
              </a:rPr>
              <a:t>Control of screening </a:t>
            </a:r>
            <a:br>
              <a:rPr lang="fr-FR" sz="3600" dirty="0" smtClean="0">
                <a:solidFill>
                  <a:srgbClr val="FFFF00"/>
                </a:solidFill>
              </a:rPr>
            </a:br>
            <a:r>
              <a:rPr lang="fr-FR" sz="2800" dirty="0" smtClean="0">
                <a:solidFill>
                  <a:srgbClr val="FFFF00"/>
                </a:solidFill>
              </a:rPr>
              <a:t>(</a:t>
            </a:r>
            <a:r>
              <a:rPr lang="fr-FR" sz="2800" dirty="0" smtClean="0">
                <a:solidFill>
                  <a:srgbClr val="FFFF00"/>
                </a:solidFill>
                <a:sym typeface="Wingdings"/>
              </a:rPr>
              <a:t> </a:t>
            </a:r>
            <a:r>
              <a:rPr lang="fr-FR" sz="2800" dirty="0" err="1" smtClean="0">
                <a:solidFill>
                  <a:srgbClr val="FFFF00"/>
                </a:solidFill>
                <a:sym typeface="Wingdings"/>
              </a:rPr>
              <a:t>electrostatic</a:t>
            </a:r>
            <a:r>
              <a:rPr lang="fr-FR" sz="2800" dirty="0" smtClean="0">
                <a:solidFill>
                  <a:srgbClr val="FFFF00"/>
                </a:solidFill>
                <a:sym typeface="Wingdings"/>
              </a:rPr>
              <a:t> </a:t>
            </a:r>
            <a:r>
              <a:rPr lang="fr-FR" sz="2800" dirty="0" err="1" smtClean="0">
                <a:solidFill>
                  <a:srgbClr val="FFFF00"/>
                </a:solidFill>
                <a:sym typeface="Wingdings"/>
              </a:rPr>
              <a:t>energy</a:t>
            </a:r>
            <a:r>
              <a:rPr lang="fr-FR" sz="2800" dirty="0" smtClean="0">
                <a:solidFill>
                  <a:srgbClr val="FFFF00"/>
                </a:solidFill>
                <a:sym typeface="Wingdings"/>
              </a:rPr>
              <a:t> </a:t>
            </a:r>
            <a:r>
              <a:rPr lang="fr-FR" sz="2800" dirty="0" err="1" smtClean="0">
                <a:solidFill>
                  <a:srgbClr val="FFFF00"/>
                </a:solidFill>
                <a:sym typeface="Wingdings"/>
              </a:rPr>
              <a:t>scales</a:t>
            </a:r>
            <a:r>
              <a:rPr lang="fr-FR" sz="2800" dirty="0" smtClean="0">
                <a:solidFill>
                  <a:srgbClr val="FFFF00"/>
                </a:solidFill>
                <a:sym typeface="Wingdings"/>
              </a:rPr>
              <a:t>)</a:t>
            </a:r>
            <a:r>
              <a:rPr lang="fr-FR" sz="3600" dirty="0" smtClean="0">
                <a:solidFill>
                  <a:srgbClr val="FFFF00"/>
                </a:solidFill>
                <a:sym typeface="Wingdings"/>
              </a:rPr>
              <a:t> </a:t>
            </a:r>
            <a:br>
              <a:rPr lang="fr-FR" sz="3600" dirty="0" smtClean="0">
                <a:solidFill>
                  <a:srgbClr val="FFFF00"/>
                </a:solidFill>
                <a:sym typeface="Wingdings"/>
              </a:rPr>
            </a:br>
            <a:r>
              <a:rPr lang="fr-FR" sz="3600" dirty="0" err="1" smtClean="0">
                <a:solidFill>
                  <a:srgbClr val="FFFF00"/>
                </a:solidFill>
              </a:rPr>
              <a:t>through</a:t>
            </a:r>
            <a:r>
              <a:rPr lang="fr-FR" sz="3600" dirty="0" smtClean="0">
                <a:solidFill>
                  <a:srgbClr val="FFFF00"/>
                </a:solidFill>
              </a:rPr>
              <a:t> a </a:t>
            </a:r>
            <a:r>
              <a:rPr lang="fr-FR" sz="3600" dirty="0" err="1" smtClean="0">
                <a:solidFill>
                  <a:srgbClr val="FFFF00"/>
                </a:solidFill>
              </a:rPr>
              <a:t>tunable</a:t>
            </a:r>
            <a:r>
              <a:rPr lang="fr-FR" sz="3600" dirty="0" smtClean="0">
                <a:solidFill>
                  <a:srgbClr val="FFFF00"/>
                </a:solidFill>
              </a:rPr>
              <a:t> </a:t>
            </a:r>
            <a:r>
              <a:rPr lang="fr-FR" sz="3600" dirty="0" err="1" smtClean="0">
                <a:solidFill>
                  <a:srgbClr val="FFFF00"/>
                </a:solidFill>
              </a:rPr>
              <a:t>dielectrics</a:t>
            </a:r>
            <a:r>
              <a:rPr lang="fr-FR" sz="3600" dirty="0" smtClean="0">
                <a:solidFill>
                  <a:srgbClr val="FFFF00"/>
                </a:solidFill>
              </a:rPr>
              <a:t> (STO)</a:t>
            </a:r>
            <a:endParaRPr lang="fr-FR" sz="3600" dirty="0">
              <a:solidFill>
                <a:srgbClr val="FFFF00"/>
              </a:solidFill>
            </a:endParaRPr>
          </a:p>
        </p:txBody>
      </p:sp>
      <p:pic>
        <p:nvPicPr>
          <p:cNvPr id="5" name="Image 4" descr="screenin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204864"/>
            <a:ext cx="6372200" cy="428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570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1143000"/>
          </a:xfrm>
        </p:spPr>
        <p:txBody>
          <a:bodyPr/>
          <a:lstStyle/>
          <a:p>
            <a:r>
              <a:rPr lang="fr-FR" dirty="0" err="1" smtClean="0">
                <a:solidFill>
                  <a:srgbClr val="FFFF00"/>
                </a:solidFill>
              </a:rPr>
              <a:t>Disclaimer</a:t>
            </a:r>
            <a:r>
              <a:rPr lang="fr-FR" dirty="0" smtClean="0">
                <a:solidFill>
                  <a:srgbClr val="FFFF00"/>
                </a:solidFill>
              </a:rPr>
              <a:t> :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9552" y="1988840"/>
            <a:ext cx="8229600" cy="4464496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Broad-brush picture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Not a technical talk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Just a very limited set of examples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Not necessarily the most recent results (rather, selected for illustrative purpose)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 somewhat idiosyncratic viewpoint (especially: emphasis on Dynamical </a:t>
            </a:r>
            <a:r>
              <a:rPr lang="en-US" dirty="0">
                <a:solidFill>
                  <a:schemeClr val="bg1"/>
                </a:solidFill>
              </a:rPr>
              <a:t>M</a:t>
            </a:r>
            <a:r>
              <a:rPr lang="en-US" dirty="0" smtClean="0">
                <a:solidFill>
                  <a:schemeClr val="bg1"/>
                </a:solidFill>
              </a:rPr>
              <a:t>ean-Field </a:t>
            </a:r>
            <a:r>
              <a:rPr lang="en-US" dirty="0">
                <a:solidFill>
                  <a:schemeClr val="bg1"/>
                </a:solidFill>
              </a:rPr>
              <a:t>T</a:t>
            </a:r>
            <a:r>
              <a:rPr lang="en-US" dirty="0" smtClean="0">
                <a:solidFill>
                  <a:schemeClr val="bg1"/>
                </a:solidFill>
              </a:rPr>
              <a:t>heory)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838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53" name="Text Box 9"/>
          <p:cNvSpPr txBox="1">
            <a:spLocks noChangeArrowheads="1"/>
          </p:cNvSpPr>
          <p:nvPr/>
        </p:nvSpPr>
        <p:spPr bwMode="auto">
          <a:xfrm>
            <a:off x="323528" y="6237312"/>
            <a:ext cx="20433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La</a:t>
            </a:r>
            <a:r>
              <a:rPr lang="fr-FR" b="1" baseline="-25000" dirty="0">
                <a:solidFill>
                  <a:schemeClr val="bg1"/>
                </a:solidFill>
              </a:rPr>
              <a:t>2-</a:t>
            </a:r>
            <a:r>
              <a:rPr lang="fr-FR" b="1" baseline="-25000" dirty="0" smtClean="0">
                <a:solidFill>
                  <a:schemeClr val="bg1"/>
                </a:solidFill>
              </a:rPr>
              <a:t>x</a:t>
            </a:r>
            <a:r>
              <a:rPr lang="fr-FR" b="1" dirty="0" smtClean="0">
                <a:solidFill>
                  <a:schemeClr val="bg1"/>
                </a:solidFill>
              </a:rPr>
              <a:t>Sr</a:t>
            </a:r>
            <a:r>
              <a:rPr lang="fr-FR" b="1" baseline="-25000" dirty="0" smtClean="0">
                <a:solidFill>
                  <a:schemeClr val="bg1"/>
                </a:solidFill>
              </a:rPr>
              <a:t>x</a:t>
            </a:r>
            <a:r>
              <a:rPr lang="fr-FR" b="1" dirty="0" smtClean="0">
                <a:solidFill>
                  <a:schemeClr val="bg1"/>
                </a:solidFill>
              </a:rPr>
              <a:t>CuO</a:t>
            </a:r>
            <a:r>
              <a:rPr lang="fr-FR" b="1" baseline="-25000" dirty="0">
                <a:solidFill>
                  <a:schemeClr val="bg1"/>
                </a:solidFill>
              </a:rPr>
              <a:t>4</a:t>
            </a:r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5" name="Image 4" descr="LSC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28800"/>
            <a:ext cx="2427114" cy="4558239"/>
          </a:xfrm>
          <a:prstGeom prst="rect">
            <a:avLst/>
          </a:prstGeom>
        </p:spPr>
      </p:pic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79512" y="116632"/>
            <a:ext cx="8229600" cy="1224136"/>
          </a:xfrm>
        </p:spPr>
        <p:txBody>
          <a:bodyPr/>
          <a:lstStyle/>
          <a:p>
            <a:pPr algn="l"/>
            <a:r>
              <a:rPr lang="fr-FR" sz="3600" dirty="0" smtClean="0">
                <a:solidFill>
                  <a:srgbClr val="FFFF00"/>
                </a:solidFill>
              </a:rPr>
              <a:t>Last, but not least…</a:t>
            </a:r>
            <a:r>
              <a:rPr lang="fr-FR" sz="3600" dirty="0" err="1" smtClean="0">
                <a:solidFill>
                  <a:srgbClr val="FFFF00"/>
                </a:solidFill>
              </a:rPr>
              <a:t>copper-oxide</a:t>
            </a:r>
            <a:r>
              <a:rPr lang="fr-FR" sz="3600" dirty="0" smtClean="0">
                <a:solidFill>
                  <a:srgbClr val="FFFF00"/>
                </a:solidFill>
              </a:rPr>
              <a:t> « </a:t>
            </a:r>
            <a:r>
              <a:rPr lang="fr-FR" sz="3600" dirty="0" err="1" smtClean="0">
                <a:solidFill>
                  <a:srgbClr val="FFFF00"/>
                </a:solidFill>
              </a:rPr>
              <a:t>high-T</a:t>
            </a:r>
            <a:r>
              <a:rPr lang="fr-FR" sz="3600" baseline="-25000" dirty="0" err="1" smtClean="0">
                <a:solidFill>
                  <a:srgbClr val="FFFF00"/>
                </a:solidFill>
              </a:rPr>
              <a:t>c</a:t>
            </a:r>
            <a:r>
              <a:rPr lang="fr-FR" sz="3600" dirty="0" smtClean="0">
                <a:solidFill>
                  <a:srgbClr val="FFFF00"/>
                </a:solidFill>
              </a:rPr>
              <a:t> » </a:t>
            </a:r>
            <a:r>
              <a:rPr lang="fr-FR" sz="3600" dirty="0" err="1" smtClean="0">
                <a:solidFill>
                  <a:srgbClr val="FFFF00"/>
                </a:solidFill>
              </a:rPr>
              <a:t>superconductors</a:t>
            </a:r>
            <a:endParaRPr lang="fr-FR" sz="3600" dirty="0">
              <a:solidFill>
                <a:srgbClr val="FFFF00"/>
              </a:solidFill>
            </a:endParaRP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3059832" y="5589240"/>
            <a:ext cx="582158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fr-FR" sz="1600" i="1" dirty="0" err="1">
                <a:solidFill>
                  <a:schemeClr val="bg1"/>
                </a:solidFill>
              </a:rPr>
              <a:t>Bednorz</a:t>
            </a:r>
            <a:r>
              <a:rPr lang="fr-FR" sz="1600" dirty="0">
                <a:solidFill>
                  <a:schemeClr val="bg1"/>
                </a:solidFill>
              </a:rPr>
              <a:t>, J.G. et K.A. </a:t>
            </a:r>
            <a:r>
              <a:rPr lang="fr-FR" sz="1600" i="1" dirty="0">
                <a:solidFill>
                  <a:schemeClr val="bg1"/>
                </a:solidFill>
              </a:rPr>
              <a:t>Muller</a:t>
            </a:r>
            <a:r>
              <a:rPr lang="fr-FR" sz="1600" dirty="0">
                <a:solidFill>
                  <a:schemeClr val="bg1"/>
                </a:solidFill>
              </a:rPr>
              <a:t>, </a:t>
            </a:r>
          </a:p>
          <a:p>
            <a:r>
              <a:rPr lang="fr-FR" sz="1600" i="1" dirty="0">
                <a:solidFill>
                  <a:schemeClr val="bg1"/>
                </a:solidFill>
              </a:rPr>
              <a:t>Possible </a:t>
            </a:r>
            <a:r>
              <a:rPr lang="fr-FR" sz="1600" i="1" dirty="0" err="1">
                <a:solidFill>
                  <a:schemeClr val="bg1"/>
                </a:solidFill>
              </a:rPr>
              <a:t>high-Tc</a:t>
            </a:r>
            <a:r>
              <a:rPr lang="fr-FR" sz="1600" i="1" dirty="0">
                <a:solidFill>
                  <a:schemeClr val="bg1"/>
                </a:solidFill>
              </a:rPr>
              <a:t> </a:t>
            </a:r>
            <a:r>
              <a:rPr lang="fr-FR" sz="1600" i="1" dirty="0" err="1">
                <a:solidFill>
                  <a:schemeClr val="bg1"/>
                </a:solidFill>
              </a:rPr>
              <a:t>superconductivity</a:t>
            </a:r>
            <a:r>
              <a:rPr lang="fr-FR" sz="1600" i="1" dirty="0">
                <a:solidFill>
                  <a:schemeClr val="bg1"/>
                </a:solidFill>
              </a:rPr>
              <a:t> in the Ba-La-Cu-O system.</a:t>
            </a:r>
            <a:r>
              <a:rPr lang="fr-FR" sz="1600" dirty="0">
                <a:solidFill>
                  <a:schemeClr val="bg1"/>
                </a:solidFill>
              </a:rPr>
              <a:t> </a:t>
            </a:r>
          </a:p>
          <a:p>
            <a:r>
              <a:rPr lang="fr-FR" sz="1600" i="1" dirty="0" err="1">
                <a:solidFill>
                  <a:schemeClr val="bg1"/>
                </a:solidFill>
              </a:rPr>
              <a:t>Zeitschrift</a:t>
            </a:r>
            <a:r>
              <a:rPr lang="fr-FR" sz="1600" dirty="0">
                <a:solidFill>
                  <a:schemeClr val="bg1"/>
                </a:solidFill>
              </a:rPr>
              <a:t> fur </a:t>
            </a:r>
            <a:r>
              <a:rPr lang="fr-FR" sz="1600" dirty="0" err="1">
                <a:solidFill>
                  <a:schemeClr val="bg1"/>
                </a:solidFill>
              </a:rPr>
              <a:t>Physik</a:t>
            </a:r>
            <a:r>
              <a:rPr lang="fr-FR" sz="1600" dirty="0">
                <a:solidFill>
                  <a:schemeClr val="bg1"/>
                </a:solidFill>
              </a:rPr>
              <a:t> B-Condensed. </a:t>
            </a:r>
            <a:r>
              <a:rPr lang="fr-FR" sz="1600" dirty="0" err="1">
                <a:solidFill>
                  <a:schemeClr val="bg1"/>
                </a:solidFill>
              </a:rPr>
              <a:t>Matter</a:t>
            </a:r>
            <a:r>
              <a:rPr lang="fr-FR" sz="1600" dirty="0">
                <a:solidFill>
                  <a:schemeClr val="bg1"/>
                </a:solidFill>
              </a:rPr>
              <a:t>, </a:t>
            </a:r>
            <a:r>
              <a:rPr lang="fr-FR" sz="1600" dirty="0" smtClean="0">
                <a:solidFill>
                  <a:schemeClr val="bg1"/>
                </a:solidFill>
              </a:rPr>
              <a:t>1986</a:t>
            </a:r>
          </a:p>
          <a:p>
            <a:r>
              <a:rPr lang="fr-FR" sz="1600" dirty="0" smtClean="0">
                <a:solidFill>
                  <a:schemeClr val="bg1"/>
                </a:solidFill>
                <a:sym typeface="Wingdings"/>
              </a:rPr>
              <a:t> Nobel </a:t>
            </a:r>
            <a:r>
              <a:rPr lang="fr-FR" sz="1600" dirty="0" err="1" smtClean="0">
                <a:solidFill>
                  <a:schemeClr val="bg1"/>
                </a:solidFill>
                <a:sym typeface="Wingdings"/>
              </a:rPr>
              <a:t>prize</a:t>
            </a:r>
            <a:r>
              <a:rPr lang="fr-FR" sz="1600" dirty="0" smtClean="0">
                <a:solidFill>
                  <a:schemeClr val="bg1"/>
                </a:solidFill>
                <a:sym typeface="Wingdings"/>
              </a:rPr>
              <a:t>, 1987</a:t>
            </a:r>
            <a:r>
              <a:rPr lang="fr-FR" sz="1600" dirty="0" smtClean="0">
                <a:solidFill>
                  <a:schemeClr val="bg1"/>
                </a:solidFill>
              </a:rPr>
              <a:t> </a:t>
            </a:r>
            <a:endParaRPr lang="fr-FR" sz="1600" dirty="0">
              <a:solidFill>
                <a:schemeClr val="bg1"/>
              </a:solidFill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3">
            <a:lum bright="-10000" contrast="40000"/>
          </a:blip>
          <a:srcRect t="4427"/>
          <a:stretch>
            <a:fillRect/>
          </a:stretch>
        </p:blipFill>
        <p:spPr bwMode="auto">
          <a:xfrm>
            <a:off x="3563888" y="1412776"/>
            <a:ext cx="4752528" cy="404334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4139952" y="3068960"/>
            <a:ext cx="1900064" cy="3693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/>
            <a:r>
              <a:rPr lang="en-US" sz="1800" dirty="0">
                <a:solidFill>
                  <a:srgbClr val="0033CC"/>
                </a:solidFill>
              </a:rPr>
              <a:t>Liquid Nitrogen</a:t>
            </a: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7596336" y="4797152"/>
            <a:ext cx="710451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/>
            <a:r>
              <a:rPr lang="fr-FR" sz="2000" dirty="0" err="1" smtClean="0">
                <a:solidFill>
                  <a:srgbClr val="000090"/>
                </a:solidFill>
              </a:rPr>
              <a:t>Year</a:t>
            </a:r>
            <a:endParaRPr lang="fr-FR" sz="2000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228600"/>
            <a:ext cx="6983413" cy="1143000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rgbClr val="FFFF00"/>
                </a:solidFill>
                <a:latin typeface="Helvetica" charset="0"/>
              </a:rPr>
              <a:t>Copper-oxide superconductors: </a:t>
            </a:r>
            <a:br>
              <a:rPr lang="en-US" sz="2800" b="1" dirty="0" smtClean="0">
                <a:solidFill>
                  <a:srgbClr val="FFFF00"/>
                </a:solidFill>
                <a:latin typeface="Helvetica" charset="0"/>
              </a:rPr>
            </a:br>
            <a:r>
              <a:rPr lang="en-US" sz="2800" i="1" dirty="0" smtClean="0">
                <a:solidFill>
                  <a:srgbClr val="FFFF00"/>
                </a:solidFill>
                <a:latin typeface="Helvetica" charset="0"/>
              </a:rPr>
              <a:t>A headache for theorists - Rich phase diagram with mysterious electronic phases </a:t>
            </a:r>
          </a:p>
        </p:txBody>
      </p:sp>
      <p:sp>
        <p:nvSpPr>
          <p:cNvPr id="89091" name="Rectangle 3"/>
          <p:cNvSpPr>
            <a:spLocks noChangeArrowheads="1"/>
          </p:cNvSpPr>
          <p:nvPr/>
        </p:nvSpPr>
        <p:spPr bwMode="auto">
          <a:xfrm>
            <a:off x="2268538" y="1628775"/>
            <a:ext cx="1223962" cy="2873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9092" name="Rectangle 4"/>
          <p:cNvSpPr>
            <a:spLocks noChangeArrowheads="1"/>
          </p:cNvSpPr>
          <p:nvPr/>
        </p:nvSpPr>
        <p:spPr bwMode="auto">
          <a:xfrm>
            <a:off x="5795963" y="1557338"/>
            <a:ext cx="863600" cy="431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81000" y="1490663"/>
            <a:ext cx="7870825" cy="5367337"/>
            <a:chOff x="158" y="845"/>
            <a:chExt cx="4958" cy="3381"/>
          </a:xfrm>
        </p:grpSpPr>
        <p:pic>
          <p:nvPicPr>
            <p:cNvPr id="89094" name="Picture 6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39" y="845"/>
              <a:ext cx="4082" cy="28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9095" name="AutoShape 7"/>
            <p:cNvSpPr>
              <a:spLocks noChangeArrowheads="1"/>
            </p:cNvSpPr>
            <p:nvPr/>
          </p:nvSpPr>
          <p:spPr bwMode="auto">
            <a:xfrm>
              <a:off x="2562" y="3748"/>
              <a:ext cx="136" cy="227"/>
            </a:xfrm>
            <a:prstGeom prst="upArrow">
              <a:avLst>
                <a:gd name="adj1" fmla="val 50000"/>
                <a:gd name="adj2" fmla="val 41728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9096" name="Text Box 8"/>
            <p:cNvSpPr txBox="1">
              <a:spLocks noChangeArrowheads="1"/>
            </p:cNvSpPr>
            <p:nvPr/>
          </p:nvSpPr>
          <p:spPr bwMode="auto">
            <a:xfrm>
              <a:off x="2064" y="3974"/>
              <a:ext cx="1102" cy="25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fr-FR" sz="2000">
                  <a:latin typeface="Arial" charset="0"/>
                </a:rPr>
                <a:t>Mott Insulator</a:t>
              </a:r>
            </a:p>
          </p:txBody>
        </p:sp>
        <p:sp>
          <p:nvSpPr>
            <p:cNvPr id="89097" name="AutoShape 9"/>
            <p:cNvSpPr>
              <a:spLocks noChangeArrowheads="1"/>
            </p:cNvSpPr>
            <p:nvPr/>
          </p:nvSpPr>
          <p:spPr bwMode="auto">
            <a:xfrm>
              <a:off x="2744" y="3702"/>
              <a:ext cx="2086" cy="136"/>
            </a:xfrm>
            <a:prstGeom prst="rightArrow">
              <a:avLst>
                <a:gd name="adj1" fmla="val 50000"/>
                <a:gd name="adj2" fmla="val 383456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9098" name="Text Box 10"/>
            <p:cNvSpPr txBox="1">
              <a:spLocks noChangeArrowheads="1"/>
            </p:cNvSpPr>
            <p:nvPr/>
          </p:nvSpPr>
          <p:spPr bwMode="auto">
            <a:xfrm>
              <a:off x="3990" y="3878"/>
              <a:ext cx="1126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fr-FR" sz="2000" i="1">
                  <a:latin typeface="Arial" charset="0"/>
                </a:rPr>
                <a:t>Hole injection</a:t>
              </a:r>
            </a:p>
          </p:txBody>
        </p:sp>
        <p:sp>
          <p:nvSpPr>
            <p:cNvPr id="89099" name="AutoShape 11"/>
            <p:cNvSpPr>
              <a:spLocks noChangeArrowheads="1"/>
            </p:cNvSpPr>
            <p:nvPr/>
          </p:nvSpPr>
          <p:spPr bwMode="auto">
            <a:xfrm>
              <a:off x="657" y="3702"/>
              <a:ext cx="1905" cy="91"/>
            </a:xfrm>
            <a:prstGeom prst="leftArrow">
              <a:avLst>
                <a:gd name="adj1" fmla="val 50000"/>
                <a:gd name="adj2" fmla="val 523352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9100" name="Text Box 12"/>
            <p:cNvSpPr txBox="1">
              <a:spLocks noChangeArrowheads="1"/>
            </p:cNvSpPr>
            <p:nvPr/>
          </p:nvSpPr>
          <p:spPr bwMode="auto">
            <a:xfrm>
              <a:off x="158" y="3838"/>
              <a:ext cx="1386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fr-FR" sz="2000" i="1" dirty="0">
                  <a:latin typeface="Arial" charset="0"/>
                </a:rPr>
                <a:t>Electron injection</a:t>
              </a:r>
            </a:p>
          </p:txBody>
        </p:sp>
        <p:sp>
          <p:nvSpPr>
            <p:cNvPr id="89101" name="Text Box 13"/>
            <p:cNvSpPr txBox="1">
              <a:spLocks noChangeArrowheads="1"/>
            </p:cNvSpPr>
            <p:nvPr/>
          </p:nvSpPr>
          <p:spPr bwMode="auto">
            <a:xfrm rot="10800000">
              <a:off x="403" y="1290"/>
              <a:ext cx="310" cy="18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fr-FR" sz="2400" i="1">
                  <a:latin typeface="Arial" charset="0"/>
                </a:rPr>
                <a:t>Temperature (Kelvin)</a:t>
              </a:r>
            </a:p>
          </p:txBody>
        </p:sp>
        <p:sp>
          <p:nvSpPr>
            <p:cNvPr id="89102" name="Text Box 14"/>
            <p:cNvSpPr txBox="1">
              <a:spLocks noChangeArrowheads="1"/>
            </p:cNvSpPr>
            <p:nvPr/>
          </p:nvSpPr>
          <p:spPr bwMode="auto">
            <a:xfrm>
              <a:off x="3243" y="3067"/>
              <a:ext cx="1563" cy="233"/>
            </a:xfrm>
            <a:prstGeom prst="rect">
              <a:avLst/>
            </a:prstGeom>
            <a:solidFill>
              <a:srgbClr val="F3C5AB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fr-FR" sz="1800">
                  <a:solidFill>
                    <a:schemeClr val="tx1"/>
                  </a:solidFill>
                  <a:latin typeface="Arial" charset="0"/>
                </a:rPr>
                <a:t>Superconducting state</a:t>
              </a:r>
            </a:p>
          </p:txBody>
        </p:sp>
        <p:sp>
          <p:nvSpPr>
            <p:cNvPr id="89103" name="Text Box 15"/>
            <p:cNvSpPr txBox="1">
              <a:spLocks noChangeArrowheads="1"/>
            </p:cNvSpPr>
            <p:nvPr/>
          </p:nvSpPr>
          <p:spPr bwMode="auto">
            <a:xfrm>
              <a:off x="2018" y="2387"/>
              <a:ext cx="779" cy="407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fr-FR" sz="1800">
                  <a:solidFill>
                    <a:schemeClr val="tx1"/>
                  </a:solidFill>
                  <a:latin typeface="Arial" charset="0"/>
                </a:rPr>
                <a:t>Magnetic</a:t>
              </a:r>
            </a:p>
            <a:p>
              <a:pPr algn="l"/>
              <a:r>
                <a:rPr lang="fr-FR" sz="1800">
                  <a:solidFill>
                    <a:schemeClr val="tx1"/>
                  </a:solidFill>
                  <a:latin typeface="Arial" charset="0"/>
                </a:rPr>
                <a:t>State (AF)</a:t>
              </a:r>
            </a:p>
          </p:txBody>
        </p:sp>
        <p:sp>
          <p:nvSpPr>
            <p:cNvPr id="89104" name="Text Box 16"/>
            <p:cNvSpPr txBox="1">
              <a:spLocks noChangeArrowheads="1"/>
            </p:cNvSpPr>
            <p:nvPr/>
          </p:nvSpPr>
          <p:spPr bwMode="auto">
            <a:xfrm>
              <a:off x="3107" y="1389"/>
              <a:ext cx="1542" cy="60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fr-FR" sz="2000">
                  <a:solidFill>
                    <a:schemeClr val="tx1"/>
                  </a:solidFill>
                  <a:latin typeface="Arial" charset="0"/>
                </a:rPr>
                <a:t>« Strange » Metal</a:t>
              </a:r>
            </a:p>
            <a:p>
              <a:r>
                <a:rPr lang="fr-FR" sz="2000">
                  <a:solidFill>
                    <a:schemeClr val="tx1"/>
                  </a:solidFill>
                  <a:latin typeface="Arial" charset="0"/>
                </a:rPr>
                <a:t>(</a:t>
              </a:r>
              <a:r>
                <a:rPr lang="fr-FR" sz="1400">
                  <a:solidFill>
                    <a:schemeClr val="tx1"/>
                  </a:solidFill>
                  <a:latin typeface="Arial" charset="0"/>
                </a:rPr>
                <a:t>not a conventional Fermi liquid)</a:t>
              </a:r>
              <a:endParaRPr lang="fr-FR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89105" name="Line 17"/>
            <p:cNvSpPr>
              <a:spLocks noChangeShapeType="1"/>
            </p:cNvSpPr>
            <p:nvPr/>
          </p:nvSpPr>
          <p:spPr bwMode="auto">
            <a:xfrm>
              <a:off x="2835" y="1344"/>
              <a:ext cx="1043" cy="127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106" name="Text Box 18"/>
            <p:cNvSpPr txBox="1">
              <a:spLocks noChangeArrowheads="1"/>
            </p:cNvSpPr>
            <p:nvPr/>
          </p:nvSpPr>
          <p:spPr bwMode="auto">
            <a:xfrm rot="2880000">
              <a:off x="2628" y="2137"/>
              <a:ext cx="1270" cy="407"/>
            </a:xfrm>
            <a:prstGeom prst="rect">
              <a:avLst/>
            </a:prstGeom>
            <a:solidFill>
              <a:srgbClr val="CDCED1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fr-FR" sz="1800" b="1">
                  <a:solidFill>
                    <a:schemeClr val="tx1"/>
                  </a:solidFill>
                  <a:latin typeface="Arial" charset="0"/>
                </a:rPr>
                <a:t>Metal with</a:t>
              </a:r>
            </a:p>
            <a:p>
              <a:r>
                <a:rPr lang="fr-FR" sz="1800" b="1">
                  <a:solidFill>
                    <a:schemeClr val="tx1"/>
                  </a:solidFill>
                  <a:latin typeface="Arial" charset="0"/>
                </a:rPr>
                <a:t>« pseudogap »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458200" cy="914400"/>
          </a:xfrm>
        </p:spPr>
        <p:txBody>
          <a:bodyPr/>
          <a:lstStyle/>
          <a:p>
            <a:pPr eaLnBrk="1" hangingPunct="1"/>
            <a:r>
              <a:rPr lang="fr-FR" sz="2800" b="1" dirty="0" smtClean="0">
                <a:solidFill>
                  <a:srgbClr val="FFFF00"/>
                </a:solidFill>
                <a:latin typeface="Helvetica" charset="0"/>
              </a:rPr>
              <a:t>The </a:t>
            </a:r>
            <a:r>
              <a:rPr lang="fr-FR" sz="2800" b="1" dirty="0" err="1" smtClean="0">
                <a:solidFill>
                  <a:srgbClr val="FFFF00"/>
                </a:solidFill>
                <a:latin typeface="Helvetica" charset="0"/>
              </a:rPr>
              <a:t>Mott</a:t>
            </a:r>
            <a:r>
              <a:rPr lang="fr-FR" sz="2800" b="1" dirty="0" smtClean="0">
                <a:solidFill>
                  <a:srgbClr val="FFFF00"/>
                </a:solidFill>
                <a:latin typeface="Helvetica" charset="0"/>
              </a:rPr>
              <a:t> </a:t>
            </a:r>
            <a:r>
              <a:rPr lang="fr-FR" sz="2800" b="1" dirty="0" err="1" smtClean="0">
                <a:solidFill>
                  <a:srgbClr val="FFFF00"/>
                </a:solidFill>
                <a:latin typeface="Helvetica" charset="0"/>
              </a:rPr>
              <a:t>phenomenon</a:t>
            </a:r>
            <a:r>
              <a:rPr lang="fr-FR" sz="2800" b="1" dirty="0" smtClean="0">
                <a:solidFill>
                  <a:srgbClr val="FFFF00"/>
                </a:solidFill>
                <a:latin typeface="Helvetica" charset="0"/>
              </a:rPr>
              <a:t>: a « </a:t>
            </a:r>
            <a:r>
              <a:rPr lang="fr-FR" sz="2800" b="1" dirty="0" err="1" smtClean="0">
                <a:solidFill>
                  <a:srgbClr val="FFFF00"/>
                </a:solidFill>
                <a:latin typeface="Helvetica" charset="0"/>
              </a:rPr>
              <a:t>toy</a:t>
            </a:r>
            <a:r>
              <a:rPr lang="fr-FR" sz="2800" b="1" dirty="0" smtClean="0">
                <a:solidFill>
                  <a:srgbClr val="FFFF00"/>
                </a:solidFill>
                <a:latin typeface="Helvetica" charset="0"/>
              </a:rPr>
              <a:t> model »</a:t>
            </a: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5508104" y="6381328"/>
            <a:ext cx="34232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600" dirty="0">
                <a:solidFill>
                  <a:srgbClr val="FFFFFF"/>
                </a:solidFill>
              </a:rPr>
              <a:t>Animation: permission </a:t>
            </a:r>
            <a:r>
              <a:rPr lang="fr-FR" sz="1600" dirty="0" err="1">
                <a:solidFill>
                  <a:srgbClr val="FFFFFF"/>
                </a:solidFill>
              </a:rPr>
              <a:t>H.Fukuyama</a:t>
            </a:r>
            <a:endParaRPr lang="fr-FR" sz="1600" dirty="0">
              <a:solidFill>
                <a:srgbClr val="FFFFFF"/>
              </a:solidFill>
            </a:endParaRPr>
          </a:p>
        </p:txBody>
      </p:sp>
      <p:pic>
        <p:nvPicPr>
          <p:cNvPr id="29700" name="Picture 4" descr="/Users/antoinegeorges/Documents/Images_physique/Movies/mott.avi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1259632" y="1052736"/>
            <a:ext cx="6423248" cy="2061592"/>
          </a:xfrm>
        </p:spPr>
      </p:pic>
      <p:sp>
        <p:nvSpPr>
          <p:cNvPr id="29702" name="TextBox 6"/>
          <p:cNvSpPr txBox="1">
            <a:spLocks noChangeArrowheads="1"/>
          </p:cNvSpPr>
          <p:nvPr/>
        </p:nvSpPr>
        <p:spPr bwMode="auto">
          <a:xfrm>
            <a:off x="1619672" y="3284984"/>
            <a:ext cx="5954675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Two key energy </a:t>
            </a:r>
            <a:r>
              <a:rPr lang="en-US" sz="3200" dirty="0" smtClean="0">
                <a:latin typeface="Helvetica" charset="0"/>
                <a:ea typeface="Helvetica" charset="0"/>
                <a:cs typeface="Helvetica" charset="0"/>
              </a:rPr>
              <a:t>scales:</a:t>
            </a:r>
            <a:r>
              <a:rPr lang="en-US" sz="3200" b="1" dirty="0" smtClean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3200" b="1" dirty="0" err="1" smtClean="0">
                <a:latin typeface="Helvetica" charset="0"/>
                <a:ea typeface="Helvetica" charset="0"/>
                <a:cs typeface="Helvetica" charset="0"/>
              </a:rPr>
              <a:t>t</a:t>
            </a:r>
            <a:r>
              <a:rPr lang="en-US" sz="3200" b="1" dirty="0" smtClean="0">
                <a:latin typeface="Helvetica" charset="0"/>
                <a:ea typeface="Helvetica" charset="0"/>
                <a:cs typeface="Helvetica" charset="0"/>
              </a:rPr>
              <a:t> and U </a:t>
            </a:r>
          </a:p>
          <a:p>
            <a:endParaRPr lang="fr-FR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9703" name="TextBox 7"/>
          <p:cNvSpPr txBox="1">
            <a:spLocks noChangeArrowheads="1"/>
          </p:cNvSpPr>
          <p:nvPr/>
        </p:nvSpPr>
        <p:spPr bwMode="auto">
          <a:xfrm>
            <a:off x="1187624" y="3933056"/>
            <a:ext cx="671804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b="1" dirty="0">
                <a:latin typeface="Helvetica" charset="0"/>
                <a:ea typeface="Helvetica" charset="0"/>
                <a:cs typeface="Helvetica" charset="0"/>
              </a:rPr>
              <a:t>t</a:t>
            </a:r>
            <a:r>
              <a:rPr lang="fr-FR" dirty="0">
                <a:latin typeface="Helvetica" charset="0"/>
                <a:ea typeface="Helvetica" charset="0"/>
                <a:cs typeface="Helvetica" charset="0"/>
              </a:rPr>
              <a:t>: </a:t>
            </a:r>
            <a:r>
              <a:rPr lang="fr-FR" i="1" dirty="0" err="1">
                <a:latin typeface="Helvetica" charset="0"/>
                <a:ea typeface="Helvetica" charset="0"/>
                <a:cs typeface="Helvetica" charset="0"/>
              </a:rPr>
              <a:t>hopping</a:t>
            </a:r>
            <a:r>
              <a:rPr lang="fr-FR" i="1" dirty="0">
                <a:latin typeface="Helvetica" charset="0"/>
                <a:ea typeface="Helvetica" charset="0"/>
                <a:cs typeface="Helvetica" charset="0"/>
              </a:rPr>
              <a:t> amplitude of </a:t>
            </a:r>
            <a:r>
              <a:rPr lang="fr-FR" i="1" dirty="0" err="1">
                <a:latin typeface="Helvetica" charset="0"/>
                <a:ea typeface="Helvetica" charset="0"/>
                <a:cs typeface="Helvetica" charset="0"/>
              </a:rPr>
              <a:t>electron</a:t>
            </a:r>
            <a:r>
              <a:rPr lang="fr-FR" i="1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fr-FR" i="1" dirty="0" err="1">
                <a:latin typeface="Helvetica" charset="0"/>
                <a:ea typeface="Helvetica" charset="0"/>
                <a:cs typeface="Helvetica" charset="0"/>
              </a:rPr>
              <a:t>between</a:t>
            </a:r>
            <a:r>
              <a:rPr lang="fr-FR" i="1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fr-FR" i="1" dirty="0" err="1">
                <a:latin typeface="Helvetica" charset="0"/>
                <a:ea typeface="Helvetica" charset="0"/>
                <a:cs typeface="Helvetica" charset="0"/>
              </a:rPr>
              <a:t>atoms</a:t>
            </a:r>
            <a:r>
              <a:rPr lang="fr-FR" i="1" dirty="0">
                <a:latin typeface="Helvetica" charset="0"/>
                <a:ea typeface="Helvetica" charset="0"/>
                <a:cs typeface="Helvetica" charset="0"/>
              </a:rPr>
              <a:t>  </a:t>
            </a:r>
          </a:p>
        </p:txBody>
      </p:sp>
      <p:sp>
        <p:nvSpPr>
          <p:cNvPr id="29704" name="TextBox 8"/>
          <p:cNvSpPr txBox="1">
            <a:spLocks noChangeArrowheads="1"/>
          </p:cNvSpPr>
          <p:nvPr/>
        </p:nvSpPr>
        <p:spPr bwMode="auto">
          <a:xfrm>
            <a:off x="395536" y="4509120"/>
            <a:ext cx="854592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b="1" dirty="0">
                <a:latin typeface="Helvetica" charset="0"/>
                <a:ea typeface="Helvetica" charset="0"/>
                <a:cs typeface="Helvetica" charset="0"/>
              </a:rPr>
              <a:t>U</a:t>
            </a:r>
            <a:r>
              <a:rPr lang="fr-FR" dirty="0">
                <a:latin typeface="Helvetica" charset="0"/>
                <a:ea typeface="Helvetica" charset="0"/>
                <a:cs typeface="Helvetica" charset="0"/>
              </a:rPr>
              <a:t>: </a:t>
            </a:r>
            <a:r>
              <a:rPr lang="fr-FR" i="1" dirty="0">
                <a:latin typeface="Helvetica" charset="0"/>
                <a:ea typeface="Helvetica" charset="0"/>
                <a:cs typeface="Helvetica" charset="0"/>
              </a:rPr>
              <a:t>on-site </a:t>
            </a:r>
            <a:r>
              <a:rPr lang="fr-FR" i="1" dirty="0" err="1">
                <a:latin typeface="Helvetica" charset="0"/>
                <a:ea typeface="Helvetica" charset="0"/>
                <a:cs typeface="Helvetica" charset="0"/>
              </a:rPr>
              <a:t>repulsive</a:t>
            </a:r>
            <a:r>
              <a:rPr lang="fr-FR" i="1" dirty="0">
                <a:latin typeface="Helvetica" charset="0"/>
                <a:ea typeface="Helvetica" charset="0"/>
                <a:cs typeface="Helvetica" charset="0"/>
              </a:rPr>
              <a:t> interaction </a:t>
            </a:r>
            <a:r>
              <a:rPr lang="fr-FR" i="1" dirty="0" smtClean="0">
                <a:latin typeface="Helvetica" charset="0"/>
                <a:ea typeface="Helvetica" charset="0"/>
                <a:cs typeface="Helvetica" charset="0"/>
                <a:sym typeface="Wingdings"/>
              </a:rPr>
              <a:t> </a:t>
            </a:r>
            <a:r>
              <a:rPr lang="fr-FR" i="1" dirty="0" err="1" smtClean="0">
                <a:latin typeface="Helvetica" charset="0"/>
                <a:ea typeface="Helvetica" charset="0"/>
                <a:cs typeface="Helvetica" charset="0"/>
                <a:sym typeface="Wingdings"/>
              </a:rPr>
              <a:t>cost</a:t>
            </a:r>
            <a:r>
              <a:rPr lang="fr-FR" i="1" dirty="0" smtClean="0">
                <a:latin typeface="Helvetica" charset="0"/>
                <a:ea typeface="Helvetica" charset="0"/>
                <a:cs typeface="Helvetica" charset="0"/>
                <a:sym typeface="Wingdings"/>
              </a:rPr>
              <a:t> of a double </a:t>
            </a:r>
            <a:r>
              <a:rPr lang="fr-FR" i="1" dirty="0" err="1" smtClean="0">
                <a:latin typeface="Helvetica" charset="0"/>
                <a:ea typeface="Helvetica" charset="0"/>
                <a:cs typeface="Helvetica" charset="0"/>
                <a:sym typeface="Wingdings"/>
              </a:rPr>
              <a:t>occupancy</a:t>
            </a:r>
            <a:endParaRPr lang="fr-FR" i="1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8" name="Picture 6" descr="latex-image-1.pd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19672" y="5229200"/>
            <a:ext cx="6762750" cy="98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63450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297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970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7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97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0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3586410"/>
          </a:xfrm>
        </p:spPr>
        <p:txBody>
          <a:bodyPr/>
          <a:lstStyle/>
          <a:p>
            <a:r>
              <a:rPr lang="en-US" sz="3600" dirty="0">
                <a:solidFill>
                  <a:srgbClr val="FFFF00"/>
                </a:solidFill>
              </a:rPr>
              <a:t>Electrons “</a:t>
            </a:r>
            <a:r>
              <a:rPr lang="en-US" sz="3600" dirty="0" smtClean="0">
                <a:solidFill>
                  <a:srgbClr val="FFFF00"/>
                </a:solidFill>
              </a:rPr>
              <a:t>hesitate” </a:t>
            </a:r>
            <a:br>
              <a:rPr lang="en-US" sz="3600" dirty="0" smtClean="0">
                <a:solidFill>
                  <a:srgbClr val="FFFF00"/>
                </a:solidFill>
              </a:rPr>
            </a:br>
            <a:r>
              <a:rPr lang="en-US" sz="3600" dirty="0" smtClean="0">
                <a:solidFill>
                  <a:srgbClr val="FFFF00"/>
                </a:solidFill>
              </a:rPr>
              <a:t>between </a:t>
            </a:r>
            <a:r>
              <a:rPr lang="en-US" sz="3600" dirty="0">
                <a:solidFill>
                  <a:srgbClr val="FFFF00"/>
                </a:solidFill>
              </a:rPr>
              <a:t>being localized </a:t>
            </a:r>
            <a:r>
              <a:rPr lang="en-US" sz="3600" dirty="0" smtClean="0">
                <a:solidFill>
                  <a:srgbClr val="FFFF00"/>
                </a:solidFill>
              </a:rPr>
              <a:t/>
            </a:r>
            <a:br>
              <a:rPr lang="en-US" sz="3600" dirty="0" smtClean="0">
                <a:solidFill>
                  <a:srgbClr val="FFFF00"/>
                </a:solidFill>
              </a:rPr>
            </a:br>
            <a:r>
              <a:rPr lang="en-US" sz="3600" dirty="0" smtClean="0">
                <a:solidFill>
                  <a:srgbClr val="FFFF00"/>
                </a:solidFill>
              </a:rPr>
              <a:t>on </a:t>
            </a:r>
            <a:r>
              <a:rPr lang="en-US" sz="3600" dirty="0">
                <a:solidFill>
                  <a:srgbClr val="FFFF00"/>
                </a:solidFill>
              </a:rPr>
              <a:t>short-</a:t>
            </a:r>
            <a:r>
              <a:rPr lang="en-US" sz="3600" dirty="0" smtClean="0">
                <a:solidFill>
                  <a:srgbClr val="FFFF00"/>
                </a:solidFill>
              </a:rPr>
              <a:t>time-scales  </a:t>
            </a:r>
            <a:br>
              <a:rPr lang="en-US" sz="3600" dirty="0" smtClean="0">
                <a:solidFill>
                  <a:srgbClr val="FFFF00"/>
                </a:solidFill>
              </a:rPr>
            </a:br>
            <a:r>
              <a:rPr lang="en-US" sz="3600" dirty="0" smtClean="0">
                <a:solidFill>
                  <a:srgbClr val="FFFF00"/>
                </a:solidFill>
              </a:rPr>
              <a:t>and </a:t>
            </a:r>
            <a:r>
              <a:rPr lang="en-US" sz="3600" dirty="0">
                <a:solidFill>
                  <a:srgbClr val="FFFF00"/>
                </a:solidFill>
              </a:rPr>
              <a:t>itinerant on long time-scales</a:t>
            </a:r>
            <a:br>
              <a:rPr lang="en-US" sz="3600" dirty="0">
                <a:solidFill>
                  <a:srgbClr val="FFFF00"/>
                </a:solidFill>
              </a:rPr>
            </a:b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835696" y="5661248"/>
            <a:ext cx="69495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We see this from spectroscopy…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183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TextBox 3"/>
          <p:cNvSpPr txBox="1">
            <a:spLocks noChangeArrowheads="1"/>
          </p:cNvSpPr>
          <p:nvPr/>
        </p:nvSpPr>
        <p:spPr bwMode="auto">
          <a:xfrm>
            <a:off x="467544" y="692696"/>
            <a:ext cx="4427414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U &lt;&lt; t : 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A metal (itinerant state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)</a:t>
            </a:r>
          </a:p>
          <a:p>
            <a:r>
              <a:rPr lang="en-US" dirty="0" smtClean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rPr>
              <a:t>Band picture OK</a:t>
            </a:r>
          </a:p>
          <a:p>
            <a:r>
              <a:rPr lang="en-US" dirty="0" smtClean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rPr>
              <a:t>1 electron/site </a:t>
            </a:r>
            <a:r>
              <a:rPr lang="en-US" dirty="0" smtClean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  <a:sym typeface="Wingdings"/>
              </a:rPr>
              <a:t> ½-filled band</a:t>
            </a:r>
            <a:endParaRPr lang="en-US" dirty="0">
              <a:solidFill>
                <a:srgbClr val="FFFFFF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0724" name="TextBox 4"/>
          <p:cNvSpPr txBox="1">
            <a:spLocks noChangeArrowheads="1"/>
          </p:cNvSpPr>
          <p:nvPr/>
        </p:nvSpPr>
        <p:spPr bwMode="auto">
          <a:xfrm>
            <a:off x="539552" y="3212976"/>
            <a:ext cx="569308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U &gt;&gt; t  An insulator 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 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(motion blocked by repulsive interaction) 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5076056" y="404664"/>
            <a:ext cx="3352800" cy="2590800"/>
            <a:chOff x="643880" y="1086272"/>
            <a:chExt cx="3352800" cy="2590800"/>
          </a:xfrm>
        </p:grpSpPr>
        <p:pic>
          <p:nvPicPr>
            <p:cNvPr id="30728" name="Picture 5" descr="Screen Capture.pdf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43880" y="1086272"/>
              <a:ext cx="3271850" cy="259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0729" name="Straight Connector 7"/>
            <p:cNvCxnSpPr>
              <a:cxnSpLocks noChangeShapeType="1"/>
            </p:cNvCxnSpPr>
            <p:nvPr/>
          </p:nvCxnSpPr>
          <p:spPr bwMode="auto">
            <a:xfrm>
              <a:off x="643880" y="2598440"/>
              <a:ext cx="3352800" cy="15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</p:cxnSp>
        <p:sp>
          <p:nvSpPr>
            <p:cNvPr id="30730" name="TextBox 9"/>
            <p:cNvSpPr txBox="1">
              <a:spLocks noChangeArrowheads="1"/>
            </p:cNvSpPr>
            <p:nvPr/>
          </p:nvSpPr>
          <p:spPr bwMode="auto">
            <a:xfrm>
              <a:off x="1507976" y="2022376"/>
              <a:ext cx="143876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Helvetica" charset="0"/>
                  <a:ea typeface="Helvetica" charset="0"/>
                  <a:cs typeface="Helvetica" charset="0"/>
                </a:rPr>
                <a:t>Fermi level</a:t>
              </a:r>
            </a:p>
          </p:txBody>
        </p:sp>
      </p:grpSp>
      <p:pic>
        <p:nvPicPr>
          <p:cNvPr id="30726" name="Picture 6" descr="/Users/antoinegeorges/Documents/Images_physique/Movies/mott.avi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1828800" y="4340225"/>
            <a:ext cx="7315200" cy="2517775"/>
          </a:xfrm>
        </p:spPr>
      </p:pic>
    </p:spTree>
    <p:extLst>
      <p:ext uri="{BB962C8B-B14F-4D97-AF65-F5344CB8AC3E}">
        <p14:creationId xmlns:p14="http://schemas.microsoft.com/office/powerpoint/2010/main" val="701795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307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7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07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26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0726"/>
                </p:tgtEl>
              </p:cMediaNode>
            </p:vide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3048000"/>
          </a:xfrm>
          <a:ln>
            <a:solidFill>
              <a:srgbClr val="FFFF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>
                <a:solidFill>
                  <a:srgbClr val="FFFF00"/>
                </a:solidFill>
                <a:latin typeface="Helvetica" charset="0"/>
                <a:ea typeface="ＭＳ Ｐゴシック" charset="0"/>
              </a:rPr>
              <a:t>The Mott phenomenon</a:t>
            </a:r>
            <a:br>
              <a:rPr lang="en-US">
                <a:solidFill>
                  <a:srgbClr val="FFFF00"/>
                </a:solidFill>
                <a:latin typeface="Helvetica" charset="0"/>
                <a:ea typeface="ＭＳ Ｐゴシック" charset="0"/>
              </a:rPr>
            </a:br>
            <a:r>
              <a:rPr lang="en-US">
                <a:solidFill>
                  <a:srgbClr val="FFFF00"/>
                </a:solidFill>
                <a:latin typeface="Helvetica" charset="0"/>
                <a:ea typeface="ＭＳ Ｐゴシック" charset="0"/>
              </a:rPr>
              <a:t>at strong coupling (U &gt;&gt; t)</a:t>
            </a:r>
            <a:br>
              <a:rPr lang="en-US">
                <a:solidFill>
                  <a:srgbClr val="FFFF00"/>
                </a:solidFill>
                <a:latin typeface="Helvetica" charset="0"/>
                <a:ea typeface="ＭＳ Ｐゴシック" charset="0"/>
              </a:rPr>
            </a:br>
            <a:r>
              <a:rPr lang="en-US">
                <a:solidFill>
                  <a:srgbClr val="FFFF00"/>
                </a:solidFill>
                <a:latin typeface="Helvetica" charset="0"/>
                <a:ea typeface="ＭＳ Ｐゴシック" charset="0"/>
              </a:rPr>
              <a:t>HAS NOTHING TO DO</a:t>
            </a:r>
            <a:br>
              <a:rPr lang="en-US">
                <a:solidFill>
                  <a:srgbClr val="FFFF00"/>
                </a:solidFill>
                <a:latin typeface="Helvetica" charset="0"/>
                <a:ea typeface="ＭＳ Ｐゴシック" charset="0"/>
              </a:rPr>
            </a:br>
            <a:r>
              <a:rPr lang="en-US">
                <a:solidFill>
                  <a:srgbClr val="FFFF00"/>
                </a:solidFill>
                <a:latin typeface="Helvetica" charset="0"/>
                <a:ea typeface="ＭＳ Ｐゴシック" charset="0"/>
              </a:rPr>
              <a:t>with magnetism</a:t>
            </a:r>
            <a:br>
              <a:rPr lang="en-US">
                <a:solidFill>
                  <a:srgbClr val="FFFF00"/>
                </a:solidFill>
                <a:latin typeface="Helvetica" charset="0"/>
                <a:ea typeface="ＭＳ Ｐゴシック" charset="0"/>
              </a:rPr>
            </a:br>
            <a:r>
              <a:rPr lang="en-US">
                <a:solidFill>
                  <a:srgbClr val="FFFF00"/>
                </a:solidFill>
                <a:latin typeface="Helvetica" charset="0"/>
                <a:ea typeface="ＭＳ Ｐゴシック" charset="0"/>
              </a:rPr>
              <a:t>It is due to blocking of density/charge </a:t>
            </a:r>
          </a:p>
        </p:txBody>
      </p:sp>
      <p:sp>
        <p:nvSpPr>
          <p:cNvPr id="23554" name="TextBox 3"/>
          <p:cNvSpPr txBox="1">
            <a:spLocks noChangeArrowheads="1"/>
          </p:cNvSpPr>
          <p:nvPr/>
        </p:nvSpPr>
        <p:spPr bwMode="auto">
          <a:xfrm>
            <a:off x="381000" y="3429000"/>
            <a:ext cx="857091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mtClean="0">
                <a:solidFill>
                  <a:srgbClr val="FFFFFF"/>
                </a:solidFill>
                <a:latin typeface="Helvetica" charset="0"/>
                <a:cs typeface="Helvetica" charset="0"/>
              </a:rPr>
              <a:t>Energy scale for magnetism: superexchange J ~ t</a:t>
            </a:r>
            <a:r>
              <a:rPr lang="en-US" baseline="30000" smtClean="0">
                <a:solidFill>
                  <a:srgbClr val="FFFFFF"/>
                </a:solidFill>
                <a:latin typeface="Helvetica" charset="0"/>
                <a:cs typeface="Helvetica" charset="0"/>
              </a:rPr>
              <a:t>2</a:t>
            </a:r>
            <a:r>
              <a:rPr lang="en-US" smtClean="0">
                <a:solidFill>
                  <a:srgbClr val="FFFFFF"/>
                </a:solidFill>
                <a:latin typeface="Helvetica" charset="0"/>
                <a:cs typeface="Helvetica" charset="0"/>
              </a:rPr>
              <a:t>/U</a:t>
            </a:r>
          </a:p>
          <a:p>
            <a:pPr algn="ctr" eaLnBrk="1" hangingPunct="1"/>
            <a:r>
              <a:rPr lang="en-US" smtClean="0">
                <a:solidFill>
                  <a:srgbClr val="FFFFFF"/>
                </a:solidFill>
                <a:latin typeface="Helvetica" charset="0"/>
                <a:cs typeface="Helvetica" charset="0"/>
              </a:rPr>
              <a:t>Insulating gap: ~ U &gt; t &gt;&gt; J </a:t>
            </a:r>
          </a:p>
        </p:txBody>
      </p:sp>
      <p:sp>
        <p:nvSpPr>
          <p:cNvPr id="23555" name="TextBox 4"/>
          <p:cNvSpPr txBox="1">
            <a:spLocks noChangeArrowheads="1"/>
          </p:cNvSpPr>
          <p:nvPr/>
        </p:nvSpPr>
        <p:spPr bwMode="auto">
          <a:xfrm>
            <a:off x="1331640" y="4581128"/>
            <a:ext cx="58324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 smtClean="0">
                <a:solidFill>
                  <a:srgbClr val="FFFF00"/>
                </a:solidFill>
                <a:latin typeface="Helvetica" charset="0"/>
                <a:cs typeface="Helvetica" charset="0"/>
              </a:rPr>
              <a:t>The system is basically an insulator </a:t>
            </a:r>
          </a:p>
          <a:p>
            <a:pPr algn="ctr" eaLnBrk="1" hangingPunct="1"/>
            <a:r>
              <a:rPr lang="en-US" dirty="0" smtClean="0">
                <a:solidFill>
                  <a:srgbClr val="FFFF00"/>
                </a:solidFill>
                <a:latin typeface="Helvetica" charset="0"/>
                <a:cs typeface="Helvetica" charset="0"/>
              </a:rPr>
              <a:t>even well above </a:t>
            </a:r>
            <a:r>
              <a:rPr lang="en-US" dirty="0" err="1" smtClean="0">
                <a:solidFill>
                  <a:srgbClr val="FFFF00"/>
                </a:solidFill>
                <a:latin typeface="Helvetica" charset="0"/>
                <a:cs typeface="Helvetica" charset="0"/>
              </a:rPr>
              <a:t>T</a:t>
            </a:r>
            <a:r>
              <a:rPr lang="en-US" baseline="-25000" dirty="0" err="1" smtClean="0">
                <a:solidFill>
                  <a:srgbClr val="FFFF00"/>
                </a:solidFill>
                <a:latin typeface="Helvetica" charset="0"/>
                <a:cs typeface="Helvetica" charset="0"/>
              </a:rPr>
              <a:t>Neel</a:t>
            </a:r>
            <a:endParaRPr lang="en-US" dirty="0" smtClean="0">
              <a:solidFill>
                <a:srgbClr val="FFFF00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23556" name="TextBox 5"/>
          <p:cNvSpPr txBox="1">
            <a:spLocks noChangeArrowheads="1"/>
          </p:cNvSpPr>
          <p:nvPr/>
        </p:nvSpPr>
        <p:spPr bwMode="auto">
          <a:xfrm>
            <a:off x="323528" y="5733256"/>
            <a:ext cx="8610049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 smtClean="0">
                <a:solidFill>
                  <a:srgbClr val="FFFFFF"/>
                </a:solidFill>
                <a:latin typeface="Helvetica" charset="0"/>
                <a:cs typeface="Helvetica" charset="0"/>
              </a:rPr>
              <a:t>Ex: MANY oxides, e.g. </a:t>
            </a:r>
            <a:r>
              <a:rPr lang="en-US" dirty="0" err="1" smtClean="0">
                <a:solidFill>
                  <a:srgbClr val="FFFFFF"/>
                </a:solidFill>
                <a:latin typeface="Helvetica" charset="0"/>
                <a:cs typeface="Helvetica" charset="0"/>
              </a:rPr>
              <a:t>NiO</a:t>
            </a:r>
            <a:r>
              <a:rPr lang="en-US" dirty="0" smtClean="0">
                <a:solidFill>
                  <a:srgbClr val="FFFFFF"/>
                </a:solidFill>
                <a:latin typeface="Helvetica" charset="0"/>
                <a:cs typeface="Helvetica" charset="0"/>
              </a:rPr>
              <a:t>, YTiO3, cuprates etc…</a:t>
            </a:r>
          </a:p>
          <a:p>
            <a:pPr algn="ctr" eaLnBrk="1" hangingPunct="1"/>
            <a:r>
              <a:rPr lang="en-US" sz="2400" dirty="0" smtClean="0">
                <a:solidFill>
                  <a:srgbClr val="FFFFFF"/>
                </a:solidFill>
                <a:latin typeface="Helvetica" charset="0"/>
                <a:cs typeface="Helvetica" charset="0"/>
              </a:rPr>
              <a:t>e.g. YTiO3 has a gap ~ 1eV, orders (</a:t>
            </a:r>
            <a:r>
              <a:rPr lang="en-US" sz="2400" dirty="0" err="1" smtClean="0">
                <a:solidFill>
                  <a:srgbClr val="FFFFFF"/>
                </a:solidFill>
                <a:latin typeface="Helvetica" charset="0"/>
                <a:cs typeface="Helvetica" charset="0"/>
              </a:rPr>
              <a:t>ferro</a:t>
            </a:r>
            <a:r>
              <a:rPr lang="en-US" sz="2400" dirty="0" smtClean="0">
                <a:solidFill>
                  <a:srgbClr val="FFFFFF"/>
                </a:solidFill>
                <a:latin typeface="Helvetica" charset="0"/>
                <a:cs typeface="Helvetica" charset="0"/>
              </a:rPr>
              <a:t>)magnetically at 30 K</a:t>
            </a:r>
          </a:p>
        </p:txBody>
      </p:sp>
    </p:spTree>
    <p:extLst>
      <p:ext uri="{BB962C8B-B14F-4D97-AF65-F5344CB8AC3E}">
        <p14:creationId xmlns:p14="http://schemas.microsoft.com/office/powerpoint/2010/main" val="3039790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3" descr="mott_carto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204864"/>
            <a:ext cx="7704856" cy="3213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TextBox 4"/>
          <p:cNvSpPr txBox="1">
            <a:spLocks noChangeArrowheads="1"/>
          </p:cNvSpPr>
          <p:nvPr/>
        </p:nvSpPr>
        <p:spPr bwMode="auto">
          <a:xfrm>
            <a:off x="179512" y="5517232"/>
            <a:ext cx="874475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dirty="0">
                <a:solidFill>
                  <a:srgbClr val="FFFF00"/>
                </a:solidFill>
                <a:latin typeface="Helevetica" charset="0"/>
                <a:cs typeface="Helevetica" charset="0"/>
              </a:rPr>
              <a:t>Real-space picture: the simplest </a:t>
            </a:r>
            <a:r>
              <a:rPr lang="en-US" sz="2400" dirty="0" smtClean="0">
                <a:solidFill>
                  <a:srgbClr val="FFFF00"/>
                </a:solidFill>
                <a:latin typeface="Helevetica" charset="0"/>
                <a:cs typeface="Helevetica" charset="0"/>
              </a:rPr>
              <a:t>kind of insulator </a:t>
            </a:r>
            <a:r>
              <a:rPr lang="en-US" sz="2400" dirty="0">
                <a:solidFill>
                  <a:srgbClr val="FFFF00"/>
                </a:solidFill>
                <a:latin typeface="Helevetica" charset="0"/>
                <a:cs typeface="Helevetica" charset="0"/>
              </a:rPr>
              <a:t>in nature </a:t>
            </a:r>
            <a:r>
              <a:rPr lang="en-US" sz="2400" dirty="0" smtClean="0">
                <a:solidFill>
                  <a:srgbClr val="FFFF00"/>
                </a:solidFill>
                <a:latin typeface="Helevetica" charset="0"/>
                <a:cs typeface="Helevetica" charset="0"/>
              </a:rPr>
              <a:t>!</a:t>
            </a:r>
          </a:p>
          <a:p>
            <a:pPr eaLnBrk="1" hangingPunct="1"/>
            <a:r>
              <a:rPr lang="en-US" sz="2000" dirty="0" smtClean="0">
                <a:solidFill>
                  <a:srgbClr val="FFFFFF"/>
                </a:solidFill>
                <a:latin typeface="Helevetica" charset="0"/>
                <a:cs typeface="Helevetica" charset="0"/>
              </a:rPr>
              <a:t>[</a:t>
            </a:r>
            <a:r>
              <a:rPr lang="en-US" sz="2000" i="1" dirty="0" smtClean="0">
                <a:solidFill>
                  <a:srgbClr val="FFFFFF"/>
                </a:solidFill>
                <a:latin typeface="Helevetica" charset="0"/>
                <a:cs typeface="Helevetica" charset="0"/>
              </a:rPr>
              <a:t>“Any 5-year old kid can understand it…Bring me a 5-year old kid ! ”</a:t>
            </a:r>
          </a:p>
          <a:p>
            <a:pPr eaLnBrk="1" hangingPunct="1"/>
            <a:r>
              <a:rPr lang="en-US" sz="2000" dirty="0">
                <a:solidFill>
                  <a:srgbClr val="FFFFFF"/>
                </a:solidFill>
                <a:latin typeface="Helevetica" charset="0"/>
                <a:cs typeface="Helevetica" charset="0"/>
              </a:rPr>
              <a:t> </a:t>
            </a:r>
            <a:r>
              <a:rPr lang="en-US" sz="2000" dirty="0" smtClean="0">
                <a:solidFill>
                  <a:srgbClr val="FFFFFF"/>
                </a:solidFill>
                <a:latin typeface="Helevetica" charset="0"/>
                <a:cs typeface="Helevetica" charset="0"/>
              </a:rPr>
              <a:t>as Marx (Groucho) said]</a:t>
            </a:r>
            <a:endParaRPr lang="en-US" sz="2000" dirty="0">
              <a:solidFill>
                <a:srgbClr val="FFFFFF"/>
              </a:solidFill>
              <a:latin typeface="Helevetica" charset="0"/>
              <a:cs typeface="Helevetica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06680" cy="1419944"/>
          </a:xfrm>
        </p:spPr>
        <p:txBody>
          <a:bodyPr/>
          <a:lstStyle/>
          <a:p>
            <a:r>
              <a:rPr lang="en-US" sz="3200" dirty="0" smtClean="0">
                <a:solidFill>
                  <a:srgbClr val="FFFF00"/>
                </a:solidFill>
              </a:rPr>
              <a:t>Beautifully illustrated by experiments on  cold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smtClean="0">
                <a:solidFill>
                  <a:srgbClr val="FFFF00"/>
                </a:solidFill>
              </a:rPr>
              <a:t>atoms in optical lattices </a:t>
            </a:r>
            <a:br>
              <a:rPr lang="en-US" sz="3200" dirty="0" smtClean="0">
                <a:solidFill>
                  <a:srgbClr val="FFFF00"/>
                </a:solidFill>
              </a:rPr>
            </a:br>
            <a:r>
              <a:rPr lang="en-US" sz="3200" i="1" u="sng" dirty="0" smtClean="0">
                <a:solidFill>
                  <a:srgbClr val="FFFF00"/>
                </a:solidFill>
              </a:rPr>
              <a:t>with </a:t>
            </a:r>
            <a:r>
              <a:rPr lang="en-US" sz="3200" i="1" u="sng" dirty="0" err="1" smtClean="0">
                <a:solidFill>
                  <a:srgbClr val="FFFF00"/>
                </a:solidFill>
              </a:rPr>
              <a:t>spinless</a:t>
            </a:r>
            <a:r>
              <a:rPr lang="en-US" sz="3200" i="1" u="sng" dirty="0" smtClean="0">
                <a:solidFill>
                  <a:srgbClr val="FFFF00"/>
                </a:solidFill>
              </a:rPr>
              <a:t> bosons </a:t>
            </a:r>
            <a:r>
              <a:rPr lang="en-US" sz="3200" dirty="0" smtClean="0">
                <a:solidFill>
                  <a:srgbClr val="FFFF00"/>
                </a:solidFill>
              </a:rPr>
              <a:t>!</a:t>
            </a:r>
            <a:br>
              <a:rPr lang="en-US" sz="3200" dirty="0" smtClean="0">
                <a:solidFill>
                  <a:srgbClr val="FFFF00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(Greiner et al. Nature, 2002)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985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88913"/>
            <a:ext cx="8713787" cy="1143000"/>
          </a:xfrm>
        </p:spPr>
        <p:txBody>
          <a:bodyPr/>
          <a:lstStyle/>
          <a:p>
            <a:pPr eaLnBrk="1" hangingPunct="1"/>
            <a:r>
              <a:rPr lang="en-US" sz="3200" dirty="0">
                <a:solidFill>
                  <a:srgbClr val="FFFF00"/>
                </a:solidFill>
                <a:latin typeface="Helvetica" charset="0"/>
                <a:ea typeface="ＭＳ Ｐゴシック" charset="0"/>
              </a:rPr>
              <a:t>High-energy excitations of Mott insulators :</a:t>
            </a:r>
            <a:br>
              <a:rPr lang="en-US" sz="3200" dirty="0">
                <a:solidFill>
                  <a:srgbClr val="FFFF00"/>
                </a:solidFill>
                <a:latin typeface="Helvetica" charset="0"/>
                <a:ea typeface="ＭＳ Ｐゴシック" charset="0"/>
              </a:rPr>
            </a:br>
            <a:r>
              <a:rPr lang="en-US" sz="2800" i="1" u="sng" dirty="0">
                <a:solidFill>
                  <a:srgbClr val="FFFF00"/>
                </a:solidFill>
                <a:latin typeface="Helvetica" charset="0"/>
                <a:ea typeface="ＭＳ Ｐゴシック" charset="0"/>
              </a:rPr>
              <a:t>atomic-like </a:t>
            </a:r>
            <a:r>
              <a:rPr lang="en-US" sz="2800" i="1" u="sng" dirty="0" smtClean="0">
                <a:solidFill>
                  <a:srgbClr val="FFFF00"/>
                </a:solidFill>
                <a:latin typeface="Helvetica" charset="0"/>
                <a:ea typeface="ＭＳ Ｐゴシック" charset="0"/>
              </a:rPr>
              <a:t>excitations reveal Coulomb energy cost</a:t>
            </a:r>
            <a:endParaRPr lang="en-US" sz="2800" i="1" u="sng" dirty="0">
              <a:solidFill>
                <a:srgbClr val="FFFF00"/>
              </a:solidFill>
              <a:latin typeface="Helvetica" charset="0"/>
              <a:ea typeface="ＭＳ Ｐゴシック" charset="0"/>
            </a:endParaRPr>
          </a:p>
        </p:txBody>
      </p:sp>
      <p:sp>
        <p:nvSpPr>
          <p:cNvPr id="78850" name="Text Box 5"/>
          <p:cNvSpPr txBox="1">
            <a:spLocks noChangeArrowheads="1"/>
          </p:cNvSpPr>
          <p:nvPr/>
        </p:nvSpPr>
        <p:spPr bwMode="auto">
          <a:xfrm>
            <a:off x="685800" y="4800600"/>
            <a:ext cx="5267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FFFFFF"/>
                </a:solidFill>
              </a:rPr>
              <a:t>Photoemission: Fujimori et al., PRL 1992</a:t>
            </a:r>
          </a:p>
        </p:txBody>
      </p:sp>
      <p:sp>
        <p:nvSpPr>
          <p:cNvPr id="78852" name="Text Box 10"/>
          <p:cNvSpPr txBox="1">
            <a:spLocks noChangeArrowheads="1"/>
          </p:cNvSpPr>
          <p:nvPr/>
        </p:nvSpPr>
        <p:spPr bwMode="auto">
          <a:xfrm>
            <a:off x="250825" y="3068638"/>
            <a:ext cx="935038" cy="519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000000"/>
                </a:solidFill>
              </a:rPr>
              <a:t>LDA</a:t>
            </a:r>
          </a:p>
        </p:txBody>
      </p:sp>
      <p:grpSp>
        <p:nvGrpSpPr>
          <p:cNvPr id="78854" name="Group 11"/>
          <p:cNvGrpSpPr>
            <a:grpSpLocks/>
          </p:cNvGrpSpPr>
          <p:nvPr/>
        </p:nvGrpSpPr>
        <p:grpSpPr bwMode="auto">
          <a:xfrm>
            <a:off x="533400" y="1600200"/>
            <a:ext cx="5313363" cy="3038475"/>
            <a:chOff x="3505200" y="3141663"/>
            <a:chExt cx="5313363" cy="3038475"/>
          </a:xfrm>
        </p:grpSpPr>
        <p:pic>
          <p:nvPicPr>
            <p:cNvPr id="78855" name="Picture 6" descr="ytio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9838" y="3789363"/>
              <a:ext cx="5038725" cy="2390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8856" name="AutoShape 7"/>
            <p:cNvSpPr>
              <a:spLocks noChangeArrowheads="1"/>
            </p:cNvSpPr>
            <p:nvPr/>
          </p:nvSpPr>
          <p:spPr bwMode="auto">
            <a:xfrm>
              <a:off x="5364163" y="3141663"/>
              <a:ext cx="431800" cy="576262"/>
            </a:xfrm>
            <a:prstGeom prst="downArrow">
              <a:avLst>
                <a:gd name="adj1" fmla="val 50000"/>
                <a:gd name="adj2" fmla="val 33364"/>
              </a:avLst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endParaRPr lang="fr-FR"/>
            </a:p>
          </p:txBody>
        </p:sp>
        <p:sp>
          <p:nvSpPr>
            <p:cNvPr id="78857" name="Text Box 8"/>
            <p:cNvSpPr txBox="1">
              <a:spLocks noChangeArrowheads="1"/>
            </p:cNvSpPr>
            <p:nvPr/>
          </p:nvSpPr>
          <p:spPr bwMode="auto">
            <a:xfrm>
              <a:off x="5867400" y="3141663"/>
              <a:ext cx="2619375" cy="519112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bg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rgbClr val="FF3300"/>
                  </a:solidFill>
                </a:rPr>
                <a:t>Hubbard satellite</a:t>
              </a:r>
            </a:p>
          </p:txBody>
        </p:sp>
        <p:pic>
          <p:nvPicPr>
            <p:cNvPr id="78858" name="Picture 13" descr="TP_tmp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3200400"/>
              <a:ext cx="1439862" cy="674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ZoneTexte 1"/>
          <p:cNvSpPr txBox="1"/>
          <p:nvPr/>
        </p:nvSpPr>
        <p:spPr>
          <a:xfrm>
            <a:off x="6084168" y="4653136"/>
            <a:ext cx="285336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Helvetica"/>
                <a:cs typeface="Helvetica"/>
              </a:rPr>
              <a:t>A Hubbard “band” </a:t>
            </a:r>
          </a:p>
          <a:p>
            <a:r>
              <a:rPr lang="en-US" dirty="0">
                <a:solidFill>
                  <a:srgbClr val="FFFFFF"/>
                </a:solidFill>
                <a:latin typeface="Helvetica"/>
                <a:cs typeface="Helvetica"/>
              </a:rPr>
              <a:t>i</a:t>
            </a:r>
            <a:r>
              <a:rPr lang="en-US" dirty="0" smtClean="0">
                <a:solidFill>
                  <a:srgbClr val="FFFFFF"/>
                </a:solidFill>
                <a:latin typeface="Helvetica"/>
                <a:cs typeface="Helvetica"/>
              </a:rPr>
              <a:t>s nothing else than </a:t>
            </a:r>
          </a:p>
          <a:p>
            <a:r>
              <a:rPr lang="en-US" dirty="0">
                <a:solidFill>
                  <a:srgbClr val="FFFFFF"/>
                </a:solidFill>
                <a:latin typeface="Helvetica"/>
                <a:cs typeface="Helvetica"/>
              </a:rPr>
              <a:t>a</a:t>
            </a:r>
            <a:r>
              <a:rPr lang="en-US" dirty="0" smtClean="0">
                <a:solidFill>
                  <a:srgbClr val="FFFFFF"/>
                </a:solidFill>
                <a:latin typeface="Helvetica"/>
                <a:cs typeface="Helvetica"/>
              </a:rPr>
              <a:t>n atomic transition</a:t>
            </a:r>
          </a:p>
          <a:p>
            <a:r>
              <a:rPr lang="en-US" dirty="0">
                <a:solidFill>
                  <a:srgbClr val="FFFFFF"/>
                </a:solidFill>
                <a:latin typeface="Helvetica"/>
                <a:cs typeface="Helvetica"/>
              </a:rPr>
              <a:t>b</a:t>
            </a:r>
            <a:r>
              <a:rPr lang="en-US" dirty="0" smtClean="0">
                <a:solidFill>
                  <a:srgbClr val="FFFFFF"/>
                </a:solidFill>
                <a:latin typeface="Helvetica"/>
                <a:cs typeface="Helvetica"/>
              </a:rPr>
              <a:t>roadened in the </a:t>
            </a:r>
          </a:p>
          <a:p>
            <a:r>
              <a:rPr lang="en-US" dirty="0">
                <a:solidFill>
                  <a:srgbClr val="FFFFFF"/>
                </a:solidFill>
                <a:latin typeface="Helvetica"/>
                <a:cs typeface="Helvetica"/>
              </a:rPr>
              <a:t>s</a:t>
            </a:r>
            <a:r>
              <a:rPr lang="en-US" dirty="0" smtClean="0">
                <a:solidFill>
                  <a:srgbClr val="FFFFFF"/>
                </a:solidFill>
                <a:latin typeface="Helvetica"/>
                <a:cs typeface="Helvetica"/>
              </a:rPr>
              <a:t>olid-state </a:t>
            </a:r>
            <a:endParaRPr lang="en-US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621392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7772400" cy="936104"/>
          </a:xfrm>
        </p:spPr>
        <p:txBody>
          <a:bodyPr/>
          <a:lstStyle/>
          <a:p>
            <a:pPr algn="l"/>
            <a:r>
              <a:rPr lang="fr-FR" dirty="0" err="1" smtClean="0">
                <a:solidFill>
                  <a:srgbClr val="FFFF00"/>
                </a:solidFill>
              </a:rPr>
              <a:t>From</a:t>
            </a:r>
            <a:r>
              <a:rPr lang="fr-FR" dirty="0" smtClean="0">
                <a:solidFill>
                  <a:srgbClr val="FFFF00"/>
                </a:solidFill>
              </a:rPr>
              <a:t> « </a:t>
            </a:r>
            <a:r>
              <a:rPr lang="fr-FR" dirty="0" err="1" smtClean="0">
                <a:solidFill>
                  <a:srgbClr val="FFFF00"/>
                </a:solidFill>
              </a:rPr>
              <a:t>spherical-cow</a:t>
            </a:r>
            <a:r>
              <a:rPr lang="fr-FR" dirty="0" smtClean="0">
                <a:solidFill>
                  <a:srgbClr val="FFFF00"/>
                </a:solidFill>
              </a:rPr>
              <a:t> » </a:t>
            </a:r>
            <a:r>
              <a:rPr lang="fr-FR" dirty="0" err="1" smtClean="0">
                <a:solidFill>
                  <a:srgbClr val="FFFF00"/>
                </a:solidFill>
              </a:rPr>
              <a:t>models</a:t>
            </a:r>
            <a:r>
              <a:rPr lang="fr-FR" dirty="0" smtClean="0">
                <a:solidFill>
                  <a:srgbClr val="FFFF00"/>
                </a:solidFill>
              </a:rPr>
              <a:t>…</a:t>
            </a:r>
            <a:endParaRPr lang="fr-FR" dirty="0">
              <a:solidFill>
                <a:srgbClr val="FFFF00"/>
              </a:solidFill>
            </a:endParaRPr>
          </a:p>
        </p:txBody>
      </p:sp>
      <p:pic>
        <p:nvPicPr>
          <p:cNvPr id="3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3720178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4139952" y="1052736"/>
            <a:ext cx="4788024" cy="56323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Once </a:t>
            </a:r>
            <a:r>
              <a:rPr lang="en-US" dirty="0">
                <a:solidFill>
                  <a:schemeClr val="bg1"/>
                </a:solidFill>
                <a:latin typeface="Helvetica"/>
                <a:cs typeface="Helvetica"/>
              </a:rPr>
              <a:t>u</a:t>
            </a:r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pon a time, in </a:t>
            </a:r>
            <a:r>
              <a:rPr lang="en-US" u="sng" dirty="0" smtClean="0">
                <a:solidFill>
                  <a:schemeClr val="bg1"/>
                </a:solidFill>
                <a:latin typeface="Helvetica"/>
                <a:cs typeface="Helvetica"/>
              </a:rPr>
              <a:t>dark ages </a:t>
            </a:r>
          </a:p>
          <a:p>
            <a:r>
              <a:rPr lang="en-US" u="sng" dirty="0">
                <a:solidFill>
                  <a:schemeClr val="bg1"/>
                </a:solidFill>
                <a:latin typeface="Helvetica"/>
                <a:cs typeface="Helvetica"/>
              </a:rPr>
              <a:t>w</a:t>
            </a:r>
            <a:r>
              <a:rPr lang="en-US" u="sng" dirty="0" smtClean="0">
                <a:solidFill>
                  <a:schemeClr val="bg1"/>
                </a:solidFill>
                <a:latin typeface="Helvetica"/>
                <a:cs typeface="Helvetica"/>
              </a:rPr>
              <a:t>here </a:t>
            </a:r>
            <a:r>
              <a:rPr lang="en-US" u="sng" dirty="0" err="1" smtClean="0">
                <a:solidFill>
                  <a:schemeClr val="bg1"/>
                </a:solidFill>
                <a:latin typeface="Helvetica"/>
                <a:cs typeface="Helvetica"/>
              </a:rPr>
              <a:t>MaNEP</a:t>
            </a:r>
            <a:r>
              <a:rPr lang="en-US" u="sng" dirty="0" smtClean="0">
                <a:solidFill>
                  <a:schemeClr val="bg1"/>
                </a:solidFill>
                <a:latin typeface="Helvetica"/>
                <a:cs typeface="Helvetica"/>
              </a:rPr>
              <a:t> did not exist, </a:t>
            </a:r>
          </a:p>
          <a:p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milk production at a dairy farm was low. So the farmer asked </a:t>
            </a:r>
          </a:p>
          <a:p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a condensed-matter theorist from </a:t>
            </a:r>
          </a:p>
          <a:p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a nearby university for help. </a:t>
            </a:r>
          </a:p>
          <a:p>
            <a:endParaRPr lang="en-US" dirty="0" smtClean="0">
              <a:solidFill>
                <a:schemeClr val="bg1"/>
              </a:solidFill>
              <a:latin typeface="Helvetica"/>
              <a:cs typeface="Helvetica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After many days of intensive </a:t>
            </a:r>
          </a:p>
          <a:p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calculations and scenario-building, the theorist </a:t>
            </a:r>
          </a:p>
          <a:p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came back and said :</a:t>
            </a:r>
          </a:p>
          <a:p>
            <a:endParaRPr lang="en-US" dirty="0" smtClean="0">
              <a:solidFill>
                <a:schemeClr val="bg1"/>
              </a:solidFill>
              <a:latin typeface="Helvetica"/>
              <a:cs typeface="Helvetica"/>
            </a:endParaRPr>
          </a:p>
          <a:p>
            <a:r>
              <a:rPr lang="en-US" i="1" dirty="0" smtClean="0">
                <a:solidFill>
                  <a:schemeClr val="bg1"/>
                </a:solidFill>
                <a:latin typeface="Helvetica"/>
                <a:cs typeface="Helvetica"/>
              </a:rPr>
              <a:t>“I have the solution, but it only</a:t>
            </a:r>
          </a:p>
          <a:p>
            <a:r>
              <a:rPr lang="en-US" i="1" dirty="0" smtClean="0">
                <a:solidFill>
                  <a:schemeClr val="bg1"/>
                </a:solidFill>
                <a:latin typeface="Helvetica"/>
                <a:cs typeface="Helvetica"/>
              </a:rPr>
              <a:t> works in the case of spherical </a:t>
            </a:r>
          </a:p>
          <a:p>
            <a:r>
              <a:rPr lang="en-US" i="1" dirty="0" smtClean="0">
                <a:solidFill>
                  <a:schemeClr val="bg1"/>
                </a:solidFill>
                <a:latin typeface="Helvetica"/>
                <a:cs typeface="Helvetica"/>
              </a:rPr>
              <a:t>cows in vacuum…”</a:t>
            </a:r>
            <a:endParaRPr lang="en-US" i="1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79512" y="4797152"/>
            <a:ext cx="381156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Exercise: in the text on the </a:t>
            </a:r>
          </a:p>
          <a:p>
            <a:r>
              <a:rPr lang="en-US" dirty="0" smtClean="0">
                <a:latin typeface="Helvetica"/>
                <a:cs typeface="Helvetica"/>
              </a:rPr>
              <a:t>right, replace: </a:t>
            </a:r>
          </a:p>
          <a:p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`milk production </a:t>
            </a:r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  <a:sym typeface="Wingdings"/>
              </a:rPr>
              <a:t> </a:t>
            </a:r>
            <a:r>
              <a:rPr lang="en-US" dirty="0" err="1" smtClean="0">
                <a:solidFill>
                  <a:schemeClr val="bg1"/>
                </a:solidFill>
                <a:latin typeface="Helvetica"/>
                <a:cs typeface="Helvetica"/>
                <a:sym typeface="Wingdings"/>
              </a:rPr>
              <a:t>T</a:t>
            </a:r>
            <a:r>
              <a:rPr lang="en-US" baseline="-25000" dirty="0" err="1" smtClean="0">
                <a:solidFill>
                  <a:schemeClr val="bg1"/>
                </a:solidFill>
                <a:latin typeface="Helvetica"/>
                <a:cs typeface="Helvetica"/>
                <a:sym typeface="Wingdings"/>
              </a:rPr>
              <a:t>c</a:t>
            </a:r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  <a:sym typeface="Wingdings"/>
              </a:rPr>
              <a:t>’</a:t>
            </a:r>
          </a:p>
          <a:p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  <a:sym typeface="Wingdings"/>
              </a:rPr>
              <a:t>`spherical cow </a:t>
            </a:r>
          </a:p>
          <a:p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  <a:sym typeface="Wingdings"/>
              </a:rPr>
              <a:t>your favorite model’ </a:t>
            </a:r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 …</a:t>
            </a:r>
            <a:endParaRPr lang="en-US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602184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5"/>
          <p:cNvSpPr txBox="1">
            <a:spLocks noChangeArrowheads="1"/>
          </p:cNvSpPr>
          <p:nvPr/>
        </p:nvSpPr>
        <p:spPr bwMode="auto">
          <a:xfrm>
            <a:off x="381000" y="304800"/>
            <a:ext cx="8687294" cy="83099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The Mott phenomenon is ubiquitous </a:t>
            </a:r>
            <a:r>
              <a:rPr lang="en-US" dirty="0" smtClean="0"/>
              <a:t>for</a:t>
            </a:r>
            <a:r>
              <a:rPr lang="en-US" dirty="0" smtClean="0">
                <a:solidFill>
                  <a:srgbClr val="FFFF00"/>
                </a:solidFill>
              </a:rPr>
              <a:t> transition-metal oxides</a:t>
            </a:r>
          </a:p>
          <a:p>
            <a:r>
              <a:rPr lang="en-US" dirty="0" smtClean="0"/>
              <a:t>… but what controls it in real life ?</a:t>
            </a: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44035" name="Text Box 6"/>
          <p:cNvSpPr txBox="1">
            <a:spLocks noChangeArrowheads="1"/>
          </p:cNvSpPr>
          <p:nvPr/>
        </p:nvSpPr>
        <p:spPr bwMode="auto">
          <a:xfrm>
            <a:off x="304800" y="5867400"/>
            <a:ext cx="618956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Atsushi </a:t>
            </a:r>
            <a:r>
              <a:rPr lang="en-US" dirty="0"/>
              <a:t>Fujimori’s map of RMO</a:t>
            </a:r>
            <a:r>
              <a:rPr lang="en-US" baseline="-25000" dirty="0"/>
              <a:t>3</a:t>
            </a:r>
            <a:r>
              <a:rPr lang="en-US" dirty="0"/>
              <a:t> </a:t>
            </a:r>
            <a:r>
              <a:rPr lang="en-US" dirty="0" err="1" smtClean="0"/>
              <a:t>perovskites</a:t>
            </a:r>
            <a:endParaRPr lang="en-US" dirty="0" smtClean="0"/>
          </a:p>
          <a:p>
            <a:r>
              <a:rPr lang="en-US" sz="2000" dirty="0" err="1"/>
              <a:t>J.Phys</a:t>
            </a:r>
            <a:r>
              <a:rPr lang="en-US" sz="2000" dirty="0"/>
              <a:t> </a:t>
            </a:r>
            <a:r>
              <a:rPr lang="en-US" sz="2000" dirty="0" err="1"/>
              <a:t>Chem</a:t>
            </a:r>
            <a:r>
              <a:rPr lang="en-US" sz="2000" dirty="0"/>
              <a:t> Sol. 53 (1992) 1595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323528" y="1124744"/>
            <a:ext cx="8367713" cy="4594225"/>
            <a:chOff x="320938" y="864818"/>
            <a:chExt cx="8164512" cy="4005263"/>
          </a:xfrm>
        </p:grpSpPr>
        <p:pic>
          <p:nvPicPr>
            <p:cNvPr id="44038" name="Picture 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20938" y="864818"/>
              <a:ext cx="8164512" cy="4005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4039" name="Text Box 8"/>
            <p:cNvSpPr txBox="1">
              <a:spLocks noChangeArrowheads="1"/>
            </p:cNvSpPr>
            <p:nvPr/>
          </p:nvSpPr>
          <p:spPr bwMode="auto">
            <a:xfrm>
              <a:off x="2051050" y="3357563"/>
              <a:ext cx="896938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solidFill>
                    <a:srgbClr val="FF0000"/>
                  </a:solidFill>
                </a:rPr>
                <a:t>SrVO</a:t>
              </a:r>
              <a:r>
                <a:rPr lang="en-US" sz="2000" baseline="-2500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44040" name="Text Box 9"/>
            <p:cNvSpPr txBox="1">
              <a:spLocks noChangeArrowheads="1"/>
            </p:cNvSpPr>
            <p:nvPr/>
          </p:nvSpPr>
          <p:spPr bwMode="auto">
            <a:xfrm>
              <a:off x="2051050" y="3068638"/>
              <a:ext cx="968375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solidFill>
                    <a:srgbClr val="FF0000"/>
                  </a:solidFill>
                </a:rPr>
                <a:t>CaVO</a:t>
              </a:r>
              <a:r>
                <a:rPr lang="en-US" sz="2000" baseline="-2500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44041" name="Text Box 10"/>
            <p:cNvSpPr txBox="1">
              <a:spLocks noChangeArrowheads="1"/>
            </p:cNvSpPr>
            <p:nvPr/>
          </p:nvSpPr>
          <p:spPr bwMode="auto">
            <a:xfrm>
              <a:off x="2051050" y="1844675"/>
              <a:ext cx="855663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solidFill>
                    <a:srgbClr val="FF0000"/>
                  </a:solidFill>
                </a:rPr>
                <a:t>YTiO</a:t>
              </a:r>
              <a:r>
                <a:rPr lang="en-US" sz="2000" baseline="-2500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44042" name="Text Box 11"/>
            <p:cNvSpPr txBox="1">
              <a:spLocks noChangeArrowheads="1"/>
            </p:cNvSpPr>
            <p:nvPr/>
          </p:nvSpPr>
          <p:spPr bwMode="auto">
            <a:xfrm>
              <a:off x="2051050" y="2565400"/>
              <a:ext cx="968375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solidFill>
                    <a:srgbClr val="FF0000"/>
                  </a:solidFill>
                </a:rPr>
                <a:t>LaTiO</a:t>
              </a:r>
              <a:r>
                <a:rPr lang="en-US" sz="2000" baseline="-25000">
                  <a:solidFill>
                    <a:srgbClr val="FF0000"/>
                  </a:solidFill>
                </a:rPr>
                <a:t>3</a:t>
              </a:r>
            </a:p>
          </p:txBody>
        </p:sp>
      </p:grpSp>
      <p:pic>
        <p:nvPicPr>
          <p:cNvPr id="44037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15200" y="5105400"/>
            <a:ext cx="1346200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r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8229600" cy="1152525"/>
          </a:xfrm>
        </p:spPr>
        <p:txBody>
          <a:bodyPr/>
          <a:lstStyle/>
          <a:p>
            <a:r>
              <a:rPr lang="fr-FR" sz="240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Hund’s metals: very low scale for Fermi-Liquid behaviour and extended non-Fermi liquid crossover regime </a:t>
            </a:r>
            <a:br>
              <a:rPr lang="fr-FR" sz="240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fr-FR" sz="240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(``spin-freezing’’)</a:t>
            </a:r>
          </a:p>
        </p:txBody>
      </p:sp>
      <p:pic>
        <p:nvPicPr>
          <p:cNvPr id="75778" name="Image 1" descr="fig_freezing_wider_scale_inse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775"/>
            <a:ext cx="4940300" cy="36004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Image 3" descr="optics_11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213" y="2924175"/>
            <a:ext cx="4141787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0" name="ZoneTexte 4"/>
          <p:cNvSpPr txBox="1">
            <a:spLocks noChangeArrowheads="1"/>
          </p:cNvSpPr>
          <p:nvPr/>
        </p:nvSpPr>
        <p:spPr bwMode="auto">
          <a:xfrm>
            <a:off x="5076825" y="1916113"/>
            <a:ext cx="39306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>
                <a:solidFill>
                  <a:schemeClr val="bg1"/>
                </a:solidFill>
              </a:rPr>
              <a:t>Relevant e.g. to anomalous</a:t>
            </a:r>
          </a:p>
          <a:p>
            <a:pPr eaLnBrk="1" hangingPunct="1"/>
            <a:r>
              <a:rPr lang="fr-FR">
                <a:solidFill>
                  <a:schemeClr val="bg1"/>
                </a:solidFill>
              </a:rPr>
              <a:t>optics of 113 ruthenates ?</a:t>
            </a:r>
          </a:p>
        </p:txBody>
      </p:sp>
      <p:sp>
        <p:nvSpPr>
          <p:cNvPr id="75781" name="ZoneTexte 5"/>
          <p:cNvSpPr txBox="1">
            <a:spLocks noChangeArrowheads="1"/>
          </p:cNvSpPr>
          <p:nvPr/>
        </p:nvSpPr>
        <p:spPr bwMode="auto">
          <a:xfrm>
            <a:off x="251520" y="5517232"/>
            <a:ext cx="294583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000" dirty="0" err="1">
                <a:solidFill>
                  <a:schemeClr val="bg1"/>
                </a:solidFill>
              </a:rPr>
              <a:t>Pioneering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papers</a:t>
            </a:r>
            <a:r>
              <a:rPr lang="fr-FR" sz="2000" dirty="0">
                <a:solidFill>
                  <a:schemeClr val="bg1"/>
                </a:solidFill>
              </a:rPr>
              <a:t>:</a:t>
            </a:r>
          </a:p>
          <a:p>
            <a:pPr eaLnBrk="1" hangingPunct="1"/>
            <a:r>
              <a:rPr lang="fr-FR" sz="2000" dirty="0">
                <a:solidFill>
                  <a:schemeClr val="bg1"/>
                </a:solidFill>
              </a:rPr>
              <a:t>Werner et al PRL 2008</a:t>
            </a:r>
          </a:p>
          <a:p>
            <a:pPr eaLnBrk="1" hangingPunct="1"/>
            <a:r>
              <a:rPr lang="fr-FR" sz="2000" dirty="0" err="1">
                <a:solidFill>
                  <a:schemeClr val="bg1"/>
                </a:solidFill>
              </a:rPr>
              <a:t>Haule&amp;Kotliar</a:t>
            </a:r>
            <a:r>
              <a:rPr lang="fr-FR" sz="2000" dirty="0">
                <a:solidFill>
                  <a:schemeClr val="bg1"/>
                </a:solidFill>
              </a:rPr>
              <a:t> NJP 2009</a:t>
            </a:r>
          </a:p>
        </p:txBody>
      </p:sp>
    </p:spTree>
    <p:extLst>
      <p:ext uri="{BB962C8B-B14F-4D97-AF65-F5344CB8AC3E}">
        <p14:creationId xmlns:p14="http://schemas.microsoft.com/office/powerpoint/2010/main" val="998420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/>
          <a:lstStyle/>
          <a:p>
            <a:r>
              <a:rPr lang="fr-FR" dirty="0" smtClean="0">
                <a:solidFill>
                  <a:srgbClr val="FFFF00"/>
                </a:solidFill>
              </a:rPr>
              <a:t>- Goal(s) of </a:t>
            </a:r>
            <a:r>
              <a:rPr lang="fr-FR" dirty="0" err="1" smtClean="0">
                <a:solidFill>
                  <a:srgbClr val="FFFF00"/>
                </a:solidFill>
              </a:rPr>
              <a:t>this</a:t>
            </a:r>
            <a:r>
              <a:rPr lang="fr-FR" dirty="0" smtClean="0">
                <a:solidFill>
                  <a:srgbClr val="FFFF00"/>
                </a:solidFill>
              </a:rPr>
              <a:t> talk – </a:t>
            </a:r>
            <a:br>
              <a:rPr lang="fr-FR" dirty="0" smtClean="0">
                <a:solidFill>
                  <a:srgbClr val="FFFF00"/>
                </a:solidFill>
              </a:rPr>
            </a:br>
            <a:r>
              <a:rPr lang="fr-FR" sz="3600" dirty="0" err="1" smtClean="0">
                <a:solidFill>
                  <a:srgbClr val="FFFF00"/>
                </a:solidFill>
              </a:rPr>
              <a:t>Convey</a:t>
            </a:r>
            <a:r>
              <a:rPr lang="fr-FR" sz="3600" dirty="0" smtClean="0">
                <a:solidFill>
                  <a:srgbClr val="FFFF00"/>
                </a:solidFill>
              </a:rPr>
              <a:t> </a:t>
            </a:r>
            <a:r>
              <a:rPr lang="fr-FR" sz="3600" dirty="0" err="1" smtClean="0">
                <a:solidFill>
                  <a:srgbClr val="FFFF00"/>
                </a:solidFill>
              </a:rPr>
              <a:t>enthusiasm</a:t>
            </a:r>
            <a:r>
              <a:rPr lang="fr-FR" sz="3600" dirty="0" smtClean="0">
                <a:solidFill>
                  <a:srgbClr val="FFFF00"/>
                </a:solidFill>
              </a:rPr>
              <a:t> about :</a:t>
            </a:r>
            <a:endParaRPr lang="fr-FR" sz="3600" dirty="0">
              <a:solidFill>
                <a:srgbClr val="FFFF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988840"/>
            <a:ext cx="8229600" cy="4392488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Remarkable properties of materials with strong electronic correlations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Progress in our ability to understand them theoretically over ~ 20 years, on a semi-quantitative level </a:t>
            </a:r>
            <a:r>
              <a:rPr lang="en-US" sz="2800" dirty="0" smtClean="0">
                <a:solidFill>
                  <a:schemeClr val="bg1"/>
                </a:solidFill>
              </a:rPr>
              <a:t>(while acknowledging that this is an experimentally-driven field…)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Prospects for controlling their properties and possibly for materials design </a:t>
            </a:r>
          </a:p>
        </p:txBody>
      </p:sp>
    </p:spTree>
    <p:extLst>
      <p:ext uri="{BB962C8B-B14F-4D97-AF65-F5344CB8AC3E}">
        <p14:creationId xmlns:p14="http://schemas.microsoft.com/office/powerpoint/2010/main" val="3662037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"/>
          <p:cNvGrpSpPr/>
          <p:nvPr/>
        </p:nvGrpSpPr>
        <p:grpSpPr>
          <a:xfrm>
            <a:off x="467544" y="1124744"/>
            <a:ext cx="8112596" cy="5545038"/>
            <a:chOff x="467544" y="908720"/>
            <a:chExt cx="8112596" cy="5545038"/>
          </a:xfrm>
        </p:grpSpPr>
        <p:pic>
          <p:nvPicPr>
            <p:cNvPr id="17410" name="Picture 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67544" y="908720"/>
              <a:ext cx="8112596" cy="5545038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</p:spPr>
        </p:pic>
        <p:sp>
          <p:nvSpPr>
            <p:cNvPr id="17411" name="AutoShape 6"/>
            <p:cNvSpPr>
              <a:spLocks noChangeArrowheads="1"/>
            </p:cNvSpPr>
            <p:nvPr/>
          </p:nvSpPr>
          <p:spPr bwMode="auto">
            <a:xfrm>
              <a:off x="2051720" y="2240750"/>
              <a:ext cx="2724825" cy="510778"/>
            </a:xfrm>
            <a:prstGeom prst="roundRect">
              <a:avLst>
                <a:gd name="adj" fmla="val 16667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fr-FR" b="1" dirty="0">
                  <a:solidFill>
                    <a:srgbClr val="FF0000"/>
                  </a:solidFill>
                </a:rPr>
                <a:t>Transition </a:t>
              </a:r>
              <a:r>
                <a:rPr lang="fr-FR" b="1" dirty="0" err="1">
                  <a:solidFill>
                    <a:srgbClr val="FF0000"/>
                  </a:solidFill>
                </a:rPr>
                <a:t>Metals</a:t>
              </a:r>
              <a:endParaRPr lang="fr-FR" b="1" dirty="0">
                <a:solidFill>
                  <a:srgbClr val="FF0000"/>
                </a:solidFill>
              </a:endParaRPr>
            </a:p>
          </p:txBody>
        </p:sp>
        <p:sp>
          <p:nvSpPr>
            <p:cNvPr id="17412" name="Oval 8"/>
            <p:cNvSpPr>
              <a:spLocks noChangeArrowheads="1"/>
            </p:cNvSpPr>
            <p:nvPr/>
          </p:nvSpPr>
          <p:spPr bwMode="auto">
            <a:xfrm>
              <a:off x="1043608" y="2708920"/>
              <a:ext cx="4968875" cy="1801178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endParaRPr lang="fr-FR"/>
            </a:p>
          </p:txBody>
        </p:sp>
        <p:sp>
          <p:nvSpPr>
            <p:cNvPr id="17413" name="Rectangle 10"/>
            <p:cNvSpPr>
              <a:spLocks noChangeArrowheads="1"/>
            </p:cNvSpPr>
            <p:nvPr/>
          </p:nvSpPr>
          <p:spPr bwMode="auto">
            <a:xfrm>
              <a:off x="1331640" y="5229200"/>
              <a:ext cx="6911975" cy="1223963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fr-FR"/>
            </a:p>
          </p:txBody>
        </p:sp>
        <p:sp>
          <p:nvSpPr>
            <p:cNvPr id="17414" name="Text Box 11"/>
            <p:cNvSpPr txBox="1">
              <a:spLocks noChangeArrowheads="1"/>
            </p:cNvSpPr>
            <p:nvPr/>
          </p:nvSpPr>
          <p:spPr bwMode="auto">
            <a:xfrm>
              <a:off x="4932040" y="4869160"/>
              <a:ext cx="3339451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FR" sz="2000" b="1" dirty="0">
                  <a:solidFill>
                    <a:schemeClr val="accent2"/>
                  </a:solidFill>
                </a:rPr>
                <a:t>Rare </a:t>
              </a:r>
              <a:r>
                <a:rPr lang="fr-FR" sz="2000" b="1" dirty="0" err="1">
                  <a:solidFill>
                    <a:schemeClr val="accent2"/>
                  </a:solidFill>
                </a:rPr>
                <a:t>earths</a:t>
              </a:r>
              <a:r>
                <a:rPr lang="fr-FR" sz="2000" b="1" dirty="0">
                  <a:solidFill>
                    <a:schemeClr val="accent2"/>
                  </a:solidFill>
                </a:rPr>
                <a:t> and Actinides</a:t>
              </a:r>
            </a:p>
          </p:txBody>
        </p:sp>
      </p:grpSp>
      <p:sp>
        <p:nvSpPr>
          <p:cNvPr id="3" name="ZoneTexte 2"/>
          <p:cNvSpPr txBox="1"/>
          <p:nvPr/>
        </p:nvSpPr>
        <p:spPr>
          <a:xfrm>
            <a:off x="179512" y="188640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The suspects: </a:t>
            </a:r>
            <a:r>
              <a:rPr lang="fr-FR" dirty="0" err="1" smtClean="0"/>
              <a:t>materials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electrons</a:t>
            </a:r>
            <a:r>
              <a:rPr lang="fr-FR" dirty="0" smtClean="0"/>
              <a:t> </a:t>
            </a:r>
            <a:r>
              <a:rPr lang="fr-FR" dirty="0" err="1" smtClean="0"/>
              <a:t>that</a:t>
            </a:r>
            <a:r>
              <a:rPr lang="fr-FR" dirty="0" smtClean="0"/>
              <a:t> ``</a:t>
            </a:r>
            <a:r>
              <a:rPr lang="fr-FR" dirty="0" err="1" smtClean="0"/>
              <a:t>hesitate</a:t>
            </a:r>
            <a:r>
              <a:rPr lang="fr-FR" dirty="0" smtClean="0"/>
              <a:t>’’ </a:t>
            </a:r>
            <a:r>
              <a:rPr lang="fr-FR" dirty="0" err="1" smtClean="0"/>
              <a:t>between</a:t>
            </a:r>
            <a:r>
              <a:rPr lang="fr-FR" dirty="0" smtClean="0"/>
              <a:t> </a:t>
            </a:r>
            <a:r>
              <a:rPr lang="fr-FR" dirty="0" err="1" smtClean="0"/>
              <a:t>being</a:t>
            </a:r>
            <a:r>
              <a:rPr lang="fr-FR" dirty="0" smtClean="0"/>
              <a:t> </a:t>
            </a:r>
            <a:r>
              <a:rPr lang="fr-FR" dirty="0" err="1" smtClean="0"/>
              <a:t>itinerant</a:t>
            </a:r>
            <a:r>
              <a:rPr lang="fr-FR" dirty="0" smtClean="0"/>
              <a:t> and </a:t>
            </a:r>
            <a:r>
              <a:rPr lang="fr-FR" dirty="0" err="1" smtClean="0"/>
              <a:t>being</a:t>
            </a:r>
            <a:r>
              <a:rPr lang="fr-FR" dirty="0" smtClean="0"/>
              <a:t> </a:t>
            </a:r>
            <a:r>
              <a:rPr lang="fr-FR" dirty="0" err="1" smtClean="0"/>
              <a:t>localized</a:t>
            </a:r>
            <a:r>
              <a:rPr lang="fr-FR" dirty="0" smtClean="0"/>
              <a:t>…</a:t>
            </a:r>
            <a:endParaRPr lang="fr-FR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7488832" cy="864096"/>
          </a:xfrm>
        </p:spPr>
        <p:txBody>
          <a:bodyPr/>
          <a:lstStyle/>
          <a:p>
            <a:pPr algn="l"/>
            <a:r>
              <a:rPr lang="fr-FR" sz="2800" b="1" dirty="0" smtClean="0">
                <a:solidFill>
                  <a:srgbClr val="FFFF00"/>
                </a:solidFill>
              </a:rPr>
              <a:t>Cobalt </a:t>
            </a:r>
            <a:r>
              <a:rPr lang="fr-FR" sz="2800" b="1" dirty="0" err="1" smtClean="0">
                <a:solidFill>
                  <a:srgbClr val="FFFF00"/>
                </a:solidFill>
              </a:rPr>
              <a:t>oxides</a:t>
            </a:r>
            <a:r>
              <a:rPr lang="fr-FR" sz="2800" b="1" dirty="0" smtClean="0">
                <a:solidFill>
                  <a:srgbClr val="FFFF00"/>
                </a:solidFill>
              </a:rPr>
              <a:t>: large Seebeck coefficient</a:t>
            </a:r>
            <a:br>
              <a:rPr lang="fr-FR" sz="2800" b="1" dirty="0" smtClean="0">
                <a:solidFill>
                  <a:srgbClr val="FFFF00"/>
                </a:solidFill>
              </a:rPr>
            </a:br>
            <a:r>
              <a:rPr lang="fr-FR" sz="2800" b="1" dirty="0" smtClean="0">
                <a:solidFill>
                  <a:srgbClr val="FFFF00"/>
                </a:solidFill>
              </a:rPr>
              <a:t>(</a:t>
            </a:r>
            <a:r>
              <a:rPr lang="fr-FR" sz="2800" b="1" dirty="0" err="1" smtClean="0">
                <a:solidFill>
                  <a:srgbClr val="FFFF00"/>
                </a:solidFill>
              </a:rPr>
              <a:t>thermopower</a:t>
            </a:r>
            <a:r>
              <a:rPr lang="fr-FR" sz="2800" b="1" dirty="0" smtClean="0">
                <a:solidFill>
                  <a:srgbClr val="FFFF00"/>
                </a:solidFill>
              </a:rPr>
              <a:t>)</a:t>
            </a:r>
            <a:endParaRPr lang="fr-FR" sz="2800" b="1" dirty="0">
              <a:solidFill>
                <a:srgbClr val="FFFF00"/>
              </a:solidFill>
            </a:endParaRPr>
          </a:p>
        </p:txBody>
      </p:sp>
      <p:pic>
        <p:nvPicPr>
          <p:cNvPr id="3" name="Image 2" descr="cobalt_structure_terasaki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68761"/>
            <a:ext cx="5616624" cy="2422060"/>
          </a:xfrm>
          <a:prstGeom prst="rect">
            <a:avLst/>
          </a:prstGeom>
        </p:spPr>
      </p:pic>
      <p:pic>
        <p:nvPicPr>
          <p:cNvPr id="4" name="Image 3" descr="cobalt_heber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762816"/>
            <a:ext cx="3707904" cy="3095184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156176" y="1772816"/>
            <a:ext cx="27363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 smtClean="0">
                <a:solidFill>
                  <a:schemeClr val="bg1"/>
                </a:solidFill>
              </a:rPr>
              <a:t>Layered</a:t>
            </a:r>
            <a:r>
              <a:rPr lang="fr-FR" sz="2000" dirty="0" smtClean="0">
                <a:solidFill>
                  <a:schemeClr val="bg1"/>
                </a:solidFill>
              </a:rPr>
              <a:t> structure </a:t>
            </a:r>
          </a:p>
          <a:p>
            <a:r>
              <a:rPr lang="fr-FR" sz="2000" dirty="0" smtClean="0">
                <a:solidFill>
                  <a:schemeClr val="bg1"/>
                </a:solidFill>
              </a:rPr>
              <a:t>of  cobalt </a:t>
            </a:r>
            <a:r>
              <a:rPr lang="fr-FR" sz="2000" dirty="0" err="1" smtClean="0">
                <a:solidFill>
                  <a:schemeClr val="bg1"/>
                </a:solidFill>
              </a:rPr>
              <a:t>oxides</a:t>
            </a:r>
            <a:endParaRPr lang="fr-FR" sz="2000" dirty="0" smtClean="0">
              <a:solidFill>
                <a:schemeClr val="bg1"/>
              </a:solidFill>
            </a:endParaRPr>
          </a:p>
          <a:p>
            <a:r>
              <a:rPr lang="fr-FR" sz="2000" dirty="0" smtClean="0">
                <a:solidFill>
                  <a:schemeClr val="bg1"/>
                </a:solidFill>
              </a:rPr>
              <a:t>(</a:t>
            </a:r>
            <a:r>
              <a:rPr lang="fr-FR" sz="2000" dirty="0" err="1" smtClean="0">
                <a:solidFill>
                  <a:schemeClr val="bg1"/>
                </a:solidFill>
              </a:rPr>
              <a:t>after</a:t>
            </a:r>
            <a:r>
              <a:rPr lang="fr-FR" sz="2000" dirty="0" smtClean="0">
                <a:solidFill>
                  <a:schemeClr val="bg1"/>
                </a:solidFill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</a:rPr>
              <a:t>Terasaki</a:t>
            </a:r>
            <a:r>
              <a:rPr lang="fr-FR" sz="2000" dirty="0" smtClean="0">
                <a:solidFill>
                  <a:schemeClr val="bg1"/>
                </a:solidFill>
              </a:rPr>
              <a:t>, 2009) </a:t>
            </a:r>
          </a:p>
          <a:p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475656" y="4293096"/>
            <a:ext cx="273630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 smtClean="0">
                <a:solidFill>
                  <a:schemeClr val="bg1"/>
                </a:solidFill>
              </a:rPr>
              <a:t>Thermopower</a:t>
            </a:r>
            <a:r>
              <a:rPr lang="fr-FR" sz="2000" dirty="0" smtClean="0">
                <a:solidFill>
                  <a:schemeClr val="bg1"/>
                </a:solidFill>
              </a:rPr>
              <a:t> of </a:t>
            </a:r>
          </a:p>
          <a:p>
            <a:r>
              <a:rPr lang="fr-FR" sz="2000" dirty="0" smtClean="0">
                <a:solidFill>
                  <a:schemeClr val="bg1"/>
                </a:solidFill>
              </a:rPr>
              <a:t>« </a:t>
            </a:r>
            <a:r>
              <a:rPr lang="fr-FR" sz="2000" dirty="0" err="1" smtClean="0">
                <a:solidFill>
                  <a:schemeClr val="bg1"/>
                </a:solidFill>
              </a:rPr>
              <a:t>misfit</a:t>
            </a:r>
            <a:r>
              <a:rPr lang="fr-FR" sz="2000" dirty="0" smtClean="0">
                <a:solidFill>
                  <a:schemeClr val="bg1"/>
                </a:solidFill>
              </a:rPr>
              <a:t> » cobalt </a:t>
            </a:r>
            <a:r>
              <a:rPr lang="fr-FR" sz="2000" dirty="0" err="1" smtClean="0">
                <a:solidFill>
                  <a:schemeClr val="bg1"/>
                </a:solidFill>
              </a:rPr>
              <a:t>oxides</a:t>
            </a:r>
            <a:r>
              <a:rPr lang="fr-FR" sz="2000" dirty="0" smtClean="0">
                <a:solidFill>
                  <a:schemeClr val="bg1"/>
                </a:solidFill>
              </a:rPr>
              <a:t> </a:t>
            </a:r>
          </a:p>
          <a:p>
            <a:r>
              <a:rPr lang="fr-FR" sz="2000" dirty="0" smtClean="0">
                <a:solidFill>
                  <a:schemeClr val="bg1"/>
                </a:solidFill>
              </a:rPr>
              <a:t>(cf. Hebert, Maignan  et al. CRISMAT, Caen)</a:t>
            </a:r>
          </a:p>
          <a:p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288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2"/>
          <p:cNvSpPr txBox="1">
            <a:spLocks noChangeArrowheads="1"/>
          </p:cNvSpPr>
          <p:nvPr/>
        </p:nvSpPr>
        <p:spPr bwMode="auto">
          <a:xfrm>
            <a:off x="179388" y="260350"/>
            <a:ext cx="77597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 u="sng" dirty="0"/>
              <a:t>Correlated metals:</a:t>
            </a:r>
            <a:r>
              <a:rPr lang="en-US" sz="3200" b="1" dirty="0"/>
              <a:t> </a:t>
            </a:r>
            <a:r>
              <a:rPr lang="en-US" sz="3200" dirty="0"/>
              <a:t>atomic-like excitations at </a:t>
            </a:r>
          </a:p>
          <a:p>
            <a:pPr eaLnBrk="1" hangingPunct="1"/>
            <a:r>
              <a:rPr lang="en-US" sz="3200" dirty="0"/>
              <a:t>high energy, </a:t>
            </a:r>
            <a:r>
              <a:rPr lang="en-US" sz="3200" dirty="0" err="1"/>
              <a:t>quasiparticles</a:t>
            </a:r>
            <a:r>
              <a:rPr lang="en-US" sz="3200" dirty="0"/>
              <a:t> at low energy</a:t>
            </a:r>
            <a:endParaRPr lang="en-US" sz="3200" u="sng" dirty="0"/>
          </a:p>
        </p:txBody>
      </p:sp>
      <p:sp>
        <p:nvSpPr>
          <p:cNvPr id="33794" name="Text Box 3"/>
          <p:cNvSpPr txBox="1">
            <a:spLocks noChangeArrowheads="1"/>
          </p:cNvSpPr>
          <p:nvPr/>
        </p:nvSpPr>
        <p:spPr bwMode="auto">
          <a:xfrm>
            <a:off x="250825" y="1484313"/>
            <a:ext cx="4535488" cy="265430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33CC"/>
                </a:solidFill>
              </a:rPr>
              <a:t>- </a:t>
            </a:r>
            <a:r>
              <a:rPr lang="en-US" b="1">
                <a:solidFill>
                  <a:srgbClr val="FF33CC"/>
                </a:solidFill>
              </a:rPr>
              <a:t>Narrowing of quasiparticle bands</a:t>
            </a:r>
            <a:r>
              <a:rPr lang="en-US">
                <a:solidFill>
                  <a:srgbClr val="FF33CC"/>
                </a:solidFill>
              </a:rPr>
              <a:t> due to correlations (the Brinkman-Rice phenomenon)</a:t>
            </a:r>
          </a:p>
          <a:p>
            <a:pPr eaLnBrk="1" hangingPunct="1"/>
            <a:r>
              <a:rPr lang="en-US">
                <a:solidFill>
                  <a:srgbClr val="FF3300"/>
                </a:solidFill>
              </a:rPr>
              <a:t>- </a:t>
            </a:r>
            <a:r>
              <a:rPr lang="en-US" b="1">
                <a:solidFill>
                  <a:srgbClr val="FF3300"/>
                </a:solidFill>
              </a:rPr>
              <a:t>Hubbard satellites</a:t>
            </a:r>
            <a:r>
              <a:rPr lang="en-US">
                <a:solidFill>
                  <a:srgbClr val="FF3300"/>
                </a:solidFill>
              </a:rPr>
              <a:t> (i.e extension to the solid of atomic-like transitions)</a:t>
            </a:r>
          </a:p>
        </p:txBody>
      </p:sp>
      <p:pic>
        <p:nvPicPr>
          <p:cNvPr id="3379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1484313"/>
            <a:ext cx="2970213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Text Box 5"/>
          <p:cNvSpPr txBox="1">
            <a:spLocks noChangeArrowheads="1"/>
          </p:cNvSpPr>
          <p:nvPr/>
        </p:nvSpPr>
        <p:spPr bwMode="auto">
          <a:xfrm>
            <a:off x="5004048" y="6165304"/>
            <a:ext cx="3448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err="1"/>
              <a:t>Sekiyama</a:t>
            </a:r>
            <a:r>
              <a:rPr lang="en-US" dirty="0"/>
              <a:t> et al., PRL 2004</a:t>
            </a:r>
          </a:p>
        </p:txBody>
      </p:sp>
      <p:sp>
        <p:nvSpPr>
          <p:cNvPr id="33797" name="AutoShape 6"/>
          <p:cNvSpPr>
            <a:spLocks noChangeArrowheads="1"/>
          </p:cNvSpPr>
          <p:nvPr/>
        </p:nvSpPr>
        <p:spPr bwMode="auto">
          <a:xfrm rot="1080000">
            <a:off x="3995738" y="3500438"/>
            <a:ext cx="2736850" cy="433387"/>
          </a:xfrm>
          <a:prstGeom prst="rightArrow">
            <a:avLst>
              <a:gd name="adj1" fmla="val 50000"/>
              <a:gd name="adj2" fmla="val 157876"/>
            </a:avLst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33798" name="AutoShape 7"/>
          <p:cNvSpPr>
            <a:spLocks noChangeArrowheads="1"/>
          </p:cNvSpPr>
          <p:nvPr/>
        </p:nvSpPr>
        <p:spPr bwMode="auto">
          <a:xfrm rot="1080000">
            <a:off x="5003800" y="2420938"/>
            <a:ext cx="3024188" cy="288925"/>
          </a:xfrm>
          <a:prstGeom prst="rightArrow">
            <a:avLst>
              <a:gd name="adj1" fmla="val 50000"/>
              <a:gd name="adj2" fmla="val 261676"/>
            </a:avLst>
          </a:prstGeom>
          <a:solidFill>
            <a:srgbClr val="FF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fr-FR"/>
          </a:p>
        </p:txBody>
      </p:sp>
      <p:pic>
        <p:nvPicPr>
          <p:cNvPr id="33799" name="Picture 8" descr="S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74"/>
          <a:stretch>
            <a:fillRect/>
          </a:stretch>
        </p:blipFill>
        <p:spPr bwMode="auto">
          <a:xfrm>
            <a:off x="250825" y="4292600"/>
            <a:ext cx="2376488" cy="186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1" name="Text Box 9"/>
          <p:cNvSpPr txBox="1">
            <a:spLocks noChangeArrowheads="1"/>
          </p:cNvSpPr>
          <p:nvPr/>
        </p:nvSpPr>
        <p:spPr bwMode="auto">
          <a:xfrm>
            <a:off x="250825" y="6237288"/>
            <a:ext cx="12192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b="1" smtClean="0">
                <a:solidFill>
                  <a:srgbClr val="FFCC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Sr</a:t>
            </a:r>
            <a:r>
              <a:rPr lang="en-US" b="1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V</a:t>
            </a:r>
            <a:r>
              <a:rPr lang="en-US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O</a:t>
            </a:r>
            <a:r>
              <a:rPr lang="en-US" b="1" baseline="-2500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3</a:t>
            </a:r>
          </a:p>
        </p:txBody>
      </p:sp>
      <p:sp>
        <p:nvSpPr>
          <p:cNvPr id="33801" name="Text Box 10"/>
          <p:cNvSpPr txBox="1">
            <a:spLocks noChangeArrowheads="1"/>
          </p:cNvSpPr>
          <p:nvPr/>
        </p:nvSpPr>
        <p:spPr bwMode="auto">
          <a:xfrm>
            <a:off x="2771775" y="4365625"/>
            <a:ext cx="48958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400"/>
              <a:t>Dashed line:</a:t>
            </a:r>
          </a:p>
          <a:p>
            <a:pPr algn="l" eaLnBrk="1" hangingPunct="1"/>
            <a:r>
              <a:rPr lang="en-US" sz="2400"/>
              <a:t>Spectrum obtained from </a:t>
            </a:r>
          </a:p>
          <a:p>
            <a:pPr algn="l" eaLnBrk="1" hangingPunct="1"/>
            <a:r>
              <a:rPr lang="en-US" sz="2400"/>
              <a:t>Conventional </a:t>
            </a:r>
          </a:p>
          <a:p>
            <a:pPr algn="l" eaLnBrk="1" hangingPunct="1"/>
            <a:r>
              <a:rPr lang="en-US" sz="2400"/>
              <a:t>band-structure methods (DFT-LDA) </a:t>
            </a:r>
          </a:p>
        </p:txBody>
      </p:sp>
    </p:spTree>
    <p:extLst>
      <p:ext uri="{BB962C8B-B14F-4D97-AF65-F5344CB8AC3E}">
        <p14:creationId xmlns:p14="http://schemas.microsoft.com/office/powerpoint/2010/main" val="2999484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fr-FR" sz="3200" dirty="0" smtClean="0">
                <a:solidFill>
                  <a:srgbClr val="FFFF00"/>
                </a:solidFill>
                <a:sym typeface="Wingdings"/>
              </a:rPr>
              <a:t> </a:t>
            </a:r>
            <a:r>
              <a:rPr lang="fr-FR" sz="3200" dirty="0" err="1" smtClean="0">
                <a:solidFill>
                  <a:srgbClr val="FFFF00"/>
                </a:solidFill>
                <a:sym typeface="Wingdings"/>
              </a:rPr>
              <a:t>Oxides</a:t>
            </a:r>
            <a:r>
              <a:rPr lang="fr-FR" sz="3200" dirty="0" smtClean="0">
                <a:solidFill>
                  <a:srgbClr val="FFFF00"/>
                </a:solidFill>
                <a:sym typeface="Wingdings"/>
              </a:rPr>
              <a:t> for </a:t>
            </a:r>
            <a:r>
              <a:rPr lang="fr-FR" sz="3200" dirty="0" err="1" smtClean="0">
                <a:solidFill>
                  <a:srgbClr val="FFFF00"/>
                </a:solidFill>
                <a:sym typeface="Wingdings"/>
              </a:rPr>
              <a:t>thermoelectric</a:t>
            </a:r>
            <a:r>
              <a:rPr lang="fr-FR" sz="3200" dirty="0" smtClean="0">
                <a:solidFill>
                  <a:srgbClr val="FFFF00"/>
                </a:solidFill>
                <a:sym typeface="Wingdings"/>
              </a:rPr>
              <a:t> applications ?</a:t>
            </a:r>
            <a:endParaRPr lang="fr-FR" sz="3200" dirty="0">
              <a:solidFill>
                <a:srgbClr val="FFFF00"/>
              </a:solidFill>
            </a:endParaRPr>
          </a:p>
        </p:txBody>
      </p:sp>
      <p:pic>
        <p:nvPicPr>
          <p:cNvPr id="3" name="Image 2" descr="cobaltates_figmerit_terasaki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268760"/>
            <a:ext cx="7812360" cy="4344062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804248" y="1268760"/>
            <a:ext cx="1685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err="1" smtClean="0">
                <a:solidFill>
                  <a:schemeClr val="tx1"/>
                </a:solidFill>
              </a:rPr>
              <a:t>Terasaki</a:t>
            </a:r>
            <a:r>
              <a:rPr lang="fr-FR" sz="1800" dirty="0" smtClean="0">
                <a:solidFill>
                  <a:schemeClr val="tx1"/>
                </a:solidFill>
              </a:rPr>
              <a:t>, 2009</a:t>
            </a:r>
            <a:endParaRPr lang="fr-FR" sz="1800" dirty="0">
              <a:solidFill>
                <a:schemeClr val="tx1"/>
              </a:solidFill>
            </a:endParaRPr>
          </a:p>
        </p:txBody>
      </p:sp>
      <p:pic>
        <p:nvPicPr>
          <p:cNvPr id="5" name="Imag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733256"/>
            <a:ext cx="1775811" cy="934637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915816" y="5733256"/>
            <a:ext cx="58753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Figure of </a:t>
            </a:r>
            <a:r>
              <a:rPr lang="fr-FR" dirty="0" err="1" smtClean="0"/>
              <a:t>merit</a:t>
            </a:r>
            <a:r>
              <a:rPr lang="fr-FR" dirty="0" smtClean="0"/>
              <a:t> ZT: </a:t>
            </a:r>
            <a:r>
              <a:rPr lang="fr-FR" dirty="0" err="1" smtClean="0"/>
              <a:t>need</a:t>
            </a:r>
            <a:r>
              <a:rPr lang="fr-FR" dirty="0" smtClean="0"/>
              <a:t> large Seebeck, </a:t>
            </a:r>
          </a:p>
          <a:p>
            <a:r>
              <a:rPr lang="fr-FR" dirty="0" err="1" smtClean="0"/>
              <a:t>high</a:t>
            </a:r>
            <a:r>
              <a:rPr lang="fr-FR" dirty="0" smtClean="0"/>
              <a:t> </a:t>
            </a:r>
            <a:r>
              <a:rPr lang="fr-FR" dirty="0" err="1" smtClean="0"/>
              <a:t>conductivity</a:t>
            </a:r>
            <a:r>
              <a:rPr lang="fr-FR" dirty="0" smtClean="0"/>
              <a:t>, </a:t>
            </a:r>
            <a:r>
              <a:rPr lang="fr-FR" dirty="0" err="1" smtClean="0"/>
              <a:t>low</a:t>
            </a:r>
            <a:r>
              <a:rPr lang="fr-FR" dirty="0" smtClean="0"/>
              <a:t> thermal </a:t>
            </a:r>
            <a:r>
              <a:rPr lang="fr-FR" dirty="0" err="1" smtClean="0"/>
              <a:t>conductivity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39455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itle 1"/>
          <p:cNvSpPr>
            <a:spLocks noGrp="1"/>
          </p:cNvSpPr>
          <p:nvPr>
            <p:ph type="title"/>
          </p:nvPr>
        </p:nvSpPr>
        <p:spPr>
          <a:xfrm>
            <a:off x="468313" y="333375"/>
            <a:ext cx="8229600" cy="1367433"/>
          </a:xfrm>
        </p:spPr>
        <p:txBody>
          <a:bodyPr/>
          <a:lstStyle/>
          <a:p>
            <a:r>
              <a:rPr lang="en-US" sz="2800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Some fascinating </a:t>
            </a:r>
            <a:r>
              <a:rPr lang="en-US" sz="2800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electronic </a:t>
            </a:r>
            <a:r>
              <a:rPr lang="en-US" sz="2800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properties</a:t>
            </a:r>
            <a:r>
              <a:rPr lang="en-US" sz="2800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sz="2800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of materials with strong electron correlations, e.g. </a:t>
            </a:r>
            <a:br>
              <a:rPr lang="en-US" sz="2800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transition-metal oxides :</a:t>
            </a:r>
            <a:endParaRPr lang="en-US" sz="2000" i="1" dirty="0">
              <a:solidFill>
                <a:srgbClr val="FFFF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988840"/>
            <a:ext cx="8229600" cy="4176985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fr-FR" sz="2800" i="1" dirty="0" smtClean="0">
                <a:solidFill>
                  <a:schemeClr val="bg1"/>
                </a:solidFill>
                <a:sym typeface="Wingdings"/>
              </a:rPr>
              <a:t>- </a:t>
            </a:r>
            <a:r>
              <a:rPr lang="fr-FR" sz="2800" i="1" dirty="0" err="1" smtClean="0">
                <a:solidFill>
                  <a:schemeClr val="bg1"/>
                </a:solidFill>
                <a:sym typeface="Wingdings"/>
              </a:rPr>
              <a:t>Metal-Insulator</a:t>
            </a:r>
            <a:r>
              <a:rPr lang="fr-FR" sz="2800" i="1" dirty="0" smtClean="0">
                <a:solidFill>
                  <a:schemeClr val="bg1"/>
                </a:solidFill>
                <a:sym typeface="Wingdings"/>
              </a:rPr>
              <a:t> Transitions (</a:t>
            </a:r>
            <a:r>
              <a:rPr lang="fr-FR" sz="2800" i="1" dirty="0" err="1" smtClean="0">
                <a:solidFill>
                  <a:schemeClr val="bg1"/>
                </a:solidFill>
                <a:sym typeface="Wingdings"/>
              </a:rPr>
              <a:t>many</a:t>
            </a:r>
            <a:r>
              <a:rPr lang="fr-FR" sz="2800" i="1" dirty="0" smtClean="0">
                <a:solidFill>
                  <a:schemeClr val="bg1"/>
                </a:solidFill>
                <a:sym typeface="Wingdings"/>
              </a:rPr>
              <a:t> </a:t>
            </a:r>
            <a:r>
              <a:rPr lang="fr-FR" sz="2800" i="1" dirty="0" err="1" smtClean="0">
                <a:solidFill>
                  <a:schemeClr val="bg1"/>
                </a:solidFill>
                <a:sym typeface="Wingdings"/>
              </a:rPr>
              <a:t>materials</a:t>
            </a:r>
            <a:r>
              <a:rPr lang="fr-FR" sz="2800" i="1" dirty="0" smtClean="0">
                <a:solidFill>
                  <a:schemeClr val="bg1"/>
                </a:solidFill>
                <a:sym typeface="Wingdings"/>
              </a:rPr>
              <a:t>: </a:t>
            </a:r>
            <a:r>
              <a:rPr lang="fr-FR" sz="2800" i="1" dirty="0" err="1" smtClean="0">
                <a:solidFill>
                  <a:schemeClr val="bg1"/>
                </a:solidFill>
                <a:sym typeface="Wingdings"/>
              </a:rPr>
              <a:t>e.g</a:t>
            </a:r>
            <a:r>
              <a:rPr lang="fr-FR" sz="2800" i="1" dirty="0" smtClean="0">
                <a:solidFill>
                  <a:schemeClr val="bg1"/>
                </a:solidFill>
                <a:sym typeface="Wingdings"/>
              </a:rPr>
              <a:t>.      vanadates, titanates) </a:t>
            </a:r>
          </a:p>
          <a:p>
            <a:pPr>
              <a:buFontTx/>
              <a:buChar char="-"/>
              <a:defRPr/>
            </a:pPr>
            <a:r>
              <a:rPr lang="fr-FR" sz="2800" i="1" dirty="0" err="1" smtClean="0">
                <a:solidFill>
                  <a:schemeClr val="bg1"/>
                </a:solidFill>
                <a:sym typeface="Wingdings"/>
              </a:rPr>
              <a:t>High-Tc</a:t>
            </a:r>
            <a:r>
              <a:rPr lang="fr-FR" sz="2800" i="1" dirty="0" smtClean="0">
                <a:solidFill>
                  <a:schemeClr val="bg1"/>
                </a:solidFill>
                <a:sym typeface="Wingdings"/>
              </a:rPr>
              <a:t> </a:t>
            </a:r>
            <a:r>
              <a:rPr lang="fr-FR" sz="2800" i="1" dirty="0" err="1" smtClean="0">
                <a:solidFill>
                  <a:schemeClr val="bg1"/>
                </a:solidFill>
                <a:sym typeface="Wingdings"/>
              </a:rPr>
              <a:t>superconductivity</a:t>
            </a:r>
            <a:r>
              <a:rPr lang="fr-FR" sz="2800" i="1" dirty="0" smtClean="0">
                <a:solidFill>
                  <a:schemeClr val="bg1"/>
                </a:solidFill>
                <a:sym typeface="Wingdings"/>
              </a:rPr>
              <a:t> (cuprates)</a:t>
            </a:r>
          </a:p>
          <a:p>
            <a:pPr>
              <a:buFontTx/>
              <a:buChar char="-"/>
              <a:defRPr/>
            </a:pPr>
            <a:r>
              <a:rPr lang="fr-FR" sz="2800" i="1" dirty="0" smtClean="0">
                <a:solidFill>
                  <a:schemeClr val="bg1"/>
                </a:solidFill>
                <a:sym typeface="Wingdings"/>
              </a:rPr>
              <a:t>Colossal </a:t>
            </a:r>
            <a:r>
              <a:rPr lang="fr-FR" sz="2800" i="1" dirty="0" err="1" smtClean="0">
                <a:solidFill>
                  <a:schemeClr val="bg1"/>
                </a:solidFill>
                <a:sym typeface="Wingdings"/>
              </a:rPr>
              <a:t>magnetoresistance</a:t>
            </a:r>
            <a:r>
              <a:rPr lang="fr-FR" sz="2800" i="1" dirty="0" smtClean="0">
                <a:solidFill>
                  <a:schemeClr val="bg1"/>
                </a:solidFill>
                <a:sym typeface="Wingdings"/>
              </a:rPr>
              <a:t> (manganites)</a:t>
            </a:r>
          </a:p>
          <a:p>
            <a:pPr>
              <a:buFontTx/>
              <a:buChar char="-"/>
              <a:defRPr/>
            </a:pPr>
            <a:r>
              <a:rPr lang="fr-FR" sz="2800" i="1" dirty="0" err="1" smtClean="0">
                <a:solidFill>
                  <a:schemeClr val="bg1"/>
                </a:solidFill>
                <a:sym typeface="Wingdings"/>
              </a:rPr>
              <a:t>Strong</a:t>
            </a:r>
            <a:r>
              <a:rPr lang="fr-FR" sz="2800" i="1" dirty="0" smtClean="0">
                <a:solidFill>
                  <a:schemeClr val="bg1"/>
                </a:solidFill>
                <a:sym typeface="Wingdings"/>
              </a:rPr>
              <a:t> </a:t>
            </a:r>
            <a:r>
              <a:rPr lang="fr-FR" sz="2800" i="1" dirty="0" err="1" smtClean="0">
                <a:solidFill>
                  <a:schemeClr val="bg1"/>
                </a:solidFill>
                <a:sym typeface="Wingdings"/>
              </a:rPr>
              <a:t>thermopower</a:t>
            </a:r>
            <a:r>
              <a:rPr lang="fr-FR" sz="2800" i="1" dirty="0" smtClean="0">
                <a:solidFill>
                  <a:schemeClr val="bg1"/>
                </a:solidFill>
                <a:sym typeface="Wingdings"/>
              </a:rPr>
              <a:t> (</a:t>
            </a:r>
            <a:r>
              <a:rPr lang="fr-FR" sz="2800" i="1" dirty="0" err="1" smtClean="0">
                <a:solidFill>
                  <a:schemeClr val="bg1"/>
                </a:solidFill>
                <a:sym typeface="Wingdings"/>
              </a:rPr>
              <a:t>cobaltates</a:t>
            </a:r>
            <a:r>
              <a:rPr lang="fr-FR" sz="2800" i="1" dirty="0" smtClean="0">
                <a:solidFill>
                  <a:schemeClr val="bg1"/>
                </a:solidFill>
                <a:sym typeface="Wingdings"/>
              </a:rPr>
              <a:t>)</a:t>
            </a:r>
          </a:p>
          <a:p>
            <a:pPr>
              <a:buFontTx/>
              <a:buChar char="-"/>
              <a:defRPr/>
            </a:pPr>
            <a:r>
              <a:rPr lang="fr-FR" sz="2800" i="1" dirty="0" smtClean="0">
                <a:solidFill>
                  <a:schemeClr val="bg1"/>
                </a:solidFill>
                <a:sym typeface="Wingdings"/>
              </a:rPr>
              <a:t>And </a:t>
            </a:r>
            <a:r>
              <a:rPr lang="fr-FR" sz="2800" i="1" dirty="0" err="1" smtClean="0">
                <a:solidFill>
                  <a:schemeClr val="bg1"/>
                </a:solidFill>
                <a:sym typeface="Wingdings"/>
              </a:rPr>
              <a:t>so</a:t>
            </a:r>
            <a:r>
              <a:rPr lang="fr-FR" sz="2800" i="1" dirty="0" smtClean="0">
                <a:solidFill>
                  <a:schemeClr val="bg1"/>
                </a:solidFill>
                <a:sym typeface="Wingdings"/>
              </a:rPr>
              <a:t> on…</a:t>
            </a:r>
          </a:p>
          <a:p>
            <a:pPr>
              <a:defRPr/>
            </a:pPr>
            <a:r>
              <a:rPr lang="fr-FR" sz="2800" i="1" dirty="0" smtClean="0">
                <a:solidFill>
                  <a:srgbClr val="FFFF00"/>
                </a:solidFill>
                <a:sym typeface="Wingdings"/>
              </a:rPr>
              <a:t> May </a:t>
            </a:r>
            <a:r>
              <a:rPr lang="fr-FR" sz="2800" i="1" dirty="0" err="1" smtClean="0">
                <a:solidFill>
                  <a:srgbClr val="FFFF00"/>
                </a:solidFill>
                <a:sym typeface="Wingdings"/>
              </a:rPr>
              <a:t>be</a:t>
            </a:r>
            <a:r>
              <a:rPr lang="fr-FR" sz="2800" i="1" dirty="0" smtClean="0">
                <a:solidFill>
                  <a:srgbClr val="FFFF00"/>
                </a:solidFill>
                <a:sym typeface="Wingdings"/>
              </a:rPr>
              <a:t> </a:t>
            </a:r>
            <a:r>
              <a:rPr lang="fr-FR" sz="2800" i="1" dirty="0" err="1" smtClean="0">
                <a:solidFill>
                  <a:srgbClr val="FFFF00"/>
                </a:solidFill>
                <a:sym typeface="Wingdings"/>
              </a:rPr>
              <a:t>useful</a:t>
            </a:r>
            <a:r>
              <a:rPr lang="fr-FR" sz="2800" i="1" dirty="0" smtClean="0">
                <a:solidFill>
                  <a:srgbClr val="FFFF00"/>
                </a:solidFill>
                <a:sym typeface="Wingdings"/>
              </a:rPr>
              <a:t> for </a:t>
            </a:r>
            <a:r>
              <a:rPr lang="fr-FR" sz="2800" i="1" dirty="0" err="1" smtClean="0">
                <a:solidFill>
                  <a:srgbClr val="FFFF00"/>
                </a:solidFill>
                <a:sym typeface="Wingdings"/>
              </a:rPr>
              <a:t>something</a:t>
            </a:r>
            <a:r>
              <a:rPr lang="fr-FR" sz="2800" i="1" dirty="0" smtClean="0">
                <a:solidFill>
                  <a:srgbClr val="FFFF00"/>
                </a:solidFill>
                <a:sym typeface="Wingdings"/>
              </a:rPr>
              <a:t> (applications) </a:t>
            </a:r>
          </a:p>
          <a:p>
            <a:pPr>
              <a:defRPr/>
            </a:pPr>
            <a:r>
              <a:rPr lang="fr-FR" sz="2800" i="1" dirty="0" smtClean="0">
                <a:solidFill>
                  <a:srgbClr val="FFFF00"/>
                </a:solidFill>
                <a:sym typeface="Wingdings"/>
              </a:rPr>
              <a:t> </a:t>
            </a:r>
            <a:r>
              <a:rPr lang="fr-FR" sz="2800" i="1" dirty="0" err="1" smtClean="0">
                <a:solidFill>
                  <a:srgbClr val="FFFF00"/>
                </a:solidFill>
                <a:sym typeface="Wingdings"/>
              </a:rPr>
              <a:t>Fundamental</a:t>
            </a:r>
            <a:r>
              <a:rPr lang="fr-FR" sz="2800" i="1" dirty="0" smtClean="0">
                <a:solidFill>
                  <a:srgbClr val="FFFF00"/>
                </a:solidFill>
                <a:sym typeface="Wingdings"/>
              </a:rPr>
              <a:t> questions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5796136" y="6165304"/>
            <a:ext cx="31435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SOME EXAMPLES…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32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395536" y="764704"/>
            <a:ext cx="8352928" cy="5112568"/>
          </a:xfrm>
        </p:spPr>
        <p:txBody>
          <a:bodyPr/>
          <a:lstStyle/>
          <a:p>
            <a:r>
              <a:rPr lang="en-US" sz="4000" dirty="0" smtClean="0">
                <a:solidFill>
                  <a:srgbClr val="FFFF00"/>
                </a:solidFill>
                <a:latin typeface="Helvetica" charset="0"/>
              </a:rPr>
              <a:t>Fundamental question facing the theoretical description of such materials : </a:t>
            </a:r>
            <a:br>
              <a:rPr lang="en-US" sz="4000" dirty="0" smtClean="0">
                <a:solidFill>
                  <a:srgbClr val="FFFF00"/>
                </a:solidFill>
                <a:latin typeface="Helvetica" charset="0"/>
              </a:rPr>
            </a:br>
            <a:r>
              <a:rPr lang="en-US" sz="4000" dirty="0" smtClean="0">
                <a:solidFill>
                  <a:srgbClr val="FFFF00"/>
                </a:solidFill>
                <a:latin typeface="Helvetica" charset="0"/>
              </a:rPr>
              <a:t/>
            </a:r>
            <a:br>
              <a:rPr lang="en-US" sz="4000" dirty="0" smtClean="0">
                <a:solidFill>
                  <a:srgbClr val="FFFF00"/>
                </a:solidFill>
                <a:latin typeface="Helvetica" charset="0"/>
              </a:rPr>
            </a:br>
            <a:r>
              <a:rPr lang="en-US" sz="3200" dirty="0" smtClean="0">
                <a:solidFill>
                  <a:schemeClr val="bg1"/>
                </a:solidFill>
                <a:latin typeface="Helvetica" charset="0"/>
              </a:rPr>
              <a:t>- Electrons `hesitate’ between </a:t>
            </a:r>
            <a:r>
              <a:rPr lang="en-US" sz="3200" u="sng" dirty="0" smtClean="0">
                <a:solidFill>
                  <a:schemeClr val="bg1"/>
                </a:solidFill>
                <a:latin typeface="Helvetica" charset="0"/>
              </a:rPr>
              <a:t>itinerant </a:t>
            </a:r>
            <a:br>
              <a:rPr lang="en-US" sz="3200" u="sng" dirty="0" smtClean="0">
                <a:solidFill>
                  <a:schemeClr val="bg1"/>
                </a:solidFill>
                <a:latin typeface="Helvetica" charset="0"/>
              </a:rPr>
            </a:br>
            <a:r>
              <a:rPr lang="en-US" sz="3200" dirty="0" smtClean="0">
                <a:solidFill>
                  <a:schemeClr val="bg1"/>
                </a:solidFill>
                <a:latin typeface="Helvetica" charset="0"/>
              </a:rPr>
              <a:t>and </a:t>
            </a:r>
            <a:r>
              <a:rPr lang="en-US" sz="3200" u="sng" dirty="0" smtClean="0">
                <a:solidFill>
                  <a:schemeClr val="bg1"/>
                </a:solidFill>
                <a:latin typeface="Helvetica" charset="0"/>
              </a:rPr>
              <a:t>localized</a:t>
            </a:r>
            <a:r>
              <a:rPr lang="en-US" sz="3200" dirty="0" smtClean="0">
                <a:solidFill>
                  <a:schemeClr val="bg1"/>
                </a:solidFill>
                <a:latin typeface="Helvetica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Helvetica" charset="0"/>
              </a:rPr>
              <a:t>behaviour</a:t>
            </a:r>
            <a:r>
              <a:rPr lang="en-US" sz="3200" dirty="0" smtClean="0">
                <a:solidFill>
                  <a:schemeClr val="bg1"/>
                </a:solidFill>
                <a:latin typeface="Helvetica" charset="0"/>
              </a:rPr>
              <a:t/>
            </a:r>
            <a:br>
              <a:rPr lang="en-US" sz="3200" dirty="0" smtClean="0">
                <a:solidFill>
                  <a:schemeClr val="bg1"/>
                </a:solidFill>
                <a:latin typeface="Helvetica" charset="0"/>
              </a:rPr>
            </a:br>
            <a:r>
              <a:rPr lang="en-US" sz="3200" dirty="0">
                <a:solidFill>
                  <a:schemeClr val="bg1"/>
                </a:solidFill>
                <a:latin typeface="Helvetica" charset="0"/>
              </a:rPr>
              <a:t/>
            </a:r>
            <a:br>
              <a:rPr lang="en-US" sz="3200" dirty="0">
                <a:solidFill>
                  <a:schemeClr val="bg1"/>
                </a:solidFill>
                <a:latin typeface="Helvetica" charset="0"/>
              </a:rPr>
            </a:br>
            <a:r>
              <a:rPr lang="en-US" sz="3200" dirty="0" smtClean="0">
                <a:solidFill>
                  <a:schemeClr val="bg1"/>
                </a:solidFill>
                <a:latin typeface="Helvetica" charset="0"/>
                <a:sym typeface="Wingdings"/>
              </a:rPr>
              <a:t></a:t>
            </a:r>
            <a:r>
              <a:rPr lang="en-US" sz="3200" dirty="0" smtClean="0">
                <a:solidFill>
                  <a:schemeClr val="bg1"/>
                </a:solidFill>
                <a:latin typeface="Helvetica" charset="0"/>
              </a:rPr>
              <a:t> Descriptions in terms of electron gas and band-theory </a:t>
            </a:r>
            <a:r>
              <a:rPr lang="en-US" sz="3200" u="sng" dirty="0" smtClean="0">
                <a:solidFill>
                  <a:schemeClr val="bg1"/>
                </a:solidFill>
                <a:latin typeface="Helvetica" charset="0"/>
              </a:rPr>
              <a:t>have severe limitations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5"/>
          <p:cNvSpPr txBox="1">
            <a:spLocks noChangeArrowheads="1"/>
          </p:cNvSpPr>
          <p:nvPr/>
        </p:nvSpPr>
        <p:spPr bwMode="auto">
          <a:xfrm>
            <a:off x="539552" y="908720"/>
            <a:ext cx="7921034" cy="52322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 err="1" smtClean="0"/>
              <a:t>Hund’s</a:t>
            </a:r>
            <a:r>
              <a:rPr lang="en-US" sz="2800" dirty="0" smtClean="0"/>
              <a:t> J </a:t>
            </a:r>
            <a:r>
              <a:rPr lang="en-US" sz="2800" dirty="0"/>
              <a:t>is crucial to make contact with real-life !</a:t>
            </a:r>
          </a:p>
        </p:txBody>
      </p:sp>
      <p:sp>
        <p:nvSpPr>
          <p:cNvPr id="52226" name="Text Box 6"/>
          <p:cNvSpPr txBox="1">
            <a:spLocks noChangeArrowheads="1"/>
          </p:cNvSpPr>
          <p:nvPr/>
        </p:nvSpPr>
        <p:spPr bwMode="auto">
          <a:xfrm>
            <a:off x="250825" y="260350"/>
            <a:ext cx="5699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Back to the map of RMO</a:t>
            </a:r>
            <a:r>
              <a:rPr lang="en-US" baseline="-25000"/>
              <a:t>3</a:t>
            </a:r>
            <a:r>
              <a:rPr lang="en-US"/>
              <a:t> perovskites’’…</a:t>
            </a:r>
          </a:p>
        </p:txBody>
      </p:sp>
      <p:grpSp>
        <p:nvGrpSpPr>
          <p:cNvPr id="52227" name="Group 11"/>
          <p:cNvGrpSpPr>
            <a:grpSpLocks/>
          </p:cNvGrpSpPr>
          <p:nvPr/>
        </p:nvGrpSpPr>
        <p:grpSpPr bwMode="auto">
          <a:xfrm>
            <a:off x="323850" y="1989138"/>
            <a:ext cx="8367713" cy="4594225"/>
            <a:chOff x="395288" y="1196975"/>
            <a:chExt cx="8164512" cy="4005263"/>
          </a:xfrm>
        </p:grpSpPr>
        <p:pic>
          <p:nvPicPr>
            <p:cNvPr id="52228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288" y="1196975"/>
              <a:ext cx="8164512" cy="4005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29" name="Text Box 8"/>
            <p:cNvSpPr txBox="1">
              <a:spLocks noChangeArrowheads="1"/>
            </p:cNvSpPr>
            <p:nvPr/>
          </p:nvSpPr>
          <p:spPr bwMode="auto">
            <a:xfrm>
              <a:off x="2051050" y="3357563"/>
              <a:ext cx="89693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FFFF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rgbClr val="FFFF00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rgbClr val="FFFF00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rgbClr val="FFFF00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rgbClr val="FFFF00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FF0000"/>
                  </a:solidFill>
                </a:rPr>
                <a:t>SrVO</a:t>
              </a:r>
              <a:r>
                <a:rPr lang="en-US" sz="2000" baseline="-2500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52230" name="Text Box 9"/>
            <p:cNvSpPr txBox="1">
              <a:spLocks noChangeArrowheads="1"/>
            </p:cNvSpPr>
            <p:nvPr/>
          </p:nvSpPr>
          <p:spPr bwMode="auto">
            <a:xfrm>
              <a:off x="2051050" y="3068638"/>
              <a:ext cx="968375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FFFF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rgbClr val="FFFF00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rgbClr val="FFFF00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rgbClr val="FFFF00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rgbClr val="FFFF00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FF0000"/>
                  </a:solidFill>
                </a:rPr>
                <a:t>CaVO</a:t>
              </a:r>
              <a:r>
                <a:rPr lang="en-US" sz="2000" baseline="-2500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52231" name="Text Box 10"/>
            <p:cNvSpPr txBox="1">
              <a:spLocks noChangeArrowheads="1"/>
            </p:cNvSpPr>
            <p:nvPr/>
          </p:nvSpPr>
          <p:spPr bwMode="auto">
            <a:xfrm>
              <a:off x="2051050" y="1844675"/>
              <a:ext cx="855663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FFFF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rgbClr val="FFFF00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rgbClr val="FFFF00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rgbClr val="FFFF00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rgbClr val="FFFF00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FF0000"/>
                  </a:solidFill>
                </a:rPr>
                <a:t>YTiO</a:t>
              </a:r>
              <a:r>
                <a:rPr lang="en-US" sz="2000" baseline="-2500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52232" name="Text Box 11"/>
            <p:cNvSpPr txBox="1">
              <a:spLocks noChangeArrowheads="1"/>
            </p:cNvSpPr>
            <p:nvPr/>
          </p:nvSpPr>
          <p:spPr bwMode="auto">
            <a:xfrm>
              <a:off x="2051050" y="2565400"/>
              <a:ext cx="968375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FFFF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rgbClr val="FFFF00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rgbClr val="FFFF00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rgbClr val="FFFF00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rgbClr val="FFFF00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FF0000"/>
                  </a:solidFill>
                </a:rPr>
                <a:t>LaTiO</a:t>
              </a:r>
              <a:r>
                <a:rPr lang="en-US" sz="2000" baseline="-25000">
                  <a:solidFill>
                    <a:srgbClr val="FF0000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3300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755576" y="0"/>
            <a:ext cx="7397824" cy="1412776"/>
          </a:xfrm>
          <a:ln>
            <a:solidFill>
              <a:srgbClr val="FFFF00"/>
            </a:solidFill>
          </a:ln>
        </p:spPr>
        <p:txBody>
          <a:bodyPr/>
          <a:lstStyle/>
          <a:p>
            <a:r>
              <a:rPr lang="en-US" sz="2400" dirty="0" smtClean="0">
                <a:solidFill>
                  <a:srgbClr val="FFFF00"/>
                </a:solidFill>
                <a:latin typeface="Helvetica" charset="0"/>
              </a:rPr>
              <a:t>Putting these instabilities to good use: the room-temperature MIT of Vanadium Dioxide VO</a:t>
            </a:r>
            <a:r>
              <a:rPr lang="en-US" sz="2400" baseline="-25000" dirty="0" smtClean="0">
                <a:solidFill>
                  <a:srgbClr val="FFFF00"/>
                </a:solidFill>
                <a:latin typeface="Helvetica" charset="0"/>
              </a:rPr>
              <a:t>2</a:t>
            </a:r>
            <a:r>
              <a:rPr lang="en-US" sz="2400" dirty="0" smtClean="0">
                <a:solidFill>
                  <a:srgbClr val="FFFF00"/>
                </a:solidFill>
                <a:latin typeface="Helvetica" charset="0"/>
              </a:rPr>
              <a:t/>
            </a:r>
            <a:br>
              <a:rPr lang="en-US" sz="2400" dirty="0" smtClean="0">
                <a:solidFill>
                  <a:srgbClr val="FFFF00"/>
                </a:solidFill>
                <a:latin typeface="Helvetica" charset="0"/>
              </a:rPr>
            </a:br>
            <a:r>
              <a:rPr lang="en-US" sz="2400" dirty="0" smtClean="0">
                <a:solidFill>
                  <a:srgbClr val="FFFF00"/>
                </a:solidFill>
                <a:latin typeface="Helvetica" charset="0"/>
              </a:rPr>
              <a:t>and ``Intelligent windows’’</a:t>
            </a:r>
          </a:p>
        </p:txBody>
      </p:sp>
      <p:pic>
        <p:nvPicPr>
          <p:cNvPr id="50180" name="Picture 3" descr="intelligent_windows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10200" y="2133600"/>
            <a:ext cx="3517900" cy="450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4" descr="monoclinic_M1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149668"/>
            <a:ext cx="2362200" cy="270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Picture 5" descr="rutile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196752"/>
            <a:ext cx="2479675" cy="246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3" name="TextBox 6"/>
          <p:cNvSpPr txBox="1">
            <a:spLocks noChangeArrowheads="1"/>
          </p:cNvSpPr>
          <p:nvPr/>
        </p:nvSpPr>
        <p:spPr bwMode="auto">
          <a:xfrm>
            <a:off x="3048000" y="1447800"/>
            <a:ext cx="1597913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Hi-T </a:t>
            </a:r>
            <a:r>
              <a:rPr lang="en-US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rutile</a:t>
            </a:r>
            <a:r>
              <a:rPr lang="en-US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</a:p>
          <a:p>
            <a:r>
              <a:rPr lang="en-US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structure:</a:t>
            </a:r>
          </a:p>
          <a:p>
            <a:r>
              <a:rPr lang="en-US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~ Metal</a:t>
            </a:r>
          </a:p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  <a:sym typeface="Wingdings"/>
              </a:rPr>
              <a:t>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Reflects 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i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nfra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-red</a:t>
            </a:r>
          </a:p>
        </p:txBody>
      </p:sp>
      <p:sp>
        <p:nvSpPr>
          <p:cNvPr id="50184" name="TextBox 7"/>
          <p:cNvSpPr txBox="1">
            <a:spLocks noChangeArrowheads="1"/>
          </p:cNvSpPr>
          <p:nvPr/>
        </p:nvSpPr>
        <p:spPr bwMode="auto">
          <a:xfrm>
            <a:off x="2895600" y="4179888"/>
            <a:ext cx="213426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Low-T </a:t>
            </a:r>
          </a:p>
          <a:p>
            <a:r>
              <a:rPr lang="en-US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monoclinic </a:t>
            </a:r>
          </a:p>
          <a:p>
            <a:r>
              <a:rPr lang="en-US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structure:</a:t>
            </a:r>
          </a:p>
          <a:p>
            <a:r>
              <a:rPr lang="en-US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Insulator </a:t>
            </a:r>
          </a:p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  <a:sym typeface="Wingdings"/>
              </a:rPr>
              <a:t>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Transparent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i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n 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infra-red</a:t>
            </a:r>
          </a:p>
        </p:txBody>
      </p:sp>
      <p:sp>
        <p:nvSpPr>
          <p:cNvPr id="50185" name="TextBox 8"/>
          <p:cNvSpPr txBox="1">
            <a:spLocks noChangeArrowheads="1"/>
          </p:cNvSpPr>
          <p:nvPr/>
        </p:nvSpPr>
        <p:spPr bwMode="auto">
          <a:xfrm>
            <a:off x="685800" y="3581400"/>
            <a:ext cx="349070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T</a:t>
            </a:r>
            <a:r>
              <a:rPr lang="en-US" sz="2400" baseline="-25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MIT </a:t>
            </a:r>
            <a:r>
              <a:rPr lang="en-US" sz="24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~ room temperature</a:t>
            </a:r>
            <a:r>
              <a:rPr lang="en-US" sz="24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endParaRPr lang="en-US" sz="24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50186" name="TextBox 9"/>
          <p:cNvSpPr txBox="1">
            <a:spLocks noChangeArrowheads="1"/>
          </p:cNvSpPr>
          <p:nvPr/>
        </p:nvSpPr>
        <p:spPr bwMode="auto">
          <a:xfrm>
            <a:off x="6477000" y="3733800"/>
            <a:ext cx="24003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Cf. Tomczak &amp; Biermann</a:t>
            </a:r>
          </a:p>
          <a:p>
            <a:r>
              <a:rPr lang="en-US" sz="14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Phys. Stat. Sol B246 (2009)</a:t>
            </a:r>
          </a:p>
        </p:txBody>
      </p:sp>
      <p:pic>
        <p:nvPicPr>
          <p:cNvPr id="50179" name="Picture 2" descr="TintedWindows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20272" y="1412776"/>
            <a:ext cx="198120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28637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1619672" y="381000"/>
            <a:ext cx="7344816" cy="1143000"/>
          </a:xfrm>
        </p:spPr>
        <p:txBody>
          <a:bodyPr/>
          <a:lstStyle/>
          <a:p>
            <a:r>
              <a:rPr lang="en-US" sz="4000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Hund’s</a:t>
            </a:r>
            <a:r>
              <a:rPr lang="en-US" sz="4000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rules </a:t>
            </a:r>
            <a:br>
              <a:rPr lang="en-US" sz="4000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000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(1925 – </a:t>
            </a:r>
            <a:r>
              <a:rPr lang="en-US" sz="2000" dirty="0" err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Z.Phys</a:t>
            </a:r>
            <a:r>
              <a:rPr lang="en-US" sz="2000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o</a:t>
            </a:r>
            <a:r>
              <a:rPr lang="en-US" sz="2000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n </a:t>
            </a:r>
            <a:r>
              <a:rPr lang="en-US" sz="2000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atomic spectra of transition metals)</a:t>
            </a:r>
            <a:endParaRPr lang="en-US" sz="3600" dirty="0">
              <a:solidFill>
                <a:srgbClr val="FFFF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395536" y="2276872"/>
            <a:ext cx="8229600" cy="2066528"/>
          </a:xfrm>
        </p:spPr>
        <p:txBody>
          <a:bodyPr/>
          <a:lstStyle/>
          <a:p>
            <a:r>
              <a:rPr lang="en-US" sz="280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Maximize S [= N/2 N&lt;M ; = M-N/2 N&gt;M]</a:t>
            </a:r>
          </a:p>
          <a:p>
            <a:r>
              <a:rPr lang="en-US" sz="280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Given S, maximize L</a:t>
            </a:r>
          </a:p>
          <a:p>
            <a:r>
              <a:rPr lang="en-US" sz="280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Given (S,L) lowest J=|L-S| if N&lt;M (less than ½ filling) , highest J=L+S if N&gt;M</a:t>
            </a:r>
          </a:p>
        </p:txBody>
      </p:sp>
      <p:sp>
        <p:nvSpPr>
          <p:cNvPr id="25604" name="TextBox 3"/>
          <p:cNvSpPr txBox="1">
            <a:spLocks noChangeArrowheads="1"/>
          </p:cNvSpPr>
          <p:nvPr/>
        </p:nvSpPr>
        <p:spPr bwMode="auto">
          <a:xfrm>
            <a:off x="762000" y="1676400"/>
            <a:ext cx="7429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chemeClr val="bg1"/>
                </a:solidFill>
              </a:rPr>
              <a:t>N electrons in a M=2l+1-fold degenerate shell</a:t>
            </a:r>
          </a:p>
        </p:txBody>
      </p:sp>
      <p:pic>
        <p:nvPicPr>
          <p:cNvPr id="2560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5400" cy="184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bus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365104"/>
            <a:ext cx="2993504" cy="2245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3419872" y="5373216"/>
            <a:ext cx="403412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The « bus </a:t>
            </a:r>
            <a:r>
              <a:rPr lang="fr-FR" dirty="0" err="1" smtClean="0"/>
              <a:t>seat</a:t>
            </a:r>
            <a:r>
              <a:rPr lang="fr-FR" dirty="0" smtClean="0"/>
              <a:t> </a:t>
            </a:r>
            <a:r>
              <a:rPr lang="fr-FR" dirty="0" err="1" smtClean="0"/>
              <a:t>rule</a:t>
            </a:r>
            <a:r>
              <a:rPr lang="fr-FR" dirty="0" smtClean="0"/>
              <a:t> »: </a:t>
            </a:r>
            <a:r>
              <a:rPr lang="fr-FR" dirty="0" err="1" smtClean="0"/>
              <a:t>better</a:t>
            </a:r>
            <a:r>
              <a:rPr lang="fr-FR" dirty="0" smtClean="0"/>
              <a:t> </a:t>
            </a:r>
          </a:p>
          <a:p>
            <a:r>
              <a:rPr lang="fr-FR" dirty="0" err="1"/>
              <a:t>o</a:t>
            </a:r>
            <a:r>
              <a:rPr lang="fr-FR" dirty="0" err="1" smtClean="0"/>
              <a:t>ccupy</a:t>
            </a:r>
            <a:r>
              <a:rPr lang="fr-FR" dirty="0" smtClean="0"/>
              <a:t> </a:t>
            </a:r>
            <a:r>
              <a:rPr lang="fr-FR" dirty="0" err="1" smtClean="0"/>
              <a:t>another</a:t>
            </a:r>
            <a:r>
              <a:rPr lang="fr-FR" dirty="0" smtClean="0"/>
              <a:t> orbital </a:t>
            </a:r>
          </a:p>
          <a:p>
            <a:r>
              <a:rPr lang="fr-FR" dirty="0" err="1"/>
              <a:t>t</a:t>
            </a:r>
            <a:r>
              <a:rPr lang="fr-FR" dirty="0" err="1" smtClean="0"/>
              <a:t>han</a:t>
            </a:r>
            <a:r>
              <a:rPr lang="fr-FR" dirty="0" smtClean="0"/>
              <a:t> </a:t>
            </a:r>
            <a:r>
              <a:rPr lang="fr-FR" dirty="0" err="1" smtClean="0"/>
              <a:t>share</a:t>
            </a:r>
            <a:r>
              <a:rPr lang="fr-FR" dirty="0" smtClean="0"/>
              <a:t> one… </a:t>
            </a:r>
          </a:p>
        </p:txBody>
      </p:sp>
    </p:spTree>
    <p:extLst>
      <p:ext uri="{BB962C8B-B14F-4D97-AF65-F5344CB8AC3E}">
        <p14:creationId xmlns:p14="http://schemas.microsoft.com/office/powerpoint/2010/main" val="146374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762000"/>
          </a:xfrm>
        </p:spPr>
        <p:txBody>
          <a:bodyPr/>
          <a:lstStyle/>
          <a:p>
            <a:r>
              <a:rPr lang="en-US" sz="2800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1. The </a:t>
            </a:r>
            <a:r>
              <a:rPr lang="en-US" sz="2800" u="sng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correlating effect </a:t>
            </a:r>
            <a:r>
              <a:rPr lang="en-US" sz="2800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of the </a:t>
            </a:r>
            <a:r>
              <a:rPr lang="en-US" sz="2800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Hund’s</a:t>
            </a:r>
            <a:r>
              <a:rPr lang="en-US" sz="2800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coupling: </a:t>
            </a:r>
            <a:br>
              <a:rPr lang="en-US" sz="2800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strongly suppresses </a:t>
            </a:r>
            <a:r>
              <a:rPr lang="en-US" sz="2800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quasiparticle</a:t>
            </a:r>
            <a:r>
              <a:rPr lang="en-US" sz="2800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coherence scale </a:t>
            </a:r>
            <a:br>
              <a:rPr lang="en-US" sz="2800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400" i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known since the ~ 70’s for Kondo impurities </a:t>
            </a:r>
            <a:endParaRPr lang="en-US" sz="2400" i="1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8675" name="Picture 4" descr="Screen Captur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556792"/>
            <a:ext cx="5102355" cy="3378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Box 5"/>
          <p:cNvSpPr txBox="1">
            <a:spLocks noChangeArrowheads="1"/>
          </p:cNvSpPr>
          <p:nvPr/>
        </p:nvSpPr>
        <p:spPr bwMode="auto">
          <a:xfrm>
            <a:off x="228600" y="5105400"/>
            <a:ext cx="8966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chemeClr val="bg1"/>
                </a:solidFill>
              </a:rPr>
              <a:t>M.Daybell, in ‘Magnetism’ (1970); Daybell and Stayert RMP 1968; Alloul 1974</a:t>
            </a:r>
          </a:p>
        </p:txBody>
      </p:sp>
      <p:pic>
        <p:nvPicPr>
          <p:cNvPr id="28677" name="Picture 5" descr="Screen Captur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200" y="5591175"/>
            <a:ext cx="62738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9250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763000" cy="868363"/>
          </a:xfrm>
        </p:spPr>
        <p:txBody>
          <a:bodyPr/>
          <a:lstStyle/>
          <a:p>
            <a:pPr algn="l"/>
            <a:r>
              <a:rPr lang="en-US" sz="2800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2. The </a:t>
            </a:r>
            <a:r>
              <a:rPr lang="en-US" sz="2800" u="sng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decorrelating</a:t>
            </a:r>
            <a:r>
              <a:rPr lang="en-US" sz="2800" u="sng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effect </a:t>
            </a:r>
            <a:r>
              <a:rPr lang="en-US" sz="2800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of the </a:t>
            </a:r>
            <a:r>
              <a:rPr lang="en-US" sz="2800" dirty="0" err="1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Hund’s</a:t>
            </a:r>
            <a:r>
              <a:rPr lang="en-US" sz="2800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coupling: increasing Mott critical U</a:t>
            </a:r>
            <a:endParaRPr lang="en-US" sz="2800" dirty="0">
              <a:solidFill>
                <a:srgbClr val="FFFF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6867" name="TextBox 2"/>
          <p:cNvSpPr txBox="1">
            <a:spLocks noChangeArrowheads="1"/>
          </p:cNvSpPr>
          <p:nvPr/>
        </p:nvSpPr>
        <p:spPr bwMode="auto">
          <a:xfrm>
            <a:off x="4139952" y="908720"/>
            <a:ext cx="4883468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chemeClr val="bg1"/>
                </a:solidFill>
              </a:rPr>
              <a:t>cf. van der </a:t>
            </a:r>
            <a:r>
              <a:rPr lang="en-US" sz="1600" dirty="0" err="1">
                <a:solidFill>
                  <a:schemeClr val="bg1"/>
                </a:solidFill>
              </a:rPr>
              <a:t>Marel&amp;Sawatzky</a:t>
            </a:r>
            <a:r>
              <a:rPr lang="en-US" sz="1600" dirty="0">
                <a:solidFill>
                  <a:schemeClr val="bg1"/>
                </a:solidFill>
              </a:rPr>
              <a:t> PRB 37 (</a:t>
            </a:r>
            <a:r>
              <a:rPr lang="en-US" sz="1600" dirty="0" smtClean="0">
                <a:solidFill>
                  <a:schemeClr val="bg1"/>
                </a:solidFill>
              </a:rPr>
              <a:t>1988</a:t>
            </a:r>
            <a:r>
              <a:rPr lang="en-US" sz="1600" dirty="0">
                <a:solidFill>
                  <a:schemeClr val="bg1"/>
                </a:solidFill>
              </a:rPr>
              <a:t>) 10674 ; </a:t>
            </a:r>
          </a:p>
          <a:p>
            <a:pPr eaLnBrk="1" hangingPunct="1"/>
            <a:r>
              <a:rPr lang="en-US" sz="1600" dirty="0">
                <a:solidFill>
                  <a:schemeClr val="bg1"/>
                </a:solidFill>
              </a:rPr>
              <a:t>L. de’ Medici PRB 83 (2011) 205112</a:t>
            </a:r>
          </a:p>
        </p:txBody>
      </p:sp>
      <p:pic>
        <p:nvPicPr>
          <p:cNvPr id="36868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76400"/>
            <a:ext cx="6640513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TextBox 4"/>
          <p:cNvSpPr txBox="1">
            <a:spLocks noChangeArrowheads="1"/>
          </p:cNvSpPr>
          <p:nvPr/>
        </p:nvSpPr>
        <p:spPr bwMode="auto">
          <a:xfrm>
            <a:off x="609600" y="2133600"/>
            <a:ext cx="792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bg1"/>
                </a:solidFill>
              </a:rPr>
              <a:t>Hund’s rule ground-state E</a:t>
            </a:r>
            <a:r>
              <a:rPr lang="en-US" sz="1800" baseline="-25000">
                <a:solidFill>
                  <a:schemeClr val="bg1"/>
                </a:solidFill>
              </a:rPr>
              <a:t>0</a:t>
            </a:r>
            <a:r>
              <a:rPr lang="en-US" sz="1800">
                <a:solidFill>
                  <a:schemeClr val="bg1"/>
                </a:solidFill>
              </a:rPr>
              <a:t> not affected by spin-flip and pair-hopping terms. </a:t>
            </a:r>
          </a:p>
        </p:txBody>
      </p:sp>
      <p:sp>
        <p:nvSpPr>
          <p:cNvPr id="36870" name="TextBox 5"/>
          <p:cNvSpPr txBox="1">
            <a:spLocks noChangeArrowheads="1"/>
          </p:cNvSpPr>
          <p:nvPr/>
        </p:nvSpPr>
        <p:spPr bwMode="auto">
          <a:xfrm>
            <a:off x="685800" y="2667000"/>
            <a:ext cx="19637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N&lt;M (N&gt;M) : </a:t>
            </a:r>
          </a:p>
        </p:txBody>
      </p:sp>
      <p:sp>
        <p:nvSpPr>
          <p:cNvPr id="36871" name="TextBox 6"/>
          <p:cNvSpPr txBox="1">
            <a:spLocks noChangeArrowheads="1"/>
          </p:cNvSpPr>
          <p:nvPr/>
        </p:nvSpPr>
        <p:spPr bwMode="auto">
          <a:xfrm>
            <a:off x="685800" y="4495800"/>
            <a:ext cx="3425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N = M (half-filled shell) : </a:t>
            </a:r>
          </a:p>
        </p:txBody>
      </p:sp>
      <p:sp>
        <p:nvSpPr>
          <p:cNvPr id="36872" name="TextBox 7"/>
          <p:cNvSpPr txBox="1">
            <a:spLocks noChangeArrowheads="1"/>
          </p:cNvSpPr>
          <p:nvPr/>
        </p:nvSpPr>
        <p:spPr bwMode="auto">
          <a:xfrm>
            <a:off x="2514600" y="2667000"/>
            <a:ext cx="55641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</a:rPr>
              <a:t>Max spin state only U’-J = U-3J matters</a:t>
            </a:r>
          </a:p>
        </p:txBody>
      </p:sp>
      <p:pic>
        <p:nvPicPr>
          <p:cNvPr id="36873" name="Picture 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276600"/>
            <a:ext cx="46101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4" name="TextBox 10"/>
          <p:cNvSpPr txBox="1">
            <a:spLocks noChangeArrowheads="1"/>
          </p:cNvSpPr>
          <p:nvPr/>
        </p:nvSpPr>
        <p:spPr bwMode="auto">
          <a:xfrm>
            <a:off x="990600" y="3886200"/>
            <a:ext cx="7500938" cy="461963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ym typeface="Wingdings" charset="0"/>
              </a:rPr>
              <a:t> Atomic gap and U</a:t>
            </a:r>
            <a:r>
              <a:rPr lang="en-US" baseline="-25000">
                <a:sym typeface="Wingdings" charset="0"/>
              </a:rPr>
              <a:t>eff</a:t>
            </a:r>
            <a:r>
              <a:rPr lang="en-US">
                <a:sym typeface="Wingdings" charset="0"/>
              </a:rPr>
              <a:t> REDUCED by J for N&lt;M, N&gt;M</a:t>
            </a:r>
            <a:endParaRPr lang="en-US"/>
          </a:p>
        </p:txBody>
      </p:sp>
      <p:sp>
        <p:nvSpPr>
          <p:cNvPr id="36875" name="TextBox 11"/>
          <p:cNvSpPr txBox="1">
            <a:spLocks noChangeArrowheads="1"/>
          </p:cNvSpPr>
          <p:nvPr/>
        </p:nvSpPr>
        <p:spPr bwMode="auto">
          <a:xfrm>
            <a:off x="762000" y="4953000"/>
            <a:ext cx="60372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chemeClr val="bg1"/>
                </a:solidFill>
              </a:rPr>
              <a:t>Excited state with M+1 electrons has higher energy:</a:t>
            </a:r>
          </a:p>
        </p:txBody>
      </p:sp>
      <p:pic>
        <p:nvPicPr>
          <p:cNvPr id="36876" name="Picture 12" descr="Screen Captur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797152"/>
            <a:ext cx="16256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8" name="Picture 1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589240"/>
            <a:ext cx="87630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9" name="TextBox 15"/>
          <p:cNvSpPr txBox="1">
            <a:spLocks noChangeArrowheads="1"/>
          </p:cNvSpPr>
          <p:nvPr/>
        </p:nvSpPr>
        <p:spPr bwMode="auto">
          <a:xfrm>
            <a:off x="457200" y="6172200"/>
            <a:ext cx="8374063" cy="461963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ym typeface="Wingdings" charset="0"/>
              </a:rPr>
              <a:t> Atomic gap gap and U</a:t>
            </a:r>
            <a:r>
              <a:rPr lang="en-US" baseline="-25000">
                <a:sym typeface="Wingdings" charset="0"/>
              </a:rPr>
              <a:t>eff</a:t>
            </a:r>
            <a:r>
              <a:rPr lang="en-US">
                <a:sym typeface="Wingdings" charset="0"/>
              </a:rPr>
              <a:t> INCREASED by J for N&lt;M, N&gt;M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31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60648"/>
            <a:ext cx="8915400" cy="1419225"/>
          </a:xfrm>
        </p:spPr>
        <p:txBody>
          <a:bodyPr/>
          <a:lstStyle/>
          <a:p>
            <a:pPr algn="l" eaLnBrk="1" hangingPunct="1"/>
            <a:r>
              <a:rPr lang="en-US" sz="2400" b="1" dirty="0">
                <a:solidFill>
                  <a:srgbClr val="FFFF00"/>
                </a:solidFill>
                <a:latin typeface="Helvetica" charset="0"/>
              </a:rPr>
              <a:t>Modern formulation of</a:t>
            </a:r>
            <a:r>
              <a:rPr lang="en-US" sz="2400" b="1" dirty="0" smtClean="0">
                <a:solidFill>
                  <a:srgbClr val="FFFF00"/>
                </a:solidFill>
                <a:latin typeface="Helvetica" charset="0"/>
              </a:rPr>
              <a:t> electronic structure/band theory: </a:t>
            </a:r>
            <a:br>
              <a:rPr lang="en-US" sz="2400" b="1" dirty="0" smtClean="0">
                <a:solidFill>
                  <a:srgbClr val="FFFF00"/>
                </a:solidFill>
                <a:latin typeface="Helvetica" charset="0"/>
              </a:rPr>
            </a:br>
            <a:r>
              <a:rPr lang="en-US" sz="2400" dirty="0">
                <a:solidFill>
                  <a:srgbClr val="FFFF00"/>
                </a:solidFill>
                <a:latin typeface="Helvetica" charset="0"/>
              </a:rPr>
              <a:t>D</a:t>
            </a:r>
            <a:r>
              <a:rPr lang="en-US" sz="2400" dirty="0" smtClean="0">
                <a:solidFill>
                  <a:srgbClr val="FFFF00"/>
                </a:solidFill>
                <a:latin typeface="Helvetica" charset="0"/>
              </a:rPr>
              <a:t>ensity-Functional </a:t>
            </a:r>
            <a:r>
              <a:rPr lang="en-US" sz="2400" dirty="0">
                <a:solidFill>
                  <a:srgbClr val="FFFF00"/>
                </a:solidFill>
                <a:latin typeface="Helvetica" charset="0"/>
              </a:rPr>
              <a:t>T</a:t>
            </a:r>
            <a:r>
              <a:rPr lang="en-US" sz="2400" dirty="0" smtClean="0">
                <a:solidFill>
                  <a:srgbClr val="FFFF00"/>
                </a:solidFill>
                <a:latin typeface="Helvetica" charset="0"/>
              </a:rPr>
              <a:t>heory </a:t>
            </a:r>
            <a:r>
              <a:rPr lang="en-US" sz="2400" dirty="0">
                <a:solidFill>
                  <a:srgbClr val="FFFF00"/>
                </a:solidFill>
                <a:latin typeface="Helvetica" charset="0"/>
              </a:rPr>
              <a:t>(DFT) </a:t>
            </a:r>
            <a:r>
              <a:rPr lang="en-US" sz="2400" dirty="0" smtClean="0">
                <a:solidFill>
                  <a:srgbClr val="FFFF00"/>
                </a:solidFill>
                <a:latin typeface="Helvetica" charset="0"/>
              </a:rPr>
              <a:t/>
            </a:r>
            <a:br>
              <a:rPr lang="en-US" sz="2400" dirty="0" smtClean="0">
                <a:solidFill>
                  <a:srgbClr val="FFFF00"/>
                </a:solidFill>
                <a:latin typeface="Helvetica" charset="0"/>
              </a:rPr>
            </a:br>
            <a:r>
              <a:rPr lang="en-US" sz="2400" dirty="0" smtClean="0">
                <a:solidFill>
                  <a:srgbClr val="FFFF00"/>
                </a:solidFill>
                <a:latin typeface="Helvetica" charset="0"/>
              </a:rPr>
              <a:t>and </a:t>
            </a:r>
            <a:r>
              <a:rPr lang="en-US" sz="2400" dirty="0">
                <a:solidFill>
                  <a:srgbClr val="FFFF00"/>
                </a:solidFill>
                <a:latin typeface="Helvetica" charset="0"/>
              </a:rPr>
              <a:t>the local-density approximation (LDA</a:t>
            </a:r>
            <a:r>
              <a:rPr lang="en-US" sz="2400" dirty="0" smtClean="0">
                <a:solidFill>
                  <a:srgbClr val="FFFF00"/>
                </a:solidFill>
                <a:latin typeface="Helvetica" charset="0"/>
              </a:rPr>
              <a:t>)</a:t>
            </a:r>
            <a:br>
              <a:rPr lang="en-US" sz="2400" dirty="0" smtClean="0">
                <a:solidFill>
                  <a:srgbClr val="FFFF00"/>
                </a:solidFill>
                <a:latin typeface="Helvetica" charset="0"/>
              </a:rPr>
            </a:br>
            <a:r>
              <a:rPr lang="en-US" sz="2000" dirty="0" smtClean="0">
                <a:solidFill>
                  <a:schemeClr val="bg1"/>
                </a:solidFill>
                <a:latin typeface="Helvetica" charset="0"/>
              </a:rPr>
              <a:t>[Kohn , </a:t>
            </a:r>
            <a:r>
              <a:rPr lang="en-US" sz="2000" dirty="0" err="1" smtClean="0">
                <a:solidFill>
                  <a:schemeClr val="bg1"/>
                </a:solidFill>
                <a:latin typeface="Helvetica" charset="0"/>
              </a:rPr>
              <a:t>Hohenberg</a:t>
            </a:r>
            <a:r>
              <a:rPr lang="en-US" sz="2000" dirty="0" smtClean="0">
                <a:solidFill>
                  <a:schemeClr val="bg1"/>
                </a:solidFill>
                <a:latin typeface="Helvetica" charset="0"/>
              </a:rPr>
              <a:t>, Sham]</a:t>
            </a:r>
            <a:endParaRPr lang="fr-FR" sz="2000" dirty="0">
              <a:solidFill>
                <a:schemeClr val="bg1"/>
              </a:solidFill>
              <a:latin typeface="Helvetica" charset="0"/>
            </a:endParaRPr>
          </a:p>
        </p:txBody>
      </p:sp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323528" y="1844824"/>
            <a:ext cx="605751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dirty="0" smtClean="0">
                <a:solidFill>
                  <a:schemeClr val="bg1"/>
                </a:solidFill>
              </a:rPr>
              <a:t>* Focus </a:t>
            </a:r>
            <a:r>
              <a:rPr lang="en-US" sz="2400" dirty="0">
                <a:solidFill>
                  <a:schemeClr val="bg1"/>
                </a:solidFill>
              </a:rPr>
              <a:t>on </a:t>
            </a:r>
            <a:r>
              <a:rPr lang="en-US" sz="2400" i="1" dirty="0">
                <a:solidFill>
                  <a:schemeClr val="bg1"/>
                </a:solidFill>
              </a:rPr>
              <a:t>local electronic density</a:t>
            </a:r>
            <a:r>
              <a:rPr lang="en-US" sz="2400" i="1" dirty="0" smtClean="0">
                <a:solidFill>
                  <a:schemeClr val="bg1"/>
                </a:solidFill>
              </a:rPr>
              <a:t> </a:t>
            </a:r>
            <a:r>
              <a:rPr lang="en-US" sz="2400" i="1" dirty="0" err="1" smtClean="0">
                <a:solidFill>
                  <a:schemeClr val="bg1"/>
                </a:solidFill>
              </a:rPr>
              <a:t>ρ</a:t>
            </a:r>
            <a:r>
              <a:rPr lang="en-US" sz="2400" i="1" dirty="0" smtClean="0">
                <a:solidFill>
                  <a:schemeClr val="bg1"/>
                </a:solidFill>
              </a:rPr>
              <a:t>(</a:t>
            </a:r>
            <a:r>
              <a:rPr lang="en-US" sz="2400" i="1" dirty="0">
                <a:solidFill>
                  <a:schemeClr val="bg1"/>
                </a:solidFill>
              </a:rPr>
              <a:t>x)</a:t>
            </a:r>
            <a:r>
              <a:rPr lang="en-US" sz="2400" dirty="0">
                <a:solidFill>
                  <a:schemeClr val="bg1"/>
                </a:solidFill>
              </a:rPr>
              <a:t> and </a:t>
            </a:r>
          </a:p>
          <a:p>
            <a:pPr algn="l"/>
            <a:r>
              <a:rPr lang="en-US" sz="2400" dirty="0">
                <a:solidFill>
                  <a:schemeClr val="bg1"/>
                </a:solidFill>
              </a:rPr>
              <a:t>construct an energy functional: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64516" name="Text Box 5"/>
          <p:cNvSpPr txBox="1">
            <a:spLocks noChangeArrowheads="1"/>
          </p:cNvSpPr>
          <p:nvPr/>
        </p:nvSpPr>
        <p:spPr bwMode="auto">
          <a:xfrm>
            <a:off x="395536" y="4221088"/>
            <a:ext cx="798820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dirty="0" smtClean="0">
                <a:solidFill>
                  <a:schemeClr val="bg1"/>
                </a:solidFill>
              </a:rPr>
              <a:t>* An </a:t>
            </a:r>
            <a:r>
              <a:rPr lang="en-US" sz="2000" dirty="0">
                <a:solidFill>
                  <a:schemeClr val="bg1"/>
                </a:solidFill>
              </a:rPr>
              <a:t>exact representation of  </a:t>
            </a:r>
            <a:r>
              <a:rPr lang="en-US" sz="2000" dirty="0" err="1">
                <a:solidFill>
                  <a:schemeClr val="bg1"/>
                </a:solidFill>
              </a:rPr>
              <a:t>E</a:t>
            </a:r>
            <a:r>
              <a:rPr lang="en-US" sz="2000" baseline="-25000" dirty="0" err="1">
                <a:solidFill>
                  <a:schemeClr val="bg1"/>
                </a:solidFill>
              </a:rPr>
              <a:t>kin</a:t>
            </a:r>
            <a:r>
              <a:rPr lang="en-US" sz="2000" dirty="0">
                <a:solidFill>
                  <a:schemeClr val="bg1"/>
                </a:solidFill>
              </a:rPr>
              <a:t>  can be obtained from a one-particle 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</a:rPr>
              <a:t>problem in an effective potential: the Kohn-Sham system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64517" name="Text Box 6"/>
          <p:cNvSpPr txBox="1">
            <a:spLocks noChangeArrowheads="1"/>
          </p:cNvSpPr>
          <p:nvPr/>
        </p:nvSpPr>
        <p:spPr bwMode="auto">
          <a:xfrm>
            <a:off x="323528" y="6093296"/>
            <a:ext cx="829333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fr-FR" sz="1800" dirty="0">
                <a:solidFill>
                  <a:schemeClr val="bg1"/>
                </a:solidFill>
              </a:rPr>
              <a:t>The </a:t>
            </a:r>
            <a:r>
              <a:rPr lang="fr-FR" sz="1800" dirty="0" err="1">
                <a:solidFill>
                  <a:schemeClr val="bg1"/>
                </a:solidFill>
              </a:rPr>
              <a:t>Kohn-Sham</a:t>
            </a:r>
            <a:r>
              <a:rPr lang="fr-FR" sz="1800" dirty="0">
                <a:solidFill>
                  <a:schemeClr val="bg1"/>
                </a:solidFill>
              </a:rPr>
              <a:t> </a:t>
            </a:r>
            <a:r>
              <a:rPr lang="fr-FR" sz="1800" dirty="0" err="1">
                <a:solidFill>
                  <a:schemeClr val="bg1"/>
                </a:solidFill>
              </a:rPr>
              <a:t>orbitals</a:t>
            </a:r>
            <a:r>
              <a:rPr lang="fr-FR" sz="1800" dirty="0">
                <a:solidFill>
                  <a:schemeClr val="bg1"/>
                </a:solidFill>
              </a:rPr>
              <a:t> </a:t>
            </a:r>
            <a:r>
              <a:rPr lang="fr-FR" sz="1800" dirty="0" err="1">
                <a:solidFill>
                  <a:schemeClr val="bg1"/>
                </a:solidFill>
              </a:rPr>
              <a:t>form</a:t>
            </a:r>
            <a:r>
              <a:rPr lang="fr-FR" sz="1800" dirty="0">
                <a:solidFill>
                  <a:schemeClr val="bg1"/>
                </a:solidFill>
              </a:rPr>
              <a:t> a </a:t>
            </a:r>
            <a:r>
              <a:rPr lang="fr-FR" sz="1800" i="1" dirty="0" err="1">
                <a:solidFill>
                  <a:schemeClr val="bg1"/>
                </a:solidFill>
              </a:rPr>
              <a:t>reference</a:t>
            </a:r>
            <a:r>
              <a:rPr lang="fr-FR" sz="1800" i="1" dirty="0">
                <a:solidFill>
                  <a:schemeClr val="bg1"/>
                </a:solidFill>
              </a:rPr>
              <a:t> system</a:t>
            </a:r>
            <a:r>
              <a:rPr lang="fr-FR" sz="1800" dirty="0">
                <a:solidFill>
                  <a:schemeClr val="bg1"/>
                </a:solidFill>
              </a:rPr>
              <a:t> </a:t>
            </a:r>
            <a:r>
              <a:rPr lang="fr-FR" sz="1800" dirty="0" err="1" smtClean="0">
                <a:solidFill>
                  <a:schemeClr val="bg1"/>
                </a:solidFill>
              </a:rPr>
              <a:t>representing</a:t>
            </a:r>
            <a:r>
              <a:rPr lang="fr-FR" sz="1800" dirty="0" smtClean="0">
                <a:solidFill>
                  <a:schemeClr val="bg1"/>
                </a:solidFill>
              </a:rPr>
              <a:t> </a:t>
            </a:r>
            <a:r>
              <a:rPr lang="fr-FR" sz="1800" dirty="0">
                <a:solidFill>
                  <a:schemeClr val="bg1"/>
                </a:solidFill>
              </a:rPr>
              <a:t>the </a:t>
            </a:r>
            <a:r>
              <a:rPr lang="fr-FR" sz="1800" dirty="0" smtClean="0">
                <a:solidFill>
                  <a:schemeClr val="bg1"/>
                </a:solidFill>
              </a:rPr>
              <a:t>local </a:t>
            </a:r>
            <a:r>
              <a:rPr lang="fr-FR" sz="1800" dirty="0" err="1" smtClean="0">
                <a:solidFill>
                  <a:schemeClr val="bg1"/>
                </a:solidFill>
              </a:rPr>
              <a:t>density</a:t>
            </a:r>
            <a:r>
              <a:rPr lang="fr-FR" sz="1800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fr-FR" sz="1800" dirty="0" smtClean="0">
                <a:solidFill>
                  <a:schemeClr val="bg1"/>
                </a:solidFill>
              </a:rPr>
              <a:t>– </a:t>
            </a:r>
            <a:r>
              <a:rPr lang="fr-FR" sz="1800" dirty="0" err="1" smtClean="0">
                <a:solidFill>
                  <a:schemeClr val="bg1"/>
                </a:solidFill>
              </a:rPr>
              <a:t>often</a:t>
            </a:r>
            <a:r>
              <a:rPr lang="fr-FR" sz="1800" dirty="0" smtClean="0">
                <a:solidFill>
                  <a:schemeClr val="bg1"/>
                </a:solidFill>
              </a:rPr>
              <a:t> </a:t>
            </a:r>
            <a:r>
              <a:rPr lang="fr-FR" sz="1800" dirty="0" err="1" smtClean="0">
                <a:solidFill>
                  <a:schemeClr val="bg1"/>
                </a:solidFill>
              </a:rPr>
              <a:t>interpreted</a:t>
            </a:r>
            <a:r>
              <a:rPr lang="fr-FR" sz="1800" dirty="0" smtClean="0">
                <a:solidFill>
                  <a:schemeClr val="bg1"/>
                </a:solidFill>
              </a:rPr>
              <a:t> (</a:t>
            </a:r>
            <a:r>
              <a:rPr lang="fr-FR" sz="1800" dirty="0" err="1" smtClean="0">
                <a:solidFill>
                  <a:schemeClr val="bg1"/>
                </a:solidFill>
              </a:rPr>
              <a:t>at</a:t>
            </a:r>
            <a:r>
              <a:rPr lang="fr-FR" sz="1800" dirty="0" smtClean="0">
                <a:solidFill>
                  <a:schemeClr val="bg1"/>
                </a:solidFill>
              </a:rPr>
              <a:t> </a:t>
            </a:r>
            <a:r>
              <a:rPr lang="fr-FR" sz="1800" dirty="0" err="1" smtClean="0">
                <a:solidFill>
                  <a:schemeClr val="bg1"/>
                </a:solidFill>
              </a:rPr>
              <a:t>one’s</a:t>
            </a:r>
            <a:r>
              <a:rPr lang="fr-FR" sz="1800" dirty="0" smtClean="0">
                <a:solidFill>
                  <a:schemeClr val="bg1"/>
                </a:solidFill>
              </a:rPr>
              <a:t> </a:t>
            </a:r>
            <a:r>
              <a:rPr lang="fr-FR" sz="1800" dirty="0" err="1" smtClean="0">
                <a:solidFill>
                  <a:schemeClr val="bg1"/>
                </a:solidFill>
              </a:rPr>
              <a:t>own</a:t>
            </a:r>
            <a:r>
              <a:rPr lang="fr-FR" sz="1800" dirty="0" smtClean="0">
                <a:solidFill>
                  <a:schemeClr val="bg1"/>
                </a:solidFill>
              </a:rPr>
              <a:t> </a:t>
            </a:r>
            <a:r>
              <a:rPr lang="fr-FR" sz="1800" dirty="0" err="1" smtClean="0">
                <a:solidFill>
                  <a:schemeClr val="bg1"/>
                </a:solidFill>
              </a:rPr>
              <a:t>risk</a:t>
            </a:r>
            <a:r>
              <a:rPr lang="fr-FR" sz="1800" dirty="0" smtClean="0">
                <a:solidFill>
                  <a:schemeClr val="bg1"/>
                </a:solidFill>
              </a:rPr>
              <a:t>…) as one-</a:t>
            </a:r>
            <a:r>
              <a:rPr lang="fr-FR" sz="1800" dirty="0" err="1" smtClean="0">
                <a:solidFill>
                  <a:schemeClr val="bg1"/>
                </a:solidFill>
              </a:rPr>
              <a:t>electron</a:t>
            </a:r>
            <a:r>
              <a:rPr lang="fr-FR" sz="1800" dirty="0" smtClean="0">
                <a:solidFill>
                  <a:schemeClr val="bg1"/>
                </a:solidFill>
              </a:rPr>
              <a:t> excitation </a:t>
            </a:r>
            <a:r>
              <a:rPr lang="fr-FR" sz="1800" dirty="0" err="1" smtClean="0">
                <a:solidFill>
                  <a:schemeClr val="bg1"/>
                </a:solidFill>
              </a:rPr>
              <a:t>energies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64519" name="Picture 8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395536" y="2780928"/>
            <a:ext cx="6696075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0" name="Picture 9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395536" y="5157192"/>
            <a:ext cx="4464050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1" name="Picture 10" descr="TP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5004048" y="5157192"/>
            <a:ext cx="2880320" cy="788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TP_tmp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4716016" y="3429000"/>
            <a:ext cx="4248472" cy="61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oneTexte 1"/>
          <p:cNvSpPr txBox="1"/>
          <p:nvPr/>
        </p:nvSpPr>
        <p:spPr>
          <a:xfrm>
            <a:off x="323528" y="3429000"/>
            <a:ext cx="43473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* Exchange-</a:t>
            </a:r>
            <a:r>
              <a:rPr lang="fr-FR" sz="2000" dirty="0" err="1" smtClean="0"/>
              <a:t>correlation</a:t>
            </a:r>
            <a:r>
              <a:rPr lang="fr-FR" sz="2000" dirty="0" smtClean="0"/>
              <a:t> </a:t>
            </a:r>
            <a:r>
              <a:rPr lang="fr-FR" sz="2000" dirty="0" err="1" smtClean="0"/>
              <a:t>functional</a:t>
            </a:r>
            <a:r>
              <a:rPr lang="fr-FR" sz="2000" dirty="0" smtClean="0"/>
              <a:t>: </a:t>
            </a:r>
          </a:p>
          <a:p>
            <a:r>
              <a:rPr lang="fr-FR" sz="2000" dirty="0" smtClean="0"/>
              <a:t>Exact </a:t>
            </a:r>
            <a:r>
              <a:rPr lang="fr-FR" sz="2000" dirty="0" err="1" smtClean="0"/>
              <a:t>form</a:t>
            </a:r>
            <a:r>
              <a:rPr lang="fr-FR" sz="2000" dirty="0" smtClean="0"/>
              <a:t> </a:t>
            </a:r>
            <a:r>
              <a:rPr lang="fr-FR" sz="2000" dirty="0" err="1" smtClean="0"/>
              <a:t>unknown</a:t>
            </a:r>
            <a:r>
              <a:rPr lang="fr-FR" sz="2000" dirty="0" smtClean="0"/>
              <a:t>. Approximation: 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932540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836712"/>
            <a:ext cx="8229600" cy="322637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This is also clear from phase changes between </a:t>
            </a:r>
            <a:r>
              <a:rPr lang="en-US" dirty="0" err="1" smtClean="0">
                <a:solidFill>
                  <a:schemeClr val="bg1"/>
                </a:solidFill>
              </a:rPr>
              <a:t>localised</a:t>
            </a:r>
            <a:r>
              <a:rPr lang="en-US" dirty="0" smtClean="0">
                <a:solidFill>
                  <a:schemeClr val="bg1"/>
                </a:solidFill>
              </a:rPr>
              <a:t> and </a:t>
            </a:r>
            <a:r>
              <a:rPr lang="en-US" dirty="0" err="1" smtClean="0">
                <a:solidFill>
                  <a:schemeClr val="bg1"/>
                </a:solidFill>
              </a:rPr>
              <a:t>delocalised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behaviour</a:t>
            </a:r>
            <a:r>
              <a:rPr lang="en-US" dirty="0" smtClean="0">
                <a:solidFill>
                  <a:schemeClr val="bg1"/>
                </a:solidFill>
              </a:rPr>
              <a:t> of electrons…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035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color}&#10;\begin{document}&#10;\color{yellow}&#10;$$|0\rangle,|\uparrow\rangle,|\downarrow\rangle,|\uparrow\downarrow\rangle$$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72"/>
  <p:tag name="PICTUREFILESIZE" val="450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$E_{xc}[\rho(r)]_{LDA}=\int dr \rho(r) \epsilon^{HEG}(\rho(r))$$&#10;\end{document}&#10;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60"/>
  <p:tag name="PICTUREFILESIZE" val="814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vR{{\bf R}}&#10;\begin{document}&#10;$$&#10;H=-\sum_{\vR\vR'\sigma} t_{\vR\vR'} f^\dagger_{\vR\sigma}f_{\vR'\sigma} &#10;+ \sum_\vR H_{\rm{atom}}^\vR&#10;$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51"/>
  <p:tag name="PICTUREFILESIZE" val="2038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$\Psi(\vec{r}_1,\cdots,\vec{r}_N)=Det\{\psi_{\vec{k}_in_i\sigma_i}(\vec{r}_j)\}$$&#10;\end{document}&#10;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45"/>
  <p:tag name="PICTUREFILESIZE" val="679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$d(O-R)=\frac{a}{\sqrt{2}}\,\,,\,\,&#10;d(O-M)=\frac{a}{2}$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145"/>
  <p:tag name="PICTUREFILESIZE" val="10646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$t\equiv \frac{r_R+r_O}{\sqrt{2}(r_M+r_O)}\,=1$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97"/>
  <p:tag name="PICTUREFILESIZE" val="8166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def\vk{\mathbf{k}}&#10;$$&#10;\sum_{\vk} A(\vk,\omega)&#10;$$&#10;\end{document}&#10;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47"/>
  <p:tag name="PICTUREFILESIZE" val="291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$E[\rho(r)]=E_{kin}[\rho(r)]+E_{Hartree}[\rho(r)]+E_{xc}[\rho(r)]$$&#10;\end{document}&#10;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212"/>
  <p:tag name="PICTUREFILESIZE" val="867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$\left(-\frac{1}{2}\nabla^2 + v_{eff}(r)\right)\psi_{\nu} = \varepsilon_\nu\psi_\nu(r)$$&#10;\end{document}&#10;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44"/>
  <p:tag name="PICTUREFILESIZE" val="835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$\rho(r)=\sum_{\nu;occ} |\psi_\nu(r)|^2$$&#10;\end{document}&#10;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84"/>
  <p:tag name="PICTUREFILESIZE" val="5298"/>
</p:tagLst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rgbClr val="FFFF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rgbClr val="FFFF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habil">
  <a:themeElements>
    <a:clrScheme name="habi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habi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t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t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habi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bi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bi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bi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bi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bi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bi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bi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bi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bi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bi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bi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seminaire-eng-deepblue">
  <a:themeElements>
    <a:clrScheme name="seminaire-eng-deepblu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eminaire-eng-deepblu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dirty="0">
            <a:latin typeface="Helvetica"/>
            <a:cs typeface="Helvetica"/>
          </a:defRPr>
        </a:defPPr>
      </a:lstStyle>
    </a:txDef>
  </a:objectDefaults>
  <a:extraClrSchemeLst>
    <a:extraClrScheme>
      <a:clrScheme name="seminaire-eng-deepblu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minaire-eng-deepblu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minaire-eng-deepblu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minaire-eng-deepblu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minaire-eng-deepblu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minaire-eng-deepblu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minaire-eng-deepblu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rgbClr val="FFFF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rgbClr val="FFFF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4303</TotalTime>
  <Words>3720</Words>
  <Application>Microsoft Macintosh PowerPoint</Application>
  <PresentationFormat>Présentation à l'écran (4:3)</PresentationFormat>
  <Paragraphs>507</Paragraphs>
  <Slides>88</Slides>
  <Notes>12</Notes>
  <HiddenSlides>0</HiddenSlides>
  <MMClips>3</MMClips>
  <ScaleCrop>false</ScaleCrop>
  <HeadingPairs>
    <vt:vector size="6" baseType="variant">
      <vt:variant>
        <vt:lpstr>Thème</vt:lpstr>
      </vt:variant>
      <vt:variant>
        <vt:i4>4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88</vt:i4>
      </vt:variant>
    </vt:vector>
  </HeadingPairs>
  <TitlesOfParts>
    <vt:vector size="93" baseType="lpstr">
      <vt:lpstr>Modèle par défaut</vt:lpstr>
      <vt:lpstr>habil</vt:lpstr>
      <vt:lpstr>seminaire-eng-deepblue</vt:lpstr>
      <vt:lpstr>1_Modèle par défaut</vt:lpstr>
      <vt:lpstr>Bitmap Image</vt:lpstr>
      <vt:lpstr>Understanding and Controlling  the Electronic Properties  of Materials with Strong Correlations</vt:lpstr>
      <vt:lpstr>Why is the theoretically-aided design of correlated electron materials a relevant question  to ask NOW ?</vt:lpstr>
      <vt:lpstr>Because a theoretical and practical framework has been emerging, which :</vt:lpstr>
      <vt:lpstr>Présentation PowerPoint</vt:lpstr>
      <vt:lpstr>In materials with strong correlations  LOCAL ATOMIC PHYSICS is crucial</vt:lpstr>
      <vt:lpstr>The Mott Phenomenon Clear failure of the textbook picture</vt:lpstr>
      <vt:lpstr>Electrons “hesitate”  between being localized  on short-time-scales   and itinerant on long time-scales </vt:lpstr>
      <vt:lpstr>Présentation PowerPoint</vt:lpstr>
      <vt:lpstr>This is also clear from phase changes between localised and delocalised behaviour of electrons…</vt:lpstr>
      <vt:lpstr>Présentation PowerPoint</vt:lpstr>
      <vt:lpstr>We need to change our theoretical description  and computational tools  in order to deal with these  « strongly-correlated electron materials »</vt:lpstr>
      <vt:lpstr>A theoretical description of the  solid-state based on ATOMS  rather than on an electron-gas picture:       « Dynamical Mean-Field Theory » </vt:lpstr>
      <vt:lpstr>Dynamical Mean-Field Theory: viewing a material as an (ensemble of) atoms coupled to a self-consistent medium</vt:lpstr>
      <vt:lpstr>A simple example: the Hubbard model</vt:lpstr>
      <vt:lpstr>The happy marriage of DMFT with electronic structure (DFT)  - an interdisciplinary effort  started in 1996 and still continuing today Anisimov, Kotliar et al.  J.Phys Cond Mat 9, 7359 (1997)    (Review: Kotliar et al Rev Mod Phys 78 865, 2006)  </vt:lpstr>
      <vt:lpstr>From spherical cow models…                                              … to real materials</vt:lpstr>
      <vt:lpstr>Puzzle # 1: Why are 113 Vanadates Metallic while 113 Titanates are insulating ?</vt:lpstr>
      <vt:lpstr>Vanadates and Titanates commonalities:  - 1 electron in the 3d shell  - Very similar values of the Hubbard U  - Similar electronic structure …</vt:lpstr>
      <vt:lpstr>From a band-structure (DFT-LDA)  point of view, they are all metals with a single electrons in t2g-like bands…</vt:lpstr>
      <vt:lpstr>The                   answer…</vt:lpstr>
      <vt:lpstr>Key to solving the puzzle:  lifting of t2g degeneracy  due to structural distortion  lowers considerably critical U</vt:lpstr>
      <vt:lpstr>Electronic structure + Many-Body (DMFT) calculations: accouting for metallic/insulating nature of vanadates/titanates</vt:lpstr>
      <vt:lpstr>Quantitative comparison with experiments quasiparticles + lower Hubbard band clearly resolved  in bulk-sensitive photoemission experiments</vt:lpstr>
      <vt:lpstr>Strong orbital polarization predicted in the insulating materials :</vt:lpstr>
      <vt:lpstr>Puzzle # 2</vt:lpstr>
      <vt:lpstr>Présentation PowerPoint</vt:lpstr>
      <vt:lpstr>Some articles of the `Hund’s metals’ saga…</vt:lpstr>
      <vt:lpstr>Présentation PowerPoint</vt:lpstr>
      <vt:lpstr>Présentation PowerPoint</vt:lpstr>
      <vt:lpstr>  Drawing a map of early transition-metal oxides (both 3d and 4d)  with Hund’s rule coupling  as guidance  and based on dynamical mean-field theory electronic-structure calculations</vt:lpstr>
      <vt:lpstr>Présentation PowerPoint</vt:lpstr>
      <vt:lpstr>Puzzle  # 3: record-high Néel temperature of SrTcO3 (ca. 1000K) and prediction for pressure-dependence</vt:lpstr>
      <vt:lpstr>SrTcO3 poised close to Mott transition  In contrast: SrMnO3 on localized side  Prediction: distinct pressure-dep of TN</vt:lpstr>
      <vt:lpstr>Mechanism: SrTcO3 (TN~1000K)  very close to Mott transition (Hund lowers Uc) (In contrast SrMnO3 is a more localized insulator, TN ~ 260 K)</vt:lpstr>
      <vt:lpstr>Puzzle # 4: What is the underlying critical phenomenon responsible for the “second superconducting dome” in CeCu2Si2  [not related to magnetism] ?</vt:lpstr>
      <vt:lpstr>Présentation PowerPoint</vt:lpstr>
      <vt:lpstr>In tetragonal environment,  lowest 6-states with J=5/2  split into three doublets:</vt:lpstr>
      <vt:lpstr>Level |2&gt; has larger hybridization than |0&gt; because it points to Si atoms</vt:lpstr>
      <vt:lpstr>As P (or T)  increases, orbital switching from  0-dominated to 2-dominated</vt:lpstr>
      <vt:lpstr>Take-home message</vt:lpstr>
      <vt:lpstr>Présentation PowerPoint</vt:lpstr>
      <vt:lpstr>Let’s dream a little…  CONTROLING electronic properties ? MATERIALS by design ?</vt:lpstr>
      <vt:lpstr>1. Exploiting the sensitivity to structural degrees of freedom  by strain-engineering  and heterostructuring  cf. D.Schlom’s talk</vt:lpstr>
      <vt:lpstr>Oxide heterostructures: combining and controlling electronic functionalities of oxides </vt:lpstr>
      <vt:lpstr>2. Controlling these materials  with LIGHT ? </vt:lpstr>
      <vt:lpstr>A creative proposal: turning a nickelate into a superconducting cuprate-like  material by strain-engineering ? </vt:lpstr>
      <vt:lpstr>Présentation PowerPoint</vt:lpstr>
      <vt:lpstr>Some spectacular effects have already been demonstrated…</vt:lpstr>
      <vt:lpstr>Présentation PowerPoint</vt:lpstr>
      <vt:lpstr>Shameless advertisement to the younger folks:  Postdoc applications welcome at any time !</vt:lpstr>
      <vt:lpstr>The suspects are the localized orbitals !</vt:lpstr>
      <vt:lpstr>Layered cobaltates: cf. Lithium intercalated compounds (key materials in current batteries) </vt:lpstr>
      <vt:lpstr>And the saga goes on…</vt:lpstr>
      <vt:lpstr>This description in terms of  quasi-independent electrons filling up individual (Bloch) energy levels works well for many materials… but not when interactions between electrons are too strong !  (as in transition-metal oxides…) </vt:lpstr>
      <vt:lpstr>Structural distortions: acting on both bandwidth and crystal-field splitting</vt:lpstr>
      <vt:lpstr>RMO3 : ``tolerance factor’’</vt:lpstr>
      <vt:lpstr>Effects of the orthorombic distortion on electronic structure: SrVO3, CaVO3,LaTiO3,YTiO3</vt:lpstr>
      <vt:lpstr>The two effects of distortion:</vt:lpstr>
      <vt:lpstr>Splitting of orbital degeneracy FAVORS the transition into the Mott insulating state</vt:lpstr>
      <vt:lpstr>A big effort (1998-2013…): the happy marriage of DMFT with electronic structure calculations Realistic calculations with predictive power</vt:lpstr>
      <vt:lpstr>Many-body Hamiltonian of a multi-orbital shell</vt:lpstr>
      <vt:lpstr>Another key structural degree of freedom controlling superconductivity:  distance of apical oxygen  from CuO2 plane</vt:lpstr>
      <vt:lpstr>Présentation PowerPoint</vt:lpstr>
      <vt:lpstr>Présentation PowerPoint</vt:lpstr>
      <vt:lpstr>Control of screening  ( electrostatic energy scales)  through a tunable dielectrics (STO)</vt:lpstr>
      <vt:lpstr>Disclaimer :</vt:lpstr>
      <vt:lpstr>Last, but not least…copper-oxide « high-Tc » superconductors</vt:lpstr>
      <vt:lpstr>Copper-oxide superconductors:  A headache for theorists - Rich phase diagram with mysterious electronic phases </vt:lpstr>
      <vt:lpstr>The Mott phenomenon: a « toy model »</vt:lpstr>
      <vt:lpstr>Présentation PowerPoint</vt:lpstr>
      <vt:lpstr>The Mott phenomenon at strong coupling (U &gt;&gt; t) HAS NOTHING TO DO with magnetism It is due to blocking of density/charge </vt:lpstr>
      <vt:lpstr>Beautifully illustrated by experiments on  cold atoms in optical lattices  with spinless bosons ! (Greiner et al. Nature, 2002)</vt:lpstr>
      <vt:lpstr>High-energy excitations of Mott insulators : atomic-like excitations reveal Coulomb energy cost</vt:lpstr>
      <vt:lpstr>From « spherical-cow » models…</vt:lpstr>
      <vt:lpstr>Présentation PowerPoint</vt:lpstr>
      <vt:lpstr>Hund’s metals: very low scale for Fermi-Liquid behaviour and extended non-Fermi liquid crossover regime  (``spin-freezing’’)</vt:lpstr>
      <vt:lpstr>- Goal(s) of this talk –  Convey enthusiasm about :</vt:lpstr>
      <vt:lpstr>Présentation PowerPoint</vt:lpstr>
      <vt:lpstr>Cobalt oxides: large Seebeck coefficient (thermopower)</vt:lpstr>
      <vt:lpstr> Oxides for thermoelectric applications ?</vt:lpstr>
      <vt:lpstr>Some fascinating electronic properties of materials with strong electron correlations, e.g.  transition-metal oxides :</vt:lpstr>
      <vt:lpstr>Fundamental question facing the theoretical description of such materials :   - Electrons `hesitate’ between itinerant  and localized behaviour   Descriptions in terms of electron gas and band-theory have severe limitations</vt:lpstr>
      <vt:lpstr>Présentation PowerPoint</vt:lpstr>
      <vt:lpstr>Putting these instabilities to good use: the room-temperature MIT of Vanadium Dioxide VO2 and ``Intelligent windows’’</vt:lpstr>
      <vt:lpstr>Hund’s rules  (1925 – Z.Phys on atomic spectra of transition metals)</vt:lpstr>
      <vt:lpstr>1. The correlating effect of the Hund’s coupling:   strongly suppresses quasiparticle coherence scale  known since the ~ 70’s for Kondo impurities </vt:lpstr>
      <vt:lpstr>2. The decorrelating effect of the Hund’s coupling: increasing Mott critical U</vt:lpstr>
      <vt:lpstr>Modern formulation of electronic structure/band theory:  Density-Functional Theory (DFT)  and the local-density approximation (LDA) [Kohn , Hohenberg, Sham]</vt:lpstr>
    </vt:vector>
  </TitlesOfParts>
  <Company> CPHT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l'atome au cristal</dc:title>
  <dc:creator>Antoine Georges</dc:creator>
  <cp:lastModifiedBy>Antoine Georges</cp:lastModifiedBy>
  <cp:revision>522</cp:revision>
  <cp:lastPrinted>2011-01-24T16:09:14Z</cp:lastPrinted>
  <dcterms:created xsi:type="dcterms:W3CDTF">2012-01-30T04:58:32Z</dcterms:created>
  <dcterms:modified xsi:type="dcterms:W3CDTF">2013-09-28T15:55:19Z</dcterms:modified>
</cp:coreProperties>
</file>