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notesSlides/notesSlide10.xml" ContentType="application/vnd.openxmlformats-officedocument.presentationml.notesSlide+xml"/>
  <Override PartName="/ppt/embeddings/oleObject5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87" r:id="rId3"/>
    <p:sldId id="274" r:id="rId4"/>
    <p:sldId id="275" r:id="rId5"/>
    <p:sldId id="277" r:id="rId6"/>
    <p:sldId id="258" r:id="rId7"/>
    <p:sldId id="266" r:id="rId8"/>
    <p:sldId id="260" r:id="rId9"/>
    <p:sldId id="280" r:id="rId10"/>
    <p:sldId id="283" r:id="rId11"/>
    <p:sldId id="267" r:id="rId12"/>
    <p:sldId id="269" r:id="rId13"/>
    <p:sldId id="261" r:id="rId14"/>
    <p:sldId id="262" r:id="rId15"/>
    <p:sldId id="270" r:id="rId16"/>
    <p:sldId id="264" r:id="rId17"/>
    <p:sldId id="265" r:id="rId18"/>
    <p:sldId id="285" r:id="rId19"/>
    <p:sldId id="278" r:id="rId20"/>
    <p:sldId id="284" r:id="rId21"/>
    <p:sldId id="288" r:id="rId22"/>
    <p:sldId id="291" r:id="rId23"/>
    <p:sldId id="292" r:id="rId24"/>
    <p:sldId id="293" r:id="rId25"/>
    <p:sldId id="279" r:id="rId26"/>
    <p:sldId id="294" r:id="rId27"/>
    <p:sldId id="295" r:id="rId28"/>
    <p:sldId id="296" r:id="rId29"/>
    <p:sldId id="290" r:id="rId30"/>
    <p:sldId id="289" r:id="rId31"/>
    <p:sldId id="263" r:id="rId32"/>
    <p:sldId id="271" r:id="rId33"/>
    <p:sldId id="297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FF62"/>
    <a:srgbClr val="FF5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16" autoAdjust="0"/>
  </p:normalViewPr>
  <p:slideViewPr>
    <p:cSldViewPr snapToGrid="0" snapToObjects="1">
      <p:cViewPr>
        <p:scale>
          <a:sx n="100" d="100"/>
          <a:sy n="100" d="100"/>
        </p:scale>
        <p:origin x="-163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image" Target="../media/image63.png"/><Relationship Id="rId2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E85C4-EA93-804E-AD75-BD9C98E4309D}" type="datetimeFigureOut">
              <a:rPr lang="fr-FR" smtClean="0"/>
              <a:t>9/28/13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10CCA-A167-9942-82D0-D0A082A1FD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80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F6B5AC-1252-2846-8B6D-A71262526C72}" type="slidenum">
              <a:rPr lang="en-GB"/>
              <a:pPr/>
              <a:t>2</a:t>
            </a:fld>
            <a:endParaRPr lang="en-GB"/>
          </a:p>
        </p:txBody>
      </p:sp>
      <p:sp>
        <p:nvSpPr>
          <p:cNvPr id="38913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Experiments</a:t>
            </a:r>
            <a:r>
              <a:rPr lang="fr-FR" dirty="0" smtClean="0"/>
              <a:t> are on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side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beneath</a:t>
            </a:r>
            <a:r>
              <a:rPr lang="fr-FR" baseline="0" dirty="0" smtClean="0"/>
              <a:t> the 2</a:t>
            </a:r>
            <a:r>
              <a:rPr lang="fr-FR" baseline="30000" dirty="0" smtClean="0"/>
              <a:t>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point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</a:t>
            </a:r>
            <a:endParaRPr lang="fr-FR" baseline="0" dirty="0" smtClean="0"/>
          </a:p>
          <a:p>
            <a:r>
              <a:rPr lang="fr-FR" baseline="0" dirty="0" smtClean="0"/>
              <a:t>GTS = 77K</a:t>
            </a:r>
          </a:p>
          <a:p>
            <a:r>
              <a:rPr lang="fr-FR" baseline="0" dirty="0" smtClean="0"/>
              <a:t>V2O3 = 164K</a:t>
            </a:r>
          </a:p>
          <a:p>
            <a:r>
              <a:rPr lang="fr-FR" dirty="0" err="1" smtClean="0"/>
              <a:t>NiSeS</a:t>
            </a:r>
            <a:r>
              <a:rPr lang="fr-FR" dirty="0" smtClean="0"/>
              <a:t> =</a:t>
            </a:r>
            <a:r>
              <a:rPr lang="fr-FR" baseline="0" dirty="0" smtClean="0"/>
              <a:t> </a:t>
            </a:r>
            <a:r>
              <a:rPr lang="fr-FR" dirty="0" smtClean="0"/>
              <a:t>4K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066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GTS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physically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near</a:t>
            </a:r>
            <a:r>
              <a:rPr lang="fr-FR" baseline="0" dirty="0" smtClean="0"/>
              <a:t> the coexistence </a:t>
            </a:r>
            <a:r>
              <a:rPr lang="fr-FR" baseline="0" dirty="0" err="1" smtClean="0"/>
              <a:t>region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77 K</a:t>
            </a:r>
          </a:p>
          <a:p>
            <a:endParaRPr lang="fr-FR" baseline="0" dirty="0" smtClean="0"/>
          </a:p>
          <a:p>
            <a:r>
              <a:rPr lang="fr-FR" baseline="0" dirty="0" smtClean="0"/>
              <a:t>DMFT scenario </a:t>
            </a:r>
            <a:r>
              <a:rPr lang="fr-FR" baseline="0" dirty="0" err="1" smtClean="0"/>
              <a:t>validated</a:t>
            </a:r>
            <a:r>
              <a:rPr lang="fr-FR" baseline="0" dirty="0" smtClean="0"/>
              <a:t> by LDA+DMFT </a:t>
            </a:r>
            <a:r>
              <a:rPr lang="fr-FR" baseline="0" dirty="0" err="1" smtClean="0"/>
              <a:t>calculations</a:t>
            </a:r>
            <a:endParaRPr lang="fr-FR" baseline="0" dirty="0" smtClean="0"/>
          </a:p>
          <a:p>
            <a:r>
              <a:rPr lang="fr-FR" baseline="0" dirty="0" err="1" smtClean="0"/>
              <a:t>Quantitatively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predict</a:t>
            </a:r>
            <a:r>
              <a:rPr lang="fr-FR" baseline="0" dirty="0" smtClean="0"/>
              <a:t> the 2</a:t>
            </a:r>
            <a:r>
              <a:rPr lang="fr-FR" baseline="30000" dirty="0" smtClean="0"/>
              <a:t>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point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about 100K</a:t>
            </a:r>
          </a:p>
          <a:p>
            <a:r>
              <a:rPr lang="fr-FR" baseline="0" dirty="0" smtClean="0"/>
              <a:t>W = 0.5eV,   U_MIT = 1eV,    T_MIT = W/80 = 5500K/80 = 70K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765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Motivated</a:t>
            </a:r>
            <a:r>
              <a:rPr lang="fr-FR" dirty="0" smtClean="0"/>
              <a:t> by the Hubbard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model the transition as a </a:t>
            </a:r>
            <a:r>
              <a:rPr lang="fr-FR" baseline="0" dirty="0" err="1" smtClean="0"/>
              <a:t>resistor</a:t>
            </a:r>
            <a:r>
              <a:rPr lang="fr-FR" baseline="0" dirty="0" smtClean="0"/>
              <a:t> network</a:t>
            </a:r>
          </a:p>
          <a:p>
            <a:endParaRPr lang="fr-FR" baseline="0" dirty="0" smtClean="0"/>
          </a:p>
          <a:p>
            <a:r>
              <a:rPr lang="fr-FR" baseline="0" dirty="0" smtClean="0"/>
              <a:t>E_CM =  20 kT</a:t>
            </a:r>
          </a:p>
          <a:p>
            <a:r>
              <a:rPr lang="fr-FR" baseline="0" dirty="0" smtClean="0"/>
              <a:t>E_B = 10 kT</a:t>
            </a:r>
          </a:p>
          <a:p>
            <a:endParaRPr lang="fr-FR" baseline="0" dirty="0" smtClean="0"/>
          </a:p>
          <a:p>
            <a:r>
              <a:rPr lang="fr-FR" baseline="0" dirty="0" smtClean="0"/>
              <a:t>E_B ~ 0.01 eV</a:t>
            </a:r>
          </a:p>
          <a:p>
            <a:endParaRPr lang="fr-FR" baseline="0" dirty="0" smtClean="0"/>
          </a:p>
          <a:p>
            <a:r>
              <a:rPr lang="fr-FR" baseline="0" dirty="0" smtClean="0"/>
              <a:t>R_MI = 16 </a:t>
            </a:r>
          </a:p>
          <a:p>
            <a:r>
              <a:rPr lang="fr-FR" baseline="0" dirty="0" smtClean="0"/>
              <a:t>R_CM = 0.3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26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10EC9A-0C5F-9E44-B53B-220D0130325F}" type="slidenum">
              <a:rPr lang="en-GB"/>
              <a:pPr/>
              <a:t>21</a:t>
            </a:fld>
            <a:endParaRPr lang="en-GB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1D </a:t>
            </a:r>
            <a:r>
              <a:rPr lang="fr-FR" dirty="0" err="1" smtClean="0"/>
              <a:t>chains</a:t>
            </a:r>
            <a:endParaRPr lang="fr-FR" dirty="0" smtClean="0"/>
          </a:p>
          <a:p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Mott-ronics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oxide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electronics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hot </a:t>
            </a:r>
            <a:r>
              <a:rPr lang="fr-FR" baseline="0" dirty="0" err="1" smtClean="0"/>
              <a:t>topic</a:t>
            </a:r>
            <a:endParaRPr lang="fr-FR" baseline="0" dirty="0" smtClean="0"/>
          </a:p>
          <a:p>
            <a:endParaRPr lang="fr-FR" dirty="0" smtClean="0"/>
          </a:p>
          <a:p>
            <a:r>
              <a:rPr lang="fr-FR" dirty="0" err="1" smtClean="0"/>
              <a:t>Among</a:t>
            </a:r>
            <a:r>
              <a:rPr lang="fr-FR" dirty="0" smtClean="0"/>
              <a:t> </a:t>
            </a:r>
            <a:r>
              <a:rPr lang="fr-FR" dirty="0" err="1" smtClean="0"/>
              <a:t>precursors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Tokura’s</a:t>
            </a:r>
            <a:r>
              <a:rPr lang="fr-FR" baseline="0" dirty="0" smtClean="0"/>
              <a:t> group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small</a:t>
            </a:r>
            <a:r>
              <a:rPr lang="fr-FR" dirty="0" smtClean="0"/>
              <a:t> V full gap – </a:t>
            </a:r>
            <a:r>
              <a:rPr lang="fr-FR" dirty="0" err="1" smtClean="0"/>
              <a:t>insulating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At</a:t>
            </a:r>
            <a:r>
              <a:rPr lang="fr-FR" dirty="0" smtClean="0"/>
              <a:t> large V, the gap collapses as </a:t>
            </a:r>
            <a:r>
              <a:rPr lang="fr-FR" dirty="0" err="1" smtClean="0"/>
              <a:t>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increased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312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Large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current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activity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E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–</a:t>
            </a:r>
            <a:r>
              <a:rPr lang="fr-FR" baseline="0" dirty="0" err="1" smtClean="0"/>
              <a:t>driven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Mott</a:t>
            </a:r>
            <a:r>
              <a:rPr lang="fr-FR" baseline="0" dirty="0" smtClean="0"/>
              <a:t>–transition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mentioned</a:t>
            </a:r>
            <a:r>
              <a:rPr lang="fr-FR" baseline="0" dirty="0" smtClean="0"/>
              <a:t> in VO2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Ongoing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debate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 of UC San Diego!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053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Robust effect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780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Systematic</a:t>
            </a:r>
            <a:r>
              <a:rPr lang="fr-FR" dirty="0" smtClean="0"/>
              <a:t> </a:t>
            </a:r>
            <a:r>
              <a:rPr lang="fr-FR" dirty="0" err="1" smtClean="0"/>
              <a:t>understanding</a:t>
            </a:r>
            <a:r>
              <a:rPr lang="fr-FR" dirty="0" smtClean="0"/>
              <a:t> of the </a:t>
            </a:r>
            <a:r>
              <a:rPr lang="fr-FR" dirty="0" err="1" smtClean="0"/>
              <a:t>E-field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driven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Mott</a:t>
            </a:r>
            <a:r>
              <a:rPr lang="fr-FR" baseline="0" dirty="0" smtClean="0"/>
              <a:t>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55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Similar</a:t>
            </a:r>
            <a:r>
              <a:rPr lang="fr-FR" dirty="0" smtClean="0"/>
              <a:t> to </a:t>
            </a:r>
            <a:r>
              <a:rPr lang="fr-FR" dirty="0" err="1" smtClean="0"/>
              <a:t>electric</a:t>
            </a:r>
            <a:r>
              <a:rPr lang="fr-FR" dirty="0" smtClean="0"/>
              <a:t> breakdown in </a:t>
            </a:r>
            <a:r>
              <a:rPr lang="fr-FR" dirty="0" err="1" smtClean="0"/>
              <a:t>semiconductors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741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electronic</a:t>
            </a:r>
            <a:r>
              <a:rPr lang="fr-FR" baseline="0" dirty="0" smtClean="0"/>
              <a:t> breakdown transition in Hubbard model</a:t>
            </a:r>
          </a:p>
          <a:p>
            <a:endParaRPr lang="fr-FR" dirty="0" smtClean="0"/>
          </a:p>
          <a:p>
            <a:r>
              <a:rPr lang="fr-FR" dirty="0" smtClean="0"/>
              <a:t>X  No SHARP </a:t>
            </a:r>
            <a:r>
              <a:rPr lang="fr-FR" dirty="0" err="1" smtClean="0"/>
              <a:t>threshold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!!!</a:t>
            </a:r>
          </a:p>
          <a:p>
            <a:endParaRPr lang="fr-FR" dirty="0" smtClean="0"/>
          </a:p>
          <a:p>
            <a:r>
              <a:rPr lang="fr-FR" dirty="0" smtClean="0"/>
              <a:t>V 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threshold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parameter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the gap^2, </a:t>
            </a:r>
            <a:r>
              <a:rPr lang="fr-FR" baseline="0" dirty="0" err="1" smtClean="0"/>
              <a:t>similar</a:t>
            </a:r>
            <a:r>
              <a:rPr lang="fr-FR" baseline="0" dirty="0" smtClean="0"/>
              <a:t> as the </a:t>
            </a:r>
            <a:r>
              <a:rPr lang="fr-FR" baseline="0" dirty="0" err="1" smtClean="0"/>
              <a:t>experiment</a:t>
            </a:r>
            <a:r>
              <a:rPr lang="fr-FR" baseline="0" dirty="0" smtClean="0"/>
              <a:t>, but not exact.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? </a:t>
            </a:r>
            <a:r>
              <a:rPr lang="fr-FR" dirty="0" err="1" smtClean="0"/>
              <a:t>Correlation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length</a:t>
            </a:r>
            <a:r>
              <a:rPr lang="fr-FR" baseline="0" dirty="0" smtClean="0"/>
              <a:t> of doublons in 3D???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48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215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recalling</a:t>
            </a:r>
            <a:r>
              <a:rPr lang="fr-FR" baseline="0" dirty="0" smtClean="0"/>
              <a:t> the basic </a:t>
            </a:r>
            <a:r>
              <a:rPr lang="fr-FR" baseline="0" dirty="0" err="1" smtClean="0"/>
              <a:t>features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Mott</a:t>
            </a:r>
            <a:r>
              <a:rPr lang="fr-FR" baseline="0" dirty="0" smtClean="0"/>
              <a:t> transition</a:t>
            </a: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140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5A5423-07ED-1D4D-B1BB-40EE6240C5AE}" type="slidenum">
              <a:rPr lang="en-GB"/>
              <a:pPr/>
              <a:t>30</a:t>
            </a:fld>
            <a:endParaRPr lang="en-GB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Of course out-of-</a:t>
            </a:r>
            <a:r>
              <a:rPr lang="fr-FR" dirty="0" err="1" smtClean="0"/>
              <a:t>equilibrium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-body </a:t>
            </a:r>
            <a:r>
              <a:rPr lang="fr-FR" baseline="0" dirty="0" err="1" smtClean="0"/>
              <a:t>problem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difficult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fact</a:t>
            </a:r>
            <a:r>
              <a:rPr lang="fr-FR" dirty="0" smtClean="0"/>
              <a:t> </a:t>
            </a:r>
            <a:r>
              <a:rPr lang="fr-FR" dirty="0" err="1" smtClean="0"/>
              <a:t>reported</a:t>
            </a:r>
            <a:r>
              <a:rPr lang="fr-FR" dirty="0" smtClean="0"/>
              <a:t> to have 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insulator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metal</a:t>
            </a:r>
            <a:r>
              <a:rPr lang="fr-FR" baseline="0" dirty="0" smtClean="0"/>
              <a:t> transition </a:t>
            </a:r>
            <a:r>
              <a:rPr lang="fr-FR" baseline="0" dirty="0" err="1" smtClean="0"/>
              <a:t>driven</a:t>
            </a:r>
            <a:r>
              <a:rPr lang="fr-FR" baseline="0" dirty="0" smtClean="0"/>
              <a:t> by pressure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77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400" dirty="0" err="1" smtClean="0"/>
              <a:t>Systematic</a:t>
            </a:r>
            <a:r>
              <a:rPr lang="fr-FR" sz="1400" dirty="0" smtClean="0"/>
              <a:t> investigation of the </a:t>
            </a:r>
            <a:r>
              <a:rPr lang="fr-FR" sz="1400" dirty="0" err="1" smtClean="0"/>
              <a:t>pulsing</a:t>
            </a:r>
            <a:r>
              <a:rPr lang="fr-FR" sz="1400" dirty="0" smtClean="0"/>
              <a:t> </a:t>
            </a:r>
            <a:r>
              <a:rPr lang="fr-FR" sz="1400" dirty="0" err="1" smtClean="0"/>
              <a:t>effect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41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Similar</a:t>
            </a:r>
            <a:r>
              <a:rPr lang="fr-FR" dirty="0" smtClean="0"/>
              <a:t> to </a:t>
            </a:r>
            <a:r>
              <a:rPr lang="fr-FR" dirty="0" err="1" smtClean="0"/>
              <a:t>electric</a:t>
            </a:r>
            <a:r>
              <a:rPr lang="fr-FR" dirty="0" smtClean="0"/>
              <a:t> breakdown in </a:t>
            </a:r>
            <a:r>
              <a:rPr lang="fr-FR" dirty="0" err="1" smtClean="0"/>
              <a:t>semiconductors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74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127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Consistent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scaling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E_Th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smaller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</a:t>
            </a:r>
            <a:r>
              <a:rPr lang="fr-FR" baseline="0" dirty="0" smtClean="0"/>
              <a:t> simple Hubbard model </a:t>
            </a:r>
            <a:r>
              <a:rPr lang="fr-FR" baseline="0" dirty="0" err="1" smtClean="0"/>
              <a:t>consideration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956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electronic</a:t>
            </a:r>
            <a:r>
              <a:rPr lang="fr-FR" baseline="0" dirty="0" smtClean="0"/>
              <a:t> breakdown transition in Hubbard model</a:t>
            </a:r>
          </a:p>
          <a:p>
            <a:endParaRPr lang="fr-FR" dirty="0" smtClean="0"/>
          </a:p>
          <a:p>
            <a:r>
              <a:rPr lang="fr-FR" dirty="0" smtClean="0"/>
              <a:t>X  No SHARP </a:t>
            </a:r>
            <a:r>
              <a:rPr lang="fr-FR" dirty="0" err="1" smtClean="0"/>
              <a:t>threshold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!!!</a:t>
            </a:r>
          </a:p>
          <a:p>
            <a:endParaRPr lang="fr-FR" dirty="0" smtClean="0"/>
          </a:p>
          <a:p>
            <a:r>
              <a:rPr lang="fr-FR" dirty="0" smtClean="0"/>
              <a:t>V 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threshold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parameter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the gap^2, </a:t>
            </a:r>
            <a:r>
              <a:rPr lang="fr-FR" baseline="0" dirty="0" err="1" smtClean="0"/>
              <a:t>similar</a:t>
            </a:r>
            <a:r>
              <a:rPr lang="fr-FR" baseline="0" dirty="0" smtClean="0"/>
              <a:t> as the </a:t>
            </a:r>
            <a:r>
              <a:rPr lang="fr-FR" baseline="0" dirty="0" err="1" smtClean="0"/>
              <a:t>experiment</a:t>
            </a:r>
            <a:r>
              <a:rPr lang="fr-FR" baseline="0" dirty="0" smtClean="0"/>
              <a:t>, but not exact.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? </a:t>
            </a:r>
            <a:r>
              <a:rPr lang="fr-FR" dirty="0" err="1" smtClean="0"/>
              <a:t>Correlation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length</a:t>
            </a:r>
            <a:r>
              <a:rPr lang="fr-FR" baseline="0" dirty="0" smtClean="0"/>
              <a:t> of doublons in 3D???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489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1D </a:t>
            </a:r>
            <a:r>
              <a:rPr lang="fr-FR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always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insulator</a:t>
            </a:r>
            <a:r>
              <a:rPr lang="fr-FR" baseline="0" dirty="0" smtClean="0"/>
              <a:t> for all U.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doping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show a MIT</a:t>
            </a:r>
          </a:p>
          <a:p>
            <a:endParaRPr lang="fr-FR" dirty="0" smtClean="0"/>
          </a:p>
          <a:p>
            <a:r>
              <a:rPr lang="fr-FR" dirty="0" err="1" smtClean="0"/>
              <a:t>Lets</a:t>
            </a:r>
            <a:r>
              <a:rPr lang="fr-FR" dirty="0" smtClean="0"/>
              <a:t> focus on 3D Hubbard </a:t>
            </a:r>
            <a:r>
              <a:rPr lang="fr-FR" dirty="0" err="1" smtClean="0"/>
              <a:t>Mott</a:t>
            </a:r>
            <a:r>
              <a:rPr lang="fr-FR" dirty="0" smtClean="0"/>
              <a:t> transition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10CCA-A167-9942-82D0-D0A082A1FDC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111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16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76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04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40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49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15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20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2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58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3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95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AB809-8BAD-DF46-ADA8-36F31D64CA33}" type="datetimeFigureOut">
              <a:rPr lang="fr-FR" smtClean="0"/>
              <a:t>9/28/13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488EB-D1D5-5C42-A9C0-61A4D3275B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7.png"/><Relationship Id="rId7" Type="http://schemas.openxmlformats.org/officeDocument/2006/relationships/image" Target="../media/image2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4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55.gif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6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63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64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65.png"/><Relationship Id="rId10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.png"/><Relationship Id="rId9" Type="http://schemas.openxmlformats.org/officeDocument/2006/relationships/image" Target="../media/image5.wmf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4" Type="http://schemas.openxmlformats.org/officeDocument/2006/relationships/video" Target="../media/media3.wm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366973"/>
            <a:ext cx="9143999" cy="1106228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/>
              <a:t>Universal electric</a:t>
            </a:r>
            <a:r>
              <a:rPr lang="en-US" sz="2400" b="1" dirty="0"/>
              <a:t>-field-driven resistive transition in </a:t>
            </a:r>
            <a:r>
              <a:rPr lang="en-US" sz="2400" b="1" dirty="0" smtClean="0"/>
              <a:t>Mott insulators</a:t>
            </a:r>
            <a:br>
              <a:rPr lang="en-US" sz="2400" b="1" dirty="0" smtClean="0"/>
            </a:br>
            <a:r>
              <a:rPr lang="en-US" sz="1800" b="1" dirty="0" smtClean="0"/>
              <a:t>and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200" b="1" dirty="0" smtClean="0"/>
              <a:t>A d</a:t>
            </a:r>
            <a:r>
              <a:rPr lang="en-US" sz="2200" b="1" dirty="0" smtClean="0"/>
              <a:t>igitally </a:t>
            </a:r>
            <a:r>
              <a:rPr lang="en-US" sz="2200" b="1" dirty="0" smtClean="0"/>
              <a:t>inspired prediction of novel emergent behavior in correlated materials</a:t>
            </a:r>
            <a:endParaRPr lang="fr-FR" sz="2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247903" y="2698521"/>
            <a:ext cx="219610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IMN</a:t>
            </a:r>
            <a:r>
              <a:rPr lang="fi-FI" dirty="0" smtClean="0"/>
              <a:t> (</a:t>
            </a:r>
            <a:r>
              <a:rPr lang="fi-FI" dirty="0" err="1" smtClean="0"/>
              <a:t>Nantes</a:t>
            </a:r>
            <a:r>
              <a:rPr lang="fi-FI" dirty="0" smtClean="0"/>
              <a:t>, France)</a:t>
            </a:r>
            <a:endParaRPr lang="fi-FI" dirty="0"/>
          </a:p>
          <a:p>
            <a:r>
              <a:rPr lang="fi-FI" dirty="0" smtClean="0"/>
              <a:t>L</a:t>
            </a:r>
            <a:r>
              <a:rPr lang="fi-FI" dirty="0"/>
              <a:t>. </a:t>
            </a:r>
            <a:r>
              <a:rPr lang="fi-FI" dirty="0" err="1" smtClean="0"/>
              <a:t>Cario</a:t>
            </a:r>
            <a:endParaRPr lang="fi-FI" dirty="0"/>
          </a:p>
          <a:p>
            <a:r>
              <a:rPr lang="fi-FI" dirty="0" smtClean="0"/>
              <a:t>E</a:t>
            </a:r>
            <a:r>
              <a:rPr lang="fi-FI" dirty="0"/>
              <a:t>. </a:t>
            </a:r>
            <a:r>
              <a:rPr lang="fi-FI" dirty="0" err="1" smtClean="0"/>
              <a:t>Janod</a:t>
            </a:r>
            <a:endParaRPr lang="fi-FI" dirty="0"/>
          </a:p>
          <a:p>
            <a:r>
              <a:rPr lang="fi-FI" dirty="0" smtClean="0"/>
              <a:t>B</a:t>
            </a:r>
            <a:r>
              <a:rPr lang="fi-FI" dirty="0"/>
              <a:t>. </a:t>
            </a:r>
            <a:r>
              <a:rPr lang="fi-FI" dirty="0" err="1" smtClean="0"/>
              <a:t>Corraze</a:t>
            </a:r>
            <a:endParaRPr lang="fi-FI" dirty="0" smtClean="0"/>
          </a:p>
          <a:p>
            <a:r>
              <a:rPr lang="fi-FI" b="1" dirty="0"/>
              <a:t>P. </a:t>
            </a:r>
            <a:r>
              <a:rPr lang="fi-FI" b="1" dirty="0" err="1" smtClean="0"/>
              <a:t>Stoliar</a:t>
            </a:r>
            <a:endParaRPr lang="fi-FI" b="1" dirty="0" smtClean="0"/>
          </a:p>
          <a:p>
            <a:r>
              <a:rPr lang="fi-FI" dirty="0"/>
              <a:t>V. </a:t>
            </a:r>
            <a:r>
              <a:rPr lang="fi-FI" dirty="0" err="1"/>
              <a:t>Guiot</a:t>
            </a:r>
            <a:endParaRPr lang="fi-FI" dirty="0"/>
          </a:p>
          <a:p>
            <a:r>
              <a:rPr lang="fi-FI" dirty="0" smtClean="0"/>
              <a:t>V</a:t>
            </a:r>
            <a:r>
              <a:rPr lang="fi-FI" dirty="0"/>
              <a:t>. </a:t>
            </a:r>
            <a:r>
              <a:rPr lang="fi-FI" dirty="0" err="1"/>
              <a:t>Ta</a:t>
            </a:r>
            <a:r>
              <a:rPr lang="fi-FI" dirty="0"/>
              <a:t> </a:t>
            </a:r>
            <a:r>
              <a:rPr lang="fi-FI" dirty="0" err="1" smtClean="0"/>
              <a:t>Phuoc</a:t>
            </a:r>
            <a:endParaRPr lang="fi-FI" dirty="0"/>
          </a:p>
          <a:p>
            <a:r>
              <a:rPr lang="de-DE" dirty="0" smtClean="0"/>
              <a:t>C</a:t>
            </a:r>
            <a:r>
              <a:rPr lang="de-DE" dirty="0"/>
              <a:t>. </a:t>
            </a:r>
            <a:r>
              <a:rPr lang="de-DE" dirty="0" err="1"/>
              <a:t>Guillot-</a:t>
            </a:r>
            <a:r>
              <a:rPr lang="de-DE" dirty="0" err="1" smtClean="0"/>
              <a:t>Deudon</a:t>
            </a:r>
            <a:endParaRPr lang="de-DE" dirty="0"/>
          </a:p>
          <a:p>
            <a:r>
              <a:rPr lang="de-DE" dirty="0" smtClean="0"/>
              <a:t>S</a:t>
            </a:r>
            <a:r>
              <a:rPr lang="de-DE" dirty="0"/>
              <a:t>. </a:t>
            </a:r>
            <a:r>
              <a:rPr lang="de-DE" dirty="0" err="1"/>
              <a:t>Salmon-</a:t>
            </a:r>
            <a:r>
              <a:rPr lang="de-DE" dirty="0" err="1" smtClean="0"/>
              <a:t>Bourmand</a:t>
            </a:r>
            <a:endParaRPr lang="de-DE" dirty="0"/>
          </a:p>
          <a:p>
            <a:r>
              <a:rPr lang="en-US" dirty="0" smtClean="0"/>
              <a:t>J</a:t>
            </a:r>
            <a:r>
              <a:rPr lang="en-US" dirty="0"/>
              <a:t>. </a:t>
            </a:r>
            <a:r>
              <a:rPr lang="en-US" dirty="0" err="1" smtClean="0"/>
              <a:t>Tranchant</a:t>
            </a:r>
            <a:endParaRPr lang="fi-FI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5069021" y="2698521"/>
            <a:ext cx="315190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INSP</a:t>
            </a:r>
            <a:r>
              <a:rPr lang="fi-FI" dirty="0" smtClean="0"/>
              <a:t> (Paris, France)</a:t>
            </a:r>
          </a:p>
          <a:p>
            <a:r>
              <a:rPr lang="fi-FI" dirty="0" smtClean="0"/>
              <a:t>T</a:t>
            </a:r>
            <a:r>
              <a:rPr lang="fi-FI" dirty="0"/>
              <a:t>. </a:t>
            </a:r>
            <a:r>
              <a:rPr lang="fi-FI" dirty="0" err="1"/>
              <a:t>Cren</a:t>
            </a:r>
            <a:endParaRPr lang="fi-FI" dirty="0"/>
          </a:p>
          <a:p>
            <a:r>
              <a:rPr lang="fi-FI" dirty="0" smtClean="0"/>
              <a:t>D</a:t>
            </a:r>
            <a:r>
              <a:rPr lang="fi-FI" dirty="0"/>
              <a:t>. </a:t>
            </a:r>
            <a:r>
              <a:rPr lang="fi-FI" dirty="0" err="1" smtClean="0"/>
              <a:t>Roditchev</a:t>
            </a:r>
            <a:endParaRPr lang="fi-FI" dirty="0" smtClean="0"/>
          </a:p>
          <a:p>
            <a:endParaRPr lang="fi-FI" dirty="0"/>
          </a:p>
          <a:p>
            <a:r>
              <a:rPr lang="fi-FI" b="1" dirty="0" smtClean="0"/>
              <a:t>UBA</a:t>
            </a:r>
            <a:r>
              <a:rPr lang="fi-FI" dirty="0" smtClean="0"/>
              <a:t> (Buenos Aires, </a:t>
            </a:r>
            <a:r>
              <a:rPr lang="fi-FI" dirty="0" err="1" smtClean="0"/>
              <a:t>Argentina</a:t>
            </a:r>
            <a:r>
              <a:rPr lang="fi-FI" dirty="0" smtClean="0"/>
              <a:t>)</a:t>
            </a:r>
          </a:p>
          <a:p>
            <a:r>
              <a:rPr lang="fi-FI" dirty="0" smtClean="0"/>
              <a:t>C. </a:t>
            </a:r>
            <a:r>
              <a:rPr lang="fi-FI" dirty="0" err="1" smtClean="0"/>
              <a:t>Acha</a:t>
            </a:r>
            <a:endParaRPr lang="fi-FI" dirty="0" smtClean="0"/>
          </a:p>
          <a:p>
            <a:r>
              <a:rPr lang="fi-FI" dirty="0" smtClean="0"/>
              <a:t>A. </a:t>
            </a:r>
            <a:r>
              <a:rPr lang="fi-FI" dirty="0" err="1" smtClean="0"/>
              <a:t>Camjayi</a:t>
            </a:r>
            <a:endParaRPr lang="fi-FI" dirty="0" smtClean="0"/>
          </a:p>
          <a:p>
            <a:pPr marL="342900" indent="-342900">
              <a:buAutoNum type="alphaUcPeriod"/>
            </a:pPr>
            <a:endParaRPr lang="fi-FI" dirty="0"/>
          </a:p>
          <a:p>
            <a:r>
              <a:rPr lang="fi-FI" b="1" dirty="0" smtClean="0"/>
              <a:t>CNEA</a:t>
            </a:r>
            <a:r>
              <a:rPr lang="fi-FI" dirty="0" smtClean="0"/>
              <a:t> </a:t>
            </a:r>
            <a:r>
              <a:rPr lang="fi-FI" dirty="0"/>
              <a:t>(Buenos Aires, </a:t>
            </a:r>
            <a:r>
              <a:rPr lang="fi-FI" dirty="0" err="1"/>
              <a:t>Argentina</a:t>
            </a:r>
            <a:r>
              <a:rPr lang="fi-FI" dirty="0"/>
              <a:t>)</a:t>
            </a:r>
          </a:p>
          <a:p>
            <a:r>
              <a:rPr lang="fr-FR" dirty="0" smtClean="0"/>
              <a:t>R. </a:t>
            </a:r>
            <a:r>
              <a:rPr lang="fr-FR" dirty="0" err="1" smtClean="0"/>
              <a:t>Weht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47903" y="1650498"/>
            <a:ext cx="4611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b="1" dirty="0" err="1" smtClean="0"/>
              <a:t>Marcelo</a:t>
            </a:r>
            <a:r>
              <a:rPr lang="fi-FI" b="1" dirty="0" smtClean="0"/>
              <a:t> </a:t>
            </a:r>
            <a:r>
              <a:rPr lang="fi-FI" b="1" dirty="0" err="1" smtClean="0"/>
              <a:t>Rozenberg</a:t>
            </a:r>
            <a:endParaRPr lang="fi-FI" b="1" dirty="0"/>
          </a:p>
          <a:p>
            <a:pPr algn="ctr"/>
            <a:r>
              <a:rPr lang="fi-FI" dirty="0" smtClean="0"/>
              <a:t>LPS, CNRS </a:t>
            </a:r>
            <a:r>
              <a:rPr lang="fr-FR" dirty="0" smtClean="0"/>
              <a:t>–</a:t>
            </a:r>
            <a:r>
              <a:rPr lang="fi-FI" dirty="0" smtClean="0"/>
              <a:t> </a:t>
            </a:r>
            <a:r>
              <a:rPr lang="fi-FI" dirty="0" err="1" smtClean="0"/>
              <a:t>Université</a:t>
            </a:r>
            <a:r>
              <a:rPr lang="fi-FI" dirty="0" smtClean="0"/>
              <a:t> </a:t>
            </a:r>
            <a:r>
              <a:rPr lang="fi-FI" dirty="0" err="1" smtClean="0"/>
              <a:t>Paris-Sud</a:t>
            </a:r>
            <a:r>
              <a:rPr lang="fi-FI" dirty="0" smtClean="0"/>
              <a:t>, </a:t>
            </a:r>
            <a:r>
              <a:rPr lang="fi-FI" dirty="0" err="1" smtClean="0"/>
              <a:t>Orsay</a:t>
            </a:r>
            <a:r>
              <a:rPr lang="fi-FI" dirty="0" smtClean="0"/>
              <a:t>, France</a:t>
            </a:r>
          </a:p>
          <a:p>
            <a:pPr algn="ctr"/>
            <a:endParaRPr lang="fi-FI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755893" y="5740400"/>
            <a:ext cx="3292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Refs</a:t>
            </a:r>
            <a:r>
              <a:rPr lang="fr-FR" dirty="0" smtClean="0"/>
              <a:t>:</a:t>
            </a:r>
          </a:p>
          <a:p>
            <a:r>
              <a:rPr lang="fr-FR" dirty="0" smtClean="0"/>
              <a:t>V. </a:t>
            </a:r>
            <a:r>
              <a:rPr lang="fr-FR" dirty="0" err="1" smtClean="0"/>
              <a:t>Guiot</a:t>
            </a:r>
            <a:r>
              <a:rPr lang="fr-FR" dirty="0" smtClean="0"/>
              <a:t> et al, Nat </a:t>
            </a:r>
            <a:r>
              <a:rPr lang="fr-FR" dirty="0" err="1" smtClean="0"/>
              <a:t>Comm</a:t>
            </a:r>
            <a:r>
              <a:rPr lang="fr-FR" dirty="0" smtClean="0"/>
              <a:t> (2013)</a:t>
            </a:r>
          </a:p>
          <a:p>
            <a:r>
              <a:rPr lang="fr-FR" dirty="0" smtClean="0"/>
              <a:t>P. </a:t>
            </a:r>
            <a:r>
              <a:rPr lang="fr-FR" dirty="0" err="1" smtClean="0"/>
              <a:t>Stoliar</a:t>
            </a:r>
            <a:r>
              <a:rPr lang="fr-FR" dirty="0" smtClean="0"/>
              <a:t> et al., Adv. Mat. (2013)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5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r 18"/>
          <p:cNvGrpSpPr/>
          <p:nvPr/>
        </p:nvGrpSpPr>
        <p:grpSpPr>
          <a:xfrm>
            <a:off x="2166199" y="2116907"/>
            <a:ext cx="3517350" cy="2903946"/>
            <a:chOff x="5635146" y="2210106"/>
            <a:chExt cx="3517350" cy="2903946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5146" y="2210106"/>
              <a:ext cx="3491917" cy="2766876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6705590" y="2998753"/>
              <a:ext cx="661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00FF"/>
                  </a:solidFill>
                </a:rPr>
                <a:t>Mott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728569" y="3014089"/>
              <a:ext cx="1045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00FF"/>
                  </a:solidFill>
                </a:rPr>
                <a:t>Corr</a:t>
              </a:r>
              <a:r>
                <a:rPr lang="fr-FR" b="1" dirty="0" smtClean="0">
                  <a:solidFill>
                    <a:srgbClr val="0000FF"/>
                  </a:solidFill>
                </a:rPr>
                <a:t> Met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566380" y="4837053"/>
              <a:ext cx="1586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Czjzek</a:t>
              </a:r>
              <a:r>
                <a:rPr lang="fr-FR" sz="1200" dirty="0" smtClean="0"/>
                <a:t> et al JMMM ‘76</a:t>
              </a:r>
              <a:endParaRPr lang="fr-FR" sz="12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0331"/>
            <a:ext cx="9144000" cy="864645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3D </a:t>
            </a:r>
            <a:r>
              <a:rPr lang="fr-FR" sz="2800" dirty="0" err="1" smtClean="0"/>
              <a:t>Mott</a:t>
            </a:r>
            <a:r>
              <a:rPr lang="fr-FR" sz="2800" dirty="0" smtClean="0"/>
              <a:t>- </a:t>
            </a:r>
            <a:r>
              <a:rPr lang="fr-FR" sz="2800" dirty="0" err="1" smtClean="0"/>
              <a:t>metal-insulator</a:t>
            </a:r>
            <a:r>
              <a:rPr lang="fr-FR" sz="2800" dirty="0"/>
              <a:t> </a:t>
            </a:r>
            <a:r>
              <a:rPr lang="fr-FR" sz="2800" dirty="0" smtClean="0"/>
              <a:t>transition </a:t>
            </a:r>
            <a:r>
              <a:rPr lang="en-US" sz="2800" dirty="0" smtClean="0"/>
              <a:t>is well captured by the </a:t>
            </a:r>
            <a:br>
              <a:rPr lang="en-US" sz="2800" dirty="0" smtClean="0"/>
            </a:br>
            <a:r>
              <a:rPr lang="en-US" sz="2800" dirty="0" smtClean="0"/>
              <a:t>Dynamical Mean Field Theory (DMFT) of the Hubbard model</a:t>
            </a:r>
            <a:endParaRPr lang="fr-FR" sz="2800" baseline="-25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5726"/>
            <a:ext cx="2565082" cy="305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77600" y="2684032"/>
            <a:ext cx="66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FF"/>
                </a:solidFill>
              </a:rPr>
              <a:t>Mott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46578" y="2696557"/>
            <a:ext cx="104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</a:rPr>
              <a:t>Corr</a:t>
            </a:r>
            <a:r>
              <a:rPr lang="fr-FR" b="1" dirty="0" smtClean="0">
                <a:solidFill>
                  <a:srgbClr val="0000FF"/>
                </a:solidFill>
              </a:rPr>
              <a:t> Met</a:t>
            </a:r>
            <a:endParaRPr lang="fr-FR" b="1" dirty="0">
              <a:solidFill>
                <a:srgbClr val="0000FF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5914370" y="2167706"/>
            <a:ext cx="3229630" cy="2735810"/>
            <a:chOff x="5914370" y="1490386"/>
            <a:chExt cx="3229630" cy="2735810"/>
          </a:xfrm>
        </p:grpSpPr>
        <p:graphicFrame>
          <p:nvGraphicFramePr>
            <p:cNvPr id="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6852418"/>
                </p:ext>
              </p:extLst>
            </p:nvPr>
          </p:nvGraphicFramePr>
          <p:xfrm>
            <a:off x="5914370" y="1490386"/>
            <a:ext cx="3229630" cy="27358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4" name="Image" r:id="rId6" imgW="5868902" imgH="4972140" progId="Photoshop.Image.5">
                    <p:embed/>
                  </p:oleObj>
                </mc:Choice>
                <mc:Fallback>
                  <p:oleObj name="Image" r:id="rId6" imgW="5868902" imgH="4972140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14370" y="1490386"/>
                          <a:ext cx="3229630" cy="27358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Grouper 10"/>
            <p:cNvGrpSpPr/>
            <p:nvPr/>
          </p:nvGrpSpPr>
          <p:grpSpPr>
            <a:xfrm>
              <a:off x="6483969" y="2876692"/>
              <a:ext cx="2008331" cy="409986"/>
              <a:chOff x="6483969" y="2876692"/>
              <a:chExt cx="2008331" cy="409986"/>
            </a:xfrm>
          </p:grpSpPr>
          <p:sp>
            <p:nvSpPr>
              <p:cNvPr id="9" name="ZoneTexte 8"/>
              <p:cNvSpPr txBox="1"/>
              <p:nvPr/>
            </p:nvSpPr>
            <p:spPr>
              <a:xfrm>
                <a:off x="7830302" y="2917346"/>
                <a:ext cx="661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>
                    <a:solidFill>
                      <a:srgbClr val="0000FF"/>
                    </a:solidFill>
                  </a:rPr>
                  <a:t>Mott</a:t>
                </a:r>
                <a:endParaRPr lang="fr-FR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6483969" y="2876692"/>
                <a:ext cx="1045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 smtClean="0">
                    <a:solidFill>
                      <a:srgbClr val="0000FF"/>
                    </a:solidFill>
                  </a:rPr>
                  <a:t>Corr</a:t>
                </a:r>
                <a:r>
                  <a:rPr lang="fr-FR" b="1" dirty="0" smtClean="0">
                    <a:solidFill>
                      <a:srgbClr val="0000FF"/>
                    </a:solidFill>
                  </a:rPr>
                  <a:t> Met</a:t>
                </a:r>
                <a:endParaRPr lang="fr-FR" b="1" dirty="0">
                  <a:solidFill>
                    <a:srgbClr val="0000FF"/>
                  </a:solidFill>
                </a:endParaRPr>
              </a:p>
            </p:txBody>
          </p:sp>
        </p:grpSp>
      </p:grpSp>
      <p:cxnSp>
        <p:nvCxnSpPr>
          <p:cNvPr id="16" name="Connecteur droit 15"/>
          <p:cNvCxnSpPr/>
          <p:nvPr/>
        </p:nvCxnSpPr>
        <p:spPr>
          <a:xfrm>
            <a:off x="5898771" y="1869904"/>
            <a:ext cx="0" cy="34884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07124" y="1459228"/>
            <a:ext cx="8663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</a:t>
            </a:r>
            <a:r>
              <a:rPr lang="fr-FR" sz="2400" baseline="-25000" dirty="0" smtClean="0"/>
              <a:t>2</a:t>
            </a:r>
            <a:r>
              <a:rPr lang="fr-FR" sz="2400" baseline="-25000" dirty="0"/>
              <a:t>-x</a:t>
            </a:r>
            <a:r>
              <a:rPr lang="fr-FR" sz="2400" dirty="0"/>
              <a:t>Cr</a:t>
            </a:r>
            <a:r>
              <a:rPr lang="fr-FR" sz="2400" baseline="-25000" dirty="0"/>
              <a:t>x</a:t>
            </a:r>
            <a:r>
              <a:rPr lang="fr-FR" sz="2400" dirty="0"/>
              <a:t>O</a:t>
            </a:r>
            <a:r>
              <a:rPr lang="fr-FR" sz="2400" baseline="-25000" dirty="0"/>
              <a:t>3</a:t>
            </a:r>
            <a:r>
              <a:rPr lang="fr-FR" sz="2400" dirty="0"/>
              <a:t> </a:t>
            </a:r>
            <a:r>
              <a:rPr lang="fr-FR" sz="2400" dirty="0" smtClean="0"/>
              <a:t>                            NiS</a:t>
            </a:r>
            <a:r>
              <a:rPr lang="fr-FR" sz="2400" baseline="-25000" dirty="0"/>
              <a:t>2</a:t>
            </a:r>
            <a:r>
              <a:rPr lang="fr-FR" sz="2400" baseline="-25000" dirty="0" smtClean="0"/>
              <a:t>-x</a:t>
            </a:r>
            <a:r>
              <a:rPr lang="fr-FR" sz="2400" dirty="0" smtClean="0"/>
              <a:t>Se</a:t>
            </a:r>
            <a:r>
              <a:rPr lang="fr-FR" sz="2400" baseline="-25000" dirty="0" smtClean="0"/>
              <a:t>x                                                          </a:t>
            </a:r>
            <a:r>
              <a:rPr lang="fr-FR" sz="2400" dirty="0" smtClean="0"/>
              <a:t>DMFT</a:t>
            </a:r>
            <a:endParaRPr lang="fr-FR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502838" y="860081"/>
            <a:ext cx="359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A. Georges, G. </a:t>
            </a:r>
            <a:r>
              <a:rPr lang="fr-FR" sz="1400" dirty="0" err="1" smtClean="0"/>
              <a:t>Kotliar</a:t>
            </a:r>
            <a:r>
              <a:rPr lang="fr-FR" sz="1400" dirty="0" smtClean="0"/>
              <a:t>, MR, W. </a:t>
            </a:r>
            <a:r>
              <a:rPr lang="fr-FR" sz="1400" dirty="0" err="1" smtClean="0"/>
              <a:t>Krauth</a:t>
            </a:r>
            <a:r>
              <a:rPr lang="fr-FR" sz="1400" dirty="0" smtClean="0"/>
              <a:t>, RMP ‘96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45067" y="5266264"/>
            <a:ext cx="25458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dirty="0" smtClean="0"/>
          </a:p>
          <a:p>
            <a:endParaRPr lang="fr-FR" sz="1400" dirty="0"/>
          </a:p>
          <a:p>
            <a:endParaRPr lang="fr-FR" sz="1400" dirty="0" smtClean="0"/>
          </a:p>
          <a:p>
            <a:r>
              <a:rPr lang="fr-FR" sz="1400" dirty="0" smtClean="0"/>
              <a:t>M. </a:t>
            </a:r>
            <a:r>
              <a:rPr lang="fr-FR" sz="1400" dirty="0" err="1" smtClean="0"/>
              <a:t>Eckstein</a:t>
            </a:r>
            <a:r>
              <a:rPr lang="fr-FR" sz="1400" dirty="0" smtClean="0"/>
              <a:t> et al. ‘10 ’11 (DMFT)</a:t>
            </a:r>
          </a:p>
          <a:p>
            <a:r>
              <a:rPr lang="fr-FR" sz="1400" dirty="0" smtClean="0"/>
              <a:t>A. </a:t>
            </a:r>
            <a:r>
              <a:rPr lang="fr-FR" sz="1400" dirty="0" err="1" smtClean="0"/>
              <a:t>Amaricci</a:t>
            </a:r>
            <a:r>
              <a:rPr lang="fr-FR" sz="1400" dirty="0" smtClean="0"/>
              <a:t> et al. ‘12 (DMFT)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3751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2542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fr-FR" sz="3200" dirty="0" smtClean="0"/>
              <a:t>DMFT of the </a:t>
            </a:r>
            <a:r>
              <a:rPr lang="fr-FR" sz="3200" dirty="0" err="1" smtClean="0"/>
              <a:t>Mott</a:t>
            </a:r>
            <a:r>
              <a:rPr lang="fr-FR" sz="3200" dirty="0" smtClean="0"/>
              <a:t> – Hubbard transition</a:t>
            </a:r>
            <a:endParaRPr lang="fr-FR" sz="3200" dirty="0"/>
          </a:p>
        </p:txBody>
      </p:sp>
      <p:pic>
        <p:nvPicPr>
          <p:cNvPr id="6" name="Picture 4" descr="C:\My Documents\Documents\talks\cecam\joo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5" y="4061761"/>
            <a:ext cx="3474891" cy="25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r 6"/>
          <p:cNvGrpSpPr/>
          <p:nvPr/>
        </p:nvGrpSpPr>
        <p:grpSpPr>
          <a:xfrm>
            <a:off x="554645" y="1118818"/>
            <a:ext cx="3229630" cy="2735810"/>
            <a:chOff x="689114" y="1417638"/>
            <a:chExt cx="3229630" cy="2735810"/>
          </a:xfrm>
        </p:grpSpPr>
        <p:graphicFrame>
          <p:nvGraphicFramePr>
            <p:cNvPr id="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4778233"/>
                </p:ext>
              </p:extLst>
            </p:nvPr>
          </p:nvGraphicFramePr>
          <p:xfrm>
            <a:off x="689114" y="1417638"/>
            <a:ext cx="3229630" cy="27358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4" name="Image" r:id="rId5" imgW="5868902" imgH="4972140" progId="Photoshop.Image.5">
                    <p:embed/>
                  </p:oleObj>
                </mc:Choice>
                <mc:Fallback>
                  <p:oleObj name="Image" r:id="rId5" imgW="5868902" imgH="4972140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114" y="1417638"/>
                          <a:ext cx="3229630" cy="27358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ZoneTexte 8"/>
            <p:cNvSpPr txBox="1"/>
            <p:nvPr/>
          </p:nvSpPr>
          <p:spPr>
            <a:xfrm>
              <a:off x="2605046" y="2946196"/>
              <a:ext cx="661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00FF"/>
                  </a:solidFill>
                </a:rPr>
                <a:t>Mott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258713" y="2905542"/>
              <a:ext cx="1045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00FF"/>
                  </a:solidFill>
                </a:rPr>
                <a:t>Corr</a:t>
              </a:r>
              <a:r>
                <a:rPr lang="fr-FR" b="1" dirty="0" smtClean="0">
                  <a:solidFill>
                    <a:srgbClr val="0000FF"/>
                  </a:solidFill>
                </a:rPr>
                <a:t> Met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813214" y="1240055"/>
            <a:ext cx="5330786" cy="4990416"/>
            <a:chOff x="1008" y="912"/>
            <a:chExt cx="3539" cy="314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912"/>
              <a:ext cx="3540" cy="3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3888" y="1152"/>
              <a:ext cx="482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 sz="2000"/>
                <a:t>U = 1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888" y="1680"/>
              <a:ext cx="482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 sz="2000"/>
                <a:t>U = 2</a:t>
              </a:r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3840" y="2208"/>
              <a:ext cx="60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 sz="2000"/>
                <a:t>U = 2.5</a:t>
              </a: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3888" y="2688"/>
              <a:ext cx="482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 sz="2000"/>
                <a:t>U = 3</a:t>
              </a: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3840" y="3216"/>
              <a:ext cx="482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 sz="2000"/>
                <a:t>U = 4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595213" y="4965359"/>
            <a:ext cx="156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</a:rPr>
              <a:t>Mott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>
                <a:solidFill>
                  <a:srgbClr val="0000FF"/>
                </a:solidFill>
              </a:rPr>
              <a:t>I</a:t>
            </a:r>
            <a:r>
              <a:rPr lang="fr-FR" b="1" dirty="0" err="1" smtClean="0">
                <a:solidFill>
                  <a:srgbClr val="0000FF"/>
                </a:solidFill>
              </a:rPr>
              <a:t>nsulator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654977" y="4096965"/>
            <a:ext cx="104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</a:rPr>
              <a:t>Corr</a:t>
            </a:r>
            <a:r>
              <a:rPr lang="fr-FR" b="1" dirty="0" smtClean="0">
                <a:solidFill>
                  <a:srgbClr val="0000FF"/>
                </a:solidFill>
              </a:rPr>
              <a:t> Met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749544" y="1637755"/>
            <a:ext cx="75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</a:rPr>
              <a:t>Metal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62824" y="616533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Coexistance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r>
              <a:rPr lang="fr-FR" dirty="0" smtClean="0"/>
              <a:t>: 2 solutions</a:t>
            </a:r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2470577" y="6006354"/>
            <a:ext cx="1892247" cy="343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464499" y="1118818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XY Zhang, MR, G. </a:t>
            </a:r>
            <a:r>
              <a:rPr lang="fr-FR" sz="1400" dirty="0" err="1" smtClean="0"/>
              <a:t>Kotliar</a:t>
            </a:r>
            <a:r>
              <a:rPr lang="fr-FR" sz="1400" dirty="0" smtClean="0"/>
              <a:t>, PRL ‘92</a:t>
            </a:r>
            <a:endParaRPr lang="fr-FR" sz="1400" dirty="0"/>
          </a:p>
        </p:txBody>
      </p:sp>
      <p:sp>
        <p:nvSpPr>
          <p:cNvPr id="21" name="Forme libre 20"/>
          <p:cNvSpPr/>
          <p:nvPr/>
        </p:nvSpPr>
        <p:spPr>
          <a:xfrm>
            <a:off x="1685925" y="5591174"/>
            <a:ext cx="374650" cy="378441"/>
          </a:xfrm>
          <a:custGeom>
            <a:avLst/>
            <a:gdLst>
              <a:gd name="connsiteX0" fmla="*/ 0 w 374650"/>
              <a:gd name="connsiteY0" fmla="*/ 6350 h 378478"/>
              <a:gd name="connsiteX1" fmla="*/ 63500 w 374650"/>
              <a:gd name="connsiteY1" fmla="*/ 374650 h 378478"/>
              <a:gd name="connsiteX2" fmla="*/ 171450 w 374650"/>
              <a:gd name="connsiteY2" fmla="*/ 203200 h 378478"/>
              <a:gd name="connsiteX3" fmla="*/ 241300 w 374650"/>
              <a:gd name="connsiteY3" fmla="*/ 279400 h 378478"/>
              <a:gd name="connsiteX4" fmla="*/ 292100 w 374650"/>
              <a:gd name="connsiteY4" fmla="*/ 298450 h 378478"/>
              <a:gd name="connsiteX5" fmla="*/ 374650 w 374650"/>
              <a:gd name="connsiteY5" fmla="*/ 0 h 378478"/>
              <a:gd name="connsiteX6" fmla="*/ 374650 w 374650"/>
              <a:gd name="connsiteY6" fmla="*/ 0 h 378478"/>
              <a:gd name="connsiteX0" fmla="*/ 0 w 374650"/>
              <a:gd name="connsiteY0" fmla="*/ 6350 h 378441"/>
              <a:gd name="connsiteX1" fmla="*/ 63500 w 374650"/>
              <a:gd name="connsiteY1" fmla="*/ 374650 h 378441"/>
              <a:gd name="connsiteX2" fmla="*/ 171450 w 374650"/>
              <a:gd name="connsiteY2" fmla="*/ 203200 h 378441"/>
              <a:gd name="connsiteX3" fmla="*/ 231775 w 374650"/>
              <a:gd name="connsiteY3" fmla="*/ 292100 h 378441"/>
              <a:gd name="connsiteX4" fmla="*/ 292100 w 374650"/>
              <a:gd name="connsiteY4" fmla="*/ 298450 h 378441"/>
              <a:gd name="connsiteX5" fmla="*/ 374650 w 374650"/>
              <a:gd name="connsiteY5" fmla="*/ 0 h 378441"/>
              <a:gd name="connsiteX6" fmla="*/ 374650 w 374650"/>
              <a:gd name="connsiteY6" fmla="*/ 0 h 378441"/>
              <a:gd name="connsiteX0" fmla="*/ 0 w 374650"/>
              <a:gd name="connsiteY0" fmla="*/ 6350 h 378441"/>
              <a:gd name="connsiteX1" fmla="*/ 63500 w 374650"/>
              <a:gd name="connsiteY1" fmla="*/ 374650 h 378441"/>
              <a:gd name="connsiteX2" fmla="*/ 171450 w 374650"/>
              <a:gd name="connsiteY2" fmla="*/ 203200 h 378441"/>
              <a:gd name="connsiteX3" fmla="*/ 231775 w 374650"/>
              <a:gd name="connsiteY3" fmla="*/ 292100 h 378441"/>
              <a:gd name="connsiteX4" fmla="*/ 304800 w 374650"/>
              <a:gd name="connsiteY4" fmla="*/ 273050 h 378441"/>
              <a:gd name="connsiteX5" fmla="*/ 374650 w 374650"/>
              <a:gd name="connsiteY5" fmla="*/ 0 h 378441"/>
              <a:gd name="connsiteX6" fmla="*/ 374650 w 374650"/>
              <a:gd name="connsiteY6" fmla="*/ 0 h 378441"/>
              <a:gd name="connsiteX0" fmla="*/ 0 w 374650"/>
              <a:gd name="connsiteY0" fmla="*/ 6350 h 378497"/>
              <a:gd name="connsiteX1" fmla="*/ 63500 w 374650"/>
              <a:gd name="connsiteY1" fmla="*/ 374650 h 378497"/>
              <a:gd name="connsiteX2" fmla="*/ 171450 w 374650"/>
              <a:gd name="connsiteY2" fmla="*/ 203200 h 378497"/>
              <a:gd name="connsiteX3" fmla="*/ 250825 w 374650"/>
              <a:gd name="connsiteY3" fmla="*/ 273050 h 378497"/>
              <a:gd name="connsiteX4" fmla="*/ 304800 w 374650"/>
              <a:gd name="connsiteY4" fmla="*/ 273050 h 378497"/>
              <a:gd name="connsiteX5" fmla="*/ 374650 w 374650"/>
              <a:gd name="connsiteY5" fmla="*/ 0 h 378497"/>
              <a:gd name="connsiteX6" fmla="*/ 374650 w 374650"/>
              <a:gd name="connsiteY6" fmla="*/ 0 h 378497"/>
              <a:gd name="connsiteX0" fmla="*/ 0 w 374650"/>
              <a:gd name="connsiteY0" fmla="*/ 6350 h 378497"/>
              <a:gd name="connsiteX1" fmla="*/ 63500 w 374650"/>
              <a:gd name="connsiteY1" fmla="*/ 374650 h 378497"/>
              <a:gd name="connsiteX2" fmla="*/ 171450 w 374650"/>
              <a:gd name="connsiteY2" fmla="*/ 203200 h 378497"/>
              <a:gd name="connsiteX3" fmla="*/ 304800 w 374650"/>
              <a:gd name="connsiteY3" fmla="*/ 273050 h 378497"/>
              <a:gd name="connsiteX4" fmla="*/ 374650 w 374650"/>
              <a:gd name="connsiteY4" fmla="*/ 0 h 378497"/>
              <a:gd name="connsiteX5" fmla="*/ 374650 w 374650"/>
              <a:gd name="connsiteY5" fmla="*/ 0 h 378497"/>
              <a:gd name="connsiteX0" fmla="*/ 0 w 374650"/>
              <a:gd name="connsiteY0" fmla="*/ 6350 h 378441"/>
              <a:gd name="connsiteX1" fmla="*/ 63500 w 374650"/>
              <a:gd name="connsiteY1" fmla="*/ 374650 h 378441"/>
              <a:gd name="connsiteX2" fmla="*/ 171450 w 374650"/>
              <a:gd name="connsiteY2" fmla="*/ 203200 h 378441"/>
              <a:gd name="connsiteX3" fmla="*/ 288925 w 374650"/>
              <a:gd name="connsiteY3" fmla="*/ 292100 h 378441"/>
              <a:gd name="connsiteX4" fmla="*/ 374650 w 374650"/>
              <a:gd name="connsiteY4" fmla="*/ 0 h 378441"/>
              <a:gd name="connsiteX5" fmla="*/ 374650 w 374650"/>
              <a:gd name="connsiteY5" fmla="*/ 0 h 37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650" h="378441">
                <a:moveTo>
                  <a:pt x="0" y="6350"/>
                </a:moveTo>
                <a:cubicBezTo>
                  <a:pt x="17462" y="174096"/>
                  <a:pt x="34925" y="341842"/>
                  <a:pt x="63500" y="374650"/>
                </a:cubicBezTo>
                <a:cubicBezTo>
                  <a:pt x="92075" y="407458"/>
                  <a:pt x="133879" y="216958"/>
                  <a:pt x="171450" y="203200"/>
                </a:cubicBezTo>
                <a:cubicBezTo>
                  <a:pt x="209021" y="189442"/>
                  <a:pt x="255058" y="325967"/>
                  <a:pt x="288925" y="292100"/>
                </a:cubicBezTo>
                <a:cubicBezTo>
                  <a:pt x="309563" y="246592"/>
                  <a:pt x="360363" y="48683"/>
                  <a:pt x="374650" y="0"/>
                </a:cubicBezTo>
                <a:lnTo>
                  <a:pt x="374650" y="0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 flipH="1">
            <a:off x="2830950" y="5591174"/>
            <a:ext cx="374650" cy="378441"/>
          </a:xfrm>
          <a:custGeom>
            <a:avLst/>
            <a:gdLst>
              <a:gd name="connsiteX0" fmla="*/ 0 w 374650"/>
              <a:gd name="connsiteY0" fmla="*/ 6350 h 378478"/>
              <a:gd name="connsiteX1" fmla="*/ 63500 w 374650"/>
              <a:gd name="connsiteY1" fmla="*/ 374650 h 378478"/>
              <a:gd name="connsiteX2" fmla="*/ 171450 w 374650"/>
              <a:gd name="connsiteY2" fmla="*/ 203200 h 378478"/>
              <a:gd name="connsiteX3" fmla="*/ 241300 w 374650"/>
              <a:gd name="connsiteY3" fmla="*/ 279400 h 378478"/>
              <a:gd name="connsiteX4" fmla="*/ 292100 w 374650"/>
              <a:gd name="connsiteY4" fmla="*/ 298450 h 378478"/>
              <a:gd name="connsiteX5" fmla="*/ 374650 w 374650"/>
              <a:gd name="connsiteY5" fmla="*/ 0 h 378478"/>
              <a:gd name="connsiteX6" fmla="*/ 374650 w 374650"/>
              <a:gd name="connsiteY6" fmla="*/ 0 h 378478"/>
              <a:gd name="connsiteX0" fmla="*/ 0 w 374650"/>
              <a:gd name="connsiteY0" fmla="*/ 6350 h 378441"/>
              <a:gd name="connsiteX1" fmla="*/ 63500 w 374650"/>
              <a:gd name="connsiteY1" fmla="*/ 374650 h 378441"/>
              <a:gd name="connsiteX2" fmla="*/ 171450 w 374650"/>
              <a:gd name="connsiteY2" fmla="*/ 203200 h 378441"/>
              <a:gd name="connsiteX3" fmla="*/ 231775 w 374650"/>
              <a:gd name="connsiteY3" fmla="*/ 292100 h 378441"/>
              <a:gd name="connsiteX4" fmla="*/ 292100 w 374650"/>
              <a:gd name="connsiteY4" fmla="*/ 298450 h 378441"/>
              <a:gd name="connsiteX5" fmla="*/ 374650 w 374650"/>
              <a:gd name="connsiteY5" fmla="*/ 0 h 378441"/>
              <a:gd name="connsiteX6" fmla="*/ 374650 w 374650"/>
              <a:gd name="connsiteY6" fmla="*/ 0 h 378441"/>
              <a:gd name="connsiteX0" fmla="*/ 0 w 374650"/>
              <a:gd name="connsiteY0" fmla="*/ 6350 h 378441"/>
              <a:gd name="connsiteX1" fmla="*/ 63500 w 374650"/>
              <a:gd name="connsiteY1" fmla="*/ 374650 h 378441"/>
              <a:gd name="connsiteX2" fmla="*/ 171450 w 374650"/>
              <a:gd name="connsiteY2" fmla="*/ 203200 h 378441"/>
              <a:gd name="connsiteX3" fmla="*/ 231775 w 374650"/>
              <a:gd name="connsiteY3" fmla="*/ 292100 h 378441"/>
              <a:gd name="connsiteX4" fmla="*/ 304800 w 374650"/>
              <a:gd name="connsiteY4" fmla="*/ 273050 h 378441"/>
              <a:gd name="connsiteX5" fmla="*/ 374650 w 374650"/>
              <a:gd name="connsiteY5" fmla="*/ 0 h 378441"/>
              <a:gd name="connsiteX6" fmla="*/ 374650 w 374650"/>
              <a:gd name="connsiteY6" fmla="*/ 0 h 378441"/>
              <a:gd name="connsiteX0" fmla="*/ 0 w 374650"/>
              <a:gd name="connsiteY0" fmla="*/ 6350 h 378497"/>
              <a:gd name="connsiteX1" fmla="*/ 63500 w 374650"/>
              <a:gd name="connsiteY1" fmla="*/ 374650 h 378497"/>
              <a:gd name="connsiteX2" fmla="*/ 171450 w 374650"/>
              <a:gd name="connsiteY2" fmla="*/ 203200 h 378497"/>
              <a:gd name="connsiteX3" fmla="*/ 250825 w 374650"/>
              <a:gd name="connsiteY3" fmla="*/ 273050 h 378497"/>
              <a:gd name="connsiteX4" fmla="*/ 304800 w 374650"/>
              <a:gd name="connsiteY4" fmla="*/ 273050 h 378497"/>
              <a:gd name="connsiteX5" fmla="*/ 374650 w 374650"/>
              <a:gd name="connsiteY5" fmla="*/ 0 h 378497"/>
              <a:gd name="connsiteX6" fmla="*/ 374650 w 374650"/>
              <a:gd name="connsiteY6" fmla="*/ 0 h 378497"/>
              <a:gd name="connsiteX0" fmla="*/ 0 w 374650"/>
              <a:gd name="connsiteY0" fmla="*/ 6350 h 378497"/>
              <a:gd name="connsiteX1" fmla="*/ 63500 w 374650"/>
              <a:gd name="connsiteY1" fmla="*/ 374650 h 378497"/>
              <a:gd name="connsiteX2" fmla="*/ 171450 w 374650"/>
              <a:gd name="connsiteY2" fmla="*/ 203200 h 378497"/>
              <a:gd name="connsiteX3" fmla="*/ 304800 w 374650"/>
              <a:gd name="connsiteY3" fmla="*/ 273050 h 378497"/>
              <a:gd name="connsiteX4" fmla="*/ 374650 w 374650"/>
              <a:gd name="connsiteY4" fmla="*/ 0 h 378497"/>
              <a:gd name="connsiteX5" fmla="*/ 374650 w 374650"/>
              <a:gd name="connsiteY5" fmla="*/ 0 h 378497"/>
              <a:gd name="connsiteX0" fmla="*/ 0 w 374650"/>
              <a:gd name="connsiteY0" fmla="*/ 6350 h 378441"/>
              <a:gd name="connsiteX1" fmla="*/ 63500 w 374650"/>
              <a:gd name="connsiteY1" fmla="*/ 374650 h 378441"/>
              <a:gd name="connsiteX2" fmla="*/ 171450 w 374650"/>
              <a:gd name="connsiteY2" fmla="*/ 203200 h 378441"/>
              <a:gd name="connsiteX3" fmla="*/ 288925 w 374650"/>
              <a:gd name="connsiteY3" fmla="*/ 292100 h 378441"/>
              <a:gd name="connsiteX4" fmla="*/ 374650 w 374650"/>
              <a:gd name="connsiteY4" fmla="*/ 0 h 378441"/>
              <a:gd name="connsiteX5" fmla="*/ 374650 w 374650"/>
              <a:gd name="connsiteY5" fmla="*/ 0 h 37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650" h="378441">
                <a:moveTo>
                  <a:pt x="0" y="6350"/>
                </a:moveTo>
                <a:cubicBezTo>
                  <a:pt x="17462" y="174096"/>
                  <a:pt x="34925" y="341842"/>
                  <a:pt x="63500" y="374650"/>
                </a:cubicBezTo>
                <a:cubicBezTo>
                  <a:pt x="92075" y="407458"/>
                  <a:pt x="133879" y="216958"/>
                  <a:pt x="171450" y="203200"/>
                </a:cubicBezTo>
                <a:cubicBezTo>
                  <a:pt x="209021" y="189442"/>
                  <a:pt x="255058" y="325967"/>
                  <a:pt x="288925" y="292100"/>
                </a:cubicBezTo>
                <a:cubicBezTo>
                  <a:pt x="309563" y="246592"/>
                  <a:pt x="360363" y="48683"/>
                  <a:pt x="374650" y="0"/>
                </a:cubicBezTo>
                <a:lnTo>
                  <a:pt x="374650" y="0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2044700" y="5194300"/>
            <a:ext cx="330902" cy="1041400"/>
          </a:xfrm>
          <a:custGeom>
            <a:avLst/>
            <a:gdLst>
              <a:gd name="connsiteX0" fmla="*/ 273050 w 330902"/>
              <a:gd name="connsiteY0" fmla="*/ 0 h 1041400"/>
              <a:gd name="connsiteX1" fmla="*/ 311150 w 330902"/>
              <a:gd name="connsiteY1" fmla="*/ 622300 h 1041400"/>
              <a:gd name="connsiteX2" fmla="*/ 0 w 330902"/>
              <a:gd name="connsiteY2" fmla="*/ 10414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02" h="1041400">
                <a:moveTo>
                  <a:pt x="273050" y="0"/>
                </a:moveTo>
                <a:cubicBezTo>
                  <a:pt x="314854" y="224366"/>
                  <a:pt x="356658" y="448733"/>
                  <a:pt x="311150" y="622300"/>
                </a:cubicBezTo>
                <a:cubicBezTo>
                  <a:pt x="265642" y="795867"/>
                  <a:pt x="0" y="1041400"/>
                  <a:pt x="0" y="1041400"/>
                </a:cubicBezTo>
              </a:path>
            </a:pathLst>
          </a:cu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2349500" y="5181600"/>
            <a:ext cx="673100" cy="1054100"/>
          </a:xfrm>
          <a:custGeom>
            <a:avLst/>
            <a:gdLst>
              <a:gd name="connsiteX0" fmla="*/ 0 w 673100"/>
              <a:gd name="connsiteY0" fmla="*/ 0 h 1054100"/>
              <a:gd name="connsiteX1" fmla="*/ 190500 w 673100"/>
              <a:gd name="connsiteY1" fmla="*/ 520700 h 1054100"/>
              <a:gd name="connsiteX2" fmla="*/ 412750 w 673100"/>
              <a:gd name="connsiteY2" fmla="*/ 831850 h 1054100"/>
              <a:gd name="connsiteX3" fmla="*/ 673100 w 673100"/>
              <a:gd name="connsiteY3" fmla="*/ 10541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" h="1054100">
                <a:moveTo>
                  <a:pt x="0" y="0"/>
                </a:moveTo>
                <a:cubicBezTo>
                  <a:pt x="60854" y="191029"/>
                  <a:pt x="121708" y="382058"/>
                  <a:pt x="190500" y="520700"/>
                </a:cubicBezTo>
                <a:cubicBezTo>
                  <a:pt x="259292" y="659342"/>
                  <a:pt x="332317" y="742950"/>
                  <a:pt x="412750" y="831850"/>
                </a:cubicBezTo>
                <a:cubicBezTo>
                  <a:pt x="493183" y="920750"/>
                  <a:pt x="673100" y="1054100"/>
                  <a:pt x="673100" y="1054100"/>
                </a:cubicBezTo>
              </a:path>
            </a:pathLst>
          </a:cu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668992" y="1969355"/>
            <a:ext cx="1145025" cy="15084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courbée vers la gauche 27"/>
          <p:cNvSpPr/>
          <p:nvPr/>
        </p:nvSpPr>
        <p:spPr>
          <a:xfrm>
            <a:off x="3022600" y="3060724"/>
            <a:ext cx="241300" cy="1490243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3713" y="863058"/>
            <a:ext cx="145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MR et al,  PRL ‘95</a:t>
            </a:r>
            <a:endParaRPr lang="fr-FR" sz="1400" dirty="0"/>
          </a:p>
        </p:txBody>
      </p:sp>
      <p:cxnSp>
        <p:nvCxnSpPr>
          <p:cNvPr id="32" name="Connecteur droit avec flèche 31"/>
          <p:cNvCxnSpPr/>
          <p:nvPr/>
        </p:nvCxnSpPr>
        <p:spPr>
          <a:xfrm flipH="1" flipV="1">
            <a:off x="2454184" y="5257102"/>
            <a:ext cx="974816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3409100" y="50512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T</a:t>
            </a:r>
            <a:r>
              <a:rPr lang="fr-FR" b="1" baseline="-25000" dirty="0" err="1" smtClean="0">
                <a:solidFill>
                  <a:srgbClr val="FF0000"/>
                </a:solidFill>
              </a:rPr>
              <a:t>coex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6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1040"/>
            <a:ext cx="8229600" cy="367833"/>
          </a:xfrm>
        </p:spPr>
        <p:txBody>
          <a:bodyPr>
            <a:noAutofit/>
          </a:bodyPr>
          <a:lstStyle/>
          <a:p>
            <a:r>
              <a:rPr lang="fr-FR" sz="3200" dirty="0" smtClean="0"/>
              <a:t>GTS </a:t>
            </a:r>
            <a:r>
              <a:rPr lang="fr-FR" sz="3200" b="1" u="sng" dirty="0" err="1" smtClean="0"/>
              <a:t>is</a:t>
            </a:r>
            <a:r>
              <a:rPr lang="fr-FR" sz="3200" dirty="0" smtClean="0"/>
              <a:t> a </a:t>
            </a:r>
            <a:r>
              <a:rPr lang="fr-FR" sz="3200" dirty="0" err="1" smtClean="0"/>
              <a:t>Mott</a:t>
            </a:r>
            <a:r>
              <a:rPr lang="fr-FR" sz="3200" dirty="0" smtClean="0"/>
              <a:t>-Hubbard </a:t>
            </a:r>
            <a:r>
              <a:rPr lang="fr-FR" sz="3200" dirty="0" err="1" smtClean="0"/>
              <a:t>insulator</a:t>
            </a:r>
            <a:r>
              <a:rPr lang="fr-FR" sz="3200" dirty="0" smtClean="0"/>
              <a:t>  (</a:t>
            </a:r>
            <a:r>
              <a:rPr lang="fr-FR" sz="3200" dirty="0" err="1" smtClean="0"/>
              <a:t>exp</a:t>
            </a:r>
            <a:r>
              <a:rPr lang="fr-FR" sz="3200" dirty="0" smtClean="0"/>
              <a:t> &amp; </a:t>
            </a:r>
            <a:r>
              <a:rPr lang="fr-FR" sz="3200" dirty="0" err="1" smtClean="0"/>
              <a:t>theory</a:t>
            </a:r>
            <a:r>
              <a:rPr lang="fr-FR" sz="3200" dirty="0" smtClean="0"/>
              <a:t>)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283" y="1256242"/>
            <a:ext cx="3800227" cy="2676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283" y="3932592"/>
            <a:ext cx="3800227" cy="25668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84522" y="8822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LDA + DMFT</a:t>
            </a:r>
            <a:endParaRPr lang="fr-FR" baseline="-25000" dirty="0"/>
          </a:p>
        </p:txBody>
      </p:sp>
      <p:pic>
        <p:nvPicPr>
          <p:cNvPr id="7" name="Image 6" descr="C4_P1a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04" y="797607"/>
            <a:ext cx="3806295" cy="32285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64200" y="6564411"/>
            <a:ext cx="326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A. </a:t>
            </a:r>
            <a:r>
              <a:rPr lang="fr-FR" sz="1400" dirty="0" err="1" smtClean="0"/>
              <a:t>Camjayi</a:t>
            </a:r>
            <a:r>
              <a:rPr lang="fr-FR" sz="1400" dirty="0" smtClean="0"/>
              <a:t> et el. EPJB ’12 &amp; in </a:t>
            </a:r>
            <a:r>
              <a:rPr lang="fr-FR" sz="1400" dirty="0" err="1" smtClean="0"/>
              <a:t>preparation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877" y="4230345"/>
            <a:ext cx="3000122" cy="226906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1399" y="3655593"/>
            <a:ext cx="1975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C. Acha et al (in </a:t>
            </a:r>
            <a:r>
              <a:rPr lang="fr-FR" sz="1200" dirty="0" err="1" smtClean="0"/>
              <a:t>preparation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1399" y="17272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coexistence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1389394" y="1964266"/>
            <a:ext cx="569229" cy="33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046133" y="797607"/>
            <a:ext cx="0" cy="32285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101399" y="4026108"/>
            <a:ext cx="4944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0800" y="4244290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</a:t>
            </a:r>
            <a:r>
              <a:rPr lang="fr-FR" sz="1400" baseline="-25000" dirty="0" smtClean="0"/>
              <a:t>COEX</a:t>
            </a:r>
            <a:r>
              <a:rPr lang="fr-FR" sz="1400" dirty="0" smtClean="0"/>
              <a:t> = 0.025*0.25 eV</a:t>
            </a:r>
          </a:p>
          <a:p>
            <a:r>
              <a:rPr lang="fr-FR" sz="1400" dirty="0" smtClean="0"/>
              <a:t>          ~ 70 K</a:t>
            </a:r>
            <a:endParaRPr lang="fr-FR" sz="140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457200" y="2565400"/>
            <a:ext cx="2019300" cy="16649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48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9972"/>
            <a:ext cx="8229600" cy="826029"/>
          </a:xfrm>
        </p:spPr>
        <p:txBody>
          <a:bodyPr/>
          <a:lstStyle/>
          <a:p>
            <a:r>
              <a:rPr lang="fr-FR" sz="3200" dirty="0" smtClean="0"/>
              <a:t>Model of the </a:t>
            </a:r>
            <a:r>
              <a:rPr lang="fr-FR" sz="3200" dirty="0" err="1" smtClean="0"/>
              <a:t>Mott</a:t>
            </a:r>
            <a:r>
              <a:rPr lang="fr-FR" sz="3200" dirty="0" smtClean="0"/>
              <a:t> </a:t>
            </a:r>
            <a:r>
              <a:rPr lang="fr-FR" sz="3200" dirty="0" err="1" smtClean="0"/>
              <a:t>resistive</a:t>
            </a:r>
            <a:r>
              <a:rPr lang="fr-FR" sz="3200" dirty="0" smtClean="0"/>
              <a:t> transition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800"/>
            <a:ext cx="3247517" cy="384386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461756" y="1320800"/>
            <a:ext cx="0" cy="482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735" y="1405475"/>
            <a:ext cx="5623265" cy="292531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064002" y="4449318"/>
            <a:ext cx="4904041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Two</a:t>
            </a:r>
            <a:r>
              <a:rPr lang="fr-FR" dirty="0" smtClean="0"/>
              <a:t> states:  MI – </a:t>
            </a:r>
            <a:r>
              <a:rPr lang="fr-FR" dirty="0" err="1" smtClean="0"/>
              <a:t>Mott</a:t>
            </a:r>
            <a:r>
              <a:rPr lang="fr-FR" dirty="0" smtClean="0"/>
              <a:t> </a:t>
            </a:r>
            <a:r>
              <a:rPr lang="fr-FR" dirty="0" err="1" smtClean="0"/>
              <a:t>insulator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              CM – </a:t>
            </a:r>
            <a:r>
              <a:rPr lang="fr-FR" dirty="0" err="1" smtClean="0"/>
              <a:t>Correlated</a:t>
            </a:r>
            <a:r>
              <a:rPr lang="fr-FR" dirty="0" smtClean="0"/>
              <a:t> </a:t>
            </a:r>
            <a:r>
              <a:rPr lang="fr-FR" dirty="0" err="1" smtClean="0"/>
              <a:t>metal</a:t>
            </a:r>
            <a:endParaRPr lang="fr-FR" dirty="0"/>
          </a:p>
          <a:p>
            <a:r>
              <a:rPr lang="fr-FR" dirty="0" smtClean="0"/>
              <a:t>                   R</a:t>
            </a:r>
            <a:r>
              <a:rPr lang="fr-FR" baseline="-25000" dirty="0" smtClean="0"/>
              <a:t>MI</a:t>
            </a:r>
            <a:r>
              <a:rPr lang="fr-FR" dirty="0" smtClean="0"/>
              <a:t> &gt;&gt; R</a:t>
            </a:r>
            <a:r>
              <a:rPr lang="fr-FR" baseline="-25000" dirty="0" smtClean="0"/>
              <a:t>CM</a:t>
            </a:r>
          </a:p>
          <a:p>
            <a:endParaRPr lang="fr-FR" dirty="0"/>
          </a:p>
          <a:p>
            <a:r>
              <a:rPr lang="fr-FR" i="1" dirty="0">
                <a:latin typeface="Times"/>
                <a:cs typeface="Times"/>
              </a:rPr>
              <a:t>P</a:t>
            </a:r>
            <a:r>
              <a:rPr lang="fr-FR" baseline="-25000" dirty="0">
                <a:latin typeface="Times"/>
                <a:cs typeface="Times"/>
              </a:rPr>
              <a:t>MI-&gt;CM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smtClean="0"/>
              <a:t>and  </a:t>
            </a:r>
            <a:r>
              <a:rPr lang="fr-FR" i="1" dirty="0" smtClean="0">
                <a:latin typeface="Times"/>
                <a:cs typeface="Times"/>
              </a:rPr>
              <a:t>P</a:t>
            </a:r>
            <a:r>
              <a:rPr lang="fr-FR" baseline="-25000" dirty="0" smtClean="0">
                <a:latin typeface="Times"/>
                <a:cs typeface="Times"/>
              </a:rPr>
              <a:t>CM</a:t>
            </a:r>
            <a:r>
              <a:rPr lang="fr-FR" baseline="-25000" dirty="0">
                <a:latin typeface="Times"/>
                <a:cs typeface="Times"/>
              </a:rPr>
              <a:t>-&gt;MI</a:t>
            </a:r>
            <a:r>
              <a:rPr lang="fr-FR" dirty="0"/>
              <a:t> </a:t>
            </a:r>
            <a:r>
              <a:rPr lang="fr-FR" dirty="0" smtClean="0">
                <a:latin typeface="Times"/>
                <a:cs typeface="Times"/>
              </a:rPr>
              <a:t>  </a:t>
            </a:r>
            <a:r>
              <a:rPr lang="fr-FR" dirty="0" smtClean="0"/>
              <a:t>are transition </a:t>
            </a:r>
            <a:r>
              <a:rPr lang="fr-FR" dirty="0" err="1" smtClean="0"/>
              <a:t>probabilities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339576" y="948375"/>
            <a:ext cx="2605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P. </a:t>
            </a:r>
            <a:r>
              <a:rPr lang="fr-FR" sz="1400" dirty="0" err="1" smtClean="0"/>
              <a:t>Stoliar</a:t>
            </a:r>
            <a:r>
              <a:rPr lang="fr-FR" sz="1400" dirty="0" smtClean="0"/>
              <a:t> et al Adv. Mater. (2013)</a:t>
            </a:r>
            <a:endParaRPr lang="fr-FR" sz="1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2" y="5926646"/>
            <a:ext cx="2067826" cy="4806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5975498"/>
            <a:ext cx="2032000" cy="3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7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399" y="156107"/>
            <a:ext cx="8856133" cy="656695"/>
          </a:xfrm>
        </p:spPr>
        <p:txBody>
          <a:bodyPr>
            <a:noAutofit/>
          </a:bodyPr>
          <a:lstStyle/>
          <a:p>
            <a:r>
              <a:rPr lang="fr-FR" sz="3200" dirty="0" smtClean="0"/>
              <a:t>Model </a:t>
            </a:r>
            <a:r>
              <a:rPr lang="fr-FR" sz="3200" dirty="0" err="1" smtClean="0"/>
              <a:t>results</a:t>
            </a:r>
            <a:r>
              <a:rPr lang="fr-FR" sz="3200" dirty="0" smtClean="0"/>
              <a:t>: </a:t>
            </a:r>
            <a:r>
              <a:rPr lang="fr-FR" sz="3200" dirty="0" err="1" smtClean="0"/>
              <a:t>Threshold-field</a:t>
            </a:r>
            <a:r>
              <a:rPr lang="fr-FR" sz="3200" dirty="0" smtClean="0"/>
              <a:t> </a:t>
            </a:r>
            <a:r>
              <a:rPr lang="fr-FR" sz="3200" dirty="0" err="1" smtClean="0"/>
              <a:t>Mott</a:t>
            </a:r>
            <a:r>
              <a:rPr lang="fr-FR" sz="3200" dirty="0" smtClean="0"/>
              <a:t> transition</a:t>
            </a:r>
            <a:endParaRPr lang="fr-FR" sz="3200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91877" y="3295981"/>
            <a:ext cx="885613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er 3"/>
          <p:cNvGrpSpPr/>
          <p:nvPr/>
        </p:nvGrpSpPr>
        <p:grpSpPr>
          <a:xfrm>
            <a:off x="423335" y="1034735"/>
            <a:ext cx="5994398" cy="2240087"/>
            <a:chOff x="33868" y="4296186"/>
            <a:chExt cx="5994398" cy="224008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1913" y="4330706"/>
              <a:ext cx="1965190" cy="220556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080" y="4480852"/>
              <a:ext cx="2050186" cy="1926167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3868" y="4296186"/>
              <a:ext cx="1264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Experiment</a:t>
              </a:r>
              <a:endParaRPr lang="fr-FR" dirty="0"/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775362" y="3477525"/>
            <a:ext cx="6147399" cy="3346609"/>
            <a:chOff x="79237" y="1098641"/>
            <a:chExt cx="6147399" cy="3346609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436" y="1353239"/>
              <a:ext cx="5537200" cy="3092011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79237" y="3825910"/>
              <a:ext cx="839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Theory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849062" y="1098641"/>
              <a:ext cx="2377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V</a:t>
              </a:r>
              <a:r>
                <a:rPr lang="fr-FR" sz="1400" baseline="-25000" dirty="0" smtClean="0"/>
                <a:t>S</a:t>
              </a:r>
              <a:r>
                <a:rPr lang="fr-FR" sz="1400" dirty="0" smtClean="0"/>
                <a:t>/</a:t>
              </a:r>
              <a:r>
                <a:rPr lang="fr-FR" sz="1400" dirty="0" err="1" smtClean="0"/>
                <a:t>V</a:t>
              </a:r>
              <a:r>
                <a:rPr lang="fr-FR" sz="1400" baseline="-25000" dirty="0" err="1" smtClean="0"/>
                <a:t>Th</a:t>
              </a:r>
              <a:r>
                <a:rPr lang="fr-FR" sz="1400" dirty="0" smtClean="0"/>
                <a:t> = 1.74, 1.84 1.95, 2.06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784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How the transition </a:t>
            </a:r>
            <a:r>
              <a:rPr lang="fr-FR" sz="3200" dirty="0" err="1"/>
              <a:t>evolves</a:t>
            </a:r>
            <a:r>
              <a:rPr lang="fr-FR" sz="3200" dirty="0"/>
              <a:t> in time?</a:t>
            </a:r>
          </a:p>
        </p:txBody>
      </p:sp>
      <p:pic>
        <p:nvPicPr>
          <p:cNvPr id="3" name="videoFig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900" y="2010515"/>
            <a:ext cx="7645900" cy="26601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32001" y="5112434"/>
            <a:ext cx="5219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Each</a:t>
            </a:r>
            <a:r>
              <a:rPr lang="fr-FR" dirty="0" smtClean="0"/>
              <a:t> pixel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cell</a:t>
            </a:r>
            <a:r>
              <a:rPr lang="fr-FR" dirty="0" smtClean="0"/>
              <a:t> of the </a:t>
            </a:r>
            <a:r>
              <a:rPr lang="fr-FR" dirty="0" err="1" smtClean="0"/>
              <a:t>resistor</a:t>
            </a:r>
            <a:r>
              <a:rPr lang="fr-FR" dirty="0" smtClean="0"/>
              <a:t> network model</a:t>
            </a:r>
          </a:p>
          <a:p>
            <a:endParaRPr lang="fr-FR" dirty="0" smtClean="0"/>
          </a:p>
          <a:p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intensity</a:t>
            </a:r>
            <a:r>
              <a:rPr lang="fr-FR" dirty="0" smtClean="0"/>
              <a:t> </a:t>
            </a:r>
            <a:r>
              <a:rPr lang="fr-FR" dirty="0" err="1" smtClean="0"/>
              <a:t>indicates</a:t>
            </a:r>
            <a:r>
              <a:rPr lang="fr-FR" dirty="0" smtClean="0"/>
              <a:t> the local </a:t>
            </a:r>
            <a:r>
              <a:rPr lang="fr-FR" dirty="0" smtClean="0">
                <a:latin typeface="Symbol" charset="2"/>
                <a:cs typeface="Symbol" charset="2"/>
              </a:rPr>
              <a:t>D</a:t>
            </a:r>
            <a:r>
              <a:rPr lang="fr-FR" dirty="0" smtClean="0"/>
              <a:t>V drops (</a:t>
            </a:r>
            <a:r>
              <a:rPr lang="fr-FR" dirty="0" err="1" smtClean="0"/>
              <a:t>ie</a:t>
            </a:r>
            <a:r>
              <a:rPr lang="fr-FR" dirty="0" smtClean="0"/>
              <a:t> local 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069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0260" y="186267"/>
            <a:ext cx="8229600" cy="804334"/>
          </a:xfrm>
        </p:spPr>
        <p:txBody>
          <a:bodyPr>
            <a:normAutofit/>
          </a:bodyPr>
          <a:lstStyle/>
          <a:p>
            <a:r>
              <a:rPr lang="fr-FR" sz="3200" dirty="0" err="1" smtClean="0"/>
              <a:t>Threshold</a:t>
            </a:r>
            <a:r>
              <a:rPr lang="fr-FR" sz="3200" dirty="0" smtClean="0"/>
              <a:t> </a:t>
            </a:r>
            <a:r>
              <a:rPr lang="fr-FR" sz="3200" dirty="0" err="1" smtClean="0"/>
              <a:t>effect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42" y="1142999"/>
            <a:ext cx="3944317" cy="25391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64" y="3668852"/>
            <a:ext cx="3851293" cy="250530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882" y="4566132"/>
            <a:ext cx="2188913" cy="22918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890317" y="1291792"/>
            <a:ext cx="24800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S</a:t>
            </a:r>
            <a:r>
              <a:rPr lang="fr-FR" dirty="0" smtClean="0"/>
              <a:t>/</a:t>
            </a:r>
            <a:r>
              <a:rPr lang="fr-FR" dirty="0" err="1" smtClean="0"/>
              <a:t>V</a:t>
            </a:r>
            <a:r>
              <a:rPr lang="fr-FR" baseline="-25000" dirty="0" err="1" smtClean="0"/>
              <a:t>Th</a:t>
            </a:r>
            <a:r>
              <a:rPr lang="fr-FR" dirty="0" smtClean="0"/>
              <a:t> = </a:t>
            </a:r>
            <a:r>
              <a:rPr lang="fr-FR" dirty="0" smtClean="0">
                <a:solidFill>
                  <a:schemeClr val="tx1"/>
                </a:solidFill>
              </a:rPr>
              <a:t>0.7,</a:t>
            </a:r>
            <a:r>
              <a:rPr lang="fr-FR" dirty="0" smtClean="0">
                <a:solidFill>
                  <a:srgbClr val="0000FF"/>
                </a:solidFill>
              </a:rPr>
              <a:t> 1.1</a:t>
            </a:r>
            <a:r>
              <a:rPr lang="fr-FR" dirty="0" smtClean="0">
                <a:solidFill>
                  <a:srgbClr val="000000"/>
                </a:solidFill>
              </a:rPr>
              <a:t>,</a:t>
            </a:r>
            <a:r>
              <a:rPr lang="fr-FR" dirty="0" smtClean="0">
                <a:solidFill>
                  <a:srgbClr val="FF5487"/>
                </a:solidFill>
              </a:rPr>
              <a:t> 1.4</a:t>
            </a:r>
            <a:r>
              <a:rPr lang="fr-FR" dirty="0" smtClean="0">
                <a:solidFill>
                  <a:srgbClr val="000000"/>
                </a:solidFill>
              </a:rPr>
              <a:t>,</a:t>
            </a:r>
            <a:r>
              <a:rPr lang="fr-FR" dirty="0" smtClean="0">
                <a:solidFill>
                  <a:srgbClr val="FF5487"/>
                </a:solidFill>
              </a:rPr>
              <a:t> </a:t>
            </a:r>
            <a:r>
              <a:rPr lang="fr-FR" dirty="0" smtClean="0">
                <a:solidFill>
                  <a:srgbClr val="29FF62"/>
                </a:solidFill>
              </a:rPr>
              <a:t>1.8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2" y="1890666"/>
            <a:ext cx="2647253" cy="2675466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6877050" y="3340100"/>
            <a:ext cx="6350" cy="520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7270750" y="3340100"/>
            <a:ext cx="6350" cy="5207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562850" y="3340100"/>
            <a:ext cx="6350" cy="520700"/>
          </a:xfrm>
          <a:prstGeom prst="straightConnector1">
            <a:avLst/>
          </a:prstGeom>
          <a:ln>
            <a:solidFill>
              <a:srgbClr val="FF54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943850" y="3340100"/>
            <a:ext cx="6350" cy="520700"/>
          </a:xfrm>
          <a:prstGeom prst="straightConnector1">
            <a:avLst/>
          </a:prstGeom>
          <a:ln>
            <a:solidFill>
              <a:srgbClr val="29FF6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49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2239"/>
            <a:ext cx="8229600" cy="373061"/>
          </a:xfrm>
        </p:spPr>
        <p:txBody>
          <a:bodyPr>
            <a:normAutofit fontScale="90000"/>
          </a:bodyPr>
          <a:lstStyle/>
          <a:p>
            <a:r>
              <a:rPr lang="fr-FR" sz="3200" dirty="0" smtClean="0"/>
              <a:t>Model </a:t>
            </a:r>
            <a:r>
              <a:rPr lang="fr-FR" sz="3200" dirty="0" err="1" smtClean="0"/>
              <a:t>prediction</a:t>
            </a:r>
            <a:endParaRPr lang="fr-FR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50" y="2951284"/>
            <a:ext cx="4155277" cy="1299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991" y="2708200"/>
            <a:ext cx="2603500" cy="19812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5597" y="3422820"/>
            <a:ext cx="114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Model</a:t>
            </a:r>
          </a:p>
          <a:p>
            <a:r>
              <a:rPr lang="fr-FR" dirty="0" err="1" smtClean="0"/>
              <a:t>prediction</a:t>
            </a:r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76197" y="4618836"/>
            <a:ext cx="8309294" cy="2006600"/>
            <a:chOff x="76197" y="4618836"/>
            <a:chExt cx="8309294" cy="20066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9250" y="4848169"/>
              <a:ext cx="4117178" cy="133256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1191" y="4618836"/>
              <a:ext cx="2654300" cy="20066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76197" y="5014333"/>
              <a:ext cx="1264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Experiment</a:t>
              </a:r>
              <a:endParaRPr lang="fr-FR" dirty="0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413" y="355600"/>
            <a:ext cx="1440873" cy="16764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485347" y="946834"/>
            <a:ext cx="3520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Transition rates </a:t>
            </a:r>
            <a:r>
              <a:rPr lang="fr-FR" dirty="0" err="1" smtClean="0"/>
              <a:t>imply</a:t>
            </a:r>
            <a:r>
              <a:rPr lang="fr-FR" dirty="0" smtClean="0"/>
              <a:t> the existence</a:t>
            </a:r>
          </a:p>
          <a:p>
            <a:r>
              <a:rPr lang="fr-FR" dirty="0" smtClean="0"/>
              <a:t> of a relaxation time </a:t>
            </a:r>
            <a:r>
              <a:rPr lang="fr-FR" dirty="0" err="1" smtClean="0"/>
              <a:t>scale</a:t>
            </a:r>
            <a:r>
              <a:rPr lang="fr-FR" dirty="0" smtClean="0"/>
              <a:t>  </a:t>
            </a:r>
            <a:r>
              <a:rPr lang="fr-FR" dirty="0" err="1" smtClean="0">
                <a:cs typeface="Symbol" charset="2"/>
              </a:rPr>
              <a:t>t</a:t>
            </a:r>
            <a:r>
              <a:rPr lang="fr-FR" baseline="-25000" dirty="0" err="1" smtClean="0">
                <a:cs typeface="Symbol" charset="2"/>
              </a:rPr>
              <a:t>relax</a:t>
            </a:r>
            <a:endParaRPr lang="fr-FR" baseline="-25000" dirty="0">
              <a:cs typeface="Symbol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2350902"/>
            <a:ext cx="49482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Short pulses (&lt; </a:t>
            </a:r>
            <a:r>
              <a:rPr lang="fr-FR" dirty="0" err="1" smtClean="0"/>
              <a:t>t</a:t>
            </a:r>
            <a:r>
              <a:rPr lang="fr-FR" baseline="-25000" dirty="0" err="1" smtClean="0"/>
              <a:t>delay</a:t>
            </a:r>
            <a:r>
              <a:rPr lang="fr-FR" dirty="0" smtClean="0"/>
              <a:t>) are sent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intervals</a:t>
            </a:r>
            <a:r>
              <a:rPr lang="fr-FR" dirty="0" smtClean="0"/>
              <a:t> </a:t>
            </a:r>
            <a:r>
              <a:rPr lang="fr-FR" dirty="0" err="1" smtClean="0">
                <a:latin typeface="Symbol" charset="2"/>
                <a:cs typeface="Symbol" charset="2"/>
              </a:rPr>
              <a:t>t</a:t>
            </a:r>
            <a:r>
              <a:rPr lang="fr-FR" dirty="0" smtClean="0">
                <a:latin typeface="Symbol" charset="2"/>
                <a:cs typeface="Symbol" charset="2"/>
              </a:rPr>
              <a:t> </a:t>
            </a:r>
            <a:r>
              <a:rPr lang="fr-FR" dirty="0" smtClean="0">
                <a:cs typeface="Symbol" charset="2"/>
              </a:rPr>
              <a:t>&lt; </a:t>
            </a:r>
            <a:r>
              <a:rPr lang="fr-FR" dirty="0" err="1" smtClean="0">
                <a:cs typeface="Symbol" charset="2"/>
              </a:rPr>
              <a:t>t</a:t>
            </a:r>
            <a:r>
              <a:rPr lang="fr-FR" baseline="-25000" dirty="0" err="1" smtClean="0">
                <a:cs typeface="Symbol" charset="2"/>
              </a:rPr>
              <a:t>relax</a:t>
            </a:r>
            <a:endParaRPr lang="fr-FR" baseline="-25000" dirty="0">
              <a:cs typeface="Symbol" charset="2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8300" y="4309802"/>
            <a:ext cx="244169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Transition </a:t>
            </a:r>
            <a:r>
              <a:rPr lang="fr-FR" dirty="0" err="1" smtClean="0"/>
              <a:t>after</a:t>
            </a:r>
            <a:r>
              <a:rPr lang="fr-FR" dirty="0" smtClean="0"/>
              <a:t> 5 pulses</a:t>
            </a:r>
            <a:endParaRPr lang="fr-FR" baseline="-25000" dirty="0">
              <a:cs typeface="Symbol" charset="2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2387600" y="3625850"/>
            <a:ext cx="330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405142" y="323815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charset="2"/>
                <a:cs typeface="Symbol" charset="2"/>
              </a:rPr>
              <a:t>t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731191" y="2616200"/>
            <a:ext cx="199709" cy="469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28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383116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2000" dirty="0" err="1" smtClean="0"/>
              <a:t>E-field</a:t>
            </a:r>
            <a:r>
              <a:rPr lang="fr-FR" sz="2000" dirty="0" smtClean="0"/>
              <a:t> </a:t>
            </a:r>
            <a:r>
              <a:rPr lang="fr-FR" sz="2000" dirty="0" err="1" smtClean="0"/>
              <a:t>driven</a:t>
            </a:r>
            <a:r>
              <a:rPr lang="fr-FR" sz="2000" dirty="0" smtClean="0"/>
              <a:t> </a:t>
            </a:r>
            <a:r>
              <a:rPr lang="fr-FR" sz="2000" dirty="0" err="1" smtClean="0"/>
              <a:t>Mott</a:t>
            </a:r>
            <a:r>
              <a:rPr lang="fr-FR" sz="2000" dirty="0" smtClean="0"/>
              <a:t> </a:t>
            </a:r>
            <a:r>
              <a:rPr lang="fr-FR" sz="2000" dirty="0" err="1" smtClean="0"/>
              <a:t>insulators</a:t>
            </a:r>
            <a:r>
              <a:rPr lang="fr-FR" sz="2000" dirty="0" smtClean="0"/>
              <a:t> show a </a:t>
            </a:r>
            <a:r>
              <a:rPr lang="fr-FR" sz="2000" dirty="0" err="1" smtClean="0"/>
              <a:t>universal</a:t>
            </a:r>
            <a:r>
              <a:rPr lang="fr-FR" sz="2000" dirty="0" smtClean="0"/>
              <a:t> </a:t>
            </a:r>
            <a:r>
              <a:rPr lang="fr-FR" sz="2000" dirty="0" err="1" smtClean="0"/>
              <a:t>resistive</a:t>
            </a:r>
            <a:r>
              <a:rPr lang="fr-FR" sz="2000" dirty="0" smtClean="0"/>
              <a:t> transition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threshold</a:t>
            </a:r>
            <a:r>
              <a:rPr lang="fr-FR" sz="2000" dirty="0" smtClean="0"/>
              <a:t> </a:t>
            </a:r>
            <a:r>
              <a:rPr lang="fr-FR" sz="2000" dirty="0" err="1" smtClean="0"/>
              <a:t>behavior</a:t>
            </a:r>
            <a:endParaRPr lang="fr-FR" sz="2000" dirty="0" smtClean="0"/>
          </a:p>
          <a:p>
            <a:pPr marL="0" indent="0">
              <a:lnSpc>
                <a:spcPct val="80000"/>
              </a:lnSpc>
              <a:buNone/>
            </a:pPr>
            <a:endParaRPr lang="fr-FR" sz="2000" dirty="0" smtClean="0"/>
          </a:p>
          <a:p>
            <a:pPr>
              <a:lnSpc>
                <a:spcPct val="80000"/>
              </a:lnSpc>
            </a:pPr>
            <a:r>
              <a:rPr lang="fr-FR" sz="2000" dirty="0" smtClean="0"/>
              <a:t>A model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DMFT </a:t>
            </a:r>
            <a:r>
              <a:rPr lang="fr-FR" sz="2000" dirty="0" err="1" smtClean="0"/>
              <a:t>Mott</a:t>
            </a:r>
            <a:r>
              <a:rPr lang="fr-FR" sz="2000" dirty="0" smtClean="0"/>
              <a:t>-Hubbard </a:t>
            </a:r>
            <a:r>
              <a:rPr lang="fr-FR" sz="2000" dirty="0" err="1" smtClean="0"/>
              <a:t>physics</a:t>
            </a:r>
            <a:r>
              <a:rPr lang="fr-FR" sz="2000" dirty="0" smtClean="0"/>
              <a:t> captures the qualitative </a:t>
            </a:r>
            <a:r>
              <a:rPr lang="fr-FR" sz="2000" dirty="0" err="1" smtClean="0"/>
              <a:t>behavior</a:t>
            </a:r>
            <a:r>
              <a:rPr lang="fr-FR" sz="2000" dirty="0" smtClean="0"/>
              <a:t> of the </a:t>
            </a:r>
            <a:r>
              <a:rPr lang="fr-FR" sz="2000" dirty="0" err="1"/>
              <a:t>Mott</a:t>
            </a:r>
            <a:r>
              <a:rPr lang="fr-FR" sz="2000" dirty="0"/>
              <a:t> </a:t>
            </a:r>
            <a:r>
              <a:rPr lang="fr-FR" sz="2000" dirty="0" err="1"/>
              <a:t>resistive</a:t>
            </a:r>
            <a:r>
              <a:rPr lang="fr-FR" sz="2000" dirty="0"/>
              <a:t> transition </a:t>
            </a:r>
            <a:endParaRPr lang="fr-FR" sz="2000" dirty="0" smtClean="0"/>
          </a:p>
          <a:p>
            <a:pPr>
              <a:lnSpc>
                <a:spcPct val="80000"/>
              </a:lnSpc>
            </a:pPr>
            <a:endParaRPr lang="fr-FR" sz="2000" dirty="0" smtClean="0"/>
          </a:p>
          <a:p>
            <a:pPr>
              <a:lnSpc>
                <a:spcPct val="80000"/>
              </a:lnSpc>
            </a:pPr>
            <a:r>
              <a:rPr lang="fr-FR" sz="2000" dirty="0" smtClean="0"/>
              <a:t>Model </a:t>
            </a:r>
            <a:r>
              <a:rPr lang="fr-FR" sz="2000" dirty="0" err="1" smtClean="0"/>
              <a:t>predictions</a:t>
            </a:r>
            <a:r>
              <a:rPr lang="fr-FR" sz="2000" dirty="0" smtClean="0"/>
              <a:t> for « </a:t>
            </a:r>
            <a:r>
              <a:rPr lang="fr-FR" sz="2000" dirty="0" err="1" smtClean="0"/>
              <a:t>synaptic</a:t>
            </a:r>
            <a:r>
              <a:rPr lang="fr-FR" sz="2000" dirty="0" smtClean="0"/>
              <a:t> » </a:t>
            </a:r>
            <a:r>
              <a:rPr lang="fr-FR" sz="2000" dirty="0" err="1" smtClean="0"/>
              <a:t>behavior</a:t>
            </a:r>
            <a:r>
              <a:rPr lang="fr-FR" sz="2000" dirty="0" smtClean="0"/>
              <a:t> are </a:t>
            </a:r>
            <a:r>
              <a:rPr lang="fr-FR" sz="2000" dirty="0" err="1" smtClean="0"/>
              <a:t>validated</a:t>
            </a:r>
            <a:r>
              <a:rPr lang="fr-FR" sz="20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fr-FR" dirty="0" smtClean="0"/>
          </a:p>
          <a:p>
            <a:pPr marL="0" indent="0">
              <a:lnSpc>
                <a:spcPct val="80000"/>
              </a:lnSpc>
              <a:buNone/>
            </a:pP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333500" y="4351404"/>
            <a:ext cx="3292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Refs</a:t>
            </a:r>
            <a:r>
              <a:rPr lang="fr-FR" dirty="0" smtClean="0"/>
              <a:t>:</a:t>
            </a:r>
          </a:p>
          <a:p>
            <a:r>
              <a:rPr lang="fr-FR" dirty="0" smtClean="0"/>
              <a:t>V. </a:t>
            </a:r>
            <a:r>
              <a:rPr lang="fr-FR" dirty="0" err="1" smtClean="0"/>
              <a:t>Guiot</a:t>
            </a:r>
            <a:r>
              <a:rPr lang="fr-FR" dirty="0" smtClean="0"/>
              <a:t> et al, Nat </a:t>
            </a:r>
            <a:r>
              <a:rPr lang="fr-FR" dirty="0" err="1" smtClean="0"/>
              <a:t>Comm</a:t>
            </a:r>
            <a:r>
              <a:rPr lang="fr-FR" dirty="0" smtClean="0"/>
              <a:t> (2013)</a:t>
            </a:r>
          </a:p>
          <a:p>
            <a:r>
              <a:rPr lang="fr-FR" dirty="0" smtClean="0"/>
              <a:t>P. </a:t>
            </a:r>
            <a:r>
              <a:rPr lang="fr-FR" dirty="0" err="1" smtClean="0"/>
              <a:t>Stoliar</a:t>
            </a:r>
            <a:r>
              <a:rPr lang="fr-FR" dirty="0" smtClean="0"/>
              <a:t> et al., Adv. Mat. (2013)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654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9025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 err="1" smtClean="0"/>
              <a:t>Bulk</a:t>
            </a:r>
            <a:r>
              <a:rPr lang="fr-FR" sz="3200" dirty="0" smtClean="0"/>
              <a:t> </a:t>
            </a:r>
            <a:r>
              <a:rPr lang="fr-FR" sz="3200" dirty="0" err="1" smtClean="0"/>
              <a:t>effect</a:t>
            </a:r>
            <a:r>
              <a:rPr lang="fr-FR" sz="3200" dirty="0" smtClean="0"/>
              <a:t> =&gt; </a:t>
            </a:r>
            <a:r>
              <a:rPr lang="fr-FR" sz="3200" dirty="0" err="1" smtClean="0"/>
              <a:t>conductive</a:t>
            </a:r>
            <a:r>
              <a:rPr lang="fr-FR" sz="3200" dirty="0" smtClean="0"/>
              <a:t> </a:t>
            </a:r>
            <a:r>
              <a:rPr lang="fr-FR" sz="3200" dirty="0" err="1" smtClean="0"/>
              <a:t>path</a:t>
            </a:r>
            <a:endParaRPr lang="fr-FR" sz="3200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49275" y="1544639"/>
            <a:ext cx="5706913" cy="1503362"/>
            <a:chOff x="600" y="573"/>
            <a:chExt cx="4146" cy="13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" t="1549" r="656" b="11382"/>
            <a:stretch>
              <a:fillRect/>
            </a:stretch>
          </p:blipFill>
          <p:spPr bwMode="auto">
            <a:xfrm>
              <a:off x="600" y="589"/>
              <a:ext cx="4146" cy="1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342" y="573"/>
              <a:ext cx="52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Gold</a:t>
              </a: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2652" y="573"/>
              <a:ext cx="77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Silver</a:t>
              </a:r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3957" y="573"/>
              <a:ext cx="789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Carbon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"/>
          <a:stretch>
            <a:fillRect/>
          </a:stretch>
        </p:blipFill>
        <p:spPr bwMode="auto">
          <a:xfrm>
            <a:off x="1668463" y="3244850"/>
            <a:ext cx="26987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26" y="3244850"/>
            <a:ext cx="276066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92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17491"/>
            <a:ext cx="7772400" cy="519112"/>
          </a:xfrm>
          <a:ln/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>
                <a:srgbClr val="000099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>
                <a:solidFill>
                  <a:srgbClr val="000099"/>
                </a:solidFill>
                <a:latin typeface="Arial" charset="0"/>
              </a:rPr>
              <a:t>The classic example: Mott transition in V</a:t>
            </a:r>
            <a:r>
              <a:rPr lang="en-GB" sz="2800" b="1" baseline="-25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en-GB" sz="2800" b="1" dirty="0">
                <a:solidFill>
                  <a:srgbClr val="000099"/>
                </a:solidFill>
                <a:latin typeface="Arial" charset="0"/>
              </a:rPr>
              <a:t>O</a:t>
            </a:r>
            <a:r>
              <a:rPr lang="en-GB" sz="2800" b="1" baseline="-25000" dirty="0">
                <a:solidFill>
                  <a:srgbClr val="000099"/>
                </a:solidFill>
                <a:latin typeface="Arial" charset="0"/>
              </a:rPr>
              <a:t>3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52400" y="6324600"/>
            <a:ext cx="22637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</a:pPr>
            <a:r>
              <a:rPr lang="en-GB" sz="1400">
                <a:latin typeface="Arial" charset="0"/>
              </a:rPr>
              <a:t>McWhan et al PRB </a:t>
            </a:r>
            <a:r>
              <a:rPr lang="ja-JP" altLang="en-GB" sz="1400">
                <a:latin typeface="Arial"/>
              </a:rPr>
              <a:t>’</a:t>
            </a:r>
            <a:r>
              <a:rPr lang="en-GB" sz="1400">
                <a:latin typeface="Arial" charset="0"/>
              </a:rPr>
              <a:t>71 </a:t>
            </a:r>
            <a:r>
              <a:rPr lang="ja-JP" altLang="en-GB" sz="1400">
                <a:latin typeface="Arial"/>
              </a:rPr>
              <a:t>‘</a:t>
            </a:r>
            <a:r>
              <a:rPr lang="en-GB" sz="1400">
                <a:latin typeface="Arial" charset="0"/>
              </a:rPr>
              <a:t>73</a:t>
            </a: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905000" y="1066800"/>
            <a:ext cx="5408613" cy="5243513"/>
            <a:chOff x="1200" y="672"/>
            <a:chExt cx="3407" cy="3303"/>
          </a:xfrm>
        </p:grpSpPr>
        <p:sp>
          <p:nvSpPr>
            <p:cNvPr id="6148" name="Text Box 4"/>
            <p:cNvSpPr txBox="1">
              <a:spLocks noChangeArrowheads="1"/>
            </p:cNvSpPr>
            <p:nvPr/>
          </p:nvSpPr>
          <p:spPr bwMode="auto">
            <a:xfrm>
              <a:off x="1200" y="1301"/>
              <a:ext cx="23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xi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9pPr>
            </a:lstStyle>
            <a:p>
              <a:pPr>
                <a:lnSpc>
                  <a:spcPct val="100000"/>
                </a:lnSpc>
                <a:buFont typeface="Arial" charset="0"/>
                <a:buNone/>
              </a:pPr>
              <a:r>
                <a:rPr lang="en-GB" b="1">
                  <a:latin typeface="Arial" charset="0"/>
                </a:rPr>
                <a:t>T</a:t>
              </a:r>
            </a:p>
          </p:txBody>
        </p:sp>
        <p:sp>
          <p:nvSpPr>
            <p:cNvPr id="6149" name="Text Box 5"/>
            <p:cNvSpPr txBox="1">
              <a:spLocks noChangeArrowheads="1"/>
            </p:cNvSpPr>
            <p:nvPr/>
          </p:nvSpPr>
          <p:spPr bwMode="auto">
            <a:xfrm>
              <a:off x="1609" y="3724"/>
              <a:ext cx="2868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xi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9pPr>
            </a:lstStyle>
            <a:p>
              <a:pPr>
                <a:lnSpc>
                  <a:spcPct val="100000"/>
                </a:lnSpc>
                <a:buFont typeface="Arial" charset="0"/>
                <a:buNone/>
              </a:pPr>
              <a:r>
                <a:rPr lang="en-GB" sz="2000" b="1">
                  <a:latin typeface="Arial" charset="0"/>
                </a:rPr>
                <a:t>pressure or chemical substitution</a:t>
              </a:r>
            </a:p>
          </p:txBody>
        </p:sp>
        <p:grpSp>
          <p:nvGrpSpPr>
            <p:cNvPr id="6150" name="Group 6"/>
            <p:cNvGrpSpPr>
              <a:grpSpLocks/>
            </p:cNvGrpSpPr>
            <p:nvPr/>
          </p:nvGrpSpPr>
          <p:grpSpPr bwMode="auto">
            <a:xfrm>
              <a:off x="1382" y="672"/>
              <a:ext cx="3225" cy="2999"/>
              <a:chOff x="1382" y="672"/>
              <a:chExt cx="3225" cy="2999"/>
            </a:xfrm>
          </p:grpSpPr>
          <p:pic>
            <p:nvPicPr>
              <p:cNvPr id="615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" y="672"/>
                <a:ext cx="3226" cy="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152" name="Line 8"/>
              <p:cNvSpPr>
                <a:spLocks noChangeShapeType="1"/>
              </p:cNvSpPr>
              <p:nvPr/>
            </p:nvSpPr>
            <p:spPr bwMode="auto">
              <a:xfrm flipV="1">
                <a:off x="2563" y="1479"/>
                <a:ext cx="182" cy="1034"/>
              </a:xfrm>
              <a:prstGeom prst="line">
                <a:avLst/>
              </a:prstGeom>
              <a:noFill/>
              <a:ln w="38160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53" name="Rectangle 9"/>
              <p:cNvSpPr>
                <a:spLocks noChangeArrowheads="1"/>
              </p:cNvSpPr>
              <p:nvPr/>
            </p:nvSpPr>
            <p:spPr bwMode="auto">
              <a:xfrm>
                <a:off x="2699" y="1435"/>
                <a:ext cx="91" cy="90"/>
              </a:xfrm>
              <a:prstGeom prst="rect">
                <a:avLst/>
              </a:prstGeom>
              <a:solidFill>
                <a:srgbClr val="00CC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2" name="ZoneTexte 1"/>
          <p:cNvSpPr txBox="1"/>
          <p:nvPr/>
        </p:nvSpPr>
        <p:spPr>
          <a:xfrm>
            <a:off x="7107233" y="754800"/>
            <a:ext cx="2021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Equilibrium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Phase </a:t>
            </a:r>
            <a:r>
              <a:rPr lang="fr-FR" sz="2400" dirty="0" err="1" smtClean="0"/>
              <a:t>diagram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83874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96300" cy="817562"/>
          </a:xfrm>
        </p:spPr>
        <p:txBody>
          <a:bodyPr>
            <a:noAutofit/>
          </a:bodyPr>
          <a:lstStyle/>
          <a:p>
            <a:r>
              <a:rPr lang="en-US" sz="2800" dirty="0" smtClean="0"/>
              <a:t>Impact ionization, Gigantic </a:t>
            </a:r>
            <a:r>
              <a:rPr lang="en-US" sz="2800" dirty="0"/>
              <a:t>electro-mechanical </a:t>
            </a:r>
            <a:r>
              <a:rPr lang="en-US" sz="2800" dirty="0" smtClean="0"/>
              <a:t>effect or small energy scale? </a:t>
            </a:r>
            <a:r>
              <a:rPr lang="en-US" sz="2800" dirty="0"/>
              <a:t/>
            </a:r>
            <a:br>
              <a:rPr lang="en-US" sz="2800" dirty="0"/>
            </a:b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445" y="1701800"/>
            <a:ext cx="5233555" cy="2082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7140" y="3709699"/>
            <a:ext cx="3515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/>
              <a:t>V. </a:t>
            </a:r>
            <a:r>
              <a:rPr lang="en-US" sz="1400" dirty="0" err="1"/>
              <a:t>Dubost</a:t>
            </a:r>
            <a:r>
              <a:rPr lang="en-US" sz="1400" dirty="0"/>
              <a:t> et al. </a:t>
            </a:r>
            <a:r>
              <a:rPr lang="en-US" sz="1400" dirty="0" smtClean="0"/>
              <a:t>Adv. </a:t>
            </a:r>
            <a:r>
              <a:rPr lang="en-US" sz="1400" dirty="0" err="1" smtClean="0"/>
              <a:t>Func</a:t>
            </a:r>
            <a:r>
              <a:rPr lang="en-US" sz="1400" dirty="0" smtClean="0"/>
              <a:t>. Mater. ’09</a:t>
            </a:r>
            <a:endParaRPr lang="en-US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6211712" y="1219200"/>
            <a:ext cx="64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STM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4510751" y="1362046"/>
            <a:ext cx="80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before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839023" y="131708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after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52" y="4145419"/>
            <a:ext cx="5623265" cy="2925311"/>
          </a:xfrm>
          <a:prstGeom prst="rect">
            <a:avLst/>
          </a:prstGeom>
        </p:spPr>
      </p:pic>
      <p:pic>
        <p:nvPicPr>
          <p:cNvPr id="11" name="Image 10" descr="fig2_8_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683"/>
            <a:ext cx="4064000" cy="32872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314737"/>
            <a:ext cx="5570867" cy="25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203200" y="342900"/>
            <a:ext cx="8636000" cy="457200"/>
          </a:xfrm>
          <a:ln/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>
                <a:srgbClr val="000099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99"/>
                </a:solidFill>
                <a:latin typeface="Arial" charset="0"/>
              </a:rPr>
              <a:t>What is the Mott transition?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981200" y="971550"/>
            <a:ext cx="62658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Clr>
                <a:srgbClr val="008000"/>
              </a:buClr>
              <a:buFont typeface="Arial" charset="0"/>
              <a:buNone/>
            </a:pPr>
            <a:r>
              <a:rPr lang="en-GB" sz="2000" b="1">
                <a:solidFill>
                  <a:srgbClr val="008000"/>
                </a:solidFill>
                <a:latin typeface="Arial" charset="0"/>
              </a:rPr>
              <a:t>a correlation driven metal-insulator transition</a:t>
            </a:r>
          </a:p>
          <a:p>
            <a:pPr>
              <a:lnSpc>
                <a:spcPct val="100000"/>
              </a:lnSpc>
              <a:buFont typeface="Arial" charset="0"/>
              <a:buNone/>
            </a:pPr>
            <a:r>
              <a:rPr lang="en-GB" sz="1400">
                <a:latin typeface="Arial" charset="0"/>
              </a:rPr>
              <a:t>Mott </a:t>
            </a:r>
            <a:r>
              <a:rPr lang="ja-JP" altLang="en-GB" sz="1400">
                <a:latin typeface="Arial"/>
              </a:rPr>
              <a:t>’</a:t>
            </a:r>
            <a:r>
              <a:rPr lang="en-GB" sz="1400">
                <a:latin typeface="Arial" charset="0"/>
              </a:rPr>
              <a:t>49</a:t>
            </a: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5422900" y="3754438"/>
            <a:ext cx="563563" cy="273050"/>
          </a:xfrm>
          <a:custGeom>
            <a:avLst/>
            <a:gdLst>
              <a:gd name="G0" fmla="sin 10800 -341870"/>
              <a:gd name="G1" fmla="+- G0 10800 0"/>
              <a:gd name="G2" fmla="cos 10800 -341870"/>
              <a:gd name="G3" fmla="+- G2 10800 0"/>
              <a:gd name="G4" fmla="sin 10800 -11536139"/>
              <a:gd name="G5" fmla="+- G4 10800 0"/>
              <a:gd name="G6" fmla="cos 10800 -11536139"/>
              <a:gd name="G7" fmla="+- G6 10800 0"/>
              <a:gd name="T0" fmla="*/ -1880696326 w 21600"/>
              <a:gd name="T1" fmla="*/ 45746964 h 21600"/>
              <a:gd name="T2" fmla="*/ 7 w 21600"/>
              <a:gd name="T3" fmla="*/ -1821221632 h 21600"/>
              <a:gd name="T4" fmla="*/ -1 w 21600"/>
              <a:gd name="T5" fmla="*/ -1 h 21600"/>
              <a:gd name="T6" fmla="*/ 8 w 21600"/>
              <a:gd name="T7" fmla="*/ -1074066856 h 21600"/>
              <a:gd name="T8" fmla="*/ 44949527 w 21600"/>
              <a:gd name="T9" fmla="*/ 1 h 21600"/>
              <a:gd name="T10" fmla="*/ -1074066760 w 21600"/>
              <a:gd name="T11" fmla="*/ -1880646776 h 21600"/>
              <a:gd name="T12" fmla="*/ 0 w 21600"/>
              <a:gd name="T13" fmla="*/ 9817 h 21600"/>
              <a:gd name="T14" fmla="*/ 21599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4854575" y="3754438"/>
            <a:ext cx="565150" cy="273050"/>
          </a:xfrm>
          <a:custGeom>
            <a:avLst/>
            <a:gdLst>
              <a:gd name="G0" fmla="sin 10800 17694720"/>
              <a:gd name="G1" fmla="+- G0 10800 0"/>
              <a:gd name="G2" fmla="cos 10800 17694720"/>
              <a:gd name="G3" fmla="+- G2 10800 0"/>
              <a:gd name="G4" fmla="sin 10800 0"/>
              <a:gd name="G5" fmla="+- G4 10800 0"/>
              <a:gd name="G6" fmla="cos 10800 0"/>
              <a:gd name="G7" fmla="+- G6 10800 0"/>
              <a:gd name="T0" fmla="*/ 0 w 21600"/>
              <a:gd name="T1" fmla="*/ 0 h 21600"/>
              <a:gd name="T2" fmla="*/ 7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0799 w 21600"/>
              <a:gd name="T13" fmla="*/ 0 h 21600"/>
              <a:gd name="T14" fmla="*/ 215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-1"/>
                </a:cubicBezTo>
                <a:cubicBezTo>
                  <a:pt x="16764" y="-1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-1"/>
                </a:cubicBezTo>
                <a:cubicBezTo>
                  <a:pt x="16764" y="-1"/>
                  <a:pt x="21600" y="4835"/>
                  <a:pt x="21600" y="10800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5986463" y="3754438"/>
            <a:ext cx="565150" cy="273050"/>
          </a:xfrm>
          <a:custGeom>
            <a:avLst/>
            <a:gdLst>
              <a:gd name="G0" fmla="sin 10800 -11511714"/>
              <a:gd name="G1" fmla="+- G0 10800 0"/>
              <a:gd name="G2" fmla="cos 10800 -11511714"/>
              <a:gd name="G3" fmla="+- G2 10800 0"/>
              <a:gd name="G4" fmla="sin 10800 -6025358"/>
              <a:gd name="G5" fmla="+- G4 10800 0"/>
              <a:gd name="G6" fmla="cos 10800 -6025358"/>
              <a:gd name="G7" fmla="+- G6 10800 0"/>
              <a:gd name="T0" fmla="*/ 0 w 21600"/>
              <a:gd name="T1" fmla="*/ 0 h 21600"/>
              <a:gd name="T2" fmla="*/ 17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43 w 21600"/>
              <a:gd name="T13" fmla="*/ 1 h 21600"/>
              <a:gd name="T14" fmla="*/ 107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31" y="9981"/>
                </a:moveTo>
                <a:cubicBezTo>
                  <a:pt x="448" y="4490"/>
                  <a:pt x="4930" y="192"/>
                  <a:pt x="10434" y="6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31" y="9981"/>
                </a:moveTo>
                <a:cubicBezTo>
                  <a:pt x="448" y="4490"/>
                  <a:pt x="4930" y="192"/>
                  <a:pt x="10434" y="6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5421313" y="3749675"/>
            <a:ext cx="561975" cy="273050"/>
          </a:xfrm>
          <a:custGeom>
            <a:avLst/>
            <a:gdLst>
              <a:gd name="G0" fmla="sin 10800 -341870"/>
              <a:gd name="G1" fmla="+- G0 10800 0"/>
              <a:gd name="G2" fmla="cos 10800 -341870"/>
              <a:gd name="G3" fmla="+- G2 10800 0"/>
              <a:gd name="G4" fmla="sin 10800 -11536139"/>
              <a:gd name="G5" fmla="+- G4 10800 0"/>
              <a:gd name="G6" fmla="cos 10800 -11536139"/>
              <a:gd name="G7" fmla="+- G6 10800 0"/>
              <a:gd name="T0" fmla="*/ 0 w 21600"/>
              <a:gd name="T1" fmla="*/ 0 h 21600"/>
              <a:gd name="T2" fmla="*/ 0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0 w 21600"/>
              <a:gd name="T13" fmla="*/ 9817 h 21600"/>
              <a:gd name="T14" fmla="*/ 21599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</a:path>
            </a:pathLst>
          </a:custGeom>
          <a:noFill/>
          <a:ln w="3816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2133600" y="200501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2473325" y="2005013"/>
            <a:ext cx="112713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2813050" y="2005013"/>
            <a:ext cx="112713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3154363" y="200501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3494088" y="200501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3833813" y="2005013"/>
            <a:ext cx="112712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4173538" y="2005013"/>
            <a:ext cx="112712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4514850" y="200501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4854575" y="200501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2530475" y="2222500"/>
            <a:ext cx="33655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2574925" y="2143125"/>
            <a:ext cx="3175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a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2133600" y="2986088"/>
            <a:ext cx="39973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Clr>
                <a:srgbClr val="000099"/>
              </a:buClr>
              <a:buFont typeface="Arial" charset="0"/>
              <a:buNone/>
            </a:pPr>
            <a:r>
              <a:rPr lang="en-GB" sz="1800" b="1">
                <a:solidFill>
                  <a:srgbClr val="000099"/>
                </a:solidFill>
                <a:latin typeface="Arial" charset="0"/>
              </a:rPr>
              <a:t>cannot be obtained in band theory: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133600" y="4575175"/>
            <a:ext cx="42005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Clr>
                <a:srgbClr val="000099"/>
              </a:buClr>
              <a:buFont typeface="Arial" charset="0"/>
              <a:buNone/>
            </a:pPr>
            <a:r>
              <a:rPr lang="en-GB" sz="1800" b="1">
                <a:solidFill>
                  <a:srgbClr val="000099"/>
                </a:solidFill>
                <a:latin typeface="Arial" charset="0"/>
              </a:rPr>
              <a:t>not due to AF (weak coupling effect):</a:t>
            </a:r>
          </a:p>
        </p:txBody>
      </p:sp>
      <p:grpSp>
        <p:nvGrpSpPr>
          <p:cNvPr id="8212" name="Group 20"/>
          <p:cNvGrpSpPr>
            <a:grpSpLocks/>
          </p:cNvGrpSpPr>
          <p:nvPr/>
        </p:nvGrpSpPr>
        <p:grpSpPr bwMode="auto">
          <a:xfrm>
            <a:off x="6019800" y="1676400"/>
            <a:ext cx="1339850" cy="1144588"/>
            <a:chOff x="3792" y="1056"/>
            <a:chExt cx="844" cy="721"/>
          </a:xfrm>
        </p:grpSpPr>
        <p:sp>
          <p:nvSpPr>
            <p:cNvPr id="8213" name="Line 21"/>
            <p:cNvSpPr>
              <a:spLocks noChangeShapeType="1"/>
            </p:cNvSpPr>
            <p:nvPr/>
          </p:nvSpPr>
          <p:spPr bwMode="auto">
            <a:xfrm>
              <a:off x="3792" y="1056"/>
              <a:ext cx="1" cy="48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14" name="Line 22"/>
            <p:cNvSpPr>
              <a:spLocks noChangeShapeType="1"/>
            </p:cNvSpPr>
            <p:nvPr/>
          </p:nvSpPr>
          <p:spPr bwMode="auto">
            <a:xfrm>
              <a:off x="3792" y="1538"/>
              <a:ext cx="814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15" name="Text Box 23"/>
            <p:cNvSpPr txBox="1">
              <a:spLocks noChangeArrowheads="1"/>
            </p:cNvSpPr>
            <p:nvPr/>
          </p:nvSpPr>
          <p:spPr bwMode="auto">
            <a:xfrm>
              <a:off x="4427" y="1488"/>
              <a:ext cx="21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xi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/>
                <a:t>n</a:t>
              </a:r>
            </a:p>
          </p:txBody>
        </p:sp>
        <p:sp>
          <p:nvSpPr>
            <p:cNvPr id="8216" name="Line 24"/>
            <p:cNvSpPr>
              <a:spLocks noChangeShapeType="1"/>
            </p:cNvSpPr>
            <p:nvPr/>
          </p:nvSpPr>
          <p:spPr bwMode="auto">
            <a:xfrm>
              <a:off x="3792" y="1538"/>
              <a:ext cx="354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17" name="Line 25"/>
            <p:cNvSpPr>
              <a:spLocks noChangeShapeType="1"/>
            </p:cNvSpPr>
            <p:nvPr/>
          </p:nvSpPr>
          <p:spPr bwMode="auto">
            <a:xfrm flipV="1">
              <a:off x="4149" y="1331"/>
              <a:ext cx="1" cy="208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18" name="Freeform 26"/>
            <p:cNvSpPr>
              <a:spLocks noChangeArrowheads="1"/>
            </p:cNvSpPr>
            <p:nvPr/>
          </p:nvSpPr>
          <p:spPr bwMode="auto">
            <a:xfrm>
              <a:off x="4149" y="1125"/>
              <a:ext cx="318" cy="207"/>
            </a:xfrm>
            <a:custGeom>
              <a:avLst/>
              <a:gdLst>
                <a:gd name="T0" fmla="*/ 0 w 432"/>
                <a:gd name="T1" fmla="*/ 288 h 288"/>
                <a:gd name="T2" fmla="*/ 192 w 432"/>
                <a:gd name="T3" fmla="*/ 96 h 288"/>
                <a:gd name="T4" fmla="*/ 432 w 432"/>
                <a:gd name="T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288">
                  <a:moveTo>
                    <a:pt x="0" y="288"/>
                  </a:moveTo>
                  <a:cubicBezTo>
                    <a:pt x="60" y="216"/>
                    <a:pt x="120" y="144"/>
                    <a:pt x="192" y="96"/>
                  </a:cubicBezTo>
                  <a:cubicBezTo>
                    <a:pt x="264" y="48"/>
                    <a:pt x="348" y="24"/>
                    <a:pt x="432" y="0"/>
                  </a:cubicBezTo>
                </a:path>
              </a:pathLst>
            </a:custGeom>
            <a:noFill/>
            <a:ln w="2844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2530475" y="3481388"/>
            <a:ext cx="565150" cy="873125"/>
          </a:xfrm>
          <a:custGeom>
            <a:avLst/>
            <a:gdLst>
              <a:gd name="G0" fmla="sin 10800 17694720"/>
              <a:gd name="G1" fmla="+- G0 10800 0"/>
              <a:gd name="G2" fmla="cos 10800 17694720"/>
              <a:gd name="G3" fmla="+- G2 10800 0"/>
              <a:gd name="G4" fmla="sin 10800 0"/>
              <a:gd name="G5" fmla="+- G4 10800 0"/>
              <a:gd name="G6" fmla="cos 10800 0"/>
              <a:gd name="G7" fmla="+- G6 10800 0"/>
              <a:gd name="T0" fmla="*/ 18857984 w 21600"/>
              <a:gd name="T1" fmla="*/ 2120959232 h 21600"/>
              <a:gd name="T2" fmla="*/ 18862268 w 21600"/>
              <a:gd name="T3" fmla="*/ 100974340 h 21600"/>
              <a:gd name="T4" fmla="*/ -1816539816 w 21600"/>
              <a:gd name="T5" fmla="*/ 128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0799 w 21600"/>
              <a:gd name="T13" fmla="*/ 0 h 21600"/>
              <a:gd name="T14" fmla="*/ 215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-1"/>
                </a:cubicBezTo>
                <a:cubicBezTo>
                  <a:pt x="16764" y="-1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-1"/>
                </a:cubicBezTo>
                <a:cubicBezTo>
                  <a:pt x="16764" y="-1"/>
                  <a:pt x="21600" y="4835"/>
                  <a:pt x="21600" y="10800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0" name="AutoShape 28"/>
          <p:cNvSpPr>
            <a:spLocks noChangeArrowheads="1"/>
          </p:cNvSpPr>
          <p:nvPr/>
        </p:nvSpPr>
        <p:spPr bwMode="auto">
          <a:xfrm>
            <a:off x="3100388" y="3484563"/>
            <a:ext cx="561975" cy="873125"/>
          </a:xfrm>
          <a:custGeom>
            <a:avLst/>
            <a:gdLst>
              <a:gd name="G0" fmla="sin 10800 -341870"/>
              <a:gd name="G1" fmla="+- G0 10800 0"/>
              <a:gd name="G2" fmla="cos 10800 -341870"/>
              <a:gd name="G3" fmla="+- G2 10800 0"/>
              <a:gd name="G4" fmla="sin 10800 -11536139"/>
              <a:gd name="G5" fmla="+- G4 10800 0"/>
              <a:gd name="G6" fmla="cos 10800 -11536139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0 w 21600"/>
              <a:gd name="T13" fmla="*/ 9817 h 21600"/>
              <a:gd name="T14" fmla="*/ 21599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1" name="AutoShape 29"/>
          <p:cNvSpPr>
            <a:spLocks noChangeArrowheads="1"/>
          </p:cNvSpPr>
          <p:nvPr/>
        </p:nvSpPr>
        <p:spPr bwMode="auto">
          <a:xfrm>
            <a:off x="3662363" y="3481388"/>
            <a:ext cx="565150" cy="873125"/>
          </a:xfrm>
          <a:custGeom>
            <a:avLst/>
            <a:gdLst>
              <a:gd name="G0" fmla="sin 10800 -11511714"/>
              <a:gd name="G1" fmla="+- G0 10800 0"/>
              <a:gd name="G2" fmla="cos 10800 -11511714"/>
              <a:gd name="G3" fmla="+- G2 10800 0"/>
              <a:gd name="G4" fmla="sin 10800 -6025358"/>
              <a:gd name="G5" fmla="+- G4 10800 0"/>
              <a:gd name="G6" fmla="cos 10800 -6025358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43 w 21600"/>
              <a:gd name="T13" fmla="*/ 1 h 21600"/>
              <a:gd name="T14" fmla="*/ 107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31" y="9981"/>
                </a:moveTo>
                <a:cubicBezTo>
                  <a:pt x="448" y="4490"/>
                  <a:pt x="4930" y="192"/>
                  <a:pt x="10434" y="6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31" y="9981"/>
                </a:moveTo>
                <a:cubicBezTo>
                  <a:pt x="448" y="4490"/>
                  <a:pt x="4930" y="192"/>
                  <a:pt x="10434" y="6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2" name="AutoShape 30"/>
          <p:cNvSpPr>
            <a:spLocks noChangeArrowheads="1"/>
          </p:cNvSpPr>
          <p:nvPr/>
        </p:nvSpPr>
        <p:spPr bwMode="auto">
          <a:xfrm>
            <a:off x="3097213" y="3465513"/>
            <a:ext cx="561975" cy="876300"/>
          </a:xfrm>
          <a:custGeom>
            <a:avLst/>
            <a:gdLst>
              <a:gd name="G0" fmla="sin 10800 -341870"/>
              <a:gd name="G1" fmla="+- G0 10800 0"/>
              <a:gd name="G2" fmla="cos 10800 -341870"/>
              <a:gd name="G3" fmla="+- G2 10800 0"/>
              <a:gd name="G4" fmla="sin 10800 -11536139"/>
              <a:gd name="G5" fmla="+- G4 10800 0"/>
              <a:gd name="G6" fmla="cos 10800 -11536139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0 w 21600"/>
              <a:gd name="T13" fmla="*/ 9817 h 21600"/>
              <a:gd name="T14" fmla="*/ 21599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</a:path>
            </a:pathLst>
          </a:custGeom>
          <a:noFill/>
          <a:ln w="3816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 flipH="1">
            <a:off x="5192713" y="3863975"/>
            <a:ext cx="1016000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2870200" y="3863975"/>
            <a:ext cx="1068388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3778250" y="2222500"/>
            <a:ext cx="1482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n ~ 1/a</a:t>
            </a:r>
            <a:r>
              <a:rPr lang="en-GB" baseline="30000"/>
              <a:t>3 </a:t>
            </a:r>
            <a:r>
              <a:rPr lang="en-GB"/>
              <a:t>~ t</a:t>
            </a:r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4400550" y="3644900"/>
            <a:ext cx="342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t </a:t>
            </a:r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4724400" y="3810000"/>
            <a:ext cx="1588" cy="2174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4173538" y="4083050"/>
            <a:ext cx="900112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29" name="AutoShape 37"/>
          <p:cNvSpPr>
            <a:spLocks noChangeArrowheads="1"/>
          </p:cNvSpPr>
          <p:nvPr/>
        </p:nvSpPr>
        <p:spPr bwMode="auto">
          <a:xfrm>
            <a:off x="2476500" y="5067300"/>
            <a:ext cx="561975" cy="873125"/>
          </a:xfrm>
          <a:custGeom>
            <a:avLst/>
            <a:gdLst>
              <a:gd name="G0" fmla="sin 10800 17694720"/>
              <a:gd name="G1" fmla="+- G0 10800 0"/>
              <a:gd name="G2" fmla="cos 10800 17694720"/>
              <a:gd name="G3" fmla="+- G2 10800 0"/>
              <a:gd name="G4" fmla="sin 10800 0"/>
              <a:gd name="G5" fmla="+- G4 10800 0"/>
              <a:gd name="G6" fmla="cos 10800 0"/>
              <a:gd name="G7" fmla="+- G6 10800 0"/>
              <a:gd name="T0" fmla="*/ 18857984 w 21600"/>
              <a:gd name="T1" fmla="*/ 2121010048 h 21600"/>
              <a:gd name="T2" fmla="*/ 1 w 21600"/>
              <a:gd name="T3" fmla="*/ 100974336 h 21600"/>
              <a:gd name="T4" fmla="*/ 64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0799 w 21600"/>
              <a:gd name="T13" fmla="*/ 0 h 21600"/>
              <a:gd name="T14" fmla="*/ 215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-1"/>
                </a:cubicBezTo>
                <a:cubicBezTo>
                  <a:pt x="16764" y="-1"/>
                  <a:pt x="21600" y="4835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-1"/>
                </a:cubicBezTo>
                <a:cubicBezTo>
                  <a:pt x="16764" y="-1"/>
                  <a:pt x="21600" y="4835"/>
                  <a:pt x="21600" y="10800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30" name="AutoShape 38"/>
          <p:cNvSpPr>
            <a:spLocks noChangeArrowheads="1"/>
          </p:cNvSpPr>
          <p:nvPr/>
        </p:nvSpPr>
        <p:spPr bwMode="auto">
          <a:xfrm>
            <a:off x="3043238" y="5070475"/>
            <a:ext cx="561975" cy="873125"/>
          </a:xfrm>
          <a:custGeom>
            <a:avLst/>
            <a:gdLst>
              <a:gd name="G0" fmla="sin 10800 -341870"/>
              <a:gd name="G1" fmla="+- G0 10800 0"/>
              <a:gd name="G2" fmla="cos 10800 -341870"/>
              <a:gd name="G3" fmla="+- G2 10800 0"/>
              <a:gd name="G4" fmla="sin 10800 -11536139"/>
              <a:gd name="G5" fmla="+- G4 10800 0"/>
              <a:gd name="G6" fmla="cos 10800 -11536139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0 w 21600"/>
              <a:gd name="T13" fmla="*/ 9817 h 21600"/>
              <a:gd name="T14" fmla="*/ 21599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31" name="AutoShape 39"/>
          <p:cNvSpPr>
            <a:spLocks noChangeArrowheads="1"/>
          </p:cNvSpPr>
          <p:nvPr/>
        </p:nvSpPr>
        <p:spPr bwMode="auto">
          <a:xfrm>
            <a:off x="3605213" y="5067300"/>
            <a:ext cx="565150" cy="874713"/>
          </a:xfrm>
          <a:custGeom>
            <a:avLst/>
            <a:gdLst>
              <a:gd name="G0" fmla="sin 10800 -11511714"/>
              <a:gd name="G1" fmla="+- G0 10800 0"/>
              <a:gd name="G2" fmla="cos 10800 -11511714"/>
              <a:gd name="G3" fmla="+- G2 10800 0"/>
              <a:gd name="G4" fmla="sin 10800 -6025358"/>
              <a:gd name="G5" fmla="+- G4 10800 0"/>
              <a:gd name="G6" fmla="cos 10800 -6025358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43 w 21600"/>
              <a:gd name="T13" fmla="*/ 1 h 21600"/>
              <a:gd name="T14" fmla="*/ 107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31" y="9981"/>
                </a:moveTo>
                <a:cubicBezTo>
                  <a:pt x="448" y="4490"/>
                  <a:pt x="4930" y="192"/>
                  <a:pt x="10434" y="6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31" y="9981"/>
                </a:moveTo>
                <a:cubicBezTo>
                  <a:pt x="448" y="4490"/>
                  <a:pt x="4930" y="192"/>
                  <a:pt x="10434" y="6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32" name="AutoShape 40"/>
          <p:cNvSpPr>
            <a:spLocks noChangeArrowheads="1"/>
          </p:cNvSpPr>
          <p:nvPr/>
        </p:nvSpPr>
        <p:spPr bwMode="auto">
          <a:xfrm>
            <a:off x="3040063" y="5051425"/>
            <a:ext cx="561975" cy="876300"/>
          </a:xfrm>
          <a:custGeom>
            <a:avLst/>
            <a:gdLst>
              <a:gd name="G0" fmla="sin 10800 -341870"/>
              <a:gd name="G1" fmla="+- G0 10800 0"/>
              <a:gd name="G2" fmla="cos 10800 -341870"/>
              <a:gd name="G3" fmla="+- G2 10800 0"/>
              <a:gd name="G4" fmla="sin 10800 -11536139"/>
              <a:gd name="G5" fmla="+- G4 10800 0"/>
              <a:gd name="G6" fmla="cos 10800 -11536139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0 w 21600"/>
              <a:gd name="T13" fmla="*/ 9817 h 21600"/>
              <a:gd name="T14" fmla="*/ 21599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55" y="9817"/>
                </a:moveTo>
                <a:cubicBezTo>
                  <a:pt x="21585" y="10144"/>
                  <a:pt x="21600" y="10472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550"/>
                  <a:pt x="8" y="10300"/>
                  <a:pt x="25" y="10051"/>
                </a:cubicBezTo>
              </a:path>
            </a:pathLst>
          </a:custGeom>
          <a:noFill/>
          <a:ln w="3816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33" name="Line 41"/>
          <p:cNvSpPr>
            <a:spLocks noChangeShapeType="1"/>
          </p:cNvSpPr>
          <p:nvPr/>
        </p:nvSpPr>
        <p:spPr bwMode="auto">
          <a:xfrm>
            <a:off x="2813050" y="5449888"/>
            <a:ext cx="1068388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34" name="AutoShape 42"/>
          <p:cNvSpPr>
            <a:spLocks noChangeArrowheads="1"/>
          </p:cNvSpPr>
          <p:nvPr/>
        </p:nvSpPr>
        <p:spPr bwMode="auto">
          <a:xfrm>
            <a:off x="4459288" y="4959350"/>
            <a:ext cx="450850" cy="876300"/>
          </a:xfrm>
          <a:custGeom>
            <a:avLst/>
            <a:gdLst>
              <a:gd name="G0" fmla="sin 10800 17694720"/>
              <a:gd name="G1" fmla="+- G0 10800 0"/>
              <a:gd name="G2" fmla="cos 10800 17694720"/>
              <a:gd name="G3" fmla="+- G2 10800 0"/>
              <a:gd name="G4" fmla="sin 10800 -871284"/>
              <a:gd name="G5" fmla="+- G4 10800 0"/>
              <a:gd name="G6" fmla="cos 10800 -871284"/>
              <a:gd name="G7" fmla="+- G6 10800 0"/>
              <a:gd name="T0" fmla="*/ 0 w 21600"/>
              <a:gd name="T1" fmla="*/ 0 h 21600"/>
              <a:gd name="T2" fmla="*/ 1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0799 w 21600"/>
              <a:gd name="T13" fmla="*/ 0 h 21600"/>
              <a:gd name="T14" fmla="*/ 21308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-1"/>
                </a:cubicBezTo>
                <a:cubicBezTo>
                  <a:pt x="15807" y="-1"/>
                  <a:pt x="20158" y="3442"/>
                  <a:pt x="21310" y="8315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-1"/>
                </a:cubicBezTo>
                <a:cubicBezTo>
                  <a:pt x="15807" y="-1"/>
                  <a:pt x="20158" y="3442"/>
                  <a:pt x="21310" y="8315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35" name="AutoShape 43"/>
          <p:cNvSpPr>
            <a:spLocks noChangeArrowheads="1"/>
          </p:cNvSpPr>
          <p:nvPr/>
        </p:nvSpPr>
        <p:spPr bwMode="auto">
          <a:xfrm>
            <a:off x="5083175" y="5072063"/>
            <a:ext cx="454025" cy="873125"/>
          </a:xfrm>
          <a:custGeom>
            <a:avLst/>
            <a:gdLst>
              <a:gd name="G0" fmla="sin 10800 439604"/>
              <a:gd name="G1" fmla="+- G0 10800 0"/>
              <a:gd name="G2" fmla="cos 10800 439604"/>
              <a:gd name="G3" fmla="+- G2 10800 0"/>
              <a:gd name="G4" fmla="sin 10800 11081631"/>
              <a:gd name="G5" fmla="+- G4 10800 0"/>
              <a:gd name="G6" fmla="cos 10800 11081631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209 w 21600"/>
              <a:gd name="T13" fmla="*/ 10799 h 21600"/>
              <a:gd name="T14" fmla="*/ 21536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26" y="12061"/>
                </a:moveTo>
                <a:cubicBezTo>
                  <a:pt x="20886" y="17500"/>
                  <a:pt x="16276" y="21599"/>
                  <a:pt x="10800" y="21599"/>
                </a:cubicBezTo>
                <a:cubicBezTo>
                  <a:pt x="5623" y="21599"/>
                  <a:pt x="1174" y="17926"/>
                  <a:pt x="194" y="12843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26" y="12061"/>
                </a:moveTo>
                <a:cubicBezTo>
                  <a:pt x="20886" y="17500"/>
                  <a:pt x="16276" y="21599"/>
                  <a:pt x="10800" y="21599"/>
                </a:cubicBezTo>
                <a:cubicBezTo>
                  <a:pt x="5623" y="21599"/>
                  <a:pt x="1174" y="17926"/>
                  <a:pt x="194" y="12843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36" name="AutoShape 44"/>
          <p:cNvSpPr>
            <a:spLocks noChangeArrowheads="1"/>
          </p:cNvSpPr>
          <p:nvPr/>
        </p:nvSpPr>
        <p:spPr bwMode="auto">
          <a:xfrm>
            <a:off x="5634038" y="5011738"/>
            <a:ext cx="450850" cy="877887"/>
          </a:xfrm>
          <a:custGeom>
            <a:avLst/>
            <a:gdLst>
              <a:gd name="G0" fmla="sin 10800 -10502662"/>
              <a:gd name="G1" fmla="+- G0 10800 0"/>
              <a:gd name="G2" fmla="cos 10800 -10502662"/>
              <a:gd name="G3" fmla="+- G2 10800 0"/>
              <a:gd name="G4" fmla="sin 10800 -6025358"/>
              <a:gd name="G5" fmla="+- G4 10800 0"/>
              <a:gd name="G6" fmla="cos 10800 -6025358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675 w 21600"/>
              <a:gd name="T13" fmla="*/ 1 h 21600"/>
              <a:gd name="T14" fmla="*/ 107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634" y="7151"/>
                </a:moveTo>
                <a:cubicBezTo>
                  <a:pt x="2129" y="2987"/>
                  <a:pt x="6012" y="156"/>
                  <a:pt x="10434" y="6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634" y="7151"/>
                </a:moveTo>
                <a:cubicBezTo>
                  <a:pt x="2129" y="2987"/>
                  <a:pt x="6012" y="156"/>
                  <a:pt x="10434" y="6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37" name="AutoShape 45"/>
          <p:cNvSpPr>
            <a:spLocks noChangeArrowheads="1"/>
          </p:cNvSpPr>
          <p:nvPr/>
        </p:nvSpPr>
        <p:spPr bwMode="auto">
          <a:xfrm>
            <a:off x="5081588" y="5138738"/>
            <a:ext cx="452437" cy="803275"/>
          </a:xfrm>
          <a:custGeom>
            <a:avLst/>
            <a:gdLst>
              <a:gd name="G0" fmla="sin 10800 268001"/>
              <a:gd name="G1" fmla="+- G0 10800 0"/>
              <a:gd name="G2" fmla="cos 10800 268001"/>
              <a:gd name="G3" fmla="+- G2 10800 0"/>
              <a:gd name="G4" fmla="sin 10800 11333456"/>
              <a:gd name="G5" fmla="+- G4 10800 0"/>
              <a:gd name="G6" fmla="cos 10800 11333456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11 w 21600"/>
              <a:gd name="T13" fmla="*/ 10799 h 21600"/>
              <a:gd name="T14" fmla="*/ 21571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72" y="11570"/>
                </a:moveTo>
                <a:cubicBezTo>
                  <a:pt x="21168" y="17221"/>
                  <a:pt x="16465" y="21599"/>
                  <a:pt x="10800" y="21599"/>
                </a:cubicBezTo>
                <a:cubicBezTo>
                  <a:pt x="5348" y="21599"/>
                  <a:pt x="752" y="17537"/>
                  <a:pt x="81" y="12128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72" y="11570"/>
                </a:moveTo>
                <a:cubicBezTo>
                  <a:pt x="21168" y="17221"/>
                  <a:pt x="16465" y="21599"/>
                  <a:pt x="10800" y="21599"/>
                </a:cubicBezTo>
                <a:cubicBezTo>
                  <a:pt x="5348" y="21599"/>
                  <a:pt x="752" y="17537"/>
                  <a:pt x="81" y="12128"/>
                </a:cubicBezTo>
              </a:path>
            </a:pathLst>
          </a:custGeom>
          <a:noFill/>
          <a:ln w="3816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38" name="Line 46"/>
          <p:cNvSpPr>
            <a:spLocks noChangeShapeType="1"/>
          </p:cNvSpPr>
          <p:nvPr/>
        </p:nvSpPr>
        <p:spPr bwMode="auto">
          <a:xfrm>
            <a:off x="4741863" y="5449888"/>
            <a:ext cx="10668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39" name="AutoShape 47"/>
          <p:cNvSpPr>
            <a:spLocks noChangeArrowheads="1"/>
          </p:cNvSpPr>
          <p:nvPr/>
        </p:nvSpPr>
        <p:spPr bwMode="auto">
          <a:xfrm>
            <a:off x="5081588" y="4957763"/>
            <a:ext cx="392112" cy="850900"/>
          </a:xfrm>
          <a:custGeom>
            <a:avLst/>
            <a:gdLst>
              <a:gd name="G0" fmla="sin 10800 -11473461"/>
              <a:gd name="G1" fmla="+- G0 10800 0"/>
              <a:gd name="G2" fmla="cos 10800 -11473461"/>
              <a:gd name="G3" fmla="+- G2 10800 0"/>
              <a:gd name="G4" fmla="sin 10800 -567544"/>
              <a:gd name="G5" fmla="+- G4 10800 0"/>
              <a:gd name="G6" fmla="cos 10800 -567544"/>
              <a:gd name="G7" fmla="+- G6 10800 0"/>
              <a:gd name="T0" fmla="*/ 0 w 21600"/>
              <a:gd name="T1" fmla="*/ 0 h 21600"/>
              <a:gd name="T2" fmla="*/ 1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43 w 21600"/>
              <a:gd name="T13" fmla="*/ 0 h 21600"/>
              <a:gd name="T14" fmla="*/ 21487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39" y="9872"/>
                </a:moveTo>
                <a:cubicBezTo>
                  <a:pt x="521" y="4287"/>
                  <a:pt x="5194" y="-1"/>
                  <a:pt x="10800" y="-1"/>
                </a:cubicBezTo>
                <a:cubicBezTo>
                  <a:pt x="16136" y="-1"/>
                  <a:pt x="20672" y="3897"/>
                  <a:pt x="21476" y="9172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39" y="9872"/>
                </a:moveTo>
                <a:cubicBezTo>
                  <a:pt x="521" y="4287"/>
                  <a:pt x="5194" y="-1"/>
                  <a:pt x="10800" y="-1"/>
                </a:cubicBezTo>
                <a:cubicBezTo>
                  <a:pt x="16136" y="-1"/>
                  <a:pt x="20672" y="3897"/>
                  <a:pt x="21476" y="9172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0" name="AutoShape 48"/>
          <p:cNvSpPr>
            <a:spLocks noChangeArrowheads="1"/>
          </p:cNvSpPr>
          <p:nvPr/>
        </p:nvSpPr>
        <p:spPr bwMode="auto">
          <a:xfrm>
            <a:off x="4460875" y="5065713"/>
            <a:ext cx="447675" cy="877887"/>
          </a:xfrm>
          <a:custGeom>
            <a:avLst/>
            <a:gdLst>
              <a:gd name="G0" fmla="sin 10800 760631"/>
              <a:gd name="G1" fmla="+- G0 10800 0"/>
              <a:gd name="G2" fmla="cos 10800 760631"/>
              <a:gd name="G3" fmla="+- G2 10800 0"/>
              <a:gd name="G4" fmla="sin 10800 5052754"/>
              <a:gd name="G5" fmla="+- G4 10800 0"/>
              <a:gd name="G6" fmla="cos 10800 5052754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0799 w 21600"/>
              <a:gd name="T13" fmla="*/ 10799 h 21600"/>
              <a:gd name="T14" fmla="*/ 21389 w 21600"/>
              <a:gd name="T15" fmla="*/ 2130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379" y="12972"/>
                </a:moveTo>
                <a:cubicBezTo>
                  <a:pt x="20528" y="17116"/>
                  <a:pt x="17335" y="20382"/>
                  <a:pt x="13211" y="21327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379" y="12972"/>
                </a:moveTo>
                <a:cubicBezTo>
                  <a:pt x="20528" y="17116"/>
                  <a:pt x="17335" y="20382"/>
                  <a:pt x="13211" y="21327"/>
                </a:cubicBezTo>
              </a:path>
            </a:pathLst>
          </a:custGeom>
          <a:noFill/>
          <a:ln w="3816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1" name="AutoShape 49"/>
          <p:cNvSpPr>
            <a:spLocks noChangeArrowheads="1"/>
          </p:cNvSpPr>
          <p:nvPr/>
        </p:nvSpPr>
        <p:spPr bwMode="auto">
          <a:xfrm>
            <a:off x="5703888" y="5065713"/>
            <a:ext cx="449262" cy="877887"/>
          </a:xfrm>
          <a:custGeom>
            <a:avLst/>
            <a:gdLst>
              <a:gd name="G0" fmla="sin 10800 6062981"/>
              <a:gd name="G1" fmla="+- G0 10800 0"/>
              <a:gd name="G2" fmla="cos 10800 6062981"/>
              <a:gd name="G3" fmla="+- G2 10800 0"/>
              <a:gd name="G4" fmla="sin 10800 11027576"/>
              <a:gd name="G5" fmla="+- G4 10800 0"/>
              <a:gd name="G6" fmla="cos 10800 11027576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248 w 21600"/>
              <a:gd name="T13" fmla="*/ 10799 h 21600"/>
              <a:gd name="T14" fmla="*/ 10799 w 21600"/>
              <a:gd name="T15" fmla="*/ 2159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10325" y="21589"/>
                </a:moveTo>
                <a:cubicBezTo>
                  <a:pt x="5389" y="21372"/>
                  <a:pt x="1230" y="17833"/>
                  <a:pt x="225" y="12995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0325" y="21589"/>
                </a:moveTo>
                <a:cubicBezTo>
                  <a:pt x="5389" y="21372"/>
                  <a:pt x="1230" y="17833"/>
                  <a:pt x="225" y="12995"/>
                </a:cubicBezTo>
              </a:path>
            </a:pathLst>
          </a:custGeom>
          <a:noFill/>
          <a:ln w="3816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2" name="AutoShape 50"/>
          <p:cNvSpPr>
            <a:spLocks noChangeArrowheads="1"/>
          </p:cNvSpPr>
          <p:nvPr/>
        </p:nvSpPr>
        <p:spPr bwMode="auto">
          <a:xfrm>
            <a:off x="4911725" y="5505450"/>
            <a:ext cx="169863" cy="219075"/>
          </a:xfrm>
          <a:custGeom>
            <a:avLst/>
            <a:gdLst>
              <a:gd name="G0" fmla="sin 10800 -11483135"/>
              <a:gd name="G1" fmla="+- G0 10800 0"/>
              <a:gd name="G2" fmla="cos 10800 -11483135"/>
              <a:gd name="G3" fmla="+- G2 10800 0"/>
              <a:gd name="G4" fmla="sin 10800 -567544"/>
              <a:gd name="G5" fmla="+- G4 10800 0"/>
              <a:gd name="G6" fmla="cos 10800 -567544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43 w 21600"/>
              <a:gd name="T13" fmla="*/ 0 h 21600"/>
              <a:gd name="T14" fmla="*/ 21487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37" y="9899"/>
                </a:moveTo>
                <a:cubicBezTo>
                  <a:pt x="506" y="4303"/>
                  <a:pt x="5184" y="-1"/>
                  <a:pt x="10800" y="-1"/>
                </a:cubicBezTo>
                <a:cubicBezTo>
                  <a:pt x="16136" y="-1"/>
                  <a:pt x="20672" y="3897"/>
                  <a:pt x="21476" y="9172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37" y="9899"/>
                </a:moveTo>
                <a:cubicBezTo>
                  <a:pt x="506" y="4303"/>
                  <a:pt x="5184" y="-1"/>
                  <a:pt x="10800" y="-1"/>
                </a:cubicBezTo>
                <a:cubicBezTo>
                  <a:pt x="16136" y="-1"/>
                  <a:pt x="20672" y="3897"/>
                  <a:pt x="21476" y="9172"/>
                </a:cubicBezTo>
              </a:path>
            </a:pathLst>
          </a:custGeom>
          <a:noFill/>
          <a:ln w="3816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3" name="AutoShape 51"/>
          <p:cNvSpPr>
            <a:spLocks noChangeArrowheads="1"/>
          </p:cNvSpPr>
          <p:nvPr/>
        </p:nvSpPr>
        <p:spPr bwMode="auto">
          <a:xfrm>
            <a:off x="5534025" y="5503863"/>
            <a:ext cx="171450" cy="219075"/>
          </a:xfrm>
          <a:custGeom>
            <a:avLst/>
            <a:gdLst>
              <a:gd name="G0" fmla="sin 10800 -11473461"/>
              <a:gd name="G1" fmla="+- G0 10800 0"/>
              <a:gd name="G2" fmla="cos 10800 -11473461"/>
              <a:gd name="G3" fmla="+- G2 10800 0"/>
              <a:gd name="G4" fmla="sin 10800 -567544"/>
              <a:gd name="G5" fmla="+- G4 10800 0"/>
              <a:gd name="G6" fmla="cos 10800 -567544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43 w 21600"/>
              <a:gd name="T13" fmla="*/ 0 h 21600"/>
              <a:gd name="T14" fmla="*/ 21487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39" y="9872"/>
                </a:moveTo>
                <a:cubicBezTo>
                  <a:pt x="521" y="4287"/>
                  <a:pt x="5194" y="-1"/>
                  <a:pt x="10800" y="-1"/>
                </a:cubicBezTo>
                <a:cubicBezTo>
                  <a:pt x="16136" y="-1"/>
                  <a:pt x="20672" y="3897"/>
                  <a:pt x="21476" y="9172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39" y="9872"/>
                </a:moveTo>
                <a:cubicBezTo>
                  <a:pt x="521" y="4287"/>
                  <a:pt x="5194" y="-1"/>
                  <a:pt x="10800" y="-1"/>
                </a:cubicBezTo>
                <a:cubicBezTo>
                  <a:pt x="16136" y="-1"/>
                  <a:pt x="20672" y="3897"/>
                  <a:pt x="21476" y="9172"/>
                </a:cubicBezTo>
              </a:path>
            </a:pathLst>
          </a:custGeom>
          <a:noFill/>
          <a:ln w="3816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4" name="AutoShape 52"/>
          <p:cNvSpPr>
            <a:spLocks noChangeArrowheads="1"/>
          </p:cNvSpPr>
          <p:nvPr/>
        </p:nvSpPr>
        <p:spPr bwMode="auto">
          <a:xfrm>
            <a:off x="5478463" y="5194300"/>
            <a:ext cx="169862" cy="217488"/>
          </a:xfrm>
          <a:custGeom>
            <a:avLst/>
            <a:gdLst>
              <a:gd name="G0" fmla="sin 10800 109399"/>
              <a:gd name="G1" fmla="+- G0 10800 0"/>
              <a:gd name="G2" fmla="cos 10800 109399"/>
              <a:gd name="G3" fmla="+- G2 10800 0"/>
              <a:gd name="G4" fmla="sin 10800 -11280769"/>
              <a:gd name="G5" fmla="+- G4 10800 0"/>
              <a:gd name="G6" fmla="cos 10800 -11280769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0 w 21600"/>
              <a:gd name="T13" fmla="*/ 9238 h 21600"/>
              <a:gd name="T14" fmla="*/ 21597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95" y="11114"/>
                </a:moveTo>
                <a:cubicBezTo>
                  <a:pt x="21425" y="16953"/>
                  <a:pt x="16642" y="21599"/>
                  <a:pt x="10800" y="21599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305"/>
                  <a:pt x="33" y="9811"/>
                  <a:pt x="101" y="9321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95" y="11114"/>
                </a:moveTo>
                <a:cubicBezTo>
                  <a:pt x="21425" y="16953"/>
                  <a:pt x="16642" y="21599"/>
                  <a:pt x="10800" y="21599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305"/>
                  <a:pt x="33" y="9811"/>
                  <a:pt x="101" y="9321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5" name="AutoShape 53"/>
          <p:cNvSpPr>
            <a:spLocks noChangeArrowheads="1"/>
          </p:cNvSpPr>
          <p:nvPr/>
        </p:nvSpPr>
        <p:spPr bwMode="auto">
          <a:xfrm>
            <a:off x="4911725" y="5194300"/>
            <a:ext cx="169863" cy="217488"/>
          </a:xfrm>
          <a:custGeom>
            <a:avLst/>
            <a:gdLst>
              <a:gd name="G0" fmla="sin 10800 109399"/>
              <a:gd name="G1" fmla="+- G0 10800 0"/>
              <a:gd name="G2" fmla="cos 10800 109399"/>
              <a:gd name="G3" fmla="+- G2 10800 0"/>
              <a:gd name="G4" fmla="sin 10800 -11280769"/>
              <a:gd name="G5" fmla="+- G4 10800 0"/>
              <a:gd name="G6" fmla="cos 10800 -11280769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0 w 21600"/>
              <a:gd name="T13" fmla="*/ 9238 h 21600"/>
              <a:gd name="T14" fmla="*/ 21597 w 21600"/>
              <a:gd name="T15" fmla="*/ 215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1595" y="11114"/>
                </a:moveTo>
                <a:cubicBezTo>
                  <a:pt x="21425" y="16953"/>
                  <a:pt x="16642" y="21599"/>
                  <a:pt x="10800" y="21599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305"/>
                  <a:pt x="33" y="9811"/>
                  <a:pt x="101" y="9321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1595" y="11114"/>
                </a:moveTo>
                <a:cubicBezTo>
                  <a:pt x="21425" y="16953"/>
                  <a:pt x="16642" y="21599"/>
                  <a:pt x="10800" y="21599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10305"/>
                  <a:pt x="33" y="9811"/>
                  <a:pt x="101" y="9321"/>
                </a:cubicBezTo>
              </a:path>
            </a:pathLst>
          </a:cu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6" name="Oval 54"/>
          <p:cNvSpPr>
            <a:spLocks noChangeArrowheads="1"/>
          </p:cNvSpPr>
          <p:nvPr/>
        </p:nvSpPr>
        <p:spPr bwMode="auto">
          <a:xfrm>
            <a:off x="3324225" y="621506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7" name="Oval 55"/>
          <p:cNvSpPr>
            <a:spLocks noChangeArrowheads="1"/>
          </p:cNvSpPr>
          <p:nvPr/>
        </p:nvSpPr>
        <p:spPr bwMode="auto">
          <a:xfrm>
            <a:off x="3663950" y="621506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8" name="Oval 56"/>
          <p:cNvSpPr>
            <a:spLocks noChangeArrowheads="1"/>
          </p:cNvSpPr>
          <p:nvPr/>
        </p:nvSpPr>
        <p:spPr bwMode="auto">
          <a:xfrm>
            <a:off x="4003675" y="6215063"/>
            <a:ext cx="112713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49" name="Oval 57"/>
          <p:cNvSpPr>
            <a:spLocks noChangeArrowheads="1"/>
          </p:cNvSpPr>
          <p:nvPr/>
        </p:nvSpPr>
        <p:spPr bwMode="auto">
          <a:xfrm>
            <a:off x="4344988" y="621506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50" name="Oval 58"/>
          <p:cNvSpPr>
            <a:spLocks noChangeArrowheads="1"/>
          </p:cNvSpPr>
          <p:nvPr/>
        </p:nvSpPr>
        <p:spPr bwMode="auto">
          <a:xfrm>
            <a:off x="4684713" y="621506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51" name="Oval 59"/>
          <p:cNvSpPr>
            <a:spLocks noChangeArrowheads="1"/>
          </p:cNvSpPr>
          <p:nvPr/>
        </p:nvSpPr>
        <p:spPr bwMode="auto">
          <a:xfrm>
            <a:off x="5024438" y="6215063"/>
            <a:ext cx="111125" cy="109537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52" name="Line 60"/>
          <p:cNvSpPr>
            <a:spLocks noChangeShapeType="1"/>
          </p:cNvSpPr>
          <p:nvPr/>
        </p:nvSpPr>
        <p:spPr bwMode="auto">
          <a:xfrm flipV="1">
            <a:off x="3381375" y="6103938"/>
            <a:ext cx="1588" cy="3317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53" name="Line 61"/>
          <p:cNvSpPr>
            <a:spLocks noChangeShapeType="1"/>
          </p:cNvSpPr>
          <p:nvPr/>
        </p:nvSpPr>
        <p:spPr bwMode="auto">
          <a:xfrm flipV="1">
            <a:off x="4741863" y="6103938"/>
            <a:ext cx="1587" cy="3317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54" name="Line 62"/>
          <p:cNvSpPr>
            <a:spLocks noChangeShapeType="1"/>
          </p:cNvSpPr>
          <p:nvPr/>
        </p:nvSpPr>
        <p:spPr bwMode="auto">
          <a:xfrm flipV="1">
            <a:off x="4060825" y="6103938"/>
            <a:ext cx="1588" cy="3317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55" name="Line 63"/>
          <p:cNvSpPr>
            <a:spLocks noChangeShapeType="1"/>
          </p:cNvSpPr>
          <p:nvPr/>
        </p:nvSpPr>
        <p:spPr bwMode="auto">
          <a:xfrm>
            <a:off x="5081588" y="6105525"/>
            <a:ext cx="1587" cy="3286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56" name="Line 64"/>
          <p:cNvSpPr>
            <a:spLocks noChangeShapeType="1"/>
          </p:cNvSpPr>
          <p:nvPr/>
        </p:nvSpPr>
        <p:spPr bwMode="auto">
          <a:xfrm>
            <a:off x="3721100" y="6105525"/>
            <a:ext cx="1588" cy="3286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57" name="Line 65"/>
          <p:cNvSpPr>
            <a:spLocks noChangeShapeType="1"/>
          </p:cNvSpPr>
          <p:nvPr/>
        </p:nvSpPr>
        <p:spPr bwMode="auto">
          <a:xfrm>
            <a:off x="4400550" y="6105525"/>
            <a:ext cx="1588" cy="3286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58" name="Line 66"/>
          <p:cNvSpPr>
            <a:spLocks noChangeShapeType="1"/>
          </p:cNvSpPr>
          <p:nvPr/>
        </p:nvSpPr>
        <p:spPr bwMode="auto">
          <a:xfrm>
            <a:off x="3721100" y="6488113"/>
            <a:ext cx="67310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59" name="Text Box 67"/>
          <p:cNvSpPr txBox="1">
            <a:spLocks noChangeArrowheads="1"/>
          </p:cNvSpPr>
          <p:nvPr/>
        </p:nvSpPr>
        <p:spPr bwMode="auto">
          <a:xfrm>
            <a:off x="3890963" y="6380163"/>
            <a:ext cx="6810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/>
              <a:t>2</a:t>
            </a:r>
            <a:r>
              <a:rPr lang="en-GB"/>
              <a:t>a</a:t>
            </a:r>
          </a:p>
        </p:txBody>
      </p:sp>
      <p:sp>
        <p:nvSpPr>
          <p:cNvPr id="8260" name="Text Box 68"/>
          <p:cNvSpPr txBox="1">
            <a:spLocks noChangeArrowheads="1"/>
          </p:cNvSpPr>
          <p:nvPr/>
        </p:nvSpPr>
        <p:spPr bwMode="auto">
          <a:xfrm>
            <a:off x="5640388" y="1447800"/>
            <a:ext cx="3651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 algn="ctr">
              <a:lnSpc>
                <a:spcPct val="100000"/>
              </a:lnSpc>
              <a:buFont typeface="Symbol" charset="0"/>
              <a:buNone/>
            </a:pPr>
            <a:r>
              <a:rPr lang="en-GB">
                <a:latin typeface="Symbol" charset="0"/>
              </a:rPr>
              <a:t></a:t>
            </a:r>
          </a:p>
        </p:txBody>
      </p:sp>
    </p:spTree>
    <p:extLst>
      <p:ext uri="{BB962C8B-B14F-4D97-AF65-F5344CB8AC3E}">
        <p14:creationId xmlns:p14="http://schemas.microsoft.com/office/powerpoint/2010/main" val="16701591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E-field</a:t>
            </a:r>
            <a:r>
              <a:rPr lang="fr-FR" sz="3200" dirty="0" smtClean="0"/>
              <a:t> </a:t>
            </a:r>
            <a:r>
              <a:rPr lang="fr-FR" sz="3200" dirty="0" err="1" smtClean="0"/>
              <a:t>driven</a:t>
            </a:r>
            <a:r>
              <a:rPr lang="fr-FR" sz="3200" dirty="0" smtClean="0"/>
              <a:t> </a:t>
            </a:r>
            <a:r>
              <a:rPr lang="fr-FR" sz="3200" dirty="0" err="1"/>
              <a:t>d</a:t>
            </a:r>
            <a:r>
              <a:rPr lang="fr-FR" sz="3200" dirty="0" err="1" smtClean="0"/>
              <a:t>ielectric</a:t>
            </a:r>
            <a:r>
              <a:rPr lang="fr-FR" sz="3200" dirty="0" smtClean="0"/>
              <a:t> breakdown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66" y="1818132"/>
            <a:ext cx="3649133" cy="39410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419705"/>
            <a:ext cx="3819165" cy="22316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6004" y="1836666"/>
            <a:ext cx="445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1D </a:t>
            </a:r>
            <a:r>
              <a:rPr lang="fr-FR" dirty="0" err="1" smtClean="0"/>
              <a:t>Mott</a:t>
            </a:r>
            <a:r>
              <a:rPr lang="fr-FR" dirty="0" smtClean="0"/>
              <a:t> </a:t>
            </a:r>
            <a:r>
              <a:rPr lang="fr-FR" dirty="0" err="1" smtClean="0"/>
              <a:t>chains</a:t>
            </a:r>
            <a:r>
              <a:rPr lang="fr-FR" dirty="0" smtClean="0"/>
              <a:t> (</a:t>
            </a:r>
            <a:r>
              <a:rPr lang="fr-FR" dirty="0" err="1" smtClean="0"/>
              <a:t>CuO</a:t>
            </a:r>
            <a:r>
              <a:rPr lang="fr-FR" dirty="0" smtClean="0"/>
              <a:t>) in Sr</a:t>
            </a:r>
            <a:r>
              <a:rPr lang="fr-FR" baseline="-25000" dirty="0" smtClean="0"/>
              <a:t>2</a:t>
            </a:r>
            <a:r>
              <a:rPr lang="fr-FR" dirty="0" smtClean="0"/>
              <a:t>CuO</a:t>
            </a:r>
            <a:r>
              <a:rPr lang="fr-FR" baseline="-25000" dirty="0" smtClean="0"/>
              <a:t>3</a:t>
            </a:r>
            <a:r>
              <a:rPr lang="fr-FR" dirty="0" smtClean="0"/>
              <a:t> and SrCuO</a:t>
            </a:r>
            <a:r>
              <a:rPr lang="fr-FR" baseline="-25000" dirty="0" smtClean="0"/>
              <a:t>2</a:t>
            </a:r>
            <a:endParaRPr lang="fr-FR" baseline="-25000" dirty="0"/>
          </a:p>
        </p:txBody>
      </p:sp>
      <p:sp>
        <p:nvSpPr>
          <p:cNvPr id="7" name="ZoneTexte 6"/>
          <p:cNvSpPr txBox="1"/>
          <p:nvPr/>
        </p:nvSpPr>
        <p:spPr>
          <a:xfrm>
            <a:off x="609600" y="5759196"/>
            <a:ext cx="1702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Taguchi</a:t>
            </a:r>
            <a:r>
              <a:rPr lang="fr-FR" sz="1400" dirty="0" smtClean="0"/>
              <a:t> et al PRB ‘00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84221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6" y="3954176"/>
            <a:ext cx="2997199" cy="216177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758295"/>
          </a:xfrm>
        </p:spPr>
        <p:txBody>
          <a:bodyPr>
            <a:normAutofit/>
          </a:bodyPr>
          <a:lstStyle/>
          <a:p>
            <a:r>
              <a:rPr lang="fr-FR" sz="3200" dirty="0" smtClean="0"/>
              <a:t>Do not mix up </a:t>
            </a:r>
            <a:r>
              <a:rPr lang="fr-FR" sz="3200" dirty="0" err="1" smtClean="0"/>
              <a:t>with</a:t>
            </a:r>
            <a:r>
              <a:rPr lang="fr-FR" sz="3200" dirty="0" smtClean="0"/>
              <a:t> the </a:t>
            </a:r>
            <a:r>
              <a:rPr lang="fr-FR" sz="3200" dirty="0" err="1" smtClean="0"/>
              <a:t>Mott</a:t>
            </a:r>
            <a:r>
              <a:rPr lang="fr-FR" sz="3200" dirty="0" smtClean="0"/>
              <a:t> transition in VO</a:t>
            </a:r>
            <a:r>
              <a:rPr lang="fr-FR" sz="3200" baseline="-25000" dirty="0" smtClean="0"/>
              <a:t>2</a:t>
            </a:r>
            <a:endParaRPr lang="fr-FR" sz="3200" baseline="-25000" dirty="0"/>
          </a:p>
        </p:txBody>
      </p:sp>
      <p:sp>
        <p:nvSpPr>
          <p:cNvPr id="5" name="ZoneTexte 4"/>
          <p:cNvSpPr txBox="1"/>
          <p:nvPr/>
        </p:nvSpPr>
        <p:spPr>
          <a:xfrm>
            <a:off x="323761" y="6327346"/>
            <a:ext cx="1750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Zimmers</a:t>
            </a:r>
            <a:r>
              <a:rPr lang="fr-FR" sz="1400" dirty="0" smtClean="0"/>
              <a:t> et al PRL ‘13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1120469" y="351538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Joule </a:t>
            </a:r>
            <a:r>
              <a:rPr lang="fr-FR" dirty="0" err="1" smtClean="0"/>
              <a:t>heating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72" y="3884712"/>
            <a:ext cx="3333956" cy="24123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085" y="5565103"/>
            <a:ext cx="1835843" cy="7319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96006" y="847289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1st </a:t>
            </a:r>
            <a:r>
              <a:rPr lang="fr-FR" dirty="0" err="1" smtClean="0"/>
              <a:t>order</a:t>
            </a:r>
            <a:r>
              <a:rPr lang="fr-FR" dirty="0" smtClean="0"/>
              <a:t> transition </a:t>
            </a:r>
            <a:r>
              <a:rPr lang="fr-FR" dirty="0" err="1" smtClean="0"/>
              <a:t>driven</a:t>
            </a:r>
            <a:r>
              <a:rPr lang="fr-FR" dirty="0" smtClean="0"/>
              <a:t> by </a:t>
            </a:r>
            <a:r>
              <a:rPr lang="fr-FR" dirty="0" err="1" smtClean="0"/>
              <a:t>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093189" y="3515380"/>
            <a:ext cx="137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E-field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4198" y="1311871"/>
            <a:ext cx="3025410" cy="1936769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321733" y="3515380"/>
            <a:ext cx="83650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4555063" y="3884712"/>
            <a:ext cx="0" cy="2246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876796" y="6299203"/>
            <a:ext cx="1317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Driscoll</a:t>
            </a:r>
            <a:r>
              <a:rPr lang="fr-FR" sz="1400" dirty="0" smtClean="0"/>
              <a:t> PRB ‘12</a:t>
            </a:r>
            <a:endParaRPr lang="fr-FR" sz="1400" dirty="0"/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6277339" y="1244193"/>
            <a:ext cx="1768111" cy="1872895"/>
            <a:chOff x="1200" y="644"/>
            <a:chExt cx="3408" cy="3620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1200" y="1301"/>
              <a:ext cx="763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xi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9pPr>
            </a:lstStyle>
            <a:p>
              <a:pPr>
                <a:lnSpc>
                  <a:spcPct val="100000"/>
                </a:lnSpc>
                <a:buFont typeface="Arial" charset="0"/>
                <a:buNone/>
              </a:pPr>
              <a:r>
                <a:rPr lang="en-GB" sz="1200" b="1" dirty="0" smtClean="0">
                  <a:latin typeface="Arial" charset="0"/>
                </a:rPr>
                <a:t>T</a:t>
              </a:r>
              <a:endParaRPr lang="en-GB" sz="1200" b="1" dirty="0">
                <a:latin typeface="Arial" charset="0"/>
              </a:endParaRPr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2563" y="3724"/>
              <a:ext cx="1914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xi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5pPr>
              <a:lvl6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6pPr>
              <a:lvl7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7pPr>
              <a:lvl8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8pPr>
              <a:lvl9pPr fontAlgn="base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Luxi Sans" charset="0"/>
                  <a:cs typeface="Luxi Sans" charset="0"/>
                </a:defRPr>
              </a:lvl9pPr>
            </a:lstStyle>
            <a:p>
              <a:pPr>
                <a:lnSpc>
                  <a:spcPct val="100000"/>
                </a:lnSpc>
                <a:buFont typeface="Arial" charset="0"/>
                <a:buNone/>
              </a:pPr>
              <a:r>
                <a:rPr lang="en-US" sz="1200" dirty="0" smtClean="0">
                  <a:latin typeface="Arial" charset="0"/>
                </a:rPr>
                <a:t>P</a:t>
              </a:r>
              <a:endParaRPr lang="en-GB" sz="1200" dirty="0">
                <a:latin typeface="Arial" charset="0"/>
              </a:endParaRPr>
            </a:p>
          </p:txBody>
        </p:sp>
        <p:grpSp>
          <p:nvGrpSpPr>
            <p:cNvPr id="21" name="Group 6"/>
            <p:cNvGrpSpPr>
              <a:grpSpLocks/>
            </p:cNvGrpSpPr>
            <p:nvPr/>
          </p:nvGrpSpPr>
          <p:grpSpPr bwMode="auto">
            <a:xfrm>
              <a:off x="1382" y="644"/>
              <a:ext cx="3226" cy="3000"/>
              <a:chOff x="1382" y="644"/>
              <a:chExt cx="3226" cy="3000"/>
            </a:xfrm>
          </p:grpSpPr>
          <p:pic>
            <p:nvPicPr>
              <p:cNvPr id="22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" y="644"/>
                <a:ext cx="3226" cy="3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 flipV="1">
                <a:off x="2563" y="1479"/>
                <a:ext cx="182" cy="1034"/>
              </a:xfrm>
              <a:prstGeom prst="line">
                <a:avLst/>
              </a:prstGeom>
              <a:noFill/>
              <a:ln w="38160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2699" y="1435"/>
                <a:ext cx="91" cy="90"/>
              </a:xfrm>
              <a:prstGeom prst="rect">
                <a:avLst/>
              </a:prstGeom>
              <a:solidFill>
                <a:srgbClr val="00CC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194785" y="1420618"/>
            <a:ext cx="1131010" cy="27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</a:pPr>
            <a:r>
              <a:rPr lang="en-US" sz="1200" dirty="0" smtClean="0">
                <a:latin typeface="Arial" charset="0"/>
              </a:rPr>
              <a:t>T</a:t>
            </a:r>
            <a:endParaRPr lang="en-GB" sz="1200" dirty="0">
              <a:latin typeface="Arial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146550" y="1888252"/>
            <a:ext cx="677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90"/>
                </a:solidFill>
              </a:rPr>
              <a:t>metal</a:t>
            </a:r>
            <a:endParaRPr lang="fr-FR" sz="1600" b="1" dirty="0">
              <a:solidFill>
                <a:srgbClr val="00009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794000" y="1888252"/>
            <a:ext cx="94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90"/>
                </a:solidFill>
              </a:rPr>
              <a:t>insulator</a:t>
            </a:r>
            <a:endParaRPr lang="fr-FR" sz="1600" b="1" dirty="0">
              <a:solidFill>
                <a:srgbClr val="00009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055038" y="1863490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0090"/>
                </a:solidFill>
              </a:rPr>
              <a:t>met</a:t>
            </a:r>
            <a:endParaRPr lang="fr-FR" sz="1200" b="1" dirty="0">
              <a:solidFill>
                <a:srgbClr val="00009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618049" y="1863490"/>
            <a:ext cx="366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000090"/>
                </a:solidFill>
              </a:rPr>
              <a:t>ins</a:t>
            </a:r>
            <a:endParaRPr lang="fr-FR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1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048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fr-FR" sz="2800" dirty="0" err="1"/>
              <a:t>P</a:t>
            </a:r>
            <a:r>
              <a:rPr lang="fr-FR" sz="2800" dirty="0" err="1" smtClean="0"/>
              <a:t>henomena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generic</a:t>
            </a:r>
            <a:r>
              <a:rPr lang="fr-FR" sz="2800" dirty="0" smtClean="0"/>
              <a:t> </a:t>
            </a:r>
            <a:r>
              <a:rPr lang="fr-FR" sz="2800" dirty="0" err="1" smtClean="0"/>
              <a:t>across</a:t>
            </a:r>
            <a:r>
              <a:rPr lang="fr-FR" sz="2800" dirty="0" smtClean="0"/>
              <a:t> the AMX </a:t>
            </a:r>
            <a:r>
              <a:rPr lang="fr-FR" sz="2800" dirty="0" err="1" smtClean="0"/>
              <a:t>family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err="1" smtClean="0"/>
              <a:t>E-field</a:t>
            </a:r>
            <a:r>
              <a:rPr lang="fr-FR" sz="2800" dirty="0" smtClean="0"/>
              <a:t> </a:t>
            </a:r>
            <a:r>
              <a:rPr lang="fr-FR" sz="2800" dirty="0" err="1" smtClean="0"/>
              <a:t>driven</a:t>
            </a:r>
            <a:r>
              <a:rPr lang="fr-FR" sz="2800" dirty="0" smtClean="0"/>
              <a:t> </a:t>
            </a:r>
            <a:r>
              <a:rPr lang="fr-FR" sz="2800" dirty="0" err="1" smtClean="0"/>
              <a:t>resistive</a:t>
            </a:r>
            <a:r>
              <a:rPr lang="fr-FR" sz="2800" dirty="0" smtClean="0"/>
              <a:t> transition</a:t>
            </a:r>
            <a:endParaRPr lang="fr-FR" sz="28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01975" y="1327150"/>
            <a:ext cx="2854325" cy="2486025"/>
            <a:chOff x="2018" y="1131"/>
            <a:chExt cx="1798" cy="1566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018" y="1131"/>
            <a:ext cx="1798" cy="15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29" name="Image bitmap" r:id="rId4" imgW="3172268" imgH="2762636" progId="Paint.Picture">
                    <p:embed/>
                  </p:oleObj>
                </mc:Choice>
                <mc:Fallback>
                  <p:oleObj name="Image bitmap" r:id="rId4" imgW="3172268" imgH="276263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8" y="1131"/>
                          <a:ext cx="1798" cy="15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755" y="1240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0">
                  <a:latin typeface="Comic Sans MS" charset="0"/>
                  <a:cs typeface="+mn-cs"/>
                </a:rPr>
                <a:t>GaV</a:t>
              </a:r>
              <a:r>
                <a:rPr lang="fr-FR" sz="2400" b="0" baseline="-25000">
                  <a:latin typeface="Comic Sans MS" charset="0"/>
                  <a:cs typeface="+mn-cs"/>
                </a:rPr>
                <a:t>4</a:t>
              </a:r>
              <a:r>
                <a:rPr lang="fr-FR" sz="2400" b="0">
                  <a:latin typeface="Comic Sans MS" charset="0"/>
                  <a:cs typeface="+mn-cs"/>
                </a:rPr>
                <a:t>Se</a:t>
              </a:r>
              <a:r>
                <a:rPr lang="fr-FR" sz="2400" b="0" baseline="-25000">
                  <a:latin typeface="Comic Sans MS" charset="0"/>
                  <a:cs typeface="+mn-cs"/>
                </a:rPr>
                <a:t>8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04788" y="1314450"/>
            <a:ext cx="2854325" cy="2425700"/>
            <a:chOff x="193" y="1117"/>
            <a:chExt cx="1798" cy="1528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93" y="1117"/>
            <a:ext cx="1798" cy="1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30" name="Image bitmap" r:id="rId6" imgW="3172268" imgH="2695951" progId="Paint.Picture">
                    <p:embed/>
                  </p:oleObj>
                </mc:Choice>
                <mc:Fallback>
                  <p:oleObj name="Image bitmap" r:id="rId6" imgW="3172268" imgH="2695951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" y="1117"/>
                          <a:ext cx="1798" cy="1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87" y="1232"/>
              <a:ext cx="75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0">
                  <a:latin typeface="Comic Sans MS" charset="0"/>
                  <a:cs typeface="+mn-cs"/>
                </a:rPr>
                <a:t>GaV</a:t>
              </a:r>
              <a:r>
                <a:rPr lang="fr-FR" sz="2400" b="0" baseline="-25000">
                  <a:latin typeface="Comic Sans MS" charset="0"/>
                  <a:cs typeface="+mn-cs"/>
                </a:rPr>
                <a:t>4</a:t>
              </a:r>
              <a:r>
                <a:rPr lang="fr-FR" sz="2400" b="0">
                  <a:latin typeface="Comic Sans MS" charset="0"/>
                  <a:cs typeface="+mn-cs"/>
                </a:rPr>
                <a:t>S</a:t>
              </a:r>
              <a:r>
                <a:rPr lang="fr-FR" sz="2400" b="0" baseline="-25000">
                  <a:latin typeface="Comic Sans MS" charset="0"/>
                  <a:cs typeface="+mn-cs"/>
                </a:rPr>
                <a:t>8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49225" y="3681413"/>
            <a:ext cx="2854325" cy="2403475"/>
            <a:chOff x="158" y="2614"/>
            <a:chExt cx="1798" cy="1514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8" y="2614"/>
            <a:ext cx="1798" cy="15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31" name="Image bitmap" r:id="rId8" imgW="3172268" imgH="2704762" progId="Paint.Picture">
                    <p:embed/>
                  </p:oleObj>
                </mc:Choice>
                <mc:Fallback>
                  <p:oleObj name="Image bitmap" r:id="rId8" imgW="3172268" imgH="270476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331"/>
                        <a:stretch>
                          <a:fillRect/>
                        </a:stretch>
                      </p:blipFill>
                      <p:spPr bwMode="auto">
                        <a:xfrm>
                          <a:off x="158" y="2614"/>
                          <a:ext cx="1798" cy="15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84" y="2828"/>
              <a:ext cx="10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0" dirty="0">
                  <a:latin typeface="Comic Sans MS" charset="0"/>
                  <a:cs typeface="+mn-cs"/>
                </a:rPr>
                <a:t>GaNb</a:t>
              </a:r>
              <a:r>
                <a:rPr lang="fr-FR" sz="2400" b="0" baseline="-25000" dirty="0">
                  <a:latin typeface="Comic Sans MS" charset="0"/>
                  <a:cs typeface="+mn-cs"/>
                </a:rPr>
                <a:t>4</a:t>
              </a:r>
              <a:r>
                <a:rPr lang="fr-FR" sz="2400" b="0" dirty="0">
                  <a:latin typeface="Comic Sans MS" charset="0"/>
                  <a:cs typeface="+mn-cs"/>
                </a:rPr>
                <a:t>Se</a:t>
              </a:r>
              <a:r>
                <a:rPr lang="fr-FR" sz="2400" b="0" baseline="-25000" dirty="0">
                  <a:latin typeface="Comic Sans MS" charset="0"/>
                  <a:cs typeface="+mn-cs"/>
                </a:rPr>
                <a:t>8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126163" y="1327150"/>
            <a:ext cx="2854325" cy="2371725"/>
            <a:chOff x="3923" y="1131"/>
            <a:chExt cx="1798" cy="1494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3923" y="1131"/>
            <a:ext cx="1798" cy="1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32" name="Image bitmap" r:id="rId10" imgW="3172268" imgH="2704762" progId="Paint.Picture">
                    <p:embed/>
                  </p:oleObj>
                </mc:Choice>
                <mc:Fallback>
                  <p:oleObj name="Image bitmap" r:id="rId10" imgW="3172268" imgH="270476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331" b="1331"/>
                        <a:stretch>
                          <a:fillRect/>
                        </a:stretch>
                      </p:blipFill>
                      <p:spPr bwMode="auto">
                        <a:xfrm>
                          <a:off x="3923" y="1131"/>
                          <a:ext cx="1798" cy="14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706" y="1238"/>
              <a:ext cx="7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0">
                  <a:latin typeface="Comic Sans MS" charset="0"/>
                  <a:cs typeface="+mn-cs"/>
                </a:rPr>
                <a:t>GeV</a:t>
              </a:r>
              <a:r>
                <a:rPr lang="fr-FR" sz="2400" b="0" baseline="-25000">
                  <a:latin typeface="Comic Sans MS" charset="0"/>
                  <a:cs typeface="+mn-cs"/>
                </a:rPr>
                <a:t>4</a:t>
              </a:r>
              <a:r>
                <a:rPr lang="fr-FR" sz="2400" b="0">
                  <a:latin typeface="Comic Sans MS" charset="0"/>
                  <a:cs typeface="+mn-cs"/>
                </a:rPr>
                <a:t>S</a:t>
              </a:r>
              <a:r>
                <a:rPr lang="fr-FR" sz="2400" b="0" baseline="-25000">
                  <a:latin typeface="Comic Sans MS" charset="0"/>
                  <a:cs typeface="+mn-cs"/>
                </a:rPr>
                <a:t>8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101975" y="3746500"/>
            <a:ext cx="2854325" cy="2357438"/>
            <a:chOff x="2018" y="2655"/>
            <a:chExt cx="1798" cy="1485"/>
          </a:xfrm>
        </p:grpSpPr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2018" y="2655"/>
            <a:ext cx="1798" cy="1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33" name="Image bitmap" r:id="rId12" imgW="3172268" imgH="2762636" progId="Paint.Picture">
                    <p:embed/>
                  </p:oleObj>
                </mc:Choice>
                <mc:Fallback>
                  <p:oleObj name="Image bitmap" r:id="rId12" imgW="3172268" imgH="276263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606" b="2606"/>
                        <a:stretch>
                          <a:fillRect/>
                        </a:stretch>
                      </p:blipFill>
                      <p:spPr bwMode="auto">
                        <a:xfrm>
                          <a:off x="2018" y="2655"/>
                          <a:ext cx="1798" cy="14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698" y="2828"/>
              <a:ext cx="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0">
                  <a:latin typeface="Comic Sans MS" charset="0"/>
                  <a:cs typeface="+mn-cs"/>
                </a:rPr>
                <a:t>GaTa</a:t>
              </a:r>
              <a:r>
                <a:rPr lang="fr-FR" sz="2400" b="0" baseline="-25000">
                  <a:latin typeface="Comic Sans MS" charset="0"/>
                  <a:cs typeface="+mn-cs"/>
                </a:rPr>
                <a:t>4</a:t>
              </a:r>
              <a:r>
                <a:rPr lang="fr-FR" sz="2400" b="0">
                  <a:latin typeface="Comic Sans MS" charset="0"/>
                  <a:cs typeface="+mn-cs"/>
                </a:rPr>
                <a:t>Se</a:t>
              </a:r>
              <a:r>
                <a:rPr lang="fr-FR" sz="2400" b="0" baseline="-25000">
                  <a:latin typeface="Comic Sans MS" charset="0"/>
                  <a:cs typeface="+mn-cs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76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624" y="274638"/>
            <a:ext cx="8760176" cy="842962"/>
          </a:xfrm>
        </p:spPr>
        <p:txBody>
          <a:bodyPr>
            <a:normAutofit/>
          </a:bodyPr>
          <a:lstStyle/>
          <a:p>
            <a:r>
              <a:rPr lang="fr-FR" sz="3200" dirty="0" err="1" smtClean="0"/>
              <a:t>Bandwidth</a:t>
            </a:r>
            <a:r>
              <a:rPr lang="fr-FR" sz="3200" dirty="0" smtClean="0"/>
              <a:t> (or gap) control by Se – Te substitution</a:t>
            </a:r>
            <a:endParaRPr lang="fr-FR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24" y="3676359"/>
            <a:ext cx="3708743" cy="30937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92" y="1690730"/>
            <a:ext cx="3837707" cy="20078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784" y="3987800"/>
            <a:ext cx="3850325" cy="2154721"/>
          </a:xfrm>
          <a:prstGeom prst="rect">
            <a:avLst/>
          </a:prstGeom>
        </p:spPr>
      </p:pic>
      <p:pic>
        <p:nvPicPr>
          <p:cNvPr id="6" name="Picture 4" descr="GaV4S8_F-43m_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4" y="1417638"/>
            <a:ext cx="2041148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16500" y="6400800"/>
            <a:ext cx="343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V. </a:t>
            </a:r>
            <a:r>
              <a:rPr lang="fr-FR" dirty="0" err="1" smtClean="0"/>
              <a:t>Guiot</a:t>
            </a:r>
            <a:r>
              <a:rPr lang="fr-FR" dirty="0" smtClean="0"/>
              <a:t> et al. Nat </a:t>
            </a:r>
            <a:r>
              <a:rPr lang="fr-FR" dirty="0" err="1" smtClean="0"/>
              <a:t>Comm</a:t>
            </a:r>
            <a:r>
              <a:rPr lang="fr-FR" dirty="0" smtClean="0"/>
              <a:t> (in </a:t>
            </a:r>
            <a:r>
              <a:rPr lang="fr-FR" dirty="0" err="1" smtClean="0"/>
              <a:t>press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781300" y="3302000"/>
            <a:ext cx="144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GaTa</a:t>
            </a:r>
            <a:r>
              <a:rPr lang="fr-FR" baseline="-25000" dirty="0" smtClean="0"/>
              <a:t>4</a:t>
            </a:r>
            <a:r>
              <a:rPr lang="fr-FR" dirty="0" smtClean="0"/>
              <a:t>Se</a:t>
            </a:r>
            <a:r>
              <a:rPr lang="fr-FR" baseline="-25000" dirty="0" smtClean="0"/>
              <a:t>8-x</a:t>
            </a:r>
            <a:r>
              <a:rPr lang="fr-FR" dirty="0" smtClean="0"/>
              <a:t>Te</a:t>
            </a:r>
            <a:r>
              <a:rPr lang="fr-FR" baseline="-25000" dirty="0" smtClean="0"/>
              <a:t>x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318702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333" y="147639"/>
            <a:ext cx="8819445" cy="690562"/>
          </a:xfrm>
        </p:spPr>
        <p:txBody>
          <a:bodyPr>
            <a:normAutofit/>
          </a:bodyPr>
          <a:lstStyle/>
          <a:p>
            <a:r>
              <a:rPr lang="fr-FR" sz="3200" dirty="0" smtClean="0"/>
              <a:t>Electric</a:t>
            </a:r>
            <a:r>
              <a:rPr lang="fr-FR" sz="3200" dirty="0"/>
              <a:t>-</a:t>
            </a:r>
            <a:r>
              <a:rPr lang="fr-FR" sz="3200" dirty="0" err="1"/>
              <a:t>field</a:t>
            </a:r>
            <a:r>
              <a:rPr lang="fr-FR" sz="3200" dirty="0"/>
              <a:t> </a:t>
            </a:r>
            <a:r>
              <a:rPr lang="fr-FR" sz="3200" dirty="0" smtClean="0"/>
              <a:t>breakdown </a:t>
            </a:r>
            <a:r>
              <a:rPr lang="fr-FR" sz="3200" dirty="0"/>
              <a:t>vs </a:t>
            </a:r>
            <a:r>
              <a:rPr lang="fr-FR" sz="3200" dirty="0" smtClean="0"/>
              <a:t>Gap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45" y="900247"/>
            <a:ext cx="3810590" cy="28212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02" y="1309507"/>
            <a:ext cx="3105971" cy="214100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231420" y="3569017"/>
            <a:ext cx="8390919" cy="3221402"/>
            <a:chOff x="231420" y="3569017"/>
            <a:chExt cx="8390919" cy="32214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7258" y="3569017"/>
              <a:ext cx="3187977" cy="322140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3302" y="4116565"/>
              <a:ext cx="2861140" cy="2604663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688611" y="3714044"/>
              <a:ext cx="11286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000090"/>
                  </a:solidFill>
                </a:rPr>
                <a:t>Semicond</a:t>
              </a:r>
              <a:endParaRPr lang="fr-FR" dirty="0" smtClean="0">
                <a:solidFill>
                  <a:srgbClr val="000090"/>
                </a:solidFill>
              </a:endParaRPr>
            </a:p>
            <a:p>
              <a:r>
                <a:rPr lang="fr-FR" dirty="0" smtClean="0">
                  <a:solidFill>
                    <a:srgbClr val="000090"/>
                  </a:solidFill>
                </a:rPr>
                <a:t>avalanche</a:t>
              </a:r>
              <a:endParaRPr lang="fr-FR" dirty="0">
                <a:solidFill>
                  <a:srgbClr val="000090"/>
                </a:solidFill>
              </a:endParaRPr>
            </a:p>
          </p:txBody>
        </p:sp>
        <p:cxnSp>
          <p:nvCxnSpPr>
            <p:cNvPr id="9" name="Connecteur droit avec flèche 8"/>
            <p:cNvCxnSpPr>
              <a:stCxn id="3" idx="3"/>
            </p:cNvCxnSpPr>
            <p:nvPr/>
          </p:nvCxnSpPr>
          <p:spPr>
            <a:xfrm>
              <a:off x="1817233" y="4037210"/>
              <a:ext cx="1157378" cy="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45055" y="5067654"/>
              <a:ext cx="650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000090"/>
                  </a:solidFill>
                </a:rPr>
                <a:t>Mott</a:t>
              </a:r>
              <a:endParaRPr lang="fr-FR" dirty="0">
                <a:solidFill>
                  <a:srgbClr val="000090"/>
                </a:solidFill>
              </a:endParaRP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V="1">
              <a:off x="1423440" y="5286187"/>
              <a:ext cx="898145" cy="19214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231420" y="4405106"/>
              <a:ext cx="1252015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2400" dirty="0" err="1" smtClean="0"/>
                <a:t>E</a:t>
              </a:r>
              <a:r>
                <a:rPr lang="fr-FR" sz="2400" baseline="-25000" dirty="0" err="1" smtClean="0"/>
                <a:t>th</a:t>
              </a:r>
              <a:r>
                <a:rPr lang="fr-FR" sz="2400" dirty="0" smtClean="0"/>
                <a:t> ~ </a:t>
              </a:r>
              <a:r>
                <a:rPr lang="fr-FR" sz="2400" dirty="0" smtClean="0">
                  <a:latin typeface="Symbol" charset="2"/>
                  <a:cs typeface="Symbol" charset="2"/>
                </a:rPr>
                <a:t>D</a:t>
              </a:r>
              <a:r>
                <a:rPr lang="fr-FR" sz="2400" baseline="30000" dirty="0" smtClean="0"/>
                <a:t>2.5</a:t>
              </a:r>
              <a:endParaRPr lang="fr-FR" sz="2400" baseline="30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062134" y="3761347"/>
              <a:ext cx="2560205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dirty="0" smtClean="0"/>
                <a:t>Time </a:t>
              </a:r>
              <a:r>
                <a:rPr lang="fr-FR" sz="1400" dirty="0" err="1" smtClean="0"/>
                <a:t>delay</a:t>
              </a:r>
              <a:r>
                <a:rPr lang="fr-FR" sz="1400" dirty="0" smtClean="0"/>
                <a:t>   vs   </a:t>
              </a:r>
              <a:r>
                <a:rPr lang="fr-FR" sz="1400" dirty="0" err="1" smtClean="0"/>
                <a:t>Excess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field</a:t>
              </a:r>
              <a:endParaRPr lang="fr-FR" sz="1400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709985" y="715581"/>
            <a:ext cx="2711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V. </a:t>
            </a:r>
            <a:r>
              <a:rPr lang="fr-FR" sz="1400" dirty="0" err="1" smtClean="0"/>
              <a:t>Guiot</a:t>
            </a:r>
            <a:r>
              <a:rPr lang="fr-FR" sz="1400" dirty="0" smtClean="0"/>
              <a:t> et al. Nat </a:t>
            </a:r>
            <a:r>
              <a:rPr lang="fr-FR" sz="1400" dirty="0" err="1" smtClean="0"/>
              <a:t>Comm</a:t>
            </a:r>
            <a:r>
              <a:rPr lang="fr-FR" sz="1400" dirty="0" smtClean="0"/>
              <a:t> (in </a:t>
            </a:r>
            <a:r>
              <a:rPr lang="fr-FR" sz="1400" dirty="0" err="1" smtClean="0"/>
              <a:t>press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5" name="Rectangle 14"/>
          <p:cNvSpPr/>
          <p:nvPr/>
        </p:nvSpPr>
        <p:spPr>
          <a:xfrm>
            <a:off x="6099281" y="202820"/>
            <a:ext cx="1710266" cy="567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53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36" y="1353239"/>
            <a:ext cx="5537200" cy="30920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399" y="189973"/>
            <a:ext cx="8856133" cy="656695"/>
          </a:xfrm>
        </p:spPr>
        <p:txBody>
          <a:bodyPr>
            <a:noAutofit/>
          </a:bodyPr>
          <a:lstStyle/>
          <a:p>
            <a:r>
              <a:rPr lang="fr-FR" sz="3200" dirty="0" smtClean="0"/>
              <a:t>Model </a:t>
            </a:r>
            <a:r>
              <a:rPr lang="fr-FR" sz="3200" dirty="0" err="1" smtClean="0"/>
              <a:t>results</a:t>
            </a:r>
            <a:r>
              <a:rPr lang="fr-FR" sz="3200" dirty="0" smtClean="0"/>
              <a:t>: </a:t>
            </a:r>
            <a:r>
              <a:rPr lang="fr-FR" sz="3200" dirty="0" err="1" smtClean="0"/>
              <a:t>Threshold-field</a:t>
            </a:r>
            <a:r>
              <a:rPr lang="fr-FR" sz="3200" dirty="0" smtClean="0"/>
              <a:t> </a:t>
            </a:r>
            <a:r>
              <a:rPr lang="fr-FR" sz="3200" dirty="0" err="1" smtClean="0"/>
              <a:t>Mott</a:t>
            </a:r>
            <a:r>
              <a:rPr lang="fr-FR" sz="3200" dirty="0" smtClean="0"/>
              <a:t> transition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913" y="4330706"/>
            <a:ext cx="1965190" cy="22055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080" y="4480852"/>
            <a:ext cx="2050186" cy="192616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925" y="4544352"/>
            <a:ext cx="1997127" cy="18626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775" y="2275289"/>
            <a:ext cx="2054758" cy="1919953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152399" y="4230385"/>
            <a:ext cx="8856133" cy="1003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9237" y="3825910"/>
            <a:ext cx="83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Theory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3868" y="4296186"/>
            <a:ext cx="126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Experiment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535332" y="1460934"/>
            <a:ext cx="1016249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1400" dirty="0" smtClean="0"/>
              <a:t>Time </a:t>
            </a:r>
            <a:r>
              <a:rPr lang="fr-FR" sz="1400" dirty="0" err="1" smtClean="0"/>
              <a:t>delay</a:t>
            </a:r>
            <a:endParaRPr lang="fr-FR" sz="1400" dirty="0"/>
          </a:p>
          <a:p>
            <a:pPr>
              <a:lnSpc>
                <a:spcPct val="80000"/>
              </a:lnSpc>
            </a:pPr>
            <a:r>
              <a:rPr lang="fr-FR" sz="1400" dirty="0" smtClean="0"/>
              <a:t>        vs</a:t>
            </a:r>
          </a:p>
          <a:p>
            <a:pPr>
              <a:lnSpc>
                <a:spcPct val="80000"/>
              </a:lnSpc>
            </a:pPr>
            <a:r>
              <a:rPr lang="fr-FR" sz="1400" dirty="0" err="1" smtClean="0"/>
              <a:t>Excess</a:t>
            </a:r>
            <a:r>
              <a:rPr lang="fr-FR" sz="1400" dirty="0" smtClean="0"/>
              <a:t> </a:t>
            </a:r>
            <a:r>
              <a:rPr lang="fr-FR" sz="1400" dirty="0" err="1" smtClean="0"/>
              <a:t>field</a:t>
            </a:r>
            <a:endParaRPr lang="fr-FR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849062" y="1098641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V</a:t>
            </a:r>
            <a:r>
              <a:rPr lang="fr-FR" sz="1400" baseline="-25000" dirty="0" smtClean="0"/>
              <a:t>S</a:t>
            </a:r>
            <a:r>
              <a:rPr lang="fr-FR" sz="1400" dirty="0" smtClean="0"/>
              <a:t>/</a:t>
            </a:r>
            <a:r>
              <a:rPr lang="fr-FR" sz="1400" dirty="0" err="1" smtClean="0"/>
              <a:t>V</a:t>
            </a:r>
            <a:r>
              <a:rPr lang="fr-FR" sz="1400" baseline="-25000" dirty="0" err="1" smtClean="0"/>
              <a:t>Th</a:t>
            </a:r>
            <a:r>
              <a:rPr lang="fr-FR" sz="1400" dirty="0" smtClean="0"/>
              <a:t> = 1.74, 1.84 1.95, 2.06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7741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2727"/>
            <a:ext cx="9144000" cy="662340"/>
          </a:xfrm>
        </p:spPr>
        <p:txBody>
          <a:bodyPr>
            <a:normAutofit/>
          </a:bodyPr>
          <a:lstStyle/>
          <a:p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the </a:t>
            </a:r>
            <a:r>
              <a:rPr lang="fr-FR" sz="3200" dirty="0" err="1" smtClean="0"/>
              <a:t>origin</a:t>
            </a:r>
            <a:r>
              <a:rPr lang="fr-FR" sz="3200" dirty="0" smtClean="0"/>
              <a:t> of the </a:t>
            </a:r>
            <a:r>
              <a:rPr lang="fr-FR" sz="3200" dirty="0" err="1" smtClean="0"/>
              <a:t>Mott</a:t>
            </a:r>
            <a:r>
              <a:rPr lang="fr-FR" sz="3200" dirty="0" smtClean="0"/>
              <a:t> </a:t>
            </a:r>
            <a:r>
              <a:rPr lang="fr-FR" sz="3200" dirty="0" err="1" smtClean="0"/>
              <a:t>electric</a:t>
            </a:r>
            <a:r>
              <a:rPr lang="fr-FR" sz="3200" dirty="0"/>
              <a:t>-</a:t>
            </a:r>
            <a:r>
              <a:rPr lang="fr-FR" sz="3200" dirty="0" smtClean="0"/>
              <a:t>breakdown?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7486"/>
            <a:ext cx="4610054" cy="27763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5067" y="5266264"/>
            <a:ext cx="25458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T</a:t>
            </a:r>
            <a:r>
              <a:rPr lang="fr-FR" sz="1400" dirty="0" smtClean="0"/>
              <a:t>. Oka et al. ‘03 ‘05 ‘10 ‘12</a:t>
            </a:r>
          </a:p>
          <a:p>
            <a:r>
              <a:rPr lang="fr-FR" sz="1400" dirty="0" smtClean="0"/>
              <a:t>F. </a:t>
            </a:r>
            <a:r>
              <a:rPr lang="fr-FR" sz="1400" dirty="0" err="1" smtClean="0"/>
              <a:t>Heidrich</a:t>
            </a:r>
            <a:r>
              <a:rPr lang="fr-FR" sz="1400" dirty="0" smtClean="0"/>
              <a:t>-Meisner et al ’10</a:t>
            </a:r>
          </a:p>
          <a:p>
            <a:endParaRPr lang="fr-FR" sz="1400" dirty="0" smtClean="0"/>
          </a:p>
          <a:p>
            <a:r>
              <a:rPr lang="fr-FR" sz="1400" dirty="0" smtClean="0"/>
              <a:t>M. </a:t>
            </a:r>
            <a:r>
              <a:rPr lang="fr-FR" sz="1400" dirty="0" err="1" smtClean="0"/>
              <a:t>Eckstein</a:t>
            </a:r>
            <a:r>
              <a:rPr lang="fr-FR" sz="1400" dirty="0" smtClean="0"/>
              <a:t> et al. ‘10 ’11 (DMFT)</a:t>
            </a:r>
          </a:p>
          <a:p>
            <a:r>
              <a:rPr lang="fr-FR" sz="1400" dirty="0" smtClean="0"/>
              <a:t>A. </a:t>
            </a:r>
            <a:r>
              <a:rPr lang="fr-FR" sz="1400" dirty="0" err="1" smtClean="0"/>
              <a:t>Amaricci</a:t>
            </a:r>
            <a:r>
              <a:rPr lang="fr-FR" sz="1400" dirty="0" smtClean="0"/>
              <a:t> et al. ‘12 (DMFT)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745067" y="14224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Hubbard model  1D </a:t>
            </a:r>
            <a:endParaRPr lang="fr-FR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5643207" y="1084656"/>
            <a:ext cx="2780852" cy="1414151"/>
            <a:chOff x="5213350" y="1917700"/>
            <a:chExt cx="3809235" cy="18669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7100" y="2046959"/>
              <a:ext cx="1756832" cy="72564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3859" y="2772606"/>
              <a:ext cx="3318726" cy="961196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8983" y="3075519"/>
              <a:ext cx="274225" cy="336549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43208" y="3162300"/>
              <a:ext cx="244800" cy="14816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213350" y="1917700"/>
              <a:ext cx="3809235" cy="1866900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5293264" y="2519849"/>
            <a:ext cx="3283192" cy="2235200"/>
            <a:chOff x="7823197" y="4200615"/>
            <a:chExt cx="3283192" cy="22352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3197" y="4200615"/>
              <a:ext cx="3283192" cy="223520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33662" y="4851393"/>
              <a:ext cx="690880" cy="3302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24" name="Grouper 23"/>
          <p:cNvGrpSpPr/>
          <p:nvPr/>
        </p:nvGrpSpPr>
        <p:grpSpPr>
          <a:xfrm>
            <a:off x="4521200" y="1193800"/>
            <a:ext cx="1721322" cy="747704"/>
            <a:chOff x="4546600" y="1365250"/>
            <a:chExt cx="1721322" cy="74770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27560" y="1409700"/>
              <a:ext cx="1539917" cy="316307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4570410" y="1725706"/>
              <a:ext cx="169751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1/x ~ </a:t>
              </a:r>
              <a:r>
                <a:rPr lang="fr-FR" dirty="0" err="1" smtClean="0">
                  <a:latin typeface="Symbol" charset="2"/>
                  <a:cs typeface="Symbol" charset="2"/>
                </a:rPr>
                <a:t>D</a:t>
              </a:r>
              <a:r>
                <a:rPr lang="fr-FR" baseline="-25000" dirty="0" err="1" smtClean="0">
                  <a:cs typeface="Symbol" charset="2"/>
                </a:rPr>
                <a:t>Mott</a:t>
              </a:r>
              <a:r>
                <a:rPr lang="fr-FR" dirty="0" smtClean="0">
                  <a:latin typeface="Symbol" charset="2"/>
                  <a:cs typeface="Symbol" charset="2"/>
                </a:rPr>
                <a:t>  </a:t>
              </a:r>
              <a:r>
                <a:rPr lang="fr-FR" dirty="0" smtClean="0">
                  <a:cs typeface="Symbol" charset="2"/>
                </a:rPr>
                <a:t>(1D)</a:t>
              </a:r>
              <a:endParaRPr lang="fr-FR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46600" y="1365250"/>
              <a:ext cx="1676068" cy="7477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3918516" y="4908614"/>
            <a:ext cx="4205172" cy="1714500"/>
            <a:chOff x="3918516" y="4908614"/>
            <a:chExt cx="4205172" cy="1714500"/>
          </a:xfrm>
        </p:grpSpPr>
        <p:grpSp>
          <p:nvGrpSpPr>
            <p:cNvPr id="19" name="Grouper 18"/>
            <p:cNvGrpSpPr/>
            <p:nvPr/>
          </p:nvGrpSpPr>
          <p:grpSpPr>
            <a:xfrm>
              <a:off x="5909220" y="4908614"/>
              <a:ext cx="2214468" cy="1714500"/>
              <a:chOff x="5643207" y="4603820"/>
              <a:chExt cx="2328085" cy="1714500"/>
            </a:xfrm>
          </p:grpSpPr>
          <p:sp>
            <p:nvSpPr>
              <p:cNvPr id="13" name="ZoneTexte 12"/>
              <p:cNvSpPr txBox="1"/>
              <p:nvPr/>
            </p:nvSpPr>
            <p:spPr>
              <a:xfrm>
                <a:off x="5798999" y="4688485"/>
                <a:ext cx="212440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Symbol" charset="2"/>
                    <a:cs typeface="Symbol" charset="2"/>
                  </a:rPr>
                  <a:t>D</a:t>
                </a:r>
                <a:r>
                  <a:rPr lang="fr-FR" dirty="0" smtClean="0"/>
                  <a:t>  ~  10</a:t>
                </a:r>
                <a:r>
                  <a:rPr lang="fr-FR" baseline="30000" dirty="0" smtClean="0"/>
                  <a:t>-1</a:t>
                </a:r>
                <a:r>
                  <a:rPr lang="fr-FR" dirty="0" smtClean="0"/>
                  <a:t> eV</a:t>
                </a:r>
              </a:p>
              <a:p>
                <a:r>
                  <a:rPr lang="fr-FR" dirty="0" smtClean="0">
                    <a:latin typeface="Symbol" charset="2"/>
                    <a:cs typeface="Symbol" charset="2"/>
                  </a:rPr>
                  <a:t>x  </a:t>
                </a:r>
                <a:r>
                  <a:rPr lang="fr-FR" dirty="0" smtClean="0"/>
                  <a:t>~  1 nm = 10</a:t>
                </a:r>
                <a:r>
                  <a:rPr lang="fr-FR" baseline="30000" dirty="0" smtClean="0"/>
                  <a:t>-7</a:t>
                </a:r>
                <a:r>
                  <a:rPr lang="fr-FR" dirty="0" smtClean="0"/>
                  <a:t> cm</a:t>
                </a:r>
              </a:p>
              <a:p>
                <a:r>
                  <a:rPr lang="fr-FR" dirty="0" err="1" smtClean="0"/>
                  <a:t>F</a:t>
                </a:r>
                <a:r>
                  <a:rPr lang="fr-FR" baseline="-25000" dirty="0" err="1" smtClean="0"/>
                  <a:t>Th</a:t>
                </a:r>
                <a:r>
                  <a:rPr lang="fr-FR" dirty="0" smtClean="0"/>
                  <a:t> ~ 1 MV/cm</a:t>
                </a:r>
              </a:p>
              <a:p>
                <a:endParaRPr lang="fr-FR" dirty="0"/>
              </a:p>
              <a:p>
                <a:r>
                  <a:rPr lang="fr-FR" dirty="0" err="1" smtClean="0"/>
                  <a:t>E</a:t>
                </a:r>
                <a:r>
                  <a:rPr lang="fr-FR" baseline="-25000" dirty="0" err="1" smtClean="0"/>
                  <a:t>Th</a:t>
                </a:r>
                <a:r>
                  <a:rPr lang="fr-FR" dirty="0" smtClean="0"/>
                  <a:t> ~ </a:t>
                </a:r>
                <a:r>
                  <a:rPr lang="fr-FR" smtClean="0"/>
                  <a:t>1 KV</a:t>
                </a:r>
                <a:r>
                  <a:rPr lang="fr-FR" dirty="0" smtClean="0"/>
                  <a:t>/cm  !!!!</a:t>
                </a:r>
                <a:endParaRPr lang="fr-FR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643207" y="4603820"/>
                <a:ext cx="2328085" cy="1714500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ZoneTexte 24"/>
            <p:cNvSpPr txBox="1"/>
            <p:nvPr/>
          </p:nvSpPr>
          <p:spPr>
            <a:xfrm>
              <a:off x="3918516" y="5160944"/>
              <a:ext cx="205120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??? 1/x ~ </a:t>
              </a:r>
              <a:r>
                <a:rPr lang="fr-FR" dirty="0" err="1" smtClean="0">
                  <a:latin typeface="Symbol" charset="2"/>
                  <a:cs typeface="Symbol" charset="2"/>
                </a:rPr>
                <a:t>D</a:t>
              </a:r>
              <a:r>
                <a:rPr lang="fr-FR" baseline="-25000" dirty="0" err="1" smtClean="0">
                  <a:cs typeface="Symbol" charset="2"/>
                </a:rPr>
                <a:t>Mott</a:t>
              </a:r>
              <a:r>
                <a:rPr lang="fr-FR" dirty="0" smtClean="0">
                  <a:latin typeface="Symbol" charset="2"/>
                  <a:cs typeface="Symbol" charset="2"/>
                </a:rPr>
                <a:t>  </a:t>
              </a:r>
              <a:r>
                <a:rPr lang="fr-FR" dirty="0" smtClean="0">
                  <a:cs typeface="Symbol" charset="2"/>
                </a:rPr>
                <a:t>(3D)</a:t>
              </a:r>
              <a:endParaRPr lang="fr-FR" dirty="0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4254893" y="6100701"/>
            <a:ext cx="17374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??? x ~ m</a:t>
            </a:r>
            <a:r>
              <a:rPr lang="fr-FR" dirty="0" smtClean="0">
                <a:cs typeface="Symbol" charset="2"/>
              </a:rPr>
              <a:t>m</a:t>
            </a:r>
            <a:r>
              <a:rPr lang="fr-FR" dirty="0" smtClean="0">
                <a:latin typeface="Symbol" charset="2"/>
                <a:cs typeface="Symbol" charset="2"/>
              </a:rPr>
              <a:t>  </a:t>
            </a:r>
            <a:r>
              <a:rPr lang="fr-FR" dirty="0" smtClean="0">
                <a:cs typeface="Symbol" charset="2"/>
              </a:rPr>
              <a:t>(3D)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52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9038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err="1" smtClean="0"/>
              <a:t>What</a:t>
            </a:r>
            <a:r>
              <a:rPr lang="fr-FR" sz="3600" dirty="0" smtClean="0"/>
              <a:t> </a:t>
            </a:r>
            <a:r>
              <a:rPr lang="fr-FR" sz="3600" dirty="0" err="1" smtClean="0"/>
              <a:t>is</a:t>
            </a:r>
            <a:r>
              <a:rPr lang="fr-FR" sz="3600" dirty="0" smtClean="0"/>
              <a:t> a </a:t>
            </a:r>
            <a:r>
              <a:rPr lang="fr-FR" sz="3600" dirty="0" err="1" smtClean="0"/>
              <a:t>Mott</a:t>
            </a:r>
            <a:r>
              <a:rPr lang="fr-FR" sz="3600" dirty="0" smtClean="0"/>
              <a:t> transition?</a:t>
            </a:r>
            <a:endParaRPr lang="fr-FR" sz="3600" dirty="0"/>
          </a:p>
        </p:txBody>
      </p:sp>
      <p:sp>
        <p:nvSpPr>
          <p:cNvPr id="3" name="ZoneTexte 2"/>
          <p:cNvSpPr txBox="1"/>
          <p:nvPr/>
        </p:nvSpPr>
        <p:spPr>
          <a:xfrm>
            <a:off x="1727197" y="2729468"/>
            <a:ext cx="61434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It </a:t>
            </a:r>
            <a:r>
              <a:rPr lang="fr-FR" sz="3200" dirty="0" err="1" smtClean="0"/>
              <a:t>is</a:t>
            </a:r>
            <a:r>
              <a:rPr lang="fr-FR" sz="3200" dirty="0" smtClean="0"/>
              <a:t> a </a:t>
            </a:r>
            <a:r>
              <a:rPr lang="fr-FR" sz="3200" dirty="0" err="1" smtClean="0"/>
              <a:t>metal-insulator</a:t>
            </a:r>
            <a:r>
              <a:rPr lang="fr-FR" sz="3200" dirty="0" smtClean="0"/>
              <a:t> transition due </a:t>
            </a:r>
          </a:p>
          <a:p>
            <a:r>
              <a:rPr lang="fr-FR" sz="3200" dirty="0" smtClean="0"/>
              <a:t>to </a:t>
            </a:r>
            <a:r>
              <a:rPr lang="fr-FR" sz="3200" dirty="0" err="1" smtClean="0"/>
              <a:t>electron</a:t>
            </a:r>
            <a:r>
              <a:rPr lang="fr-FR" sz="3200" dirty="0" smtClean="0"/>
              <a:t> </a:t>
            </a:r>
            <a:r>
              <a:rPr lang="fr-FR" sz="3200" dirty="0" err="1" smtClean="0"/>
              <a:t>correlation</a:t>
            </a:r>
            <a:r>
              <a:rPr lang="fr-FR" sz="3200" dirty="0" smtClean="0"/>
              <a:t> </a:t>
            </a:r>
            <a:r>
              <a:rPr lang="fr-FR" sz="3200" dirty="0" err="1" smtClean="0"/>
              <a:t>effects</a:t>
            </a:r>
            <a:r>
              <a:rPr lang="fr-FR" sz="3200" dirty="0" smtClean="0"/>
              <a:t>.</a:t>
            </a:r>
          </a:p>
          <a:p>
            <a:endParaRPr lang="fr-FR" sz="3200" dirty="0" smtClean="0"/>
          </a:p>
          <a:p>
            <a:r>
              <a:rPr lang="fr-FR" sz="3200" dirty="0" err="1" smtClean="0"/>
              <a:t>Competition</a:t>
            </a:r>
            <a:r>
              <a:rPr lang="fr-FR" sz="3200" dirty="0" smtClean="0"/>
              <a:t> </a:t>
            </a:r>
            <a:r>
              <a:rPr lang="fr-FR" sz="3200" dirty="0" err="1" smtClean="0"/>
              <a:t>between</a:t>
            </a:r>
            <a:r>
              <a:rPr lang="fr-FR" sz="3200" dirty="0" smtClean="0"/>
              <a:t> </a:t>
            </a:r>
            <a:r>
              <a:rPr lang="fr-FR" sz="3200" dirty="0" err="1" smtClean="0"/>
              <a:t>kinetic</a:t>
            </a:r>
            <a:r>
              <a:rPr lang="fr-FR" sz="3200" dirty="0" smtClean="0"/>
              <a:t> and</a:t>
            </a:r>
          </a:p>
          <a:p>
            <a:r>
              <a:rPr lang="fr-FR" sz="3200" dirty="0" err="1"/>
              <a:t>p</a:t>
            </a:r>
            <a:r>
              <a:rPr lang="fr-FR" sz="3200" dirty="0" err="1" smtClean="0"/>
              <a:t>otential</a:t>
            </a:r>
            <a:r>
              <a:rPr lang="fr-FR" sz="3200" dirty="0" smtClean="0"/>
              <a:t> </a:t>
            </a:r>
            <a:r>
              <a:rPr lang="fr-FR" sz="3200" dirty="0" err="1" smtClean="0"/>
              <a:t>energy</a:t>
            </a:r>
            <a:endParaRPr lang="fr-FR" sz="3200" dirty="0" smtClean="0"/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85696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695"/>
          </a:xfrm>
        </p:spPr>
        <p:txBody>
          <a:bodyPr>
            <a:normAutofit/>
          </a:bodyPr>
          <a:lstStyle/>
          <a:p>
            <a:pPr algn="l"/>
            <a:r>
              <a:rPr lang="fr-FR" sz="3200" dirty="0" smtClean="0"/>
              <a:t>AM</a:t>
            </a:r>
            <a:r>
              <a:rPr lang="fr-FR" sz="3200" baseline="-25000" dirty="0" smtClean="0"/>
              <a:t>4</a:t>
            </a:r>
            <a:r>
              <a:rPr lang="fr-FR" sz="3200" dirty="0"/>
              <a:t>X</a:t>
            </a:r>
            <a:r>
              <a:rPr lang="fr-FR" sz="3200" baseline="-25000" dirty="0" smtClean="0"/>
              <a:t>8</a:t>
            </a:r>
            <a:r>
              <a:rPr lang="fr-FR" sz="3200" dirty="0" smtClean="0"/>
              <a:t> </a:t>
            </a:r>
            <a:r>
              <a:rPr lang="fr-FR" sz="3200" dirty="0" err="1" smtClean="0"/>
              <a:t>family</a:t>
            </a:r>
            <a:r>
              <a:rPr lang="fr-FR" sz="3200" dirty="0" smtClean="0"/>
              <a:t>: « </a:t>
            </a:r>
            <a:r>
              <a:rPr lang="fr-FR" sz="3200" dirty="0" err="1" smtClean="0"/>
              <a:t>tailor</a:t>
            </a:r>
            <a:r>
              <a:rPr lang="fr-FR" sz="3200" dirty="0" smtClean="0"/>
              <a:t>-made »  3D </a:t>
            </a:r>
            <a:r>
              <a:rPr lang="fr-FR" sz="3200" dirty="0" err="1" smtClean="0"/>
              <a:t>Mott</a:t>
            </a:r>
            <a:r>
              <a:rPr lang="fr-FR" sz="3200" dirty="0" smtClean="0"/>
              <a:t> </a:t>
            </a:r>
            <a:r>
              <a:rPr lang="fr-FR" sz="3200" dirty="0" err="1" smtClean="0"/>
              <a:t>systems</a:t>
            </a:r>
            <a:endParaRPr lang="fr-FR" sz="32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71971" y="1647018"/>
            <a:ext cx="2795129" cy="3113177"/>
            <a:chOff x="156" y="1290"/>
            <a:chExt cx="2430" cy="2607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56" y="1290"/>
              <a:ext cx="2430" cy="2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6" name="Group 54"/>
            <p:cNvGrpSpPr>
              <a:grpSpLocks/>
            </p:cNvGrpSpPr>
            <p:nvPr/>
          </p:nvGrpSpPr>
          <p:grpSpPr bwMode="auto">
            <a:xfrm>
              <a:off x="168" y="1308"/>
              <a:ext cx="2413" cy="2589"/>
              <a:chOff x="266700" y="1358900"/>
              <a:chExt cx="3830638" cy="4110038"/>
            </a:xfrm>
          </p:grpSpPr>
          <p:grpSp>
            <p:nvGrpSpPr>
              <p:cNvPr id="7" name="Group 53"/>
              <p:cNvGrpSpPr>
                <a:grpSpLocks noChangeAspect="1"/>
              </p:cNvGrpSpPr>
              <p:nvPr/>
            </p:nvGrpSpPr>
            <p:grpSpPr bwMode="auto">
              <a:xfrm>
                <a:off x="266700" y="1717675"/>
                <a:ext cx="3830638" cy="3751263"/>
                <a:chOff x="915965" y="2173284"/>
                <a:chExt cx="3482340" cy="3410262"/>
              </a:xfrm>
            </p:grpSpPr>
            <p:pic>
              <p:nvPicPr>
                <p:cNvPr id="15" name="Picture 4" descr="GaV4S8_F-43m_ter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5965" y="2352666"/>
                  <a:ext cx="3482340" cy="3230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1164188" y="2173284"/>
                  <a:ext cx="357903" cy="1076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b="0"/>
                </a:p>
              </p:txBody>
            </p:sp>
          </p:grpSp>
          <p:graphicFrame>
            <p:nvGraphicFramePr>
              <p:cNvPr id="8" name="Object 28"/>
              <p:cNvGraphicFramePr>
                <a:graphicFrameLocks noChangeAspect="1"/>
              </p:cNvGraphicFramePr>
              <p:nvPr/>
            </p:nvGraphicFramePr>
            <p:xfrm>
              <a:off x="2884488" y="1455738"/>
              <a:ext cx="890587" cy="4302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" name="Equation" r:id="rId5" imgW="393529" imgH="190417" progId="Equation.DSMT4">
                      <p:embed/>
                    </p:oleObj>
                  </mc:Choice>
                  <mc:Fallback>
                    <p:oleObj name="Equation" r:id="rId5" imgW="393529" imgH="190417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4488" y="1455738"/>
                            <a:ext cx="890587" cy="4302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" name="Group 1069"/>
              <p:cNvGrpSpPr>
                <a:grpSpLocks/>
              </p:cNvGrpSpPr>
              <p:nvPr/>
            </p:nvGrpSpPr>
            <p:grpSpPr bwMode="auto">
              <a:xfrm>
                <a:off x="446088" y="1358900"/>
                <a:ext cx="2024062" cy="987425"/>
                <a:chOff x="1584" y="3428"/>
                <a:chExt cx="1275" cy="622"/>
              </a:xfrm>
            </p:grpSpPr>
            <p:grpSp>
              <p:nvGrpSpPr>
                <p:cNvPr id="10" name="Group 1067"/>
                <p:cNvGrpSpPr>
                  <a:grpSpLocks/>
                </p:cNvGrpSpPr>
                <p:nvPr/>
              </p:nvGrpSpPr>
              <p:grpSpPr bwMode="auto">
                <a:xfrm>
                  <a:off x="1839" y="3428"/>
                  <a:ext cx="1020" cy="518"/>
                  <a:chOff x="2655" y="2113"/>
                  <a:chExt cx="1020" cy="518"/>
                </a:xfrm>
              </p:grpSpPr>
              <p:sp>
                <p:nvSpPr>
                  <p:cNvPr id="12" name="Rectangle 1063"/>
                  <p:cNvSpPr>
                    <a:spLocks noChangeArrowheads="1"/>
                  </p:cNvSpPr>
                  <p:nvPr/>
                </p:nvSpPr>
                <p:spPr bwMode="auto">
                  <a:xfrm>
                    <a:off x="2655" y="2113"/>
                    <a:ext cx="80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fr-FR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Arial" charset="0"/>
                      </a:rPr>
                      <a:t>A = Ga, Ge</a:t>
                    </a:r>
                  </a:p>
                </p:txBody>
              </p:sp>
              <p:sp>
                <p:nvSpPr>
                  <p:cNvPr id="13" name="Rectangle 1064"/>
                  <p:cNvSpPr>
                    <a:spLocks noChangeArrowheads="1"/>
                  </p:cNvSpPr>
                  <p:nvPr/>
                </p:nvSpPr>
                <p:spPr bwMode="auto">
                  <a:xfrm>
                    <a:off x="2669" y="2256"/>
                    <a:ext cx="100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fr-FR" dirty="0">
                        <a:solidFill>
                          <a:srgbClr val="0000FF"/>
                        </a:solidFill>
                        <a:latin typeface="+mj-lt"/>
                        <a:ea typeface="+mn-ea"/>
                        <a:cs typeface="Arial" charset="0"/>
                      </a:rPr>
                      <a:t>M = V, Nb, Ta</a:t>
                    </a:r>
                  </a:p>
                </p:txBody>
              </p:sp>
              <p:sp>
                <p:nvSpPr>
                  <p:cNvPr id="14" name="Rectangle 1065"/>
                  <p:cNvSpPr>
                    <a:spLocks noChangeArrowheads="1"/>
                  </p:cNvSpPr>
                  <p:nvPr/>
                </p:nvSpPr>
                <p:spPr bwMode="auto">
                  <a:xfrm>
                    <a:off x="2671" y="2400"/>
                    <a:ext cx="670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fr-FR" dirty="0">
                        <a:solidFill>
                          <a:srgbClr val="FFC000"/>
                        </a:solidFill>
                        <a:latin typeface="+mj-lt"/>
                        <a:ea typeface="+mn-ea"/>
                        <a:cs typeface="Arial" charset="0"/>
                      </a:rPr>
                      <a:t>X = S, Se</a:t>
                    </a:r>
                  </a:p>
                </p:txBody>
              </p:sp>
            </p:grpSp>
            <p:graphicFrame>
              <p:nvGraphicFramePr>
                <p:cNvPr id="11" name="Object 34"/>
                <p:cNvGraphicFramePr>
                  <a:graphicFrameLocks noChangeAspect="1"/>
                </p:cNvGraphicFramePr>
                <p:nvPr/>
              </p:nvGraphicFramePr>
              <p:xfrm>
                <a:off x="1584" y="3456"/>
                <a:ext cx="264" cy="59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98" name="Image bitmap" r:id="rId7" imgW="419048" imgH="942857" progId="Paint.Picture">
                        <p:embed/>
                      </p:oleObj>
                    </mc:Choice>
                    <mc:Fallback>
                      <p:oleObj name="Image bitmap" r:id="rId7" imgW="419048" imgH="942857" progId="Paint.Pictur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584" y="3456"/>
                              <a:ext cx="264" cy="59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4133438" y="3513850"/>
            <a:ext cx="3683102" cy="2782855"/>
            <a:chOff x="2560" y="1848"/>
            <a:chExt cx="3209" cy="2436"/>
          </a:xfrm>
        </p:grpSpPr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2560" y="2072"/>
              <a:ext cx="128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600" b="0">
                  <a:latin typeface="Comic Sans MS" charset="0"/>
                  <a:cs typeface="Arial" charset="0"/>
                </a:rPr>
                <a:t>Molecular</a:t>
              </a:r>
              <a:br>
                <a:rPr lang="fr-FR" sz="1600" b="0">
                  <a:latin typeface="Comic Sans MS" charset="0"/>
                  <a:cs typeface="Arial" charset="0"/>
                </a:rPr>
              </a:br>
              <a:r>
                <a:rPr lang="fr-FR" sz="1600" b="0">
                  <a:latin typeface="Comic Sans MS" charset="0"/>
                  <a:cs typeface="Arial" charset="0"/>
                </a:rPr>
                <a:t>orbitals</a:t>
              </a:r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5"/>
            <a:stretch>
              <a:fillRect/>
            </a:stretch>
          </p:blipFill>
          <p:spPr bwMode="auto">
            <a:xfrm>
              <a:off x="2681" y="2589"/>
              <a:ext cx="1152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17"/>
            <p:cNvSpPr>
              <a:spLocks noChangeArrowheads="1"/>
            </p:cNvSpPr>
            <p:nvPr/>
          </p:nvSpPr>
          <p:spPr bwMode="auto">
            <a:xfrm>
              <a:off x="4225" y="1848"/>
              <a:ext cx="161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endParaRPr lang="fr-FR" sz="2000" dirty="0">
                <a:solidFill>
                  <a:srgbClr val="000000"/>
                </a:solidFill>
                <a:latin typeface="Comic Sans MS" charset="0"/>
                <a:cs typeface="Arial" charset="0"/>
              </a:endParaRPr>
            </a:p>
          </p:txBody>
        </p:sp>
        <p:grpSp>
          <p:nvGrpSpPr>
            <p:cNvPr id="30" name="Group 127"/>
            <p:cNvGrpSpPr>
              <a:grpSpLocks/>
            </p:cNvGrpSpPr>
            <p:nvPr/>
          </p:nvGrpSpPr>
          <p:grpSpPr bwMode="auto">
            <a:xfrm>
              <a:off x="3770" y="2098"/>
              <a:ext cx="1999" cy="1552"/>
              <a:chOff x="2736" y="2537"/>
              <a:chExt cx="1999" cy="1552"/>
            </a:xfrm>
          </p:grpSpPr>
          <p:grpSp>
            <p:nvGrpSpPr>
              <p:cNvPr id="36" name="Group 126"/>
              <p:cNvGrpSpPr>
                <a:grpSpLocks/>
              </p:cNvGrpSpPr>
              <p:nvPr/>
            </p:nvGrpSpPr>
            <p:grpSpPr bwMode="auto">
              <a:xfrm>
                <a:off x="2736" y="2537"/>
                <a:ext cx="1999" cy="1552"/>
                <a:chOff x="2736" y="2537"/>
                <a:chExt cx="1999" cy="1552"/>
              </a:xfrm>
            </p:grpSpPr>
            <p:pic>
              <p:nvPicPr>
                <p:cNvPr id="38" name="Picture 1085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15"/>
                <a:stretch>
                  <a:fillRect/>
                </a:stretch>
              </p:blipFill>
              <p:spPr bwMode="auto">
                <a:xfrm>
                  <a:off x="2933" y="2580"/>
                  <a:ext cx="1776" cy="1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Rectangle 1097"/>
                <p:cNvSpPr>
                  <a:spLocks noChangeArrowheads="1"/>
                </p:cNvSpPr>
                <p:nvPr/>
              </p:nvSpPr>
              <p:spPr bwMode="auto">
                <a:xfrm>
                  <a:off x="4297" y="2971"/>
                  <a:ext cx="32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>
                      <a:solidFill>
                        <a:srgbClr val="FF0000"/>
                      </a:solidFill>
                      <a:cs typeface="Arial" charset="0"/>
                    </a:rPr>
                    <a:t>U</a:t>
                  </a:r>
                  <a:r>
                    <a:rPr lang="fr-FR" baseline="-25000">
                      <a:solidFill>
                        <a:srgbClr val="FF0000"/>
                      </a:solidFill>
                      <a:cs typeface="Arial" charset="0"/>
                    </a:rPr>
                    <a:t>eff</a:t>
                  </a:r>
                </a:p>
              </p:txBody>
            </p:sp>
            <p:sp>
              <p:nvSpPr>
                <p:cNvPr id="40" name="Rectangle 85"/>
                <p:cNvSpPr>
                  <a:spLocks noChangeArrowheads="1"/>
                </p:cNvSpPr>
                <p:nvPr/>
              </p:nvSpPr>
              <p:spPr bwMode="auto">
                <a:xfrm rot="-5400000">
                  <a:off x="2577" y="2696"/>
                  <a:ext cx="53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600" b="0">
                      <a:latin typeface="Comic Sans MS" charset="0"/>
                      <a:cs typeface="Arial" charset="0"/>
                    </a:rPr>
                    <a:t>Energy</a:t>
                  </a:r>
                </a:p>
              </p:txBody>
            </p:sp>
            <p:grpSp>
              <p:nvGrpSpPr>
                <p:cNvPr id="41" name="Group 84"/>
                <p:cNvGrpSpPr>
                  <a:grpSpLocks/>
                </p:cNvGrpSpPr>
                <p:nvPr/>
              </p:nvGrpSpPr>
              <p:grpSpPr bwMode="auto">
                <a:xfrm>
                  <a:off x="2750" y="3015"/>
                  <a:ext cx="241" cy="363"/>
                  <a:chOff x="2600" y="2743"/>
                  <a:chExt cx="217" cy="363"/>
                </a:xfrm>
              </p:grpSpPr>
              <p:sp>
                <p:nvSpPr>
                  <p:cNvPr id="43" name="Line 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00" y="2743"/>
                    <a:ext cx="217" cy="12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fr-FR" b="0">
                      <a:latin typeface="+mj-lt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44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2600" y="2889"/>
                    <a:ext cx="204" cy="21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fr-FR" b="0">
                      <a:latin typeface="+mj-lt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2" name="Rectangle 120"/>
                <p:cNvSpPr>
                  <a:spLocks noChangeArrowheads="1"/>
                </p:cNvSpPr>
                <p:nvPr/>
              </p:nvSpPr>
              <p:spPr bwMode="auto">
                <a:xfrm>
                  <a:off x="2918" y="3839"/>
                  <a:ext cx="181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2000">
                      <a:solidFill>
                        <a:srgbClr val="000000"/>
                      </a:solidFill>
                      <a:latin typeface="Comic Sans MS" charset="0"/>
                      <a:cs typeface="Arial" charset="0"/>
                    </a:rPr>
                    <a:t>        Gap ~ 0.20 eV</a:t>
                  </a:r>
                </a:p>
              </p:txBody>
            </p:sp>
          </p:grpSp>
          <p:sp>
            <p:nvSpPr>
              <p:cNvPr id="37" name="Line 1098"/>
              <p:cNvSpPr>
                <a:spLocks noChangeShapeType="1"/>
              </p:cNvSpPr>
              <p:nvPr/>
            </p:nvSpPr>
            <p:spPr bwMode="auto">
              <a:xfrm>
                <a:off x="4338" y="2880"/>
                <a:ext cx="0" cy="6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med"/>
                <a:tailEnd type="stealth" w="med" len="med"/>
              </a:ln>
            </p:spPr>
            <p:txBody>
              <a:bodyPr/>
              <a:lstStyle/>
              <a:p>
                <a:pPr>
                  <a:defRPr/>
                </a:pPr>
                <a:endParaRPr lang="fr-FR" b="0">
                  <a:latin typeface="+mj-lt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2971" y="3406"/>
              <a:ext cx="60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fr-FR" sz="1600" baseline="-25000">
                <a:solidFill>
                  <a:srgbClr val="000000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2898" y="4015"/>
              <a:ext cx="265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fr-FR" sz="1400" b="0" dirty="0">
                <a:solidFill>
                  <a:schemeClr val="tx2"/>
                </a:solidFill>
                <a:cs typeface="+mn-cs"/>
              </a:endParaRPr>
            </a:p>
          </p:txBody>
        </p:sp>
      </p:grpSp>
      <p:sp>
        <p:nvSpPr>
          <p:cNvPr id="45" name="Rectangle 35"/>
          <p:cNvSpPr>
            <a:spLocks noChangeArrowheads="1"/>
          </p:cNvSpPr>
          <p:nvPr/>
        </p:nvSpPr>
        <p:spPr bwMode="auto">
          <a:xfrm>
            <a:off x="473557" y="6119873"/>
            <a:ext cx="4217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20085598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b="0" dirty="0">
                <a:solidFill>
                  <a:schemeClr val="tx2"/>
                </a:solidFill>
                <a:cs typeface="+mn-cs"/>
              </a:rPr>
              <a:t>Pocha, R. et al., </a:t>
            </a:r>
            <a:r>
              <a:rPr lang="fr-FR" sz="1400" b="0" i="1" dirty="0">
                <a:solidFill>
                  <a:schemeClr val="tx2"/>
                </a:solidFill>
                <a:cs typeface="+mn-cs"/>
              </a:rPr>
              <a:t>J. Am. </a:t>
            </a:r>
            <a:r>
              <a:rPr lang="fr-FR" sz="1400" b="0" i="1" dirty="0" err="1">
                <a:solidFill>
                  <a:schemeClr val="tx2"/>
                </a:solidFill>
                <a:cs typeface="+mn-cs"/>
              </a:rPr>
              <a:t>Chem</a:t>
            </a:r>
            <a:r>
              <a:rPr lang="fr-FR" sz="1400" b="0" i="1" dirty="0">
                <a:solidFill>
                  <a:schemeClr val="tx2"/>
                </a:solidFill>
                <a:cs typeface="+mn-cs"/>
              </a:rPr>
              <a:t>. Soc. </a:t>
            </a:r>
            <a:r>
              <a:rPr lang="fr-FR" sz="1400" dirty="0">
                <a:solidFill>
                  <a:schemeClr val="tx2"/>
                </a:solidFill>
                <a:cs typeface="+mn-cs"/>
              </a:rPr>
              <a:t>127</a:t>
            </a:r>
            <a:r>
              <a:rPr lang="fr-FR" sz="1400" b="0" dirty="0">
                <a:solidFill>
                  <a:schemeClr val="tx2"/>
                </a:solidFill>
                <a:cs typeface="+mn-cs"/>
              </a:rPr>
              <a:t>, </a:t>
            </a:r>
            <a:r>
              <a:rPr lang="fr-FR" sz="1400" b="0" i="1" dirty="0">
                <a:solidFill>
                  <a:schemeClr val="tx2"/>
                </a:solidFill>
                <a:cs typeface="+mn-cs"/>
              </a:rPr>
              <a:t>8732 </a:t>
            </a:r>
            <a:r>
              <a:rPr lang="fr-FR" sz="1400" b="0" dirty="0">
                <a:solidFill>
                  <a:schemeClr val="tx2"/>
                </a:solidFill>
                <a:cs typeface="+mn-cs"/>
              </a:rPr>
              <a:t>(2005)</a:t>
            </a:r>
          </a:p>
        </p:txBody>
      </p:sp>
      <p:grpSp>
        <p:nvGrpSpPr>
          <p:cNvPr id="31" name="Grouper 30"/>
          <p:cNvGrpSpPr/>
          <p:nvPr/>
        </p:nvGrpSpPr>
        <p:grpSpPr>
          <a:xfrm>
            <a:off x="4314816" y="1308784"/>
            <a:ext cx="3636732" cy="2435898"/>
            <a:chOff x="4314816" y="1308784"/>
            <a:chExt cx="3636732" cy="2435898"/>
          </a:xfrm>
        </p:grpSpPr>
        <p:grpSp>
          <p:nvGrpSpPr>
            <p:cNvPr id="17" name="Group 37"/>
            <p:cNvGrpSpPr>
              <a:grpSpLocks/>
            </p:cNvGrpSpPr>
            <p:nvPr/>
          </p:nvGrpSpPr>
          <p:grpSpPr bwMode="auto">
            <a:xfrm>
              <a:off x="4314816" y="1308784"/>
              <a:ext cx="3472022" cy="2031143"/>
              <a:chOff x="2844" y="161"/>
              <a:chExt cx="2916" cy="1698"/>
            </a:xfrm>
          </p:grpSpPr>
          <p:grpSp>
            <p:nvGrpSpPr>
              <p:cNvPr id="18" name="Group 38"/>
              <p:cNvGrpSpPr>
                <a:grpSpLocks/>
              </p:cNvGrpSpPr>
              <p:nvPr/>
            </p:nvGrpSpPr>
            <p:grpSpPr bwMode="auto">
              <a:xfrm>
                <a:off x="2844" y="503"/>
                <a:ext cx="1715" cy="1356"/>
                <a:chOff x="2844" y="479"/>
                <a:chExt cx="1715" cy="1356"/>
              </a:xfrm>
            </p:grpSpPr>
            <p:sp>
              <p:nvSpPr>
                <p:cNvPr id="20" name="AutoShape 4"/>
                <p:cNvSpPr>
                  <a:spLocks noChangeAspect="1" noChangeArrowheads="1"/>
                </p:cNvSpPr>
                <p:nvPr/>
              </p:nvSpPr>
              <p:spPr bwMode="auto">
                <a:xfrm>
                  <a:off x="2846" y="553"/>
                  <a:ext cx="1657" cy="1275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200" cmpd="tri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400" b="0"/>
                </a:p>
              </p:txBody>
            </p:sp>
            <p:pic>
              <p:nvPicPr>
                <p:cNvPr id="21" name="Picture 5" descr="jana_GaTa4Se8_90K_apres_pulse_b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44" y="695"/>
                  <a:ext cx="1290" cy="11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Text Box 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98" y="1161"/>
                  <a:ext cx="761" cy="3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200" cmpd="tri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fr-FR" sz="1800" dirty="0">
                      <a:latin typeface="+mn-lt"/>
                    </a:rPr>
                    <a:t>4.322 </a:t>
                  </a:r>
                  <a:r>
                    <a:rPr lang="fr-FR" sz="1800" dirty="0" err="1">
                      <a:latin typeface="+mn-lt"/>
                      <a:cs typeface="Times New Roman" charset="0"/>
                    </a:rPr>
                    <a:t>Å</a:t>
                  </a:r>
                  <a:endParaRPr lang="fr-FR" sz="1800" dirty="0">
                    <a:latin typeface="+mn-lt"/>
                  </a:endParaRPr>
                </a:p>
              </p:txBody>
            </p:sp>
            <p:sp>
              <p:nvSpPr>
                <p:cNvPr id="23" name="Text Box 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267" y="479"/>
                  <a:ext cx="761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tri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fr-FR" sz="1800" dirty="0">
                      <a:latin typeface="+mn-lt"/>
                    </a:rPr>
                    <a:t>3.002 </a:t>
                  </a:r>
                  <a:r>
                    <a:rPr lang="fr-FR" sz="1800" dirty="0" err="1">
                      <a:latin typeface="+mn-lt"/>
                      <a:cs typeface="Times New Roman" charset="0"/>
                    </a:rPr>
                    <a:t>Å</a:t>
                  </a:r>
                  <a:endParaRPr lang="fr-FR" sz="1800" dirty="0">
                    <a:latin typeface="+mn-lt"/>
                  </a:endParaRPr>
                </a:p>
              </p:txBody>
            </p:sp>
            <p:sp>
              <p:nvSpPr>
                <p:cNvPr id="24" name="AutoShape 8"/>
                <p:cNvSpPr>
                  <a:spLocks noChangeAspect="1"/>
                </p:cNvSpPr>
                <p:nvPr/>
              </p:nvSpPr>
              <p:spPr bwMode="auto">
                <a:xfrm rot="1800000">
                  <a:off x="3579" y="720"/>
                  <a:ext cx="171" cy="307"/>
                </a:xfrm>
                <a:prstGeom prst="leftBrace">
                  <a:avLst>
                    <a:gd name="adj1" fmla="val 14961"/>
                    <a:gd name="adj2" fmla="val 50000"/>
                  </a:avLst>
                </a:prstGeom>
                <a:noFill/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400" b="0"/>
                </a:p>
              </p:txBody>
            </p:sp>
            <p:sp>
              <p:nvSpPr>
                <p:cNvPr id="25" name="AutoShape 9"/>
                <p:cNvSpPr>
                  <a:spLocks noChangeAspect="1"/>
                </p:cNvSpPr>
                <p:nvPr/>
              </p:nvSpPr>
              <p:spPr bwMode="auto">
                <a:xfrm rot="-9000000">
                  <a:off x="3641" y="1114"/>
                  <a:ext cx="171" cy="433"/>
                </a:xfrm>
                <a:prstGeom prst="leftBrace">
                  <a:avLst>
                    <a:gd name="adj1" fmla="val 21101"/>
                    <a:gd name="adj2" fmla="val 50000"/>
                  </a:avLst>
                </a:prstGeom>
                <a:noFill/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 sz="2400" b="0"/>
                </a:p>
              </p:txBody>
            </p:sp>
          </p:grpSp>
          <p:sp>
            <p:nvSpPr>
              <p:cNvPr id="19" name="Text Box 11"/>
              <p:cNvSpPr txBox="1">
                <a:spLocks noChangeArrowheads="1"/>
              </p:cNvSpPr>
              <p:nvPr/>
            </p:nvSpPr>
            <p:spPr bwMode="auto">
              <a:xfrm>
                <a:off x="4472" y="161"/>
                <a:ext cx="1288" cy="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ts val="2900"/>
                  </a:lnSpc>
                </a:pPr>
                <a:r>
                  <a:rPr lang="fr-FR" sz="1800" dirty="0" smtClean="0">
                    <a:latin typeface="+mn-lt"/>
                  </a:rPr>
                  <a:t>FCC </a:t>
                </a:r>
                <a:r>
                  <a:rPr lang="fr-FR" sz="1800" dirty="0" err="1" smtClean="0">
                    <a:latin typeface="+mn-lt"/>
                  </a:rPr>
                  <a:t>lattice</a:t>
                </a:r>
                <a:r>
                  <a:rPr lang="fr-FR" sz="1800" dirty="0" smtClean="0">
                    <a:latin typeface="+mn-lt"/>
                  </a:rPr>
                  <a:t> of </a:t>
                </a:r>
                <a:r>
                  <a:rPr lang="fr-FR" sz="1800" dirty="0" err="1" smtClean="0">
                    <a:latin typeface="+mn-lt"/>
                  </a:rPr>
                  <a:t>Tetrahedral</a:t>
                </a:r>
                <a:r>
                  <a:rPr lang="fr-FR" sz="1800" dirty="0" smtClean="0">
                    <a:latin typeface="+mn-lt"/>
                  </a:rPr>
                  <a:t> </a:t>
                </a:r>
                <a:r>
                  <a:rPr lang="fr-FR" sz="1800" dirty="0">
                    <a:latin typeface="+mn-lt"/>
                  </a:rPr>
                  <a:t>Clusters </a:t>
                </a:r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5850793" y="3283017"/>
              <a:ext cx="2100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/>
                <a:t>GaTa</a:t>
              </a:r>
              <a:r>
                <a:rPr lang="fr-FR" sz="2400" b="1" baseline="-25000" dirty="0" smtClean="0"/>
                <a:t>4</a:t>
              </a:r>
              <a:r>
                <a:rPr lang="fr-FR" sz="2400" b="1" dirty="0" smtClean="0"/>
                <a:t>Se</a:t>
              </a:r>
              <a:r>
                <a:rPr lang="fr-FR" sz="2400" b="1" baseline="-25000" dirty="0" smtClean="0"/>
                <a:t>8</a:t>
              </a:r>
              <a:r>
                <a:rPr lang="fr-FR" sz="2400" b="1" dirty="0" smtClean="0"/>
                <a:t> (GTS)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0214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11200" y="492725"/>
            <a:ext cx="7772400" cy="707886"/>
          </a:xfrm>
          <a:ln/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>
                <a:srgbClr val="000099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99"/>
                </a:solidFill>
                <a:latin typeface="Arial" charset="0"/>
              </a:rPr>
              <a:t>The Hubbard model </a:t>
            </a:r>
            <a:r>
              <a:rPr lang="en-GB" sz="2000" b="1" dirty="0" smtClean="0">
                <a:solidFill>
                  <a:srgbClr val="000099"/>
                </a:solidFill>
                <a:latin typeface="Arial" charset="0"/>
              </a:rPr>
              <a:t>at </a:t>
            </a:r>
            <a:r>
              <a:rPr lang="fr-FR" sz="2000" b="1" dirty="0" smtClean="0">
                <a:solidFill>
                  <a:srgbClr val="000099"/>
                </a:solidFill>
                <a:latin typeface="Arial" charset="0"/>
              </a:rPr>
              <a:t>½</a:t>
            </a:r>
            <a:r>
              <a:rPr lang="en-GB" sz="2000" b="1" dirty="0" smtClean="0">
                <a:solidFill>
                  <a:srgbClr val="000099"/>
                </a:solidFill>
                <a:latin typeface="Arial" charset="0"/>
              </a:rPr>
              <a:t> filling is </a:t>
            </a:r>
            <a:r>
              <a:rPr lang="en-GB" sz="2000" b="1" dirty="0">
                <a:solidFill>
                  <a:srgbClr val="000099"/>
                </a:solidFill>
                <a:latin typeface="Arial" charset="0"/>
              </a:rPr>
              <a:t>a minimal model for the </a:t>
            </a:r>
            <a:br>
              <a:rPr lang="en-GB" sz="2000" b="1" dirty="0">
                <a:solidFill>
                  <a:srgbClr val="000099"/>
                </a:solidFill>
                <a:latin typeface="Arial" charset="0"/>
              </a:rPr>
            </a:br>
            <a:r>
              <a:rPr lang="en-GB" sz="2000" b="1" dirty="0">
                <a:solidFill>
                  <a:srgbClr val="000099"/>
                </a:solidFill>
                <a:latin typeface="Arial" charset="0"/>
              </a:rPr>
              <a:t>metal – insulator transition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667000" y="2590800"/>
            <a:ext cx="349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Font typeface="Symbol" charset="0"/>
              <a:buNone/>
            </a:pPr>
            <a:r>
              <a:rPr lang="en-GB">
                <a:latin typeface="Symbol" charset="0"/>
              </a:rPr>
              <a:t>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49963" y="2941638"/>
            <a:ext cx="80327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</a:pPr>
            <a:r>
              <a:rPr lang="en-GB" sz="2000">
                <a:latin typeface="Arial" charset="0"/>
              </a:rPr>
              <a:t>metal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789238" y="4297363"/>
            <a:ext cx="349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Font typeface="Symbol" charset="0"/>
              <a:buNone/>
            </a:pPr>
            <a:r>
              <a:rPr lang="en-GB">
                <a:latin typeface="Symbol" charset="0"/>
              </a:rPr>
              <a:t>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096000" y="4648200"/>
            <a:ext cx="114458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</a:pPr>
            <a:r>
              <a:rPr lang="en-GB" sz="2000">
                <a:latin typeface="Arial" charset="0"/>
              </a:rPr>
              <a:t>insulator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46200" y="2970213"/>
            <a:ext cx="76810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/>
              <a:t>U </a:t>
            </a:r>
            <a:r>
              <a:rPr lang="en-GB" sz="2000" dirty="0" smtClean="0"/>
              <a:t>= </a:t>
            </a:r>
            <a:r>
              <a:rPr lang="en-GB" sz="2000" dirty="0"/>
              <a:t>0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447800" y="4648200"/>
            <a:ext cx="6508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/>
              <a:t>t = 0</a:t>
            </a:r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3209925" y="2895600"/>
            <a:ext cx="1681163" cy="1538288"/>
          </a:xfrm>
          <a:custGeom>
            <a:avLst/>
            <a:gdLst>
              <a:gd name="G0" fmla="sin 10800 -11723130"/>
              <a:gd name="G1" fmla="+- G0 10800 0"/>
              <a:gd name="G2" fmla="cos 10800 -11723130"/>
              <a:gd name="G3" fmla="+- G2 10800 0"/>
              <a:gd name="G4" fmla="sin 10800 -110051"/>
              <a:gd name="G5" fmla="+- G4 10800 0"/>
              <a:gd name="G6" fmla="cos 10800 -110051"/>
              <a:gd name="G7" fmla="+- G6 10800 0"/>
              <a:gd name="T0" fmla="*/ 18857984 w 21600"/>
              <a:gd name="T1" fmla="*/ 2120031520 h 21600"/>
              <a:gd name="T2" fmla="*/ 2120031152 w 21600"/>
              <a:gd name="T3" fmla="*/ 2 h 21600"/>
              <a:gd name="T4" fmla="*/ 64 w 21600"/>
              <a:gd name="T5" fmla="*/ 18716321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6 w 21600"/>
              <a:gd name="T13" fmla="*/ 0 h 21600"/>
              <a:gd name="T14" fmla="*/ 21597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2" y="10589"/>
                </a:moveTo>
                <a:cubicBezTo>
                  <a:pt x="116" y="4707"/>
                  <a:pt x="4917" y="-1"/>
                  <a:pt x="10800" y="-1"/>
                </a:cubicBezTo>
                <a:cubicBezTo>
                  <a:pt x="16641" y="-1"/>
                  <a:pt x="21423" y="4644"/>
                  <a:pt x="21595" y="10482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" y="10589"/>
                </a:moveTo>
                <a:cubicBezTo>
                  <a:pt x="116" y="4707"/>
                  <a:pt x="4917" y="-1"/>
                  <a:pt x="10800" y="-1"/>
                </a:cubicBezTo>
                <a:cubicBezTo>
                  <a:pt x="16641" y="-1"/>
                  <a:pt x="21423" y="4644"/>
                  <a:pt x="21595" y="10482"/>
                </a:cubicBezTo>
              </a:path>
            </a:pathLst>
          </a:cu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3209925" y="2895600"/>
            <a:ext cx="1743075" cy="1501775"/>
          </a:xfrm>
          <a:custGeom>
            <a:avLst/>
            <a:gdLst>
              <a:gd name="G0" fmla="sin 10800 -11772313"/>
              <a:gd name="G1" fmla="+- G0 10800 0"/>
              <a:gd name="G2" fmla="cos 10800 -11772313"/>
              <a:gd name="G3" fmla="+- G2 10800 0"/>
              <a:gd name="G4" fmla="sin 10800 -5909314"/>
              <a:gd name="G5" fmla="+- G4 10800 0"/>
              <a:gd name="G6" fmla="cos 10800 -5909314"/>
              <a:gd name="G7" fmla="+- G6 10800 0"/>
              <a:gd name="T0" fmla="*/ 0 w 21600"/>
              <a:gd name="T1" fmla="*/ 0 h 21600"/>
              <a:gd name="T2" fmla="*/ 4 w 21600"/>
              <a:gd name="T3" fmla="*/ 100974336 h 21600"/>
              <a:gd name="T4" fmla="*/ 0 w 21600"/>
              <a:gd name="T5" fmla="*/ 18857984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 w 21600"/>
              <a:gd name="T13" fmla="*/ 0 h 21600"/>
              <a:gd name="T14" fmla="*/ 107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0" y="10730"/>
                </a:moveTo>
                <a:cubicBezTo>
                  <a:pt x="38" y="4805"/>
                  <a:pt x="4843" y="17"/>
                  <a:pt x="10768" y="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0" y="10730"/>
                </a:moveTo>
                <a:cubicBezTo>
                  <a:pt x="38" y="4805"/>
                  <a:pt x="4843" y="17"/>
                  <a:pt x="10768" y="0"/>
                </a:cubicBezTo>
              </a:path>
            </a:pathLst>
          </a:custGeom>
          <a:solidFill>
            <a:srgbClr val="3333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062538" y="3613150"/>
            <a:ext cx="390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Font typeface="Symbol" charset="0"/>
              <a:buNone/>
            </a:pPr>
            <a:r>
              <a:rPr lang="en-GB">
                <a:latin typeface="Symbol" charset="0"/>
              </a:rPr>
              <a:t>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3276600" y="4038600"/>
            <a:ext cx="161925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754438" y="3657600"/>
            <a:ext cx="5095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~ t</a:t>
            </a:r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3270250" y="4629150"/>
            <a:ext cx="358775" cy="1501775"/>
          </a:xfrm>
          <a:custGeom>
            <a:avLst/>
            <a:gdLst>
              <a:gd name="G0" fmla="sin 10800 -11784484"/>
              <a:gd name="G1" fmla="+- G0 10800 0"/>
              <a:gd name="G2" fmla="cos 10800 -11784484"/>
              <a:gd name="G3" fmla="+- G2 10800 0"/>
              <a:gd name="G4" fmla="sin 10800 -11996"/>
              <a:gd name="G5" fmla="+- G4 10800 0"/>
              <a:gd name="G6" fmla="cos 10800 -11996"/>
              <a:gd name="G7" fmla="+- G6 10800 0"/>
              <a:gd name="T0" fmla="*/ 18857984 w 21600"/>
              <a:gd name="T1" fmla="*/ 2119995376 h 21600"/>
              <a:gd name="T2" fmla="*/ 2119995600 w 21600"/>
              <a:gd name="T3" fmla="*/ 2 h 21600"/>
              <a:gd name="T4" fmla="*/ 64 w 21600"/>
              <a:gd name="T5" fmla="*/ 18716321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 w 21600"/>
              <a:gd name="T13" fmla="*/ 0 h 21600"/>
              <a:gd name="T14" fmla="*/ 215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0" y="10765"/>
                </a:moveTo>
                <a:cubicBezTo>
                  <a:pt x="19" y="4814"/>
                  <a:pt x="4848" y="-1"/>
                  <a:pt x="10800" y="-1"/>
                </a:cubicBezTo>
                <a:cubicBezTo>
                  <a:pt x="16751" y="-1"/>
                  <a:pt x="21580" y="4814"/>
                  <a:pt x="21599" y="1076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0" y="10765"/>
                </a:moveTo>
                <a:cubicBezTo>
                  <a:pt x="19" y="4814"/>
                  <a:pt x="4848" y="-1"/>
                  <a:pt x="10800" y="-1"/>
                </a:cubicBezTo>
                <a:cubicBezTo>
                  <a:pt x="16751" y="-1"/>
                  <a:pt x="21580" y="4814"/>
                  <a:pt x="21599" y="10764"/>
                </a:cubicBezTo>
              </a:path>
            </a:pathLst>
          </a:custGeom>
          <a:solidFill>
            <a:srgbClr val="3333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5137150" y="5340350"/>
            <a:ext cx="390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  <a:buFont typeface="Symbol" charset="0"/>
              <a:buNone/>
            </a:pPr>
            <a:r>
              <a:rPr lang="en-GB">
                <a:latin typeface="Symbol" charset="0"/>
              </a:rPr>
              <a:t></a:t>
            </a: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3344863" y="5776913"/>
            <a:ext cx="161925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830638" y="5334000"/>
            <a:ext cx="6461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xi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5pPr>
            <a:lvl6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6pPr>
            <a:lvl7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7pPr>
            <a:lvl8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8pPr>
            <a:lvl9pPr fontAlgn="base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xi Sans" charset="0"/>
                <a:cs typeface="Luxi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~ U</a:t>
            </a:r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4765675" y="4629150"/>
            <a:ext cx="360363" cy="1539875"/>
          </a:xfrm>
          <a:custGeom>
            <a:avLst/>
            <a:gdLst>
              <a:gd name="G0" fmla="sin 10800 -11640737"/>
              <a:gd name="G1" fmla="+- G0 10800 0"/>
              <a:gd name="G2" fmla="cos 10800 -11640737"/>
              <a:gd name="G3" fmla="+- G2 10800 0"/>
              <a:gd name="G4" fmla="sin 10800 -135720"/>
              <a:gd name="G5" fmla="+- G4 10800 0"/>
              <a:gd name="G6" fmla="cos 10800 -135720"/>
              <a:gd name="G7" fmla="+- G6 10800 0"/>
              <a:gd name="T0" fmla="*/ 18857984 w 21600"/>
              <a:gd name="T1" fmla="*/ 2121214128 h 21600"/>
              <a:gd name="T2" fmla="*/ 2121214352 w 21600"/>
              <a:gd name="T3" fmla="*/ 2 h 21600"/>
              <a:gd name="T4" fmla="*/ 64 w 21600"/>
              <a:gd name="T5" fmla="*/ 18716321 h 21600"/>
              <a:gd name="T6" fmla="*/ 0 w 21600"/>
              <a:gd name="T7" fmla="*/ 16 h 21600"/>
              <a:gd name="T8" fmla="*/ -1074066632 w 21600"/>
              <a:gd name="T9" fmla="*/ -1074066768 h 21600"/>
              <a:gd name="T10" fmla="*/ 37806772 w 21600"/>
              <a:gd name="T11" fmla="*/ 0 h 21600"/>
              <a:gd name="T12" fmla="*/ 15 w 21600"/>
              <a:gd name="T13" fmla="*/ 0 h 21600"/>
              <a:gd name="T14" fmla="*/ 21592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9" y="10352"/>
                </a:moveTo>
                <a:cubicBezTo>
                  <a:pt x="249" y="4566"/>
                  <a:pt x="5009" y="-1"/>
                  <a:pt x="10800" y="-1"/>
                </a:cubicBezTo>
                <a:cubicBezTo>
                  <a:pt x="16612" y="-1"/>
                  <a:pt x="21382" y="4600"/>
                  <a:pt x="21592" y="10408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9" y="10352"/>
                </a:moveTo>
                <a:cubicBezTo>
                  <a:pt x="249" y="4566"/>
                  <a:pt x="5009" y="-1"/>
                  <a:pt x="10800" y="-1"/>
                </a:cubicBezTo>
                <a:cubicBezTo>
                  <a:pt x="16612" y="-1"/>
                  <a:pt x="21382" y="4600"/>
                  <a:pt x="21592" y="10408"/>
                </a:cubicBezTo>
              </a:path>
            </a:pathLst>
          </a:cu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2971800" y="3657600"/>
            <a:ext cx="2365375" cy="1588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5634038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2971800" y="5372100"/>
            <a:ext cx="2365375" cy="1588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934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How the transition </a:t>
            </a:r>
            <a:r>
              <a:rPr lang="fr-FR" sz="3200" dirty="0" err="1" smtClean="0"/>
              <a:t>evolves</a:t>
            </a:r>
            <a:r>
              <a:rPr lang="fr-FR" sz="3200" dirty="0" smtClean="0"/>
              <a:t> in time?</a:t>
            </a:r>
            <a:br>
              <a:rPr lang="fr-FR" sz="3200" dirty="0" smtClean="0"/>
            </a:br>
            <a:r>
              <a:rPr lang="fr-FR" sz="3200" dirty="0" smtClean="0"/>
              <a:t>(</a:t>
            </a:r>
            <a:r>
              <a:rPr lang="fr-FR" sz="3200" dirty="0" err="1" smtClean="0"/>
              <a:t>snapshots</a:t>
            </a:r>
            <a:r>
              <a:rPr lang="fr-FR" sz="3200" dirty="0" smtClean="0"/>
              <a:t>)</a:t>
            </a:r>
            <a:endParaRPr lang="fr-FR" sz="32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551955" y="2133124"/>
            <a:ext cx="8134845" cy="1464218"/>
            <a:chOff x="457200" y="1922884"/>
            <a:chExt cx="12052300" cy="18796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922884"/>
              <a:ext cx="5981700" cy="18669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8900" y="1922884"/>
              <a:ext cx="6070600" cy="1879600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2793996" y="3743867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556000" y="3945467"/>
            <a:ext cx="154093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73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fr-FR" sz="3200" dirty="0" err="1"/>
              <a:t>Threshold</a:t>
            </a:r>
            <a:r>
              <a:rPr lang="fr-FR" sz="3200" dirty="0"/>
              <a:t> </a:t>
            </a:r>
            <a:r>
              <a:rPr lang="fr-FR" sz="3200" dirty="0" err="1"/>
              <a:t>effect</a:t>
            </a:r>
            <a:endParaRPr lang="fr-FR" sz="3200" dirty="0"/>
          </a:p>
        </p:txBody>
      </p:sp>
      <p:pic>
        <p:nvPicPr>
          <p:cNvPr id="5" name="videoFig4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366" y="755611"/>
            <a:ext cx="7938434" cy="27619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374134"/>
            <a:ext cx="171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Below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endParaRPr lang="fr-FR" dirty="0"/>
          </a:p>
        </p:txBody>
      </p:sp>
      <p:pic>
        <p:nvPicPr>
          <p:cNvPr id="6" name="videoFig4b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366" y="4000361"/>
            <a:ext cx="7938434" cy="27619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8766" y="3599240"/>
            <a:ext cx="173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Above </a:t>
            </a:r>
            <a:r>
              <a:rPr lang="fr-FR" dirty="0" err="1" smtClean="0"/>
              <a:t>threshold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057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13" y="635000"/>
            <a:ext cx="6262087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7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/>
              <a:t>Metal</a:t>
            </a:r>
            <a:r>
              <a:rPr lang="fr-FR" sz="3200" dirty="0" smtClean="0"/>
              <a:t> – </a:t>
            </a:r>
            <a:r>
              <a:rPr lang="fr-FR" sz="3200" dirty="0" err="1" smtClean="0"/>
              <a:t>Insulator</a:t>
            </a:r>
            <a:r>
              <a:rPr lang="fr-FR" sz="3200" dirty="0" smtClean="0"/>
              <a:t> transition</a:t>
            </a:r>
            <a:endParaRPr lang="fr-FR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/>
          <a:stretch>
            <a:fillRect/>
          </a:stretch>
        </p:blipFill>
        <p:spPr bwMode="auto">
          <a:xfrm>
            <a:off x="615494" y="1831468"/>
            <a:ext cx="2470606" cy="384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20085598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5959658"/>
            <a:ext cx="22938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400" b="0" dirty="0">
                <a:cs typeface="+mn-cs"/>
              </a:rPr>
              <a:t>Abd-</a:t>
            </a:r>
            <a:r>
              <a:rPr lang="nb-NO" sz="1400" b="0" dirty="0" err="1">
                <a:cs typeface="+mn-cs"/>
              </a:rPr>
              <a:t>Elmeguid</a:t>
            </a:r>
            <a:r>
              <a:rPr lang="nb-NO" sz="1400" b="0" dirty="0">
                <a:cs typeface="+mn-cs"/>
              </a:rPr>
              <a:t> et al., </a:t>
            </a:r>
            <a:r>
              <a:rPr lang="nb-NO" sz="1400" b="0" dirty="0" smtClean="0">
                <a:cs typeface="+mn-cs"/>
              </a:rPr>
              <a:t>PRL ’04</a:t>
            </a:r>
            <a:endParaRPr lang="fr-FR" sz="1400" b="0" dirty="0">
              <a:cs typeface="+mn-cs"/>
            </a:endParaRPr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7" y="1731432"/>
            <a:ext cx="3935606" cy="209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87841" y="1165308"/>
            <a:ext cx="311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Pressure </a:t>
            </a:r>
            <a:r>
              <a:rPr lang="fr-FR" dirty="0" err="1" smtClean="0"/>
              <a:t>driven</a:t>
            </a:r>
            <a:r>
              <a:rPr lang="fr-FR" dirty="0" smtClean="0"/>
              <a:t> </a:t>
            </a:r>
            <a:r>
              <a:rPr lang="fr-FR" dirty="0" err="1" smtClean="0"/>
              <a:t>Mott</a:t>
            </a:r>
            <a:r>
              <a:rPr lang="fr-FR" dirty="0" smtClean="0"/>
              <a:t> transition</a:t>
            </a:r>
            <a:endParaRPr lang="fr-FR" dirty="0"/>
          </a:p>
        </p:txBody>
      </p:sp>
      <p:grpSp>
        <p:nvGrpSpPr>
          <p:cNvPr id="6" name="Grouper 5"/>
          <p:cNvGrpSpPr/>
          <p:nvPr/>
        </p:nvGrpSpPr>
        <p:grpSpPr>
          <a:xfrm>
            <a:off x="4100445" y="3826482"/>
            <a:ext cx="4755682" cy="2317842"/>
            <a:chOff x="4100445" y="3826482"/>
            <a:chExt cx="4755682" cy="2317842"/>
          </a:xfrm>
        </p:grpSpPr>
        <p:sp>
          <p:nvSpPr>
            <p:cNvPr id="10" name="Rectangle 120"/>
            <p:cNvSpPr>
              <a:spLocks noChangeArrowheads="1"/>
            </p:cNvSpPr>
            <p:nvPr/>
          </p:nvSpPr>
          <p:spPr bwMode="auto">
            <a:xfrm>
              <a:off x="4100445" y="5774992"/>
              <a:ext cx="47556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/>
                <a:t> Non Volatile Resistive Switching, t &lt;100 ns</a:t>
              </a:r>
            </a:p>
          </p:txBody>
        </p:sp>
        <p:graphicFrame>
          <p:nvGraphicFramePr>
            <p:cNvPr id="12" name="Object 102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70842639"/>
                </p:ext>
              </p:extLst>
            </p:nvPr>
          </p:nvGraphicFramePr>
          <p:xfrm>
            <a:off x="4292404" y="3826482"/>
            <a:ext cx="3522133" cy="2026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2" name="Image bitmap" r:id="rId6" imgW="5830114" imgH="3971429" progId="Paint.Picture">
                    <p:embed/>
                  </p:oleObj>
                </mc:Choice>
                <mc:Fallback>
                  <p:oleObj name="Image bitmap" r:id="rId6" imgW="5830114" imgH="3971429" progId="Paint.Picture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2404" y="3826482"/>
                          <a:ext cx="3522133" cy="2026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548313" y="6267435"/>
            <a:ext cx="2427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0" dirty="0">
                <a:cs typeface="+mn-cs"/>
              </a:rPr>
              <a:t>C. </a:t>
            </a:r>
            <a:r>
              <a:rPr lang="en-US" sz="1400" b="0" dirty="0" err="1">
                <a:cs typeface="+mn-cs"/>
              </a:rPr>
              <a:t>Vaju</a:t>
            </a:r>
            <a:r>
              <a:rPr lang="en-US" sz="1400" b="0" dirty="0">
                <a:cs typeface="+mn-cs"/>
              </a:rPr>
              <a:t> et al., </a:t>
            </a:r>
            <a:r>
              <a:rPr lang="en-US" sz="1400" b="0" dirty="0" smtClean="0">
                <a:cs typeface="+mn-cs"/>
              </a:rPr>
              <a:t>Adv. Mater. ‘08</a:t>
            </a:r>
            <a:endParaRPr lang="en-US" sz="1400" b="0" dirty="0"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59841" y="1165308"/>
            <a:ext cx="290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</a:t>
            </a:r>
            <a:r>
              <a:rPr lang="fr-FR" dirty="0" smtClean="0"/>
              <a:t> </a:t>
            </a:r>
            <a:r>
              <a:rPr lang="fr-FR" dirty="0" err="1" smtClean="0"/>
              <a:t>driven</a:t>
            </a:r>
            <a:r>
              <a:rPr lang="fr-FR" dirty="0" smtClean="0"/>
              <a:t> </a:t>
            </a:r>
            <a:r>
              <a:rPr lang="fr-FR" dirty="0" err="1" smtClean="0"/>
              <a:t>Mott</a:t>
            </a:r>
            <a:r>
              <a:rPr lang="fr-FR" dirty="0" smtClean="0"/>
              <a:t> transition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71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3779" y="119063"/>
            <a:ext cx="7303211" cy="579437"/>
          </a:xfrm>
        </p:spPr>
        <p:txBody>
          <a:bodyPr>
            <a:normAutofit/>
          </a:bodyPr>
          <a:lstStyle/>
          <a:p>
            <a:r>
              <a:rPr lang="fr-FR" sz="3200" dirty="0" smtClean="0"/>
              <a:t>Electric </a:t>
            </a:r>
            <a:r>
              <a:rPr lang="fr-FR" sz="3200" dirty="0" err="1" smtClean="0"/>
              <a:t>pulsing</a:t>
            </a:r>
            <a:r>
              <a:rPr lang="fr-FR" sz="3200" dirty="0" smtClean="0"/>
              <a:t>: </a:t>
            </a:r>
            <a:r>
              <a:rPr lang="fr-FR" sz="3200" dirty="0" err="1" smtClean="0"/>
              <a:t>Three</a:t>
            </a:r>
            <a:r>
              <a:rPr lang="fr-FR" sz="3200" dirty="0" smtClean="0"/>
              <a:t> </a:t>
            </a:r>
            <a:r>
              <a:rPr lang="fr-FR" sz="3200" dirty="0" err="1" smtClean="0"/>
              <a:t>different</a:t>
            </a:r>
            <a:r>
              <a:rPr lang="fr-FR" sz="3200" dirty="0" smtClean="0"/>
              <a:t> </a:t>
            </a:r>
            <a:r>
              <a:rPr lang="fr-FR" sz="3200" dirty="0" err="1" smtClean="0"/>
              <a:t>regimes</a:t>
            </a:r>
            <a:endParaRPr lang="fr-FR" sz="3200" dirty="0"/>
          </a:p>
        </p:txBody>
      </p:sp>
      <p:grpSp>
        <p:nvGrpSpPr>
          <p:cNvPr id="72" name="Grouper 71"/>
          <p:cNvGrpSpPr/>
          <p:nvPr/>
        </p:nvGrpSpPr>
        <p:grpSpPr>
          <a:xfrm>
            <a:off x="-19850" y="2412179"/>
            <a:ext cx="3330318" cy="2376399"/>
            <a:chOff x="-19850" y="2149721"/>
            <a:chExt cx="3330318" cy="2376399"/>
          </a:xfrm>
        </p:grpSpPr>
        <p:grpSp>
          <p:nvGrpSpPr>
            <p:cNvPr id="70" name="Grouper 69"/>
            <p:cNvGrpSpPr/>
            <p:nvPr/>
          </p:nvGrpSpPr>
          <p:grpSpPr>
            <a:xfrm>
              <a:off x="479427" y="2161632"/>
              <a:ext cx="2099738" cy="2364488"/>
              <a:chOff x="597965" y="2161632"/>
              <a:chExt cx="1981200" cy="2364488"/>
            </a:xfrm>
          </p:grpSpPr>
          <p:pic>
            <p:nvPicPr>
              <p:cNvPr id="13" name="Picture 11" descr="01_High_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65" y="2161632"/>
                <a:ext cx="1981200" cy="193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12"/>
              <p:cNvSpPr>
                <a:spLocks noChangeArrowheads="1"/>
              </p:cNvSpPr>
              <p:nvPr/>
            </p:nvSpPr>
            <p:spPr bwMode="auto">
              <a:xfrm>
                <a:off x="784229" y="4129150"/>
                <a:ext cx="1598151" cy="396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cs typeface="Arial" charset="0"/>
                  </a:rPr>
                  <a:t> no </a:t>
                </a:r>
                <a:r>
                  <a:rPr lang="en-US" sz="2000" dirty="0" smtClean="0">
                    <a:cs typeface="Arial" charset="0"/>
                  </a:rPr>
                  <a:t>change</a:t>
                </a:r>
                <a:endParaRPr lang="en-US" sz="2000" baseline="-25000" dirty="0">
                  <a:cs typeface="Arial" charset="0"/>
                </a:endParaRPr>
              </a:p>
            </p:txBody>
          </p:sp>
        </p:grp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443693" y="2170099"/>
              <a:ext cx="866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R</a:t>
              </a:r>
              <a:r>
                <a:rPr lang="en-US" baseline="-25000" dirty="0" smtClean="0">
                  <a:latin typeface="Arial" charset="0"/>
                </a:rPr>
                <a:t>AFTER</a:t>
              </a:r>
              <a:endParaRPr lang="en-US" dirty="0">
                <a:latin typeface="Arial" charset="0"/>
                <a:cs typeface="+mn-cs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79427" y="2542632"/>
              <a:ext cx="152400" cy="152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545297" y="25378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-19850" y="2149721"/>
              <a:ext cx="11628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R</a:t>
              </a:r>
              <a:r>
                <a:rPr lang="en-US" baseline="-25000" dirty="0" smtClean="0">
                  <a:latin typeface="Arial" charset="0"/>
                </a:rPr>
                <a:t>BEFORE</a:t>
              </a:r>
              <a:endParaRPr lang="en-US" dirty="0">
                <a:latin typeface="Arial" charset="0"/>
                <a:cs typeface="+mn-cs"/>
              </a:endParaRPr>
            </a:p>
          </p:txBody>
        </p:sp>
      </p:grpSp>
      <p:grpSp>
        <p:nvGrpSpPr>
          <p:cNvPr id="68" name="Grouper 67"/>
          <p:cNvGrpSpPr/>
          <p:nvPr/>
        </p:nvGrpSpPr>
        <p:grpSpPr>
          <a:xfrm>
            <a:off x="6859053" y="2510351"/>
            <a:ext cx="2274873" cy="2242201"/>
            <a:chOff x="6859053" y="2188624"/>
            <a:chExt cx="2274873" cy="2242201"/>
          </a:xfrm>
        </p:grpSpPr>
        <p:grpSp>
          <p:nvGrpSpPr>
            <p:cNvPr id="25" name="Grouper 24"/>
            <p:cNvGrpSpPr/>
            <p:nvPr/>
          </p:nvGrpSpPr>
          <p:grpSpPr>
            <a:xfrm>
              <a:off x="6859053" y="2188624"/>
              <a:ext cx="2133600" cy="1828800"/>
              <a:chOff x="5254095" y="1506539"/>
              <a:chExt cx="2133600" cy="1828800"/>
            </a:xfrm>
          </p:grpSpPr>
          <p:pic>
            <p:nvPicPr>
              <p:cNvPr id="30" name="Picture 28" descr="03_T_nonvolatil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4095" y="1506539"/>
                <a:ext cx="1981200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Oval 29"/>
              <p:cNvSpPr>
                <a:spLocks noChangeArrowheads="1"/>
              </p:cNvSpPr>
              <p:nvPr/>
            </p:nvSpPr>
            <p:spPr bwMode="auto">
              <a:xfrm>
                <a:off x="5254095" y="1820864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32" name="Oval 30"/>
              <p:cNvSpPr>
                <a:spLocks noChangeArrowheads="1"/>
              </p:cNvSpPr>
              <p:nvPr/>
            </p:nvSpPr>
            <p:spPr bwMode="auto">
              <a:xfrm>
                <a:off x="7235295" y="264953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7135264" y="4030715"/>
              <a:ext cx="19986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000" dirty="0">
                  <a:cs typeface="Arial" charset="0"/>
                </a:rPr>
                <a:t> non-volatile </a:t>
              </a:r>
              <a:r>
                <a:rPr lang="en-US" sz="2000" dirty="0" smtClean="0">
                  <a:cs typeface="Arial" charset="0"/>
                </a:rPr>
                <a:t>RS</a:t>
              </a:r>
              <a:endParaRPr lang="en-US" sz="2000" dirty="0">
                <a:cs typeface="Arial" charset="0"/>
              </a:endParaRPr>
            </a:p>
          </p:txBody>
        </p:sp>
      </p:grpSp>
      <p:grpSp>
        <p:nvGrpSpPr>
          <p:cNvPr id="73" name="Grouper 72"/>
          <p:cNvGrpSpPr/>
          <p:nvPr/>
        </p:nvGrpSpPr>
        <p:grpSpPr>
          <a:xfrm>
            <a:off x="1070571" y="1646754"/>
            <a:ext cx="1440854" cy="842428"/>
            <a:chOff x="1070571" y="1731419"/>
            <a:chExt cx="1440854" cy="842428"/>
          </a:xfrm>
        </p:grpSpPr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070571" y="1731419"/>
              <a:ext cx="5334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latin typeface="Arial" charset="0"/>
                  <a:cs typeface="+mn-cs"/>
                </a:rPr>
                <a:t>V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1978025" y="2207134"/>
              <a:ext cx="5334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Arial" charset="0"/>
                  <a:cs typeface="+mn-cs"/>
                </a:rPr>
                <a:t>t</a:t>
              </a: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1368425" y="1902334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1368425" y="2359534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471613" y="2221421"/>
              <a:ext cx="277812" cy="0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1749425" y="2221421"/>
              <a:ext cx="0" cy="136525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1477963" y="2221421"/>
              <a:ext cx="0" cy="136525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4" name="Group 32"/>
          <p:cNvGrpSpPr>
            <a:grpSpLocks/>
          </p:cNvGrpSpPr>
          <p:nvPr/>
        </p:nvGrpSpPr>
        <p:grpSpPr bwMode="auto">
          <a:xfrm>
            <a:off x="7302480" y="1625588"/>
            <a:ext cx="1235075" cy="823913"/>
            <a:chOff x="1614" y="633"/>
            <a:chExt cx="778" cy="519"/>
          </a:xfrm>
        </p:grpSpPr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>
              <a:off x="1614" y="633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Arial" charset="0"/>
                  <a:cs typeface="+mn-cs"/>
                </a:rPr>
                <a:t>V</a:t>
              </a: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2190" y="921"/>
              <a:ext cx="20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Arial" charset="0"/>
                  <a:cs typeface="+mn-cs"/>
                </a:rPr>
                <a:t>t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flipV="1">
              <a:off x="1806" y="729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1806" y="1017"/>
              <a:ext cx="3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2046" y="777"/>
              <a:ext cx="0" cy="240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1871" y="777"/>
              <a:ext cx="175" cy="0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1875" y="780"/>
              <a:ext cx="0" cy="240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4222746" y="1591714"/>
            <a:ext cx="1447800" cy="823913"/>
            <a:chOff x="2419350" y="5452534"/>
            <a:chExt cx="1447800" cy="823913"/>
          </a:xfrm>
        </p:grpSpPr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2419350" y="5452534"/>
              <a:ext cx="5334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Arial" charset="0"/>
                  <a:cs typeface="+mn-cs"/>
                </a:rPr>
                <a:t>V</a:t>
              </a:r>
            </a:p>
          </p:txBody>
        </p:sp>
        <p:sp>
          <p:nvSpPr>
            <p:cNvPr id="53" name="Text Box 51"/>
            <p:cNvSpPr txBox="1">
              <a:spLocks noChangeArrowheads="1"/>
            </p:cNvSpPr>
            <p:nvPr/>
          </p:nvSpPr>
          <p:spPr bwMode="auto">
            <a:xfrm>
              <a:off x="3333750" y="5909734"/>
              <a:ext cx="5334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Arial" charset="0"/>
                  <a:cs typeface="+mn-cs"/>
                </a:rPr>
                <a:t>t</a:t>
              </a:r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V="1">
              <a:off x="2724150" y="5604934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2724150" y="6062134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>
              <a:off x="3105150" y="5819246"/>
              <a:ext cx="0" cy="228600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>
              <a:off x="2827338" y="5819246"/>
              <a:ext cx="277813" cy="0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2833688" y="5819246"/>
              <a:ext cx="0" cy="228600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9783" dir="2008559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69" name="Grouper 68"/>
          <p:cNvGrpSpPr/>
          <p:nvPr/>
        </p:nvGrpSpPr>
        <p:grpSpPr>
          <a:xfrm>
            <a:off x="3685115" y="2341019"/>
            <a:ext cx="2209800" cy="2476124"/>
            <a:chOff x="3685115" y="2019292"/>
            <a:chExt cx="2209800" cy="2476124"/>
          </a:xfrm>
        </p:grpSpPr>
        <p:grpSp>
          <p:nvGrpSpPr>
            <p:cNvPr id="29" name="Grouper 28"/>
            <p:cNvGrpSpPr/>
            <p:nvPr/>
          </p:nvGrpSpPr>
          <p:grpSpPr>
            <a:xfrm>
              <a:off x="3723215" y="2019292"/>
              <a:ext cx="2133600" cy="1930400"/>
              <a:chOff x="4019550" y="4879446"/>
              <a:chExt cx="2133600" cy="1930400"/>
            </a:xfrm>
          </p:grpSpPr>
          <p:pic>
            <p:nvPicPr>
              <p:cNvPr id="46" name="Picture 44" descr="02_T_volati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9550" y="4879446"/>
                <a:ext cx="1981200" cy="193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Oval 46"/>
              <p:cNvSpPr>
                <a:spLocks noChangeArrowheads="1"/>
              </p:cNvSpPr>
              <p:nvPr/>
            </p:nvSpPr>
            <p:spPr bwMode="auto">
              <a:xfrm>
                <a:off x="4019550" y="529060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9" name="Oval 47"/>
              <p:cNvSpPr>
                <a:spLocks noChangeArrowheads="1"/>
              </p:cNvSpPr>
              <p:nvPr/>
            </p:nvSpPr>
            <p:spPr bwMode="auto">
              <a:xfrm>
                <a:off x="6000750" y="5285846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0" name="Rectangle 2"/>
              <p:cNvSpPr>
                <a:spLocks noChangeArrowheads="1"/>
              </p:cNvSpPr>
              <p:nvPr/>
            </p:nvSpPr>
            <p:spPr bwMode="auto">
              <a:xfrm>
                <a:off x="4324350" y="5779559"/>
                <a:ext cx="914400" cy="420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/>
              <a:lstStyle/>
              <a:p>
                <a:pPr algn="ctr" eaLnBrk="0" hangingPunct="0"/>
                <a:r>
                  <a:rPr lang="en-US" sz="2000">
                    <a:latin typeface="Arial" charset="0"/>
                  </a:rPr>
                  <a:t>t</a:t>
                </a:r>
                <a:r>
                  <a:rPr lang="en-US" sz="2000" baseline="-25000">
                    <a:latin typeface="Arial" charset="0"/>
                  </a:rPr>
                  <a:t>delay</a:t>
                </a:r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>
                <a:off x="4400550" y="5779559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9" name="Line 57"/>
              <p:cNvSpPr>
                <a:spLocks noChangeShapeType="1"/>
              </p:cNvSpPr>
              <p:nvPr/>
            </p:nvSpPr>
            <p:spPr bwMode="auto">
              <a:xfrm flipV="1">
                <a:off x="6086475" y="5485871"/>
                <a:ext cx="0" cy="6953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3685115" y="4095306"/>
              <a:ext cx="2209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cs typeface="Arial" charset="0"/>
                </a:rPr>
                <a:t> volatile </a:t>
              </a:r>
              <a:r>
                <a:rPr lang="en-US" sz="2000" dirty="0" smtClean="0">
                  <a:cs typeface="Arial" charset="0"/>
                </a:rPr>
                <a:t>RS</a:t>
              </a:r>
              <a:endParaRPr lang="en-US" sz="2000" dirty="0">
                <a:cs typeface="Arial" charset="0"/>
              </a:endParaRPr>
            </a:p>
          </p:txBody>
        </p:sp>
      </p:grpSp>
      <p:sp>
        <p:nvSpPr>
          <p:cNvPr id="61" name="Oval 59"/>
          <p:cNvSpPr>
            <a:spLocks noChangeArrowheads="1"/>
          </p:cNvSpPr>
          <p:nvPr/>
        </p:nvSpPr>
        <p:spPr bwMode="auto">
          <a:xfrm>
            <a:off x="3246965" y="2276003"/>
            <a:ext cx="3086100" cy="21240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20085598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7206751" y="174914"/>
            <a:ext cx="19372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cs typeface="+mn-cs"/>
              </a:rPr>
              <a:t>GaTa</a:t>
            </a:r>
            <a:r>
              <a:rPr lang="fr-FR" sz="2400" baseline="-25000" dirty="0">
                <a:cs typeface="+mn-cs"/>
              </a:rPr>
              <a:t>4</a:t>
            </a:r>
            <a:r>
              <a:rPr lang="fr-FR" sz="2400" dirty="0">
                <a:cs typeface="+mn-cs"/>
              </a:rPr>
              <a:t>Se</a:t>
            </a:r>
            <a:r>
              <a:rPr lang="fr-FR" sz="2400" baseline="-25000" dirty="0">
                <a:cs typeface="+mn-cs"/>
              </a:rPr>
              <a:t>8</a:t>
            </a:r>
            <a:r>
              <a:rPr lang="fr-FR" sz="2400" dirty="0">
                <a:cs typeface="+mn-cs"/>
              </a:rPr>
              <a:t> 77 K</a:t>
            </a:r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6859053" y="698500"/>
            <a:ext cx="23006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/>
              <a:t>L. </a:t>
            </a:r>
            <a:r>
              <a:rPr lang="en-US" sz="1400" b="0" dirty="0" err="1" smtClean="0"/>
              <a:t>Cario</a:t>
            </a:r>
            <a:r>
              <a:rPr lang="en-US" sz="1400" dirty="0"/>
              <a:t> </a:t>
            </a:r>
            <a:r>
              <a:rPr lang="en-US" sz="1400" dirty="0" smtClean="0"/>
              <a:t>et al. </a:t>
            </a:r>
            <a:r>
              <a:rPr lang="en-US" sz="1400" b="0" dirty="0" smtClean="0"/>
              <a:t>Adv. Mater. </a:t>
            </a:r>
            <a:r>
              <a:rPr lang="en-US" sz="1400" dirty="0" smtClean="0"/>
              <a:t>‘</a:t>
            </a:r>
            <a:r>
              <a:rPr lang="en-US" sz="1400" b="0" dirty="0" smtClean="0"/>
              <a:t>10</a:t>
            </a:r>
            <a:endParaRPr lang="en-US" sz="1400" b="0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4111840" y="5187827"/>
            <a:ext cx="4728413" cy="461665"/>
            <a:chOff x="4111840" y="4866100"/>
            <a:chExt cx="4728413" cy="461665"/>
          </a:xfrm>
        </p:grpSpPr>
        <p:sp>
          <p:nvSpPr>
            <p:cNvPr id="43" name="ZoneTexte 42"/>
            <p:cNvSpPr txBox="1"/>
            <p:nvPr/>
          </p:nvSpPr>
          <p:spPr>
            <a:xfrm>
              <a:off x="4111840" y="4866100"/>
              <a:ext cx="1469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0000FF"/>
                  </a:solidFill>
                </a:rPr>
                <a:t>« </a:t>
              </a:r>
              <a:r>
                <a:rPr lang="fr-FR" sz="2400" b="1" dirty="0" err="1">
                  <a:solidFill>
                    <a:srgbClr val="0000FF"/>
                  </a:solidFill>
                </a:rPr>
                <a:t>elastic</a:t>
              </a:r>
              <a:r>
                <a:rPr lang="fr-FR" sz="2400" b="1" dirty="0">
                  <a:solidFill>
                    <a:srgbClr val="0000FF"/>
                  </a:solidFill>
                </a:rPr>
                <a:t> »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7360361" y="4866100"/>
              <a:ext cx="1479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0000FF"/>
                  </a:solidFill>
                </a:rPr>
                <a:t>« </a:t>
              </a:r>
              <a:r>
                <a:rPr lang="fr-FR" sz="2400" b="1" dirty="0" smtClean="0">
                  <a:solidFill>
                    <a:srgbClr val="0000FF"/>
                  </a:solidFill>
                </a:rPr>
                <a:t>plastic</a:t>
              </a:r>
              <a:r>
                <a:rPr lang="fr-FR" sz="2400" b="1" dirty="0">
                  <a:solidFill>
                    <a:srgbClr val="0000FF"/>
                  </a:solidFill>
                </a:rPr>
                <a:t> »</a:t>
              </a:r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1266040" y="1273181"/>
            <a:ext cx="67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small</a:t>
            </a:r>
            <a:endParaRPr lang="fr-FR" dirty="0"/>
          </a:p>
        </p:txBody>
      </p:sp>
      <p:sp>
        <p:nvSpPr>
          <p:cNvPr id="75" name="ZoneTexte 74"/>
          <p:cNvSpPr txBox="1"/>
          <p:nvPr/>
        </p:nvSpPr>
        <p:spPr>
          <a:xfrm>
            <a:off x="4418215" y="1273181"/>
            <a:ext cx="96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medium</a:t>
            </a:r>
            <a:endParaRPr lang="fr-FR" dirty="0"/>
          </a:p>
        </p:txBody>
      </p:sp>
      <p:sp>
        <p:nvSpPr>
          <p:cNvPr id="76" name="ZoneTexte 75"/>
          <p:cNvSpPr txBox="1"/>
          <p:nvPr/>
        </p:nvSpPr>
        <p:spPr>
          <a:xfrm>
            <a:off x="7437950" y="1240915"/>
            <a:ext cx="6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large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790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333" y="147639"/>
            <a:ext cx="8819445" cy="690562"/>
          </a:xfrm>
        </p:spPr>
        <p:txBody>
          <a:bodyPr>
            <a:normAutofit/>
          </a:bodyPr>
          <a:lstStyle/>
          <a:p>
            <a:r>
              <a:rPr lang="fr-FR" sz="3200" dirty="0" smtClean="0"/>
              <a:t>Electric</a:t>
            </a:r>
            <a:r>
              <a:rPr lang="fr-FR" sz="3200" dirty="0"/>
              <a:t>-</a:t>
            </a:r>
            <a:r>
              <a:rPr lang="fr-FR" sz="3200" dirty="0" err="1"/>
              <a:t>field</a:t>
            </a:r>
            <a:r>
              <a:rPr lang="fr-FR" sz="3200" dirty="0"/>
              <a:t> </a:t>
            </a:r>
            <a:r>
              <a:rPr lang="fr-FR" sz="3200" dirty="0" err="1" smtClean="0"/>
              <a:t>driven</a:t>
            </a:r>
            <a:r>
              <a:rPr lang="fr-FR" sz="3200" dirty="0" smtClean="0"/>
              <a:t> breakdown in GTS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009" y="1744133"/>
            <a:ext cx="4789770" cy="35461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4865"/>
            <a:ext cx="4199467" cy="289477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760784" y="817179"/>
            <a:ext cx="289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V. </a:t>
            </a:r>
            <a:r>
              <a:rPr lang="fr-FR" sz="1400" dirty="0" err="1" smtClean="0"/>
              <a:t>Guiot</a:t>
            </a:r>
            <a:r>
              <a:rPr lang="fr-FR" sz="1400" dirty="0" smtClean="0"/>
              <a:t>, MR, et al. Nat </a:t>
            </a:r>
            <a:r>
              <a:rPr lang="fr-FR" sz="1400" dirty="0" err="1" smtClean="0"/>
              <a:t>Comm</a:t>
            </a:r>
            <a:r>
              <a:rPr lang="fr-FR" sz="1400" dirty="0" smtClean="0"/>
              <a:t> (2013)</a:t>
            </a:r>
            <a:endParaRPr lang="fr-FR" sz="1400" dirty="0"/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4199009" y="1405467"/>
            <a:ext cx="458" cy="4538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71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123" y="459223"/>
            <a:ext cx="8229600" cy="616184"/>
          </a:xfrm>
        </p:spPr>
        <p:txBody>
          <a:bodyPr>
            <a:noAutofit/>
          </a:bodyPr>
          <a:lstStyle/>
          <a:p>
            <a:r>
              <a:rPr lang="fr-FR" sz="2800" dirty="0"/>
              <a:t>Is the </a:t>
            </a:r>
            <a:r>
              <a:rPr lang="fr-FR" sz="2800" dirty="0" err="1"/>
              <a:t>Mott</a:t>
            </a:r>
            <a:r>
              <a:rPr lang="fr-FR" sz="2800" dirty="0"/>
              <a:t> </a:t>
            </a:r>
            <a:r>
              <a:rPr lang="fr-FR" sz="2800" dirty="0" err="1"/>
              <a:t>electric</a:t>
            </a:r>
            <a:r>
              <a:rPr lang="fr-FR" sz="2800" dirty="0"/>
              <a:t>-</a:t>
            </a:r>
            <a:r>
              <a:rPr lang="fr-FR" sz="2800" dirty="0" smtClean="0"/>
              <a:t>breakdown </a:t>
            </a:r>
            <a:r>
              <a:rPr lang="fr-FR" sz="2800" dirty="0" err="1" smtClean="0"/>
              <a:t>universal</a:t>
            </a:r>
            <a:r>
              <a:rPr lang="fr-FR" sz="2800" dirty="0"/>
              <a:t>?</a:t>
            </a:r>
            <a:br>
              <a:rPr lang="fr-FR" sz="2800" dirty="0"/>
            </a:br>
            <a:endParaRPr lang="fr-FR" sz="2800" baseline="-25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106"/>
            <a:ext cx="3038295" cy="264924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59" y="2051929"/>
            <a:ext cx="2565082" cy="305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600823" y="2600744"/>
            <a:ext cx="66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FF"/>
                </a:solidFill>
              </a:rPr>
              <a:t>Mott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89930" y="2613269"/>
            <a:ext cx="104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</a:rPr>
              <a:t>Corr</a:t>
            </a:r>
            <a:r>
              <a:rPr lang="fr-FR" b="1" dirty="0" smtClean="0">
                <a:solidFill>
                  <a:srgbClr val="0000FF"/>
                </a:solidFill>
              </a:rPr>
              <a:t> Met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07124" y="1459228"/>
            <a:ext cx="866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Three</a:t>
            </a:r>
            <a:r>
              <a:rPr lang="fr-FR" sz="2000" dirty="0"/>
              <a:t> </a:t>
            </a:r>
            <a:r>
              <a:rPr lang="fr-FR" sz="2000" dirty="0" err="1"/>
              <a:t>different</a:t>
            </a:r>
            <a:r>
              <a:rPr lang="fr-FR" sz="2000" dirty="0"/>
              <a:t> </a:t>
            </a:r>
            <a:r>
              <a:rPr lang="fr-FR" sz="2000" dirty="0" smtClean="0"/>
              <a:t>3D </a:t>
            </a:r>
            <a:r>
              <a:rPr lang="fr-FR" sz="2000" dirty="0" err="1" smtClean="0"/>
              <a:t>Mott</a:t>
            </a:r>
            <a:r>
              <a:rPr lang="fr-FR" sz="2000" dirty="0" err="1"/>
              <a:t>-</a:t>
            </a:r>
            <a:r>
              <a:rPr lang="fr-FR" sz="2000" dirty="0" err="1" smtClean="0"/>
              <a:t>insulators</a:t>
            </a:r>
            <a:r>
              <a:rPr lang="fr-FR" sz="2000" dirty="0" smtClean="0"/>
              <a:t>:  GaTa</a:t>
            </a:r>
            <a:r>
              <a:rPr lang="fr-FR" sz="2000" baseline="-25000" dirty="0" smtClean="0"/>
              <a:t>4</a:t>
            </a:r>
            <a:r>
              <a:rPr lang="fr-FR" sz="2000" dirty="0" smtClean="0"/>
              <a:t>Se</a:t>
            </a:r>
            <a:r>
              <a:rPr lang="fr-FR" sz="2000" baseline="-25000" dirty="0" smtClean="0"/>
              <a:t>8</a:t>
            </a:r>
            <a:r>
              <a:rPr lang="fr-FR" sz="2000" dirty="0" smtClean="0"/>
              <a:t>  –  </a:t>
            </a:r>
            <a:r>
              <a:rPr lang="fr-FR" sz="2000" dirty="0"/>
              <a:t>V</a:t>
            </a:r>
            <a:r>
              <a:rPr lang="fr-FR" sz="2000" baseline="-25000" dirty="0"/>
              <a:t>2-x</a:t>
            </a:r>
            <a:r>
              <a:rPr lang="fr-FR" sz="2000" dirty="0"/>
              <a:t>Cr</a:t>
            </a:r>
            <a:r>
              <a:rPr lang="fr-FR" sz="2000" baseline="-25000" dirty="0"/>
              <a:t>x</a:t>
            </a:r>
            <a:r>
              <a:rPr lang="fr-FR" sz="2000" dirty="0"/>
              <a:t>O</a:t>
            </a:r>
            <a:r>
              <a:rPr lang="fr-FR" sz="2000" baseline="-25000" dirty="0"/>
              <a:t>3</a:t>
            </a:r>
            <a:r>
              <a:rPr lang="fr-FR" sz="2000" dirty="0"/>
              <a:t> </a:t>
            </a:r>
            <a:r>
              <a:rPr lang="fr-FR" sz="2000" dirty="0" smtClean="0"/>
              <a:t> –  NiS</a:t>
            </a:r>
            <a:r>
              <a:rPr lang="fr-FR" sz="2000" baseline="-25000" dirty="0"/>
              <a:t>2</a:t>
            </a:r>
            <a:r>
              <a:rPr lang="fr-FR" sz="2000" baseline="-25000" dirty="0" smtClean="0"/>
              <a:t>-</a:t>
            </a:r>
            <a:r>
              <a:rPr lang="fr-FR" sz="2000" baseline="-25000" dirty="0"/>
              <a:t>x</a:t>
            </a:r>
            <a:r>
              <a:rPr lang="fr-FR" sz="2000" dirty="0"/>
              <a:t>Se</a:t>
            </a:r>
            <a:r>
              <a:rPr lang="fr-FR" sz="2000" baseline="-25000" dirty="0"/>
              <a:t>x</a:t>
            </a:r>
            <a:endParaRPr lang="fr-FR" sz="20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5635146" y="2210106"/>
            <a:ext cx="3517350" cy="2903946"/>
            <a:chOff x="5635146" y="2210106"/>
            <a:chExt cx="3517350" cy="290394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5146" y="2210106"/>
              <a:ext cx="3491917" cy="2766876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6705590" y="2998753"/>
              <a:ext cx="661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00FF"/>
                  </a:solidFill>
                </a:rPr>
                <a:t>Mott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728569" y="3014089"/>
              <a:ext cx="1045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00FF"/>
                  </a:solidFill>
                </a:rPr>
                <a:t>Corr</a:t>
              </a:r>
              <a:r>
                <a:rPr lang="fr-FR" b="1" dirty="0" smtClean="0">
                  <a:solidFill>
                    <a:srgbClr val="0000FF"/>
                  </a:solidFill>
                </a:rPr>
                <a:t> Met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566380" y="4837053"/>
              <a:ext cx="1586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Czjzek</a:t>
              </a:r>
              <a:r>
                <a:rPr lang="fr-FR" sz="1200" dirty="0" smtClean="0"/>
                <a:t> et al JMMM ‘76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546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91"/>
          </a:xfrm>
        </p:spPr>
        <p:txBody>
          <a:bodyPr>
            <a:normAutofit/>
          </a:bodyPr>
          <a:lstStyle/>
          <a:p>
            <a:r>
              <a:rPr lang="fr-FR" sz="3200" dirty="0" err="1" smtClean="0"/>
              <a:t>Universal</a:t>
            </a:r>
            <a:r>
              <a:rPr lang="fr-FR" sz="3200" dirty="0" smtClean="0"/>
              <a:t> </a:t>
            </a:r>
            <a:r>
              <a:rPr lang="fr-FR" sz="3200" dirty="0" err="1" smtClean="0"/>
              <a:t>behavior</a:t>
            </a:r>
            <a:r>
              <a:rPr lang="fr-FR" sz="3200" dirty="0" smtClean="0"/>
              <a:t>!!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582706" y="6125886"/>
            <a:ext cx="346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P. </a:t>
            </a:r>
            <a:r>
              <a:rPr lang="fr-FR" smtClean="0"/>
              <a:t>Stoliar, </a:t>
            </a:r>
            <a:r>
              <a:rPr lang="fr-FR" dirty="0" smtClean="0"/>
              <a:t>et al Adv. Mater. (2013)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059" y="1079807"/>
            <a:ext cx="6753411" cy="48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2727"/>
            <a:ext cx="9144000" cy="662340"/>
          </a:xfrm>
        </p:spPr>
        <p:txBody>
          <a:bodyPr>
            <a:normAutofit/>
          </a:bodyPr>
          <a:lstStyle/>
          <a:p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the </a:t>
            </a:r>
            <a:r>
              <a:rPr lang="fr-FR" sz="3200" dirty="0" err="1" smtClean="0"/>
              <a:t>origin</a:t>
            </a:r>
            <a:r>
              <a:rPr lang="fr-FR" sz="3200" dirty="0" smtClean="0"/>
              <a:t> of the </a:t>
            </a:r>
            <a:r>
              <a:rPr lang="fr-FR" sz="3200" dirty="0" err="1" smtClean="0"/>
              <a:t>Mott</a:t>
            </a:r>
            <a:r>
              <a:rPr lang="fr-FR" sz="3200" dirty="0" smtClean="0"/>
              <a:t> </a:t>
            </a:r>
            <a:r>
              <a:rPr lang="fr-FR" sz="3200" dirty="0" err="1" smtClean="0"/>
              <a:t>electric</a:t>
            </a:r>
            <a:r>
              <a:rPr lang="fr-FR" sz="3200" dirty="0"/>
              <a:t>-</a:t>
            </a:r>
            <a:r>
              <a:rPr lang="fr-FR" sz="3200" dirty="0" smtClean="0"/>
              <a:t>breakdown?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7486"/>
            <a:ext cx="4610054" cy="27763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5067" y="5266264"/>
            <a:ext cx="2249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T</a:t>
            </a:r>
            <a:r>
              <a:rPr lang="fr-FR" sz="1400" dirty="0" smtClean="0"/>
              <a:t>. Oka et al. ‘03 ‘05 ‘10 ‘12</a:t>
            </a:r>
          </a:p>
          <a:p>
            <a:r>
              <a:rPr lang="fr-FR" sz="1400" dirty="0" smtClean="0"/>
              <a:t>F. </a:t>
            </a:r>
            <a:r>
              <a:rPr lang="fr-FR" sz="1400" dirty="0" err="1" smtClean="0"/>
              <a:t>Heidrich</a:t>
            </a:r>
            <a:r>
              <a:rPr lang="fr-FR" sz="1400" dirty="0" smtClean="0"/>
              <a:t>-Meisner et al ’10</a:t>
            </a:r>
          </a:p>
          <a:p>
            <a:endParaRPr lang="fr-FR" sz="1400" dirty="0" smtClean="0"/>
          </a:p>
          <a:p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745067" y="14224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Hubbard model  1D </a:t>
            </a:r>
            <a:endParaRPr lang="fr-FR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5643207" y="1084656"/>
            <a:ext cx="2780852" cy="1414151"/>
            <a:chOff x="5213350" y="1917700"/>
            <a:chExt cx="3809235" cy="18669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7100" y="2046959"/>
              <a:ext cx="1756832" cy="72564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3859" y="2772606"/>
              <a:ext cx="3318726" cy="961196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8983" y="3075519"/>
              <a:ext cx="274225" cy="336549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43208" y="3162300"/>
              <a:ext cx="244800" cy="14816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213350" y="1917700"/>
              <a:ext cx="3809235" cy="1866900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5905013" y="4970058"/>
            <a:ext cx="2214468" cy="1714500"/>
            <a:chOff x="5643207" y="4603820"/>
            <a:chExt cx="2328085" cy="1714500"/>
          </a:xfrm>
        </p:grpSpPr>
        <p:sp>
          <p:nvSpPr>
            <p:cNvPr id="13" name="ZoneTexte 12"/>
            <p:cNvSpPr txBox="1"/>
            <p:nvPr/>
          </p:nvSpPr>
          <p:spPr>
            <a:xfrm>
              <a:off x="5798999" y="4688485"/>
              <a:ext cx="2124407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D</a:t>
              </a:r>
              <a:r>
                <a:rPr lang="fr-FR" dirty="0" smtClean="0"/>
                <a:t>  ~  10</a:t>
              </a:r>
              <a:r>
                <a:rPr lang="fr-FR" baseline="30000" dirty="0" smtClean="0"/>
                <a:t>-1</a:t>
              </a:r>
              <a:r>
                <a:rPr lang="fr-FR" dirty="0" smtClean="0"/>
                <a:t> eV</a:t>
              </a:r>
            </a:p>
            <a:p>
              <a:r>
                <a:rPr lang="fr-FR" dirty="0" smtClean="0">
                  <a:latin typeface="Symbol" charset="2"/>
                  <a:cs typeface="Symbol" charset="2"/>
                </a:rPr>
                <a:t>x  </a:t>
              </a:r>
              <a:r>
                <a:rPr lang="fr-FR" dirty="0" smtClean="0"/>
                <a:t>~  1 nm = 10</a:t>
              </a:r>
              <a:r>
                <a:rPr lang="fr-FR" baseline="30000" dirty="0" smtClean="0"/>
                <a:t>-7</a:t>
              </a:r>
              <a:r>
                <a:rPr lang="fr-FR" dirty="0" smtClean="0"/>
                <a:t> cm</a:t>
              </a:r>
            </a:p>
            <a:p>
              <a:r>
                <a:rPr lang="fr-FR" dirty="0" err="1" smtClean="0"/>
                <a:t>F</a:t>
              </a:r>
              <a:r>
                <a:rPr lang="fr-FR" baseline="-25000" dirty="0" err="1" smtClean="0"/>
                <a:t>Th</a:t>
              </a:r>
              <a:r>
                <a:rPr lang="fr-FR" dirty="0" smtClean="0"/>
                <a:t> ~ 1 MV/cm</a:t>
              </a:r>
            </a:p>
            <a:p>
              <a:endParaRPr lang="fr-FR" dirty="0"/>
            </a:p>
            <a:p>
              <a:r>
                <a:rPr lang="fr-FR" dirty="0" err="1" smtClean="0"/>
                <a:t>E</a:t>
              </a:r>
              <a:r>
                <a:rPr lang="fr-FR" baseline="-25000" dirty="0" err="1" smtClean="0"/>
                <a:t>Th</a:t>
              </a:r>
              <a:r>
                <a:rPr lang="fr-FR" dirty="0" smtClean="0"/>
                <a:t> ~ </a:t>
              </a:r>
              <a:r>
                <a:rPr lang="fr-FR" smtClean="0"/>
                <a:t>1 KV</a:t>
              </a:r>
              <a:r>
                <a:rPr lang="fr-FR" dirty="0" smtClean="0"/>
                <a:t>/cm  !!!!</a:t>
              </a:r>
              <a:endParaRPr lang="fr-FR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43207" y="4603820"/>
              <a:ext cx="2328085" cy="1714500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5293264" y="2734858"/>
            <a:ext cx="3283192" cy="2235200"/>
            <a:chOff x="7823197" y="4200615"/>
            <a:chExt cx="3283192" cy="223520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3197" y="4200615"/>
              <a:ext cx="3283192" cy="223520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33662" y="4851393"/>
              <a:ext cx="690880" cy="3302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5805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1652</Words>
  <Application>Microsoft Macintosh PowerPoint</Application>
  <PresentationFormat>Présentation à l'écran (4:3)</PresentationFormat>
  <Paragraphs>344</Paragraphs>
  <Slides>33</Slides>
  <Notes>21</Notes>
  <HiddenSlides>0</HiddenSlides>
  <MMClips>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Thème Office</vt:lpstr>
      <vt:lpstr>Equation</vt:lpstr>
      <vt:lpstr>Image bitmap</vt:lpstr>
      <vt:lpstr>Image</vt:lpstr>
      <vt:lpstr>Universal electric-field-driven resistive transition in Mott insulators and A digitally inspired prediction of novel emergent behavior in correlated materials</vt:lpstr>
      <vt:lpstr>The classic example: Mott transition in V2O3</vt:lpstr>
      <vt:lpstr>AM4X8 family: « tailor-made »  3D Mott systems</vt:lpstr>
      <vt:lpstr>Metal – Insulator transition</vt:lpstr>
      <vt:lpstr>Electric pulsing: Three different regimes</vt:lpstr>
      <vt:lpstr>Electric-field driven breakdown in GTS</vt:lpstr>
      <vt:lpstr>Is the Mott electric-breakdown universal? </vt:lpstr>
      <vt:lpstr>Universal behavior!!</vt:lpstr>
      <vt:lpstr>What is the origin of the Mott electric-breakdown?</vt:lpstr>
      <vt:lpstr>3D Mott- metal-insulator transition is well captured by the  Dynamical Mean Field Theory (DMFT) of the Hubbard model</vt:lpstr>
      <vt:lpstr>DMFT of the Mott – Hubbard transition</vt:lpstr>
      <vt:lpstr>GTS is a Mott-Hubbard insulator  (exp &amp; theory)</vt:lpstr>
      <vt:lpstr>Model of the Mott resistive transition</vt:lpstr>
      <vt:lpstr>Model results: Threshold-field Mott transition</vt:lpstr>
      <vt:lpstr>How the transition evolves in time?</vt:lpstr>
      <vt:lpstr>Threshold effect</vt:lpstr>
      <vt:lpstr>Model prediction</vt:lpstr>
      <vt:lpstr>Summary</vt:lpstr>
      <vt:lpstr>Bulk effect =&gt; conductive path</vt:lpstr>
      <vt:lpstr>Impact ionization, Gigantic electro-mechanical effect or small energy scale?  </vt:lpstr>
      <vt:lpstr>What is the Mott transition?</vt:lpstr>
      <vt:lpstr>E-field driven dielectric breakdown</vt:lpstr>
      <vt:lpstr>Do not mix up with the Mott transition in VO2</vt:lpstr>
      <vt:lpstr>Phenomena is generic across the AMX family  E-field driven resistive transition</vt:lpstr>
      <vt:lpstr>Bandwidth (or gap) control by Se – Te substitution</vt:lpstr>
      <vt:lpstr>Electric-field breakdown vs Gap</vt:lpstr>
      <vt:lpstr>Model results: Threshold-field Mott transition</vt:lpstr>
      <vt:lpstr>What is the origin of the Mott electric-breakdown?</vt:lpstr>
      <vt:lpstr>What is a Mott transition?</vt:lpstr>
      <vt:lpstr>The Hubbard model at ½ filling is a minimal model for the  metal – insulator transition</vt:lpstr>
      <vt:lpstr>How the transition evolves in time? (snapshots)</vt:lpstr>
      <vt:lpstr>Threshold effect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Marcelo</dc:creator>
  <cp:lastModifiedBy>Marcelo</cp:lastModifiedBy>
  <cp:revision>132</cp:revision>
  <dcterms:created xsi:type="dcterms:W3CDTF">2013-03-28T06:02:49Z</dcterms:created>
  <dcterms:modified xsi:type="dcterms:W3CDTF">2013-09-28T12:59:38Z</dcterms:modified>
</cp:coreProperties>
</file>