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4" r:id="rId3"/>
    <p:sldId id="313" r:id="rId4"/>
    <p:sldId id="372" r:id="rId5"/>
    <p:sldId id="368" r:id="rId6"/>
    <p:sldId id="360" r:id="rId7"/>
    <p:sldId id="339" r:id="rId8"/>
    <p:sldId id="369" r:id="rId9"/>
    <p:sldId id="350" r:id="rId10"/>
    <p:sldId id="342" r:id="rId11"/>
    <p:sldId id="343" r:id="rId12"/>
    <p:sldId id="275" r:id="rId13"/>
    <p:sldId id="375" r:id="rId14"/>
    <p:sldId id="322" r:id="rId15"/>
    <p:sldId id="361" r:id="rId16"/>
    <p:sldId id="345" r:id="rId17"/>
    <p:sldId id="373" r:id="rId18"/>
    <p:sldId id="374" r:id="rId19"/>
    <p:sldId id="370" r:id="rId20"/>
    <p:sldId id="365" r:id="rId21"/>
    <p:sldId id="364" r:id="rId22"/>
    <p:sldId id="337" r:id="rId23"/>
    <p:sldId id="336" r:id="rId24"/>
    <p:sldId id="281" r:id="rId25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BF8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ict"/><Relationship Id="rId4" Type="http://schemas.openxmlformats.org/officeDocument/2006/relationships/image" Target="../media/image33.pict"/><Relationship Id="rId1" Type="http://schemas.openxmlformats.org/officeDocument/2006/relationships/image" Target="../media/image30.pict"/><Relationship Id="rId2" Type="http://schemas.openxmlformats.org/officeDocument/2006/relationships/image" Target="../media/image3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Relationship Id="rId2" Type="http://schemas.openxmlformats.org/officeDocument/2006/relationships/image" Target="../media/image3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Relationship Id="rId2" Type="http://schemas.openxmlformats.org/officeDocument/2006/relationships/image" Target="../media/image4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A3EEB9A-8962-C24F-9C3F-0665D2CD4C78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E8A74A8-46E5-F643-A464-A08B5ED5E04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8A74A8-46E5-F643-A464-A08B5ED5E049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FC48F-114C-2F4B-9993-BFB5405124DC}" type="slidenum">
              <a:rPr lang="it-IT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it-IT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591986-3B75-4543-A129-079A1452AB33}" type="slidenum">
              <a:rPr lang="it-IT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</a:t>
            </a:fld>
            <a:endParaRPr lang="it-IT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591986-3B75-4543-A129-079A1452AB33}" type="slidenum">
              <a:rPr lang="it-IT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</a:t>
            </a:fld>
            <a:endParaRPr lang="it-IT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BFBDF0-A1E6-9945-BB6B-6CD4DA754C4B}" type="slidenum">
              <a:rPr lang="it-IT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15</a:t>
            </a:fld>
            <a:endParaRPr lang="it-IT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A5836-BBA3-5048-8093-91517D0B09C5}" type="slidenum">
              <a:rPr lang="en-US"/>
              <a:pPr/>
              <a:t>18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D17E-77D6-5F49-B42A-F131E44A1111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B0FD-FD40-B641-9A1F-F1A6A8E7ECD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AFCC-6492-4841-9D7D-B989FE332001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4525-9F42-1344-8B5F-7AFA13DF020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3146-E5E0-7544-AF2D-483D56FA21A7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3C1B-34B6-004D-AD5A-4A03539E9A2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4357-623D-864E-9BCF-FD590E33F4A9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811C-B42E-5F47-9C91-05681BD4CD6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6298-BF6B-CA4F-B722-5734D53739B2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83D0-E53B-B94F-85F8-E664CB1B081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DF3C-40AC-3E45-9594-7CE3A5D96712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7981-1BF2-584A-87D5-0F95E20A428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7DA8-622A-0F49-A6FA-CD099DE8DAC3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0D37-A4F0-FB4C-885F-1256161706D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69B9-E43C-404D-9C47-0DF068031F2A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7A56-E92E-5A45-8A33-7EB4DBF4EF8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6444-CB72-C04C-B7BB-FAD07FDB7B5A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7480-53F5-9D4F-9E90-6D6D5446564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867A-63A4-5249-8625-132B66033D8D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A4B2-5B05-7A41-8CA3-A4396F1CFF8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0B87-148D-3D46-AFDC-FBD86780F3E2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F9DD-F90C-F74F-A79C-B4822336D5D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BE2B6D3-A421-6F4E-94C5-8437D4B67A81}" type="datetime1">
              <a:rPr lang="it-IT"/>
              <a:pPr>
                <a:defRPr/>
              </a:pPr>
              <a:t>28-09-2013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178CC8B-029B-CA40-AC2A-E2D1AC1AED2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34.png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badproject.wordpress.com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8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207113" y="2350989"/>
            <a:ext cx="40843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solidFill>
                  <a:srgbClr val="000090"/>
                </a:solidFill>
                <a:latin typeface="Tahoma" pitchFamily="-84" charset="0"/>
              </a:rPr>
              <a:t>WHEN</a:t>
            </a:r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 MOTT </a:t>
            </a:r>
            <a:r>
              <a:rPr lang="it-IT" dirty="0">
                <a:solidFill>
                  <a:srgbClr val="000090"/>
                </a:solidFill>
                <a:latin typeface="Tahoma" pitchFamily="-84" charset="0"/>
              </a:rPr>
              <a:t>MEETS BCS:</a:t>
            </a:r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 MOLECULAR CONDUCTORS AND THE SEARCH FOR HIGH </a:t>
            </a:r>
            <a:r>
              <a:rPr lang="it-IT" dirty="0" err="1" smtClean="0">
                <a:solidFill>
                  <a:srgbClr val="000090"/>
                </a:solidFill>
                <a:latin typeface="Tahoma" pitchFamily="-84" charset="0"/>
              </a:rPr>
              <a:t>Tc</a:t>
            </a:r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 SUPERCONDUCTIVITY</a:t>
            </a:r>
          </a:p>
        </p:txBody>
      </p:sp>
      <p:sp>
        <p:nvSpPr>
          <p:cNvPr id="15364" name="TextBox 16"/>
          <p:cNvSpPr txBox="1">
            <a:spLocks noChangeArrowheads="1"/>
          </p:cNvSpPr>
          <p:nvPr/>
        </p:nvSpPr>
        <p:spPr bwMode="auto">
          <a:xfrm>
            <a:off x="3038475" y="4659313"/>
            <a:ext cx="2466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>
                <a:latin typeface="Tahoma" pitchFamily="-84" charset="0"/>
              </a:rPr>
              <a:t>Massimo Capone</a:t>
            </a:r>
          </a:p>
        </p:txBody>
      </p:sp>
      <p:sp>
        <p:nvSpPr>
          <p:cNvPr id="15" name="Alternate Process 8"/>
          <p:cNvSpPr/>
          <p:nvPr/>
        </p:nvSpPr>
        <p:spPr>
          <a:xfrm>
            <a:off x="838200" y="64008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366" name="Picture 10" descr="dipartimen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855" y="5292725"/>
            <a:ext cx="690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Immagine 13" descr="erc-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150" y="5121275"/>
            <a:ext cx="9525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Immagine 14" descr="siss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5292725"/>
            <a:ext cx="9445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19" descr="fullerene-2-emai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847" y="1396206"/>
            <a:ext cx="4216015" cy="2790825"/>
          </a:xfrm>
          <a:prstGeom prst="rect">
            <a:avLst/>
          </a:prstGeom>
        </p:spPr>
      </p:pic>
      <p:pic>
        <p:nvPicPr>
          <p:cNvPr id="13" name="Immagine 13" descr="LogoCNR-IOM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6488" y="4187031"/>
            <a:ext cx="3133976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376600" y="-18588935"/>
            <a:ext cx="6201664" cy="2963926"/>
          </a:xfrm>
          <a:prstGeom prst="rect">
            <a:avLst/>
          </a:prstGeom>
        </p:spPr>
      </p:pic>
      <p:pic>
        <p:nvPicPr>
          <p:cNvPr id="22" name="Immagine 21" descr="Content_Banner_2.2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124" y="44450"/>
            <a:ext cx="4051700" cy="193675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4821" name="Group 3"/>
          <p:cNvGrpSpPr>
            <a:grpSpLocks/>
          </p:cNvGrpSpPr>
          <p:nvPr/>
        </p:nvGrpSpPr>
        <p:grpSpPr bwMode="auto">
          <a:xfrm>
            <a:off x="838200" y="3559175"/>
            <a:ext cx="7439025" cy="1244600"/>
            <a:chOff x="672" y="1760"/>
            <a:chExt cx="4686" cy="784"/>
          </a:xfrm>
        </p:grpSpPr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672" y="1760"/>
            <a:ext cx="1241" cy="544"/>
          </p:xfrm>
          <a:graphic>
            <a:graphicData uri="http://schemas.openxmlformats.org/presentationml/2006/ole">
              <p:oleObj spid="_x0000_s34819" name="Equation" r:id="rId3" imgW="927100" imgH="406400" progId="Equation.3">
                <p:embed/>
              </p:oleObj>
            </a:graphicData>
          </a:graphic>
        </p:graphicFrame>
        <p:sp>
          <p:nvSpPr>
            <p:cNvPr id="34830" name="Text Box 5"/>
            <p:cNvSpPr txBox="1">
              <a:spLocks noChangeArrowheads="1"/>
            </p:cNvSpPr>
            <p:nvPr/>
          </p:nvSpPr>
          <p:spPr bwMode="auto">
            <a:xfrm>
              <a:off x="2447" y="1904"/>
              <a:ext cx="291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it-IT" sz="2000">
                  <a:latin typeface="Verdana" pitchFamily="-84" charset="0"/>
                </a:rPr>
                <a:t>Coulomb Repulsion   U ~ 1/1.5 eV</a:t>
              </a:r>
            </a:p>
            <a:p>
              <a:endParaRPr lang="it-IT" sz="2000">
                <a:latin typeface="Verdana" pitchFamily="-84" charset="0"/>
              </a:endParaRPr>
            </a:p>
            <a:p>
              <a:endParaRPr lang="it-IT" sz="2000">
                <a:latin typeface="Verdana" pitchFamily="-84" charset="0"/>
              </a:endParaRPr>
            </a:p>
          </p:txBody>
        </p:sp>
      </p:grp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838200" y="2390775"/>
          <a:ext cx="2022475" cy="869950"/>
        </p:xfrm>
        <a:graphic>
          <a:graphicData uri="http://schemas.openxmlformats.org/presentationml/2006/ole">
            <p:oleObj spid="_x0000_s34818" name="Equation" r:id="rId4" imgW="838200" imgH="368300" progId="Equation.3">
              <p:embed/>
            </p:oleObj>
          </a:graphicData>
        </a:graphic>
      </p:graphicFrame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2971800" y="2573338"/>
            <a:ext cx="1974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Verdana" pitchFamily="-84" charset="0"/>
              </a:rPr>
              <a:t>hopping Term</a:t>
            </a:r>
          </a:p>
        </p:txBody>
      </p:sp>
      <p:sp>
        <p:nvSpPr>
          <p:cNvPr id="34823" name="AutoShape 13"/>
          <p:cNvSpPr>
            <a:spLocks noChangeArrowheads="1"/>
          </p:cNvSpPr>
          <p:nvPr/>
        </p:nvSpPr>
        <p:spPr bwMode="auto">
          <a:xfrm>
            <a:off x="5029200" y="2695575"/>
            <a:ext cx="515938" cy="288925"/>
          </a:xfrm>
          <a:prstGeom prst="rightArrow">
            <a:avLst>
              <a:gd name="adj1" fmla="val 50000"/>
              <a:gd name="adj2" fmla="val 446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5791200" y="2452688"/>
            <a:ext cx="2438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Verdana" pitchFamily="-84" charset="0"/>
              </a:rPr>
              <a:t>3 bands </a:t>
            </a:r>
          </a:p>
          <a:p>
            <a:r>
              <a:rPr lang="it-IT" sz="2000">
                <a:solidFill>
                  <a:srgbClr val="0000FF"/>
                </a:solidFill>
                <a:latin typeface="Verdana" pitchFamily="-84" charset="0"/>
              </a:rPr>
              <a:t>W ~ 0.5-0.6 eV</a:t>
            </a:r>
            <a:endParaRPr lang="it-IT" sz="2000">
              <a:latin typeface="Verdana" pitchFamily="-84" charset="0"/>
            </a:endParaRPr>
          </a:p>
        </p:txBody>
      </p: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838200" y="5324415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000" dirty="0" err="1" smtClean="0">
                <a:latin typeface="Verdana" pitchFamily="-84" charset="0"/>
              </a:rPr>
              <a:t>Numbers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suggest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we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have</a:t>
            </a:r>
            <a:r>
              <a:rPr lang="it-IT" sz="2000" dirty="0" smtClean="0">
                <a:latin typeface="Verdana" pitchFamily="-84" charset="0"/>
              </a:rPr>
              <a:t> a </a:t>
            </a:r>
            <a:r>
              <a:rPr lang="it-IT" sz="2000" dirty="0" err="1" smtClean="0">
                <a:latin typeface="Verdana" pitchFamily="-84" charset="0"/>
              </a:rPr>
              <a:t>correlated</a:t>
            </a:r>
            <a:r>
              <a:rPr lang="it-IT" sz="2000" dirty="0" smtClean="0">
                <a:latin typeface="Verdana" pitchFamily="-84" charset="0"/>
              </a:rPr>
              <a:t> system </a:t>
            </a:r>
          </a:p>
          <a:p>
            <a:r>
              <a:rPr lang="it-IT" sz="2000" dirty="0" smtClean="0">
                <a:latin typeface="Verdana" pitchFamily="-84" charset="0"/>
              </a:rPr>
              <a:t>(</a:t>
            </a:r>
            <a:r>
              <a:rPr lang="it-IT" sz="2000" dirty="0" err="1" smtClean="0">
                <a:latin typeface="Verdana" pitchFamily="-84" charset="0"/>
              </a:rPr>
              <a:t>not</a:t>
            </a:r>
            <a:r>
              <a:rPr lang="it-IT" sz="2000" dirty="0" smtClean="0">
                <a:latin typeface="Verdana" pitchFamily="-84" charset="0"/>
              </a:rPr>
              <a:t> just </a:t>
            </a:r>
            <a:r>
              <a:rPr lang="it-IT" sz="2000" dirty="0" err="1" smtClean="0">
                <a:latin typeface="Verdana" pitchFamily="-84" charset="0"/>
              </a:rPr>
              <a:t>Cs-doped</a:t>
            </a:r>
            <a:r>
              <a:rPr lang="it-IT" sz="2000" dirty="0" smtClean="0">
                <a:latin typeface="Verdana" pitchFamily="-84" charset="0"/>
              </a:rPr>
              <a:t>)</a:t>
            </a:r>
            <a:endParaRPr lang="it-IT" sz="2000" dirty="0">
              <a:latin typeface="Verdana" pitchFamily="-84" charset="0"/>
            </a:endParaRPr>
          </a:p>
        </p:txBody>
      </p:sp>
      <p:sp>
        <p:nvSpPr>
          <p:cNvPr id="3482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it-IT" sz="32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MODELING </a:t>
            </a:r>
            <a:r>
              <a:rPr lang="it-IT" sz="32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it-IT" sz="3200" baseline="-25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it-IT" sz="32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it-IT" sz="3200" baseline="-25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60 </a:t>
            </a:r>
            <a:r>
              <a:rPr lang="it-IT" sz="32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- A</a:t>
            </a:r>
            <a:r>
              <a:rPr lang="it-IT" sz="32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“DIGITAL” PREDICTION</a:t>
            </a:r>
            <a:endParaRPr lang="it-IT" sz="3200" baseline="-250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4827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pic>
        <p:nvPicPr>
          <p:cNvPr id="34828" name="Immagin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9100" y="1047750"/>
            <a:ext cx="977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CasellaDiTesto 17"/>
          <p:cNvSpPr txBox="1">
            <a:spLocks noChangeArrowheads="1"/>
          </p:cNvSpPr>
          <p:nvPr/>
        </p:nvSpPr>
        <p:spPr bwMode="auto">
          <a:xfrm>
            <a:off x="3276600" y="1219200"/>
            <a:ext cx="420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Verdana" pitchFamily="-84" charset="0"/>
              </a:rPr>
              <a:t>One C60 per lattice site </a:t>
            </a:r>
          </a:p>
          <a:p>
            <a:r>
              <a:rPr lang="it-IT" sz="1800">
                <a:latin typeface="Verdana" pitchFamily="-84" charset="0"/>
              </a:rPr>
              <a:t>Alkali only donate their s electrons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85800" y="1282700"/>
            <a:ext cx="3657600" cy="1079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838200" y="3581400"/>
          <a:ext cx="4029075" cy="773113"/>
        </p:xfrm>
        <a:graphic>
          <a:graphicData uri="http://schemas.openxmlformats.org/presentationml/2006/ole">
            <p:oleObj spid="_x0000_s35842" name="Equation" r:id="rId3" imgW="1917700" imgH="368300" progId="Equation.3">
              <p:embed/>
            </p:oleObj>
          </a:graphicData>
        </a:graphic>
      </p:graphicFrame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838200" y="1282700"/>
            <a:ext cx="34073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it-IT" sz="1800" dirty="0" err="1">
                <a:solidFill>
                  <a:srgbClr val="0F5C37"/>
                </a:solidFill>
                <a:latin typeface="Verdana" pitchFamily="-84" charset="0"/>
              </a:rPr>
              <a:t>Electron-phonon</a:t>
            </a:r>
            <a:r>
              <a:rPr lang="it-IT" sz="1800" dirty="0">
                <a:solidFill>
                  <a:srgbClr val="0F5C37"/>
                </a:solidFill>
                <a:latin typeface="Verdana" pitchFamily="-84" charset="0"/>
              </a:rPr>
              <a:t> </a:t>
            </a:r>
            <a:r>
              <a:rPr lang="it-IT" sz="1800" dirty="0" err="1">
                <a:solidFill>
                  <a:srgbClr val="0F5C37"/>
                </a:solidFill>
                <a:latin typeface="Verdana" pitchFamily="-84" charset="0"/>
              </a:rPr>
              <a:t>interaction</a:t>
            </a:r>
            <a:endParaRPr lang="it-IT" sz="1800" dirty="0">
              <a:latin typeface="Verdana" pitchFamily="-84" charset="0"/>
            </a:endParaRPr>
          </a:p>
          <a:p>
            <a:r>
              <a:rPr lang="it-IT" sz="1800" dirty="0">
                <a:latin typeface="Verdana" pitchFamily="-84" charset="0"/>
              </a:rPr>
              <a:t>t</a:t>
            </a:r>
            <a:r>
              <a:rPr lang="it-IT" sz="1800" baseline="-25000" dirty="0">
                <a:latin typeface="Verdana" pitchFamily="-84" charset="0"/>
              </a:rPr>
              <a:t>1u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coupled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to</a:t>
            </a:r>
            <a:r>
              <a:rPr lang="it-IT" sz="1800" dirty="0">
                <a:latin typeface="Verdana" pitchFamily="-84" charset="0"/>
              </a:rPr>
              <a:t> H</a:t>
            </a:r>
            <a:r>
              <a:rPr lang="it-IT" sz="1800" baseline="-25000" dirty="0">
                <a:latin typeface="Verdana" pitchFamily="-84" charset="0"/>
              </a:rPr>
              <a:t>1g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phonons</a:t>
            </a:r>
            <a:endParaRPr lang="it-IT" sz="1800" dirty="0" smtClean="0">
              <a:latin typeface="Verdana" pitchFamily="-84" charset="0"/>
            </a:endParaRPr>
          </a:p>
          <a:p>
            <a:r>
              <a:rPr lang="it-IT" sz="1800" dirty="0" smtClean="0">
                <a:latin typeface="Verdana" pitchFamily="-84" charset="0"/>
              </a:rPr>
              <a:t>(</a:t>
            </a:r>
            <a:r>
              <a:rPr lang="it-IT" sz="1800" dirty="0" err="1" smtClean="0">
                <a:latin typeface="Verdana" pitchFamily="-84" charset="0"/>
              </a:rPr>
              <a:t>deformations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of</a:t>
            </a:r>
            <a:r>
              <a:rPr lang="it-IT" sz="1800" dirty="0" smtClean="0">
                <a:latin typeface="Verdana" pitchFamily="-84" charset="0"/>
              </a:rPr>
              <a:t> the ball)</a:t>
            </a:r>
            <a:endParaRPr lang="it-IT" sz="1800" dirty="0">
              <a:latin typeface="Verdana" pitchFamily="-84" charset="0"/>
            </a:endParaRPr>
          </a:p>
        </p:txBody>
      </p:sp>
      <p:sp>
        <p:nvSpPr>
          <p:cNvPr id="35850" name="Text Box 16"/>
          <p:cNvSpPr txBox="1">
            <a:spLocks noChangeArrowheads="1"/>
          </p:cNvSpPr>
          <p:nvPr/>
        </p:nvSpPr>
        <p:spPr bwMode="auto">
          <a:xfrm>
            <a:off x="1219200" y="5334000"/>
            <a:ext cx="634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it-IT" sz="1800">
                <a:solidFill>
                  <a:schemeClr val="hlink"/>
                </a:solidFill>
                <a:latin typeface="Verdana" pitchFamily="-84" charset="0"/>
              </a:rPr>
              <a:t>J &gt; 0</a:t>
            </a:r>
            <a:r>
              <a:rPr lang="it-IT" sz="1800">
                <a:latin typeface="Verdana" pitchFamily="-84" charset="0"/>
              </a:rPr>
              <a:t> favors  minimum S e L (inverted Hund’s rule)</a:t>
            </a:r>
          </a:p>
        </p:txBody>
      </p:sp>
      <p:pic>
        <p:nvPicPr>
          <p:cNvPr id="35851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8050" y="1282700"/>
            <a:ext cx="3213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Box 16"/>
          <p:cNvSpPr txBox="1">
            <a:spLocks noChangeArrowheads="1"/>
          </p:cNvSpPr>
          <p:nvPr/>
        </p:nvSpPr>
        <p:spPr bwMode="auto">
          <a:xfrm>
            <a:off x="5334000" y="3766066"/>
            <a:ext cx="2263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dirty="0" err="1">
                <a:latin typeface="Verdana" pitchFamily="-84" charset="0"/>
              </a:rPr>
              <a:t>Hund</a:t>
            </a:r>
            <a:r>
              <a:rPr lang="it-IT" sz="1800" dirty="0">
                <a:latin typeface="Verdana" pitchFamily="-84" charset="0"/>
              </a:rPr>
              <a:t>’</a:t>
            </a:r>
            <a:r>
              <a:rPr lang="it-IT" sz="1800" dirty="0" err="1">
                <a:latin typeface="Verdana" pitchFamily="-84" charset="0"/>
              </a:rPr>
              <a:t>s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rule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for</a:t>
            </a:r>
            <a:r>
              <a:rPr lang="it-IT" sz="1800" dirty="0" smtClean="0">
                <a:latin typeface="Verdana" pitchFamily="-84" charset="0"/>
              </a:rPr>
              <a:t> t</a:t>
            </a:r>
            <a:r>
              <a:rPr lang="it-IT" sz="1800" baseline="-25000" dirty="0" smtClean="0">
                <a:latin typeface="Verdana" pitchFamily="-84" charset="0"/>
              </a:rPr>
              <a:t>1u</a:t>
            </a:r>
            <a:endParaRPr lang="it-IT" sz="1800" baseline="-25000" dirty="0">
              <a:latin typeface="Verdana" pitchFamily="-84" charset="0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886200" y="4724400"/>
          <a:ext cx="1989138" cy="466725"/>
        </p:xfrm>
        <a:graphic>
          <a:graphicData uri="http://schemas.openxmlformats.org/presentationml/2006/ole">
            <p:oleObj spid="_x0000_s35843" name="Equation" r:id="rId5" imgW="863600" imgH="20320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324600" y="4724400"/>
          <a:ext cx="1841500" cy="457200"/>
        </p:xfrm>
        <a:graphic>
          <a:graphicData uri="http://schemas.openxmlformats.org/presentationml/2006/ole">
            <p:oleObj spid="_x0000_s35844" name="Equation" r:id="rId6" imgW="800100" imgH="17780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066800" y="4724400"/>
          <a:ext cx="2222500" cy="466725"/>
        </p:xfrm>
        <a:graphic>
          <a:graphicData uri="http://schemas.openxmlformats.org/presentationml/2006/ole">
            <p:oleObj spid="_x0000_s35845" name="Equation" r:id="rId7" imgW="965200" imgH="203200" progId="Equation.3">
              <p:embed/>
            </p:oleObj>
          </a:graphicData>
        </a:graphic>
      </p:graphicFrame>
      <p:sp>
        <p:nvSpPr>
          <p:cNvPr id="35854" name="Title 15"/>
          <p:cNvSpPr txBox="1">
            <a:spLocks/>
          </p:cNvSpPr>
          <p:nvPr/>
        </p:nvSpPr>
        <p:spPr bwMode="auto">
          <a:xfrm>
            <a:off x="276225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3200">
                <a:solidFill>
                  <a:srgbClr val="000090"/>
                </a:solidFill>
                <a:latin typeface="Calibri" pitchFamily="-84" charset="0"/>
              </a:rPr>
              <a:t>MODELING A</a:t>
            </a:r>
            <a:r>
              <a:rPr lang="it-IT" sz="3200" baseline="-25000">
                <a:solidFill>
                  <a:srgbClr val="000090"/>
                </a:solidFill>
                <a:latin typeface="Calibri" pitchFamily="-84" charset="0"/>
              </a:rPr>
              <a:t>n</a:t>
            </a:r>
            <a:r>
              <a:rPr lang="it-IT" sz="3200">
                <a:solidFill>
                  <a:srgbClr val="000090"/>
                </a:solidFill>
                <a:latin typeface="Calibri" pitchFamily="-84" charset="0"/>
              </a:rPr>
              <a:t>C</a:t>
            </a:r>
            <a:r>
              <a:rPr lang="it-IT" sz="3200" baseline="-25000">
                <a:solidFill>
                  <a:srgbClr val="000090"/>
                </a:solidFill>
                <a:latin typeface="Calibri" pitchFamily="-84" charset="0"/>
              </a:rPr>
              <a:t>60 </a:t>
            </a:r>
            <a:r>
              <a:rPr lang="it-IT" sz="3200">
                <a:solidFill>
                  <a:srgbClr val="000090"/>
                </a:solidFill>
                <a:latin typeface="Calibri" pitchFamily="-84" charset="0"/>
              </a:rPr>
              <a:t>Chap. 2 - ELECTRON-PHONON</a:t>
            </a:r>
          </a:p>
        </p:txBody>
      </p:sp>
      <p:sp>
        <p:nvSpPr>
          <p:cNvPr id="35855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352828" y="2610703"/>
            <a:ext cx="2990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ahoma"/>
              </a:rPr>
              <a:t>The </a:t>
            </a:r>
            <a:r>
              <a:rPr lang="it-IT" dirty="0" err="1" smtClean="0">
                <a:latin typeface="Tahoma"/>
              </a:rPr>
              <a:t>interaction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lives</a:t>
            </a:r>
            <a:r>
              <a:rPr lang="it-IT" dirty="0" smtClean="0">
                <a:latin typeface="Tahoma"/>
              </a:rPr>
              <a:t> </a:t>
            </a:r>
          </a:p>
          <a:p>
            <a:r>
              <a:rPr lang="it-IT" dirty="0" smtClean="0">
                <a:latin typeface="Tahoma"/>
              </a:rPr>
              <a:t>on a single </a:t>
            </a:r>
            <a:r>
              <a:rPr lang="it-IT" dirty="0" err="1" smtClean="0">
                <a:latin typeface="Tahoma"/>
              </a:rPr>
              <a:t>molecule</a:t>
            </a:r>
            <a:endParaRPr lang="it-IT" dirty="0">
              <a:latin typeface="Tahoma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6"/>
          <p:cNvSpPr/>
          <p:nvPr/>
        </p:nvSpPr>
        <p:spPr>
          <a:xfrm>
            <a:off x="685800" y="4613275"/>
            <a:ext cx="7315200" cy="415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891" name="Immagine 11" descr="phasediagramMCcolors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09600"/>
            <a:ext cx="4930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3" name="Picture 33" descr="phd_tp0"/>
          <p:cNvSpPr>
            <a:spLocks noChangeAspect="1" noChangeArrowheads="1"/>
          </p:cNvSpPr>
          <p:nvPr/>
        </p:nvSpPr>
        <p:spPr bwMode="auto">
          <a:xfrm>
            <a:off x="4953000" y="1371600"/>
            <a:ext cx="4006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>
                <a:latin typeface="Tahoma" pitchFamily="-84" charset="0"/>
              </a:rPr>
              <a:t> Orbital Degeneracy (3 t1u orbitals)</a:t>
            </a: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>
                <a:latin typeface="Tahoma" pitchFamily="-84" charset="0"/>
              </a:rPr>
              <a:t> Jahn-Teller coupling</a:t>
            </a: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>
                <a:latin typeface="Tahoma" pitchFamily="-84" charset="0"/>
              </a:rPr>
              <a:t> Strong Correlation</a:t>
            </a:r>
          </a:p>
        </p:txBody>
      </p:sp>
      <p:sp>
        <p:nvSpPr>
          <p:cNvPr id="37894" name="Picture 34" descr="phd_tp0"/>
          <p:cNvSpPr>
            <a:spLocks noChangeAspect="1" noChangeArrowheads="1"/>
          </p:cNvSpPr>
          <p:nvPr/>
        </p:nvSpPr>
        <p:spPr bwMode="auto">
          <a:xfrm>
            <a:off x="2667000" y="1600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752600" y="296863"/>
            <a:ext cx="4700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dirty="0" smtClean="0">
                <a:solidFill>
                  <a:srgbClr val="000090"/>
                </a:solidFill>
                <a:latin typeface="Tahoma" pitchFamily="-84" charset="0"/>
              </a:rPr>
              <a:t>THE DMFT PHASE </a:t>
            </a:r>
            <a:r>
              <a:rPr lang="it-IT" sz="2800" dirty="0">
                <a:solidFill>
                  <a:srgbClr val="000090"/>
                </a:solidFill>
                <a:latin typeface="Tahoma" pitchFamily="-84" charset="0"/>
              </a:rPr>
              <a:t>DIAGRAM </a:t>
            </a:r>
          </a:p>
        </p:txBody>
      </p:sp>
      <p:sp>
        <p:nvSpPr>
          <p:cNvPr id="37896" name="TextBox 15"/>
          <p:cNvSpPr txBox="1">
            <a:spLocks noChangeArrowheads="1"/>
          </p:cNvSpPr>
          <p:nvPr/>
        </p:nvSpPr>
        <p:spPr bwMode="auto">
          <a:xfrm>
            <a:off x="571500" y="5403850"/>
            <a:ext cx="8388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>
                <a:latin typeface="Verdana" pitchFamily="-84" charset="0"/>
              </a:rPr>
              <a:t>M. C., M. Fabrizio, C. Castellani, and E. Tosatti, Rev. Mod. </a:t>
            </a:r>
            <a:r>
              <a:rPr lang="it-IT" sz="1600" dirty="0" err="1">
                <a:latin typeface="Verdana" pitchFamily="-84" charset="0"/>
              </a:rPr>
              <a:t>Phys</a:t>
            </a:r>
            <a:r>
              <a:rPr lang="it-IT" sz="1600" dirty="0">
                <a:latin typeface="Verdana" pitchFamily="-84" charset="0"/>
              </a:rPr>
              <a:t>. 81, 943 (2009)</a:t>
            </a:r>
          </a:p>
          <a:p>
            <a:r>
              <a:rPr lang="it-IT" sz="1600" dirty="0">
                <a:latin typeface="Verdana" pitchFamily="-84" charset="0"/>
              </a:rPr>
              <a:t>[</a:t>
            </a:r>
            <a:r>
              <a:rPr lang="it-IT" sz="1600" dirty="0" err="1">
                <a:latin typeface="Verdana" pitchFamily="-84" charset="0"/>
              </a:rPr>
              <a:t>before</a:t>
            </a:r>
            <a:r>
              <a:rPr lang="it-IT" sz="1600" dirty="0">
                <a:latin typeface="Verdana" pitchFamily="-84" charset="0"/>
              </a:rPr>
              <a:t> the </a:t>
            </a:r>
            <a:r>
              <a:rPr lang="it-IT" sz="1600" dirty="0" err="1">
                <a:latin typeface="Verdana" pitchFamily="-84" charset="0"/>
              </a:rPr>
              <a:t>experiment</a:t>
            </a:r>
            <a:r>
              <a:rPr lang="it-IT" sz="1600" dirty="0">
                <a:latin typeface="Verdana" pitchFamily="-84" charset="0"/>
              </a:rPr>
              <a:t> in Cs</a:t>
            </a:r>
            <a:r>
              <a:rPr lang="it-IT" sz="1600" baseline="-25000" dirty="0">
                <a:latin typeface="Verdana" pitchFamily="-84" charset="0"/>
              </a:rPr>
              <a:t>3</a:t>
            </a:r>
            <a:r>
              <a:rPr lang="it-IT" sz="1600" dirty="0">
                <a:latin typeface="Verdana" pitchFamily="-84" charset="0"/>
              </a:rPr>
              <a:t>C</a:t>
            </a:r>
            <a:r>
              <a:rPr lang="it-IT" sz="1600" baseline="-25000" dirty="0">
                <a:latin typeface="Verdana" pitchFamily="-84" charset="0"/>
              </a:rPr>
              <a:t>60</a:t>
            </a:r>
            <a:r>
              <a:rPr lang="it-IT" sz="1600" dirty="0">
                <a:latin typeface="Verdana" pitchFamily="-84" charset="0"/>
              </a:rPr>
              <a:t>]</a:t>
            </a:r>
          </a:p>
          <a:p>
            <a:r>
              <a:rPr lang="it-IT" sz="1600" dirty="0">
                <a:latin typeface="Verdana" pitchFamily="-84" charset="0"/>
              </a:rPr>
              <a:t>M. </a:t>
            </a:r>
            <a:r>
              <a:rPr lang="it-IT" sz="1600" dirty="0" smtClean="0">
                <a:latin typeface="Verdana" pitchFamily="-84" charset="0"/>
              </a:rPr>
              <a:t>C. </a:t>
            </a:r>
            <a:r>
              <a:rPr lang="it-IT" sz="1600" dirty="0">
                <a:latin typeface="Verdana" pitchFamily="-84" charset="0"/>
              </a:rPr>
              <a:t>and G. </a:t>
            </a:r>
            <a:r>
              <a:rPr lang="it-IT" sz="1600" dirty="0" err="1">
                <a:latin typeface="Verdana" pitchFamily="-84" charset="0"/>
              </a:rPr>
              <a:t>Giovannetti</a:t>
            </a:r>
            <a:r>
              <a:rPr lang="it-IT" sz="1600" dirty="0">
                <a:latin typeface="Verdana" pitchFamily="-84" charset="0"/>
              </a:rPr>
              <a:t>,</a:t>
            </a:r>
            <a:r>
              <a:rPr lang="it-IT" sz="1600" dirty="0" smtClean="0">
                <a:latin typeface="Verdana" pitchFamily="-84" charset="0"/>
              </a:rPr>
              <a:t> </a:t>
            </a:r>
            <a:r>
              <a:rPr lang="it-IT" sz="1600" dirty="0" err="1" smtClean="0">
                <a:latin typeface="Verdana" pitchFamily="-84" charset="0"/>
              </a:rPr>
              <a:t>Phys</a:t>
            </a:r>
            <a:r>
              <a:rPr lang="it-IT" sz="1600" dirty="0" smtClean="0">
                <a:latin typeface="Verdana" pitchFamily="-84" charset="0"/>
              </a:rPr>
              <a:t>. Rev. Lett. 109, 166104 (2012)</a:t>
            </a:r>
            <a:r>
              <a:rPr lang="it-IT" sz="1600" dirty="0" smtClean="0"/>
              <a:t> [HSE]</a:t>
            </a:r>
            <a:endParaRPr lang="it-IT" sz="1600" dirty="0">
              <a:latin typeface="Verdana" pitchFamily="-84" charset="0"/>
            </a:endParaRPr>
          </a:p>
        </p:txBody>
      </p:sp>
      <p:sp>
        <p:nvSpPr>
          <p:cNvPr id="37897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sp>
        <p:nvSpPr>
          <p:cNvPr id="37898" name="CasellaDiTesto 22"/>
          <p:cNvSpPr txBox="1">
            <a:spLocks noChangeArrowheads="1"/>
          </p:cNvSpPr>
          <p:nvPr/>
        </p:nvSpPr>
        <p:spPr bwMode="auto">
          <a:xfrm>
            <a:off x="838200" y="4613275"/>
            <a:ext cx="766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800" dirty="0" err="1">
                <a:latin typeface="Tahoma" pitchFamily="-84" charset="0"/>
              </a:rPr>
              <a:t>Superconductivity</a:t>
            </a: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close</a:t>
            </a: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to</a:t>
            </a:r>
            <a:r>
              <a:rPr lang="it-IT" sz="1800" dirty="0">
                <a:latin typeface="Tahoma" pitchFamily="-84" charset="0"/>
              </a:rPr>
              <a:t> a </a:t>
            </a:r>
            <a:r>
              <a:rPr lang="it-IT" sz="1800" dirty="0" err="1">
                <a:latin typeface="Tahoma" pitchFamily="-84" charset="0"/>
              </a:rPr>
              <a:t>Mott</a:t>
            </a:r>
            <a:r>
              <a:rPr lang="it-IT" sz="1800" dirty="0">
                <a:latin typeface="Tahoma" pitchFamily="-84" charset="0"/>
              </a:rPr>
              <a:t> state</a:t>
            </a:r>
            <a:r>
              <a:rPr lang="it-IT" sz="1800" dirty="0" smtClean="0">
                <a:latin typeface="Tahoma" pitchFamily="-84" charset="0"/>
              </a:rPr>
              <a:t> </a:t>
            </a:r>
            <a:r>
              <a:rPr lang="it-IT" sz="1800" dirty="0" err="1" smtClean="0">
                <a:latin typeface="Tahoma" pitchFamily="-84" charset="0"/>
              </a:rPr>
              <a:t>is</a:t>
            </a:r>
            <a:r>
              <a:rPr lang="it-IT" sz="1800" dirty="0" smtClean="0">
                <a:latin typeface="Tahoma" pitchFamily="-84" charset="0"/>
              </a:rPr>
              <a:t> </a:t>
            </a:r>
            <a:r>
              <a:rPr lang="it-IT" sz="1800" dirty="0" err="1" smtClean="0">
                <a:latin typeface="Tahoma" pitchFamily="-84" charset="0"/>
              </a:rPr>
              <a:t>enhanced</a:t>
            </a:r>
            <a:r>
              <a:rPr lang="it-IT" sz="1800" dirty="0" smtClean="0">
                <a:latin typeface="Tahoma" pitchFamily="-84" charset="0"/>
              </a:rPr>
              <a:t> </a:t>
            </a:r>
            <a:r>
              <a:rPr lang="it-IT" sz="1800" dirty="0" err="1" smtClean="0">
                <a:latin typeface="Tahoma" pitchFamily="-84" charset="0"/>
              </a:rPr>
              <a:t>by</a:t>
            </a:r>
            <a:r>
              <a:rPr lang="it-IT" sz="1800" dirty="0" smtClean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correlations</a:t>
            </a:r>
            <a:endParaRPr lang="it-IT" sz="1800" dirty="0">
              <a:latin typeface="Tahoma" pitchFamily="-84" charset="0"/>
            </a:endParaRPr>
          </a:p>
        </p:txBody>
      </p:sp>
      <p:sp>
        <p:nvSpPr>
          <p:cNvPr id="37899" name="Picture 33" descr="phd_tp0"/>
          <p:cNvSpPr>
            <a:spLocks noChangeAspect="1" noChangeArrowheads="1"/>
          </p:cNvSpPr>
          <p:nvPr/>
        </p:nvSpPr>
        <p:spPr bwMode="auto">
          <a:xfrm>
            <a:off x="4953000" y="2895600"/>
            <a:ext cx="4006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s-wave</a:t>
            </a: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superconductors</a:t>
            </a:r>
            <a:endParaRPr lang="it-IT" sz="1800" dirty="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 dirty="0">
                <a:latin typeface="Tahoma" pitchFamily="-84" charset="0"/>
              </a:rPr>
              <a:t> S=1/</a:t>
            </a:r>
            <a:r>
              <a:rPr lang="it-IT" sz="1800" dirty="0" err="1">
                <a:latin typeface="Tahoma" pitchFamily="-84" charset="0"/>
              </a:rPr>
              <a:t>2</a:t>
            </a:r>
            <a:r>
              <a:rPr lang="it-IT" sz="1800" dirty="0">
                <a:latin typeface="Tahoma" pitchFamily="-84" charset="0"/>
              </a:rPr>
              <a:t> AFM </a:t>
            </a:r>
            <a:r>
              <a:rPr lang="it-IT" sz="1800" dirty="0" err="1">
                <a:latin typeface="Tahoma" pitchFamily="-84" charset="0"/>
              </a:rPr>
              <a:t>Mott</a:t>
            </a:r>
            <a:endParaRPr lang="it-IT" sz="1800" dirty="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First-order</a:t>
            </a: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transition</a:t>
            </a:r>
            <a:endParaRPr lang="it-IT" sz="1800" dirty="0">
              <a:latin typeface="Tahoma" pitchFamily="-8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2758812" y="181768"/>
            <a:ext cx="2117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ENTER </a:t>
            </a:r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Cs</a:t>
            </a:r>
            <a:r>
              <a:rPr lang="it-IT" baseline="-25000" dirty="0" smtClean="0">
                <a:solidFill>
                  <a:srgbClr val="000090"/>
                </a:solidFill>
                <a:latin typeface="Tahoma" pitchFamily="-84" charset="0"/>
              </a:rPr>
              <a:t>3</a:t>
            </a:r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C</a:t>
            </a:r>
            <a:r>
              <a:rPr lang="it-IT" baseline="-25000" dirty="0" smtClean="0">
                <a:solidFill>
                  <a:srgbClr val="000090"/>
                </a:solidFill>
                <a:latin typeface="Tahoma" pitchFamily="-84" charset="0"/>
              </a:rPr>
              <a:t>60</a:t>
            </a:r>
            <a:endParaRPr lang="it-IT" baseline="-25000" dirty="0">
              <a:solidFill>
                <a:srgbClr val="000090"/>
              </a:solidFill>
              <a:latin typeface="Tahoma" pitchFamily="-84" charset="0"/>
            </a:endParaRP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pic>
        <p:nvPicPr>
          <p:cNvPr id="31751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914400"/>
            <a:ext cx="2195512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755" y="1375569"/>
            <a:ext cx="4391025" cy="33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CasellaDiTesto 13"/>
          <p:cNvSpPr txBox="1">
            <a:spLocks noChangeArrowheads="1"/>
          </p:cNvSpPr>
          <p:nvPr/>
        </p:nvSpPr>
        <p:spPr bwMode="auto">
          <a:xfrm>
            <a:off x="257175" y="4846578"/>
            <a:ext cx="5325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  <a:latin typeface="Tahoma" pitchFamily="-84" charset="0"/>
              </a:rPr>
              <a:t>The  </a:t>
            </a:r>
            <a:r>
              <a:rPr lang="it-IT" sz="2000" b="1" i="1" dirty="0">
                <a:solidFill>
                  <a:srgbClr val="FF0000"/>
                </a:solidFill>
                <a:latin typeface="Tahoma" pitchFamily="-84" charset="0"/>
              </a:rPr>
              <a:t>“</a:t>
            </a:r>
            <a:r>
              <a:rPr lang="it-IT" sz="2000" b="1" i="1" dirty="0" err="1">
                <a:solidFill>
                  <a:srgbClr val="FF0000"/>
                </a:solidFill>
                <a:latin typeface="Tahoma" pitchFamily="-84" charset="0"/>
              </a:rPr>
              <a:t>correlated</a:t>
            </a:r>
            <a:r>
              <a:rPr lang="it-IT" sz="2000" b="1" i="1" dirty="0">
                <a:solidFill>
                  <a:srgbClr val="FF0000"/>
                </a:solidFill>
                <a:latin typeface="Tahoma" pitchFamily="-84" charset="0"/>
              </a:rPr>
              <a:t>”</a:t>
            </a:r>
            <a:r>
              <a:rPr lang="it-IT" sz="2000" b="1" i="1" dirty="0" smtClean="0">
                <a:solidFill>
                  <a:srgbClr val="FF0000"/>
                </a:solidFill>
                <a:latin typeface="Tahoma" pitchFamily="-84" charset="0"/>
              </a:rPr>
              <a:t> DMFT </a:t>
            </a:r>
            <a:r>
              <a:rPr lang="it-IT" sz="2000" b="1" i="1" dirty="0" err="1" smtClean="0">
                <a:solidFill>
                  <a:srgbClr val="FF0000"/>
                </a:solidFill>
                <a:latin typeface="Tahoma" pitchFamily="-84" charset="0"/>
              </a:rPr>
              <a:t>phase</a:t>
            </a:r>
            <a:r>
              <a:rPr lang="it-IT" sz="2000" b="1" i="1" dirty="0" smtClean="0">
                <a:solidFill>
                  <a:srgbClr val="FF0000"/>
                </a:solidFill>
                <a:latin typeface="Tahoma" pitchFamily="-84" charset="0"/>
              </a:rPr>
              <a:t> </a:t>
            </a:r>
            <a:r>
              <a:rPr lang="it-IT" sz="2000" b="1" i="1" dirty="0" err="1">
                <a:solidFill>
                  <a:srgbClr val="FF0000"/>
                </a:solidFill>
                <a:latin typeface="Tahoma" pitchFamily="-84" charset="0"/>
              </a:rPr>
              <a:t>diagram</a:t>
            </a:r>
            <a:r>
              <a:rPr lang="it-IT" sz="2000" b="1" i="1" dirty="0">
                <a:solidFill>
                  <a:srgbClr val="FF0000"/>
                </a:solidFill>
                <a:latin typeface="Tahoma" pitchFamily="-84" charset="0"/>
              </a:rPr>
              <a:t>!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4610100" y="5400675"/>
            <a:ext cx="400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dirty="0"/>
              <a:t>A. </a:t>
            </a:r>
            <a:r>
              <a:rPr lang="it-IT" sz="1400" dirty="0" err="1"/>
              <a:t>Y</a:t>
            </a:r>
            <a:r>
              <a:rPr lang="it-IT" sz="1400" dirty="0"/>
              <a:t>. </a:t>
            </a:r>
            <a:r>
              <a:rPr lang="it-IT" sz="1400" dirty="0" err="1"/>
              <a:t>Ganin</a:t>
            </a:r>
            <a:r>
              <a:rPr lang="it-IT" sz="1400" dirty="0"/>
              <a:t> </a:t>
            </a:r>
            <a:r>
              <a:rPr lang="it-IT" sz="1400" dirty="0" err="1"/>
              <a:t>et</a:t>
            </a:r>
            <a:r>
              <a:rPr lang="it-IT" sz="1400" dirty="0"/>
              <a:t> al. Nature </a:t>
            </a:r>
            <a:r>
              <a:rPr lang="it-IT" sz="1400" dirty="0" err="1"/>
              <a:t>Materials</a:t>
            </a:r>
            <a:r>
              <a:rPr lang="it-IT" sz="1400" dirty="0"/>
              <a:t> </a:t>
            </a:r>
            <a:r>
              <a:rPr lang="it-IT" sz="1400" dirty="0" err="1"/>
              <a:t>7</a:t>
            </a:r>
            <a:r>
              <a:rPr lang="it-IT" sz="1400" dirty="0"/>
              <a:t>, 367 (2008)</a:t>
            </a:r>
          </a:p>
        </p:txBody>
      </p:sp>
      <p:sp>
        <p:nvSpPr>
          <p:cNvPr id="31755" name="TextBox 8"/>
          <p:cNvSpPr txBox="1">
            <a:spLocks noChangeArrowheads="1"/>
          </p:cNvSpPr>
          <p:nvPr/>
        </p:nvSpPr>
        <p:spPr bwMode="auto">
          <a:xfrm>
            <a:off x="4535487" y="5708650"/>
            <a:ext cx="3970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/>
              <a:t>Y. Takabayashi et al., Science 323, 1585 (2009)</a:t>
            </a:r>
          </a:p>
        </p:txBody>
      </p:sp>
      <p:sp>
        <p:nvSpPr>
          <p:cNvPr id="20" name="Rounded Rectangle 26"/>
          <p:cNvSpPr/>
          <p:nvPr/>
        </p:nvSpPr>
        <p:spPr>
          <a:xfrm>
            <a:off x="257175" y="3837571"/>
            <a:ext cx="3200400" cy="922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58" name="CasellaDiTesto 21"/>
          <p:cNvSpPr txBox="1">
            <a:spLocks noChangeArrowheads="1"/>
          </p:cNvSpPr>
          <p:nvPr/>
        </p:nvSpPr>
        <p:spPr bwMode="auto">
          <a:xfrm>
            <a:off x="3634755" y="643433"/>
            <a:ext cx="450636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smtClean="0">
                <a:latin typeface="Verdana" pitchFamily="-84" charset="0"/>
              </a:rPr>
              <a:t>Cs </a:t>
            </a:r>
            <a:r>
              <a:rPr lang="it-IT" sz="1600" dirty="0" err="1" smtClean="0">
                <a:latin typeface="Verdana" pitchFamily="-84" charset="0"/>
              </a:rPr>
              <a:t>is</a:t>
            </a:r>
            <a:r>
              <a:rPr lang="it-IT" sz="1600" dirty="0" smtClean="0">
                <a:latin typeface="Verdana" pitchFamily="-84" charset="0"/>
              </a:rPr>
              <a:t> </a:t>
            </a:r>
            <a:r>
              <a:rPr lang="it-IT" sz="1600" dirty="0" err="1" smtClean="0">
                <a:latin typeface="Verdana" pitchFamily="-84" charset="0"/>
              </a:rPr>
              <a:t>bigger</a:t>
            </a:r>
            <a:r>
              <a:rPr lang="it-IT" sz="1600" dirty="0" smtClean="0">
                <a:latin typeface="Verdana" pitchFamily="-84" charset="0"/>
              </a:rPr>
              <a:t> </a:t>
            </a:r>
            <a:r>
              <a:rPr lang="it-IT" sz="1600" dirty="0" err="1" smtClean="0">
                <a:latin typeface="Verdana" pitchFamily="-84" charset="0"/>
              </a:rPr>
              <a:t>than</a:t>
            </a:r>
            <a:r>
              <a:rPr lang="it-IT" sz="1600" dirty="0" smtClean="0">
                <a:latin typeface="Verdana" pitchFamily="-84" charset="0"/>
              </a:rPr>
              <a:t> </a:t>
            </a:r>
            <a:r>
              <a:rPr lang="it-IT" sz="1600" dirty="0" err="1" smtClean="0">
                <a:latin typeface="Verdana" pitchFamily="-84" charset="0"/>
              </a:rPr>
              <a:t>K</a:t>
            </a:r>
            <a:r>
              <a:rPr lang="it-IT" sz="1600" dirty="0" smtClean="0">
                <a:latin typeface="Verdana" pitchFamily="-84" charset="0"/>
              </a:rPr>
              <a:t>, </a:t>
            </a:r>
            <a:r>
              <a:rPr lang="it-IT" sz="1600" dirty="0" err="1" smtClean="0">
                <a:latin typeface="Verdana" pitchFamily="-84" charset="0"/>
              </a:rPr>
              <a:t>Rb</a:t>
            </a:r>
            <a:endParaRPr lang="it-IT" sz="1600" dirty="0" smtClean="0">
              <a:latin typeface="Verdana" pitchFamily="-84" charset="0"/>
            </a:endParaRPr>
          </a:p>
          <a:p>
            <a:r>
              <a:rPr lang="it-IT" sz="1600" dirty="0" err="1" smtClean="0">
                <a:latin typeface="Verdana" pitchFamily="-84" charset="0"/>
              </a:rPr>
              <a:t>Larger</a:t>
            </a:r>
            <a:r>
              <a:rPr lang="it-IT" sz="1600" dirty="0" smtClean="0">
                <a:latin typeface="Verdana" pitchFamily="-84" charset="0"/>
              </a:rPr>
              <a:t> </a:t>
            </a:r>
            <a:r>
              <a:rPr lang="it-IT" sz="1600" dirty="0">
                <a:latin typeface="Verdana" pitchFamily="-84" charset="0"/>
              </a:rPr>
              <a:t>lattice </a:t>
            </a:r>
            <a:r>
              <a:rPr lang="it-IT" sz="1600" dirty="0" err="1">
                <a:latin typeface="Verdana" pitchFamily="-84" charset="0"/>
              </a:rPr>
              <a:t>spacing</a:t>
            </a:r>
            <a:r>
              <a:rPr lang="it-IT" sz="1600" dirty="0">
                <a:latin typeface="Verdana" pitchFamily="-84" charset="0"/>
              </a:rPr>
              <a:t> </a:t>
            </a:r>
            <a:r>
              <a:rPr lang="it-IT" sz="1600" dirty="0" err="1">
                <a:latin typeface="Verdana" pitchFamily="-84" charset="0"/>
              </a:rPr>
              <a:t>implies</a:t>
            </a:r>
            <a:r>
              <a:rPr lang="it-IT" sz="1600" dirty="0">
                <a:latin typeface="Verdana" pitchFamily="-84" charset="0"/>
              </a:rPr>
              <a:t> a </a:t>
            </a:r>
            <a:r>
              <a:rPr lang="it-IT" sz="1600" dirty="0" err="1">
                <a:latin typeface="Verdana" pitchFamily="-84" charset="0"/>
              </a:rPr>
              <a:t>smaller</a:t>
            </a:r>
            <a:r>
              <a:rPr lang="it-IT" sz="1600" dirty="0">
                <a:latin typeface="Verdana" pitchFamily="-84" charset="0"/>
              </a:rPr>
              <a:t> </a:t>
            </a:r>
            <a:r>
              <a:rPr lang="it-IT" sz="1600" dirty="0" err="1">
                <a:latin typeface="Verdana" pitchFamily="-84" charset="0"/>
              </a:rPr>
              <a:t>W</a:t>
            </a:r>
            <a:endParaRPr lang="it-IT" sz="1600" dirty="0">
              <a:latin typeface="Verdana" pitchFamily="-84" charset="0"/>
            </a:endParaRPr>
          </a:p>
        </p:txBody>
      </p:sp>
      <p:sp>
        <p:nvSpPr>
          <p:cNvPr id="31759" name="Rettangolo 22"/>
          <p:cNvSpPr>
            <a:spLocks noChangeArrowheads="1"/>
          </p:cNvSpPr>
          <p:nvPr/>
        </p:nvSpPr>
        <p:spPr bwMode="auto">
          <a:xfrm>
            <a:off x="4876800" y="4390022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dirty="0" err="1"/>
              <a:t>V</a:t>
            </a:r>
            <a:r>
              <a:rPr lang="it-IT" sz="1800" dirty="0"/>
              <a:t> per C</a:t>
            </a:r>
            <a:r>
              <a:rPr lang="it-IT" sz="1800" baseline="-25000" dirty="0"/>
              <a:t>60</a:t>
            </a:r>
            <a:r>
              <a:rPr lang="it-IT" sz="1800" dirty="0"/>
              <a:t> or </a:t>
            </a:r>
            <a:r>
              <a:rPr lang="it-IT" sz="1800" dirty="0" err="1"/>
              <a:t>U</a:t>
            </a:r>
            <a:r>
              <a:rPr lang="it-IT" sz="1800" dirty="0"/>
              <a:t>/</a:t>
            </a:r>
            <a:r>
              <a:rPr lang="it-IT" sz="1800" dirty="0" err="1"/>
              <a:t>W</a:t>
            </a:r>
            <a:r>
              <a:rPr lang="it-IT" sz="1800" dirty="0"/>
              <a:t> </a:t>
            </a:r>
          </a:p>
        </p:txBody>
      </p:sp>
      <p:sp>
        <p:nvSpPr>
          <p:cNvPr id="31760" name="CasellaDiTesto 16"/>
          <p:cNvSpPr txBox="1">
            <a:spLocks noChangeArrowheads="1"/>
          </p:cNvSpPr>
          <p:nvPr/>
        </p:nvSpPr>
        <p:spPr bwMode="auto">
          <a:xfrm>
            <a:off x="6974061" y="2995613"/>
            <a:ext cx="210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ahoma" pitchFamily="-84" charset="0"/>
              </a:rPr>
              <a:t>S=1/</a:t>
            </a:r>
            <a:r>
              <a:rPr lang="it-IT" sz="2000" dirty="0" err="1">
                <a:latin typeface="Tahoma" pitchFamily="-84" charset="0"/>
              </a:rPr>
              <a:t>2</a:t>
            </a:r>
            <a:r>
              <a:rPr lang="it-IT" sz="2000" dirty="0">
                <a:latin typeface="Tahoma" pitchFamily="-84" charset="0"/>
              </a:rPr>
              <a:t> “low </a:t>
            </a:r>
            <a:r>
              <a:rPr lang="it-IT" sz="2000" dirty="0" err="1">
                <a:latin typeface="Tahoma" pitchFamily="-84" charset="0"/>
              </a:rPr>
              <a:t>spin</a:t>
            </a:r>
            <a:r>
              <a:rPr lang="it-IT" sz="2000" dirty="0">
                <a:latin typeface="Tahoma" pitchFamily="-84" charset="0"/>
              </a:rPr>
              <a:t>”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  <p:sp>
        <p:nvSpPr>
          <p:cNvPr id="17" name="CasellaDiTesto 12"/>
          <p:cNvSpPr txBox="1">
            <a:spLocks noChangeArrowheads="1"/>
          </p:cNvSpPr>
          <p:nvPr/>
        </p:nvSpPr>
        <p:spPr bwMode="auto">
          <a:xfrm>
            <a:off x="257175" y="3282581"/>
            <a:ext cx="30315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</a:pPr>
            <a:endParaRPr lang="it-IT" sz="1800" dirty="0" smtClean="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endParaRPr lang="it-IT" sz="1800" dirty="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A=Cs</a:t>
            </a:r>
            <a:r>
              <a:rPr lang="it-IT" sz="1800" dirty="0">
                <a:latin typeface="Tahoma" pitchFamily="-84" charset="0"/>
              </a:rPr>
              <a:t> S=1/</a:t>
            </a:r>
            <a:r>
              <a:rPr lang="it-IT" sz="1800" dirty="0" err="1">
                <a:latin typeface="Tahoma" pitchFamily="-84" charset="0"/>
              </a:rPr>
              <a:t>2</a:t>
            </a:r>
            <a:r>
              <a:rPr lang="it-IT" sz="1800" dirty="0">
                <a:latin typeface="Tahoma" pitchFamily="-84" charset="0"/>
              </a:rPr>
              <a:t> AFM </a:t>
            </a:r>
            <a:r>
              <a:rPr lang="it-IT" sz="1800" dirty="0" err="1">
                <a:latin typeface="Tahoma" pitchFamily="-84" charset="0"/>
              </a:rPr>
              <a:t>insulator</a:t>
            </a:r>
            <a:endParaRPr lang="it-IT" sz="1800" dirty="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endParaRPr lang="it-IT" sz="1800" dirty="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 dirty="0">
                <a:latin typeface="Tahoma" pitchFamily="-84" charset="0"/>
              </a:rPr>
              <a:t> SC </a:t>
            </a:r>
            <a:r>
              <a:rPr lang="it-IT" sz="1800" dirty="0" err="1">
                <a:latin typeface="Tahoma" pitchFamily="-84" charset="0"/>
              </a:rPr>
              <a:t>with</a:t>
            </a:r>
            <a:r>
              <a:rPr lang="it-IT" sz="1800" dirty="0">
                <a:latin typeface="Tahoma" pitchFamily="-84" charset="0"/>
              </a:rPr>
              <a:t> T</a:t>
            </a:r>
            <a:r>
              <a:rPr lang="it-IT" sz="1800" baseline="-25000" dirty="0">
                <a:latin typeface="Tahoma" pitchFamily="-84" charset="0"/>
              </a:rPr>
              <a:t>c</a:t>
            </a:r>
            <a:r>
              <a:rPr lang="it-IT" sz="1800" dirty="0">
                <a:latin typeface="Tahoma" pitchFamily="-84" charset="0"/>
              </a:rPr>
              <a:t>=38K at </a:t>
            </a:r>
            <a:r>
              <a:rPr lang="it-IT" sz="1800" dirty="0" err="1">
                <a:latin typeface="Tahoma" pitchFamily="-84" charset="0"/>
              </a:rPr>
              <a:t>5</a:t>
            </a: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kbar</a:t>
            </a:r>
            <a:endParaRPr lang="it-IT" sz="1800" dirty="0">
              <a:latin typeface="Tahoma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26"/>
          <p:cNvSpPr/>
          <p:nvPr/>
        </p:nvSpPr>
        <p:spPr>
          <a:xfrm>
            <a:off x="506413" y="919163"/>
            <a:ext cx="7948612" cy="1138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Alternate Process 4"/>
          <p:cNvSpPr/>
          <p:nvPr/>
        </p:nvSpPr>
        <p:spPr>
          <a:xfrm>
            <a:off x="70485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8916" name="Group 54"/>
          <p:cNvGrpSpPr>
            <a:grpSpLocks/>
          </p:cNvGrpSpPr>
          <p:nvPr/>
        </p:nvGrpSpPr>
        <p:grpSpPr bwMode="auto">
          <a:xfrm>
            <a:off x="5427663" y="2428875"/>
            <a:ext cx="2425700" cy="1876425"/>
            <a:chOff x="336" y="1584"/>
            <a:chExt cx="1527" cy="1182"/>
          </a:xfrm>
        </p:grpSpPr>
        <p:sp>
          <p:nvSpPr>
            <p:cNvPr id="38931" name="Text Box 32"/>
            <p:cNvSpPr txBox="1">
              <a:spLocks noChangeArrowheads="1"/>
            </p:cNvSpPr>
            <p:nvPr/>
          </p:nvSpPr>
          <p:spPr bwMode="auto">
            <a:xfrm>
              <a:off x="336" y="1890"/>
              <a:ext cx="15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it-IT" sz="2000">
                  <a:latin typeface="Tahoma" pitchFamily="-84" charset="0"/>
                </a:rPr>
                <a:t>Coulomb  Repulsion</a:t>
              </a:r>
            </a:p>
          </p:txBody>
        </p:sp>
        <p:grpSp>
          <p:nvGrpSpPr>
            <p:cNvPr id="38932" name="Group 33"/>
            <p:cNvGrpSpPr>
              <a:grpSpLocks/>
            </p:cNvGrpSpPr>
            <p:nvPr/>
          </p:nvGrpSpPr>
          <p:grpSpPr bwMode="auto">
            <a:xfrm>
              <a:off x="336" y="1584"/>
              <a:ext cx="1248" cy="291"/>
              <a:chOff x="2304" y="1776"/>
              <a:chExt cx="1248" cy="291"/>
            </a:xfrm>
          </p:grpSpPr>
          <p:sp>
            <p:nvSpPr>
              <p:cNvPr id="38940" name="AutoShape 34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248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38941" name="Group 35"/>
              <p:cNvGrpSpPr>
                <a:grpSpLocks/>
              </p:cNvGrpSpPr>
              <p:nvPr/>
            </p:nvGrpSpPr>
            <p:grpSpPr bwMode="auto">
              <a:xfrm>
                <a:off x="2400" y="1776"/>
                <a:ext cx="1110" cy="291"/>
                <a:chOff x="2325" y="1008"/>
                <a:chExt cx="1110" cy="291"/>
              </a:xfrm>
            </p:grpSpPr>
            <p:sp>
              <p:nvSpPr>
                <p:cNvPr id="389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325" y="1008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it-IT"/>
                    <a:t>U</a:t>
                  </a:r>
                </a:p>
              </p:txBody>
            </p:sp>
            <p:sp>
              <p:nvSpPr>
                <p:cNvPr id="389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044" y="1008"/>
                  <a:ext cx="391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it-IT" dirty="0">
                      <a:solidFill>
                        <a:srgbClr val="FF0000"/>
                      </a:solidFill>
                      <a:latin typeface="Verdana" pitchFamily="-84" charset="0"/>
                    </a:rPr>
                    <a:t>Z</a:t>
                  </a:r>
                  <a:r>
                    <a:rPr lang="it-IT" dirty="0">
                      <a:latin typeface="Verdana" pitchFamily="-84" charset="0"/>
                    </a:rPr>
                    <a:t>U</a:t>
                  </a:r>
                </a:p>
              </p:txBody>
            </p:sp>
            <p:sp>
              <p:nvSpPr>
                <p:cNvPr id="38944" name="Line 38"/>
                <p:cNvSpPr>
                  <a:spLocks noChangeShapeType="1"/>
                </p:cNvSpPr>
                <p:nvPr/>
              </p:nvSpPr>
              <p:spPr bwMode="auto">
                <a:xfrm>
                  <a:off x="2644" y="115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</p:grpSp>
        <p:sp>
          <p:nvSpPr>
            <p:cNvPr id="38933" name="Text Box 39"/>
            <p:cNvSpPr txBox="1">
              <a:spLocks noChangeArrowheads="1"/>
            </p:cNvSpPr>
            <p:nvPr/>
          </p:nvSpPr>
          <p:spPr bwMode="auto">
            <a:xfrm>
              <a:off x="336" y="2514"/>
              <a:ext cx="12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it-IT" sz="2000">
                  <a:solidFill>
                    <a:schemeClr val="hlink"/>
                  </a:solidFill>
                  <a:latin typeface="Tahoma" pitchFamily="-84" charset="0"/>
                </a:rPr>
                <a:t>Electron-phonon</a:t>
              </a:r>
            </a:p>
          </p:txBody>
        </p:sp>
        <p:grpSp>
          <p:nvGrpSpPr>
            <p:cNvPr id="38934" name="Group 40"/>
            <p:cNvGrpSpPr>
              <a:grpSpLocks/>
            </p:cNvGrpSpPr>
            <p:nvPr/>
          </p:nvGrpSpPr>
          <p:grpSpPr bwMode="auto">
            <a:xfrm>
              <a:off x="336" y="2160"/>
              <a:ext cx="1248" cy="291"/>
              <a:chOff x="2496" y="2256"/>
              <a:chExt cx="1248" cy="291"/>
            </a:xfrm>
          </p:grpSpPr>
          <p:sp>
            <p:nvSpPr>
              <p:cNvPr id="38935" name="AutoShape 41"/>
              <p:cNvSpPr>
                <a:spLocks noChangeArrowheads="1"/>
              </p:cNvSpPr>
              <p:nvPr/>
            </p:nvSpPr>
            <p:spPr bwMode="auto">
              <a:xfrm>
                <a:off x="2496" y="2256"/>
                <a:ext cx="1248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38936" name="Group 42"/>
              <p:cNvGrpSpPr>
                <a:grpSpLocks/>
              </p:cNvGrpSpPr>
              <p:nvPr/>
            </p:nvGrpSpPr>
            <p:grpSpPr bwMode="auto">
              <a:xfrm>
                <a:off x="2688" y="2256"/>
                <a:ext cx="987" cy="291"/>
                <a:chOff x="2357" y="1008"/>
                <a:chExt cx="987" cy="291"/>
              </a:xfrm>
            </p:grpSpPr>
            <p:sp>
              <p:nvSpPr>
                <p:cNvPr id="3893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357" y="1008"/>
                  <a:ext cx="204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it-IT">
                      <a:latin typeface="Verdana" pitchFamily="-84" charset="0"/>
                    </a:rPr>
                    <a:t>J</a:t>
                  </a:r>
                </a:p>
              </p:txBody>
            </p:sp>
            <p:sp>
              <p:nvSpPr>
                <p:cNvPr id="3893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140" y="1008"/>
                  <a:ext cx="204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it-IT">
                      <a:latin typeface="Verdana" pitchFamily="-84" charset="0"/>
                    </a:rPr>
                    <a:t>J</a:t>
                  </a:r>
                </a:p>
              </p:txBody>
            </p:sp>
            <p:sp>
              <p:nvSpPr>
                <p:cNvPr id="38939" name="Line 45"/>
                <p:cNvSpPr>
                  <a:spLocks noChangeShapeType="1"/>
                </p:cNvSpPr>
                <p:nvPr/>
              </p:nvSpPr>
              <p:spPr bwMode="auto">
                <a:xfrm>
                  <a:off x="2644" y="115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38917" name="Group 55"/>
          <p:cNvGrpSpPr>
            <a:grpSpLocks/>
          </p:cNvGrpSpPr>
          <p:nvPr/>
        </p:nvGrpSpPr>
        <p:grpSpPr bwMode="auto">
          <a:xfrm>
            <a:off x="1022350" y="3054350"/>
            <a:ext cx="3322638" cy="457200"/>
            <a:chOff x="336" y="864"/>
            <a:chExt cx="2093" cy="288"/>
          </a:xfrm>
        </p:grpSpPr>
        <p:grpSp>
          <p:nvGrpSpPr>
            <p:cNvPr id="38924" name="Group 26"/>
            <p:cNvGrpSpPr>
              <a:grpSpLocks/>
            </p:cNvGrpSpPr>
            <p:nvPr/>
          </p:nvGrpSpPr>
          <p:grpSpPr bwMode="auto">
            <a:xfrm>
              <a:off x="336" y="864"/>
              <a:ext cx="1248" cy="288"/>
              <a:chOff x="2256" y="1008"/>
              <a:chExt cx="1248" cy="288"/>
            </a:xfrm>
          </p:grpSpPr>
          <p:sp>
            <p:nvSpPr>
              <p:cNvPr id="38926" name="AutoShape 27"/>
              <p:cNvSpPr>
                <a:spLocks noChangeArrowheads="1"/>
              </p:cNvSpPr>
              <p:nvPr/>
            </p:nvSpPr>
            <p:spPr bwMode="auto">
              <a:xfrm>
                <a:off x="2256" y="1008"/>
                <a:ext cx="1248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38927" name="Group 28"/>
              <p:cNvGrpSpPr>
                <a:grpSpLocks/>
              </p:cNvGrpSpPr>
              <p:nvPr/>
            </p:nvGrpSpPr>
            <p:grpSpPr bwMode="auto">
              <a:xfrm>
                <a:off x="2304" y="1008"/>
                <a:ext cx="1144" cy="288"/>
                <a:chOff x="2304" y="1008"/>
                <a:chExt cx="1144" cy="288"/>
              </a:xfrm>
            </p:grpSpPr>
            <p:sp>
              <p:nvSpPr>
                <p:cNvPr id="3892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304" y="1008"/>
                  <a:ext cx="29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it-IT"/>
                    <a:t>W</a:t>
                  </a:r>
                </a:p>
              </p:txBody>
            </p:sp>
            <p:sp>
              <p:nvSpPr>
                <p:cNvPr id="3892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023" y="1008"/>
                  <a:ext cx="42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it-IT">
                      <a:solidFill>
                        <a:srgbClr val="FF0000"/>
                      </a:solidFill>
                    </a:rPr>
                    <a:t>Z</a:t>
                  </a:r>
                  <a:r>
                    <a:rPr lang="it-IT"/>
                    <a:t>W</a:t>
                  </a:r>
                </a:p>
              </p:txBody>
            </p:sp>
            <p:sp>
              <p:nvSpPr>
                <p:cNvPr id="38930" name="Line 31"/>
                <p:cNvSpPr>
                  <a:spLocks noChangeShapeType="1"/>
                </p:cNvSpPr>
                <p:nvPr/>
              </p:nvSpPr>
              <p:spPr bwMode="auto">
                <a:xfrm>
                  <a:off x="2644" y="115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</p:grpSp>
        <p:sp>
          <p:nvSpPr>
            <p:cNvPr id="38925" name="Text Box 46"/>
            <p:cNvSpPr txBox="1">
              <a:spLocks noChangeArrowheads="1"/>
            </p:cNvSpPr>
            <p:nvPr/>
          </p:nvSpPr>
          <p:spPr bwMode="auto">
            <a:xfrm>
              <a:off x="1728" y="864"/>
              <a:ext cx="7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it-IT"/>
                <a:t>Z &lt;&lt; 1 </a:t>
              </a:r>
            </a:p>
          </p:txBody>
        </p:sp>
      </p:grpSp>
      <p:sp>
        <p:nvSpPr>
          <p:cNvPr id="38918" name="Rectangle 53"/>
          <p:cNvSpPr>
            <a:spLocks noChangeArrowheads="1"/>
          </p:cNvSpPr>
          <p:nvPr/>
        </p:nvSpPr>
        <p:spPr bwMode="auto">
          <a:xfrm>
            <a:off x="1644650" y="6019800"/>
            <a:ext cx="620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 sz="1400" dirty="0">
                <a:latin typeface="Tahoma"/>
              </a:rPr>
              <a:t>M.C., M. Fabrizio, C. Castellani, and E. Tosatti, Science 296, 2364 (2002)</a:t>
            </a:r>
            <a:endParaRPr lang="it-IT" dirty="0">
              <a:latin typeface="Tahoma"/>
            </a:endParaRP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944938" y="306388"/>
            <a:ext cx="112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solidFill>
                  <a:srgbClr val="000090"/>
                </a:solidFill>
                <a:latin typeface="Tahoma" pitchFamily="-84" charset="0"/>
              </a:rPr>
              <a:t>WHY?</a:t>
            </a:r>
          </a:p>
        </p:txBody>
      </p:sp>
      <p:sp>
        <p:nvSpPr>
          <p:cNvPr id="38920" name="Text Box 50"/>
          <p:cNvSpPr txBox="1">
            <a:spLocks noChangeArrowheads="1"/>
          </p:cNvSpPr>
          <p:nvPr/>
        </p:nvSpPr>
        <p:spPr bwMode="auto">
          <a:xfrm>
            <a:off x="506413" y="4946472"/>
            <a:ext cx="8788400" cy="62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Aft>
                <a:spcPts val="1200"/>
              </a:spcAft>
            </a:pPr>
            <a:r>
              <a:rPr lang="it-IT" sz="1800" dirty="0" err="1" smtClean="0">
                <a:latin typeface="Verdana" pitchFamily="-84" charset="0"/>
              </a:rPr>
              <a:t>Molecular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phonons</a:t>
            </a:r>
            <a:r>
              <a:rPr lang="it-IT" sz="1800" dirty="0" smtClean="0">
                <a:latin typeface="Verdana" pitchFamily="-84" charset="0"/>
              </a:rPr>
              <a:t>: </a:t>
            </a:r>
            <a:r>
              <a:rPr lang="it-IT" sz="1800" dirty="0" err="1" smtClean="0">
                <a:latin typeface="Verdana" pitchFamily="-84" charset="0"/>
              </a:rPr>
              <a:t>deformations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of</a:t>
            </a:r>
            <a:r>
              <a:rPr lang="it-IT" sz="1800" dirty="0" smtClean="0">
                <a:latin typeface="Verdana" pitchFamily="-84" charset="0"/>
              </a:rPr>
              <a:t> the </a:t>
            </a:r>
            <a:r>
              <a:rPr lang="it-IT" sz="1800" dirty="0" err="1" smtClean="0">
                <a:latin typeface="Verdana" pitchFamily="-84" charset="0"/>
              </a:rPr>
              <a:t>molecule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which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couple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to</a:t>
            </a:r>
            <a:endParaRPr lang="it-IT" sz="1800" dirty="0" smtClean="0">
              <a:latin typeface="Verdana" pitchFamily="-84" charset="0"/>
            </a:endParaRPr>
          </a:p>
          <a:p>
            <a:pPr>
              <a:lnSpc>
                <a:spcPct val="65000"/>
              </a:lnSpc>
              <a:spcAft>
                <a:spcPts val="1200"/>
              </a:spcAft>
            </a:pPr>
            <a:r>
              <a:rPr lang="it-IT" sz="1800" dirty="0" smtClean="0">
                <a:latin typeface="Verdana" pitchFamily="-84" charset="0"/>
              </a:rPr>
              <a:t>“</a:t>
            </a:r>
            <a:r>
              <a:rPr lang="it-IT" sz="1800" dirty="0" err="1" smtClean="0">
                <a:latin typeface="Verdana" pitchFamily="-84" charset="0"/>
              </a:rPr>
              <a:t>internal</a:t>
            </a:r>
            <a:r>
              <a:rPr lang="it-IT" sz="1800" dirty="0" smtClean="0">
                <a:latin typeface="Verdana" pitchFamily="-84" charset="0"/>
              </a:rPr>
              <a:t>” </a:t>
            </a:r>
            <a:r>
              <a:rPr lang="it-IT" sz="1800" dirty="0" err="1" smtClean="0">
                <a:latin typeface="Verdana" pitchFamily="-84" charset="0"/>
              </a:rPr>
              <a:t>degrees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of</a:t>
            </a:r>
            <a:r>
              <a:rPr lang="it-IT" sz="1800" dirty="0" smtClean="0">
                <a:latin typeface="Verdana" pitchFamily="-84" charset="0"/>
              </a:rPr>
              <a:t> </a:t>
            </a:r>
            <a:r>
              <a:rPr lang="it-IT" sz="1800" dirty="0" err="1" smtClean="0">
                <a:latin typeface="Verdana" pitchFamily="-84" charset="0"/>
              </a:rPr>
              <a:t>freedom</a:t>
            </a:r>
            <a:r>
              <a:rPr lang="it-IT" sz="1800" dirty="0" smtClean="0">
                <a:latin typeface="Verdana" pitchFamily="-84" charset="0"/>
              </a:rPr>
              <a:t>. </a:t>
            </a:r>
            <a:r>
              <a:rPr lang="it-IT" sz="1800" dirty="0" smtClean="0">
                <a:latin typeface="Verdana" pitchFamily="-84" charset="0"/>
              </a:rPr>
              <a:t> </a:t>
            </a:r>
            <a:endParaRPr lang="it-IT" sz="1800" dirty="0">
              <a:latin typeface="Verdana" pitchFamily="-84" charset="0"/>
            </a:endParaRPr>
          </a:p>
        </p:txBody>
      </p:sp>
      <p:sp>
        <p:nvSpPr>
          <p:cNvPr id="38921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sp>
        <p:nvSpPr>
          <p:cNvPr id="38922" name="CasellaDiTesto 32"/>
          <p:cNvSpPr txBox="1">
            <a:spLocks noChangeArrowheads="1"/>
          </p:cNvSpPr>
          <p:nvPr/>
        </p:nvSpPr>
        <p:spPr bwMode="auto">
          <a:xfrm>
            <a:off x="2716711" y="4305300"/>
            <a:ext cx="3471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dirty="0" err="1">
                <a:solidFill>
                  <a:srgbClr val="FF0000"/>
                </a:solidFill>
                <a:latin typeface="Verdana" pitchFamily="-84" charset="0"/>
              </a:rPr>
              <a:t>Enhanced</a:t>
            </a:r>
            <a:r>
              <a:rPr lang="it-IT" sz="1800" dirty="0">
                <a:solidFill>
                  <a:srgbClr val="FF0000"/>
                </a:solidFill>
                <a:latin typeface="Verdana" pitchFamily="-84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Verdana" pitchFamily="-84" charset="0"/>
              </a:rPr>
              <a:t>Superconductivity</a:t>
            </a:r>
            <a:endParaRPr lang="it-IT" sz="1800" dirty="0">
              <a:solidFill>
                <a:srgbClr val="FF0000"/>
              </a:solidFill>
              <a:latin typeface="Verdana" pitchFamily="-84" charset="0"/>
            </a:endParaRPr>
          </a:p>
        </p:txBody>
      </p:sp>
      <p:sp>
        <p:nvSpPr>
          <p:cNvPr id="38923" name="Text Box 5"/>
          <p:cNvSpPr txBox="1">
            <a:spLocks noChangeArrowheads="1"/>
          </p:cNvSpPr>
          <p:nvPr/>
        </p:nvSpPr>
        <p:spPr bwMode="auto">
          <a:xfrm>
            <a:off x="479425" y="990600"/>
            <a:ext cx="797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800">
                <a:latin typeface="Verdana" pitchFamily="-84" charset="0"/>
              </a:rPr>
              <a:t>Active Phonons are coupled with Spin/Orbital Degrees of Freedom</a:t>
            </a:r>
          </a:p>
          <a:p>
            <a:pPr algn="ctr"/>
            <a:r>
              <a:rPr lang="it-IT" sz="1800">
                <a:latin typeface="Verdana" pitchFamily="-84" charset="0"/>
              </a:rPr>
              <a:t>still active when  charge fluctuations are frozen by correlations</a:t>
            </a:r>
          </a:p>
          <a:p>
            <a:pPr algn="ctr"/>
            <a:r>
              <a:rPr lang="it-IT" sz="1800">
                <a:latin typeface="Verdana" pitchFamily="-84" charset="0"/>
              </a:rPr>
              <a:t>even in the Mott state the singlet energy gain is J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9"/>
          <p:cNvSpPr>
            <a:spLocks noChangeArrowheads="1"/>
          </p:cNvSpPr>
          <p:nvPr/>
        </p:nvSpPr>
        <p:spPr bwMode="auto">
          <a:xfrm>
            <a:off x="3189288" y="1374775"/>
            <a:ext cx="1455737" cy="735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>
                  <a:alpha val="59000"/>
                </a:schemeClr>
              </a:gs>
              <a:gs pos="50000">
                <a:schemeClr val="bg1"/>
              </a:gs>
              <a:gs pos="100000">
                <a:schemeClr val="bg2">
                  <a:alpha val="59000"/>
                </a:schemeClr>
              </a:gs>
            </a:gsLst>
            <a:lin ang="5400000" scaled="1"/>
          </a:gradFill>
          <a:ln w="25400">
            <a:solidFill>
              <a:srgbClr val="C0C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 dirty="0">
              <a:solidFill>
                <a:schemeClr val="accent2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5330825" y="4152900"/>
            <a:ext cx="3089275" cy="58578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 dirty="0">
              <a:solidFill>
                <a:schemeClr val="accent2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3213100" y="2728118"/>
            <a:ext cx="2578100" cy="95726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 dirty="0">
              <a:solidFill>
                <a:schemeClr val="accent2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3402013" y="1470025"/>
            <a:ext cx="1362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 sz="2800">
                <a:latin typeface="Symbol" pitchFamily="-84" charset="2"/>
              </a:rPr>
              <a:t>l = r</a:t>
            </a:r>
            <a:r>
              <a:rPr lang="it-IT" sz="2800"/>
              <a:t>V</a:t>
            </a:r>
            <a:endParaRPr lang="it-IT" sz="2800">
              <a:latin typeface="Symbol" pitchFamily="-84" charset="2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55650" y="1466850"/>
          <a:ext cx="1657350" cy="695325"/>
        </p:xfrm>
        <a:graphic>
          <a:graphicData uri="http://schemas.openxmlformats.org/presentationml/2006/ole">
            <p:oleObj spid="_x0000_s39938" name="Equation" r:id="rId4" imgW="812800" imgH="342900" progId="Equation.3">
              <p:embed/>
            </p:oleObj>
          </a:graphicData>
        </a:graphic>
      </p:graphicFrame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838674" y="2893953"/>
            <a:ext cx="1530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it-IT" sz="2000" dirty="0" err="1" smtClean="0">
                <a:solidFill>
                  <a:srgbClr val="0000FF"/>
                </a:solidFill>
                <a:latin typeface="Tahoma" pitchFamily="-84" charset="0"/>
              </a:rPr>
              <a:t>Correlations</a:t>
            </a:r>
            <a:r>
              <a:rPr lang="it-IT" sz="2000" dirty="0" smtClean="0">
                <a:solidFill>
                  <a:srgbClr val="0000FF"/>
                </a:solidFill>
                <a:latin typeface="Tahoma" pitchFamily="-84" charset="0"/>
              </a:rPr>
              <a:t> </a:t>
            </a:r>
            <a:endParaRPr lang="it-IT" sz="2000" dirty="0">
              <a:solidFill>
                <a:srgbClr val="0000FF"/>
              </a:solidFill>
              <a:latin typeface="Tahoma" pitchFamily="-84" charset="0"/>
            </a:endParaRPr>
          </a:p>
        </p:txBody>
      </p:sp>
      <p:sp>
        <p:nvSpPr>
          <p:cNvPr id="27656" name="AutoShape 14"/>
          <p:cNvSpPr>
            <a:spLocks noChangeArrowheads="1"/>
          </p:cNvSpPr>
          <p:nvPr/>
        </p:nvSpPr>
        <p:spPr bwMode="auto">
          <a:xfrm>
            <a:off x="2508250" y="3005138"/>
            <a:ext cx="504825" cy="288925"/>
          </a:xfrm>
          <a:prstGeom prst="rightArrow">
            <a:avLst>
              <a:gd name="adj1" fmla="val 50000"/>
              <a:gd name="adj2" fmla="val 4368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48" name="Rectangle 16"/>
          <p:cNvSpPr>
            <a:spLocks noChangeArrowheads="1"/>
          </p:cNvSpPr>
          <p:nvPr/>
        </p:nvSpPr>
        <p:spPr bwMode="auto">
          <a:xfrm>
            <a:off x="3308350" y="278765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it-IT" sz="2000" dirty="0" err="1">
                <a:latin typeface="Tahoma" pitchFamily="-84" charset="0"/>
              </a:rPr>
              <a:t>Quasiparticles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with</a:t>
            </a:r>
            <a:endParaRPr lang="it-IT" sz="2000" dirty="0">
              <a:latin typeface="Tahoma" pitchFamily="-84" charset="0"/>
            </a:endParaRPr>
          </a:p>
          <a:p>
            <a:r>
              <a:rPr lang="it-IT" sz="2000" dirty="0" err="1">
                <a:latin typeface="Tahoma" pitchFamily="-84" charset="0"/>
              </a:rPr>
              <a:t>Reduced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bandwidth</a:t>
            </a:r>
            <a:endParaRPr lang="it-IT" sz="2000" dirty="0">
              <a:latin typeface="Tahoma" pitchFamily="-84" charset="0"/>
            </a:endParaRPr>
          </a:p>
        </p:txBody>
      </p:sp>
      <p:sp>
        <p:nvSpPr>
          <p:cNvPr id="39949" name="Line 18"/>
          <p:cNvSpPr>
            <a:spLocks noChangeShapeType="1"/>
          </p:cNvSpPr>
          <p:nvPr/>
        </p:nvSpPr>
        <p:spPr bwMode="auto">
          <a:xfrm>
            <a:off x="4268788" y="1965325"/>
            <a:ext cx="752475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0" name="Text Box 19"/>
          <p:cNvSpPr txBox="1">
            <a:spLocks noChangeArrowheads="1"/>
          </p:cNvSpPr>
          <p:nvPr/>
        </p:nvSpPr>
        <p:spPr bwMode="auto">
          <a:xfrm>
            <a:off x="5129213" y="2084388"/>
            <a:ext cx="2100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Density of States</a:t>
            </a:r>
          </a:p>
        </p:txBody>
      </p:sp>
      <p:grpSp>
        <p:nvGrpSpPr>
          <p:cNvPr id="39951" name="Group 20"/>
          <p:cNvGrpSpPr>
            <a:grpSpLocks/>
          </p:cNvGrpSpPr>
          <p:nvPr/>
        </p:nvGrpSpPr>
        <p:grpSpPr bwMode="auto">
          <a:xfrm>
            <a:off x="6451600" y="2666207"/>
            <a:ext cx="1776412" cy="995362"/>
            <a:chOff x="476" y="3023"/>
            <a:chExt cx="1119" cy="627"/>
          </a:xfrm>
        </p:grpSpPr>
        <p:sp>
          <p:nvSpPr>
            <p:cNvPr id="39973" name="Text Box 21"/>
            <p:cNvSpPr txBox="1">
              <a:spLocks noChangeArrowheads="1"/>
            </p:cNvSpPr>
            <p:nvPr/>
          </p:nvSpPr>
          <p:spPr bwMode="auto">
            <a:xfrm>
              <a:off x="476" y="3024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Tahoma" pitchFamily="-84" charset="0"/>
                </a:rPr>
                <a:t>W</a:t>
              </a:r>
            </a:p>
          </p:txBody>
        </p:sp>
        <p:sp>
          <p:nvSpPr>
            <p:cNvPr id="39974" name="Text Box 22"/>
            <p:cNvSpPr txBox="1">
              <a:spLocks noChangeArrowheads="1"/>
            </p:cNvSpPr>
            <p:nvPr/>
          </p:nvSpPr>
          <p:spPr bwMode="auto">
            <a:xfrm>
              <a:off x="1195" y="3023"/>
              <a:ext cx="4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Tahoma" pitchFamily="-84" charset="0"/>
                </a:rPr>
                <a:t>ZW</a:t>
              </a:r>
            </a:p>
          </p:txBody>
        </p:sp>
        <p:sp>
          <p:nvSpPr>
            <p:cNvPr id="39975" name="Line 23"/>
            <p:cNvSpPr>
              <a:spLocks noChangeShapeType="1"/>
            </p:cNvSpPr>
            <p:nvPr/>
          </p:nvSpPr>
          <p:spPr bwMode="auto">
            <a:xfrm>
              <a:off x="816" y="31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76" name="Text Box 24"/>
            <p:cNvSpPr txBox="1">
              <a:spLocks noChangeArrowheads="1"/>
            </p:cNvSpPr>
            <p:nvPr/>
          </p:nvSpPr>
          <p:spPr bwMode="auto">
            <a:xfrm>
              <a:off x="672" y="3359"/>
              <a:ext cx="7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Tahoma" pitchFamily="-84" charset="0"/>
                </a:rPr>
                <a:t>Z &lt;&lt; 1 </a:t>
              </a:r>
            </a:p>
          </p:txBody>
        </p:sp>
      </p:grpSp>
      <p:sp>
        <p:nvSpPr>
          <p:cNvPr id="39952" name="Text Box 29"/>
          <p:cNvSpPr txBox="1">
            <a:spLocks noChangeArrowheads="1"/>
          </p:cNvSpPr>
          <p:nvPr/>
        </p:nvSpPr>
        <p:spPr bwMode="auto">
          <a:xfrm>
            <a:off x="742950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7689" name="AutoShape 30"/>
          <p:cNvSpPr>
            <a:spLocks noChangeArrowheads="1"/>
          </p:cNvSpPr>
          <p:nvPr/>
        </p:nvSpPr>
        <p:spPr bwMode="auto">
          <a:xfrm>
            <a:off x="2413000" y="4287838"/>
            <a:ext cx="504825" cy="288925"/>
          </a:xfrm>
          <a:prstGeom prst="rightArrow">
            <a:avLst>
              <a:gd name="adj1" fmla="val 50000"/>
              <a:gd name="adj2" fmla="val 4368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276350" y="4002088"/>
          <a:ext cx="914400" cy="736600"/>
        </p:xfrm>
        <a:graphic>
          <a:graphicData uri="http://schemas.openxmlformats.org/presentationml/2006/ole">
            <p:oleObj spid="_x0000_s39939" name="Equation" r:id="rId5" imgW="457200" imgH="368300" progId="Equation.3">
              <p:embed/>
            </p:oleObj>
          </a:graphicData>
        </a:graphic>
      </p:graphicFrame>
      <p:sp>
        <p:nvSpPr>
          <p:cNvPr id="39954" name="Rectangle 9"/>
          <p:cNvSpPr>
            <a:spLocks noChangeArrowheads="1"/>
          </p:cNvSpPr>
          <p:nvPr/>
        </p:nvSpPr>
        <p:spPr bwMode="auto">
          <a:xfrm>
            <a:off x="1366838" y="304800"/>
            <a:ext cx="711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90"/>
                </a:solidFill>
                <a:latin typeface="Tahoma" pitchFamily="-84" charset="0"/>
              </a:rPr>
              <a:t>WHAT DOESN’T KILL YOU MAKES YOU STRONGER</a:t>
            </a:r>
          </a:p>
        </p:txBody>
      </p:sp>
      <p:grpSp>
        <p:nvGrpSpPr>
          <p:cNvPr id="39955" name="Group 7"/>
          <p:cNvGrpSpPr>
            <a:grpSpLocks/>
          </p:cNvGrpSpPr>
          <p:nvPr/>
        </p:nvGrpSpPr>
        <p:grpSpPr bwMode="auto">
          <a:xfrm>
            <a:off x="4645025" y="1466850"/>
            <a:ext cx="976313" cy="461963"/>
            <a:chOff x="3456" y="1362"/>
            <a:chExt cx="615" cy="291"/>
          </a:xfrm>
        </p:grpSpPr>
        <p:sp>
          <p:nvSpPr>
            <p:cNvPr id="39971" name="Line 8"/>
            <p:cNvSpPr>
              <a:spLocks noChangeShapeType="1"/>
            </p:cNvSpPr>
            <p:nvPr/>
          </p:nvSpPr>
          <p:spPr bwMode="auto">
            <a:xfrm>
              <a:off x="3456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72" name="Text Box 9"/>
            <p:cNvSpPr txBox="1">
              <a:spLocks noChangeArrowheads="1"/>
            </p:cNvSpPr>
            <p:nvPr/>
          </p:nvSpPr>
          <p:spPr bwMode="auto">
            <a:xfrm>
              <a:off x="3955" y="136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it-IT"/>
            </a:p>
          </p:txBody>
        </p:sp>
      </p:grpSp>
      <p:sp>
        <p:nvSpPr>
          <p:cNvPr id="39956" name="CasellaDiTesto 38"/>
          <p:cNvSpPr txBox="1">
            <a:spLocks noChangeArrowheads="1"/>
          </p:cNvSpPr>
          <p:nvPr/>
        </p:nvSpPr>
        <p:spPr bwMode="auto">
          <a:xfrm>
            <a:off x="5441950" y="1220788"/>
            <a:ext cx="1252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Attractive </a:t>
            </a:r>
          </a:p>
          <a:p>
            <a:r>
              <a:rPr lang="it-IT" sz="2000">
                <a:latin typeface="Tahoma" pitchFamily="-84" charset="0"/>
              </a:rPr>
              <a:t>Potential</a:t>
            </a:r>
          </a:p>
        </p:txBody>
      </p:sp>
      <p:sp>
        <p:nvSpPr>
          <p:cNvPr id="39957" name="Text Box 27"/>
          <p:cNvSpPr txBox="1">
            <a:spLocks noChangeArrowheads="1"/>
          </p:cNvSpPr>
          <p:nvPr/>
        </p:nvSpPr>
        <p:spPr bwMode="auto">
          <a:xfrm>
            <a:off x="5524500" y="4230688"/>
            <a:ext cx="282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Repulsion enhances T</a:t>
            </a:r>
            <a:r>
              <a:rPr lang="it-IT" sz="2000" baseline="-25000">
                <a:latin typeface="Tahoma" pitchFamily="-84" charset="0"/>
              </a:rPr>
              <a:t>c</a:t>
            </a:r>
            <a:r>
              <a:rPr lang="it-IT" sz="2000">
                <a:latin typeface="Tahoma" pitchFamily="-84" charset="0"/>
              </a:rPr>
              <a:t>!</a:t>
            </a:r>
          </a:p>
        </p:txBody>
      </p:sp>
      <p:sp>
        <p:nvSpPr>
          <p:cNvPr id="39958" name="Text Box 3"/>
          <p:cNvSpPr txBox="1">
            <a:spLocks noChangeArrowheads="1"/>
          </p:cNvSpPr>
          <p:nvPr/>
        </p:nvSpPr>
        <p:spPr bwMode="auto">
          <a:xfrm>
            <a:off x="3124200" y="510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/>
              <a:t>V</a:t>
            </a:r>
          </a:p>
        </p:txBody>
      </p:sp>
      <p:sp>
        <p:nvSpPr>
          <p:cNvPr id="39959" name="Line 4"/>
          <p:cNvSpPr>
            <a:spLocks noChangeShapeType="1"/>
          </p:cNvSpPr>
          <p:nvPr/>
        </p:nvSpPr>
        <p:spPr bwMode="auto">
          <a:xfrm>
            <a:off x="3505200" y="5334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0" name="Text Box 5"/>
          <p:cNvSpPr txBox="1">
            <a:spLocks noChangeArrowheads="1"/>
          </p:cNvSpPr>
          <p:nvPr/>
        </p:nvSpPr>
        <p:spPr bwMode="auto">
          <a:xfrm>
            <a:off x="4419600" y="51054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it-IT"/>
              <a:t>V</a:t>
            </a:r>
            <a:r>
              <a:rPr lang="it-IT" b="1">
                <a:solidFill>
                  <a:srgbClr val="FF0000"/>
                </a:solidFill>
              </a:rPr>
              <a:t>Z</a:t>
            </a:r>
            <a:r>
              <a:rPr lang="it-IT" baseline="30000"/>
              <a:t>2</a:t>
            </a:r>
            <a:endParaRPr lang="it-IT"/>
          </a:p>
        </p:txBody>
      </p:sp>
      <p:sp>
        <p:nvSpPr>
          <p:cNvPr id="39961" name="Oval 16"/>
          <p:cNvSpPr>
            <a:spLocks noChangeArrowheads="1"/>
          </p:cNvSpPr>
          <p:nvPr/>
        </p:nvSpPr>
        <p:spPr bwMode="auto">
          <a:xfrm>
            <a:off x="4419600" y="5105400"/>
            <a:ext cx="8382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2" name="Text Box 24"/>
          <p:cNvSpPr txBox="1">
            <a:spLocks noChangeArrowheads="1"/>
          </p:cNvSpPr>
          <p:nvPr/>
        </p:nvSpPr>
        <p:spPr bwMode="auto">
          <a:xfrm>
            <a:off x="3124200" y="4129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>
                <a:latin typeface="Symbol" pitchFamily="-84" charset="2"/>
              </a:rPr>
              <a:t>r</a:t>
            </a:r>
          </a:p>
        </p:txBody>
      </p:sp>
      <p:sp>
        <p:nvSpPr>
          <p:cNvPr id="39963" name="Line 25"/>
          <p:cNvSpPr>
            <a:spLocks noChangeShapeType="1"/>
          </p:cNvSpPr>
          <p:nvPr/>
        </p:nvSpPr>
        <p:spPr bwMode="auto">
          <a:xfrm>
            <a:off x="3505200" y="43576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4" name="Text Box 26"/>
          <p:cNvSpPr txBox="1">
            <a:spLocks noChangeArrowheads="1"/>
          </p:cNvSpPr>
          <p:nvPr/>
        </p:nvSpPr>
        <p:spPr bwMode="auto">
          <a:xfrm>
            <a:off x="4305300" y="4119563"/>
            <a:ext cx="71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it-IT">
                <a:latin typeface="Symbol" pitchFamily="-84" charset="2"/>
              </a:rPr>
              <a:t>r/</a:t>
            </a:r>
            <a:r>
              <a:rPr lang="it-IT" b="1">
                <a:solidFill>
                  <a:srgbClr val="FF0000"/>
                </a:solidFill>
              </a:rPr>
              <a:t> Z</a:t>
            </a:r>
            <a:endParaRPr lang="it-IT" baseline="30000"/>
          </a:p>
        </p:txBody>
      </p:sp>
      <p:sp>
        <p:nvSpPr>
          <p:cNvPr id="39965" name="Text Box 8"/>
          <p:cNvSpPr txBox="1">
            <a:spLocks noChangeArrowheads="1"/>
          </p:cNvSpPr>
          <p:nvPr/>
        </p:nvSpPr>
        <p:spPr bwMode="auto">
          <a:xfrm>
            <a:off x="6451600" y="4953000"/>
            <a:ext cx="244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>
                <a:latin typeface="Symbol" pitchFamily="-84" charset="2"/>
              </a:rPr>
              <a:t>l</a:t>
            </a:r>
          </a:p>
        </p:txBody>
      </p:sp>
      <p:sp>
        <p:nvSpPr>
          <p:cNvPr id="39966" name="Text Box 10"/>
          <p:cNvSpPr txBox="1">
            <a:spLocks noChangeArrowheads="1"/>
          </p:cNvSpPr>
          <p:nvPr/>
        </p:nvSpPr>
        <p:spPr bwMode="auto">
          <a:xfrm>
            <a:off x="7278688" y="4983163"/>
            <a:ext cx="183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 b="1" baseline="30000">
                <a:latin typeface="Symbol" pitchFamily="-84" charset="2"/>
              </a:rPr>
              <a:t> </a:t>
            </a:r>
            <a:r>
              <a:rPr lang="it-IT">
                <a:latin typeface="Symbol" pitchFamily="-84" charset="2"/>
              </a:rPr>
              <a:t>l </a:t>
            </a:r>
            <a:r>
              <a:rPr lang="it-IT" b="1">
                <a:solidFill>
                  <a:srgbClr val="FF0000"/>
                </a:solidFill>
                <a:latin typeface="Symbol" pitchFamily="-84" charset="2"/>
              </a:rPr>
              <a:t>Z </a:t>
            </a:r>
            <a:r>
              <a:rPr lang="it-IT">
                <a:latin typeface="Symbol" pitchFamily="-84" charset="2"/>
              </a:rPr>
              <a:t> &lt;&lt; l</a:t>
            </a:r>
          </a:p>
          <a:p>
            <a:r>
              <a:rPr lang="it-IT" b="1" baseline="30000">
                <a:latin typeface="Symbol" pitchFamily="-84" charset="2"/>
              </a:rPr>
              <a:t> </a:t>
            </a:r>
          </a:p>
        </p:txBody>
      </p:sp>
      <p:sp>
        <p:nvSpPr>
          <p:cNvPr id="39967" name="Line 15"/>
          <p:cNvSpPr>
            <a:spLocks noChangeShapeType="1"/>
          </p:cNvSpPr>
          <p:nvPr/>
        </p:nvSpPr>
        <p:spPr bwMode="auto">
          <a:xfrm>
            <a:off x="6802438" y="524192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39"/>
          <p:cNvSpPr>
            <a:spLocks noChangeArrowheads="1"/>
          </p:cNvSpPr>
          <p:nvPr/>
        </p:nvSpPr>
        <p:spPr bwMode="auto">
          <a:xfrm flipV="1">
            <a:off x="5410200" y="5219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69" name="CasellaDiTesto 66"/>
          <p:cNvSpPr txBox="1">
            <a:spLocks noChangeArrowheads="1"/>
          </p:cNvSpPr>
          <p:nvPr/>
        </p:nvSpPr>
        <p:spPr bwMode="auto">
          <a:xfrm>
            <a:off x="590550" y="4953000"/>
            <a:ext cx="242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Tahoma" pitchFamily="-84" charset="0"/>
              </a:rPr>
              <a:t>“Typically” </a:t>
            </a:r>
          </a:p>
          <a:p>
            <a:r>
              <a:rPr lang="it-IT" sz="1800">
                <a:latin typeface="Tahoma" pitchFamily="-84" charset="0"/>
              </a:rPr>
              <a:t>V is also renormalized</a:t>
            </a:r>
          </a:p>
        </p:txBody>
      </p:sp>
      <p:sp>
        <p:nvSpPr>
          <p:cNvPr id="39970" name="CasellaDiTesto 67"/>
          <p:cNvSpPr txBox="1">
            <a:spLocks noChangeArrowheads="1"/>
          </p:cNvSpPr>
          <p:nvPr/>
        </p:nvSpPr>
        <p:spPr bwMode="auto">
          <a:xfrm>
            <a:off x="838674" y="5857845"/>
            <a:ext cx="785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i="1" dirty="0" err="1">
                <a:solidFill>
                  <a:schemeClr val="accent1"/>
                </a:solidFill>
                <a:latin typeface="Tahoma" pitchFamily="-84" charset="0"/>
              </a:rPr>
              <a:t>Correlation</a:t>
            </a:r>
            <a:r>
              <a:rPr lang="it-IT" sz="2000" i="1" dirty="0">
                <a:solidFill>
                  <a:schemeClr val="accent1"/>
                </a:solidFill>
                <a:latin typeface="Tahoma" pitchFamily="-84" charset="0"/>
              </a:rPr>
              <a:t> can </a:t>
            </a:r>
            <a:r>
              <a:rPr lang="it-IT" sz="2000" i="1" dirty="0" err="1">
                <a:solidFill>
                  <a:schemeClr val="accent1"/>
                </a:solidFill>
                <a:latin typeface="Tahoma" pitchFamily="-84" charset="0"/>
              </a:rPr>
              <a:t>enhance</a:t>
            </a:r>
            <a:r>
              <a:rPr lang="it-IT" sz="2000" i="1" dirty="0">
                <a:solidFill>
                  <a:schemeClr val="accent1"/>
                </a:solidFill>
                <a:latin typeface="Tahoma" pitchFamily="-84" charset="0"/>
              </a:rPr>
              <a:t> </a:t>
            </a:r>
            <a:r>
              <a:rPr lang="it-IT" sz="2000" i="1" dirty="0" err="1">
                <a:solidFill>
                  <a:schemeClr val="accent1"/>
                </a:solidFill>
                <a:latin typeface="Tahoma" pitchFamily="-84" charset="0"/>
              </a:rPr>
              <a:t>Tc</a:t>
            </a:r>
            <a:r>
              <a:rPr lang="it-IT" sz="2000" i="1" dirty="0" smtClean="0">
                <a:solidFill>
                  <a:schemeClr val="accent1"/>
                </a:solidFill>
                <a:latin typeface="Tahoma" pitchFamily="-84" charset="0"/>
              </a:rPr>
              <a:t> </a:t>
            </a:r>
            <a:r>
              <a:rPr lang="it-IT" sz="2000" i="1" dirty="0" err="1" smtClean="0">
                <a:solidFill>
                  <a:schemeClr val="accent1"/>
                </a:solidFill>
                <a:latin typeface="Tahoma" pitchFamily="-84" charset="0"/>
              </a:rPr>
              <a:t>when</a:t>
            </a:r>
            <a:r>
              <a:rPr lang="it-IT" sz="2000" i="1" dirty="0" smtClean="0">
                <a:solidFill>
                  <a:schemeClr val="accent1"/>
                </a:solidFill>
                <a:latin typeface="Tahoma" pitchFamily="-84" charset="0"/>
              </a:rPr>
              <a:t> </a:t>
            </a:r>
            <a:r>
              <a:rPr lang="it-IT" sz="2000" i="1" dirty="0">
                <a:solidFill>
                  <a:schemeClr val="accent1"/>
                </a:solidFill>
                <a:latin typeface="Tahoma" pitchFamily="-84" charset="0"/>
              </a:rPr>
              <a:t>the </a:t>
            </a:r>
            <a:r>
              <a:rPr lang="it-IT" sz="2000" i="1" dirty="0" err="1">
                <a:solidFill>
                  <a:schemeClr val="accent1"/>
                </a:solidFill>
                <a:latin typeface="Tahoma" pitchFamily="-84" charset="0"/>
              </a:rPr>
              <a:t>attraction</a:t>
            </a:r>
            <a:r>
              <a:rPr lang="it-IT" sz="2000" i="1" dirty="0">
                <a:solidFill>
                  <a:schemeClr val="accent1"/>
                </a:solidFill>
                <a:latin typeface="Tahoma" pitchFamily="-84" charset="0"/>
              </a:rPr>
              <a:t> </a:t>
            </a:r>
            <a:r>
              <a:rPr lang="it-IT" sz="2000" i="1" dirty="0" err="1">
                <a:solidFill>
                  <a:schemeClr val="accent1"/>
                </a:solidFill>
                <a:latin typeface="Tahoma" pitchFamily="-84" charset="0"/>
              </a:rPr>
              <a:t>is</a:t>
            </a:r>
            <a:r>
              <a:rPr lang="it-IT" sz="2000" i="1" dirty="0">
                <a:solidFill>
                  <a:schemeClr val="accent1"/>
                </a:solidFill>
                <a:latin typeface="Tahoma" pitchFamily="-84" charset="0"/>
              </a:rPr>
              <a:t> </a:t>
            </a:r>
            <a:r>
              <a:rPr lang="it-IT" sz="2000" i="1" dirty="0" err="1">
                <a:solidFill>
                  <a:schemeClr val="accent1"/>
                </a:solidFill>
                <a:latin typeface="Tahoma" pitchFamily="-84" charset="0"/>
              </a:rPr>
              <a:t>not</a:t>
            </a:r>
            <a:r>
              <a:rPr lang="it-IT" sz="2000" i="1" dirty="0">
                <a:solidFill>
                  <a:schemeClr val="accent1"/>
                </a:solidFill>
                <a:latin typeface="Tahoma" pitchFamily="-84" charset="0"/>
              </a:rPr>
              <a:t> </a:t>
            </a:r>
            <a:r>
              <a:rPr lang="it-IT" sz="2000" i="1" dirty="0" err="1">
                <a:solidFill>
                  <a:schemeClr val="accent1"/>
                </a:solidFill>
                <a:latin typeface="Tahoma" pitchFamily="-84" charset="0"/>
              </a:rPr>
              <a:t>renormalized</a:t>
            </a:r>
            <a:endParaRPr lang="it-IT" sz="2000" i="1" dirty="0">
              <a:solidFill>
                <a:schemeClr val="accent1"/>
              </a:solidFill>
              <a:latin typeface="Tahoma" pitchFamily="-8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5724525" y="4367045"/>
            <a:ext cx="2857500" cy="1015831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it-IT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52500" y="2667000"/>
            <a:ext cx="3238500" cy="121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it-IT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2878138" y="3008313"/>
            <a:ext cx="29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buFont typeface="Times" pitchFamily="-84" charset="0"/>
              <a:buChar char="•"/>
            </a:pPr>
            <a:endParaRPr lang="it-IT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73025" y="1577876"/>
            <a:ext cx="495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800" dirty="0">
                <a:solidFill>
                  <a:srgbClr val="FF0000"/>
                </a:solidFill>
                <a:latin typeface="Verdana" pitchFamily="-84" charset="0"/>
              </a:rPr>
              <a:t>SUPERCONDUCTIVITY “HEALS”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  <a:latin typeface="Verdana" pitchFamily="-84" charset="0"/>
              </a:rPr>
              <a:t>THE ANOMALOUS METAL CLOSE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  <a:latin typeface="Verdana" pitchFamily="-84" charset="0"/>
              </a:rPr>
              <a:t>TO THE CRITICAL </a:t>
            </a:r>
            <a:r>
              <a:rPr lang="it-IT" sz="1800" dirty="0" smtClean="0">
                <a:solidFill>
                  <a:srgbClr val="FF0000"/>
                </a:solidFill>
                <a:latin typeface="Verdana" pitchFamily="-84" charset="0"/>
              </a:rPr>
              <a:t>POINT</a:t>
            </a:r>
            <a:endParaRPr lang="it-IT" sz="1800" dirty="0" smtClean="0">
              <a:latin typeface="Verdana" pitchFamily="-84" charset="0"/>
            </a:endParaRPr>
          </a:p>
          <a:p>
            <a:pPr algn="ctr"/>
            <a:endParaRPr lang="it-IT" sz="1800" dirty="0">
              <a:latin typeface="Verdana" pitchFamily="-84" charset="0"/>
            </a:endParaRPr>
          </a:p>
          <a:p>
            <a:pPr algn="ctr"/>
            <a:r>
              <a:rPr lang="it-IT" sz="1800" dirty="0" err="1">
                <a:latin typeface="Verdana" pitchFamily="-84" charset="0"/>
              </a:rPr>
              <a:t>Superfluid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delta-function</a:t>
            </a:r>
            <a:endParaRPr lang="it-IT" sz="1800" dirty="0">
              <a:latin typeface="Verdana" pitchFamily="-84" charset="0"/>
            </a:endParaRPr>
          </a:p>
          <a:p>
            <a:pPr algn="ctr"/>
            <a:r>
              <a:rPr lang="it-IT" sz="1800" dirty="0">
                <a:latin typeface="Verdana" pitchFamily="-84" charset="0"/>
              </a:rPr>
              <a:t>in </a:t>
            </a:r>
            <a:r>
              <a:rPr lang="it-IT" sz="1800" dirty="0" err="1">
                <a:latin typeface="Verdana" pitchFamily="-84" charset="0"/>
              </a:rPr>
              <a:t>optical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conductivity</a:t>
            </a:r>
            <a:endParaRPr lang="it-IT" sz="1800" dirty="0">
              <a:latin typeface="Verdana" pitchFamily="-84" charset="0"/>
            </a:endParaRPr>
          </a:p>
          <a:p>
            <a:pPr algn="ctr"/>
            <a:r>
              <a:rPr lang="it-IT" sz="1800" dirty="0" err="1">
                <a:latin typeface="Verdana" pitchFamily="-84" charset="0"/>
              </a:rPr>
              <a:t>larger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than</a:t>
            </a:r>
            <a:r>
              <a:rPr lang="it-IT" sz="1800" dirty="0">
                <a:latin typeface="Verdana" pitchFamily="-84" charset="0"/>
              </a:rPr>
              <a:t> the Drude </a:t>
            </a:r>
          </a:p>
          <a:p>
            <a:pPr algn="ctr"/>
            <a:r>
              <a:rPr lang="it-IT" sz="1800" dirty="0" err="1">
                <a:latin typeface="Verdana" pitchFamily="-84" charset="0"/>
              </a:rPr>
              <a:t>Weight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of</a:t>
            </a:r>
            <a:r>
              <a:rPr lang="it-IT" sz="1800" dirty="0">
                <a:latin typeface="Verdana" pitchFamily="-84" charset="0"/>
              </a:rPr>
              <a:t> the metal</a:t>
            </a: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5695047" y="4367213"/>
            <a:ext cx="28869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 smtClean="0">
                <a:latin typeface="Verdana" pitchFamily="-84" charset="0"/>
              </a:rPr>
              <a:t>a </a:t>
            </a:r>
            <a:r>
              <a:rPr lang="it-IT" sz="2000" dirty="0" err="1">
                <a:latin typeface="Verdana" pitchFamily="-84" charset="0"/>
              </a:rPr>
              <a:t>kinetic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energy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gain</a:t>
            </a:r>
            <a:endParaRPr lang="it-IT" sz="2000" dirty="0">
              <a:latin typeface="Verdana" pitchFamily="-84" charset="0"/>
            </a:endParaRPr>
          </a:p>
          <a:p>
            <a:pPr algn="ctr"/>
            <a:r>
              <a:rPr lang="it-IT" sz="2000" dirty="0" err="1">
                <a:latin typeface="Verdana" pitchFamily="-84" charset="0"/>
              </a:rPr>
              <a:t>stabilizes</a:t>
            </a:r>
            <a:r>
              <a:rPr lang="it-IT" sz="2000" dirty="0">
                <a:latin typeface="Verdana" pitchFamily="-84" charset="0"/>
              </a:rPr>
              <a:t> the </a:t>
            </a:r>
            <a:r>
              <a:rPr lang="it-IT" sz="2000" dirty="0" smtClean="0">
                <a:latin typeface="Verdana" pitchFamily="-84" charset="0"/>
              </a:rPr>
              <a:t>SC</a:t>
            </a:r>
          </a:p>
          <a:p>
            <a:pPr algn="ctr"/>
            <a:r>
              <a:rPr lang="it-IT" sz="2000" dirty="0" err="1" smtClean="0">
                <a:latin typeface="Verdana" pitchFamily="-84" charset="0"/>
              </a:rPr>
              <a:t>Anti-BCS</a:t>
            </a:r>
            <a:r>
              <a:rPr lang="it-IT" sz="2000" dirty="0" smtClean="0">
                <a:latin typeface="Verdana" pitchFamily="-84" charset="0"/>
              </a:rPr>
              <a:t> </a:t>
            </a:r>
            <a:endParaRPr lang="it-IT" sz="2000" dirty="0">
              <a:latin typeface="Verdana" pitchFamily="-84" charset="0"/>
            </a:endParaRPr>
          </a:p>
        </p:txBody>
      </p:sp>
      <p:pic>
        <p:nvPicPr>
          <p:cNvPr id="4199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" y="4367213"/>
            <a:ext cx="21145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5111750" y="5857875"/>
            <a:ext cx="3848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dirty="0">
                <a:latin typeface="Verdana" pitchFamily="-84" charset="0"/>
              </a:rPr>
              <a:t>(</a:t>
            </a:r>
            <a:r>
              <a:rPr lang="it-IT" sz="1800" dirty="0" err="1">
                <a:latin typeface="Verdana" pitchFamily="-84" charset="0"/>
              </a:rPr>
              <a:t>as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it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happens</a:t>
            </a:r>
            <a:r>
              <a:rPr lang="it-IT" sz="1800" dirty="0">
                <a:latin typeface="Verdana" pitchFamily="-84" charset="0"/>
              </a:rPr>
              <a:t> in </a:t>
            </a:r>
            <a:r>
              <a:rPr lang="it-IT" sz="1800" dirty="0" err="1">
                <a:latin typeface="Verdana" pitchFamily="-84" charset="0"/>
              </a:rPr>
              <a:t>u.d.</a:t>
            </a:r>
            <a:r>
              <a:rPr lang="it-IT" sz="1800" dirty="0">
                <a:latin typeface="Verdana" pitchFamily="-84" charset="0"/>
              </a:rPr>
              <a:t> </a:t>
            </a:r>
            <a:r>
              <a:rPr lang="it-IT" sz="1800" dirty="0" err="1">
                <a:latin typeface="Verdana" pitchFamily="-84" charset="0"/>
              </a:rPr>
              <a:t>cuprates</a:t>
            </a:r>
            <a:r>
              <a:rPr lang="it-IT" sz="1800" dirty="0">
                <a:latin typeface="Verdana" pitchFamily="-84" charset="0"/>
              </a:rPr>
              <a:t>)</a:t>
            </a:r>
          </a:p>
        </p:txBody>
      </p:sp>
      <p:sp>
        <p:nvSpPr>
          <p:cNvPr id="41993" name="TextBox 6"/>
          <p:cNvSpPr txBox="1">
            <a:spLocks noChangeArrowheads="1"/>
          </p:cNvSpPr>
          <p:nvPr/>
        </p:nvSpPr>
        <p:spPr bwMode="auto">
          <a:xfrm>
            <a:off x="428625" y="149225"/>
            <a:ext cx="6724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solidFill>
                  <a:srgbClr val="000090"/>
                </a:solidFill>
                <a:latin typeface="Tahoma" pitchFamily="-84" charset="0"/>
              </a:rPr>
              <a:t>WHATEVER DOES NOT KILL YOU SIMPLY</a:t>
            </a:r>
          </a:p>
          <a:p>
            <a:r>
              <a:rPr lang="it-IT" sz="2800">
                <a:solidFill>
                  <a:srgbClr val="000090"/>
                </a:solidFill>
                <a:latin typeface="Tahoma" pitchFamily="-84" charset="0"/>
              </a:rPr>
              <a:t>MAKES YOU </a:t>
            </a:r>
            <a:r>
              <a:rPr lang="it-IT" sz="2800">
                <a:solidFill>
                  <a:srgbClr val="FF0000"/>
                </a:solidFill>
                <a:latin typeface="Tahoma" pitchFamily="-84" charset="0"/>
              </a:rPr>
              <a:t>STRANGER</a:t>
            </a:r>
          </a:p>
        </p:txBody>
      </p:sp>
      <p:sp>
        <p:nvSpPr>
          <p:cNvPr id="10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5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pic>
        <p:nvPicPr>
          <p:cNvPr id="41996" name="Immagin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8" y="1103313"/>
            <a:ext cx="390744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9525" y="4194187"/>
            <a:ext cx="2562225" cy="16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6"/>
          <p:cNvSpPr/>
          <p:nvPr/>
        </p:nvSpPr>
        <p:spPr>
          <a:xfrm>
            <a:off x="838200" y="1346844"/>
            <a:ext cx="7010400" cy="823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3" name="TextBox 6"/>
          <p:cNvSpPr txBox="1">
            <a:spLocks noChangeArrowheads="1"/>
          </p:cNvSpPr>
          <p:nvPr/>
        </p:nvSpPr>
        <p:spPr bwMode="auto">
          <a:xfrm>
            <a:off x="411979" y="181917"/>
            <a:ext cx="7071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WE MUST CONSIDER “REAL” PHONON SYMMETRY</a:t>
            </a:r>
            <a:endParaRPr lang="it-IT" dirty="0">
              <a:solidFill>
                <a:srgbClr val="FF0000"/>
              </a:solidFill>
              <a:latin typeface="Tahoma" pitchFamily="-84" charset="0"/>
            </a:endParaRPr>
          </a:p>
        </p:txBody>
      </p:sp>
      <p:sp>
        <p:nvSpPr>
          <p:cNvPr id="10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5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dirty="0">
                <a:latin typeface="Calibri" pitchFamily="-84" charset="0"/>
              </a:rPr>
              <a:t>Massimo Capone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060450" y="1538288"/>
          <a:ext cx="6564313" cy="627063"/>
        </p:xfrm>
        <a:graphic>
          <a:graphicData uri="http://schemas.openxmlformats.org/presentationml/2006/ole">
            <p:oleObj spid="_x0000_s73730" name="Equation" r:id="rId3" imgW="3606800" imgH="393700" progId="Equation.3">
              <p:embed/>
            </p:oleObj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1219200" y="2590800"/>
            <a:ext cx="5394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Tahoma"/>
              </a:rPr>
              <a:t>E-</a:t>
            </a:r>
            <a:r>
              <a:rPr lang="it-IT" sz="2000" dirty="0" err="1" smtClean="0">
                <a:latin typeface="Tahoma"/>
              </a:rPr>
              <a:t>ph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coupling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directly</a:t>
            </a:r>
            <a:r>
              <a:rPr lang="it-IT" sz="2000" dirty="0" smtClean="0">
                <a:latin typeface="Tahoma"/>
              </a:rPr>
              <a:t> “</a:t>
            </a:r>
            <a:r>
              <a:rPr lang="it-IT" sz="2000" dirty="0" err="1" smtClean="0">
                <a:latin typeface="Tahoma"/>
              </a:rPr>
              <a:t>fights</a:t>
            </a:r>
            <a:r>
              <a:rPr lang="it-IT" sz="2000" dirty="0" smtClean="0">
                <a:latin typeface="Tahoma"/>
              </a:rPr>
              <a:t>” </a:t>
            </a:r>
            <a:r>
              <a:rPr lang="it-IT" sz="2000" dirty="0" err="1" smtClean="0">
                <a:latin typeface="Tahoma"/>
              </a:rPr>
              <a:t>with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Hubbard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U</a:t>
            </a:r>
            <a:endParaRPr lang="it-IT" sz="2000" dirty="0" smtClean="0">
              <a:latin typeface="Tahoma"/>
            </a:endParaRPr>
          </a:p>
          <a:p>
            <a:r>
              <a:rPr lang="it-IT" sz="2000" dirty="0" smtClean="0">
                <a:latin typeface="Tahoma"/>
              </a:rPr>
              <a:t>(</a:t>
            </a:r>
            <a:r>
              <a:rPr lang="it-IT" sz="2000" dirty="0" err="1" smtClean="0">
                <a:latin typeface="Tahoma"/>
              </a:rPr>
              <a:t>needs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charge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fluctuations</a:t>
            </a:r>
            <a:r>
              <a:rPr lang="it-IT" sz="2000" dirty="0" smtClean="0">
                <a:latin typeface="Tahoma"/>
              </a:rPr>
              <a:t>)</a:t>
            </a:r>
            <a:endParaRPr lang="it-IT" sz="2000" dirty="0">
              <a:latin typeface="Tahoma"/>
            </a:endParaRP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2743200" y="3581400"/>
          <a:ext cx="2897188" cy="859058"/>
        </p:xfrm>
        <a:graphic>
          <a:graphicData uri="http://schemas.openxmlformats.org/presentationml/2006/ole">
            <p:oleObj spid="_x0000_s73734" name="Equation" r:id="rId4" imgW="1537097" imgH="432197" progId="Equation.3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364646" y="654346"/>
            <a:ext cx="350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Hubbard-Holstein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4953000"/>
            <a:ext cx="543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ahoma"/>
              </a:rPr>
              <a:t>Minor </a:t>
            </a:r>
            <a:r>
              <a:rPr lang="it-IT" sz="2000" dirty="0" err="1" smtClean="0">
                <a:latin typeface="Tahoma"/>
              </a:rPr>
              <a:t>phonons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effects</a:t>
            </a:r>
            <a:r>
              <a:rPr lang="it-IT" sz="2000" dirty="0" smtClean="0">
                <a:latin typeface="Tahoma"/>
              </a:rPr>
              <a:t>, </a:t>
            </a:r>
            <a:r>
              <a:rPr lang="it-IT" sz="2000" dirty="0" err="1" smtClean="0">
                <a:latin typeface="Tahoma"/>
              </a:rPr>
              <a:t>completely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frozen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by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U</a:t>
            </a:r>
            <a:endParaRPr lang="it-IT" sz="2000" dirty="0" smtClean="0">
              <a:latin typeface="Tahoma"/>
            </a:endParaRPr>
          </a:p>
          <a:p>
            <a:r>
              <a:rPr lang="it-IT" sz="2000" dirty="0" smtClean="0">
                <a:latin typeface="Tahoma"/>
              </a:rPr>
              <a:t>(no </a:t>
            </a:r>
            <a:r>
              <a:rPr lang="it-IT" sz="2000" dirty="0" err="1" smtClean="0">
                <a:latin typeface="Tahoma"/>
              </a:rPr>
              <a:t>hope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for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phonon-driven</a:t>
            </a:r>
            <a:r>
              <a:rPr lang="it-IT" sz="2000" dirty="0" smtClean="0">
                <a:latin typeface="Tahoma"/>
              </a:rPr>
              <a:t> </a:t>
            </a:r>
            <a:r>
              <a:rPr lang="it-IT" sz="2000" dirty="0" err="1" smtClean="0">
                <a:latin typeface="Tahoma"/>
              </a:rPr>
              <a:t>superconductivity</a:t>
            </a:r>
            <a:r>
              <a:rPr lang="it-IT" sz="2000" dirty="0" smtClean="0">
                <a:latin typeface="Tahoma"/>
              </a:rPr>
              <a:t>)</a:t>
            </a:r>
            <a:endParaRPr lang="it-IT" sz="20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35650" y="2417763"/>
            <a:ext cx="3124200" cy="3906837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400" dirty="0"/>
              <a:t>Low energy Identical </a:t>
            </a:r>
          </a:p>
          <a:p>
            <a:pPr>
              <a:buClr>
                <a:schemeClr val="tx2"/>
              </a:buClr>
            </a:pPr>
            <a:r>
              <a:rPr lang="en-US" sz="2400" dirty="0"/>
              <a:t>Hubbard bands are in the same place</a:t>
            </a:r>
          </a:p>
          <a:p>
            <a:pPr>
              <a:buClr>
                <a:schemeClr val="tx2"/>
              </a:buClr>
            </a:pPr>
            <a:r>
              <a:rPr lang="en-US" sz="2400" dirty="0"/>
              <a:t>Phonon effects in the Hubbard bands</a:t>
            </a:r>
          </a:p>
        </p:txBody>
      </p:sp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62125"/>
            <a:ext cx="5715000" cy="4000500"/>
          </a:xfrm>
          <a:prstGeom prst="rect">
            <a:avLst/>
          </a:prstGeom>
          <a:noFill/>
        </p:spPr>
      </p:pic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55816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dirty="0">
                <a:latin typeface="Calibri" pitchFamily="-84" charset="0"/>
              </a:rPr>
              <a:t>Massimo Capone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11979" y="181917"/>
            <a:ext cx="4469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STILL SOME PHONON EFFECTS</a:t>
            </a:r>
            <a:endParaRPr lang="it-IT" dirty="0">
              <a:solidFill>
                <a:srgbClr val="FF0000"/>
              </a:solidFill>
              <a:latin typeface="Tahoma" pitchFamily="-8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3400" y="1156156"/>
            <a:ext cx="761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>
                <a:latin typeface="Tahoma"/>
              </a:rPr>
              <a:t>Effective</a:t>
            </a:r>
            <a:r>
              <a:rPr lang="it-IT" sz="2200" dirty="0" smtClean="0">
                <a:latin typeface="Tahoma"/>
              </a:rPr>
              <a:t> </a:t>
            </a:r>
            <a:r>
              <a:rPr lang="it-IT" sz="2200" dirty="0" err="1" smtClean="0">
                <a:latin typeface="Tahoma"/>
              </a:rPr>
              <a:t>Hubbard</a:t>
            </a:r>
            <a:r>
              <a:rPr lang="it-IT" sz="2200" dirty="0" smtClean="0">
                <a:latin typeface="Tahoma"/>
              </a:rPr>
              <a:t> </a:t>
            </a:r>
            <a:r>
              <a:rPr lang="it-IT" sz="2200" dirty="0" err="1" smtClean="0">
                <a:latin typeface="Tahoma"/>
              </a:rPr>
              <a:t>model</a:t>
            </a:r>
            <a:r>
              <a:rPr lang="it-IT" sz="2200" dirty="0" smtClean="0">
                <a:latin typeface="Tahoma"/>
              </a:rPr>
              <a:t> (no </a:t>
            </a:r>
            <a:r>
              <a:rPr lang="it-IT" sz="2200" dirty="0" err="1" smtClean="0">
                <a:latin typeface="Tahoma"/>
              </a:rPr>
              <a:t>phonons</a:t>
            </a:r>
            <a:r>
              <a:rPr lang="it-IT" sz="2200" dirty="0" smtClean="0">
                <a:latin typeface="Tahoma"/>
              </a:rPr>
              <a:t>) vs </a:t>
            </a:r>
            <a:r>
              <a:rPr lang="it-IT" sz="2200" dirty="0" err="1" smtClean="0">
                <a:latin typeface="Tahoma"/>
              </a:rPr>
              <a:t>Hubbard-Holstein</a:t>
            </a:r>
            <a:endParaRPr lang="it-IT" sz="2200" dirty="0">
              <a:latin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6"/>
          <p:cNvSpPr/>
          <p:nvPr/>
        </p:nvSpPr>
        <p:spPr>
          <a:xfrm>
            <a:off x="815975" y="5661025"/>
            <a:ext cx="7637463" cy="663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49838" y="3089275"/>
            <a:ext cx="3317875" cy="23860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ounded Rectangle 26"/>
          <p:cNvSpPr/>
          <p:nvPr/>
        </p:nvSpPr>
        <p:spPr>
          <a:xfrm>
            <a:off x="815975" y="3222625"/>
            <a:ext cx="3908425" cy="2111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ounded Rectangle 26"/>
          <p:cNvSpPr/>
          <p:nvPr/>
        </p:nvSpPr>
        <p:spPr>
          <a:xfrm>
            <a:off x="890588" y="1020763"/>
            <a:ext cx="7324725" cy="1874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6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Tahoma" pitchFamily="-84" charset="0"/>
                <a:ea typeface="ＭＳ Ｐゴシック" pitchFamily="-84" charset="-128"/>
                <a:cs typeface="ＭＳ Ｐゴシック" pitchFamily="-84" charset="-128"/>
              </a:rPr>
              <a:t>AROMATIC </a:t>
            </a:r>
            <a:r>
              <a:rPr lang="it-IT" sz="2800" dirty="0" smtClean="0">
                <a:solidFill>
                  <a:schemeClr val="tx2"/>
                </a:solidFill>
                <a:latin typeface="Tahoma" pitchFamily="-84" charset="0"/>
                <a:ea typeface="ＭＳ Ｐゴシック" pitchFamily="-84" charset="-128"/>
                <a:cs typeface="ＭＳ Ｐゴシック" pitchFamily="-84" charset="-128"/>
              </a:rPr>
              <a:t>SUPERCONDUCTORS (?)</a:t>
            </a:r>
            <a:endParaRPr lang="it-IT" sz="2800" dirty="0" smtClean="0">
              <a:solidFill>
                <a:schemeClr val="tx2"/>
              </a:solidFill>
              <a:latin typeface="Tahoma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048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1143000"/>
            <a:ext cx="2522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CasellaDiTesto 6"/>
          <p:cNvSpPr txBox="1">
            <a:spLocks noChangeArrowheads="1"/>
          </p:cNvSpPr>
          <p:nvPr/>
        </p:nvSpPr>
        <p:spPr bwMode="auto">
          <a:xfrm>
            <a:off x="4427538" y="1246188"/>
            <a:ext cx="124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K</a:t>
            </a:r>
            <a:r>
              <a:rPr lang="it-IT" sz="2000" baseline="-25000">
                <a:latin typeface="Tahoma" pitchFamily="-84" charset="0"/>
              </a:rPr>
              <a:t>x</a:t>
            </a:r>
            <a:r>
              <a:rPr lang="it-IT" sz="2000">
                <a:latin typeface="Tahoma" pitchFamily="-84" charset="0"/>
              </a:rPr>
              <a:t>-picene</a:t>
            </a:r>
          </a:p>
        </p:txBody>
      </p:sp>
      <p:sp>
        <p:nvSpPr>
          <p:cNvPr id="20489" name="CasellaDiTesto 9"/>
          <p:cNvSpPr txBox="1">
            <a:spLocks noChangeArrowheads="1"/>
          </p:cNvSpPr>
          <p:nvPr/>
        </p:nvSpPr>
        <p:spPr bwMode="auto">
          <a:xfrm>
            <a:off x="3940175" y="2286000"/>
            <a:ext cx="456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Tahoma" pitchFamily="-84" charset="0"/>
              </a:rPr>
              <a:t>R. Mitsuhashi et al. Nature 464, 76 (2010)</a:t>
            </a:r>
          </a:p>
        </p:txBody>
      </p:sp>
      <p:sp>
        <p:nvSpPr>
          <p:cNvPr id="20490" name="CasellaDiTesto 10"/>
          <p:cNvSpPr txBox="1">
            <a:spLocks noChangeArrowheads="1"/>
          </p:cNvSpPr>
          <p:nvPr/>
        </p:nvSpPr>
        <p:spPr bwMode="auto">
          <a:xfrm>
            <a:off x="3940175" y="1762125"/>
            <a:ext cx="163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2.7 &lt; x &lt;3.3</a:t>
            </a:r>
          </a:p>
        </p:txBody>
      </p:sp>
      <p:sp>
        <p:nvSpPr>
          <p:cNvPr id="20491" name="CasellaDiTesto 11"/>
          <p:cNvSpPr txBox="1">
            <a:spLocks noChangeArrowheads="1"/>
          </p:cNvSpPr>
          <p:nvPr/>
        </p:nvSpPr>
        <p:spPr bwMode="auto">
          <a:xfrm>
            <a:off x="5746750" y="1762125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T</a:t>
            </a:r>
            <a:r>
              <a:rPr lang="it-IT" sz="2000" baseline="-25000">
                <a:latin typeface="Tahoma" pitchFamily="-84" charset="0"/>
              </a:rPr>
              <a:t>c</a:t>
            </a:r>
            <a:r>
              <a:rPr lang="it-IT" sz="2000">
                <a:latin typeface="Tahoma" pitchFamily="-84" charset="0"/>
              </a:rPr>
              <a:t> = 18K</a:t>
            </a:r>
          </a:p>
        </p:txBody>
      </p:sp>
      <p:sp>
        <p:nvSpPr>
          <p:cNvPr id="14" name="Alternate Process 4"/>
          <p:cNvSpPr/>
          <p:nvPr/>
        </p:nvSpPr>
        <p:spPr>
          <a:xfrm>
            <a:off x="890588" y="64008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493" name="Immagin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260388" y="-9977438"/>
            <a:ext cx="2838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Immagin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100" y="3267075"/>
            <a:ext cx="13716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CasellaDiTesto 6"/>
          <p:cNvSpPr txBox="1">
            <a:spLocks noChangeArrowheads="1"/>
          </p:cNvSpPr>
          <p:nvPr/>
        </p:nvSpPr>
        <p:spPr bwMode="auto">
          <a:xfrm>
            <a:off x="2643188" y="3267075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K</a:t>
            </a:r>
            <a:r>
              <a:rPr lang="it-IT" sz="2000" baseline="-25000">
                <a:latin typeface="Tahoma" pitchFamily="-84" charset="0"/>
              </a:rPr>
              <a:t>x</a:t>
            </a:r>
            <a:r>
              <a:rPr lang="it-IT" sz="2000">
                <a:latin typeface="Tahoma" pitchFamily="-84" charset="0"/>
              </a:rPr>
              <a:t>-coronene</a:t>
            </a:r>
          </a:p>
        </p:txBody>
      </p:sp>
      <p:sp>
        <p:nvSpPr>
          <p:cNvPr id="20496" name="CasellaDiTesto 11"/>
          <p:cNvSpPr txBox="1">
            <a:spLocks noChangeArrowheads="1"/>
          </p:cNvSpPr>
          <p:nvPr/>
        </p:nvSpPr>
        <p:spPr bwMode="auto">
          <a:xfrm>
            <a:off x="2895600" y="4025900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T</a:t>
            </a:r>
            <a:r>
              <a:rPr lang="it-IT" sz="2000" baseline="-25000">
                <a:latin typeface="Tahoma" pitchFamily="-84" charset="0"/>
              </a:rPr>
              <a:t>c</a:t>
            </a:r>
            <a:r>
              <a:rPr lang="it-IT" sz="2000">
                <a:latin typeface="Tahoma" pitchFamily="-84" charset="0"/>
              </a:rPr>
              <a:t> = 15K</a:t>
            </a:r>
          </a:p>
        </p:txBody>
      </p:sp>
      <p:pic>
        <p:nvPicPr>
          <p:cNvPr id="20497" name="Immagin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6838" y="3267075"/>
            <a:ext cx="30384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Rettangolo 19"/>
          <p:cNvSpPr>
            <a:spLocks noChangeArrowheads="1"/>
          </p:cNvSpPr>
          <p:nvPr/>
        </p:nvSpPr>
        <p:spPr bwMode="auto">
          <a:xfrm>
            <a:off x="1125538" y="5661025"/>
            <a:ext cx="51117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ahoma" pitchFamily="-84" charset="0"/>
              </a:rPr>
              <a:t>and 1,2:8,9-</a:t>
            </a:r>
            <a:r>
              <a:rPr lang="it-IT" sz="2000" dirty="0" smtClean="0">
                <a:latin typeface="Tahoma" pitchFamily="-84" charset="0"/>
              </a:rPr>
              <a:t>dibenzopentacene </a:t>
            </a:r>
            <a:r>
              <a:rPr lang="it-IT" sz="2000" dirty="0" err="1">
                <a:latin typeface="Tahoma" pitchFamily="-84" charset="0"/>
              </a:rPr>
              <a:t>with</a:t>
            </a:r>
            <a:r>
              <a:rPr lang="it-IT" sz="2000" dirty="0">
                <a:latin typeface="Tahoma" pitchFamily="-84" charset="0"/>
              </a:rPr>
              <a:t> T</a:t>
            </a:r>
            <a:r>
              <a:rPr lang="it-IT" sz="2000" baseline="-25000" dirty="0">
                <a:latin typeface="Tahoma" pitchFamily="-84" charset="0"/>
              </a:rPr>
              <a:t>c</a:t>
            </a:r>
            <a:r>
              <a:rPr lang="it-IT" sz="2000" dirty="0" smtClean="0">
                <a:latin typeface="Tahoma" pitchFamily="-84" charset="0"/>
              </a:rPr>
              <a:t>=33K</a:t>
            </a:r>
            <a:endParaRPr lang="it-IT" sz="2000" dirty="0">
              <a:latin typeface="Tahoma" pitchFamily="-84" charset="0"/>
            </a:endParaRPr>
          </a:p>
        </p:txBody>
      </p:sp>
      <p:sp>
        <p:nvSpPr>
          <p:cNvPr id="20499" name="CasellaDiTesto 16"/>
          <p:cNvSpPr txBox="1">
            <a:spLocks noChangeArrowheads="1"/>
          </p:cNvSpPr>
          <p:nvPr/>
        </p:nvSpPr>
        <p:spPr bwMode="auto">
          <a:xfrm>
            <a:off x="5049838" y="4697413"/>
            <a:ext cx="1757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Phenanthrene</a:t>
            </a:r>
          </a:p>
        </p:txBody>
      </p:sp>
      <p:sp>
        <p:nvSpPr>
          <p:cNvPr id="20500" name="CasellaDiTesto 11"/>
          <p:cNvSpPr txBox="1">
            <a:spLocks noChangeArrowheads="1"/>
          </p:cNvSpPr>
          <p:nvPr/>
        </p:nvSpPr>
        <p:spPr bwMode="auto">
          <a:xfrm>
            <a:off x="6943725" y="4697413"/>
            <a:ext cx="105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ahoma" pitchFamily="-84" charset="0"/>
              </a:rPr>
              <a:t>T</a:t>
            </a:r>
            <a:r>
              <a:rPr lang="it-IT" sz="2000" baseline="-25000">
                <a:latin typeface="Tahoma" pitchFamily="-84" charset="0"/>
              </a:rPr>
              <a:t>c</a:t>
            </a:r>
            <a:r>
              <a:rPr lang="it-IT" sz="2000">
                <a:latin typeface="Tahoma" pitchFamily="-84" charset="0"/>
              </a:rPr>
              <a:t> = 5K</a:t>
            </a:r>
          </a:p>
        </p:txBody>
      </p:sp>
      <p:sp>
        <p:nvSpPr>
          <p:cNvPr id="20501" name="CasellaDiTesto 19"/>
          <p:cNvSpPr txBox="1">
            <a:spLocks noChangeArrowheads="1"/>
          </p:cNvSpPr>
          <p:nvPr/>
        </p:nvSpPr>
        <p:spPr bwMode="auto">
          <a:xfrm>
            <a:off x="5527675" y="5986463"/>
            <a:ext cx="285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Tahoma" pitchFamily="-84" charset="0"/>
              </a:rPr>
              <a:t>M. Xue et al. Scientific Report</a:t>
            </a:r>
          </a:p>
        </p:txBody>
      </p:sp>
      <p:sp>
        <p:nvSpPr>
          <p:cNvPr id="20502" name="CasellaDiTesto 20"/>
          <p:cNvSpPr txBox="1">
            <a:spLocks noChangeArrowheads="1"/>
          </p:cNvSpPr>
          <p:nvPr/>
        </p:nvSpPr>
        <p:spPr bwMode="auto">
          <a:xfrm>
            <a:off x="5434013" y="5137150"/>
            <a:ext cx="3019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Tahoma" pitchFamily="-84" charset="0"/>
              </a:rPr>
              <a:t>X.F. Wang et al. Nat. Comm.</a:t>
            </a:r>
          </a:p>
        </p:txBody>
      </p:sp>
      <p:sp>
        <p:nvSpPr>
          <p:cNvPr id="20503" name="CasellaDiTesto 9"/>
          <p:cNvSpPr txBox="1">
            <a:spLocks noChangeArrowheads="1"/>
          </p:cNvSpPr>
          <p:nvPr/>
        </p:nvSpPr>
        <p:spPr bwMode="auto">
          <a:xfrm>
            <a:off x="2593975" y="4759325"/>
            <a:ext cx="1978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Tahoma" pitchFamily="-84" charset="0"/>
              </a:rPr>
              <a:t>Y. Kubuzono et al.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sp>
        <p:nvSpPr>
          <p:cNvPr id="15" name="Alternate Process 8"/>
          <p:cNvSpPr/>
          <p:nvPr/>
        </p:nvSpPr>
        <p:spPr>
          <a:xfrm>
            <a:off x="838200" y="64008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97" name="CasellaDiTesto 15"/>
          <p:cNvSpPr txBox="1">
            <a:spLocks noChangeArrowheads="1"/>
          </p:cNvSpPr>
          <p:nvPr/>
        </p:nvSpPr>
        <p:spPr bwMode="auto">
          <a:xfrm>
            <a:off x="3019425" y="5230813"/>
            <a:ext cx="2836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/>
              <a:t>http://www.lemsuper.eu</a:t>
            </a:r>
          </a:p>
        </p:txBody>
      </p:sp>
      <p:sp>
        <p:nvSpPr>
          <p:cNvPr id="16398" name="CasellaDiTesto 15"/>
          <p:cNvSpPr txBox="1">
            <a:spLocks noChangeArrowheads="1"/>
          </p:cNvSpPr>
          <p:nvPr/>
        </p:nvSpPr>
        <p:spPr bwMode="auto">
          <a:xfrm>
            <a:off x="3019425" y="5630863"/>
            <a:ext cx="4476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>
                <a:hlinkClick r:id="rId3"/>
              </a:rPr>
              <a:t>http://superbadproject.wordpress.com</a:t>
            </a:r>
            <a:endParaRPr lang="it-IT" sz="2000"/>
          </a:p>
          <a:p>
            <a:endParaRPr lang="it-IT"/>
          </a:p>
        </p:txBody>
      </p:sp>
      <p:sp>
        <p:nvSpPr>
          <p:cNvPr id="16399" name="Rectangle 58"/>
          <p:cNvSpPr>
            <a:spLocks noChangeArrowheads="1"/>
          </p:cNvSpPr>
          <p:nvPr/>
        </p:nvSpPr>
        <p:spPr bwMode="auto">
          <a:xfrm>
            <a:off x="1106488" y="188913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it-IT" sz="2800">
                <a:solidFill>
                  <a:schemeClr val="tx2"/>
                </a:solidFill>
                <a:latin typeface="Verdana" pitchFamily="-84" charset="0"/>
              </a:rPr>
              <a:t>COWORKERS AND FUNDING</a:t>
            </a:r>
          </a:p>
        </p:txBody>
      </p:sp>
      <p:pic>
        <p:nvPicPr>
          <p:cNvPr id="16400" name="Picture 24" descr="ERC_acronym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6751638" y="9842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6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1638" y="10299700"/>
            <a:ext cx="3048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CasellaDiTesto 23"/>
          <p:cNvSpPr txBox="1">
            <a:spLocks noChangeArrowheads="1"/>
          </p:cNvSpPr>
          <p:nvPr/>
        </p:nvSpPr>
        <p:spPr bwMode="auto">
          <a:xfrm>
            <a:off x="6675438" y="9842500"/>
            <a:ext cx="885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/>
              <a:t>SUPERBAD</a:t>
            </a:r>
          </a:p>
        </p:txBody>
      </p:sp>
      <p:pic>
        <p:nvPicPr>
          <p:cNvPr id="16403" name="Picture 24" descr="ERC_acronym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6904038" y="9994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6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4038" y="10452100"/>
            <a:ext cx="3048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CasellaDiTesto 23"/>
          <p:cNvSpPr txBox="1">
            <a:spLocks noChangeArrowheads="1"/>
          </p:cNvSpPr>
          <p:nvPr/>
        </p:nvSpPr>
        <p:spPr bwMode="auto">
          <a:xfrm>
            <a:off x="6827838" y="9994900"/>
            <a:ext cx="885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/>
              <a:t>SUPERBAD</a:t>
            </a:r>
          </a:p>
        </p:txBody>
      </p:sp>
      <p:pic>
        <p:nvPicPr>
          <p:cNvPr id="16406" name="Picture 24" descr="ERC_acronym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7056438" y="101473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6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6438" y="10604500"/>
            <a:ext cx="3048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CasellaDiTesto 23"/>
          <p:cNvSpPr txBox="1">
            <a:spLocks noChangeArrowheads="1"/>
          </p:cNvSpPr>
          <p:nvPr/>
        </p:nvSpPr>
        <p:spPr bwMode="auto">
          <a:xfrm>
            <a:off x="6980238" y="10147300"/>
            <a:ext cx="885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/>
              <a:t>SUPERBAD</a:t>
            </a:r>
          </a:p>
        </p:txBody>
      </p:sp>
      <p:pic>
        <p:nvPicPr>
          <p:cNvPr id="16409" name="Picture 24" descr="ERC_acronym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7208838" y="102997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6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8838" y="10756900"/>
            <a:ext cx="3048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1" name="CasellaDiTesto 23"/>
          <p:cNvSpPr txBox="1">
            <a:spLocks noChangeArrowheads="1"/>
          </p:cNvSpPr>
          <p:nvPr/>
        </p:nvSpPr>
        <p:spPr bwMode="auto">
          <a:xfrm>
            <a:off x="7132638" y="10299700"/>
            <a:ext cx="885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/>
              <a:t>SUPERBAD</a:t>
            </a:r>
          </a:p>
        </p:txBody>
      </p:sp>
      <p:pic>
        <p:nvPicPr>
          <p:cNvPr id="16412" name="Picture 24" descr="ERC_acronym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838200" y="52498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6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0" y="5707063"/>
            <a:ext cx="3048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4" name="CasellaDiTesto 33"/>
          <p:cNvSpPr txBox="1">
            <a:spLocks noChangeArrowheads="1"/>
          </p:cNvSpPr>
          <p:nvPr/>
        </p:nvSpPr>
        <p:spPr bwMode="auto">
          <a:xfrm>
            <a:off x="749300" y="5249863"/>
            <a:ext cx="8858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/>
              <a:t>SUPERBAD</a:t>
            </a:r>
          </a:p>
        </p:txBody>
      </p:sp>
      <p:pic>
        <p:nvPicPr>
          <p:cNvPr id="34" name="Picture 10" descr="dipartiment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0838" y="1217613"/>
            <a:ext cx="688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magine 13" descr="erc-log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6400" y="1217613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magine 14" descr="sissa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6038" y="2388394"/>
            <a:ext cx="946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sellaDiTesto 13"/>
          <p:cNvSpPr txBox="1">
            <a:spLocks noChangeArrowheads="1"/>
          </p:cNvSpPr>
          <p:nvPr/>
        </p:nvSpPr>
        <p:spPr bwMode="auto">
          <a:xfrm>
            <a:off x="838200" y="1089025"/>
            <a:ext cx="210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it-IT">
                <a:solidFill>
                  <a:srgbClr val="FF0000"/>
                </a:solidFill>
                <a:latin typeface="Tahoma" pitchFamily="8" charset="0"/>
              </a:rPr>
              <a:t>Amaricci</a:t>
            </a:r>
          </a:p>
          <a:p>
            <a:pPr marL="457200" indent="-457200"/>
            <a:r>
              <a:rPr lang="it-IT">
                <a:solidFill>
                  <a:srgbClr val="FF0000"/>
                </a:solidFill>
                <a:latin typeface="Tahoma" pitchFamily="8" charset="0"/>
              </a:rPr>
              <a:t>G. Giovannetti</a:t>
            </a:r>
          </a:p>
          <a:p>
            <a:pPr marL="457200" indent="-457200"/>
            <a:r>
              <a:rPr lang="it-IT">
                <a:solidFill>
                  <a:srgbClr val="FF0000"/>
                </a:solidFill>
                <a:latin typeface="Tahoma" pitchFamily="8" charset="0"/>
              </a:rPr>
              <a:t>A. Privitera</a:t>
            </a:r>
          </a:p>
          <a:p>
            <a:pPr marL="457200" indent="-457200"/>
            <a:endParaRPr lang="it-IT"/>
          </a:p>
        </p:txBody>
      </p:sp>
      <p:sp>
        <p:nvSpPr>
          <p:cNvPr id="39" name="CasellaDiTesto 15"/>
          <p:cNvSpPr txBox="1">
            <a:spLocks noChangeArrowheads="1"/>
          </p:cNvSpPr>
          <p:nvPr/>
        </p:nvSpPr>
        <p:spPr bwMode="auto">
          <a:xfrm>
            <a:off x="4929188" y="1089025"/>
            <a:ext cx="2784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it-IT">
                <a:latin typeface="Tahoma" pitchFamily="8" charset="0"/>
              </a:rPr>
              <a:t>E. Tosatti (SISSA)</a:t>
            </a:r>
          </a:p>
          <a:p>
            <a:pPr marL="457200" indent="-457200"/>
            <a:r>
              <a:rPr lang="it-IT">
                <a:latin typeface="Tahoma" pitchFamily="8" charset="0"/>
              </a:rPr>
              <a:t>M. Fabrizio (SISSA)</a:t>
            </a:r>
          </a:p>
          <a:p>
            <a:pPr marL="457200" indent="-457200"/>
            <a:r>
              <a:rPr lang="it-IT">
                <a:latin typeface="Tahoma" pitchFamily="8" charset="0"/>
              </a:rPr>
              <a:t>C. Castellani</a:t>
            </a:r>
          </a:p>
          <a:p>
            <a:pPr marL="457200" indent="-457200"/>
            <a:endParaRPr lang="it-IT"/>
          </a:p>
        </p:txBody>
      </p:sp>
      <p:sp>
        <p:nvSpPr>
          <p:cNvPr id="41" name="CasellaDiTesto 15"/>
          <p:cNvSpPr txBox="1">
            <a:spLocks noChangeArrowheads="1"/>
          </p:cNvSpPr>
          <p:nvPr/>
        </p:nvSpPr>
        <p:spPr bwMode="auto">
          <a:xfrm>
            <a:off x="838200" y="3028950"/>
            <a:ext cx="220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it-IT">
                <a:latin typeface="Tahoma" pitchFamily="8" charset="0"/>
              </a:rPr>
              <a:t>Toschi</a:t>
            </a:r>
          </a:p>
          <a:p>
            <a:pPr marL="457200" indent="-457200"/>
            <a:r>
              <a:rPr lang="it-IT">
                <a:latin typeface="Tahoma" pitchFamily="8" charset="0"/>
              </a:rPr>
              <a:t>G. Sangiovanni</a:t>
            </a:r>
            <a:endParaRPr lang="it-IT"/>
          </a:p>
          <a:p>
            <a:pPr marL="457200" indent="-457200"/>
            <a:r>
              <a:rPr lang="it-IT">
                <a:latin typeface="Tahoma" pitchFamily="8" charset="0"/>
              </a:rPr>
              <a:t>L. de’ Medici </a:t>
            </a:r>
          </a:p>
        </p:txBody>
      </p:sp>
      <p:pic>
        <p:nvPicPr>
          <p:cNvPr id="43" name="Immagine 13" descr="LogoCNR-IOM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0525" y="2753519"/>
            <a:ext cx="3133976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30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6"/>
          <p:cNvSpPr/>
          <p:nvPr/>
        </p:nvSpPr>
        <p:spPr>
          <a:xfrm>
            <a:off x="438151" y="1214438"/>
            <a:ext cx="1314450" cy="461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7334250" cy="762000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Tahoma" pitchFamily="-84" charset="0"/>
                <a:ea typeface="ＭＳ Ｐゴシック" pitchFamily="-84" charset="-128"/>
                <a:cs typeface="ＭＳ Ｐゴシック" pitchFamily="-84" charset="-128"/>
              </a:rPr>
              <a:t>PICENE MOLECULAR ORBITALS</a:t>
            </a:r>
          </a:p>
        </p:txBody>
      </p:sp>
      <p:sp>
        <p:nvSpPr>
          <p:cNvPr id="46085" name="CasellaDiTesto 4"/>
          <p:cNvSpPr txBox="1">
            <a:spLocks noChangeArrowheads="1"/>
          </p:cNvSpPr>
          <p:nvPr/>
        </p:nvSpPr>
        <p:spPr bwMode="auto">
          <a:xfrm>
            <a:off x="600075" y="1214438"/>
            <a:ext cx="108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22</a:t>
            </a:r>
            <a:r>
              <a:rPr lang="it-IT" dirty="0"/>
              <a:t>H</a:t>
            </a:r>
            <a:r>
              <a:rPr lang="it-IT" baseline="-25000" dirty="0"/>
              <a:t>14</a:t>
            </a:r>
          </a:p>
        </p:txBody>
      </p:sp>
      <p:sp>
        <p:nvSpPr>
          <p:cNvPr id="14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52" y="990600"/>
            <a:ext cx="4108450" cy="274938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0"/>
            <a:ext cx="4767943" cy="13716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1981200" y="6016823"/>
            <a:ext cx="5742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latin typeface="Tahoma"/>
              </a:rPr>
              <a:t>Y</a:t>
            </a:r>
            <a:r>
              <a:rPr lang="it-IT" sz="1400" dirty="0" smtClean="0">
                <a:latin typeface="Tahoma"/>
              </a:rPr>
              <a:t>. </a:t>
            </a:r>
            <a:r>
              <a:rPr lang="it-IT" sz="1400" dirty="0" err="1" smtClean="0">
                <a:latin typeface="Tahoma"/>
              </a:rPr>
              <a:t>Nomura</a:t>
            </a:r>
            <a:r>
              <a:rPr lang="it-IT" sz="1400" dirty="0" smtClean="0">
                <a:latin typeface="Tahoma"/>
              </a:rPr>
              <a:t>, </a:t>
            </a:r>
            <a:r>
              <a:rPr lang="it-IT" sz="1400" dirty="0" err="1" smtClean="0">
                <a:latin typeface="Tahoma"/>
              </a:rPr>
              <a:t>K</a:t>
            </a:r>
            <a:r>
              <a:rPr lang="it-IT" sz="1400" dirty="0" smtClean="0">
                <a:latin typeface="Tahoma"/>
              </a:rPr>
              <a:t>. </a:t>
            </a:r>
            <a:r>
              <a:rPr lang="it-IT" sz="1400" dirty="0" err="1" smtClean="0">
                <a:latin typeface="Tahoma"/>
              </a:rPr>
              <a:t>Nakamura</a:t>
            </a:r>
            <a:r>
              <a:rPr lang="it-IT" sz="1400" dirty="0" smtClean="0">
                <a:latin typeface="Tahoma"/>
              </a:rPr>
              <a:t> and R. </a:t>
            </a:r>
            <a:r>
              <a:rPr lang="it-IT" sz="1400" dirty="0" err="1" smtClean="0">
                <a:latin typeface="Tahoma"/>
              </a:rPr>
              <a:t>Arita</a:t>
            </a:r>
            <a:r>
              <a:rPr lang="it-IT" sz="1400" dirty="0" smtClean="0">
                <a:latin typeface="Tahoma"/>
              </a:rPr>
              <a:t>, </a:t>
            </a:r>
            <a:r>
              <a:rPr lang="it-IT" sz="1400" dirty="0" err="1" smtClean="0">
                <a:latin typeface="Tahoma"/>
              </a:rPr>
              <a:t>Phys</a:t>
            </a:r>
            <a:r>
              <a:rPr lang="it-IT" sz="1400" dirty="0" smtClean="0">
                <a:latin typeface="Tahoma"/>
              </a:rPr>
              <a:t>. Rev. </a:t>
            </a:r>
            <a:r>
              <a:rPr lang="it-IT" sz="1400" dirty="0" err="1" smtClean="0">
                <a:latin typeface="Tahoma"/>
              </a:rPr>
              <a:t>B</a:t>
            </a:r>
            <a:r>
              <a:rPr lang="it-IT" sz="1400" dirty="0" smtClean="0">
                <a:latin typeface="Tahoma"/>
              </a:rPr>
              <a:t> 85, 155452 (2012)</a:t>
            </a:r>
            <a:endParaRPr lang="it-IT" sz="1400" dirty="0">
              <a:latin typeface="Tahom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606143" y="4572000"/>
            <a:ext cx="27338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ahoma"/>
              </a:rPr>
              <a:t>U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is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around</a:t>
            </a:r>
            <a:r>
              <a:rPr lang="it-IT" dirty="0" smtClean="0">
                <a:latin typeface="Tahoma"/>
              </a:rPr>
              <a:t> 0.7 </a:t>
            </a:r>
            <a:r>
              <a:rPr lang="it-IT" dirty="0" err="1" smtClean="0">
                <a:latin typeface="Tahoma"/>
              </a:rPr>
              <a:t>eV</a:t>
            </a:r>
            <a:endParaRPr lang="it-IT" dirty="0" smtClean="0">
              <a:latin typeface="Tahoma"/>
            </a:endParaRPr>
          </a:p>
          <a:p>
            <a:endParaRPr lang="it-IT" dirty="0" smtClean="0">
              <a:latin typeface="Tahoma"/>
            </a:endParaRPr>
          </a:p>
          <a:p>
            <a:r>
              <a:rPr lang="it-IT" dirty="0" err="1" smtClean="0">
                <a:latin typeface="Tahoma"/>
              </a:rPr>
              <a:t>W</a:t>
            </a:r>
            <a:r>
              <a:rPr lang="it-IT" dirty="0" smtClean="0">
                <a:latin typeface="Tahoma"/>
              </a:rPr>
              <a:t> &lt; 0.6 </a:t>
            </a:r>
            <a:r>
              <a:rPr lang="it-IT" dirty="0" err="1" smtClean="0">
                <a:latin typeface="Tahoma"/>
              </a:rPr>
              <a:t>eV</a:t>
            </a:r>
            <a:r>
              <a:rPr lang="it-IT" dirty="0" smtClean="0">
                <a:latin typeface="Tahoma"/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  <p:sp>
        <p:nvSpPr>
          <p:cNvPr id="16" name="CasellaDiTesto 14"/>
          <p:cNvSpPr txBox="1">
            <a:spLocks noChangeArrowheads="1"/>
          </p:cNvSpPr>
          <p:nvPr/>
        </p:nvSpPr>
        <p:spPr bwMode="auto">
          <a:xfrm>
            <a:off x="438151" y="2169943"/>
            <a:ext cx="3670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ahoma" pitchFamily="-84" charset="0"/>
              </a:rPr>
              <a:t>	</a:t>
            </a:r>
            <a:r>
              <a:rPr lang="it-IT" sz="2000" dirty="0" err="1">
                <a:latin typeface="Tahoma" pitchFamily="-84" charset="0"/>
              </a:rPr>
              <a:t>Conduction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bands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from</a:t>
            </a:r>
            <a:r>
              <a:rPr lang="it-IT" sz="2000" dirty="0">
                <a:latin typeface="Tahoma" pitchFamily="-84" charset="0"/>
              </a:rPr>
              <a:t> </a:t>
            </a:r>
          </a:p>
          <a:p>
            <a:r>
              <a:rPr lang="it-IT" sz="2000" dirty="0">
                <a:latin typeface="Tahoma" pitchFamily="-84" charset="0"/>
              </a:rPr>
              <a:t>	LUMO and LUMO+1</a:t>
            </a:r>
          </a:p>
          <a:p>
            <a:r>
              <a:rPr lang="it-IT" sz="2000" dirty="0">
                <a:solidFill>
                  <a:srgbClr val="FF0000"/>
                </a:solidFill>
                <a:latin typeface="Tahoma" pitchFamily="-84" charset="0"/>
              </a:rPr>
              <a:t>	</a:t>
            </a:r>
            <a:r>
              <a:rPr lang="it-IT" sz="2000" dirty="0" err="1">
                <a:solidFill>
                  <a:srgbClr val="FF0000"/>
                </a:solidFill>
                <a:latin typeface="Tahoma" pitchFamily="-84" charset="0"/>
              </a:rPr>
              <a:t>nearly</a:t>
            </a:r>
            <a:r>
              <a:rPr lang="it-IT" sz="2000" dirty="0">
                <a:solidFill>
                  <a:srgbClr val="FF0000"/>
                </a:solidFill>
                <a:latin typeface="Tahoma" pitchFamily="-84" charset="0"/>
              </a:rPr>
              <a:t> degenerate</a:t>
            </a:r>
          </a:p>
          <a:p>
            <a:endParaRPr lang="it-IT" sz="2000" dirty="0">
              <a:solidFill>
                <a:srgbClr val="FF0000"/>
              </a:solidFill>
              <a:latin typeface="Tahoma" pitchFamily="-84" charset="0"/>
            </a:endParaRPr>
          </a:p>
          <a:p>
            <a:r>
              <a:rPr lang="it-IT" sz="1600" dirty="0">
                <a:latin typeface="Tahoma" pitchFamily="-84" charset="0"/>
              </a:rPr>
              <a:t>T. </a:t>
            </a:r>
            <a:r>
              <a:rPr lang="it-IT" sz="1600" dirty="0" err="1">
                <a:latin typeface="Tahoma" pitchFamily="-84" charset="0"/>
              </a:rPr>
              <a:t>Kosugi</a:t>
            </a:r>
            <a:r>
              <a:rPr lang="it-IT" sz="1600" dirty="0">
                <a:latin typeface="Tahoma" pitchFamily="-84" charset="0"/>
              </a:rPr>
              <a:t> </a:t>
            </a:r>
            <a:r>
              <a:rPr lang="it-IT" sz="1600" dirty="0" err="1">
                <a:latin typeface="Tahoma" pitchFamily="-84" charset="0"/>
              </a:rPr>
              <a:t>et</a:t>
            </a:r>
            <a:r>
              <a:rPr lang="it-IT" sz="1600" dirty="0">
                <a:latin typeface="Tahoma" pitchFamily="-84" charset="0"/>
              </a:rPr>
              <a:t> al.JPSJ 79, 044705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6"/>
          <p:cNvSpPr/>
          <p:nvPr/>
        </p:nvSpPr>
        <p:spPr>
          <a:xfrm>
            <a:off x="193675" y="1214438"/>
            <a:ext cx="3286125" cy="2519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Titolo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/>
          <a:lstStyle/>
          <a:p>
            <a:r>
              <a:rPr lang="it-IT" sz="2800" smtClean="0">
                <a:solidFill>
                  <a:schemeClr val="tx2"/>
                </a:solidFill>
                <a:latin typeface="Tahoma" pitchFamily="-84" charset="0"/>
                <a:ea typeface="ＭＳ Ｐゴシック" pitchFamily="-84" charset="-128"/>
                <a:cs typeface="ＭＳ Ｐゴシック" pitchFamily="-84" charset="-128"/>
              </a:rPr>
              <a:t>CORRELATION EFFECTS IN K-PICENE</a:t>
            </a:r>
          </a:p>
        </p:txBody>
      </p:sp>
      <p:pic>
        <p:nvPicPr>
          <p:cNvPr id="4608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1524000"/>
            <a:ext cx="1649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CasellaDiTesto 4"/>
          <p:cNvSpPr txBox="1">
            <a:spLocks noChangeArrowheads="1"/>
          </p:cNvSpPr>
          <p:nvPr/>
        </p:nvSpPr>
        <p:spPr bwMode="auto">
          <a:xfrm>
            <a:off x="295275" y="1676400"/>
            <a:ext cx="108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C</a:t>
            </a:r>
            <a:r>
              <a:rPr lang="it-IT" baseline="-25000"/>
              <a:t>22</a:t>
            </a:r>
            <a:r>
              <a:rPr lang="it-IT"/>
              <a:t>H</a:t>
            </a:r>
            <a:r>
              <a:rPr lang="it-IT" baseline="-25000"/>
              <a:t>14</a:t>
            </a:r>
          </a:p>
        </p:txBody>
      </p:sp>
      <p:sp>
        <p:nvSpPr>
          <p:cNvPr id="46086" name="CasellaDiTesto 8"/>
          <p:cNvSpPr txBox="1">
            <a:spLocks noChangeArrowheads="1"/>
          </p:cNvSpPr>
          <p:nvPr/>
        </p:nvSpPr>
        <p:spPr bwMode="auto">
          <a:xfrm>
            <a:off x="2517775" y="876300"/>
            <a:ext cx="662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Tahoma" pitchFamily="-84" charset="0"/>
              </a:rPr>
              <a:t>G. Giovannetti and M.C. Phys. Rev. B  83, 134508 (2011); M. Kim et al.</a:t>
            </a:r>
          </a:p>
        </p:txBody>
      </p:sp>
      <p:pic>
        <p:nvPicPr>
          <p:cNvPr id="46087" name="Immagine 12" descr="fig3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3975" y="1554163"/>
            <a:ext cx="431006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9" name="CasellaDiTesto 14"/>
          <p:cNvSpPr txBox="1">
            <a:spLocks noChangeArrowheads="1"/>
          </p:cNvSpPr>
          <p:nvPr/>
        </p:nvSpPr>
        <p:spPr bwMode="auto">
          <a:xfrm>
            <a:off x="193675" y="2590800"/>
            <a:ext cx="3670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ahoma" pitchFamily="-84" charset="0"/>
              </a:rPr>
              <a:t>	</a:t>
            </a:r>
            <a:r>
              <a:rPr lang="it-IT" sz="2000" dirty="0" err="1">
                <a:latin typeface="Tahoma" pitchFamily="-84" charset="0"/>
              </a:rPr>
              <a:t>Conduction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bands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from</a:t>
            </a:r>
            <a:r>
              <a:rPr lang="it-IT" sz="2000" dirty="0">
                <a:latin typeface="Tahoma" pitchFamily="-84" charset="0"/>
              </a:rPr>
              <a:t> </a:t>
            </a:r>
          </a:p>
          <a:p>
            <a:r>
              <a:rPr lang="it-IT" sz="2000" dirty="0">
                <a:latin typeface="Tahoma" pitchFamily="-84" charset="0"/>
              </a:rPr>
              <a:t>	LUMO and LUMO+1</a:t>
            </a:r>
          </a:p>
          <a:p>
            <a:r>
              <a:rPr lang="it-IT" sz="2000" dirty="0">
                <a:solidFill>
                  <a:srgbClr val="FF0000"/>
                </a:solidFill>
                <a:latin typeface="Tahoma" pitchFamily="-84" charset="0"/>
              </a:rPr>
              <a:t>	</a:t>
            </a:r>
            <a:r>
              <a:rPr lang="it-IT" sz="2000" dirty="0" err="1">
                <a:solidFill>
                  <a:srgbClr val="FF0000"/>
                </a:solidFill>
                <a:latin typeface="Tahoma" pitchFamily="-84" charset="0"/>
              </a:rPr>
              <a:t>nearly</a:t>
            </a:r>
            <a:r>
              <a:rPr lang="it-IT" sz="2000" dirty="0">
                <a:solidFill>
                  <a:srgbClr val="FF0000"/>
                </a:solidFill>
                <a:latin typeface="Tahoma" pitchFamily="-84" charset="0"/>
              </a:rPr>
              <a:t> degenerate</a:t>
            </a:r>
          </a:p>
          <a:p>
            <a:endParaRPr lang="it-IT" sz="2000" dirty="0">
              <a:solidFill>
                <a:srgbClr val="FF0000"/>
              </a:solidFill>
              <a:latin typeface="Tahoma" pitchFamily="-84" charset="0"/>
            </a:endParaRPr>
          </a:p>
          <a:p>
            <a:r>
              <a:rPr lang="it-IT" sz="1600" dirty="0">
                <a:latin typeface="Tahoma" pitchFamily="-84" charset="0"/>
              </a:rPr>
              <a:t>T. </a:t>
            </a:r>
            <a:r>
              <a:rPr lang="it-IT" sz="1600" dirty="0" err="1">
                <a:latin typeface="Tahoma" pitchFamily="-84" charset="0"/>
              </a:rPr>
              <a:t>Kosugi</a:t>
            </a:r>
            <a:r>
              <a:rPr lang="it-IT" sz="1600" dirty="0">
                <a:latin typeface="Tahoma" pitchFamily="-84" charset="0"/>
              </a:rPr>
              <a:t> </a:t>
            </a:r>
            <a:r>
              <a:rPr lang="it-IT" sz="1600" dirty="0" err="1">
                <a:latin typeface="Tahoma" pitchFamily="-84" charset="0"/>
              </a:rPr>
              <a:t>et</a:t>
            </a:r>
            <a:r>
              <a:rPr lang="it-IT" sz="1600" dirty="0">
                <a:latin typeface="Tahoma" pitchFamily="-84" charset="0"/>
              </a:rPr>
              <a:t> al.JPSJ 79, 044705 (2010)</a:t>
            </a:r>
          </a:p>
        </p:txBody>
      </p:sp>
      <p:sp>
        <p:nvSpPr>
          <p:cNvPr id="46090" name="CasellaDiTesto 15"/>
          <p:cNvSpPr txBox="1">
            <a:spLocks noChangeArrowheads="1"/>
          </p:cNvSpPr>
          <p:nvPr/>
        </p:nvSpPr>
        <p:spPr bwMode="auto">
          <a:xfrm>
            <a:off x="438150" y="4572000"/>
            <a:ext cx="82296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Using</a:t>
            </a:r>
            <a:r>
              <a:rPr lang="it-IT" sz="1800" dirty="0">
                <a:latin typeface="Tahoma" pitchFamily="-84" charset="0"/>
              </a:rPr>
              <a:t> HSE </a:t>
            </a:r>
            <a:r>
              <a:rPr lang="it-IT" sz="1800" dirty="0" err="1">
                <a:latin typeface="Tahoma" pitchFamily="-84" charset="0"/>
              </a:rPr>
              <a:t>functional</a:t>
            </a: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within</a:t>
            </a:r>
            <a:r>
              <a:rPr lang="it-IT" sz="1800" dirty="0">
                <a:latin typeface="Tahoma" pitchFamily="-84" charset="0"/>
              </a:rPr>
              <a:t> DFT </a:t>
            </a:r>
            <a:r>
              <a:rPr lang="it-IT" sz="1800" dirty="0" err="1">
                <a:latin typeface="Tahoma" pitchFamily="-84" charset="0"/>
              </a:rPr>
              <a:t>we</a:t>
            </a: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latin typeface="Tahoma" pitchFamily="-84" charset="0"/>
              </a:rPr>
              <a:t>find</a:t>
            </a:r>
            <a:r>
              <a:rPr lang="it-IT" sz="1800" dirty="0">
                <a:latin typeface="Tahoma" pitchFamily="-84" charset="0"/>
              </a:rPr>
              <a:t> a </a:t>
            </a:r>
            <a:r>
              <a:rPr lang="it-IT" sz="1800" dirty="0" err="1">
                <a:latin typeface="Tahoma" pitchFamily="-84" charset="0"/>
              </a:rPr>
              <a:t>low-spin</a:t>
            </a:r>
            <a:r>
              <a:rPr lang="it-IT" sz="1800" dirty="0">
                <a:latin typeface="Tahoma" pitchFamily="-84" charset="0"/>
              </a:rPr>
              <a:t> AFM </a:t>
            </a:r>
            <a:r>
              <a:rPr lang="it-IT" sz="1800" dirty="0" smtClean="0">
                <a:latin typeface="Tahoma" pitchFamily="-84" charset="0"/>
              </a:rPr>
              <a:t>state</a:t>
            </a: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endParaRPr lang="it-IT" sz="1800" dirty="0" smtClean="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 dirty="0">
                <a:latin typeface="Tahoma" pitchFamily="-84" charset="0"/>
              </a:rPr>
              <a:t> No AFM </a:t>
            </a:r>
            <a:r>
              <a:rPr lang="it-IT" sz="1800" dirty="0" err="1">
                <a:latin typeface="Tahoma" pitchFamily="-84" charset="0"/>
              </a:rPr>
              <a:t>using</a:t>
            </a:r>
            <a:r>
              <a:rPr lang="it-IT" sz="1800" dirty="0">
                <a:latin typeface="Tahoma" pitchFamily="-84" charset="0"/>
              </a:rPr>
              <a:t> LDA, GGA </a:t>
            </a:r>
            <a:r>
              <a:rPr lang="it-IT" sz="1800" dirty="0" err="1">
                <a:latin typeface="Tahoma" pitchFamily="-84" charset="0"/>
              </a:rPr>
              <a:t>–</a:t>
            </a:r>
            <a:r>
              <a:rPr lang="it-IT" sz="1800" dirty="0">
                <a:latin typeface="Tahoma" pitchFamily="-84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Tahoma" pitchFamily="-84" charset="0"/>
              </a:rPr>
              <a:t>We</a:t>
            </a:r>
            <a:r>
              <a:rPr lang="it-IT" sz="1800" dirty="0">
                <a:solidFill>
                  <a:srgbClr val="FF0000"/>
                </a:solidFill>
                <a:latin typeface="Tahoma" pitchFamily="-84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Tahoma" pitchFamily="-84" charset="0"/>
              </a:rPr>
              <a:t>need</a:t>
            </a:r>
            <a:r>
              <a:rPr lang="it-IT" sz="1800" dirty="0">
                <a:solidFill>
                  <a:srgbClr val="FF0000"/>
                </a:solidFill>
                <a:latin typeface="Tahoma" pitchFamily="-84" charset="0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Tahoma" pitchFamily="-84" charset="0"/>
              </a:rPr>
              <a:t>correlations</a:t>
            </a:r>
            <a:endParaRPr lang="it-IT" sz="1800" dirty="0" smtClean="0">
              <a:solidFill>
                <a:srgbClr val="FF0000"/>
              </a:solidFill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 dirty="0" smtClean="0">
                <a:solidFill>
                  <a:srgbClr val="FF0000"/>
                </a:solidFill>
                <a:latin typeface="Tahoma" pitchFamily="-84" charset="0"/>
              </a:rPr>
              <a:t> </a:t>
            </a:r>
            <a:r>
              <a:rPr lang="it-IT" sz="1800" dirty="0" smtClean="0">
                <a:latin typeface="Tahoma" pitchFamily="-84" charset="0"/>
              </a:rPr>
              <a:t>HSE </a:t>
            </a:r>
            <a:r>
              <a:rPr lang="it-IT" sz="1800" dirty="0" err="1" smtClean="0">
                <a:latin typeface="Tahoma" pitchFamily="-84" charset="0"/>
              </a:rPr>
              <a:t>also</a:t>
            </a:r>
            <a:r>
              <a:rPr lang="it-IT" sz="1800" dirty="0" smtClean="0">
                <a:latin typeface="Tahoma" pitchFamily="-84" charset="0"/>
              </a:rPr>
              <a:t> </a:t>
            </a:r>
            <a:r>
              <a:rPr lang="it-IT" sz="1800" dirty="0" err="1" smtClean="0">
                <a:latin typeface="Tahoma" pitchFamily="-84" charset="0"/>
              </a:rPr>
              <a:t>necessary</a:t>
            </a:r>
            <a:r>
              <a:rPr lang="it-IT" sz="1800" dirty="0" smtClean="0">
                <a:latin typeface="Tahoma" pitchFamily="-84" charset="0"/>
              </a:rPr>
              <a:t> </a:t>
            </a:r>
            <a:r>
              <a:rPr lang="it-IT" sz="1800" dirty="0" err="1" smtClean="0">
                <a:latin typeface="Tahoma" pitchFamily="-84" charset="0"/>
              </a:rPr>
              <a:t>to</a:t>
            </a:r>
            <a:r>
              <a:rPr lang="it-IT" sz="1800" dirty="0" smtClean="0">
                <a:latin typeface="Tahoma" pitchFamily="-84" charset="0"/>
              </a:rPr>
              <a:t> </a:t>
            </a:r>
            <a:r>
              <a:rPr lang="it-IT" sz="1800" dirty="0" err="1" smtClean="0">
                <a:latin typeface="Tahoma" pitchFamily="-84" charset="0"/>
              </a:rPr>
              <a:t>make</a:t>
            </a:r>
            <a:r>
              <a:rPr lang="it-IT" sz="1800" dirty="0" smtClean="0">
                <a:latin typeface="Tahoma" pitchFamily="-84" charset="0"/>
              </a:rPr>
              <a:t> Cs</a:t>
            </a:r>
            <a:r>
              <a:rPr lang="it-IT" sz="1800" baseline="-25000" dirty="0" smtClean="0">
                <a:latin typeface="Tahoma" pitchFamily="-84" charset="0"/>
              </a:rPr>
              <a:t>3</a:t>
            </a:r>
            <a:r>
              <a:rPr lang="it-IT" sz="1800" dirty="0" smtClean="0">
                <a:latin typeface="Tahoma" pitchFamily="-84" charset="0"/>
              </a:rPr>
              <a:t>C</a:t>
            </a:r>
            <a:r>
              <a:rPr lang="it-IT" sz="1800" baseline="-25000" dirty="0" smtClean="0">
                <a:latin typeface="Tahoma" pitchFamily="-84" charset="0"/>
              </a:rPr>
              <a:t>60</a:t>
            </a:r>
            <a:r>
              <a:rPr lang="it-IT" sz="1800" dirty="0" smtClean="0">
                <a:latin typeface="Tahoma" pitchFamily="-84" charset="0"/>
              </a:rPr>
              <a:t> </a:t>
            </a:r>
            <a:r>
              <a:rPr lang="it-IT" sz="1800" dirty="0" err="1" smtClean="0">
                <a:latin typeface="Tahoma" pitchFamily="-84" charset="0"/>
              </a:rPr>
              <a:t>insulating</a:t>
            </a:r>
            <a:r>
              <a:rPr lang="it-IT" sz="1800" dirty="0" smtClean="0">
                <a:latin typeface="Tahoma" pitchFamily="-84" charset="0"/>
              </a:rPr>
              <a:t> in DFT [</a:t>
            </a:r>
            <a:r>
              <a:rPr lang="it-IT" sz="1400" dirty="0" err="1" smtClean="0">
                <a:latin typeface="Tahoma" pitchFamily="-84" charset="0"/>
              </a:rPr>
              <a:t>G</a:t>
            </a:r>
            <a:r>
              <a:rPr lang="it-IT" sz="1400" dirty="0" smtClean="0">
                <a:latin typeface="Tahoma" pitchFamily="-84" charset="0"/>
              </a:rPr>
              <a:t>. </a:t>
            </a:r>
            <a:r>
              <a:rPr lang="it-IT" sz="1400" dirty="0" err="1" smtClean="0">
                <a:latin typeface="Tahoma" pitchFamily="-84" charset="0"/>
              </a:rPr>
              <a:t>Giovannetti</a:t>
            </a:r>
            <a:r>
              <a:rPr lang="it-IT" sz="1400" dirty="0" smtClean="0">
                <a:latin typeface="Tahoma" pitchFamily="-84" charset="0"/>
              </a:rPr>
              <a:t> and M.C. PRL 2012</a:t>
            </a:r>
            <a:r>
              <a:rPr lang="it-IT" sz="1800" dirty="0" smtClean="0">
                <a:latin typeface="Tahoma" pitchFamily="-84" charset="0"/>
              </a:rPr>
              <a:t>]</a:t>
            </a: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endParaRPr lang="it-IT" sz="1800" dirty="0">
              <a:latin typeface="Tahoma" pitchFamily="-84" charset="0"/>
            </a:endParaRPr>
          </a:p>
        </p:txBody>
      </p:sp>
      <p:sp>
        <p:nvSpPr>
          <p:cNvPr id="46091" name="CasellaDiTesto 17"/>
          <p:cNvSpPr txBox="1">
            <a:spLocks noChangeArrowheads="1"/>
          </p:cNvSpPr>
          <p:nvPr/>
        </p:nvSpPr>
        <p:spPr bwMode="auto">
          <a:xfrm>
            <a:off x="7689850" y="2590800"/>
            <a:ext cx="62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Tahoma" pitchFamily="-84" charset="0"/>
              </a:rPr>
              <a:t>AFM</a:t>
            </a:r>
          </a:p>
          <a:p>
            <a:r>
              <a:rPr lang="it-IT" sz="1800">
                <a:latin typeface="Tahoma" pitchFamily="-84" charset="0"/>
              </a:rPr>
              <a:t>Gap</a:t>
            </a:r>
          </a:p>
        </p:txBody>
      </p:sp>
      <p:sp>
        <p:nvSpPr>
          <p:cNvPr id="46092" name="CasellaDiTesto 18"/>
          <p:cNvSpPr txBox="1">
            <a:spLocks noChangeArrowheads="1"/>
          </p:cNvSpPr>
          <p:nvPr/>
        </p:nvSpPr>
        <p:spPr bwMode="auto">
          <a:xfrm>
            <a:off x="2286000" y="5849303"/>
            <a:ext cx="3865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  <a:latin typeface="Tahoma" pitchFamily="-84" charset="0"/>
              </a:rPr>
              <a:t>Correlation</a:t>
            </a:r>
            <a:r>
              <a:rPr lang="it-IT" sz="2000" dirty="0">
                <a:solidFill>
                  <a:srgbClr val="FF0000"/>
                </a:solidFill>
                <a:latin typeface="Tahoma" pitchFamily="-8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Tahoma" pitchFamily="-84" charset="0"/>
              </a:rPr>
              <a:t>effects</a:t>
            </a:r>
            <a:r>
              <a:rPr lang="it-IT" sz="2000" dirty="0">
                <a:solidFill>
                  <a:srgbClr val="FF0000"/>
                </a:solidFill>
                <a:latin typeface="Tahoma" pitchFamily="-84" charset="0"/>
              </a:rPr>
              <a:t> are </a:t>
            </a:r>
            <a:r>
              <a:rPr lang="it-IT" sz="2000" dirty="0" err="1">
                <a:solidFill>
                  <a:srgbClr val="FF0000"/>
                </a:solidFill>
                <a:latin typeface="Tahoma" pitchFamily="-84" charset="0"/>
              </a:rPr>
              <a:t>important</a:t>
            </a:r>
            <a:endParaRPr lang="it-IT" sz="2000" dirty="0">
              <a:solidFill>
                <a:srgbClr val="FF0000"/>
              </a:solidFill>
              <a:latin typeface="Tahoma" pitchFamily="-8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6"/>
          <p:cNvSpPr/>
          <p:nvPr/>
        </p:nvSpPr>
        <p:spPr>
          <a:xfrm>
            <a:off x="401638" y="5289550"/>
            <a:ext cx="7637462" cy="741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2800" smtClean="0">
                <a:solidFill>
                  <a:schemeClr val="tx2"/>
                </a:solidFill>
                <a:latin typeface="Tahoma" pitchFamily="-84" charset="0"/>
                <a:ea typeface="ＭＳ Ｐゴシック" pitchFamily="-84" charset="-128"/>
                <a:cs typeface="ＭＳ Ｐゴシック" pitchFamily="-84" charset="-128"/>
              </a:rPr>
              <a:t>ELECTRON-PHONON AND CORRELATIONS </a:t>
            </a:r>
          </a:p>
        </p:txBody>
      </p:sp>
      <p:sp>
        <p:nvSpPr>
          <p:cNvPr id="14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CasellaDiTesto 18"/>
          <p:cNvSpPr txBox="1">
            <a:spLocks noChangeArrowheads="1"/>
          </p:cNvSpPr>
          <p:nvPr/>
        </p:nvSpPr>
        <p:spPr bwMode="auto">
          <a:xfrm>
            <a:off x="328613" y="4772025"/>
            <a:ext cx="805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000">
                <a:latin typeface="Tahoma" pitchFamily="-84" charset="0"/>
              </a:rPr>
              <a:t> 40% of the e-ph coupling comes from dopant+intermolecular modes</a:t>
            </a:r>
          </a:p>
        </p:txBody>
      </p:sp>
      <p:sp>
        <p:nvSpPr>
          <p:cNvPr id="47110" name="CasellaDiTesto 19"/>
          <p:cNvSpPr txBox="1">
            <a:spLocks noChangeArrowheads="1"/>
          </p:cNvSpPr>
          <p:nvPr/>
        </p:nvSpPr>
        <p:spPr bwMode="auto">
          <a:xfrm>
            <a:off x="390525" y="5289550"/>
            <a:ext cx="7648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2000">
                <a:latin typeface="Tahoma" pitchFamily="-84" charset="0"/>
              </a:rPr>
              <a:t> The intramolecular phonons can behave like in fullerene</a:t>
            </a: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2000">
                <a:latin typeface="Tahoma" pitchFamily="-84" charset="0"/>
              </a:rPr>
              <a:t> The intermolecular and intercalant are expected to be depressed</a:t>
            </a:r>
          </a:p>
        </p:txBody>
      </p:sp>
      <p:pic>
        <p:nvPicPr>
          <p:cNvPr id="47111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5114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1447800" y="1031875"/>
          <a:ext cx="6324600" cy="1788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62300"/>
                <a:gridCol w="3162300"/>
              </a:tblGrid>
              <a:tr h="447040">
                <a:tc>
                  <a:txBody>
                    <a:bodyPr/>
                    <a:lstStyle/>
                    <a:p>
                      <a:r>
                        <a:rPr lang="it-IT" dirty="0" smtClean="0"/>
                        <a:t>Cs</a:t>
                      </a:r>
                      <a:r>
                        <a:rPr lang="it-IT" baseline="-25000" dirty="0" smtClean="0"/>
                        <a:t>3</a:t>
                      </a:r>
                      <a:r>
                        <a:rPr lang="it-IT" dirty="0" smtClean="0"/>
                        <a:t>C</a:t>
                      </a:r>
                      <a:r>
                        <a:rPr lang="it-IT" baseline="-25000" dirty="0" smtClean="0"/>
                        <a:t>60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</a:t>
                      </a:r>
                      <a:r>
                        <a:rPr lang="it-IT" baseline="-25000" dirty="0" smtClean="0"/>
                        <a:t>3</a:t>
                      </a:r>
                      <a:r>
                        <a:rPr lang="it-IT" dirty="0" smtClean="0"/>
                        <a:t>picene</a:t>
                      </a:r>
                      <a:endParaRPr lang="it-IT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Threefold</a:t>
                      </a:r>
                      <a:r>
                        <a:rPr lang="it-IT" baseline="0" dirty="0" smtClean="0"/>
                        <a:t> degenerate </a:t>
                      </a:r>
                      <a:r>
                        <a:rPr lang="it-IT" baseline="0" dirty="0" err="1" smtClean="0"/>
                        <a:t>orbitals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Nearly</a:t>
                      </a:r>
                      <a:r>
                        <a:rPr lang="it-IT" baseline="0" dirty="0" smtClean="0"/>
                        <a:t> degenerate</a:t>
                      </a:r>
                      <a:endParaRPr lang="it-IT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U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W</a:t>
                      </a:r>
                      <a:r>
                        <a:rPr lang="it-IT" dirty="0" smtClean="0"/>
                        <a:t> ~</a:t>
                      </a:r>
                      <a:r>
                        <a:rPr lang="it-IT" baseline="0" dirty="0" smtClean="0"/>
                        <a:t> 1.5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U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W</a:t>
                      </a:r>
                      <a:r>
                        <a:rPr lang="it-IT" dirty="0" smtClean="0"/>
                        <a:t> ~</a:t>
                      </a:r>
                      <a:r>
                        <a:rPr lang="it-IT" baseline="0" dirty="0" smtClean="0"/>
                        <a:t> 1.2</a:t>
                      </a:r>
                      <a:endParaRPr lang="it-IT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Molecular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Phonons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all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sort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of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phonons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28" name="CasellaDiTesto 16"/>
          <p:cNvSpPr txBox="1">
            <a:spLocks noChangeArrowheads="1"/>
          </p:cNvSpPr>
          <p:nvPr/>
        </p:nvSpPr>
        <p:spPr bwMode="auto">
          <a:xfrm>
            <a:off x="6035675" y="4159250"/>
            <a:ext cx="124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Tahoma" pitchFamily="-84" charset="0"/>
              </a:rPr>
              <a:t>In-plane C</a:t>
            </a:r>
          </a:p>
        </p:txBody>
      </p:sp>
      <p:sp>
        <p:nvSpPr>
          <p:cNvPr id="47129" name="Line 45"/>
          <p:cNvSpPr>
            <a:spLocks noChangeShapeType="1"/>
          </p:cNvSpPr>
          <p:nvPr/>
        </p:nvSpPr>
        <p:spPr bwMode="auto">
          <a:xfrm>
            <a:off x="5357813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30" name="Rettangolo 18"/>
          <p:cNvSpPr>
            <a:spLocks noChangeArrowheads="1"/>
          </p:cNvSpPr>
          <p:nvPr/>
        </p:nvSpPr>
        <p:spPr bwMode="auto">
          <a:xfrm>
            <a:off x="6035675" y="3152775"/>
            <a:ext cx="247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</a:pPr>
            <a:r>
              <a:rPr lang="it-IT" sz="1800">
                <a:latin typeface="Tahoma" pitchFamily="-84" charset="0"/>
              </a:rPr>
              <a:t>Casula et al. PRL 2011</a:t>
            </a:r>
          </a:p>
        </p:txBody>
      </p:sp>
      <p:sp>
        <p:nvSpPr>
          <p:cNvPr id="47131" name="Line 45"/>
          <p:cNvSpPr>
            <a:spLocks noChangeShapeType="1"/>
          </p:cNvSpPr>
          <p:nvPr/>
        </p:nvSpPr>
        <p:spPr bwMode="auto">
          <a:xfrm>
            <a:off x="5370513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32" name="CasellaDiTesto 20"/>
          <p:cNvSpPr txBox="1">
            <a:spLocks noChangeArrowheads="1"/>
          </p:cNvSpPr>
          <p:nvPr/>
        </p:nvSpPr>
        <p:spPr bwMode="auto">
          <a:xfrm>
            <a:off x="6035675" y="3625850"/>
            <a:ext cx="1331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Tahoma" pitchFamily="-84" charset="0"/>
              </a:rPr>
              <a:t>Off-plane 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Tahoma" pitchFamily="-84" charset="0"/>
                <a:ea typeface="ＭＳ Ｐゴシック" pitchFamily="-84" charset="-128"/>
                <a:cs typeface="ＭＳ Ｐゴシック" pitchFamily="-84" charset="-128"/>
              </a:rPr>
              <a:t>ELECTRON-PHONON AND CORRELATIONS </a:t>
            </a:r>
          </a:p>
        </p:txBody>
      </p:sp>
      <p:sp>
        <p:nvSpPr>
          <p:cNvPr id="14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52" name="CasellaDiTesto 18"/>
          <p:cNvSpPr txBox="1">
            <a:spLocks noChangeArrowheads="1"/>
          </p:cNvSpPr>
          <p:nvPr/>
        </p:nvSpPr>
        <p:spPr bwMode="auto">
          <a:xfrm>
            <a:off x="1132893" y="5986046"/>
            <a:ext cx="7372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>
                <a:latin typeface="Tahoma" pitchFamily="-84" charset="0"/>
              </a:rPr>
              <a:t>G.</a:t>
            </a:r>
            <a:r>
              <a:rPr lang="it-IT" sz="1600" dirty="0" smtClean="0">
                <a:latin typeface="Tahoma" pitchFamily="-84" charset="0"/>
              </a:rPr>
              <a:t> </a:t>
            </a:r>
            <a:r>
              <a:rPr lang="it-IT" sz="1600" dirty="0" err="1" smtClean="0">
                <a:latin typeface="Tahoma" pitchFamily="-84" charset="0"/>
              </a:rPr>
              <a:t>Giovannetti</a:t>
            </a:r>
            <a:r>
              <a:rPr lang="it-IT" sz="1600" dirty="0" smtClean="0">
                <a:latin typeface="Tahoma" pitchFamily="-84" charset="0"/>
              </a:rPr>
              <a:t>, M. Casula, P. </a:t>
            </a:r>
            <a:r>
              <a:rPr lang="it-IT" sz="1600" dirty="0" err="1" smtClean="0">
                <a:latin typeface="Tahoma" pitchFamily="-84" charset="0"/>
              </a:rPr>
              <a:t>Werner</a:t>
            </a:r>
            <a:r>
              <a:rPr lang="it-IT" sz="1600" dirty="0" smtClean="0">
                <a:latin typeface="Tahoma" pitchFamily="-84" charset="0"/>
              </a:rPr>
              <a:t>, M. Calandra, F. Mauri, and M.C. </a:t>
            </a:r>
            <a:r>
              <a:rPr lang="it-IT" sz="1600" dirty="0" err="1" smtClean="0">
                <a:latin typeface="Tahoma" pitchFamily="-84" charset="0"/>
              </a:rPr>
              <a:t>submitted</a:t>
            </a:r>
            <a:endParaRPr lang="it-IT" sz="1600" dirty="0">
              <a:latin typeface="Tahoma" pitchFamily="-8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34320" y="912167"/>
            <a:ext cx="62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ahoma"/>
              </a:rPr>
              <a:t>Plug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everything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into</a:t>
            </a:r>
            <a:r>
              <a:rPr lang="it-IT" dirty="0" smtClean="0">
                <a:latin typeface="Tahoma"/>
              </a:rPr>
              <a:t>  a </a:t>
            </a:r>
            <a:r>
              <a:rPr lang="it-IT" dirty="0" smtClean="0">
                <a:latin typeface="Tahoma"/>
              </a:rPr>
              <a:t>single </a:t>
            </a:r>
            <a:r>
              <a:rPr lang="it-IT" dirty="0" err="1" smtClean="0">
                <a:latin typeface="Tahoma"/>
              </a:rPr>
              <a:t>phonon</a:t>
            </a:r>
            <a:r>
              <a:rPr lang="it-IT" dirty="0" smtClean="0">
                <a:latin typeface="Tahoma"/>
              </a:rPr>
              <a:t> </a:t>
            </a:r>
            <a:r>
              <a:rPr lang="it-IT" dirty="0" smtClean="0">
                <a:latin typeface="Tahoma"/>
              </a:rPr>
              <a:t>mode</a:t>
            </a:r>
            <a:endParaRPr lang="it-IT" dirty="0">
              <a:latin typeface="Tahoma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20" y="1526232"/>
            <a:ext cx="2936875" cy="304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3832"/>
            <a:ext cx="3213100" cy="32004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32893" y="4574233"/>
            <a:ext cx="336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ahoma"/>
              </a:rPr>
              <a:t>DMFT </a:t>
            </a:r>
            <a:r>
              <a:rPr lang="it-IT" dirty="0" err="1" smtClean="0">
                <a:latin typeface="Tahoma"/>
              </a:rPr>
              <a:t>without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phonons</a:t>
            </a:r>
            <a:endParaRPr lang="it-IT" dirty="0" smtClean="0">
              <a:latin typeface="Tahoma"/>
            </a:endParaRPr>
          </a:p>
          <a:p>
            <a:endParaRPr lang="it-IT" dirty="0">
              <a:latin typeface="Tahom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98144" y="4574232"/>
            <a:ext cx="336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ahoma"/>
              </a:rPr>
              <a:t>DMFT </a:t>
            </a:r>
            <a:r>
              <a:rPr lang="it-IT" dirty="0" err="1" smtClean="0">
                <a:latin typeface="Tahoma"/>
              </a:rPr>
              <a:t>with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phonons</a:t>
            </a:r>
            <a:endParaRPr lang="it-IT" dirty="0">
              <a:latin typeface="Tahoma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35713" y="5174397"/>
            <a:ext cx="507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METAL due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off-diagonal</a:t>
            </a:r>
            <a:r>
              <a:rPr lang="it-IT" dirty="0" smtClean="0"/>
              <a:t> </a:t>
            </a:r>
            <a:r>
              <a:rPr lang="it-IT" dirty="0" err="1" smtClean="0"/>
              <a:t>phonons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ChangeArrowheads="1"/>
          </p:cNvSpPr>
          <p:nvPr/>
        </p:nvSpPr>
        <p:spPr bwMode="auto">
          <a:xfrm>
            <a:off x="657225" y="828675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>
            <a:prstTxWarp prst="textNoShape">
              <a:avLst/>
            </a:prstTxWarp>
          </a:bodyPr>
          <a:lstStyle/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it-IT" sz="2000" dirty="0">
              <a:solidFill>
                <a:srgbClr val="FF0000"/>
              </a:solidFill>
              <a:latin typeface="Verdana" pitchFamily="-84" charset="0"/>
            </a:endParaRP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84" charset="2"/>
              <a:buChar char=""/>
            </a:pP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Electron-phonon</a:t>
            </a:r>
            <a:r>
              <a:rPr lang="it-IT" sz="2000" dirty="0">
                <a:solidFill>
                  <a:srgbClr val="FF0000"/>
                </a:solidFill>
                <a:latin typeface="Verdana" pitchFamily="-8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interaction</a:t>
            </a:r>
            <a:r>
              <a:rPr lang="it-IT" sz="2000" dirty="0">
                <a:solidFill>
                  <a:srgbClr val="FF0000"/>
                </a:solidFill>
                <a:latin typeface="Verdana" pitchFamily="-84" charset="0"/>
              </a:rPr>
              <a:t> and </a:t>
            </a: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Mott</a:t>
            </a:r>
            <a:r>
              <a:rPr lang="it-IT" sz="2000" dirty="0">
                <a:solidFill>
                  <a:srgbClr val="FF0000"/>
                </a:solidFill>
                <a:latin typeface="Verdana" pitchFamily="-8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physics</a:t>
            </a:r>
            <a:r>
              <a:rPr lang="it-IT" sz="2000" dirty="0">
                <a:solidFill>
                  <a:srgbClr val="FF0000"/>
                </a:solidFill>
                <a:latin typeface="Verdana" pitchFamily="-84" charset="0"/>
              </a:rPr>
              <a:t> can live </a:t>
            </a: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happily</a:t>
            </a:r>
            <a:r>
              <a:rPr lang="it-IT" sz="2000" dirty="0">
                <a:solidFill>
                  <a:srgbClr val="FF0000"/>
                </a:solidFill>
                <a:latin typeface="Verdana" pitchFamily="-8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everafter</a:t>
            </a:r>
            <a:endParaRPr lang="it-IT" sz="2000" dirty="0">
              <a:solidFill>
                <a:srgbClr val="FF0000"/>
              </a:solidFill>
              <a:latin typeface="Verdana" pitchFamily="-84" charset="0"/>
            </a:endParaRP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84" charset="2"/>
              <a:buChar char=""/>
            </a:pPr>
            <a:endParaRPr lang="it-IT" sz="2000" dirty="0">
              <a:solidFill>
                <a:srgbClr val="FF0000"/>
              </a:solidFill>
              <a:latin typeface="Verdana" pitchFamily="-84" charset="0"/>
            </a:endParaRP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84" charset="2"/>
              <a:buChar char=""/>
            </a:pPr>
            <a:r>
              <a:rPr lang="it-IT" sz="2000" dirty="0" err="1">
                <a:latin typeface="Verdana" pitchFamily="-84" charset="0"/>
              </a:rPr>
              <a:t>Phononic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Superconductivity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favored</a:t>
            </a:r>
            <a:r>
              <a:rPr lang="it-IT" sz="2000" dirty="0">
                <a:solidFill>
                  <a:srgbClr val="FF0000"/>
                </a:solidFill>
                <a:latin typeface="Verdana" pitchFamily="-8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by</a:t>
            </a:r>
            <a:r>
              <a:rPr lang="it-IT" sz="2000" dirty="0">
                <a:solidFill>
                  <a:srgbClr val="FF0000"/>
                </a:solidFill>
                <a:latin typeface="Verdana" pitchFamily="-84" charset="0"/>
              </a:rPr>
              <a:t> strong </a:t>
            </a:r>
            <a:r>
              <a:rPr lang="it-IT" sz="2000" dirty="0" err="1">
                <a:solidFill>
                  <a:srgbClr val="FF0000"/>
                </a:solidFill>
                <a:latin typeface="Verdana" pitchFamily="-84" charset="0"/>
              </a:rPr>
              <a:t>correlation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if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it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involves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internal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degrees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>
                <a:latin typeface="Verdana" pitchFamily="-84" charset="0"/>
              </a:rPr>
              <a:t>of</a:t>
            </a:r>
            <a:r>
              <a:rPr lang="it-IT" sz="2000" dirty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freedom</a:t>
            </a:r>
            <a:endParaRPr lang="it-IT" sz="2000" dirty="0" smtClean="0">
              <a:latin typeface="Verdana" pitchFamily="-84" charset="0"/>
            </a:endParaRP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it-IT" sz="2000" dirty="0" smtClean="0">
                <a:latin typeface="Verdana" pitchFamily="-84" charset="0"/>
              </a:rPr>
              <a:t>    (</a:t>
            </a:r>
            <a:r>
              <a:rPr lang="it-IT" sz="2000" dirty="0" err="1" smtClean="0">
                <a:latin typeface="Verdana" pitchFamily="-84" charset="0"/>
              </a:rPr>
              <a:t>deformations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of</a:t>
            </a:r>
            <a:r>
              <a:rPr lang="it-IT" sz="2000" dirty="0" smtClean="0">
                <a:latin typeface="Verdana" pitchFamily="-84" charset="0"/>
              </a:rPr>
              <a:t> the </a:t>
            </a:r>
            <a:r>
              <a:rPr lang="it-IT" sz="2000" dirty="0" err="1" smtClean="0">
                <a:latin typeface="Verdana" pitchFamily="-84" charset="0"/>
              </a:rPr>
              <a:t>molecule</a:t>
            </a:r>
            <a:r>
              <a:rPr lang="it-IT" sz="2000" dirty="0" smtClean="0">
                <a:latin typeface="Verdana" pitchFamily="-84" charset="0"/>
              </a:rPr>
              <a:t>)</a:t>
            </a: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it-IT" sz="2000" dirty="0" smtClean="0">
              <a:latin typeface="Verdana" pitchFamily="-84" charset="0"/>
            </a:endParaRP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84" charset="2"/>
              <a:buChar char=""/>
            </a:pPr>
            <a:r>
              <a:rPr lang="it-IT" sz="2000" dirty="0">
                <a:latin typeface="Verdana" pitchFamily="-84" charset="0"/>
              </a:rPr>
              <a:t>Cs</a:t>
            </a:r>
            <a:r>
              <a:rPr lang="it-IT" sz="2000" baseline="-25000" dirty="0">
                <a:latin typeface="Verdana" pitchFamily="-84" charset="0"/>
              </a:rPr>
              <a:t>3</a:t>
            </a:r>
            <a:r>
              <a:rPr lang="it-IT" sz="2000" dirty="0">
                <a:latin typeface="Verdana" pitchFamily="-84" charset="0"/>
              </a:rPr>
              <a:t>C</a:t>
            </a:r>
            <a:r>
              <a:rPr lang="it-IT" sz="2000" baseline="-25000" dirty="0">
                <a:latin typeface="Verdana" pitchFamily="-84" charset="0"/>
              </a:rPr>
              <a:t>60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is</a:t>
            </a:r>
            <a:r>
              <a:rPr lang="it-IT" sz="2000" dirty="0" smtClean="0">
                <a:latin typeface="Verdana" pitchFamily="-84" charset="0"/>
              </a:rPr>
              <a:t> the </a:t>
            </a:r>
            <a:r>
              <a:rPr lang="it-IT" sz="2000" dirty="0" err="1" smtClean="0">
                <a:latin typeface="Verdana" pitchFamily="-84" charset="0"/>
              </a:rPr>
              <a:t>cleanest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example</a:t>
            </a:r>
            <a:endParaRPr lang="it-IT" sz="2000" dirty="0" smtClean="0">
              <a:latin typeface="Verdana" pitchFamily="-84" charset="0"/>
            </a:endParaRP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84" charset="2"/>
              <a:buChar char=""/>
            </a:pPr>
            <a:endParaRPr lang="it-IT" sz="2000" dirty="0" smtClean="0">
              <a:latin typeface="Verdana" pitchFamily="-84" charset="0"/>
            </a:endParaRP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84" charset="2"/>
              <a:buChar char=""/>
            </a:pPr>
            <a:r>
              <a:rPr lang="it-IT" sz="2000" dirty="0" smtClean="0">
                <a:latin typeface="Verdana" pitchFamily="-84" charset="0"/>
              </a:rPr>
              <a:t>The </a:t>
            </a:r>
            <a:r>
              <a:rPr lang="it-IT" sz="2000" dirty="0" err="1" smtClean="0">
                <a:latin typeface="Verdana" pitchFamily="-84" charset="0"/>
              </a:rPr>
              <a:t>symmetry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of</a:t>
            </a:r>
            <a:r>
              <a:rPr lang="it-IT" sz="2000" dirty="0" smtClean="0">
                <a:latin typeface="Verdana" pitchFamily="-84" charset="0"/>
              </a:rPr>
              <a:t> the </a:t>
            </a:r>
            <a:r>
              <a:rPr lang="it-IT" sz="2000" dirty="0" err="1" smtClean="0">
                <a:latin typeface="Verdana" pitchFamily="-84" charset="0"/>
              </a:rPr>
              <a:t>phonon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is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crucial</a:t>
            </a:r>
            <a:r>
              <a:rPr lang="it-IT" sz="2000" dirty="0" smtClean="0">
                <a:latin typeface="Verdana" pitchFamily="-84" charset="0"/>
              </a:rPr>
              <a:t>. </a:t>
            </a:r>
            <a:r>
              <a:rPr lang="it-IT" sz="2000" dirty="0" err="1" smtClean="0">
                <a:latin typeface="Verdana" pitchFamily="-84" charset="0"/>
              </a:rPr>
              <a:t>Need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for</a:t>
            </a:r>
            <a:r>
              <a:rPr lang="it-IT" sz="2000" dirty="0" smtClean="0">
                <a:latin typeface="Verdana" pitchFamily="-84" charset="0"/>
              </a:rPr>
              <a:t> </a:t>
            </a:r>
            <a:r>
              <a:rPr lang="it-IT" sz="2000" dirty="0" err="1" smtClean="0">
                <a:latin typeface="Verdana" pitchFamily="-84" charset="0"/>
              </a:rPr>
              <a:t>realistic</a:t>
            </a:r>
            <a:r>
              <a:rPr lang="it-IT" sz="2000" dirty="0" smtClean="0">
                <a:latin typeface="Verdana" pitchFamily="-84" charset="0"/>
              </a:rPr>
              <a:t> </a:t>
            </a:r>
          </a:p>
          <a:p>
            <a:pPr marL="265113" indent="-265113" defTabSz="91440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it-IT" sz="2000" dirty="0" smtClean="0">
                <a:latin typeface="Verdana" pitchFamily="-84" charset="0"/>
              </a:rPr>
              <a:t> 	</a:t>
            </a:r>
            <a:r>
              <a:rPr lang="it-IT" sz="2000" smtClean="0">
                <a:latin typeface="Verdana" pitchFamily="-84" charset="0"/>
              </a:rPr>
              <a:t>calculations</a:t>
            </a:r>
            <a:endParaRPr lang="it-IT" sz="2000" dirty="0">
              <a:latin typeface="Verdana" pitchFamily="-84" charset="0"/>
            </a:endParaRPr>
          </a:p>
        </p:txBody>
      </p:sp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3352800" y="306388"/>
            <a:ext cx="2551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solidFill>
                  <a:srgbClr val="000090"/>
                </a:solidFill>
                <a:latin typeface="Tahoma" pitchFamily="-84" charset="0"/>
              </a:rPr>
              <a:t>CONCLUSIONS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298450" y="5984875"/>
            <a:ext cx="8388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Verdana" pitchFamily="-84" charset="0"/>
              </a:rPr>
              <a:t>M. C., M. Fabrizio, C. Castellani, and E. Tosatti, Rev. Mod. Phys. 81, 943 (2009) </a:t>
            </a:r>
          </a:p>
        </p:txBody>
      </p:sp>
      <p:sp>
        <p:nvSpPr>
          <p:cNvPr id="6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sp>
        <p:nvSpPr>
          <p:cNvPr id="49159" name="CasellaDiTesto 8"/>
          <p:cNvSpPr txBox="1">
            <a:spLocks noChangeArrowheads="1"/>
          </p:cNvSpPr>
          <p:nvPr/>
        </p:nvSpPr>
        <p:spPr bwMode="auto">
          <a:xfrm>
            <a:off x="1143000" y="5646738"/>
            <a:ext cx="5414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Tahoma" pitchFamily="-84" charset="0"/>
              </a:rPr>
              <a:t>G. Giovannetti and M.C. Phys. Rev. B  83, 134508 (2011)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854075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9" name="Rectangle 58"/>
          <p:cNvSpPr>
            <a:spLocks noChangeArrowheads="1"/>
          </p:cNvSpPr>
          <p:nvPr/>
        </p:nvSpPr>
        <p:spPr bwMode="auto">
          <a:xfrm>
            <a:off x="3122613" y="188913"/>
            <a:ext cx="2559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tx2"/>
                </a:solidFill>
                <a:latin typeface="Verdana" pitchFamily="-84" charset="0"/>
              </a:rPr>
              <a:t>OUTLINE</a:t>
            </a:r>
            <a:endParaRPr lang="it-IT" sz="2800" dirty="0">
              <a:solidFill>
                <a:schemeClr val="tx2"/>
              </a:solidFill>
              <a:latin typeface="Verdana" pitchFamily="-8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54075" y="1447800"/>
            <a:ext cx="81099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endParaRPr lang="it-IT" dirty="0" smtClean="0">
              <a:latin typeface="Tahoma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dirty="0" smtClean="0">
                <a:latin typeface="Tahoma"/>
              </a:rPr>
              <a:t> Cs3C60 </a:t>
            </a:r>
            <a:r>
              <a:rPr lang="it-IT" dirty="0" err="1" smtClean="0">
                <a:latin typeface="Tahoma"/>
              </a:rPr>
              <a:t>is</a:t>
            </a:r>
            <a:r>
              <a:rPr lang="it-IT" dirty="0" smtClean="0">
                <a:latin typeface="Tahoma"/>
              </a:rPr>
              <a:t> a </a:t>
            </a:r>
            <a:r>
              <a:rPr lang="it-IT" dirty="0" err="1" smtClean="0">
                <a:latin typeface="Tahoma"/>
              </a:rPr>
              <a:t>Mott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insulator</a:t>
            </a:r>
            <a:r>
              <a:rPr lang="it-IT" dirty="0" smtClean="0">
                <a:latin typeface="Tahoma"/>
              </a:rPr>
              <a:t>, and </a:t>
            </a:r>
            <a:r>
              <a:rPr lang="it-IT" dirty="0" err="1" smtClean="0">
                <a:latin typeface="Tahoma"/>
              </a:rPr>
              <a:t>it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turns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into</a:t>
            </a:r>
            <a:r>
              <a:rPr lang="it-IT" dirty="0" smtClean="0">
                <a:latin typeface="Tahoma"/>
              </a:rPr>
              <a:t> a </a:t>
            </a:r>
          </a:p>
          <a:p>
            <a:pPr>
              <a:buClr>
                <a:srgbClr val="FF0000"/>
              </a:buClr>
            </a:pPr>
            <a:r>
              <a:rPr lang="it-IT" dirty="0" smtClean="0">
                <a:latin typeface="Tahoma"/>
              </a:rPr>
              <a:t>   </a:t>
            </a:r>
            <a:r>
              <a:rPr lang="it-IT" dirty="0" err="1" smtClean="0">
                <a:latin typeface="Tahoma"/>
              </a:rPr>
              <a:t>phonon-mediated</a:t>
            </a:r>
            <a:r>
              <a:rPr lang="it-IT" dirty="0" smtClean="0">
                <a:latin typeface="Tahoma"/>
              </a:rPr>
              <a:t> superconductor </a:t>
            </a:r>
            <a:r>
              <a:rPr lang="it-IT" dirty="0" err="1" smtClean="0">
                <a:latin typeface="Tahoma"/>
              </a:rPr>
              <a:t>with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pressure</a:t>
            </a:r>
            <a:endParaRPr lang="it-IT" baseline="-25000" dirty="0" smtClean="0">
              <a:latin typeface="Tahoma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it-IT" dirty="0" smtClean="0">
              <a:latin typeface="Tahoma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Mott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physics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favours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electron-phonon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superconductivity</a:t>
            </a:r>
            <a:endParaRPr lang="it-IT" dirty="0" smtClean="0">
              <a:latin typeface="Tahoma"/>
            </a:endParaRPr>
          </a:p>
          <a:p>
            <a:pPr>
              <a:buClr>
                <a:srgbClr val="FF0000"/>
              </a:buClr>
            </a:pPr>
            <a:r>
              <a:rPr lang="it-IT" dirty="0" smtClean="0">
                <a:latin typeface="Tahoma"/>
              </a:rPr>
              <a:t>  in the </a:t>
            </a:r>
            <a:r>
              <a:rPr lang="it-IT" dirty="0" err="1" smtClean="0">
                <a:latin typeface="Tahoma"/>
              </a:rPr>
              <a:t>fullerides</a:t>
            </a:r>
            <a:r>
              <a:rPr lang="it-IT" dirty="0" smtClean="0">
                <a:latin typeface="Tahoma"/>
              </a:rPr>
              <a:t> </a:t>
            </a:r>
            <a:endParaRPr lang="it-IT" dirty="0" smtClean="0">
              <a:latin typeface="Tahoma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it-IT" dirty="0" smtClean="0">
              <a:latin typeface="Tahoma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Molecular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phonons</a:t>
            </a:r>
            <a:r>
              <a:rPr lang="it-IT" dirty="0" smtClean="0">
                <a:latin typeface="Tahoma"/>
              </a:rPr>
              <a:t> do </a:t>
            </a:r>
            <a:r>
              <a:rPr lang="it-IT" dirty="0" err="1" smtClean="0">
                <a:latin typeface="Tahoma"/>
              </a:rPr>
              <a:t>not</a:t>
            </a:r>
            <a:r>
              <a:rPr lang="it-IT" dirty="0" smtClean="0">
                <a:latin typeface="Tahoma"/>
              </a:rPr>
              <a:t> “</a:t>
            </a:r>
            <a:r>
              <a:rPr lang="it-IT" dirty="0" err="1" smtClean="0">
                <a:latin typeface="Tahoma"/>
              </a:rPr>
              <a:t>fight</a:t>
            </a:r>
            <a:r>
              <a:rPr lang="it-IT" dirty="0" smtClean="0">
                <a:latin typeface="Tahoma"/>
              </a:rPr>
              <a:t>” </a:t>
            </a:r>
            <a:r>
              <a:rPr lang="it-IT" dirty="0" err="1" smtClean="0">
                <a:latin typeface="Tahoma"/>
              </a:rPr>
              <a:t>with</a:t>
            </a:r>
            <a:r>
              <a:rPr lang="it-IT" dirty="0" smtClean="0">
                <a:latin typeface="Tahoma"/>
              </a:rPr>
              <a:t> Coulomb </a:t>
            </a:r>
            <a:r>
              <a:rPr lang="it-IT" dirty="0" err="1" smtClean="0">
                <a:latin typeface="Tahoma"/>
              </a:rPr>
              <a:t>repulsion</a:t>
            </a:r>
            <a:endParaRPr lang="it-IT" dirty="0" smtClean="0">
              <a:latin typeface="Tahoma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it-IT" dirty="0" smtClean="0">
              <a:latin typeface="Tahoma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Other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phonons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fight</a:t>
            </a:r>
            <a:r>
              <a:rPr lang="it-IT" dirty="0" smtClean="0">
                <a:latin typeface="Tahoma"/>
              </a:rPr>
              <a:t>. </a:t>
            </a:r>
            <a:r>
              <a:rPr lang="it-IT" dirty="0" err="1" smtClean="0">
                <a:latin typeface="Tahoma"/>
              </a:rPr>
              <a:t>Other</a:t>
            </a:r>
            <a:r>
              <a:rPr lang="it-IT" dirty="0" smtClean="0">
                <a:latin typeface="Tahoma"/>
              </a:rPr>
              <a:t> </a:t>
            </a:r>
            <a:r>
              <a:rPr lang="it-IT" dirty="0" err="1" smtClean="0">
                <a:latin typeface="Tahoma"/>
              </a:rPr>
              <a:t>organics</a:t>
            </a:r>
            <a:r>
              <a:rPr lang="it-IT" smtClean="0">
                <a:latin typeface="Tahoma"/>
              </a:rPr>
              <a:t>?</a:t>
            </a:r>
            <a:endParaRPr lang="it-IT" smtClean="0">
              <a:latin typeface="Tahoma"/>
            </a:endParaRP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854075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316038" y="950913"/>
            <a:ext cx="6172200" cy="609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254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latin typeface="Tahoma" pitchFamily="-84" charset="0"/>
              </a:rPr>
              <a:t>SUPERCONDUCTIVITY after the </a:t>
            </a:r>
            <a:r>
              <a:rPr lang="en-US" sz="1800" dirty="0" err="1">
                <a:solidFill>
                  <a:schemeClr val="accent2"/>
                </a:solidFill>
                <a:latin typeface="Tahoma" pitchFamily="-84" charset="0"/>
              </a:rPr>
              <a:t>cuprate</a:t>
            </a:r>
            <a:r>
              <a:rPr lang="en-US" sz="1800" dirty="0">
                <a:solidFill>
                  <a:schemeClr val="accent2"/>
                </a:solidFill>
                <a:latin typeface="Tahoma" pitchFamily="-84" charset="0"/>
              </a:rPr>
              <a:t> revolution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0" y="1119188"/>
            <a:ext cx="4302125" cy="2157412"/>
            <a:chOff x="2" y="705"/>
            <a:chExt cx="2710" cy="1359"/>
          </a:xfrm>
        </p:grpSpPr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>
              <a:off x="540" y="1056"/>
              <a:ext cx="2172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>
                    <a:alpha val="59000"/>
                  </a:schemeClr>
                </a:gs>
                <a:gs pos="50000">
                  <a:schemeClr val="bg1"/>
                </a:gs>
                <a:gs pos="100000">
                  <a:schemeClr val="bg2">
                    <a:alpha val="59000"/>
                  </a:schemeClr>
                </a:gs>
              </a:gsLst>
              <a:lin ang="5400000" scaled="1"/>
            </a:gradFill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84" charset="0"/>
                <a:buChar char="•"/>
                <a:defRPr/>
              </a:pPr>
              <a:r>
                <a:rPr lang="en-US" sz="2000">
                  <a:solidFill>
                    <a:schemeClr val="accent2"/>
                  </a:solidFill>
                  <a:latin typeface="Tahoma" pitchFamily="-84" charset="0"/>
                </a:rPr>
                <a:t>Phonon-mediated “BCS”</a:t>
              </a:r>
            </a:p>
            <a:p>
              <a:pPr>
                <a:buFont typeface="Arial" pitchFamily="-84" charset="0"/>
                <a:buChar char="•"/>
                <a:defRPr/>
              </a:pPr>
              <a:r>
                <a:rPr lang="en-US" sz="2000" b="1">
                  <a:solidFill>
                    <a:schemeClr val="accent2"/>
                  </a:solidFill>
                  <a:latin typeface="Tahoma" pitchFamily="-84" charset="0"/>
                </a:rPr>
                <a:t> Weak correlations</a:t>
              </a:r>
            </a:p>
            <a:p>
              <a:pPr>
                <a:buFont typeface="Arial" pitchFamily="-84" charset="0"/>
                <a:buChar char="•"/>
                <a:defRPr/>
              </a:pPr>
              <a:r>
                <a:rPr lang="en-US" sz="2000" b="1" baseline="-25000">
                  <a:solidFill>
                    <a:schemeClr val="accent2"/>
                  </a:solidFill>
                  <a:latin typeface="Tahoma" pitchFamily="-8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Tahoma" pitchFamily="-84" charset="0"/>
                </a:rPr>
                <a:t>s-wave</a:t>
              </a:r>
            </a:p>
            <a:p>
              <a:pPr>
                <a:buFont typeface="Arial" pitchFamily="-84" charset="0"/>
                <a:buChar char="•"/>
                <a:defRPr/>
              </a:pPr>
              <a:r>
                <a:rPr lang="en-US" sz="2000">
                  <a:solidFill>
                    <a:schemeClr val="accent2"/>
                  </a:solidFill>
                  <a:latin typeface="Tahoma" pitchFamily="-84" charset="0"/>
                </a:rPr>
                <a:t> low T</a:t>
              </a:r>
              <a:r>
                <a:rPr lang="en-US" sz="2000" baseline="-25000">
                  <a:solidFill>
                    <a:schemeClr val="accent2"/>
                  </a:solidFill>
                  <a:latin typeface="Tahoma" pitchFamily="-84" charset="0"/>
                </a:rPr>
                <a:t>c</a:t>
              </a:r>
            </a:p>
          </p:txBody>
        </p:sp>
        <p:sp>
          <p:nvSpPr>
            <p:cNvPr id="18446" name="AutoShape 18"/>
            <p:cNvSpPr>
              <a:spLocks noChangeArrowheads="1"/>
            </p:cNvSpPr>
            <p:nvPr/>
          </p:nvSpPr>
          <p:spPr bwMode="auto">
            <a:xfrm rot="5400000">
              <a:off x="12" y="945"/>
              <a:ext cx="768" cy="288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gradFill rotWithShape="0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18447" name="Text Box 50"/>
            <p:cNvSpPr txBox="1">
              <a:spLocks noChangeArrowheads="1"/>
            </p:cNvSpPr>
            <p:nvPr/>
          </p:nvSpPr>
          <p:spPr bwMode="auto">
            <a:xfrm rot="-5400000">
              <a:off x="-398" y="1348"/>
              <a:ext cx="10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948A54"/>
                  </a:solidFill>
                </a:rPr>
                <a:t>Conventional</a:t>
              </a:r>
              <a:endParaRPr lang="en-US" sz="1800">
                <a:solidFill>
                  <a:srgbClr val="948A54"/>
                </a:solidFill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402138" y="1058863"/>
            <a:ext cx="4500562" cy="2235200"/>
            <a:chOff x="2773" y="665"/>
            <a:chExt cx="2835" cy="1408"/>
          </a:xfrm>
        </p:grpSpPr>
        <p:sp>
          <p:nvSpPr>
            <p:cNvPr id="50" name="AutoShape 10"/>
            <p:cNvSpPr>
              <a:spLocks noChangeArrowheads="1"/>
            </p:cNvSpPr>
            <p:nvPr/>
          </p:nvSpPr>
          <p:spPr bwMode="auto">
            <a:xfrm>
              <a:off x="2773" y="1065"/>
              <a:ext cx="2172" cy="100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84" charset="0"/>
                <a:buChar char="•"/>
                <a:defRPr/>
              </a:pPr>
              <a:r>
                <a:rPr lang="en-US" sz="2000">
                  <a:solidFill>
                    <a:schemeClr val="accent2"/>
                  </a:solidFill>
                  <a:latin typeface="Tahoma" pitchFamily="-84" charset="0"/>
                </a:rPr>
                <a:t> “Electronic Mechanism”</a:t>
              </a:r>
            </a:p>
            <a:p>
              <a:pPr>
                <a:buFont typeface="Arial" pitchFamily="-84" charset="0"/>
                <a:buChar char="•"/>
                <a:defRPr/>
              </a:pPr>
              <a:r>
                <a:rPr lang="en-US" sz="2000" b="1">
                  <a:solidFill>
                    <a:schemeClr val="accent2"/>
                  </a:solidFill>
                  <a:latin typeface="Tahoma" pitchFamily="-84" charset="0"/>
                </a:rPr>
                <a:t> Strong Correlations</a:t>
              </a:r>
            </a:p>
            <a:p>
              <a:pPr>
                <a:buFont typeface="Arial" pitchFamily="-84" charset="0"/>
                <a:buChar char="•"/>
                <a:defRPr/>
              </a:pPr>
              <a:r>
                <a:rPr lang="en-US" sz="2000" b="1">
                  <a:solidFill>
                    <a:schemeClr val="accent2"/>
                  </a:solidFill>
                  <a:latin typeface="Tahoma" pitchFamily="-8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Tahoma" pitchFamily="-84" charset="0"/>
                </a:rPr>
                <a:t>d-wave (nodes)</a:t>
              </a:r>
            </a:p>
            <a:p>
              <a:pPr>
                <a:buFont typeface="Arial" pitchFamily="-84" charset="0"/>
                <a:buChar char="•"/>
                <a:defRPr/>
              </a:pPr>
              <a:r>
                <a:rPr lang="en-US" sz="2000">
                  <a:solidFill>
                    <a:schemeClr val="accent2"/>
                  </a:solidFill>
                  <a:latin typeface="Tahoma" pitchFamily="-84" charset="0"/>
                </a:rPr>
                <a:t> high T</a:t>
              </a:r>
              <a:r>
                <a:rPr lang="en-US" sz="2000" baseline="-25000">
                  <a:solidFill>
                    <a:schemeClr val="accent2"/>
                  </a:solidFill>
                  <a:latin typeface="Tahoma" pitchFamily="-84" charset="0"/>
                </a:rPr>
                <a:t>c</a:t>
              </a: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 rot="5400000">
              <a:off x="4715" y="935"/>
              <a:ext cx="768" cy="306"/>
            </a:xfrm>
            <a:prstGeom prst="curvedDownArrow">
              <a:avLst>
                <a:gd name="adj1" fmla="val 45000"/>
                <a:gd name="adj2" fmla="val 90000"/>
                <a:gd name="adj3" fmla="val 33333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 sz="18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444" name="Text Box 51"/>
            <p:cNvSpPr txBox="1">
              <a:spLocks noChangeArrowheads="1"/>
            </p:cNvSpPr>
            <p:nvPr/>
          </p:nvSpPr>
          <p:spPr bwMode="auto">
            <a:xfrm rot="-5400000">
              <a:off x="4784" y="1239"/>
              <a:ext cx="1397" cy="250"/>
            </a:xfrm>
            <a:prstGeom prst="rect">
              <a:avLst/>
            </a:prstGeom>
            <a:noFill/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90"/>
                  </a:solidFill>
                </a:rPr>
                <a:t>Unconventional</a:t>
              </a:r>
              <a:endParaRPr lang="en-US" sz="1800">
                <a:solidFill>
                  <a:srgbClr val="000090"/>
                </a:solidFill>
              </a:endParaRPr>
            </a:p>
          </p:txBody>
        </p:sp>
      </p:grpSp>
      <p:sp>
        <p:nvSpPr>
          <p:cNvPr id="18439" name="Rectangle 58"/>
          <p:cNvSpPr>
            <a:spLocks noChangeArrowheads="1"/>
          </p:cNvSpPr>
          <p:nvPr/>
        </p:nvSpPr>
        <p:spPr bwMode="auto">
          <a:xfrm>
            <a:off x="3122613" y="188913"/>
            <a:ext cx="2559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it-IT" sz="2800">
                <a:solidFill>
                  <a:schemeClr val="tx2"/>
                </a:solidFill>
                <a:latin typeface="Verdana" pitchFamily="-84" charset="0"/>
              </a:rPr>
              <a:t>FRAMEWORK</a:t>
            </a:r>
          </a:p>
        </p:txBody>
      </p:sp>
      <p:sp>
        <p:nvSpPr>
          <p:cNvPr id="18440" name="CasellaDiTesto 21"/>
          <p:cNvSpPr txBox="1">
            <a:spLocks noChangeArrowheads="1"/>
          </p:cNvSpPr>
          <p:nvPr/>
        </p:nvSpPr>
        <p:spPr bwMode="auto">
          <a:xfrm>
            <a:off x="1658938" y="5399088"/>
            <a:ext cx="5829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Cs</a:t>
            </a:r>
            <a:r>
              <a:rPr lang="it-IT" sz="1600" baseline="-25000" dirty="0">
                <a:solidFill>
                  <a:srgbClr val="FF0000"/>
                </a:solidFill>
                <a:latin typeface="Tahoma" pitchFamily="-84" charset="0"/>
              </a:rPr>
              <a:t>3</a:t>
            </a:r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C</a:t>
            </a:r>
            <a:r>
              <a:rPr lang="it-IT" sz="1600" baseline="-25000" dirty="0">
                <a:solidFill>
                  <a:srgbClr val="FF0000"/>
                </a:solidFill>
                <a:latin typeface="Tahoma" pitchFamily="-84" charset="0"/>
              </a:rPr>
              <a:t>60</a:t>
            </a:r>
            <a:r>
              <a:rPr lang="it-IT" sz="1600" dirty="0">
                <a:latin typeface="Tahoma" pitchFamily="-84" charset="0"/>
              </a:rPr>
              <a:t>, </a:t>
            </a:r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K</a:t>
            </a:r>
            <a:r>
              <a:rPr lang="it-IT" sz="1600" baseline="-25000" dirty="0">
                <a:solidFill>
                  <a:srgbClr val="FF0000"/>
                </a:solidFill>
                <a:latin typeface="Tahoma" pitchFamily="-84" charset="0"/>
              </a:rPr>
              <a:t>3</a:t>
            </a:r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C</a:t>
            </a:r>
            <a:r>
              <a:rPr lang="it-IT" sz="1600" baseline="-25000" dirty="0">
                <a:solidFill>
                  <a:srgbClr val="FF0000"/>
                </a:solidFill>
                <a:latin typeface="Tahoma" pitchFamily="-84" charset="0"/>
              </a:rPr>
              <a:t>60</a:t>
            </a:r>
            <a:r>
              <a:rPr lang="it-IT" sz="1600" dirty="0">
                <a:latin typeface="Tahoma" pitchFamily="-84" charset="0"/>
              </a:rPr>
              <a:t>, .. : M.C., M. Fabrizio, C. Castellani and E. Tosatti</a:t>
            </a:r>
          </a:p>
          <a:p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Ba</a:t>
            </a:r>
            <a:r>
              <a:rPr lang="it-IT" sz="1600" baseline="-25000" dirty="0">
                <a:solidFill>
                  <a:srgbClr val="FF0000"/>
                </a:solidFill>
                <a:latin typeface="Tahoma" pitchFamily="-84" charset="0"/>
              </a:rPr>
              <a:t>1−x</a:t>
            </a:r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K</a:t>
            </a:r>
            <a:r>
              <a:rPr lang="it-IT" sz="1600" baseline="-25000" dirty="0">
                <a:solidFill>
                  <a:srgbClr val="FF0000"/>
                </a:solidFill>
                <a:latin typeface="Tahoma" pitchFamily="-84" charset="0"/>
              </a:rPr>
              <a:t>x</a:t>
            </a:r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BiO</a:t>
            </a:r>
            <a:r>
              <a:rPr lang="it-IT" sz="1600" baseline="-25000" dirty="0">
                <a:solidFill>
                  <a:srgbClr val="FF0000"/>
                </a:solidFill>
                <a:latin typeface="Tahoma" pitchFamily="-84" charset="0"/>
              </a:rPr>
              <a:t>3</a:t>
            </a:r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 β-HfNCl  </a:t>
            </a:r>
            <a:r>
              <a:rPr lang="it-IT" sz="1600" dirty="0">
                <a:latin typeface="Tahoma" pitchFamily="-84" charset="0"/>
              </a:rPr>
              <a:t>Z. P. </a:t>
            </a:r>
            <a:r>
              <a:rPr lang="it-IT" sz="1600" dirty="0" err="1">
                <a:latin typeface="Tahoma" pitchFamily="-84" charset="0"/>
              </a:rPr>
              <a:t>Yin</a:t>
            </a:r>
            <a:r>
              <a:rPr lang="it-IT" sz="1600" dirty="0">
                <a:latin typeface="Tahoma" pitchFamily="-84" charset="0"/>
              </a:rPr>
              <a:t>, A. </a:t>
            </a:r>
            <a:r>
              <a:rPr lang="it-IT" sz="1600" dirty="0" err="1">
                <a:latin typeface="Tahoma" pitchFamily="-84" charset="0"/>
              </a:rPr>
              <a:t>Kutepov</a:t>
            </a:r>
            <a:r>
              <a:rPr lang="it-IT" sz="1600" dirty="0">
                <a:latin typeface="Tahoma" pitchFamily="-84" charset="0"/>
              </a:rPr>
              <a:t>, G. </a:t>
            </a:r>
            <a:r>
              <a:rPr lang="it-IT" sz="1600" dirty="0" err="1">
                <a:latin typeface="Tahoma" pitchFamily="-84" charset="0"/>
              </a:rPr>
              <a:t>Kotliar</a:t>
            </a:r>
            <a:r>
              <a:rPr lang="it-IT" sz="1600" dirty="0">
                <a:latin typeface="Tahoma" pitchFamily="-84" charset="0"/>
              </a:rPr>
              <a:t> </a:t>
            </a:r>
          </a:p>
          <a:p>
            <a:r>
              <a:rPr lang="it-IT" sz="1600" dirty="0">
                <a:latin typeface="Tahoma" pitchFamily="-84" charset="0"/>
              </a:rPr>
              <a:t>					</a:t>
            </a:r>
            <a:r>
              <a:rPr lang="it-IT" sz="1600" dirty="0" err="1">
                <a:solidFill>
                  <a:srgbClr val="FF0000"/>
                </a:solidFill>
                <a:latin typeface="Tahoma" pitchFamily="-84" charset="0"/>
              </a:rPr>
              <a:t>Aromatics</a:t>
            </a:r>
            <a:r>
              <a:rPr lang="it-IT" sz="1600" dirty="0">
                <a:solidFill>
                  <a:srgbClr val="FF0000"/>
                </a:solidFill>
                <a:latin typeface="Tahoma" pitchFamily="-84" charset="0"/>
              </a:rPr>
              <a:t>?</a:t>
            </a:r>
          </a:p>
          <a:p>
            <a:endParaRPr lang="it-IT" sz="1600" dirty="0">
              <a:latin typeface="Tahoma" pitchFamily="-84" charset="0"/>
            </a:endParaRPr>
          </a:p>
        </p:txBody>
      </p:sp>
      <p:sp>
        <p:nvSpPr>
          <p:cNvPr id="18441" name="CasellaDiTesto 22"/>
          <p:cNvSpPr txBox="1">
            <a:spLocks noChangeArrowheads="1"/>
          </p:cNvSpPr>
          <p:nvPr/>
        </p:nvSpPr>
        <p:spPr bwMode="auto">
          <a:xfrm>
            <a:off x="920750" y="3940175"/>
            <a:ext cx="7750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Font typeface="Arial" pitchFamily="-84" charset="0"/>
              <a:buChar char="•"/>
            </a:pPr>
            <a:r>
              <a:rPr lang="it-IT" sz="2000" dirty="0">
                <a:latin typeface="Tahoma" pitchFamily="-84" charset="0"/>
              </a:rPr>
              <a:t> New </a:t>
            </a:r>
            <a:r>
              <a:rPr lang="it-IT" sz="2000" dirty="0" err="1">
                <a:latin typeface="Tahoma" pitchFamily="-84" charset="0"/>
              </a:rPr>
              <a:t>pieces</a:t>
            </a:r>
            <a:r>
              <a:rPr lang="it-IT" sz="2000" dirty="0">
                <a:latin typeface="Tahoma" pitchFamily="-84" charset="0"/>
              </a:rPr>
              <a:t> in the puzzle (</a:t>
            </a:r>
            <a:r>
              <a:rPr lang="it-IT" sz="2000" dirty="0" err="1">
                <a:latin typeface="Tahoma" pitchFamily="-84" charset="0"/>
              </a:rPr>
              <a:t>organics</a:t>
            </a:r>
            <a:r>
              <a:rPr lang="it-IT" sz="2000" dirty="0">
                <a:latin typeface="Tahoma" pitchFamily="-84" charset="0"/>
              </a:rPr>
              <a:t>, </a:t>
            </a:r>
            <a:r>
              <a:rPr lang="it-IT" sz="2000" dirty="0" err="1">
                <a:latin typeface="Tahoma" pitchFamily="-84" charset="0"/>
              </a:rPr>
              <a:t>iron-based</a:t>
            </a:r>
            <a:r>
              <a:rPr lang="it-IT" sz="2000" dirty="0">
                <a:latin typeface="Tahoma" pitchFamily="-84" charset="0"/>
              </a:rPr>
              <a:t>, MgB</a:t>
            </a:r>
            <a:r>
              <a:rPr lang="it-IT" sz="2000" baseline="-25000" dirty="0">
                <a:latin typeface="Tahoma" pitchFamily="-84" charset="0"/>
              </a:rPr>
              <a:t>2</a:t>
            </a:r>
            <a:r>
              <a:rPr lang="it-IT" sz="2000" dirty="0">
                <a:latin typeface="Tahoma" pitchFamily="-84" charset="0"/>
              </a:rPr>
              <a:t>, </a:t>
            </a:r>
            <a:r>
              <a:rPr lang="it-IT" sz="2000" dirty="0" err="1">
                <a:latin typeface="Tahoma" pitchFamily="-84" charset="0"/>
              </a:rPr>
              <a:t>aromatics</a:t>
            </a:r>
            <a:r>
              <a:rPr lang="it-IT" sz="2000" dirty="0">
                <a:latin typeface="Tahoma" pitchFamily="-84" charset="0"/>
              </a:rPr>
              <a:t>)</a:t>
            </a:r>
          </a:p>
          <a:p>
            <a:pPr>
              <a:buClr>
                <a:srgbClr val="FF6600"/>
              </a:buClr>
              <a:buFont typeface="Arial" pitchFamily="-84" charset="0"/>
              <a:buChar char="•"/>
            </a:pPr>
            <a:r>
              <a:rPr lang="it-IT" sz="2000" dirty="0" smtClean="0">
                <a:latin typeface="Tahoma" pitchFamily="-84" charset="0"/>
              </a:rPr>
              <a:t> [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ahoma" pitchFamily="-84" charset="0"/>
              </a:rPr>
              <a:t>Where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ahoma" pitchFamily="-84" charset="0"/>
              </a:rPr>
              <a:t>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ahoma" pitchFamily="-84" charset="0"/>
              </a:rPr>
              <a:t>do the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ahoma" pitchFamily="-84" charset="0"/>
              </a:rPr>
              <a:t>iron-based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ahoma" pitchFamily="-84" charset="0"/>
              </a:rPr>
              <a:t> SC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ahoma" pitchFamily="-84" charset="0"/>
              </a:rPr>
              <a:t>belong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ahoma" pitchFamily="-84" charset="0"/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ahoma" pitchFamily="-84" charset="0"/>
              </a:rPr>
              <a:t>?</a:t>
            </a:r>
            <a:r>
              <a:rPr lang="it-IT" sz="2000" dirty="0" smtClean="0">
                <a:latin typeface="Tahoma" pitchFamily="-84" charset="0"/>
              </a:rPr>
              <a:t>]</a:t>
            </a:r>
          </a:p>
          <a:p>
            <a:pPr>
              <a:buClr>
                <a:srgbClr val="FF6600"/>
              </a:buClr>
              <a:buFont typeface="Arial" pitchFamily="-84" charset="0"/>
              <a:buChar char="•"/>
            </a:pP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Electron-phonon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superconductors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which</a:t>
            </a:r>
            <a:r>
              <a:rPr lang="it-IT" sz="2000" dirty="0">
                <a:latin typeface="Tahoma" pitchFamily="-84" charset="0"/>
              </a:rPr>
              <a:t> benefit </a:t>
            </a:r>
            <a:r>
              <a:rPr lang="it-IT" sz="2000" dirty="0" err="1">
                <a:latin typeface="Tahoma" pitchFamily="-84" charset="0"/>
              </a:rPr>
              <a:t>from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correlations</a:t>
            </a:r>
            <a:r>
              <a:rPr lang="it-IT" sz="2000" dirty="0">
                <a:latin typeface="Tahoma" pitchFamily="-84" charset="0"/>
              </a:rPr>
              <a:t> </a:t>
            </a:r>
          </a:p>
          <a:p>
            <a:pPr>
              <a:buClr>
                <a:srgbClr val="FF6600"/>
              </a:buClr>
            </a:pPr>
            <a:r>
              <a:rPr lang="it-IT" sz="2000" dirty="0">
                <a:latin typeface="Tahoma" pitchFamily="-84" charset="0"/>
              </a:rPr>
              <a:t>  					“the </a:t>
            </a:r>
            <a:r>
              <a:rPr lang="it-IT" sz="2000" dirty="0" err="1">
                <a:latin typeface="Tahoma" pitchFamily="-84" charset="0"/>
              </a:rPr>
              <a:t>other</a:t>
            </a:r>
            <a:r>
              <a:rPr lang="it-IT" sz="2000" dirty="0">
                <a:latin typeface="Tahoma" pitchFamily="-84" charset="0"/>
              </a:rPr>
              <a:t> </a:t>
            </a:r>
            <a:r>
              <a:rPr lang="it-IT" sz="2000" dirty="0" err="1">
                <a:latin typeface="Tahoma" pitchFamily="-84" charset="0"/>
              </a:rPr>
              <a:t>high-T</a:t>
            </a:r>
            <a:r>
              <a:rPr lang="it-IT" sz="2000" baseline="-25000" dirty="0" err="1">
                <a:latin typeface="Tahoma" pitchFamily="-84" charset="0"/>
              </a:rPr>
              <a:t>c</a:t>
            </a:r>
            <a:r>
              <a:rPr lang="it-IT" sz="2000" dirty="0" err="1">
                <a:latin typeface="Tahoma" pitchFamily="-84" charset="0"/>
              </a:rPr>
              <a:t>s</a:t>
            </a:r>
            <a:r>
              <a:rPr lang="it-IT" sz="2000" dirty="0">
                <a:latin typeface="Tahoma" pitchFamily="-84" charset="0"/>
              </a:rPr>
              <a:t>”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302125" y="3396734"/>
            <a:ext cx="489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latin typeface="Tahoma"/>
              </a:rPr>
              <a:t>Exotic</a:t>
            </a:r>
            <a:r>
              <a:rPr lang="it-IT" sz="1800" dirty="0" smtClean="0">
                <a:latin typeface="Tahoma"/>
              </a:rPr>
              <a:t>, </a:t>
            </a:r>
            <a:r>
              <a:rPr lang="it-IT" sz="1800" dirty="0" err="1" smtClean="0">
                <a:latin typeface="Tahoma"/>
              </a:rPr>
              <a:t>unconventional</a:t>
            </a:r>
            <a:r>
              <a:rPr lang="it-IT" sz="1800" dirty="0" smtClean="0">
                <a:latin typeface="Tahoma"/>
              </a:rPr>
              <a:t>, </a:t>
            </a:r>
            <a:r>
              <a:rPr lang="it-IT" sz="1800" dirty="0" err="1" smtClean="0">
                <a:latin typeface="Tahoma"/>
              </a:rPr>
              <a:t>interesting</a:t>
            </a:r>
            <a:r>
              <a:rPr lang="it-IT" sz="1800" dirty="0" smtClean="0">
                <a:latin typeface="Tahoma"/>
              </a:rPr>
              <a:t>, </a:t>
            </a:r>
            <a:r>
              <a:rPr lang="it-IT" sz="1800" dirty="0" err="1" smtClean="0">
                <a:latin typeface="Tahoma"/>
              </a:rPr>
              <a:t>beautiful…</a:t>
            </a:r>
            <a:endParaRPr lang="it-IT" sz="1800" dirty="0">
              <a:latin typeface="Tahoma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09600" y="3396734"/>
            <a:ext cx="351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latin typeface="Tahoma"/>
              </a:rPr>
              <a:t>Standard, </a:t>
            </a:r>
            <a:r>
              <a:rPr lang="it-IT" sz="1800" dirty="0" err="1" smtClean="0">
                <a:latin typeface="Tahoma"/>
              </a:rPr>
              <a:t>conventional</a:t>
            </a:r>
            <a:r>
              <a:rPr lang="it-IT" sz="1800" dirty="0" smtClean="0">
                <a:latin typeface="Tahoma"/>
              </a:rPr>
              <a:t>, </a:t>
            </a:r>
            <a:r>
              <a:rPr lang="it-IT" sz="1800" dirty="0" err="1" smtClean="0">
                <a:latin typeface="Tahoma"/>
              </a:rPr>
              <a:t>boring…</a:t>
            </a:r>
            <a:endParaRPr lang="it-IT" sz="1800" dirty="0">
              <a:latin typeface="Tahom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779463"/>
            <a:ext cx="1106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b="1">
                <a:solidFill>
                  <a:srgbClr val="FF0000"/>
                </a:solidFill>
                <a:latin typeface="Calibri" pitchFamily="8" charset="0"/>
              </a:rPr>
              <a:t>SUPERBAD</a:t>
            </a:r>
          </a:p>
        </p:txBody>
      </p:sp>
      <p:pic>
        <p:nvPicPr>
          <p:cNvPr id="6" name="Picture 6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6038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ternate Process 8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38200" y="46038"/>
            <a:ext cx="7099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solidFill>
                  <a:srgbClr val="000090"/>
                </a:solidFill>
                <a:latin typeface="Tahoma" pitchFamily="8" charset="0"/>
              </a:rPr>
              <a:t>SUPERCONDUCTIVITY AND </a:t>
            </a:r>
            <a:r>
              <a:rPr lang="it-IT" sz="2800" dirty="0" smtClean="0">
                <a:solidFill>
                  <a:srgbClr val="000090"/>
                </a:solidFill>
                <a:latin typeface="Tahoma" pitchFamily="8" charset="0"/>
              </a:rPr>
              <a:t>MOTT PHYSICS</a:t>
            </a:r>
            <a:endParaRPr lang="it-IT" sz="2800" dirty="0">
              <a:solidFill>
                <a:srgbClr val="000090"/>
              </a:solidFill>
              <a:latin typeface="Tahoma" pitchFamily="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27375" y="630238"/>
            <a:ext cx="259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90"/>
                </a:solidFill>
                <a:latin typeface="Tahoma" pitchFamily="8" charset="0"/>
              </a:rPr>
              <a:t>Main Underlying Idea</a:t>
            </a:r>
            <a:endParaRPr lang="it-IT" sz="2000">
              <a:solidFill>
                <a:srgbClr val="000090"/>
              </a:solidFill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447800" y="1027113"/>
            <a:ext cx="7538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dirty="0">
                <a:latin typeface="Tahoma" pitchFamily="8" charset="0"/>
              </a:rPr>
              <a:t>Three </a:t>
            </a:r>
            <a:r>
              <a:rPr lang="it-IT" sz="1800" dirty="0" err="1">
                <a:latin typeface="Tahoma" pitchFamily="8" charset="0"/>
              </a:rPr>
              <a:t>different</a:t>
            </a:r>
            <a:r>
              <a:rPr lang="it-IT" sz="1800" dirty="0">
                <a:latin typeface="Tahoma" pitchFamily="8" charset="0"/>
              </a:rPr>
              <a:t> </a:t>
            </a:r>
            <a:r>
              <a:rPr lang="it-IT" sz="1800" dirty="0" err="1">
                <a:latin typeface="Tahoma" pitchFamily="8" charset="0"/>
              </a:rPr>
              <a:t>families</a:t>
            </a:r>
            <a:r>
              <a:rPr lang="it-IT" sz="1800" dirty="0">
                <a:latin typeface="Tahoma" pitchFamily="8" charset="0"/>
              </a:rPr>
              <a:t> share a </a:t>
            </a:r>
            <a:r>
              <a:rPr lang="it-IT" sz="1800" dirty="0" err="1">
                <a:latin typeface="Tahoma" pitchFamily="8" charset="0"/>
              </a:rPr>
              <a:t>similar</a:t>
            </a:r>
            <a:r>
              <a:rPr lang="it-IT" sz="1800" dirty="0">
                <a:latin typeface="Tahoma" pitchFamily="8" charset="0"/>
              </a:rPr>
              <a:t> </a:t>
            </a:r>
            <a:r>
              <a:rPr lang="it-IT" sz="1800" dirty="0" err="1" smtClean="0">
                <a:latin typeface="Tahoma" pitchFamily="8" charset="0"/>
              </a:rPr>
              <a:t>behaviour</a:t>
            </a:r>
            <a:r>
              <a:rPr lang="it-IT" sz="1800" dirty="0" smtClean="0">
                <a:latin typeface="Tahoma" pitchFamily="8" charset="0"/>
              </a:rPr>
              <a:t> </a:t>
            </a:r>
            <a:r>
              <a:rPr lang="it-IT" sz="1800" dirty="0" err="1" smtClean="0">
                <a:latin typeface="Tahoma" pitchFamily="8" charset="0"/>
              </a:rPr>
              <a:t>regardless</a:t>
            </a:r>
            <a:r>
              <a:rPr lang="it-IT" sz="1800" dirty="0" smtClean="0">
                <a:latin typeface="Tahoma" pitchFamily="8" charset="0"/>
              </a:rPr>
              <a:t> </a:t>
            </a:r>
            <a:r>
              <a:rPr lang="it-IT" sz="1800" dirty="0" err="1" smtClean="0">
                <a:latin typeface="Tahoma" pitchFamily="8" charset="0"/>
              </a:rPr>
              <a:t>of</a:t>
            </a:r>
            <a:r>
              <a:rPr lang="it-IT" sz="1800" dirty="0" smtClean="0">
                <a:latin typeface="Tahoma" pitchFamily="8" charset="0"/>
              </a:rPr>
              <a:t> the </a:t>
            </a:r>
            <a:r>
              <a:rPr lang="it-IT" sz="1800" dirty="0" err="1" smtClean="0">
                <a:latin typeface="Tahoma" pitchFamily="8" charset="0"/>
              </a:rPr>
              <a:t>glue</a:t>
            </a:r>
            <a:r>
              <a:rPr lang="it-IT" sz="1800" dirty="0" smtClean="0">
                <a:latin typeface="Tahoma" pitchFamily="8" charset="0"/>
              </a:rPr>
              <a:t>:</a:t>
            </a:r>
            <a:endParaRPr lang="it-IT" sz="1800" dirty="0">
              <a:latin typeface="Tahoma" pitchFamily="8" charset="0"/>
            </a:endParaRPr>
          </a:p>
          <a:p>
            <a:r>
              <a:rPr lang="it-IT" sz="1800" dirty="0" err="1">
                <a:latin typeface="Tahoma" pitchFamily="8" charset="0"/>
              </a:rPr>
              <a:t>Superconductivity</a:t>
            </a:r>
            <a:r>
              <a:rPr lang="it-IT" sz="1800" dirty="0">
                <a:latin typeface="Tahoma" pitchFamily="8" charset="0"/>
              </a:rPr>
              <a:t> </a:t>
            </a:r>
            <a:r>
              <a:rPr lang="it-IT" sz="1800" dirty="0" err="1">
                <a:latin typeface="Tahoma" pitchFamily="8" charset="0"/>
              </a:rPr>
              <a:t>is</a:t>
            </a:r>
            <a:r>
              <a:rPr lang="it-IT" sz="1800" dirty="0">
                <a:latin typeface="Tahoma" pitchFamily="8" charset="0"/>
              </a:rPr>
              <a:t> Best </a:t>
            </a:r>
            <a:r>
              <a:rPr lang="it-IT" sz="1800" dirty="0" err="1">
                <a:latin typeface="Tahoma" pitchFamily="8" charset="0"/>
              </a:rPr>
              <a:t>Realized</a:t>
            </a:r>
            <a:r>
              <a:rPr lang="it-IT" sz="1800" dirty="0">
                <a:latin typeface="Tahoma" pitchFamily="8" charset="0"/>
              </a:rPr>
              <a:t> in </a:t>
            </a:r>
            <a:r>
              <a:rPr lang="it-IT" sz="1800" b="1" dirty="0">
                <a:solidFill>
                  <a:srgbClr val="FF0000"/>
                </a:solidFill>
                <a:latin typeface="Tahoma" pitchFamily="8" charset="0"/>
              </a:rPr>
              <a:t>“</a:t>
            </a:r>
            <a:r>
              <a:rPr lang="it-IT" sz="1800" b="1" dirty="0" err="1">
                <a:solidFill>
                  <a:srgbClr val="FF0000"/>
                </a:solidFill>
                <a:latin typeface="Tahoma" pitchFamily="8" charset="0"/>
              </a:rPr>
              <a:t>Optimally</a:t>
            </a:r>
            <a:r>
              <a:rPr lang="it-IT" sz="1800" b="1" dirty="0">
                <a:solidFill>
                  <a:srgbClr val="FF0000"/>
                </a:solidFill>
                <a:latin typeface="Tahoma" pitchFamily="8" charset="0"/>
              </a:rPr>
              <a:t> Bad” </a:t>
            </a:r>
            <a:r>
              <a:rPr lang="it-IT" sz="1800" b="1" dirty="0" err="1">
                <a:solidFill>
                  <a:srgbClr val="FF0000"/>
                </a:solidFill>
                <a:latin typeface="Tahoma" pitchFamily="8" charset="0"/>
              </a:rPr>
              <a:t>Metals</a:t>
            </a:r>
            <a:endParaRPr lang="it-IT" sz="1800" b="1" dirty="0">
              <a:solidFill>
                <a:srgbClr val="FF0000"/>
              </a:solidFill>
              <a:latin typeface="Tahoma" pitchFamily="8" charset="0"/>
            </a:endParaRPr>
          </a:p>
        </p:txBody>
      </p:sp>
      <p:sp>
        <p:nvSpPr>
          <p:cNvPr id="11" name="Alternate Process 12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3929063"/>
            <a:ext cx="32226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3950" y="3929063"/>
            <a:ext cx="23495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3013" y="3962400"/>
            <a:ext cx="22066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FeAs_schem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9688" y="1917700"/>
            <a:ext cx="22447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1843088"/>
            <a:ext cx="14414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1917700"/>
            <a:ext cx="1892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6"/>
          <p:cNvSpPr/>
          <p:nvPr/>
        </p:nvSpPr>
        <p:spPr>
          <a:xfrm>
            <a:off x="579438" y="4564063"/>
            <a:ext cx="3992562" cy="922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0" name="Rectangle 21"/>
          <p:cNvSpPr>
            <a:spLocks noChangeArrowheads="1"/>
          </p:cNvSpPr>
          <p:nvPr/>
        </p:nvSpPr>
        <p:spPr bwMode="auto">
          <a:xfrm>
            <a:off x="533400" y="3581400"/>
            <a:ext cx="842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800">
                <a:latin typeface="Verdana" pitchFamily="-84" charset="0"/>
              </a:rPr>
              <a:t>Solid C</a:t>
            </a:r>
            <a:r>
              <a:rPr lang="it-IT" sz="1800" baseline="-25000">
                <a:latin typeface="Verdana" pitchFamily="-84" charset="0"/>
              </a:rPr>
              <a:t>60</a:t>
            </a:r>
            <a:r>
              <a:rPr lang="it-IT" sz="1800">
                <a:latin typeface="Verdana" pitchFamily="-84" charset="0"/>
              </a:rPr>
              <a:t> forms a molecular crystal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800">
                <a:latin typeface="Verdana" pitchFamily="-84" charset="0"/>
              </a:rPr>
              <a:t>Undoped Band insulator with a </a:t>
            </a:r>
            <a:r>
              <a:rPr lang="it-IT" sz="1800" u="sng">
                <a:latin typeface="Verdana" pitchFamily="-84" charset="0"/>
              </a:rPr>
              <a:t>3-fold degenerate</a:t>
            </a:r>
            <a:r>
              <a:rPr lang="it-IT" sz="1800">
                <a:latin typeface="Verdana" pitchFamily="-84" charset="0"/>
              </a:rPr>
              <a:t> (t</a:t>
            </a:r>
            <a:r>
              <a:rPr lang="it-IT" sz="1800" baseline="-25000">
                <a:latin typeface="Verdana" pitchFamily="-84" charset="0"/>
              </a:rPr>
              <a:t>1u</a:t>
            </a:r>
            <a:r>
              <a:rPr lang="it-IT" sz="1800">
                <a:latin typeface="Verdana" pitchFamily="-84" charset="0"/>
              </a:rPr>
              <a:t>, like p) LUMO</a:t>
            </a:r>
          </a:p>
          <a:p>
            <a:pPr marL="342900" indent="-342900">
              <a:spcBef>
                <a:spcPct val="20000"/>
              </a:spcBef>
            </a:pPr>
            <a:endParaRPr lang="it-IT" sz="1800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1668463" y="304800"/>
            <a:ext cx="5394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90"/>
                </a:solidFill>
                <a:latin typeface="Tahoma" pitchFamily="-84" charset="0"/>
              </a:rPr>
              <a:t>OUR</a:t>
            </a:r>
            <a:r>
              <a:rPr lang="it-IT" dirty="0" smtClean="0">
                <a:solidFill>
                  <a:srgbClr val="000090"/>
                </a:solidFill>
                <a:latin typeface="Tahoma" pitchFamily="-84" charset="0"/>
              </a:rPr>
              <a:t> NORTH START: </a:t>
            </a:r>
            <a:r>
              <a:rPr lang="it-IT" dirty="0">
                <a:solidFill>
                  <a:srgbClr val="000090"/>
                </a:solidFill>
                <a:latin typeface="Tahoma" pitchFamily="-84" charset="0"/>
              </a:rPr>
              <a:t>THE FULLERIDES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pic>
        <p:nvPicPr>
          <p:cNvPr id="29703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82675"/>
            <a:ext cx="219551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21"/>
          <p:cNvSpPr>
            <a:spLocks noChangeArrowheads="1"/>
          </p:cNvSpPr>
          <p:nvPr/>
        </p:nvSpPr>
        <p:spPr bwMode="auto">
          <a:xfrm>
            <a:off x="838200" y="45720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1800">
                <a:solidFill>
                  <a:schemeClr val="accent2"/>
                </a:solidFill>
                <a:latin typeface="Verdana" pitchFamily="-84" charset="0"/>
              </a:rPr>
              <a:t>A</a:t>
            </a:r>
            <a:r>
              <a:rPr lang="it-IT" sz="1800" baseline="-25000">
                <a:solidFill>
                  <a:schemeClr val="accent2"/>
                </a:solidFill>
                <a:latin typeface="Verdana" pitchFamily="-84" charset="0"/>
              </a:rPr>
              <a:t>3</a:t>
            </a:r>
            <a:r>
              <a:rPr lang="it-IT" sz="1800">
                <a:solidFill>
                  <a:schemeClr val="accent2"/>
                </a:solidFill>
                <a:latin typeface="Verdana" pitchFamily="-84" charset="0"/>
              </a:rPr>
              <a:t>C</a:t>
            </a:r>
            <a:r>
              <a:rPr lang="it-IT" sz="1800" baseline="-25000">
                <a:solidFill>
                  <a:schemeClr val="accent2"/>
                </a:solidFill>
                <a:latin typeface="Verdana" pitchFamily="-84" charset="0"/>
              </a:rPr>
              <a:t>60</a:t>
            </a:r>
            <a:r>
              <a:rPr lang="it-IT" sz="1800">
                <a:latin typeface="Verdana" pitchFamily="-84" charset="0"/>
              </a:rPr>
              <a:t>: alkali-metal atoms </a:t>
            </a:r>
          </a:p>
          <a:p>
            <a:pPr marL="342900" indent="-342900">
              <a:spcBef>
                <a:spcPct val="20000"/>
              </a:spcBef>
            </a:pPr>
            <a:r>
              <a:rPr lang="it-IT" sz="1800">
                <a:latin typeface="Verdana" pitchFamily="-84" charset="0"/>
              </a:rPr>
              <a:t>donate  electrons to C</a:t>
            </a:r>
            <a:r>
              <a:rPr lang="it-IT" sz="1800" baseline="-25000">
                <a:latin typeface="Verdana" pitchFamily="-84" charset="0"/>
              </a:rPr>
              <a:t>60</a:t>
            </a:r>
            <a:r>
              <a:rPr lang="it-IT" sz="1800">
                <a:latin typeface="Verdana" pitchFamily="-84" charset="0"/>
              </a:rPr>
              <a:t> bands </a:t>
            </a:r>
          </a:p>
        </p:txBody>
      </p:sp>
      <p:sp>
        <p:nvSpPr>
          <p:cNvPr id="29705" name="TextBox 5"/>
          <p:cNvSpPr txBox="1">
            <a:spLocks noChangeArrowheads="1"/>
          </p:cNvSpPr>
          <p:nvPr/>
        </p:nvSpPr>
        <p:spPr bwMode="auto">
          <a:xfrm>
            <a:off x="2044700" y="564991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Verdana" pitchFamily="-84" charset="0"/>
              </a:rPr>
              <a:t>A = K, Rb, Cs</a:t>
            </a:r>
          </a:p>
        </p:txBody>
      </p:sp>
      <p:sp>
        <p:nvSpPr>
          <p:cNvPr id="12" name="Rounded Rectangle 26"/>
          <p:cNvSpPr/>
          <p:nvPr/>
        </p:nvSpPr>
        <p:spPr>
          <a:xfrm>
            <a:off x="5046663" y="5127625"/>
            <a:ext cx="2928937" cy="922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7" name="CasellaDiTesto 12"/>
          <p:cNvSpPr txBox="1">
            <a:spLocks noChangeArrowheads="1"/>
          </p:cNvSpPr>
          <p:nvPr/>
        </p:nvSpPr>
        <p:spPr bwMode="auto">
          <a:xfrm>
            <a:off x="5046663" y="4564063"/>
            <a:ext cx="37353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>
                <a:latin typeface="Tahoma" pitchFamily="-84" charset="0"/>
              </a:rPr>
              <a:t> A=K, Rb s-wave superconductor</a:t>
            </a: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endParaRPr lang="it-IT" sz="180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>
                <a:latin typeface="Tahoma" pitchFamily="-84" charset="0"/>
              </a:rPr>
              <a:t> A=Cs AFM insulator</a:t>
            </a: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endParaRPr lang="it-IT" sz="1800">
              <a:latin typeface="Tahoma" pitchFamily="-84" charset="0"/>
            </a:endParaRPr>
          </a:p>
          <a:p>
            <a:pPr>
              <a:buClr>
                <a:srgbClr val="FF0000"/>
              </a:buClr>
              <a:buFont typeface="Arial" pitchFamily="-84" charset="0"/>
              <a:buChar char="•"/>
            </a:pPr>
            <a:r>
              <a:rPr lang="it-IT" sz="1800">
                <a:latin typeface="Tahoma" pitchFamily="-84" charset="0"/>
              </a:rPr>
              <a:t> SC with T</a:t>
            </a:r>
            <a:r>
              <a:rPr lang="it-IT" sz="1800" baseline="-25000">
                <a:latin typeface="Tahoma" pitchFamily="-84" charset="0"/>
              </a:rPr>
              <a:t>c</a:t>
            </a:r>
            <a:r>
              <a:rPr lang="it-IT" sz="1800">
                <a:latin typeface="Tahoma" pitchFamily="-84" charset="0"/>
              </a:rPr>
              <a:t>=38K at 5 kbar</a:t>
            </a:r>
          </a:p>
        </p:txBody>
      </p:sp>
      <p:pic>
        <p:nvPicPr>
          <p:cNvPr id="29708" name="Immagin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04888"/>
            <a:ext cx="3805238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863" y="1601788"/>
            <a:ext cx="6127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"/>
            <a:ext cx="7772400" cy="8382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FIRST ANSWER: ELECTRON-PHONON</a:t>
            </a:r>
            <a:endParaRPr lang="it-IT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5" name="Rectangle 22"/>
          <p:cNvSpPr>
            <a:spLocks noChangeArrowheads="1"/>
          </p:cNvSpPr>
          <p:nvPr/>
        </p:nvSpPr>
        <p:spPr bwMode="auto">
          <a:xfrm>
            <a:off x="209550" y="1301750"/>
            <a:ext cx="556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800">
                <a:latin typeface="Verdana" pitchFamily="-84" charset="0"/>
              </a:rPr>
              <a:t>Carbon Isotope effect on T</a:t>
            </a:r>
            <a:r>
              <a:rPr lang="it-IT" sz="1800" baseline="-25000">
                <a:latin typeface="Verdana" pitchFamily="-84" charset="0"/>
              </a:rPr>
              <a:t>c</a:t>
            </a:r>
            <a:endParaRPr lang="it-IT" sz="1800">
              <a:latin typeface="Verdana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800">
                <a:latin typeface="Verdana" pitchFamily="-84" charset="0"/>
              </a:rPr>
              <a:t>Regular Specific heat jump at T</a:t>
            </a:r>
            <a:r>
              <a:rPr lang="it-IT" sz="1800" baseline="-25000">
                <a:latin typeface="Verdana" pitchFamily="-84" charset="0"/>
              </a:rPr>
              <a:t>c</a:t>
            </a:r>
            <a:endParaRPr lang="it-IT" sz="1800">
              <a:latin typeface="Verdana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800">
                <a:latin typeface="Verdana" pitchFamily="-84" charset="0"/>
              </a:rPr>
              <a:t>Increase of T</a:t>
            </a:r>
            <a:r>
              <a:rPr lang="it-IT" sz="1800" baseline="-25000">
                <a:latin typeface="Verdana" pitchFamily="-84" charset="0"/>
              </a:rPr>
              <a:t>c</a:t>
            </a:r>
            <a:r>
              <a:rPr lang="it-IT" sz="1800">
                <a:latin typeface="Verdana" pitchFamily="-84" charset="0"/>
              </a:rPr>
              <a:t> and DOS with lattice spacing</a:t>
            </a:r>
          </a:p>
        </p:txBody>
      </p:sp>
      <p:sp>
        <p:nvSpPr>
          <p:cNvPr id="30726" name="AutoShape 23"/>
          <p:cNvSpPr>
            <a:spLocks noChangeArrowheads="1"/>
          </p:cNvSpPr>
          <p:nvPr/>
        </p:nvSpPr>
        <p:spPr bwMode="auto">
          <a:xfrm>
            <a:off x="5334000" y="1676400"/>
            <a:ext cx="515938" cy="288925"/>
          </a:xfrm>
          <a:prstGeom prst="rightArrow">
            <a:avLst>
              <a:gd name="adj1" fmla="val 50000"/>
              <a:gd name="adj2" fmla="val 446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27" name="Text Box 24"/>
          <p:cNvSpPr txBox="1">
            <a:spLocks noChangeArrowheads="1"/>
          </p:cNvSpPr>
          <p:nvPr/>
        </p:nvSpPr>
        <p:spPr bwMode="auto">
          <a:xfrm>
            <a:off x="6216650" y="952500"/>
            <a:ext cx="2743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Verdana" pitchFamily="-84" charset="0"/>
              </a:rPr>
              <a:t>Ordinary “BCS” Superconductors with “moderate” effective mass enhancement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2362200" y="5849938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/>
              <a:t>O. Gunnarsson, Rev. Mod. Phys. 69, 575 (1997)</a:t>
            </a:r>
          </a:p>
        </p:txBody>
      </p:sp>
      <p:sp>
        <p:nvSpPr>
          <p:cNvPr id="30729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pic>
        <p:nvPicPr>
          <p:cNvPr id="30730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27363"/>
            <a:ext cx="31353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4724400" y="3027363"/>
            <a:ext cx="762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914900" y="4237038"/>
          <a:ext cx="2235200" cy="628650"/>
        </p:xfrm>
        <a:graphic>
          <a:graphicData uri="http://schemas.openxmlformats.org/presentationml/2006/ole">
            <p:oleObj spid="_x0000_s30722" name="Equation" r:id="rId4" imgW="1219200" imgH="342900" progId="Equation.3">
              <p:embed/>
            </p:oleObj>
          </a:graphicData>
        </a:graphic>
      </p:graphicFrame>
      <p:sp>
        <p:nvSpPr>
          <p:cNvPr id="30732" name="CasellaDiTesto 13"/>
          <p:cNvSpPr txBox="1">
            <a:spLocks noChangeArrowheads="1"/>
          </p:cNvSpPr>
          <p:nvPr/>
        </p:nvSpPr>
        <p:spPr bwMode="auto">
          <a:xfrm>
            <a:off x="762000" y="839788"/>
            <a:ext cx="545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“old” (90s) compounds (K</a:t>
            </a:r>
            <a:r>
              <a:rPr lang="it-IT" baseline="-25000">
                <a:solidFill>
                  <a:srgbClr val="FF0000"/>
                </a:solidFill>
              </a:rPr>
              <a:t>3</a:t>
            </a:r>
            <a:r>
              <a:rPr lang="it-IT">
                <a:solidFill>
                  <a:srgbClr val="FF0000"/>
                </a:solidFill>
              </a:rPr>
              <a:t>C</a:t>
            </a:r>
            <a:r>
              <a:rPr lang="it-IT" baseline="-25000">
                <a:solidFill>
                  <a:srgbClr val="FF0000"/>
                </a:solidFill>
              </a:rPr>
              <a:t>60</a:t>
            </a:r>
            <a:r>
              <a:rPr lang="it-IT">
                <a:solidFill>
                  <a:srgbClr val="FF0000"/>
                </a:solidFill>
              </a:rPr>
              <a:t>, Rb</a:t>
            </a:r>
            <a:r>
              <a:rPr lang="it-IT" baseline="-25000">
                <a:solidFill>
                  <a:srgbClr val="FF0000"/>
                </a:solidFill>
              </a:rPr>
              <a:t>3</a:t>
            </a:r>
            <a:r>
              <a:rPr lang="it-IT">
                <a:solidFill>
                  <a:srgbClr val="FF0000"/>
                </a:solidFill>
              </a:rPr>
              <a:t>C</a:t>
            </a:r>
            <a:r>
              <a:rPr lang="it-IT" baseline="-25000">
                <a:solidFill>
                  <a:srgbClr val="FF0000"/>
                </a:solidFill>
              </a:rPr>
              <a:t>60</a:t>
            </a:r>
            <a:r>
              <a:rPr lang="it-IT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412750"/>
            <a:ext cx="7772400" cy="685800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000090"/>
                </a:solidFill>
                <a:ea typeface="ＭＳ Ｐゴシック" pitchFamily="8" charset="-128"/>
                <a:cs typeface="ＭＳ Ｐゴシック" pitchFamily="8" charset="-128"/>
              </a:rPr>
              <a:t>THE STORY BECOMES MORE “INTERESTING”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923925" y="1262063"/>
            <a:ext cx="815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FF0000"/>
                </a:solidFill>
                <a:latin typeface="Verdana" pitchFamily="8" charset="0"/>
              </a:rPr>
              <a:t>Early</a:t>
            </a:r>
            <a:r>
              <a:rPr lang="it-IT" sz="1800" dirty="0" smtClean="0">
                <a:solidFill>
                  <a:srgbClr val="FF0000"/>
                </a:solidFill>
                <a:latin typeface="Verdana" pitchFamily="8" charset="0"/>
              </a:rPr>
              <a:t> 00s</a:t>
            </a:r>
            <a:r>
              <a:rPr lang="it-IT" sz="1800" dirty="0">
                <a:solidFill>
                  <a:srgbClr val="FF0000"/>
                </a:solidFill>
                <a:latin typeface="Verdana" pitchFamily="8" charset="0"/>
              </a:rPr>
              <a:t>: </a:t>
            </a:r>
            <a:r>
              <a:rPr lang="it-IT" sz="1800" dirty="0" err="1">
                <a:solidFill>
                  <a:srgbClr val="FF0000"/>
                </a:solidFill>
                <a:latin typeface="Verdana" pitchFamily="8" charset="0"/>
              </a:rPr>
              <a:t>Expanded</a:t>
            </a:r>
            <a:r>
              <a:rPr lang="it-IT" sz="1800" dirty="0">
                <a:solidFill>
                  <a:srgbClr val="FF0000"/>
                </a:solidFill>
                <a:latin typeface="Verdana" pitchFamily="8" charset="0"/>
              </a:rPr>
              <a:t> (</a:t>
            </a:r>
            <a:r>
              <a:rPr lang="it-IT" sz="1800" dirty="0" err="1">
                <a:solidFill>
                  <a:srgbClr val="FF0000"/>
                </a:solidFill>
                <a:latin typeface="Verdana" pitchFamily="8" charset="0"/>
              </a:rPr>
              <a:t>large</a:t>
            </a:r>
            <a:r>
              <a:rPr lang="it-IT" sz="1800" dirty="0">
                <a:solidFill>
                  <a:srgbClr val="FF0000"/>
                </a:solidFill>
                <a:latin typeface="Verdana" pitchFamily="8" charset="0"/>
              </a:rPr>
              <a:t> interball </a:t>
            </a:r>
            <a:r>
              <a:rPr lang="it-IT" sz="1800" dirty="0" err="1">
                <a:solidFill>
                  <a:srgbClr val="FF0000"/>
                </a:solidFill>
                <a:latin typeface="Verdana" pitchFamily="8" charset="0"/>
              </a:rPr>
              <a:t>distance</a:t>
            </a:r>
            <a:r>
              <a:rPr lang="it-IT" sz="1800" dirty="0">
                <a:solidFill>
                  <a:srgbClr val="FF0000"/>
                </a:solidFill>
                <a:latin typeface="Verdana" pitchFamily="8" charset="0"/>
              </a:rPr>
              <a:t>) </a:t>
            </a:r>
            <a:r>
              <a:rPr lang="it-IT" sz="1800" dirty="0" err="1">
                <a:solidFill>
                  <a:srgbClr val="FF0000"/>
                </a:solidFill>
                <a:latin typeface="Verdana" pitchFamily="8" charset="0"/>
              </a:rPr>
              <a:t>compounds</a:t>
            </a:r>
            <a:r>
              <a:rPr lang="it-IT" sz="1800" dirty="0">
                <a:solidFill>
                  <a:srgbClr val="FF0000"/>
                </a:solidFill>
                <a:latin typeface="Verdana" pitchFamily="8" charset="0"/>
              </a:rPr>
              <a:t>: </a:t>
            </a:r>
          </a:p>
          <a:p>
            <a:pPr algn="ctr"/>
            <a:r>
              <a:rPr lang="it-IT" sz="1800" dirty="0" err="1">
                <a:solidFill>
                  <a:srgbClr val="FF0000"/>
                </a:solidFill>
                <a:latin typeface="Verdana" pitchFamily="8" charset="0"/>
              </a:rPr>
              <a:t>T</a:t>
            </a:r>
            <a:r>
              <a:rPr lang="it-IT" sz="1800" baseline="-25000" dirty="0" err="1">
                <a:solidFill>
                  <a:srgbClr val="FF0000"/>
                </a:solidFill>
                <a:latin typeface="Verdana" pitchFamily="8" charset="0"/>
              </a:rPr>
              <a:t>c</a:t>
            </a:r>
            <a:r>
              <a:rPr lang="it-IT" sz="1800" dirty="0">
                <a:solidFill>
                  <a:srgbClr val="FF0000"/>
                </a:solidFill>
                <a:latin typeface="Verdana" pitchFamily="8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Verdana" pitchFamily="8" charset="0"/>
              </a:rPr>
              <a:t>decreases</a:t>
            </a:r>
            <a:r>
              <a:rPr lang="it-IT" sz="1800" dirty="0">
                <a:solidFill>
                  <a:srgbClr val="FF0000"/>
                </a:solidFill>
                <a:latin typeface="Verdana" pitchFamily="8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Verdana" pitchFamily="8" charset="0"/>
              </a:rPr>
              <a:t>with</a:t>
            </a:r>
            <a:r>
              <a:rPr lang="it-IT" sz="1800" dirty="0">
                <a:solidFill>
                  <a:srgbClr val="FF0000"/>
                </a:solidFill>
                <a:latin typeface="Verdana" pitchFamily="8" charset="0"/>
              </a:rPr>
              <a:t> lattice </a:t>
            </a:r>
            <a:r>
              <a:rPr lang="it-IT" sz="1800" dirty="0" err="1">
                <a:solidFill>
                  <a:srgbClr val="FF0000"/>
                </a:solidFill>
                <a:latin typeface="Verdana" pitchFamily="8" charset="0"/>
              </a:rPr>
              <a:t>parameter</a:t>
            </a:r>
            <a:endParaRPr lang="it-IT" sz="1800" dirty="0">
              <a:solidFill>
                <a:srgbClr val="FF0000"/>
              </a:solidFill>
              <a:latin typeface="Verdana" pitchFamily="8" charset="0"/>
            </a:endParaRPr>
          </a:p>
        </p:txBody>
      </p:sp>
      <p:pic>
        <p:nvPicPr>
          <p:cNvPr id="17" name="Picture 7" descr="Tc_vs_a_ric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28194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916738" y="38862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  <a:latin typeface="Verdana" pitchFamily="8" charset="0"/>
              </a:rPr>
              <a:t>While DOS </a:t>
            </a:r>
          </a:p>
          <a:p>
            <a:pPr algn="ctr"/>
            <a:r>
              <a:rPr lang="it-IT" sz="2000">
                <a:solidFill>
                  <a:srgbClr val="FF0000"/>
                </a:solidFill>
                <a:latin typeface="Verdana" pitchFamily="8" charset="0"/>
              </a:rPr>
              <a:t>increases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23447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622800" y="5748338"/>
            <a:ext cx="31718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Tahoma" pitchFamily="8" charset="0"/>
              </a:rPr>
              <a:t>Dahlke, Denning, Henry, Rosseinsky, </a:t>
            </a:r>
          </a:p>
          <a:p>
            <a:r>
              <a:rPr lang="it-IT" sz="1400">
                <a:latin typeface="Tahoma" pitchFamily="8" charset="0"/>
              </a:rPr>
              <a:t>J. Am. Chem. Soc. 122, 12352 (2000)</a:t>
            </a:r>
            <a:endParaRPr lang="it-IT">
              <a:latin typeface="Tahoma" pitchFamily="8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295400" y="5694363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ahoma" pitchFamily="8" charset="0"/>
              </a:rPr>
              <a:t>M. Riccò et al. </a:t>
            </a:r>
          </a:p>
          <a:p>
            <a:r>
              <a:rPr lang="en-US" sz="1400">
                <a:latin typeface="Tahoma" pitchFamily="8" charset="0"/>
              </a:rPr>
              <a:t>Phys. Rev. B, 68, 035102 (2003)</a:t>
            </a:r>
            <a:endParaRPr lang="it-IT" sz="1400">
              <a:latin typeface="Tahoma" pitchFamily="8" charset="0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981200" y="5072063"/>
            <a:ext cx="1855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solidFill>
                  <a:srgbClr val="0000FF"/>
                </a:solidFill>
                <a:latin typeface="Verdana" pitchFamily="8" charset="0"/>
              </a:rPr>
              <a:t>(NH</a:t>
            </a:r>
            <a:r>
              <a:rPr lang="it-IT" sz="1800" baseline="-25000">
                <a:solidFill>
                  <a:srgbClr val="0000FF"/>
                </a:solidFill>
                <a:latin typeface="Verdana" pitchFamily="8" charset="0"/>
              </a:rPr>
              <a:t>3</a:t>
            </a:r>
            <a:r>
              <a:rPr lang="it-IT" sz="1800">
                <a:solidFill>
                  <a:srgbClr val="0000FF"/>
                </a:solidFill>
                <a:latin typeface="Verdana" pitchFamily="8" charset="0"/>
              </a:rPr>
              <a:t>)</a:t>
            </a:r>
            <a:r>
              <a:rPr lang="it-IT" sz="1800" baseline="-25000">
                <a:solidFill>
                  <a:srgbClr val="0000FF"/>
                </a:solidFill>
                <a:latin typeface="Verdana" pitchFamily="8" charset="0"/>
              </a:rPr>
              <a:t>x</a:t>
            </a:r>
            <a:r>
              <a:rPr lang="it-IT" sz="1800">
                <a:solidFill>
                  <a:srgbClr val="0000FF"/>
                </a:solidFill>
                <a:latin typeface="Verdana" pitchFamily="8" charset="0"/>
              </a:rPr>
              <a:t>NaK</a:t>
            </a:r>
            <a:r>
              <a:rPr lang="it-IT" sz="1800" baseline="-25000">
                <a:solidFill>
                  <a:srgbClr val="0000FF"/>
                </a:solidFill>
                <a:latin typeface="Verdana" pitchFamily="8" charset="0"/>
              </a:rPr>
              <a:t>2</a:t>
            </a:r>
            <a:r>
              <a:rPr lang="it-IT" sz="1800">
                <a:solidFill>
                  <a:srgbClr val="0000FF"/>
                </a:solidFill>
                <a:latin typeface="Verdana" pitchFamily="8" charset="0"/>
              </a:rPr>
              <a:t>C</a:t>
            </a:r>
            <a:r>
              <a:rPr lang="it-IT" sz="1800" baseline="-25000">
                <a:solidFill>
                  <a:srgbClr val="0000FF"/>
                </a:solidFill>
                <a:latin typeface="Verdana" pitchFamily="8" charset="0"/>
              </a:rPr>
              <a:t>60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5181600" y="5073650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solidFill>
                  <a:srgbClr val="0000FF"/>
                </a:solidFill>
                <a:latin typeface="Verdana" pitchFamily="8" charset="0"/>
              </a:rPr>
              <a:t>Cs</a:t>
            </a:r>
            <a:r>
              <a:rPr lang="it-IT" sz="1800" baseline="-25000">
                <a:solidFill>
                  <a:srgbClr val="0000FF"/>
                </a:solidFill>
                <a:latin typeface="Verdana" pitchFamily="8" charset="0"/>
              </a:rPr>
              <a:t>3-x</a:t>
            </a:r>
            <a:r>
              <a:rPr lang="it-IT" sz="1800">
                <a:solidFill>
                  <a:srgbClr val="0000FF"/>
                </a:solidFill>
                <a:latin typeface="Verdana" pitchFamily="8" charset="0"/>
              </a:rPr>
              <a:t>Rb</a:t>
            </a:r>
            <a:r>
              <a:rPr lang="it-IT" sz="1800" baseline="-25000">
                <a:solidFill>
                  <a:srgbClr val="0000FF"/>
                </a:solidFill>
                <a:latin typeface="Verdana" pitchFamily="8" charset="0"/>
              </a:rPr>
              <a:t>x</a:t>
            </a:r>
            <a:r>
              <a:rPr lang="it-IT" sz="1800">
                <a:solidFill>
                  <a:srgbClr val="0000FF"/>
                </a:solidFill>
                <a:latin typeface="Verdana" pitchFamily="8" charset="0"/>
              </a:rPr>
              <a:t>C</a:t>
            </a:r>
            <a:r>
              <a:rPr lang="it-IT" sz="1800" baseline="-25000">
                <a:solidFill>
                  <a:srgbClr val="0000FF"/>
                </a:solidFill>
                <a:latin typeface="Verdana" pitchFamily="8" charset="0"/>
              </a:rPr>
              <a:t>60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8" charset="0"/>
              </a:rPr>
              <a:t>Massimo Capone</a:t>
            </a:r>
          </a:p>
        </p:txBody>
      </p:sp>
      <p:pic>
        <p:nvPicPr>
          <p:cNvPr id="25" name="Immagin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581400"/>
            <a:ext cx="16573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838200" y="6324600"/>
            <a:ext cx="7667625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5" y="2055813"/>
            <a:ext cx="31623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1668463" y="304800"/>
            <a:ext cx="4437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90"/>
                </a:solidFill>
                <a:latin typeface="Tahoma" pitchFamily="-84" charset="0"/>
              </a:rPr>
              <a:t>BACK TO THE QUESTION:</a:t>
            </a:r>
          </a:p>
          <a:p>
            <a:r>
              <a:rPr lang="it-IT">
                <a:solidFill>
                  <a:srgbClr val="000090"/>
                </a:solidFill>
                <a:latin typeface="Tahoma" pitchFamily="-84" charset="0"/>
              </a:rPr>
              <a:t>ELECTRON-PHONON OR NOT ?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7162800" y="444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pitchFamily="-84" charset="0"/>
              </a:rPr>
              <a:t>Massimo Capone</a:t>
            </a:r>
          </a:p>
        </p:txBody>
      </p:sp>
      <p:pic>
        <p:nvPicPr>
          <p:cNvPr id="33798" name="Immagin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1932782"/>
            <a:ext cx="2038350" cy="369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9071" y="1770063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CasellaDiTesto 10"/>
          <p:cNvSpPr txBox="1">
            <a:spLocks noChangeArrowheads="1"/>
          </p:cNvSpPr>
          <p:nvPr/>
        </p:nvSpPr>
        <p:spPr bwMode="auto">
          <a:xfrm>
            <a:off x="533400" y="5791200"/>
            <a:ext cx="818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Verdana" pitchFamily="-84" charset="0"/>
              </a:rPr>
              <a:t>Molecular Crystal: the bands are formed by molecular orbitals</a:t>
            </a:r>
          </a:p>
        </p:txBody>
      </p:sp>
      <p:sp>
        <p:nvSpPr>
          <p:cNvPr id="33801" name="CasellaDiTesto 9"/>
          <p:cNvSpPr txBox="1">
            <a:spLocks noChangeArrowheads="1"/>
          </p:cNvSpPr>
          <p:nvPr/>
        </p:nvSpPr>
        <p:spPr bwMode="auto">
          <a:xfrm>
            <a:off x="1143000" y="1370013"/>
            <a:ext cx="246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Verdana" pitchFamily="-84" charset="0"/>
              </a:rPr>
              <a:t>C</a:t>
            </a:r>
            <a:r>
              <a:rPr lang="it-IT" sz="2000" baseline="-25000">
                <a:latin typeface="Verdana" pitchFamily="-84" charset="0"/>
              </a:rPr>
              <a:t>60</a:t>
            </a:r>
            <a:r>
              <a:rPr lang="it-IT" sz="2000">
                <a:latin typeface="Verdana" pitchFamily="-84" charset="0"/>
              </a:rPr>
              <a:t> molecule MOs</a:t>
            </a:r>
          </a:p>
        </p:txBody>
      </p:sp>
      <p:sp>
        <p:nvSpPr>
          <p:cNvPr id="33802" name="CasellaDiTesto 10"/>
          <p:cNvSpPr txBox="1">
            <a:spLocks noChangeArrowheads="1"/>
          </p:cNvSpPr>
          <p:nvPr/>
        </p:nvSpPr>
        <p:spPr bwMode="auto">
          <a:xfrm>
            <a:off x="5000625" y="1370013"/>
            <a:ext cx="216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Verdana" pitchFamily="-84" charset="0"/>
              </a:rPr>
              <a:t>Solid C</a:t>
            </a:r>
            <a:r>
              <a:rPr lang="it-IT" sz="2000" baseline="-25000">
                <a:latin typeface="Verdana" pitchFamily="-84" charset="0"/>
              </a:rPr>
              <a:t>60</a:t>
            </a:r>
            <a:r>
              <a:rPr lang="it-IT" sz="2000">
                <a:latin typeface="Verdana" pitchFamily="-84" charset="0"/>
              </a:rPr>
              <a:t> bands</a:t>
            </a:r>
          </a:p>
        </p:txBody>
      </p:sp>
      <p:sp>
        <p:nvSpPr>
          <p:cNvPr id="33803" name="CasellaDiTesto 11"/>
          <p:cNvSpPr txBox="1">
            <a:spLocks noChangeArrowheads="1"/>
          </p:cNvSpPr>
          <p:nvPr/>
        </p:nvSpPr>
        <p:spPr bwMode="auto">
          <a:xfrm>
            <a:off x="3155950" y="3427413"/>
            <a:ext cx="1109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Verdana" pitchFamily="-84" charset="0"/>
              </a:rPr>
              <a:t>LUMO t</a:t>
            </a:r>
            <a:r>
              <a:rPr lang="it-IT" sz="1600" baseline="-25000">
                <a:latin typeface="Verdana" pitchFamily="-84" charset="0"/>
              </a:rPr>
              <a:t>1u</a:t>
            </a:r>
          </a:p>
        </p:txBody>
      </p:sp>
      <p:pic>
        <p:nvPicPr>
          <p:cNvPr id="33804" name="Immagin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7413" y="1011238"/>
            <a:ext cx="17224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CasellaDiTesto 13"/>
          <p:cNvSpPr txBox="1">
            <a:spLocks noChangeArrowheads="1"/>
          </p:cNvSpPr>
          <p:nvPr/>
        </p:nvSpPr>
        <p:spPr bwMode="auto">
          <a:xfrm>
            <a:off x="7273925" y="3276600"/>
            <a:ext cx="1679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>
                <a:latin typeface="Tahoma" pitchFamily="-84" charset="0"/>
              </a:rPr>
              <a:t>3 degenerate</a:t>
            </a:r>
          </a:p>
          <a:p>
            <a:pPr algn="ctr"/>
            <a:r>
              <a:rPr lang="it-IT" sz="2000">
                <a:latin typeface="Tahoma" pitchFamily="-84" charset="0"/>
              </a:rPr>
              <a:t>LUMO bands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509071" y="6550223"/>
            <a:ext cx="406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Tahoma"/>
              </a:rPr>
              <a:t>ICAM BU Workshop </a:t>
            </a:r>
            <a:r>
              <a:rPr lang="it-IT" sz="1400" dirty="0" err="1" smtClean="0">
                <a:latin typeface="Tahoma"/>
              </a:rPr>
              <a:t>–</a:t>
            </a:r>
            <a:r>
              <a:rPr lang="it-IT" sz="1400" dirty="0" smtClean="0">
                <a:latin typeface="Tahoma"/>
              </a:rPr>
              <a:t> </a:t>
            </a:r>
            <a:r>
              <a:rPr lang="it-IT" sz="1400" dirty="0" err="1" smtClean="0">
                <a:latin typeface="Tahoma"/>
              </a:rPr>
              <a:t>Digital</a:t>
            </a:r>
            <a:r>
              <a:rPr lang="it-IT" sz="1400" dirty="0" smtClean="0">
                <a:latin typeface="Tahoma"/>
              </a:rPr>
              <a:t> Design 27-29/09/13</a:t>
            </a:r>
            <a:endParaRPr lang="it-IT" sz="14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13934</TotalTime>
  <Words>1938</Words>
  <Application>Microsoft Macintosh PowerPoint</Application>
  <PresentationFormat>Presentazione su schermo (4:3)</PresentationFormat>
  <Paragraphs>318</Paragraphs>
  <Slides>24</Slides>
  <Notes>6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Presentation4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THE FIRST ANSWER: ELECTRON-PHONON</vt:lpstr>
      <vt:lpstr>THE STORY BECOMES MORE “INTERESTING”</vt:lpstr>
      <vt:lpstr>Diapositiva 9</vt:lpstr>
      <vt:lpstr>MODELING AnC60 - A “DIGITAL” PREDICTION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AROMATIC SUPERCONDUCTORS (?)</vt:lpstr>
      <vt:lpstr>PICENE MOLECULAR ORBITALS</vt:lpstr>
      <vt:lpstr>CORRELATION EFFECTS IN K-PICENE</vt:lpstr>
      <vt:lpstr>ELECTRON-PHONON AND CORRELATIONS </vt:lpstr>
      <vt:lpstr>ELECTRON-PHONON AND CORRELATIONS </vt:lpstr>
      <vt:lpstr>Diapositiva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Massimo</dc:creator>
  <cp:lastModifiedBy>Massimo Caps</cp:lastModifiedBy>
  <cp:revision>439</cp:revision>
  <cp:lastPrinted>2009-03-24T17:33:13Z</cp:lastPrinted>
  <dcterms:created xsi:type="dcterms:W3CDTF">2013-09-28T19:38:07Z</dcterms:created>
  <dcterms:modified xsi:type="dcterms:W3CDTF">2013-09-29T12:43:34Z</dcterms:modified>
</cp:coreProperties>
</file>