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87" r:id="rId3"/>
    <p:sldId id="288" r:id="rId4"/>
    <p:sldId id="286" r:id="rId5"/>
    <p:sldId id="258" r:id="rId6"/>
    <p:sldId id="259" r:id="rId7"/>
    <p:sldId id="260" r:id="rId8"/>
    <p:sldId id="261" r:id="rId9"/>
    <p:sldId id="262" r:id="rId10"/>
    <p:sldId id="264" r:id="rId11"/>
    <p:sldId id="284" r:id="rId12"/>
    <p:sldId id="285" r:id="rId13"/>
    <p:sldId id="272" r:id="rId14"/>
    <p:sldId id="289" r:id="rId15"/>
    <p:sldId id="274" r:id="rId16"/>
    <p:sldId id="275" r:id="rId17"/>
    <p:sldId id="277" r:id="rId18"/>
    <p:sldId id="280" r:id="rId19"/>
    <p:sldId id="295" r:id="rId20"/>
    <p:sldId id="294" r:id="rId21"/>
    <p:sldId id="290" r:id="rId22"/>
    <p:sldId id="291" r:id="rId23"/>
    <p:sldId id="292" r:id="rId24"/>
    <p:sldId id="293" r:id="rId25"/>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73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D0377772-10CA-44A8-AB49-2DA27DC58303}" type="datetimeFigureOut">
              <a:rPr lang="en-US" smtClean="0"/>
              <a:t>9/26/2013</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3BD669FA-60A4-4358-8707-08757E0C5267}" type="slidenum">
              <a:rPr lang="en-US" smtClean="0"/>
              <a:t>‹#›</a:t>
            </a:fld>
            <a:endParaRPr lang="en-US"/>
          </a:p>
        </p:txBody>
      </p:sp>
    </p:spTree>
    <p:extLst>
      <p:ext uri="{BB962C8B-B14F-4D97-AF65-F5344CB8AC3E}">
        <p14:creationId xmlns:p14="http://schemas.microsoft.com/office/powerpoint/2010/main" val="2461720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AA711A-5C1E-4CED-A792-1A62431383F2}" type="slidenum">
              <a:rPr lang="en-US" smtClean="0"/>
              <a:t>2</a:t>
            </a:fld>
            <a:endParaRPr lang="en-US"/>
          </a:p>
        </p:txBody>
      </p:sp>
    </p:spTree>
    <p:extLst>
      <p:ext uri="{BB962C8B-B14F-4D97-AF65-F5344CB8AC3E}">
        <p14:creationId xmlns:p14="http://schemas.microsoft.com/office/powerpoint/2010/main" val="485025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DD0ACC-7334-4880-B8E1-0ED6109AE546}" type="datetimeFigureOut">
              <a:rPr lang="en-US" smtClean="0"/>
              <a:t>9/26/2013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AB35A-7DB8-42F5-A299-37D23B1ECE38}" type="slidenum">
              <a:rPr lang="en-US" smtClean="0"/>
              <a:t>‹#›</a:t>
            </a:fld>
            <a:endParaRPr lang="en-US"/>
          </a:p>
        </p:txBody>
      </p:sp>
    </p:spTree>
    <p:extLst>
      <p:ext uri="{BB962C8B-B14F-4D97-AF65-F5344CB8AC3E}">
        <p14:creationId xmlns:p14="http://schemas.microsoft.com/office/powerpoint/2010/main" val="2452537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DD0ACC-7334-4880-B8E1-0ED6109AE546}" type="datetimeFigureOut">
              <a:rPr lang="en-US" smtClean="0"/>
              <a:t>9/26/2013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AB35A-7DB8-42F5-A299-37D23B1ECE38}" type="slidenum">
              <a:rPr lang="en-US" smtClean="0"/>
              <a:t>‹#›</a:t>
            </a:fld>
            <a:endParaRPr lang="en-US"/>
          </a:p>
        </p:txBody>
      </p:sp>
    </p:spTree>
    <p:extLst>
      <p:ext uri="{BB962C8B-B14F-4D97-AF65-F5344CB8AC3E}">
        <p14:creationId xmlns:p14="http://schemas.microsoft.com/office/powerpoint/2010/main" val="77256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DD0ACC-7334-4880-B8E1-0ED6109AE546}" type="datetimeFigureOut">
              <a:rPr lang="en-US" smtClean="0"/>
              <a:t>9/26/2013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AB35A-7DB8-42F5-A299-37D23B1ECE38}" type="slidenum">
              <a:rPr lang="en-US" smtClean="0"/>
              <a:t>‹#›</a:t>
            </a:fld>
            <a:endParaRPr lang="en-US"/>
          </a:p>
        </p:txBody>
      </p:sp>
    </p:spTree>
    <p:extLst>
      <p:ext uri="{BB962C8B-B14F-4D97-AF65-F5344CB8AC3E}">
        <p14:creationId xmlns:p14="http://schemas.microsoft.com/office/powerpoint/2010/main" val="301385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DD0ACC-7334-4880-B8E1-0ED6109AE546}" type="datetimeFigureOut">
              <a:rPr lang="en-US" smtClean="0"/>
              <a:t>9/26/2013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AB35A-7DB8-42F5-A299-37D23B1ECE38}" type="slidenum">
              <a:rPr lang="en-US" smtClean="0"/>
              <a:t>‹#›</a:t>
            </a:fld>
            <a:endParaRPr lang="en-US"/>
          </a:p>
        </p:txBody>
      </p:sp>
    </p:spTree>
    <p:extLst>
      <p:ext uri="{BB962C8B-B14F-4D97-AF65-F5344CB8AC3E}">
        <p14:creationId xmlns:p14="http://schemas.microsoft.com/office/powerpoint/2010/main" val="4123285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DD0ACC-7334-4880-B8E1-0ED6109AE546}" type="datetimeFigureOut">
              <a:rPr lang="en-US" smtClean="0"/>
              <a:t>9/26/2013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AB35A-7DB8-42F5-A299-37D23B1ECE38}" type="slidenum">
              <a:rPr lang="en-US" smtClean="0"/>
              <a:t>‹#›</a:t>
            </a:fld>
            <a:endParaRPr lang="en-US"/>
          </a:p>
        </p:txBody>
      </p:sp>
    </p:spTree>
    <p:extLst>
      <p:ext uri="{BB962C8B-B14F-4D97-AF65-F5344CB8AC3E}">
        <p14:creationId xmlns:p14="http://schemas.microsoft.com/office/powerpoint/2010/main" val="1927960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DD0ACC-7334-4880-B8E1-0ED6109AE546}" type="datetimeFigureOut">
              <a:rPr lang="en-US" smtClean="0"/>
              <a:t>9/26/2013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AB35A-7DB8-42F5-A299-37D23B1ECE38}" type="slidenum">
              <a:rPr lang="en-US" smtClean="0"/>
              <a:t>‹#›</a:t>
            </a:fld>
            <a:endParaRPr lang="en-US"/>
          </a:p>
        </p:txBody>
      </p:sp>
    </p:spTree>
    <p:extLst>
      <p:ext uri="{BB962C8B-B14F-4D97-AF65-F5344CB8AC3E}">
        <p14:creationId xmlns:p14="http://schemas.microsoft.com/office/powerpoint/2010/main" val="3238600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DD0ACC-7334-4880-B8E1-0ED6109AE546}" type="datetimeFigureOut">
              <a:rPr lang="en-US" smtClean="0"/>
              <a:t>9/26/2013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CAB35A-7DB8-42F5-A299-37D23B1ECE38}" type="slidenum">
              <a:rPr lang="en-US" smtClean="0"/>
              <a:t>‹#›</a:t>
            </a:fld>
            <a:endParaRPr lang="en-US"/>
          </a:p>
        </p:txBody>
      </p:sp>
    </p:spTree>
    <p:extLst>
      <p:ext uri="{BB962C8B-B14F-4D97-AF65-F5344CB8AC3E}">
        <p14:creationId xmlns:p14="http://schemas.microsoft.com/office/powerpoint/2010/main" val="4057352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DD0ACC-7334-4880-B8E1-0ED6109AE546}" type="datetimeFigureOut">
              <a:rPr lang="en-US" smtClean="0"/>
              <a:t>9/26/2013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CAB35A-7DB8-42F5-A299-37D23B1ECE38}" type="slidenum">
              <a:rPr lang="en-US" smtClean="0"/>
              <a:t>‹#›</a:t>
            </a:fld>
            <a:endParaRPr lang="en-US"/>
          </a:p>
        </p:txBody>
      </p:sp>
    </p:spTree>
    <p:extLst>
      <p:ext uri="{BB962C8B-B14F-4D97-AF65-F5344CB8AC3E}">
        <p14:creationId xmlns:p14="http://schemas.microsoft.com/office/powerpoint/2010/main" val="1494028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DD0ACC-7334-4880-B8E1-0ED6109AE546}" type="datetimeFigureOut">
              <a:rPr lang="en-US" smtClean="0"/>
              <a:t>9/26/2013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CAB35A-7DB8-42F5-A299-37D23B1ECE38}" type="slidenum">
              <a:rPr lang="en-US" smtClean="0"/>
              <a:t>‹#›</a:t>
            </a:fld>
            <a:endParaRPr lang="en-US"/>
          </a:p>
        </p:txBody>
      </p:sp>
    </p:spTree>
    <p:extLst>
      <p:ext uri="{BB962C8B-B14F-4D97-AF65-F5344CB8AC3E}">
        <p14:creationId xmlns:p14="http://schemas.microsoft.com/office/powerpoint/2010/main" val="3786749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DD0ACC-7334-4880-B8E1-0ED6109AE546}" type="datetimeFigureOut">
              <a:rPr lang="en-US" smtClean="0"/>
              <a:t>9/26/2013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AB35A-7DB8-42F5-A299-37D23B1ECE38}" type="slidenum">
              <a:rPr lang="en-US" smtClean="0"/>
              <a:t>‹#›</a:t>
            </a:fld>
            <a:endParaRPr lang="en-US"/>
          </a:p>
        </p:txBody>
      </p:sp>
    </p:spTree>
    <p:extLst>
      <p:ext uri="{BB962C8B-B14F-4D97-AF65-F5344CB8AC3E}">
        <p14:creationId xmlns:p14="http://schemas.microsoft.com/office/powerpoint/2010/main" val="150598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DD0ACC-7334-4880-B8E1-0ED6109AE546}" type="datetimeFigureOut">
              <a:rPr lang="en-US" smtClean="0"/>
              <a:t>9/26/2013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AB35A-7DB8-42F5-A299-37D23B1ECE38}" type="slidenum">
              <a:rPr lang="en-US" smtClean="0"/>
              <a:t>‹#›</a:t>
            </a:fld>
            <a:endParaRPr lang="en-US"/>
          </a:p>
        </p:txBody>
      </p:sp>
    </p:spTree>
    <p:extLst>
      <p:ext uri="{BB962C8B-B14F-4D97-AF65-F5344CB8AC3E}">
        <p14:creationId xmlns:p14="http://schemas.microsoft.com/office/powerpoint/2010/main" val="78898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DD0ACC-7334-4880-B8E1-0ED6109AE546}" type="datetimeFigureOut">
              <a:rPr lang="en-US" smtClean="0"/>
              <a:t>9/26/2013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AB35A-7DB8-42F5-A299-37D23B1ECE38}" type="slidenum">
              <a:rPr lang="en-US" smtClean="0"/>
              <a:t>‹#›</a:t>
            </a:fld>
            <a:endParaRPr lang="en-US"/>
          </a:p>
        </p:txBody>
      </p:sp>
    </p:spTree>
    <p:extLst>
      <p:ext uri="{BB962C8B-B14F-4D97-AF65-F5344CB8AC3E}">
        <p14:creationId xmlns:p14="http://schemas.microsoft.com/office/powerpoint/2010/main" val="1083853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0.emf"/><Relationship Id="rId5" Type="http://schemas.openxmlformats.org/officeDocument/2006/relationships/oleObject" Target="../embeddings/oleObject3.bin"/><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0.wmf"/><Relationship Id="rId5" Type="http://schemas.openxmlformats.org/officeDocument/2006/relationships/oleObject" Target="../embeddings/oleObject4.bin"/><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18.png"/><Relationship Id="rId7" Type="http://schemas.openxmlformats.org/officeDocument/2006/relationships/hyperlink" Target="http://www.ph2.uni-koeln.de/index.php?eID=tx_cms_showpic&amp;file=uploads/tx_bzdstaffdirectory/tjeng.gif&amp;wrap=%3ca%20href=%22javascript:%20close();%22%3e%20|%20%3c/a%3e&amp;md5=47512ba2ce6611df3b931bec263e6198" TargetMode="External"/><Relationship Id="rId12" Type="http://schemas.openxmlformats.org/officeDocument/2006/relationships/image" Target="../media/image26.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5.jpeg"/><Relationship Id="rId5" Type="http://schemas.openxmlformats.org/officeDocument/2006/relationships/image" Target="../media/image20.jpeg"/><Relationship Id="rId10" Type="http://schemas.openxmlformats.org/officeDocument/2006/relationships/image" Target="../media/image24.jpeg"/><Relationship Id="rId4" Type="http://schemas.openxmlformats.org/officeDocument/2006/relationships/image" Target="../media/image19.jpe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18355"/>
            <a:ext cx="9143998" cy="1277045"/>
          </a:xfrm>
          <a:solidFill>
            <a:srgbClr val="FF0000"/>
          </a:solidFill>
        </p:spPr>
        <p:txBody>
          <a:bodyPr>
            <a:normAutofit/>
          </a:bodyPr>
          <a:lstStyle/>
          <a:p>
            <a:r>
              <a:rPr lang="en-US" sz="3200" dirty="0" smtClean="0">
                <a:solidFill>
                  <a:schemeClr val="bg1"/>
                </a:solidFill>
              </a:rPr>
              <a:t>Electronic Delocalization in the </a:t>
            </a:r>
            <a:r>
              <a:rPr lang="en-US" sz="3200" dirty="0" err="1" smtClean="0">
                <a:solidFill>
                  <a:schemeClr val="bg1"/>
                </a:solidFill>
              </a:rPr>
              <a:t>Hunds</a:t>
            </a:r>
            <a:r>
              <a:rPr lang="en-US" sz="3200" dirty="0" smtClean="0">
                <a:solidFill>
                  <a:schemeClr val="bg1"/>
                </a:solidFill>
              </a:rPr>
              <a:t> Insulator </a:t>
            </a:r>
            <a:r>
              <a:rPr lang="en-US" sz="3200" dirty="0" err="1" smtClean="0">
                <a:solidFill>
                  <a:schemeClr val="bg1"/>
                </a:solidFill>
              </a:rPr>
              <a:t>LaMnPO</a:t>
            </a:r>
            <a:r>
              <a:rPr lang="en-US" sz="3200" dirty="0" smtClean="0">
                <a:solidFill>
                  <a:schemeClr val="bg1"/>
                </a:solidFill>
              </a:rPr>
              <a:t>: Implementing Theory Assisted Synthesis</a:t>
            </a:r>
            <a:endParaRPr lang="en-US" sz="3200" dirty="0">
              <a:solidFill>
                <a:schemeClr val="bg1"/>
              </a:solidFill>
            </a:endParaRPr>
          </a:p>
        </p:txBody>
      </p:sp>
      <p:sp>
        <p:nvSpPr>
          <p:cNvPr id="3" name="Subtitle 2"/>
          <p:cNvSpPr>
            <a:spLocks noGrp="1"/>
          </p:cNvSpPr>
          <p:nvPr>
            <p:ph type="subTitle" idx="1"/>
          </p:nvPr>
        </p:nvSpPr>
        <p:spPr>
          <a:xfrm>
            <a:off x="0" y="1295400"/>
            <a:ext cx="9143998" cy="3420566"/>
          </a:xfrm>
        </p:spPr>
        <p:txBody>
          <a:bodyPr>
            <a:noAutofit/>
          </a:bodyPr>
          <a:lstStyle/>
          <a:p>
            <a:endParaRPr lang="en-US" sz="2200" dirty="0" smtClean="0">
              <a:solidFill>
                <a:schemeClr val="tx1"/>
              </a:solidFill>
            </a:endParaRPr>
          </a:p>
          <a:p>
            <a:r>
              <a:rPr lang="en-US" sz="2200" dirty="0" smtClean="0">
                <a:solidFill>
                  <a:schemeClr val="tx1"/>
                </a:solidFill>
              </a:rPr>
              <a:t>J. W. Simonson, H. He, J. Misuraca, W. </a:t>
            </a:r>
            <a:r>
              <a:rPr lang="en-US" sz="2200" dirty="0" err="1" smtClean="0">
                <a:solidFill>
                  <a:schemeClr val="tx1"/>
                </a:solidFill>
              </a:rPr>
              <a:t>Miiller</a:t>
            </a:r>
            <a:r>
              <a:rPr lang="en-US" sz="2200" dirty="0" smtClean="0">
                <a:solidFill>
                  <a:schemeClr val="tx1"/>
                </a:solidFill>
              </a:rPr>
              <a:t>, D. McNally, A. Puri, J. </a:t>
            </a:r>
            <a:r>
              <a:rPr lang="en-US" sz="2200" dirty="0" err="1" smtClean="0">
                <a:solidFill>
                  <a:schemeClr val="tx1"/>
                </a:solidFill>
              </a:rPr>
              <a:t>Kistner</a:t>
            </a:r>
            <a:r>
              <a:rPr lang="en-US" sz="2200" dirty="0" smtClean="0">
                <a:solidFill>
                  <a:schemeClr val="tx1"/>
                </a:solidFill>
              </a:rPr>
              <a:t>-Morris, J. </a:t>
            </a:r>
            <a:r>
              <a:rPr lang="en-US" sz="2200" dirty="0" err="1" smtClean="0">
                <a:solidFill>
                  <a:schemeClr val="tx1"/>
                </a:solidFill>
              </a:rPr>
              <a:t>Hassinger</a:t>
            </a:r>
            <a:r>
              <a:rPr lang="en-US" sz="2200" dirty="0" smtClean="0">
                <a:solidFill>
                  <a:schemeClr val="tx1"/>
                </a:solidFill>
              </a:rPr>
              <a:t>, </a:t>
            </a:r>
            <a:r>
              <a:rPr lang="en-US" sz="2200" dirty="0">
                <a:solidFill>
                  <a:schemeClr val="tx1"/>
                </a:solidFill>
              </a:rPr>
              <a:t> </a:t>
            </a:r>
            <a:r>
              <a:rPr lang="en-US" sz="2200" dirty="0" smtClean="0">
                <a:solidFill>
                  <a:schemeClr val="tx1"/>
                </a:solidFill>
              </a:rPr>
              <a:t>T. Orvis,  S. Zellman, and M. C. Aronson </a:t>
            </a:r>
          </a:p>
          <a:p>
            <a:r>
              <a:rPr lang="en-US" sz="1800" dirty="0" smtClean="0">
                <a:solidFill>
                  <a:schemeClr val="tx1"/>
                </a:solidFill>
              </a:rPr>
              <a:t>Stony Brook University and Brookhaven National Laboratory</a:t>
            </a:r>
          </a:p>
          <a:p>
            <a:endParaRPr lang="en-US" sz="1800" dirty="0">
              <a:solidFill>
                <a:schemeClr val="tx1"/>
              </a:solidFill>
            </a:endParaRPr>
          </a:p>
          <a:p>
            <a:pPr algn="l"/>
            <a:r>
              <a:rPr lang="en-US" sz="2200" dirty="0" smtClean="0">
                <a:solidFill>
                  <a:schemeClr val="tx1"/>
                </a:solidFill>
              </a:rPr>
              <a:t>             D. Basov and K. Post  		      Z. Yin, M. Pezzoli, and G. </a:t>
            </a:r>
            <a:r>
              <a:rPr lang="en-US" sz="2200" dirty="0" err="1" smtClean="0">
                <a:solidFill>
                  <a:schemeClr val="tx1"/>
                </a:solidFill>
              </a:rPr>
              <a:t>Kotliar</a:t>
            </a:r>
            <a:endParaRPr lang="en-US" sz="2200" dirty="0" smtClean="0">
              <a:solidFill>
                <a:schemeClr val="tx1"/>
              </a:solidFill>
            </a:endParaRPr>
          </a:p>
          <a:p>
            <a:pPr algn="l"/>
            <a:r>
              <a:rPr lang="en-US" sz="2200" dirty="0">
                <a:solidFill>
                  <a:schemeClr val="tx1"/>
                </a:solidFill>
              </a:rPr>
              <a:t> </a:t>
            </a:r>
            <a:r>
              <a:rPr lang="en-US" sz="2200" dirty="0" smtClean="0">
                <a:solidFill>
                  <a:schemeClr val="tx1"/>
                </a:solidFill>
              </a:rPr>
              <a:t>                 </a:t>
            </a:r>
            <a:r>
              <a:rPr lang="en-US" sz="1800" dirty="0" smtClean="0">
                <a:solidFill>
                  <a:schemeClr val="tx1"/>
                </a:solidFill>
              </a:rPr>
              <a:t>UC San Diego</a:t>
            </a:r>
            <a:r>
              <a:rPr lang="en-US" sz="2200" dirty="0" smtClean="0">
                <a:solidFill>
                  <a:schemeClr val="tx1"/>
                </a:solidFill>
              </a:rPr>
              <a:t>				  </a:t>
            </a:r>
            <a:r>
              <a:rPr lang="en-US" sz="1800" dirty="0" smtClean="0">
                <a:solidFill>
                  <a:schemeClr val="tx1"/>
                </a:solidFill>
              </a:rPr>
              <a:t>Rutgers University</a:t>
            </a:r>
            <a:endParaRPr lang="en-US" sz="2200" dirty="0" smtClean="0">
              <a:solidFill>
                <a:schemeClr val="tx1"/>
              </a:solidFill>
            </a:endParaRPr>
          </a:p>
          <a:p>
            <a:pPr algn="l"/>
            <a:r>
              <a:rPr lang="en-US" sz="2200" dirty="0" smtClean="0">
                <a:solidFill>
                  <a:schemeClr val="tx1"/>
                </a:solidFill>
              </a:rPr>
              <a:t>   </a:t>
            </a:r>
          </a:p>
          <a:p>
            <a:pPr algn="l"/>
            <a:r>
              <a:rPr lang="en-US" sz="2200" dirty="0" err="1" smtClean="0">
                <a:solidFill>
                  <a:schemeClr val="tx1"/>
                </a:solidFill>
              </a:rPr>
              <a:t>A.Efimenko,N</a:t>
            </a:r>
            <a:r>
              <a:rPr lang="en-US" sz="2200" dirty="0" smtClean="0">
                <a:solidFill>
                  <a:schemeClr val="tx1"/>
                </a:solidFill>
              </a:rPr>
              <a:t>. </a:t>
            </a:r>
            <a:r>
              <a:rPr lang="en-US" sz="2200" dirty="0" err="1" smtClean="0">
                <a:solidFill>
                  <a:schemeClr val="tx1"/>
                </a:solidFill>
              </a:rPr>
              <a:t>Hollmann</a:t>
            </a:r>
            <a:r>
              <a:rPr lang="en-US" sz="2200" dirty="0" smtClean="0">
                <a:solidFill>
                  <a:schemeClr val="tx1"/>
                </a:solidFill>
              </a:rPr>
              <a:t>,         J</a:t>
            </a:r>
            <a:r>
              <a:rPr lang="en-US" sz="2200" dirty="0">
                <a:solidFill>
                  <a:schemeClr val="tx1"/>
                </a:solidFill>
              </a:rPr>
              <a:t>. </a:t>
            </a:r>
            <a:r>
              <a:rPr lang="en-US" sz="2200" dirty="0" err="1">
                <a:solidFill>
                  <a:schemeClr val="tx1"/>
                </a:solidFill>
              </a:rPr>
              <a:t>Guo</a:t>
            </a:r>
            <a:r>
              <a:rPr lang="en-US" sz="2200" dirty="0">
                <a:solidFill>
                  <a:schemeClr val="tx1"/>
                </a:solidFill>
              </a:rPr>
              <a:t> and L. L. </a:t>
            </a:r>
            <a:r>
              <a:rPr lang="en-US" sz="2200" dirty="0" smtClean="0">
                <a:solidFill>
                  <a:schemeClr val="tx1"/>
                </a:solidFill>
              </a:rPr>
              <a:t>Sun	     	   J</a:t>
            </a:r>
            <a:r>
              <a:rPr lang="en-US" sz="2200" dirty="0">
                <a:solidFill>
                  <a:schemeClr val="tx1"/>
                </a:solidFill>
              </a:rPr>
              <a:t>. W. </a:t>
            </a:r>
            <a:r>
              <a:rPr lang="en-US" sz="2200" dirty="0" smtClean="0">
                <a:solidFill>
                  <a:schemeClr val="tx1"/>
                </a:solidFill>
              </a:rPr>
              <a:t>Allen</a:t>
            </a:r>
            <a:endParaRPr lang="en-US" sz="2200" dirty="0">
              <a:solidFill>
                <a:schemeClr val="tx1"/>
              </a:solidFill>
            </a:endParaRPr>
          </a:p>
          <a:p>
            <a:pPr algn="l"/>
            <a:r>
              <a:rPr lang="en-US" sz="2200" dirty="0" smtClean="0">
                <a:solidFill>
                  <a:schemeClr val="tx1"/>
                </a:solidFill>
              </a:rPr>
              <a:t>Z. Hu, and L. H. </a:t>
            </a:r>
            <a:r>
              <a:rPr lang="en-US" sz="2200" dirty="0" err="1" smtClean="0">
                <a:solidFill>
                  <a:schemeClr val="tx1"/>
                </a:solidFill>
              </a:rPr>
              <a:t>Tjeng</a:t>
            </a:r>
            <a:r>
              <a:rPr lang="en-US" sz="2200" dirty="0" smtClean="0">
                <a:solidFill>
                  <a:schemeClr val="tx1"/>
                </a:solidFill>
              </a:rPr>
              <a:t>	</a:t>
            </a:r>
            <a:r>
              <a:rPr lang="en-US" sz="2200" dirty="0">
                <a:solidFill>
                  <a:schemeClr val="tx1"/>
                </a:solidFill>
              </a:rPr>
              <a:t> </a:t>
            </a:r>
            <a:r>
              <a:rPr lang="en-US" sz="2200" dirty="0" smtClean="0">
                <a:solidFill>
                  <a:schemeClr val="tx1"/>
                </a:solidFill>
              </a:rPr>
              <a:t>       </a:t>
            </a:r>
            <a:r>
              <a:rPr lang="en-US" sz="2200" dirty="0">
                <a:solidFill>
                  <a:schemeClr val="tx1"/>
                </a:solidFill>
              </a:rPr>
              <a:t> </a:t>
            </a:r>
            <a:r>
              <a:rPr lang="en-US" sz="2200" dirty="0" smtClean="0">
                <a:solidFill>
                  <a:schemeClr val="tx1"/>
                </a:solidFill>
              </a:rPr>
              <a:t>      </a:t>
            </a:r>
            <a:r>
              <a:rPr lang="en-US" sz="1800" dirty="0" smtClean="0">
                <a:solidFill>
                  <a:schemeClr val="tx1"/>
                </a:solidFill>
              </a:rPr>
              <a:t>CAS/IOP Beijing</a:t>
            </a:r>
            <a:r>
              <a:rPr lang="en-US" sz="1800" dirty="0">
                <a:solidFill>
                  <a:schemeClr val="tx1"/>
                </a:solidFill>
              </a:rPr>
              <a:t> </a:t>
            </a:r>
            <a:r>
              <a:rPr lang="en-US" sz="1800" dirty="0" smtClean="0">
                <a:solidFill>
                  <a:schemeClr val="tx1"/>
                </a:solidFill>
              </a:rPr>
              <a:t>                                University of Michigan</a:t>
            </a:r>
          </a:p>
          <a:p>
            <a:pPr algn="l"/>
            <a:r>
              <a:rPr lang="en-US" sz="1800" dirty="0">
                <a:solidFill>
                  <a:schemeClr val="tx1"/>
                </a:solidFill>
              </a:rPr>
              <a:t> </a:t>
            </a:r>
            <a:r>
              <a:rPr lang="en-US" sz="1800" dirty="0" smtClean="0">
                <a:solidFill>
                  <a:schemeClr val="tx1"/>
                </a:solidFill>
              </a:rPr>
              <a:t>     MPI-CFS   </a:t>
            </a:r>
            <a:r>
              <a:rPr lang="en-US" sz="1800" dirty="0">
                <a:solidFill>
                  <a:schemeClr val="tx1"/>
                </a:solidFill>
              </a:rPr>
              <a:t>Dresden   </a:t>
            </a:r>
            <a:r>
              <a:rPr lang="en-US" sz="1800" dirty="0" smtClean="0">
                <a:solidFill>
                  <a:schemeClr val="tx1"/>
                </a:solidFill>
              </a:rPr>
              <a:t>						             	</a:t>
            </a:r>
          </a:p>
          <a:p>
            <a:pPr algn="l"/>
            <a:r>
              <a:rPr lang="en-US" sz="2200" dirty="0">
                <a:solidFill>
                  <a:schemeClr val="tx1"/>
                </a:solidFill>
              </a:rPr>
              <a:t> </a:t>
            </a:r>
            <a:r>
              <a:rPr lang="en-US" sz="2200" dirty="0" smtClean="0">
                <a:solidFill>
                  <a:schemeClr val="tx1"/>
                </a:solidFill>
              </a:rPr>
              <a:t>             			 </a:t>
            </a:r>
          </a:p>
        </p:txBody>
      </p:sp>
      <p:pic>
        <p:nvPicPr>
          <p:cNvPr id="4" name="Picture 6" descr="stony Brook University Logo"/>
          <p:cNvPicPr>
            <a:picLocks noChangeAspect="1" noChangeArrowheads="1"/>
          </p:cNvPicPr>
          <p:nvPr/>
        </p:nvPicPr>
        <p:blipFill>
          <a:blip r:embed="rId2" cstate="print"/>
          <a:srcRect/>
          <a:stretch>
            <a:fillRect/>
          </a:stretch>
        </p:blipFill>
        <p:spPr bwMode="auto">
          <a:xfrm>
            <a:off x="2" y="5944155"/>
            <a:ext cx="1922240" cy="921258"/>
          </a:xfrm>
          <a:prstGeom prst="rect">
            <a:avLst/>
          </a:prstGeom>
          <a:noFill/>
        </p:spPr>
      </p:pic>
      <p:pic>
        <p:nvPicPr>
          <p:cNvPr id="5" name="Picture 8" descr="C:\mca\pasqual\bnl-sb\BNL_bnllogo.gif"/>
          <p:cNvPicPr>
            <a:picLocks noChangeAspect="1" noChangeArrowheads="1"/>
          </p:cNvPicPr>
          <p:nvPr/>
        </p:nvPicPr>
        <p:blipFill>
          <a:blip r:embed="rId3" cstate="print"/>
          <a:srcRect/>
          <a:stretch>
            <a:fillRect/>
          </a:stretch>
        </p:blipFill>
        <p:spPr bwMode="auto">
          <a:xfrm>
            <a:off x="6644354" y="5999226"/>
            <a:ext cx="2499646" cy="858774"/>
          </a:xfrm>
          <a:prstGeom prst="rect">
            <a:avLst/>
          </a:prstGeom>
          <a:noFill/>
        </p:spPr>
      </p:pic>
      <p:sp>
        <p:nvSpPr>
          <p:cNvPr id="6" name="TextBox 5"/>
          <p:cNvSpPr txBox="1"/>
          <p:nvPr/>
        </p:nvSpPr>
        <p:spPr>
          <a:xfrm>
            <a:off x="2286000" y="6365557"/>
            <a:ext cx="3999878" cy="492443"/>
          </a:xfrm>
          <a:prstGeom prst="rect">
            <a:avLst/>
          </a:prstGeom>
          <a:noFill/>
        </p:spPr>
        <p:txBody>
          <a:bodyPr wrap="none" rtlCol="0">
            <a:spAutoFit/>
          </a:bodyPr>
          <a:lstStyle/>
          <a:p>
            <a:pPr algn="ctr"/>
            <a:r>
              <a:rPr lang="en-US" sz="1300" dirty="0" smtClean="0"/>
              <a:t>Research supported by a DOD National Security Science </a:t>
            </a:r>
          </a:p>
          <a:p>
            <a:pPr algn="ctr"/>
            <a:r>
              <a:rPr lang="en-US" sz="1300" dirty="0" smtClean="0"/>
              <a:t>and Engineering Fellowship  via the AFOSR </a:t>
            </a:r>
            <a:endParaRPr lang="en-US" sz="1300" dirty="0"/>
          </a:p>
        </p:txBody>
      </p:sp>
      <p:pic>
        <p:nvPicPr>
          <p:cNvPr id="7" name="Picture 1" descr="C:\Users\maronson\Desktop\AFG-070418-001.jpg"/>
          <p:cNvPicPr>
            <a:picLocks noChangeAspect="1" noChangeArrowheads="1"/>
          </p:cNvPicPr>
          <p:nvPr/>
        </p:nvPicPr>
        <p:blipFill>
          <a:blip r:embed="rId4" cstate="print"/>
          <a:srcRect/>
          <a:stretch>
            <a:fillRect/>
          </a:stretch>
        </p:blipFill>
        <p:spPr bwMode="auto">
          <a:xfrm>
            <a:off x="3667433" y="5173761"/>
            <a:ext cx="1237012" cy="1263015"/>
          </a:xfrm>
          <a:prstGeom prst="rect">
            <a:avLst/>
          </a:prstGeom>
          <a:noFill/>
        </p:spPr>
      </p:pic>
    </p:spTree>
    <p:extLst>
      <p:ext uri="{BB962C8B-B14F-4D97-AF65-F5344CB8AC3E}">
        <p14:creationId xmlns:p14="http://schemas.microsoft.com/office/powerpoint/2010/main" val="2300843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20200" cy="609600"/>
          </a:xfrm>
          <a:noFill/>
        </p:spPr>
        <p:txBody>
          <a:bodyPr>
            <a:normAutofit/>
          </a:bodyPr>
          <a:lstStyle/>
          <a:p>
            <a:r>
              <a:rPr lang="en-US" sz="3200" b="1" dirty="0" smtClean="0"/>
              <a:t>Antiferromagnetic Order in </a:t>
            </a:r>
            <a:r>
              <a:rPr lang="en-US" sz="3200" b="1" dirty="0" err="1" smtClean="0"/>
              <a:t>LaMnPO</a:t>
            </a:r>
            <a:endParaRPr lang="en-US" sz="3200" b="1" dirty="0"/>
          </a:p>
        </p:txBody>
      </p:sp>
      <p:sp>
        <p:nvSpPr>
          <p:cNvPr id="4" name="TextBox 3"/>
          <p:cNvSpPr txBox="1"/>
          <p:nvPr/>
        </p:nvSpPr>
        <p:spPr>
          <a:xfrm>
            <a:off x="304800" y="854318"/>
            <a:ext cx="7324121" cy="369332"/>
          </a:xfrm>
          <a:prstGeom prst="rect">
            <a:avLst/>
          </a:prstGeom>
          <a:noFill/>
        </p:spPr>
        <p:txBody>
          <a:bodyPr wrap="none" rtlCol="0">
            <a:spAutoFit/>
          </a:bodyPr>
          <a:lstStyle/>
          <a:p>
            <a:r>
              <a:rPr lang="en-US" dirty="0" smtClean="0"/>
              <a:t>Neutron diffraction experiments:  polycrystalline material (BT-9, NIST-NCNR)</a:t>
            </a:r>
            <a:endParaRPr lang="en-US" dirty="0"/>
          </a:p>
        </p:txBody>
      </p:sp>
      <p:sp>
        <p:nvSpPr>
          <p:cNvPr id="7" name="TextBox 6"/>
          <p:cNvSpPr txBox="1"/>
          <p:nvPr/>
        </p:nvSpPr>
        <p:spPr>
          <a:xfrm>
            <a:off x="630336" y="4876800"/>
            <a:ext cx="7095172" cy="1969770"/>
          </a:xfrm>
          <a:prstGeom prst="rect">
            <a:avLst/>
          </a:prstGeom>
          <a:noFill/>
        </p:spPr>
        <p:txBody>
          <a:bodyPr wrap="square" rtlCol="0">
            <a:spAutoFit/>
          </a:bodyPr>
          <a:lstStyle/>
          <a:p>
            <a:r>
              <a:rPr lang="en-US" dirty="0" smtClean="0"/>
              <a:t>Confirm checkerboard-type magnetic structure   </a:t>
            </a:r>
            <a:r>
              <a:rPr lang="en-US" sz="1400" dirty="0" smtClean="0"/>
              <a:t>(</a:t>
            </a:r>
            <a:r>
              <a:rPr lang="en-US" sz="1400" dirty="0" err="1" smtClean="0"/>
              <a:t>Yanagi</a:t>
            </a:r>
            <a:r>
              <a:rPr lang="en-US" sz="1400" dirty="0" smtClean="0"/>
              <a:t> 2009): </a:t>
            </a:r>
          </a:p>
          <a:p>
            <a:r>
              <a:rPr lang="en-US" dirty="0" smtClean="0"/>
              <a:t>	LSDA Fermi surface </a:t>
            </a:r>
            <a:r>
              <a:rPr lang="en-US" dirty="0" err="1" smtClean="0"/>
              <a:t>nestable</a:t>
            </a:r>
            <a:r>
              <a:rPr lang="en-US" dirty="0" smtClean="0"/>
              <a:t>.</a:t>
            </a:r>
          </a:p>
          <a:p>
            <a:endParaRPr lang="en-US" sz="1400" dirty="0"/>
          </a:p>
          <a:p>
            <a:r>
              <a:rPr lang="en-US" dirty="0" smtClean="0"/>
              <a:t>Spin canting along c-axis:  T*=110 K</a:t>
            </a:r>
          </a:p>
          <a:p>
            <a:endParaRPr lang="en-US" dirty="0"/>
          </a:p>
          <a:p>
            <a:r>
              <a:rPr lang="en-US" dirty="0" smtClean="0"/>
              <a:t>T</a:t>
            </a:r>
            <a:r>
              <a:rPr lang="en-US" baseline="-25000" dirty="0" smtClean="0"/>
              <a:t>N</a:t>
            </a:r>
            <a:r>
              <a:rPr lang="en-US" dirty="0" smtClean="0"/>
              <a:t>=375 K,   </a:t>
            </a:r>
            <a:r>
              <a:rPr lang="en-US" dirty="0" err="1" smtClean="0">
                <a:latin typeface="Symbol" pitchFamily="18" charset="2"/>
              </a:rPr>
              <a:t>m</a:t>
            </a:r>
            <a:r>
              <a:rPr lang="en-US" baseline="-25000" dirty="0" err="1" smtClean="0"/>
              <a:t>AF</a:t>
            </a:r>
            <a:r>
              <a:rPr lang="en-US" dirty="0" smtClean="0"/>
              <a:t>(T→0) =3.2+/-0.1 </a:t>
            </a:r>
            <a:r>
              <a:rPr lang="en-US" dirty="0" err="1" smtClean="0">
                <a:latin typeface="Symbol" pitchFamily="18" charset="2"/>
              </a:rPr>
              <a:t>m</a:t>
            </a:r>
            <a:r>
              <a:rPr lang="en-US" baseline="-25000" dirty="0" err="1" smtClean="0"/>
              <a:t>B</a:t>
            </a:r>
            <a:r>
              <a:rPr lang="en-US" dirty="0" smtClean="0"/>
              <a:t>/</a:t>
            </a:r>
            <a:r>
              <a:rPr lang="en-US" dirty="0" err="1" smtClean="0"/>
              <a:t>Mn</a:t>
            </a:r>
            <a:r>
              <a:rPr lang="en-US" dirty="0"/>
              <a:t> </a:t>
            </a:r>
            <a:r>
              <a:rPr lang="en-US" dirty="0" smtClean="0"/>
              <a:t>     DMFT</a:t>
            </a:r>
            <a:r>
              <a:rPr lang="en-US" dirty="0"/>
              <a:t>:  </a:t>
            </a:r>
            <a:r>
              <a:rPr lang="en-US" dirty="0" err="1">
                <a:latin typeface="Symbol" pitchFamily="18" charset="2"/>
              </a:rPr>
              <a:t>m</a:t>
            </a:r>
            <a:r>
              <a:rPr lang="en-US" baseline="-25000" dirty="0" err="1"/>
              <a:t>AF</a:t>
            </a:r>
            <a:r>
              <a:rPr lang="en-US" dirty="0"/>
              <a:t>=3.05 </a:t>
            </a:r>
            <a:r>
              <a:rPr lang="en-US" dirty="0" err="1">
                <a:latin typeface="Symbol" pitchFamily="18" charset="2"/>
              </a:rPr>
              <a:t>m</a:t>
            </a:r>
            <a:r>
              <a:rPr lang="en-US" baseline="-25000" dirty="0" err="1"/>
              <a:t>B</a:t>
            </a:r>
            <a:r>
              <a:rPr lang="en-US" dirty="0"/>
              <a:t>/</a:t>
            </a:r>
            <a:r>
              <a:rPr lang="en-US" dirty="0" err="1"/>
              <a:t>Mn</a:t>
            </a:r>
            <a:endParaRPr lang="en-US" dirty="0"/>
          </a:p>
          <a:p>
            <a:r>
              <a:rPr lang="en-US" baseline="-25000" dirty="0" smtClean="0"/>
              <a:t>	</a:t>
            </a:r>
            <a:endParaRPr lang="en-US" dirty="0"/>
          </a:p>
        </p:txBody>
      </p:sp>
      <p:sp>
        <p:nvSpPr>
          <p:cNvPr id="11" name="Oval 10"/>
          <p:cNvSpPr/>
          <p:nvPr/>
        </p:nvSpPr>
        <p:spPr>
          <a:xfrm>
            <a:off x="108459" y="962784"/>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82628" y="4981699"/>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84659" y="573715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84659" y="63246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8200" y="2047581"/>
            <a:ext cx="533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724400" y="2861873"/>
            <a:ext cx="533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621675" y="3737696"/>
            <a:ext cx="533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564160" y="1400751"/>
            <a:ext cx="2099882" cy="2885014"/>
            <a:chOff x="2545360" y="1428162"/>
            <a:chExt cx="2099882" cy="2885014"/>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5360" y="1465391"/>
              <a:ext cx="2099882" cy="2847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ight Arrow 14"/>
            <p:cNvSpPr/>
            <p:nvPr/>
          </p:nvSpPr>
          <p:spPr>
            <a:xfrm rot="5400000">
              <a:off x="4426550" y="2340123"/>
              <a:ext cx="76200" cy="901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5400000">
              <a:off x="4274150" y="2345430"/>
              <a:ext cx="76200" cy="901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5400000">
              <a:off x="3512150" y="3259831"/>
              <a:ext cx="76200" cy="901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5400000">
              <a:off x="4274150" y="3107431"/>
              <a:ext cx="76200" cy="901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rot="5400000">
              <a:off x="4426550" y="3107914"/>
              <a:ext cx="76200" cy="901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720421" y="1428162"/>
              <a:ext cx="591829" cy="307777"/>
            </a:xfrm>
            <a:prstGeom prst="rect">
              <a:avLst/>
            </a:prstGeom>
            <a:noFill/>
          </p:spPr>
          <p:txBody>
            <a:bodyPr wrap="none" rtlCol="0">
              <a:spAutoFit/>
            </a:bodyPr>
            <a:lstStyle/>
            <a:p>
              <a:r>
                <a:rPr lang="en-US" sz="1400" dirty="0" smtClean="0"/>
                <a:t>390 K</a:t>
              </a:r>
              <a:endParaRPr lang="en-US" sz="1400" dirty="0"/>
            </a:p>
          </p:txBody>
        </p:sp>
        <p:sp>
          <p:nvSpPr>
            <p:cNvPr id="32" name="TextBox 31"/>
            <p:cNvSpPr txBox="1"/>
            <p:nvPr/>
          </p:nvSpPr>
          <p:spPr>
            <a:xfrm>
              <a:off x="3675370" y="2236591"/>
              <a:ext cx="591829" cy="307777"/>
            </a:xfrm>
            <a:prstGeom prst="rect">
              <a:avLst/>
            </a:prstGeom>
            <a:noFill/>
          </p:spPr>
          <p:txBody>
            <a:bodyPr wrap="none" rtlCol="0">
              <a:spAutoFit/>
            </a:bodyPr>
            <a:lstStyle/>
            <a:p>
              <a:r>
                <a:rPr lang="en-US" sz="1400" dirty="0" smtClean="0"/>
                <a:t>300 K</a:t>
              </a:r>
              <a:endParaRPr lang="en-US" sz="1400" dirty="0"/>
            </a:p>
          </p:txBody>
        </p:sp>
        <p:sp>
          <p:nvSpPr>
            <p:cNvPr id="33" name="TextBox 32"/>
            <p:cNvSpPr txBox="1"/>
            <p:nvPr/>
          </p:nvSpPr>
          <p:spPr>
            <a:xfrm>
              <a:off x="3720420" y="3037176"/>
              <a:ext cx="409086" cy="307777"/>
            </a:xfrm>
            <a:prstGeom prst="rect">
              <a:avLst/>
            </a:prstGeom>
            <a:noFill/>
          </p:spPr>
          <p:txBody>
            <a:bodyPr wrap="none" rtlCol="0">
              <a:spAutoFit/>
            </a:bodyPr>
            <a:lstStyle/>
            <a:p>
              <a:r>
                <a:rPr lang="en-US" sz="1400" dirty="0" smtClean="0"/>
                <a:t>4 K</a:t>
              </a:r>
              <a:endParaRPr lang="en-US" sz="1400" dirty="0"/>
            </a:p>
          </p:txBody>
        </p:sp>
      </p:gr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6006" y="1301690"/>
            <a:ext cx="2580651" cy="327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352800" y="3950131"/>
            <a:ext cx="1101905" cy="292388"/>
          </a:xfrm>
          <a:prstGeom prst="rect">
            <a:avLst/>
          </a:prstGeom>
          <a:noFill/>
        </p:spPr>
        <p:txBody>
          <a:bodyPr wrap="none" rtlCol="0">
            <a:spAutoFit/>
          </a:bodyPr>
          <a:lstStyle/>
          <a:p>
            <a:r>
              <a:rPr lang="en-US" sz="1300" dirty="0" smtClean="0"/>
              <a:t>(</a:t>
            </a:r>
            <a:r>
              <a:rPr lang="en-US" sz="1300" dirty="0" err="1" smtClean="0"/>
              <a:t>Yanagi</a:t>
            </a:r>
            <a:r>
              <a:rPr lang="en-US" sz="1300" dirty="0" smtClean="0"/>
              <a:t> 2009)</a:t>
            </a:r>
            <a:endParaRPr lang="en-US" sz="1300" dirty="0"/>
          </a:p>
        </p:txBody>
      </p:sp>
      <p:pic>
        <p:nvPicPr>
          <p:cNvPr id="29"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1430657"/>
            <a:ext cx="1090266" cy="2459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1437980"/>
            <a:ext cx="2061686" cy="1948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905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8" y="63740"/>
            <a:ext cx="9144000" cy="400050"/>
          </a:xfrm>
          <a:noFill/>
        </p:spPr>
        <p:txBody>
          <a:bodyPr rtlCol="0">
            <a:noAutofit/>
          </a:bodyPr>
          <a:lstStyle/>
          <a:p>
            <a:pPr algn="ctr">
              <a:defRPr/>
            </a:pPr>
            <a:r>
              <a:rPr lang="en-US" sz="3200" b="1" dirty="0"/>
              <a:t>Structural Evolution with Pressure in </a:t>
            </a:r>
            <a:r>
              <a:rPr lang="en-US" sz="3200" b="1" dirty="0" err="1"/>
              <a:t>LaMnPO</a:t>
            </a:r>
            <a:endParaRPr lang="en-US" sz="3200" b="1" dirty="0"/>
          </a:p>
        </p:txBody>
      </p:sp>
      <p:sp>
        <p:nvSpPr>
          <p:cNvPr id="100" name="Oval 99"/>
          <p:cNvSpPr/>
          <p:nvPr/>
        </p:nvSpPr>
        <p:spPr>
          <a:xfrm>
            <a:off x="279432" y="509209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 name="TextBox 5"/>
          <p:cNvSpPr txBox="1"/>
          <p:nvPr/>
        </p:nvSpPr>
        <p:spPr>
          <a:xfrm>
            <a:off x="425596" y="4984795"/>
            <a:ext cx="8668912" cy="1754326"/>
          </a:xfrm>
          <a:prstGeom prst="rect">
            <a:avLst/>
          </a:prstGeom>
          <a:noFill/>
        </p:spPr>
        <p:txBody>
          <a:bodyPr wrap="none" rtlCol="0">
            <a:spAutoFit/>
          </a:bodyPr>
          <a:lstStyle/>
          <a:p>
            <a:r>
              <a:rPr lang="en-US" dirty="0"/>
              <a:t>Experiments carried out in diamond anvil pressure cell on Beijing Synchrotron Radiation </a:t>
            </a:r>
          </a:p>
          <a:p>
            <a:r>
              <a:rPr lang="en-US" dirty="0"/>
              <a:t>Facility (Beamline4W2)   (L.L. Sun, J. </a:t>
            </a:r>
            <a:r>
              <a:rPr lang="en-US" dirty="0" err="1"/>
              <a:t>Guo</a:t>
            </a:r>
            <a:r>
              <a:rPr lang="en-US" dirty="0"/>
              <a:t>, J. Liu).</a:t>
            </a:r>
          </a:p>
          <a:p>
            <a:r>
              <a:rPr lang="en-US" dirty="0"/>
              <a:t>     -16 </a:t>
            </a:r>
            <a:r>
              <a:rPr lang="en-US" dirty="0" err="1"/>
              <a:t>GPa</a:t>
            </a:r>
            <a:r>
              <a:rPr lang="en-US" dirty="0"/>
              <a:t>:  transition from tetragonal </a:t>
            </a:r>
            <a:r>
              <a:rPr lang="en-US" dirty="0" err="1"/>
              <a:t>ZrCuSiAs</a:t>
            </a:r>
            <a:r>
              <a:rPr lang="en-US" dirty="0"/>
              <a:t> to new orthorhombic phase (c/a collapse).</a:t>
            </a:r>
          </a:p>
          <a:p>
            <a:r>
              <a:rPr lang="en-US" dirty="0"/>
              <a:t>     -30 </a:t>
            </a:r>
            <a:r>
              <a:rPr lang="en-US" dirty="0" err="1"/>
              <a:t>GPa</a:t>
            </a:r>
            <a:r>
              <a:rPr lang="en-US" dirty="0"/>
              <a:t>:  transition to collapsed orthorhombic phase (</a:t>
            </a:r>
            <a:r>
              <a:rPr lang="en-US" dirty="0">
                <a:latin typeface="Symbol" pitchFamily="18" charset="2"/>
              </a:rPr>
              <a:t>D</a:t>
            </a:r>
            <a:r>
              <a:rPr lang="en-US" dirty="0"/>
              <a:t>V/V~ 10%). </a:t>
            </a:r>
            <a:endParaRPr lang="en-US" dirty="0" smtClean="0"/>
          </a:p>
          <a:p>
            <a:endParaRPr lang="en-US" dirty="0"/>
          </a:p>
          <a:p>
            <a:r>
              <a:rPr lang="en-US" dirty="0" smtClean="0"/>
              <a:t>Information needed to enforce realism of DMFT </a:t>
            </a:r>
            <a:r>
              <a:rPr lang="en-US" dirty="0" smtClean="0"/>
              <a:t>and LSDA calculations</a:t>
            </a:r>
            <a:r>
              <a:rPr lang="en-US" dirty="0" smtClean="0"/>
              <a:t>. </a:t>
            </a:r>
            <a:endParaRPr lang="en-US" dirty="0"/>
          </a:p>
        </p:txBody>
      </p:sp>
      <p:pic>
        <p:nvPicPr>
          <p:cNvPr id="11268" name="Picture 4" descr="C:\mca\photon\talks\afosr_review-dec2011\PNASfigs\fig5_rev.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49827"/>
          <a:stretch/>
        </p:blipFill>
        <p:spPr bwMode="auto">
          <a:xfrm>
            <a:off x="630807" y="635852"/>
            <a:ext cx="2347638" cy="3734038"/>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3824725" y="665786"/>
            <a:ext cx="2985673" cy="2376503"/>
            <a:chOff x="4471170" y="716990"/>
            <a:chExt cx="3108960" cy="2474636"/>
          </a:xfrm>
        </p:grpSpPr>
        <p:pic>
          <p:nvPicPr>
            <p:cNvPr id="11269" name="Picture 5" descr="C:\mca\photon\talks\afosr_review-dec2011\PNASfigs\fig5_rev.png"/>
            <p:cNvPicPr>
              <a:picLocks noChangeArrowheads="1"/>
            </p:cNvPicPr>
            <p:nvPr/>
          </p:nvPicPr>
          <p:blipFill rotWithShape="1">
            <a:blip r:embed="rId3" cstate="print">
              <a:extLst>
                <a:ext uri="{28A0092B-C50C-407E-A947-70E740481C1C}">
                  <a14:useLocalDpi xmlns:a14="http://schemas.microsoft.com/office/drawing/2010/main" val="0"/>
                </a:ext>
              </a:extLst>
            </a:blip>
            <a:srcRect l="50578" t="1" r="-170" b="53263"/>
            <a:stretch/>
          </p:blipFill>
          <p:spPr bwMode="auto">
            <a:xfrm>
              <a:off x="4471170" y="716990"/>
              <a:ext cx="3108960" cy="19659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62601" y="2791517"/>
              <a:ext cx="1617965" cy="400109"/>
            </a:xfrm>
            <a:prstGeom prst="rect">
              <a:avLst/>
            </a:prstGeom>
            <a:noFill/>
          </p:spPr>
          <p:txBody>
            <a:bodyPr wrap="none" rtlCol="0">
              <a:spAutoFit/>
            </a:bodyPr>
            <a:lstStyle/>
            <a:p>
              <a:r>
                <a:rPr lang="en-US" sz="1350" dirty="0"/>
                <a:t>Pressure (</a:t>
              </a:r>
              <a:r>
                <a:rPr lang="en-US" sz="1350" dirty="0" err="1"/>
                <a:t>GPa</a:t>
              </a:r>
              <a:r>
                <a:rPr lang="en-US" sz="1350" dirty="0"/>
                <a:t>)</a:t>
              </a:r>
            </a:p>
          </p:txBody>
        </p:sp>
        <p:sp>
          <p:nvSpPr>
            <p:cNvPr id="4" name="TextBox 3"/>
            <p:cNvSpPr txBox="1"/>
            <p:nvPr/>
          </p:nvSpPr>
          <p:spPr>
            <a:xfrm>
              <a:off x="4724401" y="2629934"/>
              <a:ext cx="344539" cy="353943"/>
            </a:xfrm>
            <a:prstGeom prst="rect">
              <a:avLst/>
            </a:prstGeom>
            <a:noFill/>
          </p:spPr>
          <p:txBody>
            <a:bodyPr wrap="none" rtlCol="0">
              <a:spAutoFit/>
            </a:bodyPr>
            <a:lstStyle/>
            <a:p>
              <a:r>
                <a:rPr lang="en-US" sz="1125" dirty="0"/>
                <a:t>0</a:t>
              </a:r>
            </a:p>
          </p:txBody>
        </p:sp>
        <p:sp>
          <p:nvSpPr>
            <p:cNvPr id="5" name="TextBox 4"/>
            <p:cNvSpPr txBox="1"/>
            <p:nvPr/>
          </p:nvSpPr>
          <p:spPr>
            <a:xfrm>
              <a:off x="5257801" y="2629934"/>
              <a:ext cx="442856" cy="353943"/>
            </a:xfrm>
            <a:prstGeom prst="rect">
              <a:avLst/>
            </a:prstGeom>
            <a:noFill/>
          </p:spPr>
          <p:txBody>
            <a:bodyPr wrap="none" rtlCol="0">
              <a:spAutoFit/>
            </a:bodyPr>
            <a:lstStyle/>
            <a:p>
              <a:r>
                <a:rPr lang="en-US" sz="1125" dirty="0"/>
                <a:t>10</a:t>
              </a:r>
            </a:p>
          </p:txBody>
        </p:sp>
        <p:sp>
          <p:nvSpPr>
            <p:cNvPr id="7" name="TextBox 6"/>
            <p:cNvSpPr txBox="1"/>
            <p:nvPr/>
          </p:nvSpPr>
          <p:spPr>
            <a:xfrm>
              <a:off x="5867401" y="2629934"/>
              <a:ext cx="442856" cy="353943"/>
            </a:xfrm>
            <a:prstGeom prst="rect">
              <a:avLst/>
            </a:prstGeom>
            <a:noFill/>
          </p:spPr>
          <p:txBody>
            <a:bodyPr wrap="none" rtlCol="0">
              <a:spAutoFit/>
            </a:bodyPr>
            <a:lstStyle/>
            <a:p>
              <a:r>
                <a:rPr lang="en-US" sz="1125" dirty="0"/>
                <a:t>20</a:t>
              </a:r>
            </a:p>
          </p:txBody>
        </p:sp>
        <p:sp>
          <p:nvSpPr>
            <p:cNvPr id="8" name="TextBox 7"/>
            <p:cNvSpPr txBox="1"/>
            <p:nvPr/>
          </p:nvSpPr>
          <p:spPr>
            <a:xfrm>
              <a:off x="6439257" y="2629934"/>
              <a:ext cx="442856" cy="353943"/>
            </a:xfrm>
            <a:prstGeom prst="rect">
              <a:avLst/>
            </a:prstGeom>
            <a:noFill/>
          </p:spPr>
          <p:txBody>
            <a:bodyPr wrap="none" rtlCol="0">
              <a:spAutoFit/>
            </a:bodyPr>
            <a:lstStyle/>
            <a:p>
              <a:r>
                <a:rPr lang="en-US" sz="1125" dirty="0"/>
                <a:t>30</a:t>
              </a:r>
            </a:p>
          </p:txBody>
        </p:sp>
        <p:sp>
          <p:nvSpPr>
            <p:cNvPr id="9" name="TextBox 8"/>
            <p:cNvSpPr txBox="1"/>
            <p:nvPr/>
          </p:nvSpPr>
          <p:spPr>
            <a:xfrm>
              <a:off x="7034705" y="2629934"/>
              <a:ext cx="442856" cy="353943"/>
            </a:xfrm>
            <a:prstGeom prst="rect">
              <a:avLst/>
            </a:prstGeom>
            <a:noFill/>
          </p:spPr>
          <p:txBody>
            <a:bodyPr wrap="none" rtlCol="0">
              <a:spAutoFit/>
            </a:bodyPr>
            <a:lstStyle/>
            <a:p>
              <a:r>
                <a:rPr lang="en-US" sz="1125" dirty="0"/>
                <a:t>40</a:t>
              </a:r>
            </a:p>
          </p:txBody>
        </p:sp>
      </p:grpSp>
      <p:grpSp>
        <p:nvGrpSpPr>
          <p:cNvPr id="10" name="Group 9"/>
          <p:cNvGrpSpPr/>
          <p:nvPr/>
        </p:nvGrpSpPr>
        <p:grpSpPr>
          <a:xfrm>
            <a:off x="3663836" y="2747896"/>
            <a:ext cx="3950707" cy="2036526"/>
            <a:chOff x="3733800" y="2564932"/>
            <a:chExt cx="3950707" cy="2036526"/>
          </a:xfrm>
        </p:grpSpPr>
        <p:pic>
          <p:nvPicPr>
            <p:cNvPr id="14" name="Picture 2" descr="C:\mca\photon\talks\afosr_review-dec2011\LaMnPO_to_scal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 r="65994"/>
            <a:stretch/>
          </p:blipFill>
          <p:spPr bwMode="auto">
            <a:xfrm>
              <a:off x="3733800" y="2711836"/>
              <a:ext cx="720407" cy="12344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mca\photon\talks\afosr_review-dec2011\LaMnPO_to_scal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988" r="33010"/>
            <a:stretch/>
          </p:blipFill>
          <p:spPr bwMode="auto">
            <a:xfrm>
              <a:off x="5145778" y="2711836"/>
              <a:ext cx="699218" cy="12344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mca\photon\talks\afosr_review-dec2011\LaMnPO_to_scal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004" r="-3"/>
            <a:stretch/>
          </p:blipFill>
          <p:spPr bwMode="auto">
            <a:xfrm>
              <a:off x="6545358" y="2711836"/>
              <a:ext cx="678031" cy="123444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flipH="1">
              <a:off x="4480588" y="2564932"/>
              <a:ext cx="171450" cy="1730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446202" y="2564932"/>
              <a:ext cx="171450" cy="1730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734844" y="3989752"/>
              <a:ext cx="1095172" cy="611706"/>
            </a:xfrm>
            <a:prstGeom prst="rect">
              <a:avLst/>
            </a:prstGeom>
            <a:noFill/>
          </p:spPr>
          <p:txBody>
            <a:bodyPr wrap="none" rtlCol="0">
              <a:spAutoFit/>
            </a:bodyPr>
            <a:lstStyle/>
            <a:p>
              <a:r>
                <a:rPr lang="en-US" sz="1125" b="1" dirty="0"/>
                <a:t>1 bar </a:t>
              </a:r>
            </a:p>
            <a:p>
              <a:r>
                <a:rPr lang="en-US" sz="1125" dirty="0"/>
                <a:t>c/a=2.179  </a:t>
              </a:r>
            </a:p>
            <a:p>
              <a:r>
                <a:rPr lang="en-US" sz="1125" dirty="0" err="1"/>
                <a:t>Mn</a:t>
              </a:r>
              <a:r>
                <a:rPr lang="en-US" sz="1125" dirty="0"/>
                <a:t>-P=0.1541 Ǻ</a:t>
              </a:r>
            </a:p>
          </p:txBody>
        </p:sp>
        <p:sp>
          <p:nvSpPr>
            <p:cNvPr id="30" name="TextBox 29"/>
            <p:cNvSpPr txBox="1"/>
            <p:nvPr/>
          </p:nvSpPr>
          <p:spPr>
            <a:xfrm>
              <a:off x="5136229" y="3989752"/>
              <a:ext cx="1053494" cy="611706"/>
            </a:xfrm>
            <a:prstGeom prst="rect">
              <a:avLst/>
            </a:prstGeom>
            <a:noFill/>
          </p:spPr>
          <p:txBody>
            <a:bodyPr wrap="none" rtlCol="0">
              <a:spAutoFit/>
            </a:bodyPr>
            <a:lstStyle/>
            <a:p>
              <a:r>
                <a:rPr lang="en-US" sz="1125" b="1" dirty="0"/>
                <a:t>16 </a:t>
              </a:r>
              <a:r>
                <a:rPr lang="en-US" sz="1125" b="1" dirty="0" err="1"/>
                <a:t>GPa</a:t>
              </a:r>
              <a:endParaRPr lang="en-US" sz="1125" b="1" dirty="0"/>
            </a:p>
            <a:p>
              <a:r>
                <a:rPr lang="en-US" sz="1125" dirty="0"/>
                <a:t>c/a= 1.442 </a:t>
              </a:r>
            </a:p>
            <a:p>
              <a:r>
                <a:rPr lang="en-US" sz="1125" dirty="0" err="1"/>
                <a:t>Mn</a:t>
              </a:r>
              <a:r>
                <a:rPr lang="en-US" sz="1125" dirty="0"/>
                <a:t>-P= 0.112 Ǻ</a:t>
              </a:r>
            </a:p>
          </p:txBody>
        </p:sp>
        <p:sp>
          <p:nvSpPr>
            <p:cNvPr id="31" name="TextBox 30"/>
            <p:cNvSpPr txBox="1"/>
            <p:nvPr/>
          </p:nvSpPr>
          <p:spPr>
            <a:xfrm>
              <a:off x="6525215" y="3989752"/>
              <a:ext cx="1159292" cy="611706"/>
            </a:xfrm>
            <a:prstGeom prst="rect">
              <a:avLst/>
            </a:prstGeom>
            <a:noFill/>
          </p:spPr>
          <p:txBody>
            <a:bodyPr wrap="none" rtlCol="0">
              <a:spAutoFit/>
            </a:bodyPr>
            <a:lstStyle/>
            <a:p>
              <a:r>
                <a:rPr lang="en-US" sz="1125" b="1" dirty="0"/>
                <a:t>30 </a:t>
              </a:r>
              <a:r>
                <a:rPr lang="en-US" sz="1125" b="1" dirty="0" err="1"/>
                <a:t>GPa</a:t>
              </a:r>
              <a:endParaRPr lang="en-US" sz="1125" b="1" dirty="0"/>
            </a:p>
            <a:p>
              <a:r>
                <a:rPr lang="en-US" sz="1125" dirty="0"/>
                <a:t>c/a=1.381  </a:t>
              </a:r>
            </a:p>
            <a:p>
              <a:r>
                <a:rPr lang="en-US" sz="1125" dirty="0" err="1"/>
                <a:t>Mn</a:t>
              </a:r>
              <a:r>
                <a:rPr lang="en-US" sz="1125" dirty="0"/>
                <a:t>-P=  0.0676 Ǻ</a:t>
              </a:r>
            </a:p>
          </p:txBody>
        </p:sp>
      </p:grpSp>
      <p:pic>
        <p:nvPicPr>
          <p:cNvPr id="22" name="Picture 2" descr="http://wls.iphy.ac.cn/chinese/inside/upload/271_2009081017490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187" r="7148"/>
          <a:stretch/>
        </p:blipFill>
        <p:spPr bwMode="auto">
          <a:xfrm>
            <a:off x="7461047" y="712710"/>
            <a:ext cx="1339072" cy="150649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7403268" y="2210558"/>
            <a:ext cx="1454629" cy="677108"/>
          </a:xfrm>
          <a:prstGeom prst="rect">
            <a:avLst/>
          </a:prstGeom>
          <a:noFill/>
        </p:spPr>
        <p:txBody>
          <a:bodyPr wrap="square" rtlCol="0">
            <a:spAutoFit/>
          </a:bodyPr>
          <a:lstStyle/>
          <a:p>
            <a:r>
              <a:rPr lang="en-US" sz="1400" dirty="0" err="1" smtClean="0"/>
              <a:t>Liling</a:t>
            </a:r>
            <a:r>
              <a:rPr lang="en-US" sz="1400" dirty="0" smtClean="0"/>
              <a:t> Sun</a:t>
            </a:r>
          </a:p>
          <a:p>
            <a:r>
              <a:rPr lang="en-US" sz="1200" dirty="0" smtClean="0"/>
              <a:t>Institute of Physics</a:t>
            </a:r>
          </a:p>
          <a:p>
            <a:r>
              <a:rPr lang="en-US" sz="1200" dirty="0" smtClean="0"/>
              <a:t>Beijing</a:t>
            </a:r>
            <a:endParaRPr lang="en-US" sz="1200" dirty="0"/>
          </a:p>
        </p:txBody>
      </p:sp>
      <p:sp>
        <p:nvSpPr>
          <p:cNvPr id="24" name="Oval 23"/>
          <p:cNvSpPr/>
          <p:nvPr/>
        </p:nvSpPr>
        <p:spPr>
          <a:xfrm>
            <a:off x="285437" y="647700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Tree>
    <p:extLst>
      <p:ext uri="{BB962C8B-B14F-4D97-AF65-F5344CB8AC3E}">
        <p14:creationId xmlns:p14="http://schemas.microsoft.com/office/powerpoint/2010/main" val="246430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3" y="-25563"/>
            <a:ext cx="9144000" cy="400050"/>
          </a:xfrm>
          <a:noFill/>
        </p:spPr>
        <p:txBody>
          <a:bodyPr rtlCol="0">
            <a:noAutofit/>
          </a:bodyPr>
          <a:lstStyle/>
          <a:p>
            <a:pPr algn="ctr">
              <a:defRPr/>
            </a:pPr>
            <a:r>
              <a:rPr lang="en-US" sz="3200" b="1" dirty="0"/>
              <a:t>Insulator-Metal Transition in </a:t>
            </a:r>
            <a:r>
              <a:rPr lang="en-US" sz="3200" b="1" dirty="0" err="1"/>
              <a:t>LaMnPO</a:t>
            </a:r>
            <a:r>
              <a:rPr lang="en-US" sz="3200" b="1" dirty="0"/>
              <a:t>  (P</a:t>
            </a:r>
            <a:r>
              <a:rPr lang="en-US" sz="3200" b="1" baseline="-25000" dirty="0"/>
              <a:t>C</a:t>
            </a:r>
            <a:r>
              <a:rPr lang="en-US" sz="3200" b="1" dirty="0"/>
              <a:t>&lt; 16 </a:t>
            </a:r>
            <a:r>
              <a:rPr lang="en-US" sz="3200" b="1" dirty="0" err="1"/>
              <a:t>GPa</a:t>
            </a:r>
            <a:r>
              <a:rPr lang="en-US" sz="3200" b="1" dirty="0"/>
              <a:t>)</a:t>
            </a:r>
          </a:p>
        </p:txBody>
      </p:sp>
      <p:sp>
        <p:nvSpPr>
          <p:cNvPr id="100" name="Oval 99"/>
          <p:cNvSpPr/>
          <p:nvPr/>
        </p:nvSpPr>
        <p:spPr>
          <a:xfrm>
            <a:off x="290558" y="640080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 name="TextBox 5"/>
          <p:cNvSpPr txBox="1"/>
          <p:nvPr/>
        </p:nvSpPr>
        <p:spPr>
          <a:xfrm>
            <a:off x="470172" y="4906588"/>
            <a:ext cx="8673827" cy="2031325"/>
          </a:xfrm>
          <a:prstGeom prst="rect">
            <a:avLst/>
          </a:prstGeom>
          <a:noFill/>
        </p:spPr>
        <p:txBody>
          <a:bodyPr wrap="square" rtlCol="0">
            <a:spAutoFit/>
          </a:bodyPr>
          <a:lstStyle/>
          <a:p>
            <a:r>
              <a:rPr lang="en-US" b="1" i="1" dirty="0"/>
              <a:t>DFT+DMFT calculations using high pressure structures:  (Z. P. Yin, G. </a:t>
            </a:r>
            <a:r>
              <a:rPr lang="en-US" b="1" i="1" dirty="0" err="1"/>
              <a:t>Kotliar</a:t>
            </a:r>
            <a:r>
              <a:rPr lang="en-US" b="1" i="1" dirty="0"/>
              <a:t>)  </a:t>
            </a:r>
          </a:p>
          <a:p>
            <a:r>
              <a:rPr lang="en-US" b="1" i="1" dirty="0"/>
              <a:t> </a:t>
            </a:r>
          </a:p>
          <a:p>
            <a:r>
              <a:rPr lang="en-US" dirty="0"/>
              <a:t>Increasing valence fluctuations with increasing pressure: precursor to insulator – metal transition</a:t>
            </a:r>
            <a:r>
              <a:rPr lang="en-US" dirty="0" smtClean="0"/>
              <a:t>.</a:t>
            </a:r>
          </a:p>
          <a:p>
            <a:endParaRPr lang="en-US" dirty="0"/>
          </a:p>
          <a:p>
            <a:r>
              <a:rPr lang="en-US" dirty="0" smtClean="0"/>
              <a:t>Charge  </a:t>
            </a:r>
            <a:r>
              <a:rPr lang="en-US" dirty="0"/>
              <a:t>gap completely suppressed for P ≤16 </a:t>
            </a:r>
            <a:r>
              <a:rPr lang="en-US" dirty="0" err="1"/>
              <a:t>GPa</a:t>
            </a:r>
            <a:r>
              <a:rPr lang="en-US" dirty="0"/>
              <a:t>.</a:t>
            </a:r>
          </a:p>
          <a:p>
            <a:endParaRPr lang="en-US" dirty="0"/>
          </a:p>
        </p:txBody>
      </p:sp>
      <p:sp>
        <p:nvSpPr>
          <p:cNvPr id="23" name="Oval 22"/>
          <p:cNvSpPr/>
          <p:nvPr/>
        </p:nvSpPr>
        <p:spPr>
          <a:xfrm>
            <a:off x="290558" y="556260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7172"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2116" y="780150"/>
            <a:ext cx="2935528" cy="1767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7606" y="2650604"/>
            <a:ext cx="2888910" cy="1805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a:grpSpLocks noChangeAspect="1"/>
          </p:cNvGrpSpPr>
          <p:nvPr/>
        </p:nvGrpSpPr>
        <p:grpSpPr>
          <a:xfrm>
            <a:off x="609600" y="766703"/>
            <a:ext cx="3858561" cy="2016389"/>
            <a:chOff x="108811" y="552212"/>
            <a:chExt cx="3149632" cy="1645920"/>
          </a:xfrm>
        </p:grpSpPr>
        <p:pic>
          <p:nvPicPr>
            <p:cNvPr id="7170" name="Picture 2"/>
            <p:cNvPicPr>
              <a:picLocks noChangeArrowheads="1"/>
            </p:cNvPicPr>
            <p:nvPr/>
          </p:nvPicPr>
          <p:blipFill rotWithShape="1">
            <a:blip r:embed="rId4" cstate="print">
              <a:extLst>
                <a:ext uri="{28A0092B-C50C-407E-A947-70E740481C1C}">
                  <a14:useLocalDpi xmlns:a14="http://schemas.microsoft.com/office/drawing/2010/main" val="0"/>
                </a:ext>
              </a:extLst>
            </a:blip>
            <a:srcRect t="9790" b="2127"/>
            <a:stretch/>
          </p:blipFill>
          <p:spPr bwMode="auto">
            <a:xfrm>
              <a:off x="108811" y="552212"/>
              <a:ext cx="3149632"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flipH="1">
              <a:off x="527068" y="1679474"/>
              <a:ext cx="677452" cy="333424"/>
            </a:xfrm>
            <a:prstGeom prst="rect">
              <a:avLst/>
            </a:prstGeom>
            <a:noFill/>
          </p:spPr>
          <p:txBody>
            <a:bodyPr wrap="square" rtlCol="0">
              <a:spAutoFit/>
            </a:bodyPr>
            <a:lstStyle/>
            <a:p>
              <a:r>
                <a:rPr lang="en-US" sz="1350" dirty="0">
                  <a:solidFill>
                    <a:schemeClr val="bg1"/>
                  </a:solidFill>
                </a:rPr>
                <a:t>1 bar</a:t>
              </a:r>
            </a:p>
          </p:txBody>
        </p:sp>
        <p:cxnSp>
          <p:nvCxnSpPr>
            <p:cNvPr id="8" name="Straight Connector 7"/>
            <p:cNvCxnSpPr/>
            <p:nvPr/>
          </p:nvCxnSpPr>
          <p:spPr>
            <a:xfrm>
              <a:off x="528626" y="1295400"/>
              <a:ext cx="2362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a:grpSpLocks noChangeAspect="1"/>
          </p:cNvGrpSpPr>
          <p:nvPr/>
        </p:nvGrpSpPr>
        <p:grpSpPr>
          <a:xfrm>
            <a:off x="994925" y="2578290"/>
            <a:ext cx="3256020" cy="2061242"/>
            <a:chOff x="429575" y="2198132"/>
            <a:chExt cx="2657796" cy="1682532"/>
          </a:xfrm>
        </p:grpSpPr>
        <p:pic>
          <p:nvPicPr>
            <p:cNvPr id="7171" name="Picture 3"/>
            <p:cNvPicPr>
              <a:picLocks noChangeArrowheads="1"/>
            </p:cNvPicPr>
            <p:nvPr/>
          </p:nvPicPr>
          <p:blipFill rotWithShape="1">
            <a:blip r:embed="rId5" cstate="print">
              <a:extLst>
                <a:ext uri="{28A0092B-C50C-407E-A947-70E740481C1C}">
                  <a14:useLocalDpi xmlns:a14="http://schemas.microsoft.com/office/drawing/2010/main" val="0"/>
                </a:ext>
              </a:extLst>
            </a:blip>
            <a:srcRect l="22037" t="7747" r="19668" b="3147"/>
            <a:stretch/>
          </p:blipFill>
          <p:spPr bwMode="auto">
            <a:xfrm>
              <a:off x="429575" y="2198132"/>
              <a:ext cx="2560303" cy="1682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7068" y="3386535"/>
              <a:ext cx="753198" cy="333424"/>
            </a:xfrm>
            <a:prstGeom prst="rect">
              <a:avLst/>
            </a:prstGeom>
            <a:noFill/>
          </p:spPr>
          <p:txBody>
            <a:bodyPr wrap="none" rtlCol="0">
              <a:spAutoFit/>
            </a:bodyPr>
            <a:lstStyle/>
            <a:p>
              <a:r>
                <a:rPr lang="en-US" sz="1350" dirty="0">
                  <a:solidFill>
                    <a:schemeClr val="bg1"/>
                  </a:solidFill>
                </a:rPr>
                <a:t>16 </a:t>
              </a:r>
              <a:r>
                <a:rPr lang="en-US" sz="1350" dirty="0" err="1">
                  <a:solidFill>
                    <a:schemeClr val="bg1"/>
                  </a:solidFill>
                </a:rPr>
                <a:t>GPa</a:t>
              </a:r>
              <a:endParaRPr lang="en-US" sz="1350" dirty="0">
                <a:solidFill>
                  <a:schemeClr val="bg1"/>
                </a:solidFill>
              </a:endParaRPr>
            </a:p>
          </p:txBody>
        </p:sp>
        <p:cxnSp>
          <p:nvCxnSpPr>
            <p:cNvPr id="16" name="Straight Connector 15"/>
            <p:cNvCxnSpPr/>
            <p:nvPr/>
          </p:nvCxnSpPr>
          <p:spPr>
            <a:xfrm>
              <a:off x="527068" y="2971800"/>
              <a:ext cx="256030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04339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noChangeAspect="1"/>
          </p:cNvGrpSpPr>
          <p:nvPr/>
        </p:nvGrpSpPr>
        <p:grpSpPr>
          <a:xfrm>
            <a:off x="-9625" y="421225"/>
            <a:ext cx="4898766" cy="4435294"/>
            <a:chOff x="0" y="691974"/>
            <a:chExt cx="3899150" cy="3530251"/>
          </a:xfrm>
        </p:grpSpPr>
        <p:grpSp>
          <p:nvGrpSpPr>
            <p:cNvPr id="18" name="Group 17"/>
            <p:cNvGrpSpPr/>
            <p:nvPr/>
          </p:nvGrpSpPr>
          <p:grpSpPr>
            <a:xfrm>
              <a:off x="0" y="691974"/>
              <a:ext cx="3899150" cy="3530251"/>
              <a:chOff x="59399" y="685800"/>
              <a:chExt cx="4596106" cy="3530251"/>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99" y="685800"/>
                <a:ext cx="4569752" cy="3530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93800" y="2794000"/>
                <a:ext cx="690522" cy="260507"/>
              </a:xfrm>
              <a:prstGeom prst="rect">
                <a:avLst/>
              </a:prstGeom>
              <a:noFill/>
            </p:spPr>
            <p:txBody>
              <a:bodyPr wrap="none" rtlCol="0">
                <a:spAutoFit/>
              </a:bodyPr>
              <a:lstStyle/>
              <a:p>
                <a:r>
                  <a:rPr lang="en-US" sz="1050" dirty="0"/>
                  <a:t>12 </a:t>
                </a:r>
                <a:r>
                  <a:rPr lang="en-US" sz="1050" dirty="0" err="1"/>
                  <a:t>GPa</a:t>
                </a:r>
                <a:endParaRPr lang="en-US" sz="1050" dirty="0"/>
              </a:p>
            </p:txBody>
          </p:sp>
          <p:grpSp>
            <p:nvGrpSpPr>
              <p:cNvPr id="16" name="Group 15"/>
              <p:cNvGrpSpPr/>
              <p:nvPr/>
            </p:nvGrpSpPr>
            <p:grpSpPr>
              <a:xfrm>
                <a:off x="4036710" y="2444400"/>
                <a:ext cx="618795" cy="1221424"/>
                <a:chOff x="4036710" y="2444400"/>
                <a:chExt cx="618795" cy="1221424"/>
              </a:xfrm>
            </p:grpSpPr>
            <p:grpSp>
              <p:nvGrpSpPr>
                <p:cNvPr id="14" name="Group 13"/>
                <p:cNvGrpSpPr/>
                <p:nvPr/>
              </p:nvGrpSpPr>
              <p:grpSpPr>
                <a:xfrm>
                  <a:off x="4036710" y="2947887"/>
                  <a:ext cx="618795" cy="717937"/>
                  <a:chOff x="4036710" y="2947887"/>
                  <a:chExt cx="618795" cy="717937"/>
                </a:xfrm>
              </p:grpSpPr>
              <p:sp>
                <p:nvSpPr>
                  <p:cNvPr id="9" name="TextBox 8"/>
                  <p:cNvSpPr txBox="1"/>
                  <p:nvPr/>
                </p:nvSpPr>
                <p:spPr>
                  <a:xfrm>
                    <a:off x="4036710" y="3429000"/>
                    <a:ext cx="618795" cy="236824"/>
                  </a:xfrm>
                  <a:prstGeom prst="rect">
                    <a:avLst/>
                  </a:prstGeom>
                  <a:noFill/>
                </p:spPr>
                <p:txBody>
                  <a:bodyPr wrap="none" rtlCol="0">
                    <a:spAutoFit/>
                  </a:bodyPr>
                  <a:lstStyle/>
                  <a:p>
                    <a:r>
                      <a:rPr lang="en-US" sz="900" dirty="0"/>
                      <a:t>19 </a:t>
                    </a:r>
                    <a:r>
                      <a:rPr lang="en-US" sz="900" dirty="0" err="1"/>
                      <a:t>GPa</a:t>
                    </a:r>
                    <a:endParaRPr lang="en-US" sz="900" dirty="0"/>
                  </a:p>
                </p:txBody>
              </p:sp>
              <p:sp>
                <p:nvSpPr>
                  <p:cNvPr id="11" name="TextBox 10"/>
                  <p:cNvSpPr txBox="1"/>
                  <p:nvPr/>
                </p:nvSpPr>
                <p:spPr>
                  <a:xfrm>
                    <a:off x="4036710" y="2947887"/>
                    <a:ext cx="618795" cy="236824"/>
                  </a:xfrm>
                  <a:prstGeom prst="rect">
                    <a:avLst/>
                  </a:prstGeom>
                  <a:noFill/>
                </p:spPr>
                <p:txBody>
                  <a:bodyPr wrap="none" rtlCol="0">
                    <a:spAutoFit/>
                  </a:bodyPr>
                  <a:lstStyle/>
                  <a:p>
                    <a:r>
                      <a:rPr lang="en-US" sz="900" dirty="0"/>
                      <a:t>10 </a:t>
                    </a:r>
                    <a:r>
                      <a:rPr lang="en-US" sz="900" dirty="0" err="1"/>
                      <a:t>GPa</a:t>
                    </a:r>
                    <a:endParaRPr lang="en-US" sz="900" dirty="0"/>
                  </a:p>
                </p:txBody>
              </p:sp>
              <p:sp>
                <p:nvSpPr>
                  <p:cNvPr id="12" name="TextBox 11"/>
                  <p:cNvSpPr txBox="1"/>
                  <p:nvPr/>
                </p:nvSpPr>
                <p:spPr>
                  <a:xfrm>
                    <a:off x="4036710" y="3152001"/>
                    <a:ext cx="618795" cy="236824"/>
                  </a:xfrm>
                  <a:prstGeom prst="rect">
                    <a:avLst/>
                  </a:prstGeom>
                  <a:noFill/>
                </p:spPr>
                <p:txBody>
                  <a:bodyPr wrap="none" rtlCol="0">
                    <a:spAutoFit/>
                  </a:bodyPr>
                  <a:lstStyle/>
                  <a:p>
                    <a:r>
                      <a:rPr lang="en-US" sz="900" dirty="0"/>
                      <a:t>17 </a:t>
                    </a:r>
                    <a:r>
                      <a:rPr lang="en-US" sz="900" dirty="0" err="1"/>
                      <a:t>GPa</a:t>
                    </a:r>
                    <a:endParaRPr lang="en-US" sz="900" dirty="0"/>
                  </a:p>
                </p:txBody>
              </p:sp>
            </p:grpSp>
            <p:grpSp>
              <p:nvGrpSpPr>
                <p:cNvPr id="15" name="Group 14"/>
                <p:cNvGrpSpPr/>
                <p:nvPr/>
              </p:nvGrpSpPr>
              <p:grpSpPr>
                <a:xfrm>
                  <a:off x="4036710" y="2444400"/>
                  <a:ext cx="549005" cy="526523"/>
                  <a:chOff x="4036710" y="2444400"/>
                  <a:chExt cx="549005" cy="526523"/>
                </a:xfrm>
              </p:grpSpPr>
              <p:sp>
                <p:nvSpPr>
                  <p:cNvPr id="8" name="TextBox 7"/>
                  <p:cNvSpPr txBox="1"/>
                  <p:nvPr/>
                </p:nvSpPr>
                <p:spPr>
                  <a:xfrm>
                    <a:off x="4036710" y="2444400"/>
                    <a:ext cx="549005" cy="236824"/>
                  </a:xfrm>
                  <a:prstGeom prst="rect">
                    <a:avLst/>
                  </a:prstGeom>
                  <a:noFill/>
                </p:spPr>
                <p:txBody>
                  <a:bodyPr wrap="none" rtlCol="0">
                    <a:spAutoFit/>
                  </a:bodyPr>
                  <a:lstStyle/>
                  <a:p>
                    <a:r>
                      <a:rPr lang="en-US" sz="900" dirty="0"/>
                      <a:t>4 </a:t>
                    </a:r>
                    <a:r>
                      <a:rPr lang="en-US" sz="900" dirty="0" err="1"/>
                      <a:t>GPa</a:t>
                    </a:r>
                    <a:endParaRPr lang="en-US" sz="900" dirty="0"/>
                  </a:p>
                </p:txBody>
              </p:sp>
              <p:sp>
                <p:nvSpPr>
                  <p:cNvPr id="10" name="TextBox 9"/>
                  <p:cNvSpPr txBox="1"/>
                  <p:nvPr/>
                </p:nvSpPr>
                <p:spPr>
                  <a:xfrm>
                    <a:off x="4036710" y="2734099"/>
                    <a:ext cx="549005" cy="236824"/>
                  </a:xfrm>
                  <a:prstGeom prst="rect">
                    <a:avLst/>
                  </a:prstGeom>
                  <a:noFill/>
                </p:spPr>
                <p:txBody>
                  <a:bodyPr wrap="none" rtlCol="0">
                    <a:spAutoFit/>
                  </a:bodyPr>
                  <a:lstStyle/>
                  <a:p>
                    <a:r>
                      <a:rPr lang="en-US" sz="900" dirty="0"/>
                      <a:t>9 </a:t>
                    </a:r>
                    <a:r>
                      <a:rPr lang="en-US" sz="900" dirty="0" err="1"/>
                      <a:t>GPa</a:t>
                    </a:r>
                    <a:endParaRPr lang="en-US" sz="900" dirty="0"/>
                  </a:p>
                </p:txBody>
              </p:sp>
              <p:sp>
                <p:nvSpPr>
                  <p:cNvPr id="13" name="TextBox 12"/>
                  <p:cNvSpPr txBox="1"/>
                  <p:nvPr/>
                </p:nvSpPr>
                <p:spPr>
                  <a:xfrm>
                    <a:off x="4036710" y="2595599"/>
                    <a:ext cx="549005" cy="236824"/>
                  </a:xfrm>
                  <a:prstGeom prst="rect">
                    <a:avLst/>
                  </a:prstGeom>
                  <a:noFill/>
                </p:spPr>
                <p:txBody>
                  <a:bodyPr wrap="none" rtlCol="0">
                    <a:spAutoFit/>
                  </a:bodyPr>
                  <a:lstStyle/>
                  <a:p>
                    <a:r>
                      <a:rPr lang="en-US" sz="900" dirty="0"/>
                      <a:t>6 </a:t>
                    </a:r>
                    <a:r>
                      <a:rPr lang="en-US" sz="900" dirty="0" err="1"/>
                      <a:t>GPa</a:t>
                    </a:r>
                    <a:endParaRPr lang="en-US" sz="900" dirty="0"/>
                  </a:p>
                </p:txBody>
              </p:sp>
            </p:grpSp>
          </p:grpSp>
        </p:grpSp>
        <p:sp>
          <p:nvSpPr>
            <p:cNvPr id="17" name="Rectangle 16"/>
            <p:cNvSpPr/>
            <p:nvPr/>
          </p:nvSpPr>
          <p:spPr>
            <a:xfrm>
              <a:off x="2803146" y="1250950"/>
              <a:ext cx="53151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2020"/>
          <a:stretch/>
        </p:blipFill>
        <p:spPr bwMode="auto">
          <a:xfrm>
            <a:off x="5356413" y="1123504"/>
            <a:ext cx="2651053" cy="3200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376844" y="4742219"/>
            <a:ext cx="8767155" cy="2308324"/>
          </a:xfrm>
          <a:prstGeom prst="rect">
            <a:avLst/>
          </a:prstGeom>
          <a:noFill/>
        </p:spPr>
        <p:txBody>
          <a:bodyPr wrap="square" rtlCol="0">
            <a:spAutoFit/>
          </a:bodyPr>
          <a:lstStyle/>
          <a:p>
            <a:r>
              <a:rPr lang="en-US" dirty="0"/>
              <a:t>Resistance </a:t>
            </a:r>
            <a:r>
              <a:rPr lang="en-US" dirty="0" smtClean="0"/>
              <a:t>measurements (hydrostatic pressure): </a:t>
            </a:r>
            <a:r>
              <a:rPr lang="en-US" dirty="0"/>
              <a:t> </a:t>
            </a:r>
            <a:r>
              <a:rPr lang="en-US" dirty="0" smtClean="0"/>
              <a:t>T=0 </a:t>
            </a:r>
            <a:r>
              <a:rPr lang="en-US" dirty="0"/>
              <a:t>insulator-metal transition </a:t>
            </a:r>
            <a:r>
              <a:rPr lang="en-US" dirty="0" smtClean="0"/>
              <a:t>P</a:t>
            </a:r>
            <a:r>
              <a:rPr lang="en-US" baseline="-25000" dirty="0" smtClean="0"/>
              <a:t>C</a:t>
            </a:r>
            <a:r>
              <a:rPr lang="en-US" dirty="0" smtClean="0"/>
              <a:t>=12 </a:t>
            </a:r>
            <a:r>
              <a:rPr lang="en-US" dirty="0" err="1"/>
              <a:t>GPa</a:t>
            </a:r>
            <a:r>
              <a:rPr lang="en-US" dirty="0"/>
              <a:t>.</a:t>
            </a:r>
          </a:p>
          <a:p>
            <a:endParaRPr lang="en-US" dirty="0"/>
          </a:p>
          <a:p>
            <a:r>
              <a:rPr lang="en-US" dirty="0"/>
              <a:t>LSDA:  collapse of insulating gap </a:t>
            </a:r>
            <a:r>
              <a:rPr lang="en-US" dirty="0">
                <a:latin typeface="Symbol" pitchFamily="18" charset="2"/>
              </a:rPr>
              <a:t>D</a:t>
            </a:r>
            <a:r>
              <a:rPr lang="en-US" dirty="0"/>
              <a:t> at 10 </a:t>
            </a:r>
            <a:r>
              <a:rPr lang="en-US" dirty="0" err="1"/>
              <a:t>GPa</a:t>
            </a:r>
            <a:r>
              <a:rPr lang="en-US" dirty="0"/>
              <a:t>   (DMFT: </a:t>
            </a:r>
            <a:r>
              <a:rPr lang="en-US" dirty="0">
                <a:latin typeface="Symbol" pitchFamily="18" charset="2"/>
              </a:rPr>
              <a:t>D</a:t>
            </a:r>
            <a:r>
              <a:rPr lang="en-US" dirty="0"/>
              <a:t>=0  for 16 </a:t>
            </a:r>
            <a:r>
              <a:rPr lang="en-US" dirty="0" err="1"/>
              <a:t>GPa</a:t>
            </a:r>
            <a:r>
              <a:rPr lang="en-US" dirty="0"/>
              <a:t>).  </a:t>
            </a:r>
          </a:p>
          <a:p>
            <a:endParaRPr lang="en-US" dirty="0"/>
          </a:p>
          <a:p>
            <a:r>
              <a:rPr lang="en-US" dirty="0"/>
              <a:t>10 </a:t>
            </a:r>
            <a:r>
              <a:rPr lang="en-US" dirty="0" err="1"/>
              <a:t>GPa</a:t>
            </a:r>
            <a:r>
              <a:rPr lang="en-US" dirty="0"/>
              <a:t>&lt;P&lt;30 </a:t>
            </a:r>
            <a:r>
              <a:rPr lang="en-US" dirty="0" err="1"/>
              <a:t>GPa</a:t>
            </a:r>
            <a:r>
              <a:rPr lang="en-US" dirty="0"/>
              <a:t>:   AF  metal  (Fermi liquid)  with localized </a:t>
            </a:r>
            <a:r>
              <a:rPr lang="en-US" dirty="0" err="1"/>
              <a:t>Mn</a:t>
            </a:r>
            <a:r>
              <a:rPr lang="en-US" dirty="0"/>
              <a:t> moments (LSDA).  </a:t>
            </a:r>
            <a:endParaRPr lang="en-US" dirty="0" smtClean="0"/>
          </a:p>
          <a:p>
            <a:endParaRPr lang="en-US" dirty="0" smtClean="0"/>
          </a:p>
          <a:p>
            <a:r>
              <a:rPr lang="en-US" dirty="0" smtClean="0"/>
              <a:t>30 </a:t>
            </a:r>
            <a:r>
              <a:rPr lang="en-US" dirty="0" err="1" smtClean="0"/>
              <a:t>GPa</a:t>
            </a:r>
            <a:r>
              <a:rPr lang="en-US" dirty="0" smtClean="0"/>
              <a:t>:  discontinuous collapse of AF </a:t>
            </a:r>
            <a:r>
              <a:rPr lang="en-US" dirty="0" err="1" smtClean="0"/>
              <a:t>Mn</a:t>
            </a:r>
            <a:r>
              <a:rPr lang="en-US" dirty="0" smtClean="0"/>
              <a:t> moment (LSDA).</a:t>
            </a:r>
            <a:endParaRPr lang="en-US" dirty="0"/>
          </a:p>
          <a:p>
            <a:endParaRPr lang="en-US" dirty="0"/>
          </a:p>
        </p:txBody>
      </p:sp>
      <p:sp>
        <p:nvSpPr>
          <p:cNvPr id="22" name="Oval 21"/>
          <p:cNvSpPr/>
          <p:nvPr/>
        </p:nvSpPr>
        <p:spPr>
          <a:xfrm>
            <a:off x="217161" y="4799369"/>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3" name="Oval 22"/>
          <p:cNvSpPr/>
          <p:nvPr/>
        </p:nvSpPr>
        <p:spPr>
          <a:xfrm>
            <a:off x="217161" y="5412294"/>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4" name="Oval 23"/>
          <p:cNvSpPr/>
          <p:nvPr/>
        </p:nvSpPr>
        <p:spPr>
          <a:xfrm>
            <a:off x="217161" y="5957982"/>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nvGrpSpPr>
          <p:cNvPr id="28" name="Group 27"/>
          <p:cNvGrpSpPr/>
          <p:nvPr/>
        </p:nvGrpSpPr>
        <p:grpSpPr>
          <a:xfrm>
            <a:off x="6173468" y="3561338"/>
            <a:ext cx="511679" cy="338912"/>
            <a:chOff x="7629744" y="5243543"/>
            <a:chExt cx="682239" cy="451882"/>
          </a:xfrm>
        </p:grpSpPr>
        <p:sp>
          <p:nvSpPr>
            <p:cNvPr id="25" name="Oval 24"/>
            <p:cNvSpPr/>
            <p:nvPr/>
          </p:nvSpPr>
          <p:spPr>
            <a:xfrm>
              <a:off x="7863084" y="5543025"/>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TextBox 26"/>
            <p:cNvSpPr txBox="1"/>
            <p:nvPr/>
          </p:nvSpPr>
          <p:spPr>
            <a:xfrm>
              <a:off x="7629744" y="5243543"/>
              <a:ext cx="682239" cy="338554"/>
            </a:xfrm>
            <a:prstGeom prst="rect">
              <a:avLst/>
            </a:prstGeom>
            <a:noFill/>
          </p:spPr>
          <p:txBody>
            <a:bodyPr wrap="none" rtlCol="0">
              <a:spAutoFit/>
            </a:bodyPr>
            <a:lstStyle/>
            <a:p>
              <a:r>
                <a:rPr lang="en-US" sz="1050" dirty="0"/>
                <a:t>DMFT</a:t>
              </a:r>
            </a:p>
          </p:txBody>
        </p:sp>
      </p:grpSp>
      <p:sp>
        <p:nvSpPr>
          <p:cNvPr id="2" name="TextBox 1"/>
          <p:cNvSpPr txBox="1"/>
          <p:nvPr/>
        </p:nvSpPr>
        <p:spPr>
          <a:xfrm>
            <a:off x="6093423" y="862235"/>
            <a:ext cx="1429237" cy="300082"/>
          </a:xfrm>
          <a:prstGeom prst="rect">
            <a:avLst/>
          </a:prstGeom>
          <a:noFill/>
        </p:spPr>
        <p:txBody>
          <a:bodyPr wrap="none" rtlCol="0">
            <a:spAutoFit/>
          </a:bodyPr>
          <a:lstStyle/>
          <a:p>
            <a:r>
              <a:rPr lang="en-US" sz="1350" dirty="0"/>
              <a:t>LSDA Calculations</a:t>
            </a:r>
          </a:p>
        </p:txBody>
      </p:sp>
      <p:sp>
        <p:nvSpPr>
          <p:cNvPr id="5" name="Title 1"/>
          <p:cNvSpPr txBox="1">
            <a:spLocks/>
          </p:cNvSpPr>
          <p:nvPr/>
        </p:nvSpPr>
        <p:spPr>
          <a:xfrm>
            <a:off x="0" y="29632"/>
            <a:ext cx="9144000" cy="457200"/>
          </a:xfrm>
          <a:prstGeom prst="rect">
            <a:avLst/>
          </a:prstGeom>
          <a:noFill/>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Electronic Delocalization in Pressurized </a:t>
            </a:r>
            <a:r>
              <a:rPr lang="en-US" sz="3200" b="1" dirty="0" err="1"/>
              <a:t>LaMnPO</a:t>
            </a:r>
            <a:endParaRPr lang="en-US" sz="3200" b="1" baseline="-25000" dirty="0"/>
          </a:p>
        </p:txBody>
      </p:sp>
      <p:sp>
        <p:nvSpPr>
          <p:cNvPr id="4" name="TextBox 3"/>
          <p:cNvSpPr txBox="1"/>
          <p:nvPr/>
        </p:nvSpPr>
        <p:spPr>
          <a:xfrm>
            <a:off x="3236428" y="1383034"/>
            <a:ext cx="793807" cy="276999"/>
          </a:xfrm>
          <a:prstGeom prst="rect">
            <a:avLst/>
          </a:prstGeom>
          <a:noFill/>
        </p:spPr>
        <p:txBody>
          <a:bodyPr wrap="none" rtlCol="0">
            <a:spAutoFit/>
          </a:bodyPr>
          <a:lstStyle/>
          <a:p>
            <a:r>
              <a:rPr lang="en-US" sz="1200" dirty="0" err="1" smtClean="0"/>
              <a:t>Guo</a:t>
            </a:r>
            <a:r>
              <a:rPr lang="en-US" sz="1200" dirty="0" smtClean="0"/>
              <a:t> 2013</a:t>
            </a:r>
            <a:endParaRPr lang="en-US" sz="1200" dirty="0"/>
          </a:p>
        </p:txBody>
      </p:sp>
      <p:sp>
        <p:nvSpPr>
          <p:cNvPr id="19" name="TextBox 18"/>
          <p:cNvSpPr txBox="1"/>
          <p:nvPr/>
        </p:nvSpPr>
        <p:spPr>
          <a:xfrm>
            <a:off x="7696200" y="3918759"/>
            <a:ext cx="1148071" cy="276999"/>
          </a:xfrm>
          <a:prstGeom prst="rect">
            <a:avLst/>
          </a:prstGeom>
          <a:noFill/>
        </p:spPr>
        <p:txBody>
          <a:bodyPr wrap="none" rtlCol="0">
            <a:spAutoFit/>
          </a:bodyPr>
          <a:lstStyle/>
          <a:p>
            <a:r>
              <a:rPr lang="en-US" sz="1200" dirty="0" smtClean="0"/>
              <a:t>Simonson 2012</a:t>
            </a:r>
            <a:endParaRPr lang="en-US" sz="1200" dirty="0"/>
          </a:p>
        </p:txBody>
      </p:sp>
      <p:sp>
        <p:nvSpPr>
          <p:cNvPr id="30" name="Oval 29"/>
          <p:cNvSpPr/>
          <p:nvPr/>
        </p:nvSpPr>
        <p:spPr>
          <a:xfrm>
            <a:off x="217161" y="6513869"/>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Tree>
    <p:extLst>
      <p:ext uri="{BB962C8B-B14F-4D97-AF65-F5344CB8AC3E}">
        <p14:creationId xmlns:p14="http://schemas.microsoft.com/office/powerpoint/2010/main" val="81008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029200" y="586117"/>
            <a:ext cx="3827191" cy="3030188"/>
          </a:xfrm>
          <a:prstGeom prst="rect">
            <a:avLst/>
          </a:prstGeom>
        </p:spPr>
      </p:pic>
      <p:pic>
        <p:nvPicPr>
          <p:cNvPr id="6" name="Picture 5"/>
          <p:cNvPicPr>
            <a:picLocks noChangeAspect="1"/>
          </p:cNvPicPr>
          <p:nvPr/>
        </p:nvPicPr>
        <p:blipFill>
          <a:blip r:embed="rId3"/>
          <a:stretch>
            <a:fillRect/>
          </a:stretch>
        </p:blipFill>
        <p:spPr>
          <a:xfrm>
            <a:off x="430795" y="841021"/>
            <a:ext cx="4272697" cy="2743200"/>
          </a:xfrm>
          <a:prstGeom prst="rect">
            <a:avLst/>
          </a:prstGeom>
        </p:spPr>
      </p:pic>
      <p:sp>
        <p:nvSpPr>
          <p:cNvPr id="11" name="Title 1"/>
          <p:cNvSpPr txBox="1">
            <a:spLocks/>
          </p:cNvSpPr>
          <p:nvPr/>
        </p:nvSpPr>
        <p:spPr>
          <a:xfrm>
            <a:off x="0" y="29632"/>
            <a:ext cx="9144000" cy="457200"/>
          </a:xfrm>
          <a:prstGeom prst="rect">
            <a:avLst/>
          </a:prstGeom>
          <a:noFill/>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Pressure Dependence of Optical Gap in </a:t>
            </a:r>
            <a:r>
              <a:rPr lang="en-US" sz="3200" b="1" dirty="0" err="1" smtClean="0"/>
              <a:t>LaMnPO</a:t>
            </a:r>
            <a:endParaRPr lang="en-US" sz="3200" b="1" baseline="-25000" dirty="0"/>
          </a:p>
        </p:txBody>
      </p:sp>
      <p:sp>
        <p:nvSpPr>
          <p:cNvPr id="13" name="TextBox 12"/>
          <p:cNvSpPr txBox="1"/>
          <p:nvPr/>
        </p:nvSpPr>
        <p:spPr>
          <a:xfrm>
            <a:off x="545249" y="3835390"/>
            <a:ext cx="8577896" cy="3416320"/>
          </a:xfrm>
          <a:prstGeom prst="rect">
            <a:avLst/>
          </a:prstGeom>
          <a:noFill/>
        </p:spPr>
        <p:txBody>
          <a:bodyPr wrap="square" rtlCol="0">
            <a:spAutoFit/>
          </a:bodyPr>
          <a:lstStyle/>
          <a:p>
            <a:r>
              <a:rPr lang="en-US" dirty="0" smtClean="0"/>
              <a:t>Transmission experiments carried out under hydrostatic pressures on single crystals of </a:t>
            </a:r>
            <a:r>
              <a:rPr lang="en-US" dirty="0" err="1" smtClean="0"/>
              <a:t>LaMnPO</a:t>
            </a:r>
            <a:r>
              <a:rPr lang="en-US" dirty="0" smtClean="0"/>
              <a:t> and </a:t>
            </a:r>
            <a:r>
              <a:rPr lang="en-US" dirty="0" err="1" smtClean="0"/>
              <a:t>LaMnP</a:t>
            </a:r>
            <a:r>
              <a:rPr lang="en-US" dirty="0" smtClean="0"/>
              <a:t>(O</a:t>
            </a:r>
            <a:r>
              <a:rPr lang="en-US" baseline="-25000" dirty="0" smtClean="0"/>
              <a:t>1-x</a:t>
            </a:r>
            <a:r>
              <a:rPr lang="en-US" dirty="0" smtClean="0"/>
              <a:t>F</a:t>
            </a:r>
            <a:r>
              <a:rPr lang="en-US" baseline="-25000" dirty="0" smtClean="0"/>
              <a:t>x</a:t>
            </a:r>
            <a:r>
              <a:rPr lang="en-US" dirty="0" smtClean="0"/>
              <a:t>) x=0.04  at Geophysical Laboratory of the Carnegie Institute.</a:t>
            </a:r>
          </a:p>
          <a:p>
            <a:endParaRPr lang="en-US" dirty="0"/>
          </a:p>
          <a:p>
            <a:r>
              <a:rPr lang="en-US" dirty="0" smtClean="0"/>
              <a:t>Linear suppression of gap </a:t>
            </a:r>
            <a:r>
              <a:rPr lang="en-US" dirty="0" err="1" smtClean="0"/>
              <a:t>E</a:t>
            </a:r>
            <a:r>
              <a:rPr lang="en-US" baseline="-25000" dirty="0" err="1" smtClean="0"/>
              <a:t>g</a:t>
            </a:r>
            <a:r>
              <a:rPr lang="en-US" dirty="0" smtClean="0"/>
              <a:t> with pressure:  E</a:t>
            </a:r>
            <a:r>
              <a:rPr lang="en-US" baseline="-25000" dirty="0" smtClean="0"/>
              <a:t>g</a:t>
            </a:r>
            <a:r>
              <a:rPr lang="en-US" dirty="0" smtClean="0"/>
              <a:t>→0 for P=28 </a:t>
            </a:r>
            <a:r>
              <a:rPr lang="en-US" dirty="0" err="1" smtClean="0"/>
              <a:t>GPa</a:t>
            </a:r>
            <a:r>
              <a:rPr lang="en-US" dirty="0" smtClean="0"/>
              <a:t>.</a:t>
            </a:r>
          </a:p>
          <a:p>
            <a:endParaRPr lang="en-US" dirty="0"/>
          </a:p>
          <a:p>
            <a:r>
              <a:rPr lang="en-US" dirty="0" smtClean="0"/>
              <a:t>Charge gap </a:t>
            </a:r>
            <a:r>
              <a:rPr lang="en-US" dirty="0" err="1" smtClean="0"/>
              <a:t>E</a:t>
            </a:r>
            <a:r>
              <a:rPr lang="en-US" baseline="-25000" dirty="0" err="1" smtClean="0"/>
              <a:t>g</a:t>
            </a:r>
            <a:r>
              <a:rPr lang="en-US" dirty="0" smtClean="0"/>
              <a:t> persists above insulator-metal transition:  MIT from delocalization of in-gap</a:t>
            </a:r>
          </a:p>
          <a:p>
            <a:r>
              <a:rPr lang="en-US" dirty="0"/>
              <a:t>s</a:t>
            </a:r>
            <a:r>
              <a:rPr lang="en-US" dirty="0" smtClean="0"/>
              <a:t>tates. </a:t>
            </a:r>
          </a:p>
          <a:p>
            <a:endParaRPr lang="en-US" dirty="0"/>
          </a:p>
          <a:p>
            <a:r>
              <a:rPr lang="en-US" dirty="0" smtClean="0"/>
              <a:t>Closure of charge gap </a:t>
            </a:r>
            <a:r>
              <a:rPr lang="en-US" dirty="0" err="1" smtClean="0"/>
              <a:t>E</a:t>
            </a:r>
            <a:r>
              <a:rPr lang="en-US" baseline="-25000" dirty="0" err="1" smtClean="0"/>
              <a:t>g</a:t>
            </a:r>
            <a:r>
              <a:rPr lang="en-US" dirty="0" smtClean="0"/>
              <a:t> little affected by doping.   P</a:t>
            </a:r>
            <a:r>
              <a:rPr lang="en-US" baseline="-25000" dirty="0" smtClean="0"/>
              <a:t>C</a:t>
            </a:r>
            <a:r>
              <a:rPr lang="en-US" dirty="0" smtClean="0"/>
              <a:t>=28 </a:t>
            </a:r>
            <a:r>
              <a:rPr lang="en-US" dirty="0" err="1" smtClean="0"/>
              <a:t>GPa</a:t>
            </a:r>
            <a:r>
              <a:rPr lang="en-US" dirty="0" smtClean="0"/>
              <a:t> (</a:t>
            </a:r>
            <a:r>
              <a:rPr lang="en-US" dirty="0" err="1" smtClean="0"/>
              <a:t>LaMnPO</a:t>
            </a:r>
            <a:r>
              <a:rPr lang="en-US" dirty="0" smtClean="0"/>
              <a:t>)</a:t>
            </a:r>
          </a:p>
          <a:p>
            <a:r>
              <a:rPr lang="en-US" dirty="0"/>
              <a:t>	</a:t>
            </a:r>
            <a:r>
              <a:rPr lang="en-US" dirty="0" smtClean="0"/>
              <a:t>				   P</a:t>
            </a:r>
            <a:r>
              <a:rPr lang="en-US" baseline="-25000" dirty="0" smtClean="0"/>
              <a:t>C</a:t>
            </a:r>
            <a:r>
              <a:rPr lang="en-US" dirty="0" smtClean="0"/>
              <a:t>=26 </a:t>
            </a:r>
            <a:r>
              <a:rPr lang="en-US" dirty="0" err="1" smtClean="0"/>
              <a:t>GPa</a:t>
            </a:r>
            <a:r>
              <a:rPr lang="en-US" dirty="0" smtClean="0"/>
              <a:t> (4%F)</a:t>
            </a:r>
          </a:p>
          <a:p>
            <a:endParaRPr lang="en-US" dirty="0"/>
          </a:p>
          <a:p>
            <a:endParaRPr lang="en-US" dirty="0" smtClean="0"/>
          </a:p>
        </p:txBody>
      </p:sp>
      <p:sp>
        <p:nvSpPr>
          <p:cNvPr id="14" name="TextBox 13"/>
          <p:cNvSpPr txBox="1"/>
          <p:nvPr/>
        </p:nvSpPr>
        <p:spPr>
          <a:xfrm>
            <a:off x="7924800" y="3423202"/>
            <a:ext cx="854336" cy="292388"/>
          </a:xfrm>
          <a:prstGeom prst="rect">
            <a:avLst/>
          </a:prstGeom>
          <a:noFill/>
        </p:spPr>
        <p:txBody>
          <a:bodyPr wrap="none" rtlCol="0">
            <a:spAutoFit/>
          </a:bodyPr>
          <a:lstStyle/>
          <a:p>
            <a:r>
              <a:rPr lang="en-US" sz="1300" dirty="0" smtClean="0"/>
              <a:t>Post 2013</a:t>
            </a:r>
            <a:endParaRPr lang="en-US" sz="1300" dirty="0"/>
          </a:p>
        </p:txBody>
      </p:sp>
      <p:sp>
        <p:nvSpPr>
          <p:cNvPr id="15" name="Oval 14"/>
          <p:cNvSpPr/>
          <p:nvPr/>
        </p:nvSpPr>
        <p:spPr>
          <a:xfrm>
            <a:off x="304800" y="396240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6" name="Oval 15"/>
          <p:cNvSpPr/>
          <p:nvPr/>
        </p:nvSpPr>
        <p:spPr>
          <a:xfrm>
            <a:off x="304800" y="480060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7" name="Oval 16"/>
          <p:cNvSpPr/>
          <p:nvPr/>
        </p:nvSpPr>
        <p:spPr>
          <a:xfrm>
            <a:off x="304800" y="533400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8" name="Oval 17"/>
          <p:cNvSpPr/>
          <p:nvPr/>
        </p:nvSpPr>
        <p:spPr>
          <a:xfrm>
            <a:off x="316495" y="617220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Tree>
    <p:extLst>
      <p:ext uri="{BB962C8B-B14F-4D97-AF65-F5344CB8AC3E}">
        <p14:creationId xmlns:p14="http://schemas.microsoft.com/office/powerpoint/2010/main" val="936932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g1-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032"/>
          <a:stretch/>
        </p:blipFill>
        <p:spPr bwMode="auto">
          <a:xfrm>
            <a:off x="457200" y="503025"/>
            <a:ext cx="3352800" cy="389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Fig-LaMnPO-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642254"/>
            <a:ext cx="4155796" cy="347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86859" y="4145823"/>
            <a:ext cx="3363100" cy="646331"/>
          </a:xfrm>
          <a:prstGeom prst="rect">
            <a:avLst/>
          </a:prstGeom>
          <a:solidFill>
            <a:schemeClr val="accent4">
              <a:lumMod val="20000"/>
              <a:lumOff val="80000"/>
            </a:schemeClr>
          </a:solidFill>
        </p:spPr>
        <p:txBody>
          <a:bodyPr wrap="none" rtlCol="0">
            <a:spAutoFit/>
          </a:bodyPr>
          <a:lstStyle/>
          <a:p>
            <a:r>
              <a:rPr lang="en-US" dirty="0" smtClean="0"/>
              <a:t>MIT (uniaxial pressure):  </a:t>
            </a:r>
            <a:r>
              <a:rPr lang="en-US" dirty="0"/>
              <a:t>20 </a:t>
            </a:r>
            <a:r>
              <a:rPr lang="en-US" dirty="0" err="1" smtClean="0"/>
              <a:t>GPa</a:t>
            </a:r>
            <a:endParaRPr lang="en-US" dirty="0" smtClean="0"/>
          </a:p>
          <a:p>
            <a:r>
              <a:rPr lang="en-US" dirty="0" smtClean="0"/>
              <a:t>MIT(hydrostatic pressure): 12 </a:t>
            </a:r>
            <a:r>
              <a:rPr lang="en-US" dirty="0" err="1" smtClean="0"/>
              <a:t>GPa</a:t>
            </a:r>
            <a:endParaRPr lang="en-US" dirty="0"/>
          </a:p>
        </p:txBody>
      </p:sp>
      <p:sp>
        <p:nvSpPr>
          <p:cNvPr id="6" name="TextBox 5"/>
          <p:cNvSpPr txBox="1"/>
          <p:nvPr/>
        </p:nvSpPr>
        <p:spPr>
          <a:xfrm>
            <a:off x="4552037" y="3916633"/>
            <a:ext cx="4591963" cy="1200329"/>
          </a:xfrm>
          <a:prstGeom prst="rect">
            <a:avLst/>
          </a:prstGeom>
          <a:solidFill>
            <a:schemeClr val="accent4">
              <a:lumMod val="20000"/>
              <a:lumOff val="80000"/>
            </a:schemeClr>
          </a:solidFill>
        </p:spPr>
        <p:txBody>
          <a:bodyPr wrap="square" rtlCol="0">
            <a:spAutoFit/>
          </a:bodyPr>
          <a:lstStyle/>
          <a:p>
            <a:r>
              <a:rPr lang="en-US" dirty="0" smtClean="0"/>
              <a:t>T</a:t>
            </a:r>
            <a:r>
              <a:rPr lang="en-US" baseline="-25000" dirty="0" smtClean="0"/>
              <a:t>N</a:t>
            </a:r>
            <a:r>
              <a:rPr lang="en-US" dirty="0">
                <a:latin typeface="Calibri" panose="020F0502020204030204" pitchFamily="34" charset="0"/>
              </a:rPr>
              <a:t>→0: ~30 </a:t>
            </a:r>
            <a:r>
              <a:rPr lang="en-US" dirty="0" err="1">
                <a:latin typeface="Calibri" panose="020F0502020204030204" pitchFamily="34" charset="0"/>
              </a:rPr>
              <a:t>GPa</a:t>
            </a:r>
            <a:r>
              <a:rPr lang="en-US" dirty="0">
                <a:latin typeface="Calibri" panose="020F0502020204030204" pitchFamily="34" charset="0"/>
              </a:rPr>
              <a:t> </a:t>
            </a:r>
            <a:r>
              <a:rPr lang="en-US" dirty="0" smtClean="0">
                <a:latin typeface="Calibri" panose="020F0502020204030204" pitchFamily="34" charset="0"/>
              </a:rPr>
              <a:t>(uniaxial)</a:t>
            </a:r>
          </a:p>
          <a:p>
            <a:r>
              <a:rPr lang="en-US" dirty="0" smtClean="0">
                <a:latin typeface="Calibri" panose="020F0502020204030204" pitchFamily="34" charset="0"/>
              </a:rPr>
              <a:t>E</a:t>
            </a:r>
            <a:r>
              <a:rPr lang="en-US" baseline="-25000" dirty="0" smtClean="0">
                <a:latin typeface="Calibri" panose="020F0502020204030204" pitchFamily="34" charset="0"/>
              </a:rPr>
              <a:t>g</a:t>
            </a:r>
            <a:r>
              <a:rPr lang="en-US" dirty="0" smtClean="0">
                <a:latin typeface="Calibri" panose="020F0502020204030204" pitchFamily="34" charset="0"/>
              </a:rPr>
              <a:t>→0:  28 </a:t>
            </a:r>
            <a:r>
              <a:rPr lang="en-US" dirty="0" err="1" smtClean="0">
                <a:latin typeface="Calibri" panose="020F0502020204030204" pitchFamily="34" charset="0"/>
              </a:rPr>
              <a:t>GPa</a:t>
            </a:r>
            <a:endParaRPr lang="en-US" dirty="0" smtClean="0">
              <a:latin typeface="Calibri" panose="020F0502020204030204" pitchFamily="34" charset="0"/>
            </a:endParaRPr>
          </a:p>
          <a:p>
            <a:r>
              <a:rPr lang="en-US" dirty="0" smtClean="0">
                <a:latin typeface="Calibri" panose="020F0502020204030204" pitchFamily="34" charset="0"/>
              </a:rPr>
              <a:t>Volume collapse (XRD):  ~30 </a:t>
            </a:r>
            <a:r>
              <a:rPr lang="en-US" dirty="0" err="1" smtClean="0">
                <a:latin typeface="Calibri" panose="020F0502020204030204" pitchFamily="34" charset="0"/>
              </a:rPr>
              <a:t>GPa</a:t>
            </a:r>
            <a:r>
              <a:rPr lang="en-US" dirty="0" smtClean="0">
                <a:latin typeface="Calibri" panose="020F0502020204030204" pitchFamily="34" charset="0"/>
              </a:rPr>
              <a:t> (hydrostatic)</a:t>
            </a:r>
          </a:p>
          <a:p>
            <a:r>
              <a:rPr lang="en-US" dirty="0" smtClean="0">
                <a:latin typeface="Calibri" panose="020F0502020204030204" pitchFamily="34" charset="0"/>
              </a:rPr>
              <a:t>Moment collapse(LSDA): ~30 </a:t>
            </a:r>
            <a:r>
              <a:rPr lang="en-US" dirty="0" err="1" smtClean="0">
                <a:latin typeface="Calibri" panose="020F0502020204030204" pitchFamily="34" charset="0"/>
              </a:rPr>
              <a:t>Gpa</a:t>
            </a:r>
            <a:r>
              <a:rPr lang="en-US" dirty="0" smtClean="0">
                <a:latin typeface="Calibri" panose="020F0502020204030204" pitchFamily="34" charset="0"/>
              </a:rPr>
              <a:t> (hydrostatic)</a:t>
            </a:r>
            <a:endParaRPr lang="en-US" dirty="0"/>
          </a:p>
        </p:txBody>
      </p:sp>
      <p:sp>
        <p:nvSpPr>
          <p:cNvPr id="3" name="TextBox 2"/>
          <p:cNvSpPr txBox="1"/>
          <p:nvPr/>
        </p:nvSpPr>
        <p:spPr>
          <a:xfrm>
            <a:off x="386859" y="4986996"/>
            <a:ext cx="8401595" cy="1754326"/>
          </a:xfrm>
          <a:prstGeom prst="rect">
            <a:avLst/>
          </a:prstGeom>
          <a:noFill/>
        </p:spPr>
        <p:txBody>
          <a:bodyPr wrap="none" rtlCol="0">
            <a:spAutoFit/>
          </a:bodyPr>
          <a:lstStyle/>
          <a:p>
            <a:r>
              <a:rPr lang="en-US" dirty="0" smtClean="0"/>
              <a:t>Two step delocalization transition: </a:t>
            </a:r>
          </a:p>
          <a:p>
            <a:r>
              <a:rPr lang="en-US" dirty="0"/>
              <a:t>	</a:t>
            </a:r>
            <a:r>
              <a:rPr lang="en-US" dirty="0" smtClean="0"/>
              <a:t>-insulator-metal transition (20 </a:t>
            </a:r>
            <a:r>
              <a:rPr lang="en-US" dirty="0" err="1" smtClean="0"/>
              <a:t>GPa</a:t>
            </a:r>
            <a:r>
              <a:rPr lang="en-US" dirty="0" smtClean="0"/>
              <a:t>), </a:t>
            </a:r>
          </a:p>
          <a:p>
            <a:r>
              <a:rPr lang="en-US" dirty="0"/>
              <a:t>	</a:t>
            </a:r>
            <a:r>
              <a:rPr lang="en-US" dirty="0" smtClean="0"/>
              <a:t>-collapse of AF order and AF moment (30 </a:t>
            </a:r>
            <a:r>
              <a:rPr lang="en-US" dirty="0" err="1" smtClean="0"/>
              <a:t>GPa</a:t>
            </a:r>
            <a:r>
              <a:rPr lang="en-US" dirty="0" smtClean="0"/>
              <a:t>), charge gap </a:t>
            </a:r>
            <a:r>
              <a:rPr lang="en-US" dirty="0" err="1" smtClean="0"/>
              <a:t>E</a:t>
            </a:r>
            <a:r>
              <a:rPr lang="en-US" baseline="-25000" dirty="0" err="1" smtClean="0"/>
              <a:t>g</a:t>
            </a:r>
            <a:r>
              <a:rPr lang="en-US" baseline="-25000" dirty="0" smtClean="0"/>
              <a:t> </a:t>
            </a:r>
            <a:r>
              <a:rPr lang="en-US" dirty="0" smtClean="0"/>
              <a:t>(28 </a:t>
            </a:r>
            <a:r>
              <a:rPr lang="en-US" dirty="0" err="1" smtClean="0"/>
              <a:t>GPa</a:t>
            </a:r>
            <a:r>
              <a:rPr lang="en-US" dirty="0" smtClean="0"/>
              <a:t>)</a:t>
            </a:r>
          </a:p>
          <a:p>
            <a:endParaRPr lang="en-US" dirty="0"/>
          </a:p>
          <a:p>
            <a:r>
              <a:rPr lang="en-US" dirty="0" smtClean="0"/>
              <a:t>Insulator-Metal transition strongly dependent on uniaxial component of pressure, while</a:t>
            </a:r>
          </a:p>
          <a:p>
            <a:r>
              <a:rPr lang="en-US" dirty="0" smtClean="0"/>
              <a:t>AF collapse is not.   Origin of MIT:  overlap of in-gap states?  </a:t>
            </a:r>
            <a:endParaRPr lang="en-US" dirty="0"/>
          </a:p>
        </p:txBody>
      </p:sp>
      <p:sp>
        <p:nvSpPr>
          <p:cNvPr id="4" name="TextBox 3"/>
          <p:cNvSpPr txBox="1"/>
          <p:nvPr/>
        </p:nvSpPr>
        <p:spPr>
          <a:xfrm>
            <a:off x="1361714" y="572275"/>
            <a:ext cx="793807" cy="276999"/>
          </a:xfrm>
          <a:prstGeom prst="rect">
            <a:avLst/>
          </a:prstGeom>
          <a:noFill/>
        </p:spPr>
        <p:txBody>
          <a:bodyPr wrap="none" rtlCol="0">
            <a:spAutoFit/>
          </a:bodyPr>
          <a:lstStyle/>
          <a:p>
            <a:r>
              <a:rPr lang="en-US" sz="1200" dirty="0" err="1" smtClean="0"/>
              <a:t>Guo</a:t>
            </a:r>
            <a:r>
              <a:rPr lang="en-US" sz="1200" dirty="0" smtClean="0"/>
              <a:t> 2013</a:t>
            </a:r>
            <a:endParaRPr lang="en-US" sz="1200" dirty="0"/>
          </a:p>
        </p:txBody>
      </p:sp>
      <p:sp>
        <p:nvSpPr>
          <p:cNvPr id="10" name="TextBox 9"/>
          <p:cNvSpPr txBox="1"/>
          <p:nvPr/>
        </p:nvSpPr>
        <p:spPr>
          <a:xfrm>
            <a:off x="5491619" y="1261008"/>
            <a:ext cx="793807" cy="276999"/>
          </a:xfrm>
          <a:prstGeom prst="rect">
            <a:avLst/>
          </a:prstGeom>
          <a:noFill/>
        </p:spPr>
        <p:txBody>
          <a:bodyPr wrap="none" rtlCol="0">
            <a:spAutoFit/>
          </a:bodyPr>
          <a:lstStyle/>
          <a:p>
            <a:r>
              <a:rPr lang="en-US" sz="1200" dirty="0" err="1" smtClean="0"/>
              <a:t>Guo</a:t>
            </a:r>
            <a:r>
              <a:rPr lang="en-US" sz="1200" dirty="0" smtClean="0"/>
              <a:t> 2013</a:t>
            </a:r>
            <a:endParaRPr lang="en-US" sz="1200" dirty="0"/>
          </a:p>
        </p:txBody>
      </p:sp>
      <p:sp>
        <p:nvSpPr>
          <p:cNvPr id="11" name="Oval 10"/>
          <p:cNvSpPr/>
          <p:nvPr/>
        </p:nvSpPr>
        <p:spPr>
          <a:xfrm>
            <a:off x="166231" y="510540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2" name="Oval 11"/>
          <p:cNvSpPr/>
          <p:nvPr/>
        </p:nvSpPr>
        <p:spPr>
          <a:xfrm>
            <a:off x="162245" y="624840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1"/>
          <p:cNvSpPr>
            <a:spLocks noGrp="1"/>
          </p:cNvSpPr>
          <p:nvPr>
            <p:ph type="title"/>
          </p:nvPr>
        </p:nvSpPr>
        <p:spPr>
          <a:xfrm>
            <a:off x="31315" y="-14973"/>
            <a:ext cx="9112685" cy="679094"/>
          </a:xfrm>
        </p:spPr>
        <p:txBody>
          <a:bodyPr>
            <a:noAutofit/>
          </a:bodyPr>
          <a:lstStyle/>
          <a:p>
            <a:pPr algn="ctr"/>
            <a:r>
              <a:rPr lang="en-US" sz="2500" b="1" dirty="0"/>
              <a:t>Separate Metallization /Moment Collapse in </a:t>
            </a:r>
            <a:r>
              <a:rPr lang="en-US" sz="2500" b="1" dirty="0" err="1"/>
              <a:t>LaMnPO</a:t>
            </a:r>
            <a:r>
              <a:rPr lang="en-US" sz="2500" b="1" dirty="0"/>
              <a:t> </a:t>
            </a:r>
            <a:r>
              <a:rPr lang="en-US" sz="2500" b="1" dirty="0" smtClean="0"/>
              <a:t/>
            </a:r>
            <a:br>
              <a:rPr lang="en-US" sz="2500" b="1" dirty="0" smtClean="0"/>
            </a:br>
            <a:r>
              <a:rPr lang="en-US" sz="2500" b="1" dirty="0" smtClean="0"/>
              <a:t>(</a:t>
            </a:r>
            <a:r>
              <a:rPr lang="en-US" sz="2500" b="1" dirty="0"/>
              <a:t>Uniaxial Pressure)</a:t>
            </a:r>
          </a:p>
        </p:txBody>
      </p:sp>
    </p:spTree>
    <p:extLst>
      <p:ext uri="{BB962C8B-B14F-4D97-AF65-F5344CB8AC3E}">
        <p14:creationId xmlns:p14="http://schemas.microsoft.com/office/powerpoint/2010/main" val="1392304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Fig4-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134" y="870965"/>
            <a:ext cx="388639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1906427" y="3801742"/>
            <a:ext cx="627095" cy="369332"/>
          </a:xfrm>
          <a:prstGeom prst="rect">
            <a:avLst/>
          </a:prstGeom>
          <a:noFill/>
        </p:spPr>
        <p:txBody>
          <a:bodyPr wrap="none" rtlCol="0">
            <a:spAutoFit/>
          </a:bodyPr>
          <a:lstStyle/>
          <a:p>
            <a:r>
              <a:rPr lang="en-US" dirty="0" smtClean="0"/>
              <a:t>U/W</a:t>
            </a:r>
            <a:endParaRPr lang="en-US" dirty="0"/>
          </a:p>
        </p:txBody>
      </p:sp>
      <p:grpSp>
        <p:nvGrpSpPr>
          <p:cNvPr id="22" name="Group 21"/>
          <p:cNvGrpSpPr/>
          <p:nvPr/>
        </p:nvGrpSpPr>
        <p:grpSpPr>
          <a:xfrm>
            <a:off x="5867306" y="648965"/>
            <a:ext cx="2590800" cy="2807733"/>
            <a:chOff x="1282801" y="3886200"/>
            <a:chExt cx="2590800" cy="2807733"/>
          </a:xfrm>
        </p:grpSpPr>
        <p:sp>
          <p:nvSpPr>
            <p:cNvPr id="13" name="Rectangle 12"/>
            <p:cNvSpPr/>
            <p:nvPr/>
          </p:nvSpPr>
          <p:spPr>
            <a:xfrm>
              <a:off x="1600171" y="4191000"/>
              <a:ext cx="1956060" cy="213360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a:spLocks noChangeAspect="1"/>
            </p:cNvSpPr>
            <p:nvPr/>
          </p:nvSpPr>
          <p:spPr>
            <a:xfrm flipV="1">
              <a:off x="1600171" y="4191000"/>
              <a:ext cx="1956060" cy="172593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flipV="1">
              <a:off x="1930501" y="4191000"/>
              <a:ext cx="1295400" cy="1143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45690" y="4191000"/>
              <a:ext cx="551754" cy="369332"/>
            </a:xfrm>
            <a:prstGeom prst="rect">
              <a:avLst/>
            </a:prstGeom>
            <a:noFill/>
          </p:spPr>
          <p:txBody>
            <a:bodyPr wrap="none" rtlCol="0">
              <a:spAutoFit/>
            </a:bodyPr>
            <a:lstStyle/>
            <a:p>
              <a:r>
                <a:rPr lang="en-US" dirty="0" smtClean="0"/>
                <a:t>AF-I</a:t>
              </a:r>
              <a:endParaRPr lang="en-US" dirty="0"/>
            </a:p>
          </p:txBody>
        </p:sp>
        <p:sp>
          <p:nvSpPr>
            <p:cNvPr id="14" name="TextBox 13"/>
            <p:cNvSpPr txBox="1"/>
            <p:nvPr/>
          </p:nvSpPr>
          <p:spPr>
            <a:xfrm>
              <a:off x="2198353" y="5225535"/>
              <a:ext cx="691215" cy="369332"/>
            </a:xfrm>
            <a:prstGeom prst="rect">
              <a:avLst/>
            </a:prstGeom>
            <a:noFill/>
          </p:spPr>
          <p:txBody>
            <a:bodyPr wrap="none" rtlCol="0">
              <a:spAutoFit/>
            </a:bodyPr>
            <a:lstStyle/>
            <a:p>
              <a:r>
                <a:rPr lang="en-US" dirty="0" smtClean="0"/>
                <a:t>AF-M</a:t>
              </a:r>
              <a:endParaRPr lang="en-US" dirty="0"/>
            </a:p>
          </p:txBody>
        </p:sp>
        <p:sp>
          <p:nvSpPr>
            <p:cNvPr id="15" name="TextBox 14"/>
            <p:cNvSpPr txBox="1"/>
            <p:nvPr/>
          </p:nvSpPr>
          <p:spPr>
            <a:xfrm>
              <a:off x="1600171" y="5789113"/>
              <a:ext cx="768159" cy="369332"/>
            </a:xfrm>
            <a:prstGeom prst="rect">
              <a:avLst/>
            </a:prstGeom>
            <a:noFill/>
          </p:spPr>
          <p:txBody>
            <a:bodyPr wrap="none" rtlCol="0">
              <a:spAutoFit/>
            </a:bodyPr>
            <a:lstStyle/>
            <a:p>
              <a:r>
                <a:rPr lang="en-US" dirty="0" smtClean="0"/>
                <a:t>PM-M</a:t>
              </a:r>
              <a:endParaRPr lang="en-US" dirty="0"/>
            </a:p>
          </p:txBody>
        </p:sp>
        <p:cxnSp>
          <p:nvCxnSpPr>
            <p:cNvPr id="17" name="Straight Arrow Connector 16"/>
            <p:cNvCxnSpPr>
              <a:stCxn id="13" idx="2"/>
            </p:cNvCxnSpPr>
            <p:nvPr/>
          </p:nvCxnSpPr>
          <p:spPr>
            <a:xfrm flipV="1">
              <a:off x="2578201" y="3886200"/>
              <a:ext cx="0" cy="24384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282801" y="6324601"/>
              <a:ext cx="259080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1259" y="6324601"/>
              <a:ext cx="833883" cy="369332"/>
            </a:xfrm>
            <a:prstGeom prst="rect">
              <a:avLst/>
            </a:prstGeom>
            <a:noFill/>
          </p:spPr>
          <p:txBody>
            <a:bodyPr wrap="none" rtlCol="0">
              <a:spAutoFit/>
            </a:bodyPr>
            <a:lstStyle/>
            <a:p>
              <a:r>
                <a:rPr lang="en-US" dirty="0" smtClean="0"/>
                <a:t>doping</a:t>
              </a:r>
              <a:endParaRPr lang="en-US" dirty="0"/>
            </a:p>
          </p:txBody>
        </p:sp>
      </p:grpSp>
      <p:sp>
        <p:nvSpPr>
          <p:cNvPr id="23" name="Oval 22"/>
          <p:cNvSpPr/>
          <p:nvPr/>
        </p:nvSpPr>
        <p:spPr>
          <a:xfrm>
            <a:off x="4799740" y="3232667"/>
            <a:ext cx="171645" cy="18466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8" name="TextBox 7167"/>
          <p:cNvSpPr txBox="1"/>
          <p:nvPr/>
        </p:nvSpPr>
        <p:spPr>
          <a:xfrm>
            <a:off x="5009733" y="3171842"/>
            <a:ext cx="1659429" cy="369332"/>
          </a:xfrm>
          <a:prstGeom prst="rect">
            <a:avLst/>
          </a:prstGeom>
          <a:noFill/>
        </p:spPr>
        <p:txBody>
          <a:bodyPr wrap="none" rtlCol="0">
            <a:spAutoFit/>
          </a:bodyPr>
          <a:lstStyle/>
          <a:p>
            <a:r>
              <a:rPr lang="en-US" dirty="0" err="1" smtClean="0"/>
              <a:t>LaMnPO</a:t>
            </a:r>
            <a:r>
              <a:rPr lang="en-US" dirty="0" smtClean="0"/>
              <a:t> (1 bar)</a:t>
            </a:r>
            <a:endParaRPr lang="en-US" dirty="0"/>
          </a:p>
        </p:txBody>
      </p:sp>
      <p:sp>
        <p:nvSpPr>
          <p:cNvPr id="36" name="Oval 35"/>
          <p:cNvSpPr/>
          <p:nvPr/>
        </p:nvSpPr>
        <p:spPr>
          <a:xfrm>
            <a:off x="7076976" y="1675402"/>
            <a:ext cx="171645" cy="18466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73" name="Group 7172"/>
          <p:cNvGrpSpPr/>
          <p:nvPr/>
        </p:nvGrpSpPr>
        <p:grpSpPr>
          <a:xfrm>
            <a:off x="7162706" y="1739933"/>
            <a:ext cx="989758" cy="1096417"/>
            <a:chOff x="2578107" y="5016533"/>
            <a:chExt cx="989758" cy="1096417"/>
          </a:xfrm>
        </p:grpSpPr>
        <p:cxnSp>
          <p:nvCxnSpPr>
            <p:cNvPr id="7170" name="Straight Arrow Connector 7169"/>
            <p:cNvCxnSpPr/>
            <p:nvPr/>
          </p:nvCxnSpPr>
          <p:spPr>
            <a:xfrm flipH="1">
              <a:off x="2578107" y="5016533"/>
              <a:ext cx="92" cy="105304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171" name="TextBox 7170"/>
            <p:cNvSpPr txBox="1"/>
            <p:nvPr/>
          </p:nvSpPr>
          <p:spPr>
            <a:xfrm>
              <a:off x="2578107" y="5743618"/>
              <a:ext cx="989758" cy="369332"/>
            </a:xfrm>
            <a:prstGeom prst="rect">
              <a:avLst/>
            </a:prstGeom>
            <a:noFill/>
          </p:spPr>
          <p:txBody>
            <a:bodyPr wrap="none" rtlCol="0">
              <a:spAutoFit/>
            </a:bodyPr>
            <a:lstStyle/>
            <a:p>
              <a:r>
                <a:rPr lang="en-US" dirty="0" smtClean="0">
                  <a:solidFill>
                    <a:schemeClr val="bg1"/>
                  </a:solidFill>
                </a:rPr>
                <a:t>Pressure</a:t>
              </a:r>
              <a:endParaRPr lang="en-US" dirty="0">
                <a:solidFill>
                  <a:schemeClr val="bg1"/>
                </a:solidFill>
              </a:endParaRPr>
            </a:p>
          </p:txBody>
        </p:sp>
      </p:grpSp>
      <p:sp>
        <p:nvSpPr>
          <p:cNvPr id="43" name="Title 1"/>
          <p:cNvSpPr>
            <a:spLocks noGrp="1"/>
          </p:cNvSpPr>
          <p:nvPr>
            <p:ph type="title"/>
          </p:nvPr>
        </p:nvSpPr>
        <p:spPr>
          <a:xfrm>
            <a:off x="-36534" y="0"/>
            <a:ext cx="9144000" cy="489098"/>
          </a:xfrm>
          <a:noFill/>
        </p:spPr>
        <p:txBody>
          <a:bodyPr>
            <a:normAutofit/>
          </a:bodyPr>
          <a:lstStyle/>
          <a:p>
            <a:pPr algn="ctr"/>
            <a:r>
              <a:rPr lang="en-US" sz="2400" b="1" dirty="0" smtClean="0"/>
              <a:t>Pressure </a:t>
            </a:r>
            <a:r>
              <a:rPr lang="en-US" sz="2400" b="1" dirty="0" err="1" smtClean="0"/>
              <a:t>vs</a:t>
            </a:r>
            <a:r>
              <a:rPr lang="en-US" sz="2400" b="1" dirty="0" smtClean="0"/>
              <a:t> Charge Doping in </a:t>
            </a:r>
            <a:r>
              <a:rPr lang="en-US" sz="2400" b="1" dirty="0" err="1" smtClean="0"/>
              <a:t>LaMnPO</a:t>
            </a:r>
            <a:r>
              <a:rPr lang="en-US" sz="2400" b="1" dirty="0" smtClean="0"/>
              <a:t> and </a:t>
            </a:r>
            <a:r>
              <a:rPr lang="en-US" sz="2400" b="1" dirty="0" err="1" smtClean="0"/>
              <a:t>LaMnAsO</a:t>
            </a:r>
            <a:endParaRPr lang="en-US" sz="2400" b="1" dirty="0"/>
          </a:p>
        </p:txBody>
      </p:sp>
      <p:cxnSp>
        <p:nvCxnSpPr>
          <p:cNvPr id="11" name="Straight Arrow Connector 10"/>
          <p:cNvCxnSpPr>
            <a:stCxn id="34" idx="6"/>
          </p:cNvCxnSpPr>
          <p:nvPr/>
        </p:nvCxnSpPr>
        <p:spPr>
          <a:xfrm flipV="1">
            <a:off x="6852044" y="5016533"/>
            <a:ext cx="550771" cy="1647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87900" y="679692"/>
            <a:ext cx="1258866" cy="292388"/>
          </a:xfrm>
          <a:prstGeom prst="rect">
            <a:avLst/>
          </a:prstGeom>
          <a:noFill/>
        </p:spPr>
        <p:txBody>
          <a:bodyPr wrap="square" rtlCol="0">
            <a:spAutoFit/>
          </a:bodyPr>
          <a:lstStyle/>
          <a:p>
            <a:r>
              <a:rPr lang="en-US" sz="1300" dirty="0" err="1" smtClean="0"/>
              <a:t>Guo</a:t>
            </a:r>
            <a:r>
              <a:rPr lang="en-US" sz="1300" dirty="0" smtClean="0"/>
              <a:t> 2013</a:t>
            </a:r>
            <a:endParaRPr lang="en-US" sz="1300" dirty="0"/>
          </a:p>
        </p:txBody>
      </p:sp>
    </p:spTree>
    <p:extLst>
      <p:ext uri="{BB962C8B-B14F-4D97-AF65-F5344CB8AC3E}">
        <p14:creationId xmlns:p14="http://schemas.microsoft.com/office/powerpoint/2010/main" val="4172463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5460" t="5447" r="4378" b="5612"/>
          <a:stretch/>
        </p:blipFill>
        <p:spPr>
          <a:xfrm>
            <a:off x="838200" y="871274"/>
            <a:ext cx="3373648" cy="2529935"/>
          </a:xfrm>
          <a:prstGeom prst="rect">
            <a:avLst/>
          </a:prstGeom>
        </p:spPr>
      </p:pic>
      <p:sp>
        <p:nvSpPr>
          <p:cNvPr id="5" name="TextBox 4"/>
          <p:cNvSpPr txBox="1"/>
          <p:nvPr/>
        </p:nvSpPr>
        <p:spPr>
          <a:xfrm>
            <a:off x="0" y="8351"/>
            <a:ext cx="9124888" cy="461665"/>
          </a:xfrm>
          <a:prstGeom prst="rect">
            <a:avLst/>
          </a:prstGeom>
          <a:noFill/>
        </p:spPr>
        <p:txBody>
          <a:bodyPr wrap="square" rtlCol="0">
            <a:spAutoFit/>
          </a:bodyPr>
          <a:lstStyle/>
          <a:p>
            <a:pPr algn="ctr"/>
            <a:r>
              <a:rPr lang="en-US" sz="2400" b="1" dirty="0" smtClean="0"/>
              <a:t>A  </a:t>
            </a:r>
            <a:r>
              <a:rPr lang="en-US" sz="2400" b="1" dirty="0"/>
              <a:t>first hint of  how to implement `Theory Assisted Synthesis’’</a:t>
            </a:r>
          </a:p>
        </p:txBody>
      </p:sp>
      <p:sp>
        <p:nvSpPr>
          <p:cNvPr id="6" name="TextBox 5"/>
          <p:cNvSpPr txBox="1"/>
          <p:nvPr/>
        </p:nvSpPr>
        <p:spPr>
          <a:xfrm>
            <a:off x="381000" y="3609771"/>
            <a:ext cx="8677244" cy="4247317"/>
          </a:xfrm>
          <a:prstGeom prst="rect">
            <a:avLst/>
          </a:prstGeom>
          <a:noFill/>
        </p:spPr>
        <p:txBody>
          <a:bodyPr wrap="square" rtlCol="0">
            <a:spAutoFit/>
          </a:bodyPr>
          <a:lstStyle/>
          <a:p>
            <a:r>
              <a:rPr lang="en-US" dirty="0" smtClean="0"/>
              <a:t>LSDA </a:t>
            </a:r>
            <a:r>
              <a:rPr lang="en-US" dirty="0"/>
              <a:t>results in good agreement with </a:t>
            </a:r>
            <a:r>
              <a:rPr lang="en-US" dirty="0">
                <a:latin typeface="Symbol" panose="05050102010706020507" pitchFamily="18" charset="2"/>
              </a:rPr>
              <a:t>D</a:t>
            </a:r>
            <a:r>
              <a:rPr lang="en-US" dirty="0"/>
              <a:t>(P</a:t>
            </a:r>
            <a:r>
              <a:rPr lang="en-US" dirty="0" smtClean="0"/>
              <a:t>)  </a:t>
            </a:r>
            <a:r>
              <a:rPr lang="en-US" dirty="0"/>
              <a:t>for measured pressures:  interpolate to determine behavior for conditions </a:t>
            </a:r>
            <a:r>
              <a:rPr lang="en-US" dirty="0" smtClean="0"/>
              <a:t>that are found </a:t>
            </a:r>
            <a:r>
              <a:rPr lang="en-US" dirty="0"/>
              <a:t>in other compounds at ambient pressure.  </a:t>
            </a:r>
            <a:endParaRPr lang="en-US" dirty="0" smtClean="0"/>
          </a:p>
          <a:p>
            <a:endParaRPr lang="en-US" dirty="0"/>
          </a:p>
          <a:p>
            <a:r>
              <a:rPr lang="en-US" dirty="0" smtClean="0"/>
              <a:t>Next steps:</a:t>
            </a:r>
          </a:p>
          <a:p>
            <a:r>
              <a:rPr lang="en-US" dirty="0" smtClean="0"/>
              <a:t>-identify new starting points for materials that could be SC at 1 bar.</a:t>
            </a:r>
          </a:p>
          <a:p>
            <a:r>
              <a:rPr lang="en-US" dirty="0" smtClean="0"/>
              <a:t>-</a:t>
            </a:r>
            <a:r>
              <a:rPr lang="en-US" i="1" dirty="0" smtClean="0"/>
              <a:t>in </a:t>
            </a:r>
            <a:r>
              <a:rPr lang="en-US" i="1" dirty="0" err="1" smtClean="0"/>
              <a:t>silico</a:t>
            </a:r>
            <a:r>
              <a:rPr lang="en-US" i="1" dirty="0" smtClean="0"/>
              <a:t> </a:t>
            </a:r>
            <a:r>
              <a:rPr lang="en-US" dirty="0" smtClean="0"/>
              <a:t>doping experiments:  how much doping  of a given type is needed to collapse gap or moment? </a:t>
            </a:r>
            <a:endParaRPr lang="en-US" dirty="0" smtClean="0"/>
          </a:p>
          <a:p>
            <a:endParaRPr lang="en-US" dirty="0"/>
          </a:p>
          <a:p>
            <a:r>
              <a:rPr lang="en-US" dirty="0" smtClean="0">
                <a:latin typeface="Calibri" panose="020F0502020204030204" pitchFamily="34" charset="0"/>
              </a:rPr>
              <a:t>Predictive </a:t>
            </a:r>
            <a:r>
              <a:rPr lang="en-US" dirty="0">
                <a:latin typeface="Calibri" panose="020F0502020204030204" pitchFamily="34" charset="0"/>
              </a:rPr>
              <a:t>theory will be problematic without knowing pressure dependent structures, (in general) cannot  test validity of </a:t>
            </a:r>
            <a:r>
              <a:rPr lang="en-US" dirty="0" smtClean="0">
                <a:latin typeface="Calibri" panose="020F0502020204030204" pitchFamily="34" charset="0"/>
              </a:rPr>
              <a:t>theory </a:t>
            </a:r>
            <a:r>
              <a:rPr lang="en-US" dirty="0">
                <a:latin typeface="Calibri" panose="020F0502020204030204" pitchFamily="34" charset="0"/>
              </a:rPr>
              <a:t>without  spectroscopic tools.  Resource intensive:  limit to generic  systems (like </a:t>
            </a:r>
            <a:r>
              <a:rPr lang="en-US" dirty="0" err="1">
                <a:latin typeface="Calibri" panose="020F0502020204030204" pitchFamily="34" charset="0"/>
              </a:rPr>
              <a:t>LaMnPO</a:t>
            </a:r>
            <a:r>
              <a:rPr lang="en-US" dirty="0">
                <a:latin typeface="Calibri" panose="020F0502020204030204" pitchFamily="34" charset="0"/>
              </a:rPr>
              <a:t>).</a:t>
            </a:r>
            <a:endParaRPr lang="en-US" dirty="0"/>
          </a:p>
          <a:p>
            <a:endParaRPr lang="en-US" dirty="0" smtClean="0"/>
          </a:p>
          <a:p>
            <a:endParaRPr lang="en-US" dirty="0"/>
          </a:p>
          <a:p>
            <a:pPr marL="214313" indent="-214313">
              <a:buFont typeface="Arial" panose="020B0604020202020204" pitchFamily="34" charset="0"/>
              <a:buChar char="•"/>
            </a:pPr>
            <a:endParaRPr lang="en-US" dirty="0"/>
          </a:p>
          <a:p>
            <a:endParaRPr lang="en-US" dirty="0"/>
          </a:p>
        </p:txBody>
      </p:sp>
      <p:sp>
        <p:nvSpPr>
          <p:cNvPr id="4" name="Oval 3"/>
          <p:cNvSpPr/>
          <p:nvPr/>
        </p:nvSpPr>
        <p:spPr>
          <a:xfrm>
            <a:off x="2286000" y="25908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454076" y="1393378"/>
            <a:ext cx="968282" cy="1331374"/>
          </a:xfrm>
          <a:prstGeom prst="line">
            <a:avLst/>
          </a:prstGeom>
          <a:ln w="285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55569" y="1257751"/>
            <a:ext cx="806631" cy="523220"/>
          </a:xfrm>
          <a:prstGeom prst="rect">
            <a:avLst/>
          </a:prstGeom>
          <a:noFill/>
        </p:spPr>
        <p:txBody>
          <a:bodyPr wrap="none" rtlCol="0">
            <a:spAutoFit/>
          </a:bodyPr>
          <a:lstStyle/>
          <a:p>
            <a:pPr algn="ctr"/>
            <a:r>
              <a:rPr lang="en-US" sz="1400" dirty="0" err="1" smtClean="0"/>
              <a:t>LaMnPO</a:t>
            </a:r>
            <a:endParaRPr lang="en-US" sz="1400" dirty="0" smtClean="0"/>
          </a:p>
          <a:p>
            <a:pPr algn="ctr"/>
            <a:r>
              <a:rPr lang="en-US" sz="1400" dirty="0" smtClean="0"/>
              <a:t>30 GPA</a:t>
            </a:r>
            <a:endParaRPr lang="en-US" sz="1400" dirty="0"/>
          </a:p>
        </p:txBody>
      </p:sp>
      <p:sp>
        <p:nvSpPr>
          <p:cNvPr id="13" name="TextBox 12"/>
          <p:cNvSpPr txBox="1"/>
          <p:nvPr/>
        </p:nvSpPr>
        <p:spPr>
          <a:xfrm>
            <a:off x="2313419" y="2329190"/>
            <a:ext cx="806631" cy="523220"/>
          </a:xfrm>
          <a:prstGeom prst="rect">
            <a:avLst/>
          </a:prstGeom>
          <a:noFill/>
        </p:spPr>
        <p:txBody>
          <a:bodyPr wrap="none" rtlCol="0">
            <a:spAutoFit/>
          </a:bodyPr>
          <a:lstStyle/>
          <a:p>
            <a:pPr algn="ctr"/>
            <a:r>
              <a:rPr lang="en-US" sz="1400" dirty="0" err="1" smtClean="0"/>
              <a:t>LaMnPO</a:t>
            </a:r>
            <a:endParaRPr lang="en-US" sz="1400" dirty="0" smtClean="0"/>
          </a:p>
          <a:p>
            <a:pPr algn="ctr"/>
            <a:r>
              <a:rPr lang="en-US" sz="1400" dirty="0" smtClean="0"/>
              <a:t>1 bar</a:t>
            </a:r>
            <a:endParaRPr lang="en-US" sz="1400" dirty="0"/>
          </a:p>
        </p:txBody>
      </p:sp>
      <p:pic>
        <p:nvPicPr>
          <p:cNvPr id="14" name="Picture 4" descr="Graph7副本"/>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609600"/>
            <a:ext cx="4050631" cy="3064643"/>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p:cNvSpPr/>
          <p:nvPr/>
        </p:nvSpPr>
        <p:spPr>
          <a:xfrm>
            <a:off x="5791200" y="2438400"/>
            <a:ext cx="533400" cy="414010"/>
          </a:xfrm>
          <a:prstGeom prst="ellipse">
            <a:avLst/>
          </a:prstGeom>
          <a:solidFill>
            <a:srgbClr val="92D050">
              <a:alpha val="4392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52400" y="373380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7" name="Oval 16"/>
          <p:cNvSpPr/>
          <p:nvPr/>
        </p:nvSpPr>
        <p:spPr>
          <a:xfrm>
            <a:off x="152400" y="457200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8" name="Oval 17"/>
          <p:cNvSpPr/>
          <p:nvPr/>
        </p:nvSpPr>
        <p:spPr>
          <a:xfrm>
            <a:off x="152400" y="586740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9" name="Oval 18"/>
          <p:cNvSpPr/>
          <p:nvPr/>
        </p:nvSpPr>
        <p:spPr>
          <a:xfrm>
            <a:off x="1676400" y="1770952"/>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Tree>
    <p:extLst>
      <p:ext uri="{BB962C8B-B14F-4D97-AF65-F5344CB8AC3E}">
        <p14:creationId xmlns:p14="http://schemas.microsoft.com/office/powerpoint/2010/main" val="2054731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910"/>
            <a:ext cx="9144000" cy="954107"/>
          </a:xfrm>
          <a:prstGeom prst="rect">
            <a:avLst/>
          </a:prstGeom>
          <a:noFill/>
        </p:spPr>
        <p:txBody>
          <a:bodyPr wrap="square" rtlCol="0">
            <a:spAutoFit/>
          </a:bodyPr>
          <a:lstStyle/>
          <a:p>
            <a:pPr algn="ctr"/>
            <a:r>
              <a:rPr lang="en-US" sz="2800" dirty="0"/>
              <a:t>Can Theory Speed Convergence of the Synthesis of New Materials with Specific Functionalities?</a:t>
            </a:r>
          </a:p>
        </p:txBody>
      </p:sp>
      <p:sp>
        <p:nvSpPr>
          <p:cNvPr id="5" name="TextBox 4"/>
          <p:cNvSpPr txBox="1"/>
          <p:nvPr/>
        </p:nvSpPr>
        <p:spPr>
          <a:xfrm>
            <a:off x="304800" y="983413"/>
            <a:ext cx="8839200" cy="6186309"/>
          </a:xfrm>
          <a:prstGeom prst="rect">
            <a:avLst/>
          </a:prstGeom>
          <a:noFill/>
        </p:spPr>
        <p:txBody>
          <a:bodyPr wrap="square" rtlCol="0">
            <a:spAutoFit/>
          </a:bodyPr>
          <a:lstStyle/>
          <a:p>
            <a:r>
              <a:rPr lang="en-US" dirty="0"/>
              <a:t>Wish to find a new family of superconductors with high SC onset temperatures: requires a new </a:t>
            </a:r>
            <a:r>
              <a:rPr lang="en-US" dirty="0" smtClean="0"/>
              <a:t>methodology.</a:t>
            </a:r>
            <a:endParaRPr lang="en-US" dirty="0"/>
          </a:p>
          <a:p>
            <a:pPr marL="257175" indent="-257175">
              <a:buAutoNum type="arabicPeriod"/>
            </a:pPr>
            <a:r>
              <a:rPr lang="en-US" dirty="0"/>
              <a:t>Need a guiding principle:  (Unconventional) SC is found near the breakdown of magnetic order.  High SC onset temperatures require proximity to an electronic delocalization (Mott) transition. </a:t>
            </a:r>
          </a:p>
          <a:p>
            <a:r>
              <a:rPr lang="en-US" dirty="0"/>
              <a:t> </a:t>
            </a:r>
            <a:r>
              <a:rPr lang="en-US" dirty="0" smtClean="0"/>
              <a:t>        </a:t>
            </a:r>
            <a:r>
              <a:rPr lang="en-US" i="1" dirty="0" smtClean="0"/>
              <a:t>In </a:t>
            </a:r>
            <a:r>
              <a:rPr lang="en-US" i="1" dirty="0" err="1"/>
              <a:t>LaMnPO</a:t>
            </a:r>
            <a:r>
              <a:rPr lang="en-US" i="1" dirty="0"/>
              <a:t>, survival of magnetic moment into metallic state may disfavor </a:t>
            </a:r>
            <a:r>
              <a:rPr lang="en-US" i="1" dirty="0" smtClean="0"/>
              <a:t>SC.</a:t>
            </a:r>
            <a:endParaRPr lang="en-US" i="1" dirty="0"/>
          </a:p>
          <a:p>
            <a:endParaRPr lang="en-US" dirty="0"/>
          </a:p>
          <a:p>
            <a:pPr marL="257175" indent="-257175">
              <a:buAutoNum type="arabicPeriod" startAt="2"/>
            </a:pPr>
            <a:r>
              <a:rPr lang="en-US" dirty="0"/>
              <a:t>Need a structural motif:  layered compounds, square net transition metals (</a:t>
            </a:r>
            <a:r>
              <a:rPr lang="en-US" dirty="0" err="1"/>
              <a:t>Fe,Mn</a:t>
            </a:r>
            <a:r>
              <a:rPr lang="en-US" dirty="0"/>
              <a:t>)</a:t>
            </a:r>
          </a:p>
          <a:p>
            <a:r>
              <a:rPr lang="en-US" dirty="0"/>
              <a:t>	</a:t>
            </a:r>
            <a:r>
              <a:rPr lang="en-US" i="1" dirty="0"/>
              <a:t>Many possibilities, </a:t>
            </a:r>
            <a:r>
              <a:rPr lang="en-US" i="1" dirty="0" err="1"/>
              <a:t>Mn</a:t>
            </a:r>
            <a:r>
              <a:rPr lang="en-US" i="1" dirty="0"/>
              <a:t> and Fe based square net compounds</a:t>
            </a:r>
          </a:p>
          <a:p>
            <a:pPr marL="257175" indent="-257175">
              <a:buAutoNum type="arabicPeriod"/>
            </a:pPr>
            <a:endParaRPr lang="en-US" dirty="0"/>
          </a:p>
          <a:p>
            <a:pPr marL="257175" indent="-257175">
              <a:buAutoNum type="arabicPeriod" startAt="3"/>
            </a:pPr>
            <a:r>
              <a:rPr lang="en-US" dirty="0"/>
              <a:t>Need to verify that electronic structure calculations adequately reproduce  basic quantities like charge gap, </a:t>
            </a:r>
            <a:r>
              <a:rPr lang="en-US" dirty="0" smtClean="0"/>
              <a:t>magnetic </a:t>
            </a:r>
            <a:r>
              <a:rPr lang="en-US" dirty="0"/>
              <a:t>moment, </a:t>
            </a:r>
            <a:r>
              <a:rPr lang="en-US" dirty="0" err="1"/>
              <a:t>etc</a:t>
            </a:r>
            <a:r>
              <a:rPr lang="en-US" dirty="0"/>
              <a:t> in a prototype materials from the desired class.  </a:t>
            </a:r>
          </a:p>
          <a:p>
            <a:r>
              <a:rPr lang="en-US" dirty="0"/>
              <a:t>	</a:t>
            </a:r>
            <a:r>
              <a:rPr lang="en-US" i="1" dirty="0"/>
              <a:t>Good agreement with experimental </a:t>
            </a:r>
            <a:r>
              <a:rPr lang="en-US" i="1" dirty="0">
                <a:latin typeface="Symbol" panose="05050102010706020507" pitchFamily="18" charset="2"/>
              </a:rPr>
              <a:t>D</a:t>
            </a:r>
            <a:r>
              <a:rPr lang="en-US" i="1" dirty="0"/>
              <a:t> and </a:t>
            </a:r>
            <a:r>
              <a:rPr lang="en-US" i="1" dirty="0">
                <a:latin typeface="Symbol" panose="05050102010706020507" pitchFamily="18" charset="2"/>
              </a:rPr>
              <a:t>m</a:t>
            </a:r>
            <a:r>
              <a:rPr lang="en-US" i="1" dirty="0"/>
              <a:t> (1 bar, and at critical pressures) </a:t>
            </a:r>
          </a:p>
          <a:p>
            <a:endParaRPr lang="en-US" dirty="0"/>
          </a:p>
          <a:p>
            <a:pPr marL="257175" indent="-257175">
              <a:buAutoNum type="arabicPeriod" startAt="4"/>
            </a:pPr>
            <a:r>
              <a:rPr lang="en-US" dirty="0"/>
              <a:t>Need to extrapolate electronic structure calculations to increase proximity to  desired electronic phases (electronic delocalization, collapse of moments) via doping or chemical pressure. Results must be expressed in terms of  (key) atomic </a:t>
            </a:r>
            <a:r>
              <a:rPr lang="en-US" dirty="0" err="1"/>
              <a:t>spacings</a:t>
            </a:r>
            <a:r>
              <a:rPr lang="en-US" dirty="0"/>
              <a:t> and angles. </a:t>
            </a:r>
          </a:p>
          <a:p>
            <a:r>
              <a:rPr lang="en-US" dirty="0"/>
              <a:t>	</a:t>
            </a:r>
            <a:r>
              <a:rPr lang="en-US" i="1" dirty="0"/>
              <a:t>Possible for current parameterizations, but may need to consider others in future.   </a:t>
            </a:r>
          </a:p>
          <a:p>
            <a:endParaRPr lang="en-US" i="1" dirty="0"/>
          </a:p>
          <a:p>
            <a:pPr marL="257175" indent="-257175">
              <a:buAutoNum type="arabicPeriod" startAt="5"/>
            </a:pPr>
            <a:r>
              <a:rPr lang="en-US" dirty="0" smtClean="0"/>
              <a:t>New materials </a:t>
            </a:r>
            <a:r>
              <a:rPr lang="en-US" dirty="0"/>
              <a:t>from data bases </a:t>
            </a:r>
            <a:r>
              <a:rPr lang="en-US" dirty="0" smtClean="0"/>
              <a:t> </a:t>
            </a:r>
            <a:r>
              <a:rPr lang="en-US" dirty="0"/>
              <a:t>may exemplify these new properties for synthesis. </a:t>
            </a:r>
          </a:p>
          <a:p>
            <a:r>
              <a:rPr lang="en-US" dirty="0"/>
              <a:t>	</a:t>
            </a:r>
          </a:p>
        </p:txBody>
      </p:sp>
      <p:sp>
        <p:nvSpPr>
          <p:cNvPr id="2" name="TextBox 1"/>
          <p:cNvSpPr txBox="1"/>
          <p:nvPr/>
        </p:nvSpPr>
        <p:spPr>
          <a:xfrm>
            <a:off x="304800" y="3236719"/>
            <a:ext cx="458780" cy="461665"/>
          </a:xfrm>
          <a:prstGeom prst="rect">
            <a:avLst/>
          </a:prstGeom>
          <a:noFill/>
        </p:spPr>
        <p:txBody>
          <a:bodyPr wrap="none" rtlCol="0">
            <a:spAutoFit/>
          </a:bodyPr>
          <a:lstStyle/>
          <a:p>
            <a:r>
              <a:rPr lang="en-US" sz="2400" dirty="0">
                <a:sym typeface="Wingdings" panose="05000000000000000000" pitchFamily="2" charset="2"/>
              </a:rPr>
              <a:t></a:t>
            </a:r>
            <a:endParaRPr lang="en-US" sz="2400" dirty="0"/>
          </a:p>
        </p:txBody>
      </p:sp>
      <p:sp>
        <p:nvSpPr>
          <p:cNvPr id="6" name="TextBox 5"/>
          <p:cNvSpPr txBox="1"/>
          <p:nvPr/>
        </p:nvSpPr>
        <p:spPr>
          <a:xfrm>
            <a:off x="304800" y="4596180"/>
            <a:ext cx="458780" cy="461665"/>
          </a:xfrm>
          <a:prstGeom prst="rect">
            <a:avLst/>
          </a:prstGeom>
          <a:noFill/>
        </p:spPr>
        <p:txBody>
          <a:bodyPr wrap="none" rtlCol="0">
            <a:spAutoFit/>
          </a:bodyPr>
          <a:lstStyle/>
          <a:p>
            <a:r>
              <a:rPr lang="en-US" sz="2400" dirty="0">
                <a:sym typeface="Wingdings" panose="05000000000000000000" pitchFamily="2" charset="2"/>
              </a:rPr>
              <a:t></a:t>
            </a:r>
            <a:endParaRPr lang="en-US" sz="2400" dirty="0"/>
          </a:p>
        </p:txBody>
      </p:sp>
      <p:sp>
        <p:nvSpPr>
          <p:cNvPr id="3" name="TextBox 2"/>
          <p:cNvSpPr txBox="1"/>
          <p:nvPr/>
        </p:nvSpPr>
        <p:spPr>
          <a:xfrm>
            <a:off x="304800" y="2340297"/>
            <a:ext cx="458780" cy="461665"/>
          </a:xfrm>
          <a:prstGeom prst="rect">
            <a:avLst/>
          </a:prstGeom>
          <a:noFill/>
        </p:spPr>
        <p:txBody>
          <a:bodyPr wrap="none" rtlCol="0">
            <a:spAutoFit/>
          </a:bodyPr>
          <a:lstStyle/>
          <a:p>
            <a:r>
              <a:rPr lang="en-US" sz="2400" dirty="0">
                <a:sym typeface="Wingdings" panose="05000000000000000000" pitchFamily="2" charset="2"/>
              </a:rPr>
              <a:t></a:t>
            </a:r>
            <a:endParaRPr lang="en-US" sz="2400" dirty="0"/>
          </a:p>
        </p:txBody>
      </p:sp>
      <p:sp>
        <p:nvSpPr>
          <p:cNvPr id="9" name="TextBox 8"/>
          <p:cNvSpPr txBox="1"/>
          <p:nvPr/>
        </p:nvSpPr>
        <p:spPr>
          <a:xfrm>
            <a:off x="304800" y="5942618"/>
            <a:ext cx="458780" cy="461665"/>
          </a:xfrm>
          <a:prstGeom prst="rect">
            <a:avLst/>
          </a:prstGeom>
          <a:noFill/>
        </p:spPr>
        <p:txBody>
          <a:bodyPr wrap="none" rtlCol="0">
            <a:spAutoFit/>
          </a:bodyPr>
          <a:lstStyle/>
          <a:p>
            <a:r>
              <a:rPr lang="en-US" sz="2400" dirty="0">
                <a:sym typeface="Wingdings" panose="05000000000000000000" pitchFamily="2" charset="2"/>
              </a:rPr>
              <a:t></a:t>
            </a:r>
            <a:endParaRPr lang="en-US" sz="24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6407"/>
            <a:ext cx="420298" cy="420298"/>
          </a:xfrm>
          <a:prstGeom prst="rect">
            <a:avLst/>
          </a:prstGeom>
        </p:spPr>
      </p:pic>
    </p:spTree>
    <p:extLst>
      <p:ext uri="{BB962C8B-B14F-4D97-AF65-F5344CB8AC3E}">
        <p14:creationId xmlns:p14="http://schemas.microsoft.com/office/powerpoint/2010/main" val="4175414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293"/>
            <a:ext cx="9144000" cy="584775"/>
          </a:xfrm>
          <a:prstGeom prst="rect">
            <a:avLst/>
          </a:prstGeom>
          <a:noFill/>
        </p:spPr>
        <p:txBody>
          <a:bodyPr wrap="square" rtlCol="0">
            <a:spAutoFit/>
          </a:bodyPr>
          <a:lstStyle/>
          <a:p>
            <a:pPr algn="ctr"/>
            <a:r>
              <a:rPr lang="en-US" sz="3200" b="1" dirty="0" smtClean="0"/>
              <a:t>Moderate Valence Fluctuations in </a:t>
            </a:r>
            <a:r>
              <a:rPr lang="en-US" sz="3200" b="1" dirty="0" err="1" smtClean="0"/>
              <a:t>LaMnPO</a:t>
            </a:r>
            <a:endParaRPr lang="en-US" sz="3200" b="1" dirty="0"/>
          </a:p>
        </p:txBody>
      </p:sp>
      <p:sp>
        <p:nvSpPr>
          <p:cNvPr id="7" name="TextBox 6"/>
          <p:cNvSpPr txBox="1"/>
          <p:nvPr/>
        </p:nvSpPr>
        <p:spPr>
          <a:xfrm>
            <a:off x="609600" y="3921688"/>
            <a:ext cx="8090485" cy="1754326"/>
          </a:xfrm>
          <a:prstGeom prst="rect">
            <a:avLst/>
          </a:prstGeom>
          <a:noFill/>
        </p:spPr>
        <p:txBody>
          <a:bodyPr wrap="none" rtlCol="0">
            <a:spAutoFit/>
          </a:bodyPr>
          <a:lstStyle/>
          <a:p>
            <a:r>
              <a:rPr lang="en-US" dirty="0" smtClean="0"/>
              <a:t>Substantial valence fluctuations from expected d</a:t>
            </a:r>
            <a:r>
              <a:rPr lang="en-US" baseline="30000" dirty="0" smtClean="0"/>
              <a:t>5</a:t>
            </a:r>
            <a:r>
              <a:rPr lang="en-US" dirty="0" smtClean="0"/>
              <a:t> (Mn</a:t>
            </a:r>
            <a:r>
              <a:rPr lang="en-US" baseline="30000" dirty="0" smtClean="0"/>
              <a:t>2+</a:t>
            </a:r>
            <a:r>
              <a:rPr lang="en-US" dirty="0" smtClean="0"/>
              <a:t>)</a:t>
            </a:r>
            <a:r>
              <a:rPr lang="en-US" baseline="30000" dirty="0" smtClean="0"/>
              <a:t> </a:t>
            </a:r>
            <a:r>
              <a:rPr lang="en-US" dirty="0" smtClean="0"/>
              <a:t>state  in  (La</a:t>
            </a:r>
            <a:r>
              <a:rPr lang="en-US" baseline="30000" dirty="0" smtClean="0"/>
              <a:t>3+</a:t>
            </a:r>
            <a:r>
              <a:rPr lang="en-US" dirty="0" smtClean="0"/>
              <a:t>O</a:t>
            </a:r>
            <a:r>
              <a:rPr lang="en-US" baseline="30000" dirty="0" smtClean="0"/>
              <a:t>2-</a:t>
            </a:r>
            <a:r>
              <a:rPr lang="en-US" dirty="0" smtClean="0"/>
              <a:t>)</a:t>
            </a:r>
            <a:r>
              <a:rPr lang="en-US" baseline="30000" dirty="0" smtClean="0"/>
              <a:t>+</a:t>
            </a:r>
            <a:r>
              <a:rPr lang="en-US" dirty="0" smtClean="0"/>
              <a:t>(Mn</a:t>
            </a:r>
            <a:r>
              <a:rPr lang="en-US" baseline="30000" dirty="0" smtClean="0"/>
              <a:t>2+</a:t>
            </a:r>
            <a:r>
              <a:rPr lang="en-US" dirty="0" smtClean="0"/>
              <a:t>P</a:t>
            </a:r>
            <a:r>
              <a:rPr lang="en-US" baseline="30000" dirty="0" smtClean="0"/>
              <a:t>3-</a:t>
            </a:r>
            <a:r>
              <a:rPr lang="en-US" dirty="0" smtClean="0"/>
              <a:t>)</a:t>
            </a:r>
          </a:p>
          <a:p>
            <a:r>
              <a:rPr lang="en-US" dirty="0" smtClean="0"/>
              <a:t>in DMFT  histogram of states.</a:t>
            </a:r>
          </a:p>
          <a:p>
            <a:endParaRPr lang="en-US" dirty="0"/>
          </a:p>
          <a:p>
            <a:r>
              <a:rPr lang="en-US" dirty="0" smtClean="0"/>
              <a:t>Valence fluctuations are weaker than in Fe-</a:t>
            </a:r>
            <a:r>
              <a:rPr lang="en-US" dirty="0" err="1" smtClean="0"/>
              <a:t>pnictides</a:t>
            </a:r>
            <a:r>
              <a:rPr lang="en-US" dirty="0" smtClean="0"/>
              <a:t> and stronger than in </a:t>
            </a:r>
            <a:r>
              <a:rPr lang="en-US" dirty="0" err="1" smtClean="0"/>
              <a:t>cuprates</a:t>
            </a:r>
            <a:r>
              <a:rPr lang="en-US" dirty="0" smtClean="0"/>
              <a:t>. </a:t>
            </a:r>
          </a:p>
          <a:p>
            <a:endParaRPr lang="en-US" dirty="0"/>
          </a:p>
          <a:p>
            <a:r>
              <a:rPr lang="en-US" dirty="0" smtClean="0"/>
              <a:t>X-ray absorption measurements:  not pure d</a:t>
            </a:r>
            <a:r>
              <a:rPr lang="en-US" baseline="30000" dirty="0" smtClean="0"/>
              <a:t>5</a:t>
            </a:r>
            <a:r>
              <a:rPr lang="en-US" dirty="0" smtClean="0"/>
              <a:t>.  Possible  d</a:t>
            </a:r>
            <a:r>
              <a:rPr lang="en-US" baseline="30000" dirty="0" smtClean="0"/>
              <a:t>6</a:t>
            </a:r>
            <a:r>
              <a:rPr lang="en-US" dirty="0" smtClean="0"/>
              <a:t>-ligand hole state. </a:t>
            </a:r>
            <a:endParaRPr lang="en-US" dirty="0"/>
          </a:p>
        </p:txBody>
      </p:sp>
      <p:sp>
        <p:nvSpPr>
          <p:cNvPr id="8" name="Oval 7"/>
          <p:cNvSpPr/>
          <p:nvPr/>
        </p:nvSpPr>
        <p:spPr>
          <a:xfrm>
            <a:off x="304800" y="4074088"/>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istogram.png"/>
          <p:cNvPicPr>
            <a:picLocks noChangeAspect="1"/>
          </p:cNvPicPr>
          <p:nvPr/>
        </p:nvPicPr>
        <p:blipFill>
          <a:blip r:embed="rId3"/>
          <a:stretch>
            <a:fillRect/>
          </a:stretch>
        </p:blipFill>
        <p:spPr>
          <a:xfrm>
            <a:off x="198474" y="1080977"/>
            <a:ext cx="2816000" cy="2176000"/>
          </a:xfrm>
          <a:prstGeom prst="rect">
            <a:avLst/>
          </a:prstGeom>
        </p:spPr>
      </p:pic>
      <p:sp>
        <p:nvSpPr>
          <p:cNvPr id="9" name="Oval 8"/>
          <p:cNvSpPr/>
          <p:nvPr/>
        </p:nvSpPr>
        <p:spPr>
          <a:xfrm>
            <a:off x="304800" y="4836088"/>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04800" y="5406702"/>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865" y="1102242"/>
            <a:ext cx="2920365" cy="221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905000" y="1219200"/>
            <a:ext cx="982961" cy="369332"/>
          </a:xfrm>
          <a:prstGeom prst="rect">
            <a:avLst/>
          </a:prstGeom>
          <a:noFill/>
        </p:spPr>
        <p:txBody>
          <a:bodyPr wrap="none" rtlCol="0">
            <a:spAutoFit/>
          </a:bodyPr>
          <a:lstStyle/>
          <a:p>
            <a:r>
              <a:rPr lang="en-US" dirty="0" err="1" smtClean="0"/>
              <a:t>LaMnPO</a:t>
            </a:r>
            <a:endParaRPr lang="en-US" dirty="0"/>
          </a:p>
        </p:txBody>
      </p:sp>
      <p:sp>
        <p:nvSpPr>
          <p:cNvPr id="13" name="TextBox 12"/>
          <p:cNvSpPr txBox="1"/>
          <p:nvPr/>
        </p:nvSpPr>
        <p:spPr>
          <a:xfrm>
            <a:off x="4708615" y="1219200"/>
            <a:ext cx="985976" cy="369332"/>
          </a:xfrm>
          <a:prstGeom prst="rect">
            <a:avLst/>
          </a:prstGeom>
          <a:noFill/>
        </p:spPr>
        <p:txBody>
          <a:bodyPr wrap="none" rtlCol="0">
            <a:spAutoFit/>
          </a:bodyPr>
          <a:lstStyle/>
          <a:p>
            <a:r>
              <a:rPr lang="en-US" dirty="0" err="1" smtClean="0"/>
              <a:t>LaFeAsO</a:t>
            </a:r>
            <a:endParaRPr lang="en-US" dirty="0"/>
          </a:p>
        </p:txBody>
      </p:sp>
      <p:sp>
        <p:nvSpPr>
          <p:cNvPr id="12" name="Rectangle 11"/>
          <p:cNvSpPr/>
          <p:nvPr/>
        </p:nvSpPr>
        <p:spPr>
          <a:xfrm>
            <a:off x="3429000" y="1295400"/>
            <a:ext cx="762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p:cNvGraphicFramePr>
            <a:graphicFrameLocks noChangeAspect="1"/>
          </p:cNvGraphicFramePr>
          <p:nvPr>
            <p:extLst/>
          </p:nvPr>
        </p:nvGraphicFramePr>
        <p:xfrm>
          <a:off x="5791200" y="894264"/>
          <a:ext cx="3253619" cy="2549425"/>
        </p:xfrm>
        <a:graphic>
          <a:graphicData uri="http://schemas.openxmlformats.org/presentationml/2006/ole">
            <mc:AlternateContent xmlns:mc="http://schemas.openxmlformats.org/markup-compatibility/2006">
              <mc:Choice xmlns:v="urn:schemas-microsoft-com:vml" Requires="v">
                <p:oleObj spid="_x0000_s6155" name="Acrobat Document" r:id="rId5" imgW="2905017" imgH="2276272" progId="AcroExch.Document.7">
                  <p:embed/>
                </p:oleObj>
              </mc:Choice>
              <mc:Fallback>
                <p:oleObj name="Acrobat Document" r:id="rId5" imgW="2905017" imgH="2276272" progId="AcroExch.Document.7">
                  <p:embed/>
                  <p:pic>
                    <p:nvPicPr>
                      <p:cNvPr id="0" name=""/>
                      <p:cNvPicPr/>
                      <p:nvPr/>
                    </p:nvPicPr>
                    <p:blipFill>
                      <a:blip r:embed="rId6"/>
                      <a:stretch>
                        <a:fillRect/>
                      </a:stretch>
                    </p:blipFill>
                    <p:spPr>
                      <a:xfrm>
                        <a:off x="5791200" y="894264"/>
                        <a:ext cx="3253619" cy="2549425"/>
                      </a:xfrm>
                      <a:prstGeom prst="rect">
                        <a:avLst/>
                      </a:prstGeom>
                    </p:spPr>
                  </p:pic>
                </p:oleObj>
              </mc:Fallback>
            </mc:AlternateContent>
          </a:graphicData>
        </a:graphic>
      </p:graphicFrame>
    </p:spTree>
    <p:extLst>
      <p:ext uri="{BB962C8B-B14F-4D97-AF65-F5344CB8AC3E}">
        <p14:creationId xmlns:p14="http://schemas.microsoft.com/office/powerpoint/2010/main" val="664355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560"/>
            <a:ext cx="9144000" cy="508000"/>
          </a:xfrm>
          <a:noFill/>
        </p:spPr>
        <p:txBody>
          <a:bodyPr>
            <a:normAutofit fontScale="90000"/>
          </a:bodyPr>
          <a:lstStyle/>
          <a:p>
            <a:pPr algn="ctr"/>
            <a:r>
              <a:rPr lang="en-US" b="1" dirty="0" smtClean="0"/>
              <a:t>The Materials Development Pyramid</a:t>
            </a:r>
            <a:endParaRPr lang="en-US" b="1" dirty="0"/>
          </a:p>
        </p:txBody>
      </p:sp>
      <p:sp>
        <p:nvSpPr>
          <p:cNvPr id="4" name="Isosceles Triangle 3"/>
          <p:cNvSpPr/>
          <p:nvPr/>
        </p:nvSpPr>
        <p:spPr>
          <a:xfrm>
            <a:off x="1200150" y="838200"/>
            <a:ext cx="3822932" cy="3581400"/>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43350" y="2060378"/>
            <a:ext cx="4377032" cy="615553"/>
          </a:xfrm>
          <a:prstGeom prst="rect">
            <a:avLst/>
          </a:prstGeom>
          <a:noFill/>
        </p:spPr>
        <p:txBody>
          <a:bodyPr wrap="none" rtlCol="0">
            <a:spAutoFit/>
          </a:bodyPr>
          <a:lstStyle/>
          <a:p>
            <a:r>
              <a:rPr lang="en-US" b="1" dirty="0"/>
              <a:t>Tier 3: Materials for Technology and Science</a:t>
            </a:r>
          </a:p>
          <a:p>
            <a:r>
              <a:rPr lang="en-US" sz="1600" dirty="0"/>
              <a:t>      Improved synthesis for optimized properties</a:t>
            </a:r>
          </a:p>
        </p:txBody>
      </p:sp>
      <p:grpSp>
        <p:nvGrpSpPr>
          <p:cNvPr id="3" name="Group 2"/>
          <p:cNvGrpSpPr/>
          <p:nvPr/>
        </p:nvGrpSpPr>
        <p:grpSpPr>
          <a:xfrm>
            <a:off x="1407335" y="3815468"/>
            <a:ext cx="6624263" cy="646331"/>
            <a:chOff x="1407335" y="3815468"/>
            <a:chExt cx="6624263" cy="646331"/>
          </a:xfrm>
        </p:grpSpPr>
        <p:sp>
          <p:nvSpPr>
            <p:cNvPr id="5" name="TextBox 4"/>
            <p:cNvSpPr txBox="1"/>
            <p:nvPr/>
          </p:nvSpPr>
          <p:spPr>
            <a:xfrm>
              <a:off x="5023082" y="3841354"/>
              <a:ext cx="3008516" cy="615553"/>
            </a:xfrm>
            <a:prstGeom prst="rect">
              <a:avLst/>
            </a:prstGeom>
            <a:noFill/>
          </p:spPr>
          <p:txBody>
            <a:bodyPr wrap="none" rtlCol="0">
              <a:spAutoFit/>
            </a:bodyPr>
            <a:lstStyle/>
            <a:p>
              <a:r>
                <a:rPr lang="en-US" b="1" dirty="0"/>
                <a:t>Tier 1: New Materials</a:t>
              </a:r>
            </a:p>
            <a:p>
              <a:r>
                <a:rPr lang="en-US" sz="1600" dirty="0"/>
                <a:t>Generally, only structure is known</a:t>
              </a:r>
            </a:p>
          </p:txBody>
        </p:sp>
        <p:sp>
          <p:nvSpPr>
            <p:cNvPr id="11" name="TextBox 10"/>
            <p:cNvSpPr txBox="1"/>
            <p:nvPr/>
          </p:nvSpPr>
          <p:spPr>
            <a:xfrm>
              <a:off x="1407335" y="3815468"/>
              <a:ext cx="3408562" cy="646331"/>
            </a:xfrm>
            <a:prstGeom prst="rect">
              <a:avLst/>
            </a:prstGeom>
            <a:noFill/>
          </p:spPr>
          <p:txBody>
            <a:bodyPr wrap="none" rtlCol="0">
              <a:spAutoFit/>
            </a:bodyPr>
            <a:lstStyle/>
            <a:p>
              <a:r>
                <a:rPr lang="en-US" dirty="0"/>
                <a:t>~350,000 inorganic compounds in </a:t>
              </a:r>
              <a:endParaRPr lang="en-US" dirty="0" smtClean="0"/>
            </a:p>
            <a:p>
              <a:r>
                <a:rPr lang="en-US" dirty="0" smtClean="0"/>
                <a:t>ICSD/</a:t>
              </a:r>
              <a:r>
                <a:rPr lang="en-US" dirty="0" err="1" smtClean="0"/>
                <a:t>Pearsons</a:t>
              </a:r>
              <a:endParaRPr lang="en-US" dirty="0"/>
            </a:p>
          </p:txBody>
        </p:sp>
      </p:grpSp>
      <p:grpSp>
        <p:nvGrpSpPr>
          <p:cNvPr id="6" name="Group 5"/>
          <p:cNvGrpSpPr/>
          <p:nvPr/>
        </p:nvGrpSpPr>
        <p:grpSpPr>
          <a:xfrm>
            <a:off x="2057400" y="2982330"/>
            <a:ext cx="7092093" cy="646331"/>
            <a:chOff x="2057400" y="2982330"/>
            <a:chExt cx="7092093" cy="646331"/>
          </a:xfrm>
        </p:grpSpPr>
        <p:sp>
          <p:nvSpPr>
            <p:cNvPr id="7" name="TextBox 6"/>
            <p:cNvSpPr txBox="1"/>
            <p:nvPr/>
          </p:nvSpPr>
          <p:spPr>
            <a:xfrm>
              <a:off x="4352346" y="2997719"/>
              <a:ext cx="4797147" cy="615553"/>
            </a:xfrm>
            <a:prstGeom prst="rect">
              <a:avLst/>
            </a:prstGeom>
            <a:noFill/>
          </p:spPr>
          <p:txBody>
            <a:bodyPr wrap="none" rtlCol="0">
              <a:spAutoFit/>
            </a:bodyPr>
            <a:lstStyle/>
            <a:p>
              <a:r>
                <a:rPr lang="en-US" b="1" dirty="0"/>
                <a:t>Tier 2: Materials of Interest</a:t>
              </a:r>
            </a:p>
            <a:p>
              <a:r>
                <a:rPr lang="en-US" sz="1600" dirty="0"/>
                <a:t>     Material has special property (i.e. superconductivity)</a:t>
              </a:r>
            </a:p>
          </p:txBody>
        </p:sp>
        <p:sp>
          <p:nvSpPr>
            <p:cNvPr id="12" name="TextBox 11"/>
            <p:cNvSpPr txBox="1"/>
            <p:nvPr/>
          </p:nvSpPr>
          <p:spPr>
            <a:xfrm>
              <a:off x="2057400" y="2982330"/>
              <a:ext cx="1753685" cy="646331"/>
            </a:xfrm>
            <a:prstGeom prst="rect">
              <a:avLst/>
            </a:prstGeom>
            <a:noFill/>
          </p:spPr>
          <p:txBody>
            <a:bodyPr wrap="none" rtlCol="0">
              <a:spAutoFit/>
            </a:bodyPr>
            <a:lstStyle/>
            <a:p>
              <a:r>
                <a:rPr lang="en-US" dirty="0"/>
                <a:t>~2,000 known </a:t>
              </a:r>
              <a:endParaRPr lang="en-US" dirty="0" smtClean="0"/>
            </a:p>
            <a:p>
              <a:r>
                <a:rPr lang="en-US" dirty="0" smtClean="0"/>
                <a:t>superconductors</a:t>
              </a:r>
              <a:endParaRPr lang="en-US" dirty="0"/>
            </a:p>
          </p:txBody>
        </p:sp>
      </p:grpSp>
      <p:grpSp>
        <p:nvGrpSpPr>
          <p:cNvPr id="14" name="Group 13"/>
          <p:cNvGrpSpPr/>
          <p:nvPr/>
        </p:nvGrpSpPr>
        <p:grpSpPr>
          <a:xfrm>
            <a:off x="2108535" y="838202"/>
            <a:ext cx="6951027" cy="1063121"/>
            <a:chOff x="2108535" y="838202"/>
            <a:chExt cx="6951027" cy="1063121"/>
          </a:xfrm>
        </p:grpSpPr>
        <p:sp>
          <p:nvSpPr>
            <p:cNvPr id="9" name="TextBox 8"/>
            <p:cNvSpPr txBox="1"/>
            <p:nvPr/>
          </p:nvSpPr>
          <p:spPr>
            <a:xfrm>
              <a:off x="3371851" y="838202"/>
              <a:ext cx="5687711" cy="615553"/>
            </a:xfrm>
            <a:prstGeom prst="rect">
              <a:avLst/>
            </a:prstGeom>
            <a:noFill/>
          </p:spPr>
          <p:txBody>
            <a:bodyPr wrap="none" rtlCol="0">
              <a:spAutoFit/>
            </a:bodyPr>
            <a:lstStyle/>
            <a:p>
              <a:r>
                <a:rPr lang="en-US" b="1" dirty="0"/>
                <a:t>Tier 4: Materials for real technologies and societal benefit</a:t>
              </a:r>
            </a:p>
            <a:p>
              <a:r>
                <a:rPr lang="en-US" sz="1600" dirty="0"/>
                <a:t>     Material incorporated into devices and systems</a:t>
              </a:r>
            </a:p>
          </p:txBody>
        </p:sp>
        <p:sp>
          <p:nvSpPr>
            <p:cNvPr id="13" name="TextBox 12"/>
            <p:cNvSpPr txBox="1"/>
            <p:nvPr/>
          </p:nvSpPr>
          <p:spPr>
            <a:xfrm>
              <a:off x="2108535" y="1254992"/>
              <a:ext cx="2079865" cy="646331"/>
            </a:xfrm>
            <a:prstGeom prst="rect">
              <a:avLst/>
            </a:prstGeom>
            <a:noFill/>
          </p:spPr>
          <p:txBody>
            <a:bodyPr wrap="none" rtlCol="0">
              <a:spAutoFit/>
            </a:bodyPr>
            <a:lstStyle/>
            <a:p>
              <a:r>
                <a:rPr lang="en-US" dirty="0"/>
                <a:t>       &lt;10 SCs in </a:t>
              </a:r>
            </a:p>
            <a:p>
              <a:r>
                <a:rPr lang="en-US" dirty="0"/>
                <a:t>Current applications</a:t>
              </a:r>
            </a:p>
          </p:txBody>
        </p:sp>
      </p:grpSp>
      <p:sp>
        <p:nvSpPr>
          <p:cNvPr id="15" name="TextBox 14"/>
          <p:cNvSpPr txBox="1"/>
          <p:nvPr/>
        </p:nvSpPr>
        <p:spPr>
          <a:xfrm>
            <a:off x="466146" y="5706352"/>
            <a:ext cx="7772400" cy="646331"/>
          </a:xfrm>
          <a:prstGeom prst="rect">
            <a:avLst/>
          </a:prstGeom>
          <a:noFill/>
        </p:spPr>
        <p:txBody>
          <a:bodyPr wrap="square" rtlCol="0">
            <a:spAutoFit/>
          </a:bodyPr>
          <a:lstStyle/>
          <a:p>
            <a:r>
              <a:rPr lang="en-US" dirty="0" smtClean="0"/>
              <a:t>Can  the </a:t>
            </a:r>
            <a:r>
              <a:rPr lang="en-US" dirty="0"/>
              <a:t> </a:t>
            </a:r>
            <a:r>
              <a:rPr lang="en-US" dirty="0" smtClean="0"/>
              <a:t>combination of electronic structure calculations in synthesis speed the advancement of Tier 1 materials towards the top of the pyramid? </a:t>
            </a:r>
            <a:endParaRPr lang="en-US" dirty="0"/>
          </a:p>
        </p:txBody>
      </p:sp>
    </p:spTree>
    <p:extLst>
      <p:ext uri="{BB962C8B-B14F-4D97-AF65-F5344CB8AC3E}">
        <p14:creationId xmlns:p14="http://schemas.microsoft.com/office/powerpoint/2010/main" val="115935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Autofit/>
          </a:bodyPr>
          <a:lstStyle/>
          <a:p>
            <a:r>
              <a:rPr lang="en-US" sz="3200" b="1" dirty="0" smtClean="0"/>
              <a:t>Sizeable Exchange Component of the Charge Gap</a:t>
            </a:r>
            <a:endParaRPr lang="en-US" sz="3200" b="1" dirty="0"/>
          </a:p>
        </p:txBody>
      </p:sp>
      <p:cxnSp>
        <p:nvCxnSpPr>
          <p:cNvPr id="5" name="Straight Arrow Connector 4"/>
          <p:cNvCxnSpPr/>
          <p:nvPr/>
        </p:nvCxnSpPr>
        <p:spPr>
          <a:xfrm flipV="1">
            <a:off x="1028048" y="871491"/>
            <a:ext cx="0" cy="685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Curved Down Arrow 9"/>
          <p:cNvSpPr/>
          <p:nvPr/>
        </p:nvSpPr>
        <p:spPr>
          <a:xfrm>
            <a:off x="1256648" y="811272"/>
            <a:ext cx="609600" cy="3048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90281" y="2120549"/>
            <a:ext cx="3404458" cy="1754326"/>
          </a:xfrm>
          <a:prstGeom prst="rect">
            <a:avLst/>
          </a:prstGeom>
          <a:noFill/>
        </p:spPr>
        <p:txBody>
          <a:bodyPr wrap="none" rtlCol="0">
            <a:spAutoFit/>
          </a:bodyPr>
          <a:lstStyle/>
          <a:p>
            <a:r>
              <a:rPr lang="en-US" dirty="0" smtClean="0"/>
              <a:t>Energy cost for electron to hop</a:t>
            </a:r>
          </a:p>
          <a:p>
            <a:r>
              <a:rPr lang="en-US" dirty="0" smtClean="0"/>
              <a:t> from </a:t>
            </a:r>
            <a:r>
              <a:rPr lang="en-US" dirty="0" err="1" smtClean="0"/>
              <a:t>Mn</a:t>
            </a:r>
            <a:r>
              <a:rPr lang="en-US" dirty="0" smtClean="0"/>
              <a:t> to </a:t>
            </a:r>
            <a:r>
              <a:rPr lang="en-US" dirty="0" err="1" smtClean="0"/>
              <a:t>Mn</a:t>
            </a:r>
            <a:r>
              <a:rPr lang="en-US" dirty="0" smtClean="0"/>
              <a:t>:</a:t>
            </a:r>
          </a:p>
          <a:p>
            <a:endParaRPr lang="en-US" dirty="0"/>
          </a:p>
          <a:p>
            <a:pPr marL="342900" indent="-342900">
              <a:buAutoNum type="arabicPeriod"/>
            </a:pPr>
            <a:r>
              <a:rPr lang="en-US" dirty="0" smtClean="0"/>
              <a:t>on-site Coulomb interaction  U</a:t>
            </a:r>
          </a:p>
          <a:p>
            <a:pPr marL="342900" indent="-342900">
              <a:buAutoNum type="arabicPeriod"/>
            </a:pPr>
            <a:r>
              <a:rPr lang="en-US" dirty="0" err="1" smtClean="0"/>
              <a:t>Hund’s</a:t>
            </a:r>
            <a:r>
              <a:rPr lang="en-US" dirty="0" smtClean="0"/>
              <a:t> interaction I</a:t>
            </a:r>
          </a:p>
          <a:p>
            <a:pPr marL="342900" indent="-342900">
              <a:buAutoNum type="arabicPeriod"/>
            </a:pPr>
            <a:r>
              <a:rPr lang="en-US" dirty="0" smtClean="0"/>
              <a:t>AF exchange energy J</a:t>
            </a:r>
            <a:endParaRPr lang="en-US" baseline="-25000" dirty="0" smtClean="0"/>
          </a:p>
        </p:txBody>
      </p:sp>
      <p:sp>
        <p:nvSpPr>
          <p:cNvPr id="12" name="Rectangle 11"/>
          <p:cNvSpPr/>
          <p:nvPr/>
        </p:nvSpPr>
        <p:spPr>
          <a:xfrm>
            <a:off x="6172200" y="1752600"/>
            <a:ext cx="6096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400800" y="1905000"/>
            <a:ext cx="6858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770370" y="1790700"/>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7" name="Picture 3" descr="C:\Users\maronson.BNL\AppData\Local\Microsoft\Windows\Temporary Internet Files\Content.Outlook\3VORSACZ\FIG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0860" y="3676746"/>
            <a:ext cx="6080384" cy="24402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0" y="1142056"/>
            <a:ext cx="304800" cy="381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848600" y="1142056"/>
            <a:ext cx="304800" cy="381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RPES.png"/>
          <p:cNvPicPr>
            <a:picLocks noChangeAspect="1"/>
          </p:cNvPicPr>
          <p:nvPr/>
        </p:nvPicPr>
        <p:blipFill>
          <a:blip r:embed="rId3"/>
          <a:stretch>
            <a:fillRect/>
          </a:stretch>
        </p:blipFill>
        <p:spPr>
          <a:xfrm>
            <a:off x="3442421" y="1172523"/>
            <a:ext cx="2956568" cy="2217426"/>
          </a:xfrm>
          <a:prstGeom prst="rect">
            <a:avLst/>
          </a:prstGeom>
        </p:spPr>
      </p:pic>
      <p:pic>
        <p:nvPicPr>
          <p:cNvPr id="17" name="Picture 2" descr="C:\Users\maronson.BNL\AppData\Local\Microsoft\Windows\Temporary Internet Files\Content.Outlook\3VORSACZ\ARPES-LaMnPO-U7J9b50-ancont.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098" b="2224"/>
          <a:stretch/>
        </p:blipFill>
        <p:spPr bwMode="auto">
          <a:xfrm>
            <a:off x="6133286" y="1204025"/>
            <a:ext cx="2705914" cy="21487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83549" y="913842"/>
            <a:ext cx="2549737" cy="369332"/>
          </a:xfrm>
          <a:prstGeom prst="rect">
            <a:avLst/>
          </a:prstGeom>
          <a:noFill/>
        </p:spPr>
        <p:txBody>
          <a:bodyPr wrap="none" rtlCol="0">
            <a:spAutoFit/>
          </a:bodyPr>
          <a:lstStyle/>
          <a:p>
            <a:r>
              <a:rPr lang="en-US" dirty="0" smtClean="0"/>
              <a:t>With AF exchange (T&lt;T</a:t>
            </a:r>
            <a:r>
              <a:rPr lang="en-US" baseline="-25000" dirty="0" smtClean="0"/>
              <a:t>N</a:t>
            </a:r>
            <a:r>
              <a:rPr lang="en-US" dirty="0" smtClean="0"/>
              <a:t>)</a:t>
            </a:r>
            <a:endParaRPr lang="en-US" dirty="0"/>
          </a:p>
        </p:txBody>
      </p:sp>
      <p:sp>
        <p:nvSpPr>
          <p:cNvPr id="18" name="TextBox 17"/>
          <p:cNvSpPr txBox="1"/>
          <p:nvPr/>
        </p:nvSpPr>
        <p:spPr>
          <a:xfrm>
            <a:off x="6332114" y="945344"/>
            <a:ext cx="2596416" cy="369332"/>
          </a:xfrm>
          <a:prstGeom prst="rect">
            <a:avLst/>
          </a:prstGeom>
          <a:noFill/>
        </p:spPr>
        <p:txBody>
          <a:bodyPr wrap="none" rtlCol="0">
            <a:spAutoFit/>
          </a:bodyPr>
          <a:lstStyle/>
          <a:p>
            <a:r>
              <a:rPr lang="en-US" dirty="0" smtClean="0"/>
              <a:t>No  AF exchange (</a:t>
            </a:r>
            <a:r>
              <a:rPr lang="en-US" dirty="0" err="1" smtClean="0"/>
              <a:t>k</a:t>
            </a:r>
            <a:r>
              <a:rPr lang="en-US" baseline="-25000" dirty="0" err="1" smtClean="0"/>
              <a:t>B</a:t>
            </a:r>
            <a:r>
              <a:rPr lang="en-US" dirty="0" err="1" smtClean="0"/>
              <a:t>T</a:t>
            </a:r>
            <a:r>
              <a:rPr lang="en-US" dirty="0" smtClean="0"/>
              <a:t>&gt;SJ</a:t>
            </a:r>
            <a:r>
              <a:rPr lang="en-US" baseline="-25000" dirty="0" smtClean="0"/>
              <a:t>1</a:t>
            </a:r>
            <a:r>
              <a:rPr lang="en-US" dirty="0" smtClean="0"/>
              <a:t>)</a:t>
            </a:r>
            <a:endParaRPr lang="en-US" dirty="0"/>
          </a:p>
        </p:txBody>
      </p:sp>
      <p:sp>
        <p:nvSpPr>
          <p:cNvPr id="6" name="TextBox 5"/>
          <p:cNvSpPr txBox="1"/>
          <p:nvPr/>
        </p:nvSpPr>
        <p:spPr>
          <a:xfrm>
            <a:off x="1007715" y="6386008"/>
            <a:ext cx="7885748" cy="369332"/>
          </a:xfrm>
          <a:prstGeom prst="rect">
            <a:avLst/>
          </a:prstGeom>
          <a:noFill/>
        </p:spPr>
        <p:txBody>
          <a:bodyPr wrap="none" rtlCol="0">
            <a:spAutoFit/>
          </a:bodyPr>
          <a:lstStyle/>
          <a:p>
            <a:r>
              <a:rPr lang="en-US" b="1" i="1" dirty="0" smtClean="0"/>
              <a:t>About half of the charge gap in AF </a:t>
            </a:r>
            <a:r>
              <a:rPr lang="en-US" b="1" i="1" dirty="0" err="1" smtClean="0"/>
              <a:t>LaMnPO</a:t>
            </a:r>
            <a:r>
              <a:rPr lang="en-US" b="1" i="1" dirty="0" smtClean="0"/>
              <a:t> is due to antiferromagnetic exchange</a:t>
            </a:r>
            <a:endParaRPr lang="en-US" b="1" i="1" dirty="0"/>
          </a:p>
        </p:txBody>
      </p:sp>
      <p:cxnSp>
        <p:nvCxnSpPr>
          <p:cNvPr id="19" name="Straight Arrow Connector 18"/>
          <p:cNvCxnSpPr/>
          <p:nvPr/>
        </p:nvCxnSpPr>
        <p:spPr>
          <a:xfrm>
            <a:off x="2094848" y="871491"/>
            <a:ext cx="0" cy="685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4252" y="1537877"/>
            <a:ext cx="1000595" cy="369332"/>
          </a:xfrm>
          <a:prstGeom prst="rect">
            <a:avLst/>
          </a:prstGeom>
          <a:noFill/>
        </p:spPr>
        <p:txBody>
          <a:bodyPr wrap="none" rtlCol="0">
            <a:spAutoFit/>
          </a:bodyPr>
          <a:lstStyle/>
          <a:p>
            <a:pPr algn="ctr"/>
            <a:r>
              <a:rPr lang="en-US" dirty="0" smtClean="0"/>
              <a:t>Mn</a:t>
            </a:r>
            <a:r>
              <a:rPr lang="en-US" baseline="30000" dirty="0" smtClean="0"/>
              <a:t>2+</a:t>
            </a:r>
            <a:r>
              <a:rPr lang="en-US" dirty="0" smtClean="0"/>
              <a:t>(d</a:t>
            </a:r>
            <a:r>
              <a:rPr lang="en-US" baseline="30000" dirty="0" smtClean="0"/>
              <a:t>5</a:t>
            </a:r>
            <a:r>
              <a:rPr lang="en-US" dirty="0" smtClean="0"/>
              <a:t>)</a:t>
            </a:r>
            <a:endParaRPr lang="en-US" dirty="0"/>
          </a:p>
        </p:txBody>
      </p:sp>
      <p:sp>
        <p:nvSpPr>
          <p:cNvPr id="20" name="TextBox 19"/>
          <p:cNvSpPr txBox="1"/>
          <p:nvPr/>
        </p:nvSpPr>
        <p:spPr>
          <a:xfrm>
            <a:off x="1653694" y="1557291"/>
            <a:ext cx="1000595" cy="369332"/>
          </a:xfrm>
          <a:prstGeom prst="rect">
            <a:avLst/>
          </a:prstGeom>
          <a:noFill/>
        </p:spPr>
        <p:txBody>
          <a:bodyPr wrap="none" rtlCol="0">
            <a:spAutoFit/>
          </a:bodyPr>
          <a:lstStyle/>
          <a:p>
            <a:pPr algn="ctr"/>
            <a:r>
              <a:rPr lang="en-US" dirty="0" smtClean="0"/>
              <a:t>Mn</a:t>
            </a:r>
            <a:r>
              <a:rPr lang="en-US" baseline="30000" dirty="0" smtClean="0"/>
              <a:t>2+</a:t>
            </a:r>
            <a:r>
              <a:rPr lang="en-US" dirty="0" smtClean="0"/>
              <a:t>(d</a:t>
            </a:r>
            <a:r>
              <a:rPr lang="en-US" baseline="30000" dirty="0" smtClean="0"/>
              <a:t>5</a:t>
            </a:r>
            <a:r>
              <a:rPr lang="en-US" dirty="0" smtClean="0"/>
              <a:t>)</a:t>
            </a:r>
            <a:endParaRPr lang="en-US" dirty="0"/>
          </a:p>
        </p:txBody>
      </p:sp>
      <p:sp>
        <p:nvSpPr>
          <p:cNvPr id="9" name="Rectangle 8"/>
          <p:cNvSpPr/>
          <p:nvPr/>
        </p:nvSpPr>
        <p:spPr>
          <a:xfrm>
            <a:off x="6355027" y="4501922"/>
            <a:ext cx="830686" cy="12435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086600" y="4527997"/>
            <a:ext cx="228600" cy="1097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707737" y="5479024"/>
            <a:ext cx="854336" cy="292388"/>
          </a:xfrm>
          <a:prstGeom prst="rect">
            <a:avLst/>
          </a:prstGeom>
          <a:noFill/>
        </p:spPr>
        <p:txBody>
          <a:bodyPr wrap="none" rtlCol="0">
            <a:spAutoFit/>
          </a:bodyPr>
          <a:lstStyle/>
          <a:p>
            <a:r>
              <a:rPr lang="en-US" sz="1300" dirty="0" smtClean="0"/>
              <a:t>Post 2013</a:t>
            </a:r>
            <a:endParaRPr lang="en-US" sz="1300" dirty="0"/>
          </a:p>
        </p:txBody>
      </p:sp>
      <p:pic>
        <p:nvPicPr>
          <p:cNvPr id="24" name="Picture 4" descr="http://infrared.ucsd.edu/images/Dimitri_Mountains_scaled.jp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644" y="4303301"/>
            <a:ext cx="1051560" cy="117258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infrared.ucsd.edu/images/Kirk.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4790"/>
          <a:stretch/>
        </p:blipFill>
        <p:spPr bwMode="auto">
          <a:xfrm>
            <a:off x="1381265" y="4303301"/>
            <a:ext cx="1105078" cy="11757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5319" y="5614787"/>
            <a:ext cx="1368836" cy="523220"/>
          </a:xfrm>
          <a:prstGeom prst="rect">
            <a:avLst/>
          </a:prstGeom>
          <a:noFill/>
        </p:spPr>
        <p:txBody>
          <a:bodyPr wrap="none" rtlCol="0">
            <a:spAutoFit/>
          </a:bodyPr>
          <a:lstStyle/>
          <a:p>
            <a:r>
              <a:rPr lang="en-US" sz="1400" dirty="0" smtClean="0"/>
              <a:t>D. Basov, K. Post</a:t>
            </a:r>
          </a:p>
          <a:p>
            <a:r>
              <a:rPr lang="en-US" sz="1400" dirty="0" smtClean="0"/>
              <a:t>San Diego</a:t>
            </a:r>
            <a:endParaRPr lang="en-US" sz="1400" dirty="0"/>
          </a:p>
        </p:txBody>
      </p:sp>
    </p:spTree>
    <p:extLst>
      <p:ext uri="{BB962C8B-B14F-4D97-AF65-F5344CB8AC3E}">
        <p14:creationId xmlns:p14="http://schemas.microsoft.com/office/powerpoint/2010/main" val="672151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sz="3200" b="1" dirty="0" smtClean="0"/>
              <a:t>Robust 2-d Antiferromagnetic Correlations for T&gt;T</a:t>
            </a:r>
            <a:r>
              <a:rPr lang="en-US" sz="3200" b="1" baseline="-25000" dirty="0" smtClean="0"/>
              <a:t>N</a:t>
            </a:r>
            <a:endParaRPr lang="en-US" sz="3200" b="1" baseline="-25000" dirty="0"/>
          </a:p>
        </p:txBody>
      </p:sp>
      <p:pic>
        <p:nvPicPr>
          <p:cNvPr id="4098" name="Picture 2" descr="C:\mca\pasqual\data\LaMnPO_neutrons_mcnally\may_2013\Fig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866775"/>
            <a:ext cx="5638800" cy="37814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9590" y="4509700"/>
            <a:ext cx="7965770" cy="2308324"/>
          </a:xfrm>
          <a:prstGeom prst="rect">
            <a:avLst/>
          </a:prstGeom>
          <a:noFill/>
        </p:spPr>
        <p:txBody>
          <a:bodyPr wrap="none" rtlCol="0">
            <a:spAutoFit/>
          </a:bodyPr>
          <a:lstStyle/>
          <a:p>
            <a:r>
              <a:rPr lang="en-US" dirty="0" smtClean="0"/>
              <a:t>Neutron scattering experiments carried out on 13 g sample of powdered </a:t>
            </a:r>
            <a:r>
              <a:rPr lang="en-US" dirty="0" err="1" smtClean="0"/>
              <a:t>LaMnPO</a:t>
            </a:r>
            <a:endParaRPr lang="en-US" dirty="0" smtClean="0"/>
          </a:p>
          <a:p>
            <a:r>
              <a:rPr lang="en-US" dirty="0"/>
              <a:t>u</a:t>
            </a:r>
            <a:r>
              <a:rPr lang="en-US" dirty="0" smtClean="0"/>
              <a:t>sing BT-7  triple axis spectrometer at the NIST Center for Neutron Research.</a:t>
            </a:r>
          </a:p>
          <a:p>
            <a:endParaRPr lang="en-US" dirty="0"/>
          </a:p>
          <a:p>
            <a:r>
              <a:rPr lang="en-US" dirty="0" smtClean="0"/>
              <a:t>Antiferromagnetic correlations are limited to </a:t>
            </a:r>
            <a:r>
              <a:rPr lang="en-US" dirty="0" err="1" smtClean="0"/>
              <a:t>Mn-Mn</a:t>
            </a:r>
            <a:r>
              <a:rPr lang="en-US" dirty="0" smtClean="0"/>
              <a:t> distance for T&gt;700 K. Defines </a:t>
            </a:r>
          </a:p>
          <a:p>
            <a:r>
              <a:rPr lang="en-US" dirty="0" smtClean="0"/>
              <a:t>Effective  paramagnetic limit, T&gt;T</a:t>
            </a:r>
            <a:r>
              <a:rPr lang="en-US" baseline="-25000" dirty="0" smtClean="0"/>
              <a:t>N,MF</a:t>
            </a:r>
            <a:r>
              <a:rPr lang="en-US" dirty="0" smtClean="0"/>
              <a:t>.</a:t>
            </a:r>
          </a:p>
          <a:p>
            <a:endParaRPr lang="en-US" dirty="0"/>
          </a:p>
          <a:p>
            <a:r>
              <a:rPr lang="en-US" dirty="0" smtClean="0"/>
              <a:t>Strong fluctuations due to quasi-two dimensionality of </a:t>
            </a:r>
            <a:r>
              <a:rPr lang="en-US" dirty="0" err="1" smtClean="0"/>
              <a:t>LaMnPO</a:t>
            </a:r>
            <a:r>
              <a:rPr lang="en-US" dirty="0" smtClean="0"/>
              <a:t> reduces T</a:t>
            </a:r>
            <a:r>
              <a:rPr lang="en-US" baseline="-25000" dirty="0" smtClean="0"/>
              <a:t>N</a:t>
            </a:r>
            <a:r>
              <a:rPr lang="en-US" dirty="0" smtClean="0"/>
              <a:t> from </a:t>
            </a:r>
          </a:p>
          <a:p>
            <a:r>
              <a:rPr lang="en-US" dirty="0"/>
              <a:t>m</a:t>
            </a:r>
            <a:r>
              <a:rPr lang="en-US" dirty="0" smtClean="0"/>
              <a:t>ean field value of ~700 K to observed T</a:t>
            </a:r>
            <a:r>
              <a:rPr lang="en-US" baseline="-25000" dirty="0" smtClean="0"/>
              <a:t>N</a:t>
            </a:r>
            <a:r>
              <a:rPr lang="en-US" dirty="0" smtClean="0"/>
              <a:t>=375 K. </a:t>
            </a:r>
          </a:p>
        </p:txBody>
      </p:sp>
      <p:sp>
        <p:nvSpPr>
          <p:cNvPr id="5" name="Oval 4"/>
          <p:cNvSpPr/>
          <p:nvPr/>
        </p:nvSpPr>
        <p:spPr>
          <a:xfrm>
            <a:off x="254914" y="462106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54914" y="5469197"/>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54914" y="6241134"/>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953000" y="3581400"/>
            <a:ext cx="936475" cy="369332"/>
          </a:xfrm>
          <a:prstGeom prst="rect">
            <a:avLst/>
          </a:prstGeom>
          <a:noFill/>
        </p:spPr>
        <p:txBody>
          <a:bodyPr wrap="none" rtlCol="0">
            <a:spAutoFit/>
          </a:bodyPr>
          <a:lstStyle/>
          <a:p>
            <a:r>
              <a:rPr lang="en-US" dirty="0" smtClean="0"/>
              <a:t>T=600 K</a:t>
            </a:r>
            <a:endParaRPr lang="en-US" dirty="0"/>
          </a:p>
        </p:txBody>
      </p:sp>
      <p:sp>
        <p:nvSpPr>
          <p:cNvPr id="8" name="TextBox 7"/>
          <p:cNvSpPr txBox="1"/>
          <p:nvPr/>
        </p:nvSpPr>
        <p:spPr>
          <a:xfrm rot="16200000">
            <a:off x="2507604" y="3981624"/>
            <a:ext cx="535724" cy="369332"/>
          </a:xfrm>
          <a:prstGeom prst="rect">
            <a:avLst/>
          </a:prstGeom>
          <a:noFill/>
        </p:spPr>
        <p:txBody>
          <a:bodyPr wrap="none" rtlCol="0">
            <a:spAutoFit/>
          </a:bodyPr>
          <a:lstStyle/>
          <a:p>
            <a:r>
              <a:rPr lang="en-US" dirty="0" smtClean="0"/>
              <a:t>100</a:t>
            </a:r>
            <a:endParaRPr lang="en-US" dirty="0"/>
          </a:p>
        </p:txBody>
      </p:sp>
      <p:sp>
        <p:nvSpPr>
          <p:cNvPr id="10" name="TextBox 9"/>
          <p:cNvSpPr txBox="1"/>
          <p:nvPr/>
        </p:nvSpPr>
        <p:spPr>
          <a:xfrm rot="16200000">
            <a:off x="2970638" y="3981624"/>
            <a:ext cx="535724" cy="369332"/>
          </a:xfrm>
          <a:prstGeom prst="rect">
            <a:avLst/>
          </a:prstGeom>
          <a:noFill/>
        </p:spPr>
        <p:txBody>
          <a:bodyPr wrap="none" rtlCol="0">
            <a:spAutoFit/>
          </a:bodyPr>
          <a:lstStyle/>
          <a:p>
            <a:r>
              <a:rPr lang="en-US" dirty="0" smtClean="0"/>
              <a:t>101</a:t>
            </a:r>
            <a:endParaRPr lang="en-US" dirty="0"/>
          </a:p>
        </p:txBody>
      </p:sp>
    </p:spTree>
    <p:extLst>
      <p:ext uri="{BB962C8B-B14F-4D97-AF65-F5344CB8AC3E}">
        <p14:creationId xmlns:p14="http://schemas.microsoft.com/office/powerpoint/2010/main" val="3891113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27"/>
            <a:ext cx="9144000" cy="661073"/>
          </a:xfrm>
        </p:spPr>
        <p:txBody>
          <a:bodyPr>
            <a:normAutofit/>
          </a:bodyPr>
          <a:lstStyle/>
          <a:p>
            <a:r>
              <a:rPr lang="en-US" sz="3200" b="1" dirty="0" smtClean="0"/>
              <a:t>Antiferromagnetic Spin Waves</a:t>
            </a:r>
            <a:endParaRPr lang="en-US" sz="3200" b="1" dirty="0"/>
          </a:p>
        </p:txBody>
      </p:sp>
      <p:pic>
        <p:nvPicPr>
          <p:cNvPr id="5123" name="Picture 3" descr="C:\mca\pasqual\data\LaMnPO_neutrons_mcnally\may_2013\figur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74" y="1300842"/>
            <a:ext cx="2925871" cy="28901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mca\pasqual\data\LaMnPO_neutrons_mcnally\may_2013\figure3.png"/>
          <p:cNvPicPr>
            <a:picLocks noChangeAspect="1" noChangeArrowheads="1"/>
          </p:cNvPicPr>
          <p:nvPr/>
        </p:nvPicPr>
        <p:blipFill rotWithShape="1">
          <a:blip r:embed="rId3">
            <a:extLst>
              <a:ext uri="{28A0092B-C50C-407E-A947-70E740481C1C}">
                <a14:useLocalDpi xmlns:a14="http://schemas.microsoft.com/office/drawing/2010/main" val="0"/>
              </a:ext>
            </a:extLst>
          </a:blip>
          <a:srcRect t="1034" r="54918" b="51092"/>
          <a:stretch/>
        </p:blipFill>
        <p:spPr bwMode="auto">
          <a:xfrm>
            <a:off x="3200400" y="914400"/>
            <a:ext cx="3212711" cy="32155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4648200"/>
            <a:ext cx="8077200" cy="3139321"/>
          </a:xfrm>
          <a:prstGeom prst="rect">
            <a:avLst/>
          </a:prstGeom>
          <a:noFill/>
        </p:spPr>
        <p:txBody>
          <a:bodyPr wrap="square" rtlCol="0">
            <a:spAutoFit/>
          </a:bodyPr>
          <a:lstStyle/>
          <a:p>
            <a:r>
              <a:rPr lang="en-US" dirty="0" smtClean="0"/>
              <a:t>Experiments on 13 g sample of powdered </a:t>
            </a:r>
            <a:r>
              <a:rPr lang="en-US" dirty="0" err="1" smtClean="0"/>
              <a:t>LaMnPO</a:t>
            </a:r>
            <a:r>
              <a:rPr lang="en-US" dirty="0" smtClean="0"/>
              <a:t> using SEQUOIA time of flight  spectrometer at Spallation Neutron Source (SNS) in Oak Ridge.</a:t>
            </a:r>
          </a:p>
          <a:p>
            <a:endParaRPr lang="en-US" dirty="0"/>
          </a:p>
          <a:p>
            <a:r>
              <a:rPr lang="en-US" dirty="0" smtClean="0"/>
              <a:t>Incident neutron energy </a:t>
            </a:r>
            <a:r>
              <a:rPr lang="en-US" dirty="0" err="1" smtClean="0"/>
              <a:t>E</a:t>
            </a:r>
            <a:r>
              <a:rPr lang="en-US" baseline="-25000" dirty="0" err="1" smtClean="0"/>
              <a:t>i</a:t>
            </a:r>
            <a:r>
              <a:rPr lang="en-US" dirty="0" smtClean="0"/>
              <a:t>=250 </a:t>
            </a:r>
            <a:r>
              <a:rPr lang="en-US" dirty="0" err="1" smtClean="0"/>
              <a:t>meV</a:t>
            </a:r>
            <a:r>
              <a:rPr lang="en-US" dirty="0" smtClean="0"/>
              <a:t>.  Maximum spin wave energy: ~85 </a:t>
            </a:r>
            <a:r>
              <a:rPr lang="en-US" dirty="0" err="1" smtClean="0"/>
              <a:t>meV</a:t>
            </a:r>
            <a:endParaRPr lang="en-US" dirty="0" smtClean="0"/>
          </a:p>
          <a:p>
            <a:endParaRPr lang="en-US" dirty="0"/>
          </a:p>
          <a:p>
            <a:r>
              <a:rPr lang="en-US" dirty="0" smtClean="0"/>
              <a:t>Two branches of dispersing spin waves centered at |Q|=1.6Å</a:t>
            </a:r>
            <a:r>
              <a:rPr lang="en-US" baseline="30000" dirty="0" smtClean="0"/>
              <a:t>-1</a:t>
            </a:r>
            <a:r>
              <a:rPr lang="en-US" dirty="0" smtClean="0"/>
              <a:t>  (100 zone center) and 3.5 Å</a:t>
            </a:r>
            <a:r>
              <a:rPr lang="en-US" baseline="30000" dirty="0" smtClean="0"/>
              <a:t>-1 </a:t>
            </a:r>
            <a:r>
              <a:rPr lang="en-US" dirty="0" smtClean="0"/>
              <a:t>(210 zone center). </a:t>
            </a:r>
          </a:p>
          <a:p>
            <a:endParaRPr lang="en-US" dirty="0"/>
          </a:p>
          <a:p>
            <a:endParaRPr lang="en-US" dirty="0" smtClean="0"/>
          </a:p>
          <a:p>
            <a:endParaRPr lang="en-US" dirty="0"/>
          </a:p>
          <a:p>
            <a:r>
              <a:rPr lang="en-US" dirty="0" smtClean="0"/>
              <a:t> </a:t>
            </a:r>
            <a:endParaRPr lang="en-US" dirty="0"/>
          </a:p>
        </p:txBody>
      </p:sp>
      <p:sp>
        <p:nvSpPr>
          <p:cNvPr id="7" name="Oval 6"/>
          <p:cNvSpPr/>
          <p:nvPr/>
        </p:nvSpPr>
        <p:spPr>
          <a:xfrm>
            <a:off x="228600" y="48006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28600" y="55626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6074" y="61722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mca\pasqual\data\LaMnPO_neutrons_mcnally\may_2013\figure3.png"/>
          <p:cNvPicPr>
            <a:picLocks noChangeAspect="1" noChangeArrowheads="1"/>
          </p:cNvPicPr>
          <p:nvPr/>
        </p:nvPicPr>
        <p:blipFill rotWithShape="1">
          <a:blip r:embed="rId3">
            <a:extLst>
              <a:ext uri="{28A0092B-C50C-407E-A947-70E740481C1C}">
                <a14:useLocalDpi xmlns:a14="http://schemas.microsoft.com/office/drawing/2010/main" val="0"/>
              </a:ext>
            </a:extLst>
          </a:blip>
          <a:srcRect l="13901" t="36374" r="69599" b="52072"/>
          <a:stretch/>
        </p:blipFill>
        <p:spPr bwMode="auto">
          <a:xfrm>
            <a:off x="6499750" y="1411342"/>
            <a:ext cx="2060747" cy="19601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45987" y="3544669"/>
            <a:ext cx="2017013" cy="646331"/>
          </a:xfrm>
          <a:prstGeom prst="rect">
            <a:avLst/>
          </a:prstGeom>
          <a:noFill/>
        </p:spPr>
        <p:txBody>
          <a:bodyPr wrap="square" rtlCol="0">
            <a:spAutoFit/>
          </a:bodyPr>
          <a:lstStyle/>
          <a:p>
            <a:r>
              <a:rPr lang="en-US" dirty="0" smtClean="0"/>
              <a:t>SJ</a:t>
            </a:r>
            <a:r>
              <a:rPr lang="en-US" baseline="-25000" dirty="0" smtClean="0"/>
              <a:t>1</a:t>
            </a:r>
            <a:r>
              <a:rPr lang="en-US" dirty="0" smtClean="0"/>
              <a:t>=39 ±4 </a:t>
            </a:r>
            <a:r>
              <a:rPr lang="en-US" dirty="0" err="1" smtClean="0"/>
              <a:t>meV</a:t>
            </a:r>
            <a:endParaRPr lang="en-US" dirty="0" smtClean="0"/>
          </a:p>
          <a:p>
            <a:r>
              <a:rPr lang="en-US" dirty="0" smtClean="0"/>
              <a:t>S=3/2, J</a:t>
            </a:r>
            <a:r>
              <a:rPr lang="en-US" baseline="-25000" dirty="0" smtClean="0"/>
              <a:t>1</a:t>
            </a:r>
            <a:r>
              <a:rPr lang="en-US" dirty="0" smtClean="0"/>
              <a:t>=16 </a:t>
            </a:r>
            <a:r>
              <a:rPr lang="en-US" dirty="0" err="1" smtClean="0"/>
              <a:t>meV</a:t>
            </a:r>
            <a:endParaRPr lang="en-US" dirty="0" smtClean="0"/>
          </a:p>
        </p:txBody>
      </p:sp>
      <p:cxnSp>
        <p:nvCxnSpPr>
          <p:cNvPr id="11" name="Straight Arrow Connector 10"/>
          <p:cNvCxnSpPr/>
          <p:nvPr/>
        </p:nvCxnSpPr>
        <p:spPr>
          <a:xfrm>
            <a:off x="4876800" y="1828800"/>
            <a:ext cx="0" cy="2494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05400" y="1411342"/>
            <a:ext cx="0" cy="2494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343400" y="3276600"/>
            <a:ext cx="8382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278629" y="3200400"/>
            <a:ext cx="140971"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873480" y="3354985"/>
            <a:ext cx="536720" cy="683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191000" y="3505200"/>
            <a:ext cx="87629"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85800" y="1491734"/>
            <a:ext cx="702436" cy="369332"/>
          </a:xfrm>
          <a:prstGeom prst="rect">
            <a:avLst/>
          </a:prstGeom>
          <a:noFill/>
        </p:spPr>
        <p:txBody>
          <a:bodyPr wrap="none" rtlCol="0">
            <a:spAutoFit/>
          </a:bodyPr>
          <a:lstStyle/>
          <a:p>
            <a:r>
              <a:rPr lang="en-US" dirty="0" smtClean="0"/>
              <a:t>T=5 K</a:t>
            </a:r>
            <a:endParaRPr lang="en-US" dirty="0"/>
          </a:p>
        </p:txBody>
      </p:sp>
      <p:sp>
        <p:nvSpPr>
          <p:cNvPr id="19" name="TextBox 18"/>
          <p:cNvSpPr txBox="1"/>
          <p:nvPr/>
        </p:nvSpPr>
        <p:spPr>
          <a:xfrm>
            <a:off x="5209219" y="3596536"/>
            <a:ext cx="702436" cy="369332"/>
          </a:xfrm>
          <a:prstGeom prst="rect">
            <a:avLst/>
          </a:prstGeom>
          <a:noFill/>
        </p:spPr>
        <p:txBody>
          <a:bodyPr wrap="none" rtlCol="0">
            <a:spAutoFit/>
          </a:bodyPr>
          <a:lstStyle/>
          <a:p>
            <a:r>
              <a:rPr lang="en-US" dirty="0" smtClean="0"/>
              <a:t>T=5 K</a:t>
            </a:r>
            <a:endParaRPr lang="en-US" dirty="0"/>
          </a:p>
        </p:txBody>
      </p:sp>
      <p:sp>
        <p:nvSpPr>
          <p:cNvPr id="5" name="TextBox 4"/>
          <p:cNvSpPr txBox="1"/>
          <p:nvPr/>
        </p:nvSpPr>
        <p:spPr>
          <a:xfrm>
            <a:off x="5249375" y="2900602"/>
            <a:ext cx="1019762" cy="369332"/>
          </a:xfrm>
          <a:prstGeom prst="rect">
            <a:avLst/>
          </a:prstGeom>
          <a:noFill/>
        </p:spPr>
        <p:txBody>
          <a:bodyPr wrap="square" rtlCol="0">
            <a:spAutoFit/>
          </a:bodyPr>
          <a:lstStyle/>
          <a:p>
            <a:r>
              <a:rPr lang="en-US" dirty="0"/>
              <a:t>2</a:t>
            </a:r>
            <a:r>
              <a:rPr lang="en-US" dirty="0" smtClean="0"/>
              <a:t>2 </a:t>
            </a:r>
            <a:r>
              <a:rPr lang="en-US" dirty="0" err="1" smtClean="0"/>
              <a:t>meV</a:t>
            </a:r>
            <a:endParaRPr lang="en-US" dirty="0"/>
          </a:p>
        </p:txBody>
      </p:sp>
      <p:sp>
        <p:nvSpPr>
          <p:cNvPr id="20" name="TextBox 19"/>
          <p:cNvSpPr txBox="1"/>
          <p:nvPr/>
        </p:nvSpPr>
        <p:spPr>
          <a:xfrm>
            <a:off x="5249375" y="2283174"/>
            <a:ext cx="1019762" cy="369332"/>
          </a:xfrm>
          <a:prstGeom prst="rect">
            <a:avLst/>
          </a:prstGeom>
          <a:noFill/>
        </p:spPr>
        <p:txBody>
          <a:bodyPr wrap="square" rtlCol="0">
            <a:spAutoFit/>
          </a:bodyPr>
          <a:lstStyle/>
          <a:p>
            <a:r>
              <a:rPr lang="en-US" dirty="0" smtClean="0"/>
              <a:t>42 </a:t>
            </a:r>
            <a:r>
              <a:rPr lang="en-US" dirty="0" err="1" smtClean="0"/>
              <a:t>meV</a:t>
            </a:r>
            <a:endParaRPr lang="en-US" dirty="0"/>
          </a:p>
        </p:txBody>
      </p:sp>
      <p:sp>
        <p:nvSpPr>
          <p:cNvPr id="21" name="TextBox 20"/>
          <p:cNvSpPr txBox="1"/>
          <p:nvPr/>
        </p:nvSpPr>
        <p:spPr>
          <a:xfrm>
            <a:off x="5249375" y="1587240"/>
            <a:ext cx="1019762" cy="369332"/>
          </a:xfrm>
          <a:prstGeom prst="rect">
            <a:avLst/>
          </a:prstGeom>
          <a:noFill/>
        </p:spPr>
        <p:txBody>
          <a:bodyPr wrap="square" rtlCol="0">
            <a:spAutoFit/>
          </a:bodyPr>
          <a:lstStyle/>
          <a:p>
            <a:r>
              <a:rPr lang="en-US" dirty="0" smtClean="0"/>
              <a:t>62 </a:t>
            </a:r>
            <a:r>
              <a:rPr lang="en-US" dirty="0" err="1" smtClean="0"/>
              <a:t>meV</a:t>
            </a:r>
            <a:endParaRPr lang="en-US" dirty="0"/>
          </a:p>
        </p:txBody>
      </p:sp>
    </p:spTree>
    <p:extLst>
      <p:ext uri="{BB962C8B-B14F-4D97-AF65-F5344CB8AC3E}">
        <p14:creationId xmlns:p14="http://schemas.microsoft.com/office/powerpoint/2010/main" val="15027262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sz="3200" b="1" dirty="0" smtClean="0"/>
              <a:t>S=3/2 Heisenberg Spins in </a:t>
            </a:r>
            <a:r>
              <a:rPr lang="en-US" sz="3200" b="1" dirty="0" err="1" smtClean="0"/>
              <a:t>LaMnPO</a:t>
            </a:r>
            <a:endParaRPr lang="en-US" sz="3200" b="1" dirty="0"/>
          </a:p>
        </p:txBody>
      </p:sp>
      <p:pic>
        <p:nvPicPr>
          <p:cNvPr id="4" name="Picture 2" descr="C:\mca\pasqual\data\LaMnPO_neutrons_mcnally\may_2013\figure3.png"/>
          <p:cNvPicPr>
            <a:picLocks noChangeAspect="1" noChangeArrowheads="1"/>
          </p:cNvPicPr>
          <p:nvPr/>
        </p:nvPicPr>
        <p:blipFill rotWithShape="1">
          <a:blip r:embed="rId3">
            <a:extLst>
              <a:ext uri="{28A0092B-C50C-407E-A947-70E740481C1C}">
                <a14:useLocalDpi xmlns:a14="http://schemas.microsoft.com/office/drawing/2010/main" val="0"/>
              </a:ext>
            </a:extLst>
          </a:blip>
          <a:srcRect l="639" t="49720" r="56023" b="3487"/>
          <a:stretch/>
        </p:blipFill>
        <p:spPr bwMode="auto">
          <a:xfrm>
            <a:off x="5257800" y="866382"/>
            <a:ext cx="3088371" cy="314287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32608" y="990600"/>
            <a:ext cx="1865993" cy="2786218"/>
            <a:chOff x="9426161" y="1998415"/>
            <a:chExt cx="1597221" cy="2459439"/>
          </a:xfrm>
        </p:grpSpPr>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26161" y="1998415"/>
              <a:ext cx="1090266" cy="2459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0683224" y="3498727"/>
              <a:ext cx="340158" cy="369332"/>
            </a:xfrm>
            <a:prstGeom prst="rect">
              <a:avLst/>
            </a:prstGeom>
            <a:noFill/>
          </p:spPr>
          <p:txBody>
            <a:bodyPr wrap="none" rtlCol="0">
              <a:spAutoFit/>
            </a:bodyPr>
            <a:lstStyle/>
            <a:p>
              <a:r>
                <a:rPr lang="en-US" dirty="0" smtClean="0"/>
                <a:t>J</a:t>
              </a:r>
              <a:r>
                <a:rPr lang="en-US" baseline="-25000" dirty="0"/>
                <a:t>C</a:t>
              </a:r>
            </a:p>
          </p:txBody>
        </p:sp>
        <p:cxnSp>
          <p:nvCxnSpPr>
            <p:cNvPr id="11" name="Straight Arrow Connector 10"/>
            <p:cNvCxnSpPr/>
            <p:nvPr/>
          </p:nvCxnSpPr>
          <p:spPr>
            <a:xfrm>
              <a:off x="10566424" y="2636680"/>
              <a:ext cx="0" cy="123137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2" name="Table 11"/>
          <p:cNvGraphicFramePr>
            <a:graphicFrameLocks noGrp="1"/>
          </p:cNvGraphicFramePr>
          <p:nvPr>
            <p:extLst/>
          </p:nvPr>
        </p:nvGraphicFramePr>
        <p:xfrm>
          <a:off x="990600" y="5220335"/>
          <a:ext cx="7780242" cy="1112114"/>
        </p:xfrm>
        <a:graphic>
          <a:graphicData uri="http://schemas.openxmlformats.org/drawingml/2006/table">
            <a:tbl>
              <a:tblPr firstRow="1" bandRow="1">
                <a:tableStyleId>{5C22544A-7EE6-4342-B048-85BDC9FD1C3A}</a:tableStyleId>
              </a:tblPr>
              <a:tblGrid>
                <a:gridCol w="1676400"/>
                <a:gridCol w="1066800"/>
                <a:gridCol w="1146921"/>
                <a:gridCol w="1296707"/>
                <a:gridCol w="1296707"/>
                <a:gridCol w="1296707"/>
              </a:tblGrid>
              <a:tr h="380594">
                <a:tc>
                  <a:txBody>
                    <a:bodyPr/>
                    <a:lstStyle/>
                    <a:p>
                      <a:endParaRPr lang="en-US" dirty="0"/>
                    </a:p>
                  </a:txBody>
                  <a:tcPr/>
                </a:tc>
                <a:tc>
                  <a:txBody>
                    <a:bodyPr/>
                    <a:lstStyle/>
                    <a:p>
                      <a:r>
                        <a:rPr lang="en-US" dirty="0" err="1" smtClean="0"/>
                        <a:t>LaMnPO</a:t>
                      </a:r>
                      <a:endParaRPr lang="en-US" dirty="0"/>
                    </a:p>
                  </a:txBody>
                  <a:tcPr/>
                </a:tc>
                <a:tc>
                  <a:txBody>
                    <a:bodyPr/>
                    <a:lstStyle/>
                    <a:p>
                      <a:r>
                        <a:rPr lang="en-US" dirty="0" err="1" smtClean="0"/>
                        <a:t>LaFeAsO</a:t>
                      </a:r>
                      <a:endParaRPr lang="en-US" dirty="0"/>
                    </a:p>
                  </a:txBody>
                  <a:tcPr/>
                </a:tc>
                <a:tc>
                  <a:txBody>
                    <a:bodyPr/>
                    <a:lstStyle/>
                    <a:p>
                      <a:r>
                        <a:rPr lang="en-US" dirty="0" smtClean="0"/>
                        <a:t>BaFe</a:t>
                      </a:r>
                      <a:r>
                        <a:rPr lang="en-US" baseline="-25000" dirty="0" smtClean="0"/>
                        <a:t>2</a:t>
                      </a:r>
                      <a:r>
                        <a:rPr lang="en-US" dirty="0" smtClean="0"/>
                        <a:t>As</a:t>
                      </a:r>
                      <a:r>
                        <a:rPr lang="en-US" baseline="-25000" dirty="0" smtClean="0"/>
                        <a:t>2</a:t>
                      </a:r>
                      <a:endParaRPr lang="en-US" baseline="-25000" dirty="0"/>
                    </a:p>
                  </a:txBody>
                  <a:tcPr/>
                </a:tc>
                <a:tc>
                  <a:txBody>
                    <a:bodyPr/>
                    <a:lstStyle/>
                    <a:p>
                      <a:r>
                        <a:rPr lang="en-US" dirty="0" smtClean="0"/>
                        <a:t>CaFe</a:t>
                      </a:r>
                      <a:r>
                        <a:rPr lang="en-US" baseline="-25000" dirty="0" smtClean="0"/>
                        <a:t>2</a:t>
                      </a:r>
                      <a:r>
                        <a:rPr lang="en-US" dirty="0" smtClean="0"/>
                        <a:t>As</a:t>
                      </a:r>
                      <a:r>
                        <a:rPr lang="en-US" baseline="-25000" dirty="0" smtClean="0"/>
                        <a:t>2</a:t>
                      </a:r>
                      <a:endParaRPr lang="en-US" baseline="-25000" dirty="0"/>
                    </a:p>
                  </a:txBody>
                  <a:tcPr/>
                </a:tc>
                <a:tc>
                  <a:txBody>
                    <a:bodyPr/>
                    <a:lstStyle/>
                    <a:p>
                      <a:r>
                        <a:rPr lang="en-US" dirty="0" smtClean="0"/>
                        <a:t>SrFe</a:t>
                      </a:r>
                      <a:r>
                        <a:rPr lang="en-US" baseline="-25000" dirty="0" smtClean="0"/>
                        <a:t>2</a:t>
                      </a:r>
                      <a:r>
                        <a:rPr lang="en-US" dirty="0" smtClean="0"/>
                        <a:t>As</a:t>
                      </a:r>
                      <a:r>
                        <a:rPr lang="en-US" baseline="-25000" dirty="0" smtClean="0"/>
                        <a:t>2</a:t>
                      </a:r>
                      <a:endParaRPr lang="en-US" baseline="-25000" dirty="0"/>
                    </a:p>
                  </a:txBody>
                  <a:tcPr/>
                </a:tc>
              </a:tr>
              <a:tr h="351519">
                <a:tc>
                  <a:txBody>
                    <a:bodyPr/>
                    <a:lstStyle/>
                    <a:p>
                      <a:r>
                        <a:rPr lang="en-US" dirty="0" smtClean="0"/>
                        <a:t>Spin Gap</a:t>
                      </a:r>
                      <a:r>
                        <a:rPr lang="en-US" baseline="0" dirty="0" smtClean="0"/>
                        <a:t> </a:t>
                      </a:r>
                      <a:r>
                        <a:rPr lang="en-US" dirty="0" smtClean="0"/>
                        <a:t>(</a:t>
                      </a:r>
                      <a:r>
                        <a:rPr lang="en-US" dirty="0" err="1" smtClean="0"/>
                        <a:t>meV</a:t>
                      </a:r>
                      <a:r>
                        <a:rPr lang="en-US" dirty="0" smtClean="0"/>
                        <a:t>)</a:t>
                      </a:r>
                      <a:endParaRPr lang="en-US" dirty="0"/>
                    </a:p>
                  </a:txBody>
                  <a:tcPr/>
                </a:tc>
                <a:tc>
                  <a:txBody>
                    <a:bodyPr/>
                    <a:lstStyle/>
                    <a:p>
                      <a:r>
                        <a:rPr lang="en-US" dirty="0" smtClean="0"/>
                        <a:t>7</a:t>
                      </a:r>
                      <a:endParaRPr lang="en-US" dirty="0"/>
                    </a:p>
                  </a:txBody>
                  <a:tcPr/>
                </a:tc>
                <a:tc>
                  <a:txBody>
                    <a:bodyPr/>
                    <a:lstStyle/>
                    <a:p>
                      <a:r>
                        <a:rPr lang="en-US" dirty="0" smtClean="0"/>
                        <a:t>11</a:t>
                      </a:r>
                      <a:endParaRPr lang="en-US" dirty="0"/>
                    </a:p>
                  </a:txBody>
                  <a:tcPr/>
                </a:tc>
                <a:tc>
                  <a:txBody>
                    <a:bodyPr/>
                    <a:lstStyle/>
                    <a:p>
                      <a:r>
                        <a:rPr lang="en-US" dirty="0" smtClean="0"/>
                        <a:t>9.8</a:t>
                      </a:r>
                      <a:endParaRPr lang="en-US" dirty="0"/>
                    </a:p>
                  </a:txBody>
                  <a:tcPr/>
                </a:tc>
                <a:tc>
                  <a:txBody>
                    <a:bodyPr/>
                    <a:lstStyle/>
                    <a:p>
                      <a:r>
                        <a:rPr lang="en-US" dirty="0" smtClean="0"/>
                        <a:t>7</a:t>
                      </a:r>
                      <a:endParaRPr lang="en-US" dirty="0"/>
                    </a:p>
                  </a:txBody>
                  <a:tcPr/>
                </a:tc>
                <a:tc>
                  <a:txBody>
                    <a:bodyPr/>
                    <a:lstStyle/>
                    <a:p>
                      <a:r>
                        <a:rPr lang="en-US" dirty="0" smtClean="0"/>
                        <a:t>6.5</a:t>
                      </a:r>
                      <a:endParaRPr lang="en-US" dirty="0"/>
                    </a:p>
                  </a:txBody>
                  <a:tcPr/>
                </a:tc>
              </a:tr>
              <a:tr h="334780">
                <a:tc>
                  <a:txBody>
                    <a:bodyPr/>
                    <a:lstStyle/>
                    <a:p>
                      <a:r>
                        <a:rPr lang="en-US" dirty="0" smtClean="0"/>
                        <a:t>SJ</a:t>
                      </a:r>
                      <a:r>
                        <a:rPr lang="en-US" baseline="-25000" dirty="0" smtClean="0"/>
                        <a:t>1</a:t>
                      </a:r>
                      <a:r>
                        <a:rPr lang="en-US" dirty="0" smtClean="0"/>
                        <a:t>  (</a:t>
                      </a:r>
                      <a:r>
                        <a:rPr lang="en-US" dirty="0" err="1" smtClean="0"/>
                        <a:t>meV</a:t>
                      </a:r>
                      <a:r>
                        <a:rPr lang="en-US" dirty="0" smtClean="0"/>
                        <a:t>)</a:t>
                      </a:r>
                      <a:endParaRPr lang="en-US" dirty="0"/>
                    </a:p>
                  </a:txBody>
                  <a:tcPr/>
                </a:tc>
                <a:tc>
                  <a:txBody>
                    <a:bodyPr/>
                    <a:lstStyle/>
                    <a:p>
                      <a:r>
                        <a:rPr lang="en-US" dirty="0" smtClean="0"/>
                        <a:t>&gt; 85</a:t>
                      </a:r>
                      <a:endParaRPr lang="en-US" dirty="0"/>
                    </a:p>
                  </a:txBody>
                  <a:tcPr/>
                </a:tc>
                <a:tc>
                  <a:txBody>
                    <a:bodyPr/>
                    <a:lstStyle/>
                    <a:p>
                      <a:endParaRPr lang="en-US" dirty="0"/>
                    </a:p>
                  </a:txBody>
                  <a:tcPr/>
                </a:tc>
                <a:tc>
                  <a:txBody>
                    <a:bodyPr/>
                    <a:lstStyle/>
                    <a:p>
                      <a:r>
                        <a:rPr lang="en-US" dirty="0" smtClean="0"/>
                        <a:t>59.2</a:t>
                      </a:r>
                      <a:endParaRPr lang="en-US" dirty="0"/>
                    </a:p>
                  </a:txBody>
                  <a:tcPr/>
                </a:tc>
                <a:tc>
                  <a:txBody>
                    <a:bodyPr/>
                    <a:lstStyle/>
                    <a:p>
                      <a:r>
                        <a:rPr lang="en-US" dirty="0" smtClean="0"/>
                        <a:t>49.9</a:t>
                      </a:r>
                      <a:endParaRPr lang="en-US" dirty="0"/>
                    </a:p>
                  </a:txBody>
                  <a:tcPr/>
                </a:tc>
                <a:tc>
                  <a:txBody>
                    <a:bodyPr/>
                    <a:lstStyle/>
                    <a:p>
                      <a:r>
                        <a:rPr lang="en-US" dirty="0" smtClean="0"/>
                        <a:t>&lt; 100</a:t>
                      </a:r>
                      <a:endParaRPr lang="en-US" dirty="0"/>
                    </a:p>
                  </a:txBody>
                  <a:tcPr/>
                </a:tc>
              </a:tr>
            </a:tbl>
          </a:graphicData>
        </a:graphic>
      </p:graphicFrame>
      <p:graphicFrame>
        <p:nvGraphicFramePr>
          <p:cNvPr id="13" name="Object 12"/>
          <p:cNvGraphicFramePr>
            <a:graphicFrameLocks noChangeAspect="1"/>
          </p:cNvGraphicFramePr>
          <p:nvPr>
            <p:extLst/>
          </p:nvPr>
        </p:nvGraphicFramePr>
        <p:xfrm>
          <a:off x="2346384" y="2253502"/>
          <a:ext cx="2494146" cy="692422"/>
        </p:xfrm>
        <a:graphic>
          <a:graphicData uri="http://schemas.openxmlformats.org/presentationml/2006/ole">
            <mc:AlternateContent xmlns:mc="http://schemas.openxmlformats.org/markup-compatibility/2006">
              <mc:Choice xmlns:v="urn:schemas-microsoft-com:vml" Requires="v">
                <p:oleObj spid="_x0000_s7179" name="Equation" r:id="rId5" imgW="1041400" imgH="368300" progId="Equation.3">
                  <p:embed/>
                </p:oleObj>
              </mc:Choice>
              <mc:Fallback>
                <p:oleObj name="Equation" r:id="rId5" imgW="1041400" imgH="368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6384" y="2253502"/>
                        <a:ext cx="2494146" cy="692422"/>
                      </a:xfrm>
                      <a:prstGeom prst="rect">
                        <a:avLst/>
                      </a:prstGeom>
                      <a:noFill/>
                      <a:extLst/>
                    </p:spPr>
                  </p:pic>
                </p:oleObj>
              </mc:Fallback>
            </mc:AlternateContent>
          </a:graphicData>
        </a:graphic>
      </p:graphicFrame>
      <p:grpSp>
        <p:nvGrpSpPr>
          <p:cNvPr id="27" name="Group 26"/>
          <p:cNvGrpSpPr/>
          <p:nvPr/>
        </p:nvGrpSpPr>
        <p:grpSpPr>
          <a:xfrm>
            <a:off x="2895600" y="1091008"/>
            <a:ext cx="1291150" cy="880648"/>
            <a:chOff x="2590800" y="1066800"/>
            <a:chExt cx="1291150" cy="880648"/>
          </a:xfrm>
        </p:grpSpPr>
        <p:sp>
          <p:nvSpPr>
            <p:cNvPr id="15" name="Oval 14"/>
            <p:cNvSpPr/>
            <p:nvPr/>
          </p:nvSpPr>
          <p:spPr>
            <a:xfrm>
              <a:off x="2590800" y="1066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164851" y="1066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593166" y="1642648"/>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164851" y="1642648"/>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544998" y="1273316"/>
              <a:ext cx="336952" cy="369332"/>
            </a:xfrm>
            <a:prstGeom prst="rect">
              <a:avLst/>
            </a:prstGeom>
            <a:noFill/>
          </p:spPr>
          <p:txBody>
            <a:bodyPr wrap="none" rtlCol="0">
              <a:spAutoFit/>
            </a:bodyPr>
            <a:lstStyle/>
            <a:p>
              <a:r>
                <a:rPr lang="en-US" dirty="0" smtClean="0"/>
                <a:t>J</a:t>
              </a:r>
              <a:r>
                <a:rPr lang="en-US" baseline="-25000" dirty="0" smtClean="0"/>
                <a:t>1</a:t>
              </a:r>
              <a:endParaRPr lang="en-US" baseline="-25000" dirty="0"/>
            </a:p>
          </p:txBody>
        </p:sp>
        <p:sp>
          <p:nvSpPr>
            <p:cNvPr id="20" name="TextBox 19"/>
            <p:cNvSpPr txBox="1"/>
            <p:nvPr/>
          </p:nvSpPr>
          <p:spPr>
            <a:xfrm>
              <a:off x="2947883" y="1219200"/>
              <a:ext cx="336952" cy="369332"/>
            </a:xfrm>
            <a:prstGeom prst="rect">
              <a:avLst/>
            </a:prstGeom>
            <a:noFill/>
          </p:spPr>
          <p:txBody>
            <a:bodyPr wrap="none" rtlCol="0">
              <a:spAutoFit/>
            </a:bodyPr>
            <a:lstStyle/>
            <a:p>
              <a:r>
                <a:rPr lang="en-US" dirty="0" smtClean="0"/>
                <a:t>J</a:t>
              </a:r>
              <a:r>
                <a:rPr lang="en-US" baseline="-25000" dirty="0"/>
                <a:t>2</a:t>
              </a:r>
            </a:p>
          </p:txBody>
        </p:sp>
        <p:cxnSp>
          <p:nvCxnSpPr>
            <p:cNvPr id="22" name="Straight Arrow Connector 21"/>
            <p:cNvCxnSpPr/>
            <p:nvPr/>
          </p:nvCxnSpPr>
          <p:spPr>
            <a:xfrm>
              <a:off x="3544998" y="1219200"/>
              <a:ext cx="0" cy="57584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5" idx="5"/>
              <a:endCxn id="18" idx="1"/>
            </p:cNvCxnSpPr>
            <p:nvPr/>
          </p:nvCxnSpPr>
          <p:spPr>
            <a:xfrm>
              <a:off x="2850963" y="1326963"/>
              <a:ext cx="358525" cy="36032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396955" y="4134235"/>
            <a:ext cx="6754991" cy="923330"/>
          </a:xfrm>
          <a:prstGeom prst="rect">
            <a:avLst/>
          </a:prstGeom>
          <a:noFill/>
        </p:spPr>
        <p:txBody>
          <a:bodyPr wrap="none" rtlCol="0">
            <a:spAutoFit/>
          </a:bodyPr>
          <a:lstStyle/>
          <a:p>
            <a:r>
              <a:rPr lang="en-US" dirty="0" smtClean="0"/>
              <a:t>J</a:t>
            </a:r>
            <a:r>
              <a:rPr lang="en-US" baseline="-25000" dirty="0" smtClean="0"/>
              <a:t>2</a:t>
            </a:r>
            <a:r>
              <a:rPr lang="en-US" dirty="0" smtClean="0"/>
              <a:t>/J</a:t>
            </a:r>
            <a:r>
              <a:rPr lang="en-US" baseline="-25000" dirty="0" smtClean="0"/>
              <a:t>1</a:t>
            </a:r>
            <a:r>
              <a:rPr lang="en-US" dirty="0" smtClean="0"/>
              <a:t>~ 0.3:  maximum energy for spin wave density of states for SJ</a:t>
            </a:r>
            <a:r>
              <a:rPr lang="en-US" baseline="-25000" dirty="0" smtClean="0"/>
              <a:t>1</a:t>
            </a:r>
            <a:r>
              <a:rPr lang="en-US" dirty="0" smtClean="0"/>
              <a:t>~2.5</a:t>
            </a:r>
          </a:p>
          <a:p>
            <a:endParaRPr lang="en-US" dirty="0" smtClean="0"/>
          </a:p>
          <a:p>
            <a:r>
              <a:rPr lang="en-US" dirty="0" smtClean="0"/>
              <a:t>Ferromagnetic J</a:t>
            </a:r>
            <a:r>
              <a:rPr lang="en-US" baseline="-25000" dirty="0" smtClean="0"/>
              <a:t>C</a:t>
            </a:r>
            <a:r>
              <a:rPr lang="en-US" dirty="0" smtClean="0"/>
              <a:t>&lt;&lt;J</a:t>
            </a:r>
            <a:r>
              <a:rPr lang="en-US" baseline="-25000" dirty="0" smtClean="0"/>
              <a:t>1</a:t>
            </a:r>
            <a:r>
              <a:rPr lang="en-US" dirty="0" smtClean="0"/>
              <a:t>   </a:t>
            </a:r>
            <a:endParaRPr lang="en-US" dirty="0"/>
          </a:p>
        </p:txBody>
      </p:sp>
      <p:sp>
        <p:nvSpPr>
          <p:cNvPr id="28" name="Oval 27"/>
          <p:cNvSpPr/>
          <p:nvPr/>
        </p:nvSpPr>
        <p:spPr>
          <a:xfrm>
            <a:off x="229941" y="42672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28600" y="48006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7720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2700" b="1" dirty="0" smtClean="0"/>
              <a:t>An Explanation for the temperature independent susceptibility</a:t>
            </a:r>
            <a:endParaRPr lang="en-US" sz="2700" b="1" dirty="0"/>
          </a:p>
        </p:txBody>
      </p:sp>
      <p:pic>
        <p:nvPicPr>
          <p:cNvPr id="4" name="Picture 2" descr="C:\mca\pasqual\data\LaMnPO_neutrons_mcnally\may_2013\figure3.png"/>
          <p:cNvPicPr>
            <a:picLocks noChangeAspect="1" noChangeArrowheads="1"/>
          </p:cNvPicPr>
          <p:nvPr/>
        </p:nvPicPr>
        <p:blipFill rotWithShape="1">
          <a:blip r:embed="rId2">
            <a:extLst>
              <a:ext uri="{28A0092B-C50C-407E-A947-70E740481C1C}">
                <a14:useLocalDpi xmlns:a14="http://schemas.microsoft.com/office/drawing/2010/main" val="0"/>
              </a:ext>
            </a:extLst>
          </a:blip>
          <a:srcRect l="45251" t="50892" r="1214" b="1503"/>
          <a:stretch/>
        </p:blipFill>
        <p:spPr bwMode="auto">
          <a:xfrm>
            <a:off x="609600" y="838200"/>
            <a:ext cx="3815046" cy="31973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3657" y="4228196"/>
            <a:ext cx="8686800" cy="2523768"/>
          </a:xfrm>
          <a:prstGeom prst="rect">
            <a:avLst/>
          </a:prstGeom>
          <a:noFill/>
        </p:spPr>
        <p:txBody>
          <a:bodyPr wrap="square" rtlCol="0">
            <a:spAutoFit/>
          </a:bodyPr>
          <a:lstStyle/>
          <a:p>
            <a:r>
              <a:rPr lang="en-US" dirty="0" smtClean="0"/>
              <a:t>Temperature independent susceptibility:  T&lt;&lt;J</a:t>
            </a:r>
            <a:r>
              <a:rPr lang="en-US" baseline="-25000" dirty="0" smtClean="0"/>
              <a:t>1</a:t>
            </a:r>
            <a:r>
              <a:rPr lang="en-US" dirty="0" smtClean="0"/>
              <a:t>S(S+1)/</a:t>
            </a:r>
            <a:r>
              <a:rPr lang="en-US" dirty="0" err="1" smtClean="0"/>
              <a:t>k</a:t>
            </a:r>
            <a:r>
              <a:rPr lang="en-US" baseline="-25000" dirty="0" err="1" smtClean="0"/>
              <a:t>B</a:t>
            </a:r>
            <a:r>
              <a:rPr lang="en-US" dirty="0" smtClean="0"/>
              <a:t> = </a:t>
            </a:r>
            <a:r>
              <a:rPr lang="en-US" dirty="0" err="1" smtClean="0"/>
              <a:t>T</a:t>
            </a:r>
            <a:r>
              <a:rPr lang="en-US" baseline="-25000" dirty="0" err="1" smtClean="0"/>
              <a:t>max</a:t>
            </a:r>
            <a:r>
              <a:rPr lang="en-US" dirty="0" smtClean="0"/>
              <a:t> ~ 560 K</a:t>
            </a:r>
          </a:p>
          <a:p>
            <a:r>
              <a:rPr lang="en-US" dirty="0" smtClean="0"/>
              <a:t>Curie-Weiss susceptibility for T&gt;</a:t>
            </a:r>
            <a:r>
              <a:rPr lang="en-US" dirty="0" err="1" smtClean="0"/>
              <a:t>T</a:t>
            </a:r>
            <a:r>
              <a:rPr lang="en-US" baseline="-25000" dirty="0" err="1" smtClean="0"/>
              <a:t>max</a:t>
            </a:r>
            <a:r>
              <a:rPr lang="en-US" dirty="0" smtClean="0"/>
              <a:t>.</a:t>
            </a:r>
          </a:p>
          <a:p>
            <a:r>
              <a:rPr lang="en-US" dirty="0"/>
              <a:t>S</a:t>
            </a:r>
            <a:r>
              <a:rPr lang="en-US" dirty="0" smtClean="0"/>
              <a:t>pin wave contribution to T=0 susceptibility:  </a:t>
            </a:r>
            <a:r>
              <a:rPr lang="en-US" dirty="0" smtClean="0">
                <a:latin typeface="Symbol" panose="05050102010706020507" pitchFamily="18" charset="2"/>
              </a:rPr>
              <a:t>c</a:t>
            </a:r>
            <a:r>
              <a:rPr lang="en-US" dirty="0" smtClean="0"/>
              <a:t>(T=0)=0.05 J</a:t>
            </a:r>
            <a:r>
              <a:rPr lang="en-US" baseline="-25000" dirty="0" smtClean="0"/>
              <a:t>1</a:t>
            </a:r>
            <a:r>
              <a:rPr lang="en-US" dirty="0" smtClean="0"/>
              <a:t>/Ng</a:t>
            </a:r>
            <a:r>
              <a:rPr lang="en-US" baseline="30000" dirty="0" smtClean="0"/>
              <a:t>2</a:t>
            </a:r>
            <a:r>
              <a:rPr lang="en-US" dirty="0" smtClean="0">
                <a:latin typeface="Symbol" panose="05050102010706020507" pitchFamily="18" charset="2"/>
              </a:rPr>
              <a:t>m</a:t>
            </a:r>
            <a:r>
              <a:rPr lang="en-US" baseline="-25000" dirty="0" smtClean="0"/>
              <a:t>B</a:t>
            </a:r>
            <a:r>
              <a:rPr lang="en-US" baseline="30000" dirty="0" smtClean="0"/>
              <a:t>2 </a:t>
            </a:r>
            <a:r>
              <a:rPr lang="en-US" dirty="0" smtClean="0"/>
              <a:t>= 0.06879 </a:t>
            </a:r>
            <a:r>
              <a:rPr lang="en-US" sz="3200" dirty="0" smtClean="0">
                <a:solidFill>
                  <a:srgbClr val="FF0000"/>
                </a:solidFill>
                <a:sym typeface="Wingdings" panose="05000000000000000000" pitchFamily="2" charset="2"/>
              </a:rPr>
              <a:t></a:t>
            </a:r>
            <a:endParaRPr lang="en-US" sz="3200" dirty="0" smtClean="0">
              <a:solidFill>
                <a:srgbClr val="FF0000"/>
              </a:solidFill>
            </a:endParaRPr>
          </a:p>
          <a:p>
            <a:endParaRPr lang="en-US" dirty="0"/>
          </a:p>
          <a:p>
            <a:r>
              <a:rPr lang="en-US" dirty="0" err="1" smtClean="0"/>
              <a:t>LaMnPO</a:t>
            </a:r>
            <a:r>
              <a:rPr lang="en-US" dirty="0" smtClean="0"/>
              <a:t>:  strong deviations from mean field behavior, likely  from quasi-2d</a:t>
            </a:r>
          </a:p>
          <a:p>
            <a:r>
              <a:rPr lang="en-US" dirty="0"/>
              <a:t>m</a:t>
            </a:r>
            <a:r>
              <a:rPr lang="en-US" dirty="0" smtClean="0"/>
              <a:t>agnetic structure.</a:t>
            </a:r>
          </a:p>
          <a:p>
            <a:endParaRPr lang="en-US" dirty="0"/>
          </a:p>
          <a:p>
            <a:r>
              <a:rPr lang="en-US" dirty="0" smtClean="0"/>
              <a:t>Values of J</a:t>
            </a:r>
            <a:r>
              <a:rPr lang="en-US" baseline="-25000" dirty="0" smtClean="0"/>
              <a:t>1</a:t>
            </a:r>
            <a:r>
              <a:rPr lang="en-US" dirty="0" smtClean="0"/>
              <a:t>, J</a:t>
            </a:r>
            <a:r>
              <a:rPr lang="en-US" baseline="-25000" dirty="0" smtClean="0"/>
              <a:t>2</a:t>
            </a:r>
            <a:r>
              <a:rPr lang="en-US" dirty="0" smtClean="0"/>
              <a:t>, J</a:t>
            </a:r>
            <a:r>
              <a:rPr lang="en-US" baseline="-25000" dirty="0" smtClean="0"/>
              <a:t>C</a:t>
            </a:r>
            <a:r>
              <a:rPr lang="en-US" dirty="0" smtClean="0"/>
              <a:t>  all consistent with checkerboard type magnetic structure. </a:t>
            </a:r>
            <a:endParaRPr lang="en-US" dirty="0"/>
          </a:p>
        </p:txBody>
      </p:sp>
      <p:sp>
        <p:nvSpPr>
          <p:cNvPr id="7" name="Oval 6"/>
          <p:cNvSpPr/>
          <p:nvPr/>
        </p:nvSpPr>
        <p:spPr>
          <a:xfrm>
            <a:off x="163286" y="4310035"/>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52400" y="5061857"/>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52400" y="564248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4953000" y="772886"/>
            <a:ext cx="3962400" cy="3537149"/>
          </a:xfrm>
          <a:prstGeom prst="rect">
            <a:avLst/>
          </a:prstGeom>
        </p:spPr>
      </p:pic>
      <p:sp>
        <p:nvSpPr>
          <p:cNvPr id="10" name="5-Point Star 9"/>
          <p:cNvSpPr/>
          <p:nvPr/>
        </p:nvSpPr>
        <p:spPr>
          <a:xfrm>
            <a:off x="7620000" y="2359174"/>
            <a:ext cx="381000" cy="38402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90600" y="963587"/>
            <a:ext cx="301686" cy="369332"/>
          </a:xfrm>
          <a:prstGeom prst="rect">
            <a:avLst/>
          </a:prstGeom>
          <a:noFill/>
        </p:spPr>
        <p:txBody>
          <a:bodyPr wrap="none" rtlCol="0">
            <a:spAutoFit/>
          </a:bodyPr>
          <a:lstStyle/>
          <a:p>
            <a:r>
              <a:rPr lang="en-US" dirty="0" smtClean="0"/>
              <a:t>0</a:t>
            </a:r>
            <a:endParaRPr lang="en-US" dirty="0"/>
          </a:p>
        </p:txBody>
      </p:sp>
      <p:sp>
        <p:nvSpPr>
          <p:cNvPr id="12" name="TextBox 11"/>
          <p:cNvSpPr txBox="1"/>
          <p:nvPr/>
        </p:nvSpPr>
        <p:spPr>
          <a:xfrm>
            <a:off x="3352800" y="968069"/>
            <a:ext cx="652743" cy="369332"/>
          </a:xfrm>
          <a:prstGeom prst="rect">
            <a:avLst/>
          </a:prstGeom>
          <a:noFill/>
        </p:spPr>
        <p:txBody>
          <a:bodyPr wrap="none" rtlCol="0">
            <a:spAutoFit/>
          </a:bodyPr>
          <a:lstStyle/>
          <a:p>
            <a:r>
              <a:rPr lang="en-US" dirty="0" smtClean="0"/>
              <a:t>1000</a:t>
            </a:r>
            <a:endParaRPr lang="en-US" dirty="0"/>
          </a:p>
        </p:txBody>
      </p:sp>
      <p:sp>
        <p:nvSpPr>
          <p:cNvPr id="13" name="TextBox 12"/>
          <p:cNvSpPr txBox="1"/>
          <p:nvPr/>
        </p:nvSpPr>
        <p:spPr>
          <a:xfrm>
            <a:off x="2322742" y="963587"/>
            <a:ext cx="535724" cy="369332"/>
          </a:xfrm>
          <a:prstGeom prst="rect">
            <a:avLst/>
          </a:prstGeom>
          <a:noFill/>
        </p:spPr>
        <p:txBody>
          <a:bodyPr wrap="none" rtlCol="0">
            <a:spAutoFit/>
          </a:bodyPr>
          <a:lstStyle/>
          <a:p>
            <a:r>
              <a:rPr lang="en-US" dirty="0" smtClean="0"/>
              <a:t>500</a:t>
            </a:r>
            <a:endParaRPr lang="en-US" dirty="0"/>
          </a:p>
        </p:txBody>
      </p:sp>
      <p:sp>
        <p:nvSpPr>
          <p:cNvPr id="14" name="TextBox 13"/>
          <p:cNvSpPr txBox="1"/>
          <p:nvPr/>
        </p:nvSpPr>
        <p:spPr>
          <a:xfrm>
            <a:off x="1420249" y="902032"/>
            <a:ext cx="638316" cy="430887"/>
          </a:xfrm>
          <a:prstGeom prst="rect">
            <a:avLst/>
          </a:prstGeom>
          <a:noFill/>
        </p:spPr>
        <p:txBody>
          <a:bodyPr wrap="none" rtlCol="0">
            <a:spAutoFit/>
          </a:bodyPr>
          <a:lstStyle/>
          <a:p>
            <a:r>
              <a:rPr lang="en-US" sz="2200" dirty="0" smtClean="0"/>
              <a:t>T(K)</a:t>
            </a:r>
            <a:endParaRPr lang="en-US" sz="2200" dirty="0"/>
          </a:p>
        </p:txBody>
      </p:sp>
      <p:sp>
        <p:nvSpPr>
          <p:cNvPr id="15" name="Oval 14"/>
          <p:cNvSpPr/>
          <p:nvPr/>
        </p:nvSpPr>
        <p:spPr>
          <a:xfrm>
            <a:off x="143435" y="64008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3660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173" y="182041"/>
            <a:ext cx="9144000" cy="800219"/>
          </a:xfrm>
          <a:prstGeom prst="rect">
            <a:avLst/>
          </a:prstGeom>
          <a:noFill/>
        </p:spPr>
        <p:txBody>
          <a:bodyPr wrap="square" rtlCol="0">
            <a:spAutoFit/>
          </a:bodyPr>
          <a:lstStyle/>
          <a:p>
            <a:pPr algn="ctr"/>
            <a:r>
              <a:rPr lang="en-US" sz="2300" dirty="0" smtClean="0"/>
              <a:t>Can Theory Speed Convergence of the Synthesis of New Materials with Specific Functionalities?</a:t>
            </a:r>
          </a:p>
        </p:txBody>
      </p:sp>
      <p:sp>
        <p:nvSpPr>
          <p:cNvPr id="5" name="TextBox 4"/>
          <p:cNvSpPr txBox="1"/>
          <p:nvPr/>
        </p:nvSpPr>
        <p:spPr>
          <a:xfrm>
            <a:off x="228601" y="1143001"/>
            <a:ext cx="8359339" cy="5632311"/>
          </a:xfrm>
          <a:prstGeom prst="rect">
            <a:avLst/>
          </a:prstGeom>
          <a:noFill/>
        </p:spPr>
        <p:txBody>
          <a:bodyPr wrap="square" rtlCol="0">
            <a:spAutoFit/>
          </a:bodyPr>
          <a:lstStyle/>
          <a:p>
            <a:r>
              <a:rPr lang="en-US" dirty="0" smtClean="0"/>
              <a:t>Wish to find a new family of superconductors with high SC onset temperatures: requires a new methodology</a:t>
            </a:r>
          </a:p>
          <a:p>
            <a:endParaRPr lang="en-US" dirty="0"/>
          </a:p>
          <a:p>
            <a:r>
              <a:rPr lang="en-US" dirty="0" smtClean="0"/>
              <a:t>1.  Need a guiding principle:  (Unconventional) SC is found near the breakdown of magnetic order.  High SC onset temperatures require proximity to an electronic delocalization (Mott) transition. </a:t>
            </a:r>
          </a:p>
          <a:p>
            <a:endParaRPr lang="en-US" dirty="0" smtClean="0"/>
          </a:p>
          <a:p>
            <a:r>
              <a:rPr lang="en-US" dirty="0" smtClean="0"/>
              <a:t>2.  Need a structural motif:  layered compounds, square net transition metals (</a:t>
            </a:r>
            <a:r>
              <a:rPr lang="en-US" dirty="0" err="1" smtClean="0"/>
              <a:t>Fe,Mn</a:t>
            </a:r>
            <a:r>
              <a:rPr lang="en-US" dirty="0" smtClean="0"/>
              <a:t>)</a:t>
            </a:r>
          </a:p>
          <a:p>
            <a:pPr marL="342900" indent="-342900">
              <a:buAutoNum type="arabicPeriod"/>
            </a:pPr>
            <a:endParaRPr lang="en-US" dirty="0"/>
          </a:p>
          <a:p>
            <a:r>
              <a:rPr lang="en-US" dirty="0" smtClean="0"/>
              <a:t>3.  Need to verify that electronic structure calculations adequately reproduce  basic quantities like charge gap, magnetic moment, </a:t>
            </a:r>
            <a:r>
              <a:rPr lang="en-US" dirty="0" err="1" smtClean="0"/>
              <a:t>etc</a:t>
            </a:r>
            <a:r>
              <a:rPr lang="en-US" dirty="0" smtClean="0"/>
              <a:t> in a prototype materials from the desired class.  </a:t>
            </a:r>
          </a:p>
          <a:p>
            <a:endParaRPr lang="en-US" dirty="0"/>
          </a:p>
          <a:p>
            <a:pPr marL="342900" indent="-342900">
              <a:buAutoNum type="arabicPeriod" startAt="4"/>
            </a:pPr>
            <a:r>
              <a:rPr lang="en-US" dirty="0" smtClean="0"/>
              <a:t>Need to extrapolate electronic structure calculations to increase proximity to</a:t>
            </a:r>
          </a:p>
          <a:p>
            <a:r>
              <a:rPr lang="en-US" dirty="0" smtClean="0"/>
              <a:t>desired electronic phases (electronic delocalization, collapse of moments) via doping or chemical pressure. Results must be expressed in terms of  (key) atomic </a:t>
            </a:r>
            <a:r>
              <a:rPr lang="en-US" dirty="0" err="1" smtClean="0"/>
              <a:t>spacings</a:t>
            </a:r>
            <a:r>
              <a:rPr lang="en-US" dirty="0" smtClean="0"/>
              <a:t> and angles. </a:t>
            </a:r>
          </a:p>
          <a:p>
            <a:endParaRPr lang="en-US" dirty="0"/>
          </a:p>
          <a:p>
            <a:pPr marL="342900" indent="-342900">
              <a:buAutoNum type="arabicPeriod" startAt="5"/>
            </a:pPr>
            <a:r>
              <a:rPr lang="en-US" dirty="0" smtClean="0"/>
              <a:t>Need to  identify Tier 1 materials from data bases that may exemplify these new properties for synthesis. </a:t>
            </a:r>
          </a:p>
        </p:txBody>
      </p:sp>
    </p:spTree>
    <p:extLst>
      <p:ext uri="{BB962C8B-B14F-4D97-AF65-F5344CB8AC3E}">
        <p14:creationId xmlns:p14="http://schemas.microsoft.com/office/powerpoint/2010/main" val="4243399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1066800" y="1438863"/>
            <a:ext cx="2238113" cy="300082"/>
          </a:xfrm>
          <a:prstGeom prst="rect">
            <a:avLst/>
          </a:prstGeom>
          <a:noFill/>
          <a:ln w="9525">
            <a:noFill/>
            <a:miter lim="800000"/>
            <a:headEnd/>
            <a:tailEnd/>
          </a:ln>
          <a:effectLst/>
        </p:spPr>
        <p:txBody>
          <a:bodyPr wrap="none">
            <a:spAutoFit/>
          </a:bodyPr>
          <a:lstStyle/>
          <a:p>
            <a:r>
              <a:rPr lang="en-US" sz="1350"/>
              <a:t>Heavy Electron Intermetallics</a:t>
            </a:r>
          </a:p>
        </p:txBody>
      </p:sp>
      <p:sp>
        <p:nvSpPr>
          <p:cNvPr id="33796" name="Text Box 4"/>
          <p:cNvSpPr txBox="1">
            <a:spLocks noChangeArrowheads="1"/>
          </p:cNvSpPr>
          <p:nvPr/>
        </p:nvSpPr>
        <p:spPr bwMode="auto">
          <a:xfrm>
            <a:off x="5715000" y="1428750"/>
            <a:ext cx="809261" cy="300082"/>
          </a:xfrm>
          <a:prstGeom prst="rect">
            <a:avLst/>
          </a:prstGeom>
          <a:noFill/>
          <a:ln w="9525">
            <a:noFill/>
            <a:miter lim="800000"/>
            <a:headEnd/>
            <a:tailEnd/>
          </a:ln>
          <a:effectLst/>
        </p:spPr>
        <p:txBody>
          <a:bodyPr wrap="none">
            <a:spAutoFit/>
          </a:bodyPr>
          <a:lstStyle/>
          <a:p>
            <a:r>
              <a:rPr lang="en-US" sz="1350" dirty="0" err="1"/>
              <a:t>Cuprates</a:t>
            </a:r>
            <a:endParaRPr lang="en-US" sz="1350" dirty="0"/>
          </a:p>
        </p:txBody>
      </p:sp>
      <p:pic>
        <p:nvPicPr>
          <p:cNvPr id="33797" name="Picture 5"/>
          <p:cNvPicPr>
            <a:picLocks noChangeAspect="1" noChangeArrowheads="1"/>
          </p:cNvPicPr>
          <p:nvPr/>
        </p:nvPicPr>
        <p:blipFill>
          <a:blip r:embed="rId2" cstate="print"/>
          <a:srcRect/>
          <a:stretch>
            <a:fillRect/>
          </a:stretch>
        </p:blipFill>
        <p:spPr bwMode="auto">
          <a:xfrm>
            <a:off x="5176655" y="1860769"/>
            <a:ext cx="1885950" cy="1877616"/>
          </a:xfrm>
          <a:prstGeom prst="rect">
            <a:avLst/>
          </a:prstGeom>
          <a:noFill/>
          <a:ln w="9525">
            <a:noFill/>
            <a:miter lim="800000"/>
            <a:headEnd/>
            <a:tailEnd/>
          </a:ln>
          <a:effectLst/>
        </p:spPr>
      </p:pic>
      <p:grpSp>
        <p:nvGrpSpPr>
          <p:cNvPr id="2" name="Group 22"/>
          <p:cNvGrpSpPr>
            <a:grpSpLocks/>
          </p:cNvGrpSpPr>
          <p:nvPr/>
        </p:nvGrpSpPr>
        <p:grpSpPr bwMode="auto">
          <a:xfrm>
            <a:off x="1009649" y="1724614"/>
            <a:ext cx="2344341" cy="1899047"/>
            <a:chOff x="432" y="768"/>
            <a:chExt cx="1969" cy="2287"/>
          </a:xfrm>
        </p:grpSpPr>
        <p:pic>
          <p:nvPicPr>
            <p:cNvPr id="33794" name="Picture 2"/>
            <p:cNvPicPr>
              <a:picLocks noChangeAspect="1" noChangeArrowheads="1"/>
            </p:cNvPicPr>
            <p:nvPr/>
          </p:nvPicPr>
          <p:blipFill>
            <a:blip r:embed="rId3" cstate="print"/>
            <a:srcRect/>
            <a:stretch>
              <a:fillRect/>
            </a:stretch>
          </p:blipFill>
          <p:spPr bwMode="auto">
            <a:xfrm>
              <a:off x="432" y="768"/>
              <a:ext cx="1969" cy="2287"/>
            </a:xfrm>
            <a:prstGeom prst="rect">
              <a:avLst/>
            </a:prstGeom>
            <a:noFill/>
            <a:ln w="9525">
              <a:noFill/>
              <a:miter lim="800000"/>
              <a:headEnd/>
              <a:tailEnd/>
            </a:ln>
            <a:effectLst/>
          </p:spPr>
        </p:pic>
        <p:sp>
          <p:nvSpPr>
            <p:cNvPr id="33798" name="Rectangle 6"/>
            <p:cNvSpPr>
              <a:spLocks noChangeArrowheads="1"/>
            </p:cNvSpPr>
            <p:nvPr/>
          </p:nvSpPr>
          <p:spPr bwMode="auto">
            <a:xfrm>
              <a:off x="1296" y="912"/>
              <a:ext cx="912" cy="1056"/>
            </a:xfrm>
            <a:prstGeom prst="rect">
              <a:avLst/>
            </a:prstGeom>
            <a:solidFill>
              <a:schemeClr val="bg1"/>
            </a:solidFill>
            <a:ln w="9525">
              <a:noFill/>
              <a:miter lim="800000"/>
              <a:headEnd/>
              <a:tailEnd/>
            </a:ln>
            <a:effectLst/>
          </p:spPr>
          <p:txBody>
            <a:bodyPr wrap="none" anchor="ctr"/>
            <a:lstStyle/>
            <a:p>
              <a:endParaRPr lang="en-US" sz="1350"/>
            </a:p>
          </p:txBody>
        </p:sp>
        <p:sp>
          <p:nvSpPr>
            <p:cNvPr id="33799" name="Rectangle 7"/>
            <p:cNvSpPr>
              <a:spLocks noChangeArrowheads="1"/>
            </p:cNvSpPr>
            <p:nvPr/>
          </p:nvSpPr>
          <p:spPr bwMode="auto">
            <a:xfrm>
              <a:off x="1152" y="1008"/>
              <a:ext cx="240" cy="528"/>
            </a:xfrm>
            <a:prstGeom prst="rect">
              <a:avLst/>
            </a:prstGeom>
            <a:solidFill>
              <a:schemeClr val="bg1"/>
            </a:solidFill>
            <a:ln w="9525">
              <a:noFill/>
              <a:miter lim="800000"/>
              <a:headEnd/>
              <a:tailEnd/>
            </a:ln>
            <a:effectLst/>
          </p:spPr>
          <p:txBody>
            <a:bodyPr wrap="none" anchor="ctr"/>
            <a:lstStyle/>
            <a:p>
              <a:endParaRPr lang="en-US" sz="1350"/>
            </a:p>
          </p:txBody>
        </p:sp>
        <p:sp>
          <p:nvSpPr>
            <p:cNvPr id="33800" name="Rectangle 8"/>
            <p:cNvSpPr>
              <a:spLocks noChangeArrowheads="1"/>
            </p:cNvSpPr>
            <p:nvPr/>
          </p:nvSpPr>
          <p:spPr bwMode="auto">
            <a:xfrm>
              <a:off x="720" y="2112"/>
              <a:ext cx="528" cy="336"/>
            </a:xfrm>
            <a:prstGeom prst="rect">
              <a:avLst/>
            </a:prstGeom>
            <a:solidFill>
              <a:schemeClr val="bg1"/>
            </a:solidFill>
            <a:ln w="9525">
              <a:noFill/>
              <a:miter lim="800000"/>
              <a:headEnd/>
              <a:tailEnd/>
            </a:ln>
            <a:effectLst/>
          </p:spPr>
          <p:txBody>
            <a:bodyPr wrap="none" anchor="ctr"/>
            <a:lstStyle/>
            <a:p>
              <a:endParaRPr lang="en-US" sz="1350"/>
            </a:p>
          </p:txBody>
        </p:sp>
        <p:sp>
          <p:nvSpPr>
            <p:cNvPr id="33801" name="Rectangle 9"/>
            <p:cNvSpPr>
              <a:spLocks noChangeArrowheads="1"/>
            </p:cNvSpPr>
            <p:nvPr/>
          </p:nvSpPr>
          <p:spPr bwMode="auto">
            <a:xfrm>
              <a:off x="1488" y="2256"/>
              <a:ext cx="624" cy="192"/>
            </a:xfrm>
            <a:prstGeom prst="rect">
              <a:avLst/>
            </a:prstGeom>
            <a:solidFill>
              <a:schemeClr val="bg1"/>
            </a:solidFill>
            <a:ln w="9525">
              <a:solidFill>
                <a:schemeClr val="bg1"/>
              </a:solidFill>
              <a:miter lim="800000"/>
              <a:headEnd/>
              <a:tailEnd/>
            </a:ln>
            <a:effectLst/>
          </p:spPr>
          <p:txBody>
            <a:bodyPr wrap="none" anchor="ctr"/>
            <a:lstStyle/>
            <a:p>
              <a:endParaRPr lang="en-US" sz="1350"/>
            </a:p>
          </p:txBody>
        </p:sp>
        <p:sp>
          <p:nvSpPr>
            <p:cNvPr id="33802" name="Rectangle 10"/>
            <p:cNvSpPr>
              <a:spLocks noChangeArrowheads="1"/>
            </p:cNvSpPr>
            <p:nvPr/>
          </p:nvSpPr>
          <p:spPr bwMode="auto">
            <a:xfrm>
              <a:off x="1824" y="2640"/>
              <a:ext cx="144" cy="96"/>
            </a:xfrm>
            <a:prstGeom prst="rect">
              <a:avLst/>
            </a:prstGeom>
            <a:solidFill>
              <a:schemeClr val="bg1"/>
            </a:solidFill>
            <a:ln w="9525">
              <a:solidFill>
                <a:schemeClr val="bg1"/>
              </a:solidFill>
              <a:miter lim="800000"/>
              <a:headEnd/>
              <a:tailEnd/>
            </a:ln>
            <a:effectLst/>
          </p:spPr>
          <p:txBody>
            <a:bodyPr wrap="none" anchor="ctr"/>
            <a:lstStyle/>
            <a:p>
              <a:endParaRPr lang="en-US" sz="1350"/>
            </a:p>
          </p:txBody>
        </p:sp>
        <p:sp>
          <p:nvSpPr>
            <p:cNvPr id="33803" name="Rectangle 11"/>
            <p:cNvSpPr>
              <a:spLocks noChangeArrowheads="1"/>
            </p:cNvSpPr>
            <p:nvPr/>
          </p:nvSpPr>
          <p:spPr bwMode="auto">
            <a:xfrm>
              <a:off x="816" y="1584"/>
              <a:ext cx="144" cy="192"/>
            </a:xfrm>
            <a:prstGeom prst="rect">
              <a:avLst/>
            </a:prstGeom>
            <a:solidFill>
              <a:schemeClr val="bg1"/>
            </a:solidFill>
            <a:ln w="9525">
              <a:solidFill>
                <a:schemeClr val="bg1"/>
              </a:solidFill>
              <a:miter lim="800000"/>
              <a:headEnd/>
              <a:tailEnd/>
            </a:ln>
            <a:effectLst/>
          </p:spPr>
          <p:txBody>
            <a:bodyPr wrap="none" anchor="ctr"/>
            <a:lstStyle/>
            <a:p>
              <a:endParaRPr lang="en-US" sz="1350"/>
            </a:p>
          </p:txBody>
        </p:sp>
        <p:sp>
          <p:nvSpPr>
            <p:cNvPr id="33804" name="Text Box 12"/>
            <p:cNvSpPr txBox="1">
              <a:spLocks noChangeArrowheads="1"/>
            </p:cNvSpPr>
            <p:nvPr/>
          </p:nvSpPr>
          <p:spPr bwMode="auto">
            <a:xfrm>
              <a:off x="768" y="1968"/>
              <a:ext cx="306" cy="361"/>
            </a:xfrm>
            <a:prstGeom prst="rect">
              <a:avLst/>
            </a:prstGeom>
            <a:noFill/>
            <a:ln w="9525">
              <a:noFill/>
              <a:miter lim="800000"/>
              <a:headEnd/>
              <a:tailEnd/>
            </a:ln>
            <a:effectLst/>
          </p:spPr>
          <p:txBody>
            <a:bodyPr wrap="none">
              <a:spAutoFit/>
            </a:bodyPr>
            <a:lstStyle/>
            <a:p>
              <a:r>
                <a:rPr lang="en-US" sz="1350"/>
                <a:t>AF</a:t>
              </a:r>
            </a:p>
          </p:txBody>
        </p:sp>
        <p:sp>
          <p:nvSpPr>
            <p:cNvPr id="33805" name="Text Box 13"/>
            <p:cNvSpPr txBox="1">
              <a:spLocks noChangeArrowheads="1"/>
            </p:cNvSpPr>
            <p:nvPr/>
          </p:nvSpPr>
          <p:spPr bwMode="auto">
            <a:xfrm>
              <a:off x="1776" y="2304"/>
              <a:ext cx="301" cy="361"/>
            </a:xfrm>
            <a:prstGeom prst="rect">
              <a:avLst/>
            </a:prstGeom>
            <a:noFill/>
            <a:ln w="9525">
              <a:noFill/>
              <a:miter lim="800000"/>
              <a:headEnd/>
              <a:tailEnd/>
            </a:ln>
            <a:effectLst/>
          </p:spPr>
          <p:txBody>
            <a:bodyPr wrap="none">
              <a:spAutoFit/>
            </a:bodyPr>
            <a:lstStyle/>
            <a:p>
              <a:r>
                <a:rPr lang="en-US" sz="1350"/>
                <a:t>SC</a:t>
              </a:r>
            </a:p>
          </p:txBody>
        </p:sp>
        <p:sp>
          <p:nvSpPr>
            <p:cNvPr id="33806" name="Text Box 14"/>
            <p:cNvSpPr txBox="1">
              <a:spLocks noChangeArrowheads="1"/>
            </p:cNvSpPr>
            <p:nvPr/>
          </p:nvSpPr>
          <p:spPr bwMode="auto">
            <a:xfrm>
              <a:off x="1440" y="864"/>
              <a:ext cx="654" cy="361"/>
            </a:xfrm>
            <a:prstGeom prst="rect">
              <a:avLst/>
            </a:prstGeom>
            <a:noFill/>
            <a:ln w="9525">
              <a:noFill/>
              <a:miter lim="800000"/>
              <a:headEnd/>
              <a:tailEnd/>
            </a:ln>
            <a:effectLst/>
          </p:spPr>
          <p:txBody>
            <a:bodyPr wrap="none">
              <a:spAutoFit/>
            </a:bodyPr>
            <a:lstStyle/>
            <a:p>
              <a:r>
                <a:rPr lang="en-US" sz="1350"/>
                <a:t>CePd</a:t>
              </a:r>
              <a:r>
                <a:rPr lang="en-US" sz="1350" baseline="-25000"/>
                <a:t>2</a:t>
              </a:r>
              <a:r>
                <a:rPr lang="en-US" sz="1350"/>
                <a:t>Si</a:t>
              </a:r>
              <a:r>
                <a:rPr lang="en-US" sz="1350" baseline="-25000"/>
                <a:t>2</a:t>
              </a:r>
            </a:p>
          </p:txBody>
        </p:sp>
      </p:grpSp>
      <p:sp>
        <p:nvSpPr>
          <p:cNvPr id="33807" name="Text Box 15"/>
          <p:cNvSpPr txBox="1">
            <a:spLocks noChangeArrowheads="1"/>
          </p:cNvSpPr>
          <p:nvPr/>
        </p:nvSpPr>
        <p:spPr bwMode="auto">
          <a:xfrm>
            <a:off x="7860" y="68727"/>
            <a:ext cx="9144000" cy="807913"/>
          </a:xfrm>
          <a:prstGeom prst="rect">
            <a:avLst/>
          </a:prstGeom>
          <a:noFill/>
          <a:ln w="9525">
            <a:noFill/>
            <a:miter lim="800000"/>
            <a:headEnd/>
            <a:tailEnd/>
          </a:ln>
          <a:effectLst/>
        </p:spPr>
        <p:txBody>
          <a:bodyPr wrap="square">
            <a:spAutoFit/>
          </a:bodyPr>
          <a:lstStyle/>
          <a:p>
            <a:pPr algn="ctr"/>
            <a:r>
              <a:rPr lang="en-US" sz="2325" b="1" dirty="0"/>
              <a:t>Quantum Critical Points: </a:t>
            </a:r>
            <a:r>
              <a:rPr lang="en-US" sz="2325" b="1" dirty="0" smtClean="0"/>
              <a:t>A Universal Relationship for Superconductivity and Magnetism in Strongly Correlated Metals? </a:t>
            </a:r>
            <a:endParaRPr lang="en-US" sz="2325" b="1" dirty="0"/>
          </a:p>
        </p:txBody>
      </p:sp>
      <p:sp>
        <p:nvSpPr>
          <p:cNvPr id="33818" name="Text Box 26"/>
          <p:cNvSpPr txBox="1">
            <a:spLocks noChangeArrowheads="1"/>
          </p:cNvSpPr>
          <p:nvPr/>
        </p:nvSpPr>
        <p:spPr bwMode="auto">
          <a:xfrm>
            <a:off x="2189092" y="2132499"/>
            <a:ext cx="902811" cy="253916"/>
          </a:xfrm>
          <a:prstGeom prst="rect">
            <a:avLst/>
          </a:prstGeom>
          <a:noFill/>
          <a:ln w="9525">
            <a:noFill/>
            <a:miter lim="800000"/>
            <a:headEnd/>
            <a:tailEnd/>
          </a:ln>
          <a:effectLst/>
        </p:spPr>
        <p:txBody>
          <a:bodyPr wrap="none">
            <a:spAutoFit/>
          </a:bodyPr>
          <a:lstStyle/>
          <a:p>
            <a:r>
              <a:rPr lang="en-US" sz="1050" dirty="0" err="1"/>
              <a:t>Mathur</a:t>
            </a:r>
            <a:r>
              <a:rPr lang="en-US" sz="1050" dirty="0"/>
              <a:t> 1998</a:t>
            </a:r>
          </a:p>
        </p:txBody>
      </p:sp>
      <p:pic>
        <p:nvPicPr>
          <p:cNvPr id="33822" name="Picture 30"/>
          <p:cNvPicPr>
            <a:picLocks noChangeAspect="1" noChangeArrowheads="1"/>
          </p:cNvPicPr>
          <p:nvPr/>
        </p:nvPicPr>
        <p:blipFill>
          <a:blip r:embed="rId4" cstate="print"/>
          <a:srcRect/>
          <a:stretch>
            <a:fillRect/>
          </a:stretch>
        </p:blipFill>
        <p:spPr bwMode="auto">
          <a:xfrm>
            <a:off x="862012" y="4055233"/>
            <a:ext cx="2281238" cy="2070497"/>
          </a:xfrm>
          <a:prstGeom prst="rect">
            <a:avLst/>
          </a:prstGeom>
          <a:noFill/>
          <a:ln w="9525">
            <a:noFill/>
            <a:miter lim="800000"/>
            <a:headEnd/>
            <a:tailEnd/>
          </a:ln>
          <a:effectLst/>
        </p:spPr>
      </p:pic>
      <p:sp>
        <p:nvSpPr>
          <p:cNvPr id="33823" name="Text Box 31"/>
          <p:cNvSpPr txBox="1">
            <a:spLocks noChangeArrowheads="1"/>
          </p:cNvSpPr>
          <p:nvPr/>
        </p:nvSpPr>
        <p:spPr bwMode="auto">
          <a:xfrm>
            <a:off x="1319213" y="3782580"/>
            <a:ext cx="1569084" cy="300082"/>
          </a:xfrm>
          <a:prstGeom prst="rect">
            <a:avLst/>
          </a:prstGeom>
          <a:noFill/>
          <a:ln w="9525">
            <a:noFill/>
            <a:miter lim="800000"/>
            <a:headEnd/>
            <a:tailEnd/>
          </a:ln>
          <a:effectLst/>
        </p:spPr>
        <p:txBody>
          <a:bodyPr wrap="none">
            <a:spAutoFit/>
          </a:bodyPr>
          <a:lstStyle/>
          <a:p>
            <a:r>
              <a:rPr lang="en-US" sz="1350"/>
              <a:t>Organic Conductors</a:t>
            </a:r>
          </a:p>
        </p:txBody>
      </p:sp>
      <p:sp>
        <p:nvSpPr>
          <p:cNvPr id="33824" name="Text Box 32"/>
          <p:cNvSpPr txBox="1">
            <a:spLocks noChangeArrowheads="1"/>
          </p:cNvSpPr>
          <p:nvPr/>
        </p:nvSpPr>
        <p:spPr bwMode="auto">
          <a:xfrm>
            <a:off x="1865595" y="4450974"/>
            <a:ext cx="1023938" cy="253916"/>
          </a:xfrm>
          <a:prstGeom prst="rect">
            <a:avLst/>
          </a:prstGeom>
          <a:solidFill>
            <a:schemeClr val="bg1"/>
          </a:solidFill>
          <a:ln w="9525">
            <a:noFill/>
            <a:miter lim="800000"/>
            <a:headEnd/>
            <a:tailEnd/>
          </a:ln>
          <a:effectLst/>
        </p:spPr>
        <p:txBody>
          <a:bodyPr>
            <a:spAutoFit/>
          </a:bodyPr>
          <a:lstStyle/>
          <a:p>
            <a:r>
              <a:rPr lang="en-US" sz="1050" dirty="0"/>
              <a:t>(</a:t>
            </a:r>
            <a:r>
              <a:rPr lang="en-US" sz="1050" dirty="0" err="1"/>
              <a:t>Jaccard</a:t>
            </a:r>
            <a:r>
              <a:rPr lang="en-US" sz="1050" dirty="0"/>
              <a:t> 2001)</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6833" y="4362189"/>
            <a:ext cx="4286250" cy="1638300"/>
          </a:xfrm>
          <a:prstGeom prst="rect">
            <a:avLst/>
          </a:prstGeom>
        </p:spPr>
      </p:pic>
      <p:sp>
        <p:nvSpPr>
          <p:cNvPr id="28" name="Text Box 4"/>
          <p:cNvSpPr txBox="1">
            <a:spLocks noChangeArrowheads="1"/>
          </p:cNvSpPr>
          <p:nvPr/>
        </p:nvSpPr>
        <p:spPr bwMode="auto">
          <a:xfrm>
            <a:off x="5455899" y="3846292"/>
            <a:ext cx="1146852" cy="300082"/>
          </a:xfrm>
          <a:prstGeom prst="rect">
            <a:avLst/>
          </a:prstGeom>
          <a:noFill/>
          <a:ln w="9525">
            <a:noFill/>
            <a:miter lim="800000"/>
            <a:headEnd/>
            <a:tailEnd/>
          </a:ln>
          <a:effectLst/>
        </p:spPr>
        <p:txBody>
          <a:bodyPr wrap="none">
            <a:spAutoFit/>
          </a:bodyPr>
          <a:lstStyle/>
          <a:p>
            <a:r>
              <a:rPr lang="en-US" sz="1350" dirty="0" smtClean="0"/>
              <a:t>Iron </a:t>
            </a:r>
            <a:r>
              <a:rPr lang="en-US" sz="1350" dirty="0" err="1" smtClean="0"/>
              <a:t>pnictides</a:t>
            </a:r>
            <a:endParaRPr lang="en-US" sz="1350" dirty="0"/>
          </a:p>
        </p:txBody>
      </p:sp>
    </p:spTree>
    <p:extLst>
      <p:ext uri="{BB962C8B-B14F-4D97-AF65-F5344CB8AC3E}">
        <p14:creationId xmlns:p14="http://schemas.microsoft.com/office/powerpoint/2010/main" val="1083925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6" y="0"/>
            <a:ext cx="9135374" cy="609600"/>
          </a:xfrm>
          <a:noFill/>
        </p:spPr>
        <p:txBody>
          <a:bodyPr>
            <a:normAutofit/>
          </a:bodyPr>
          <a:lstStyle/>
          <a:p>
            <a:r>
              <a:rPr lang="en-US" sz="3200" b="1" dirty="0" smtClean="0"/>
              <a:t>Conditions for Highest Superconducting T</a:t>
            </a:r>
            <a:r>
              <a:rPr lang="en-US" sz="3200" b="1" baseline="-25000" dirty="0" smtClean="0"/>
              <a:t>C </a:t>
            </a:r>
            <a:r>
              <a:rPr lang="en-US" sz="3200" b="1" dirty="0" smtClean="0"/>
              <a:t>?</a:t>
            </a:r>
            <a:endParaRPr lang="en-US" sz="3200" b="1" dirty="0"/>
          </a:p>
        </p:txBody>
      </p:sp>
      <p:sp>
        <p:nvSpPr>
          <p:cNvPr id="4" name="TextBox 3"/>
          <p:cNvSpPr txBox="1"/>
          <p:nvPr/>
        </p:nvSpPr>
        <p:spPr>
          <a:xfrm>
            <a:off x="381000" y="4260170"/>
            <a:ext cx="8763000" cy="2677656"/>
          </a:xfrm>
          <a:prstGeom prst="rect">
            <a:avLst/>
          </a:prstGeom>
          <a:noFill/>
        </p:spPr>
        <p:txBody>
          <a:bodyPr wrap="square" rtlCol="0">
            <a:spAutoFit/>
          </a:bodyPr>
          <a:lstStyle/>
          <a:p>
            <a:r>
              <a:rPr lang="en-US" b="1" i="1" dirty="0" smtClean="0"/>
              <a:t>Hypothesis:</a:t>
            </a:r>
            <a:r>
              <a:rPr lang="en-US" dirty="0" smtClean="0"/>
              <a:t>  </a:t>
            </a:r>
          </a:p>
          <a:p>
            <a:r>
              <a:rPr lang="en-US" dirty="0" smtClean="0"/>
              <a:t>High superconducting transition temperatures T</a:t>
            </a:r>
            <a:r>
              <a:rPr lang="en-US" baseline="-25000" dirty="0" smtClean="0"/>
              <a:t>C</a:t>
            </a:r>
            <a:r>
              <a:rPr lang="en-US" dirty="0" smtClean="0"/>
              <a:t> are to be found on the metallic side, but close to the Mott-Hubbard (or other type of) electronic delocalization phase transition </a:t>
            </a:r>
          </a:p>
          <a:p>
            <a:endParaRPr lang="en-US" baseline="-25000" dirty="0"/>
          </a:p>
          <a:p>
            <a:r>
              <a:rPr lang="en-US" dirty="0" smtClean="0"/>
              <a:t>Proximity to electronic delocalization:  </a:t>
            </a:r>
          </a:p>
          <a:p>
            <a:r>
              <a:rPr lang="en-US" dirty="0" smtClean="0"/>
              <a:t>enhanced Pauli susceptibility,  electrical resistivity</a:t>
            </a:r>
          </a:p>
          <a:p>
            <a:r>
              <a:rPr lang="en-US" dirty="0" smtClean="0"/>
              <a:t>Reduced ordered moments, kinetic energy </a:t>
            </a:r>
            <a:r>
              <a:rPr lang="en-US" dirty="0" err="1" smtClean="0"/>
              <a:t>K</a:t>
            </a:r>
            <a:r>
              <a:rPr lang="en-US" baseline="-25000" dirty="0" err="1" smtClean="0"/>
              <a:t>meas</a:t>
            </a:r>
            <a:r>
              <a:rPr lang="en-US" dirty="0" smtClean="0"/>
              <a:t>/</a:t>
            </a:r>
            <a:r>
              <a:rPr lang="en-US" dirty="0" err="1" smtClean="0"/>
              <a:t>K</a:t>
            </a:r>
            <a:r>
              <a:rPr lang="en-US" baseline="-25000" dirty="0" err="1" smtClean="0"/>
              <a:t>band</a:t>
            </a:r>
            <a:endParaRPr lang="en-US" baseline="-25000" dirty="0" smtClean="0"/>
          </a:p>
          <a:p>
            <a:endParaRPr lang="en-US" baseline="-25000" dirty="0"/>
          </a:p>
          <a:p>
            <a:r>
              <a:rPr lang="en-US" dirty="0" smtClean="0"/>
              <a:t>Band narrowing reduces kinetic energy cost of BCS gap formation. </a:t>
            </a:r>
          </a:p>
          <a:p>
            <a:endParaRPr lang="en-US" dirty="0" smtClean="0"/>
          </a:p>
        </p:txBody>
      </p:sp>
      <p:pic>
        <p:nvPicPr>
          <p:cNvPr id="5" name="Picture 4"/>
          <p:cNvPicPr>
            <a:picLocks noChangeAspect="1"/>
          </p:cNvPicPr>
          <p:nvPr/>
        </p:nvPicPr>
        <p:blipFill>
          <a:blip r:embed="rId2" cstate="print"/>
          <a:srcRect/>
          <a:stretch>
            <a:fillRect/>
          </a:stretch>
        </p:blipFill>
        <p:spPr bwMode="auto">
          <a:xfrm>
            <a:off x="990600" y="1084529"/>
            <a:ext cx="2917699" cy="2194560"/>
          </a:xfrm>
          <a:prstGeom prst="rect">
            <a:avLst/>
          </a:prstGeom>
          <a:noFill/>
          <a:ln w="9525">
            <a:noFill/>
            <a:miter lim="800000"/>
            <a:headEnd/>
            <a:tailEnd/>
          </a:ln>
        </p:spPr>
      </p:pic>
      <p:sp>
        <p:nvSpPr>
          <p:cNvPr id="7" name="5-Point Star 6"/>
          <p:cNvSpPr/>
          <p:nvPr/>
        </p:nvSpPr>
        <p:spPr>
          <a:xfrm>
            <a:off x="2043237" y="1981200"/>
            <a:ext cx="304800"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52400" y="5414923"/>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52400" y="4368058"/>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74785" y="3279089"/>
            <a:ext cx="2093394" cy="307777"/>
          </a:xfrm>
          <a:prstGeom prst="rect">
            <a:avLst/>
          </a:prstGeom>
          <a:noFill/>
        </p:spPr>
        <p:txBody>
          <a:bodyPr wrap="none" rtlCol="0">
            <a:spAutoFit/>
          </a:bodyPr>
          <a:lstStyle/>
          <a:p>
            <a:r>
              <a:rPr lang="en-US" sz="1400" dirty="0" err="1" smtClean="0"/>
              <a:t>Kotliar</a:t>
            </a:r>
            <a:r>
              <a:rPr lang="en-US" sz="1400" dirty="0" smtClean="0"/>
              <a:t> and </a:t>
            </a:r>
            <a:r>
              <a:rPr lang="en-US" sz="1400" dirty="0" err="1" smtClean="0"/>
              <a:t>Vollhardt</a:t>
            </a:r>
            <a:r>
              <a:rPr lang="en-US" sz="1400" dirty="0" smtClean="0"/>
              <a:t> 2004</a:t>
            </a:r>
            <a:endParaRPr lang="en-US" sz="1400" dirty="0"/>
          </a:p>
        </p:txBody>
      </p:sp>
      <p:sp>
        <p:nvSpPr>
          <p:cNvPr id="12" name="Oval 11"/>
          <p:cNvSpPr/>
          <p:nvPr/>
        </p:nvSpPr>
        <p:spPr>
          <a:xfrm>
            <a:off x="152400" y="64008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334000" y="990600"/>
            <a:ext cx="2935548" cy="3414782"/>
            <a:chOff x="5029200" y="977551"/>
            <a:chExt cx="2935548" cy="3414782"/>
          </a:xfrm>
        </p:grpSpPr>
        <p:pic>
          <p:nvPicPr>
            <p:cNvPr id="1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977551"/>
              <a:ext cx="2935548" cy="310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620153" y="4084556"/>
              <a:ext cx="1297150" cy="307777"/>
            </a:xfrm>
            <a:prstGeom prst="rect">
              <a:avLst/>
            </a:prstGeom>
            <a:noFill/>
          </p:spPr>
          <p:txBody>
            <a:bodyPr wrap="none" rtlCol="0">
              <a:spAutoFit/>
            </a:bodyPr>
            <a:lstStyle/>
            <a:p>
              <a:r>
                <a:rPr lang="en-US" sz="1400" dirty="0" err="1" smtClean="0"/>
                <a:t>Qazilbash</a:t>
              </a:r>
              <a:r>
                <a:rPr lang="en-US" sz="1400" dirty="0" smtClean="0"/>
                <a:t> 2009</a:t>
              </a:r>
              <a:endParaRPr lang="en-US" sz="1400" dirty="0"/>
            </a:p>
          </p:txBody>
        </p:sp>
      </p:grpSp>
    </p:spTree>
    <p:extLst>
      <p:ext uri="{BB962C8B-B14F-4D97-AF65-F5344CB8AC3E}">
        <p14:creationId xmlns:p14="http://schemas.microsoft.com/office/powerpoint/2010/main" val="3226798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562"/>
          </a:xfrm>
          <a:noFill/>
        </p:spPr>
        <p:txBody>
          <a:bodyPr>
            <a:noAutofit/>
          </a:bodyPr>
          <a:lstStyle/>
          <a:p>
            <a:r>
              <a:rPr lang="en-US" sz="3200" b="1" dirty="0" smtClean="0"/>
              <a:t>Lamellar Superconductors</a:t>
            </a:r>
            <a:endParaRPr lang="en-US" sz="3200" b="1" dirty="0"/>
          </a:p>
        </p:txBody>
      </p:sp>
      <p:graphicFrame>
        <p:nvGraphicFramePr>
          <p:cNvPr id="4" name="Object 3"/>
          <p:cNvGraphicFramePr>
            <a:graphicFrameLocks noChangeAspect="1"/>
          </p:cNvGraphicFramePr>
          <p:nvPr>
            <p:extLst>
              <p:ext uri="{D42A27DB-BD31-4B8C-83A1-F6EECF244321}">
                <p14:modId xmlns:p14="http://schemas.microsoft.com/office/powerpoint/2010/main" val="552761511"/>
              </p:ext>
            </p:extLst>
          </p:nvPr>
        </p:nvGraphicFramePr>
        <p:xfrm>
          <a:off x="914400" y="1492370"/>
          <a:ext cx="3063383" cy="2926080"/>
        </p:xfrm>
        <a:graphic>
          <a:graphicData uri="http://schemas.openxmlformats.org/presentationml/2006/ole">
            <mc:AlternateContent xmlns:mc="http://schemas.openxmlformats.org/markup-compatibility/2006">
              <mc:Choice xmlns:v="urn:schemas-microsoft-com:vml" Requires="v">
                <p:oleObj spid="_x0000_s1063" name="Acrobat Document" r:id="rId3" imgW="7771320" imgH="10050480" progId="AcroExch.Document.7">
                  <p:embed/>
                </p:oleObj>
              </mc:Choice>
              <mc:Fallback>
                <p:oleObj name="Acrobat Document" r:id="rId3" imgW="7771320" imgH="1005048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29800" t="33943" r="26663" b="33943"/>
                      <a:stretch>
                        <a:fillRect/>
                      </a:stretch>
                    </p:blipFill>
                    <p:spPr bwMode="auto">
                      <a:xfrm>
                        <a:off x="914400" y="1492370"/>
                        <a:ext cx="3063383" cy="2926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7" name="Picture 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492370"/>
            <a:ext cx="3108960"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37630" y="914400"/>
            <a:ext cx="2090637" cy="369332"/>
          </a:xfrm>
          <a:prstGeom prst="rect">
            <a:avLst/>
          </a:prstGeom>
          <a:solidFill>
            <a:srgbClr val="FF0000"/>
          </a:solidFill>
        </p:spPr>
        <p:txBody>
          <a:bodyPr wrap="none" rtlCol="0">
            <a:spAutoFit/>
          </a:bodyPr>
          <a:lstStyle/>
          <a:p>
            <a:r>
              <a:rPr lang="en-US" dirty="0" smtClean="0">
                <a:solidFill>
                  <a:schemeClr val="bg1"/>
                </a:solidFill>
              </a:rPr>
              <a:t>(</a:t>
            </a:r>
            <a:r>
              <a:rPr lang="en-US" dirty="0" err="1" smtClean="0">
                <a:solidFill>
                  <a:schemeClr val="bg1"/>
                </a:solidFill>
              </a:rPr>
              <a:t>LaO</a:t>
            </a:r>
            <a:r>
              <a:rPr lang="en-US" dirty="0" smtClean="0">
                <a:solidFill>
                  <a:schemeClr val="bg1"/>
                </a:solidFill>
              </a:rPr>
              <a:t>)(</a:t>
            </a:r>
            <a:r>
              <a:rPr lang="en-US" dirty="0" err="1" smtClean="0">
                <a:solidFill>
                  <a:schemeClr val="bg1"/>
                </a:solidFill>
              </a:rPr>
              <a:t>FeP</a:t>
            </a:r>
            <a:r>
              <a:rPr lang="en-US" dirty="0" smtClean="0">
                <a:solidFill>
                  <a:schemeClr val="bg1"/>
                </a:solidFill>
              </a:rPr>
              <a:t>) Structure</a:t>
            </a:r>
            <a:endParaRPr lang="en-US" dirty="0">
              <a:solidFill>
                <a:schemeClr val="bg1"/>
              </a:solidFill>
            </a:endParaRPr>
          </a:p>
        </p:txBody>
      </p:sp>
      <p:sp>
        <p:nvSpPr>
          <p:cNvPr id="6" name="TextBox 5"/>
          <p:cNvSpPr txBox="1"/>
          <p:nvPr/>
        </p:nvSpPr>
        <p:spPr>
          <a:xfrm>
            <a:off x="5338158" y="914400"/>
            <a:ext cx="2787430" cy="369332"/>
          </a:xfrm>
          <a:prstGeom prst="rect">
            <a:avLst/>
          </a:prstGeom>
          <a:solidFill>
            <a:srgbClr val="FF0000"/>
          </a:solidFill>
        </p:spPr>
        <p:txBody>
          <a:bodyPr wrap="none" rtlCol="0">
            <a:spAutoFit/>
          </a:bodyPr>
          <a:lstStyle/>
          <a:p>
            <a:r>
              <a:rPr lang="en-US" dirty="0" err="1" smtClean="0">
                <a:solidFill>
                  <a:schemeClr val="bg1"/>
                </a:solidFill>
              </a:rPr>
              <a:t>LaFePO</a:t>
            </a:r>
            <a:r>
              <a:rPr lang="en-US" dirty="0" smtClean="0">
                <a:solidFill>
                  <a:schemeClr val="bg1"/>
                </a:solidFill>
              </a:rPr>
              <a:t> Electronic Structure</a:t>
            </a:r>
            <a:endParaRPr lang="en-US" dirty="0">
              <a:solidFill>
                <a:schemeClr val="bg1"/>
              </a:solidFill>
            </a:endParaRPr>
          </a:p>
        </p:txBody>
      </p:sp>
      <p:sp>
        <p:nvSpPr>
          <p:cNvPr id="7" name="TextBox 6"/>
          <p:cNvSpPr txBox="1"/>
          <p:nvPr/>
        </p:nvSpPr>
        <p:spPr>
          <a:xfrm>
            <a:off x="7391400" y="4492823"/>
            <a:ext cx="1208985" cy="307777"/>
          </a:xfrm>
          <a:prstGeom prst="rect">
            <a:avLst/>
          </a:prstGeom>
          <a:noFill/>
        </p:spPr>
        <p:txBody>
          <a:bodyPr wrap="none" rtlCol="0">
            <a:spAutoFit/>
          </a:bodyPr>
          <a:lstStyle/>
          <a:p>
            <a:r>
              <a:rPr lang="en-US" sz="1400" dirty="0" err="1" smtClean="0"/>
              <a:t>Lebegue</a:t>
            </a:r>
            <a:r>
              <a:rPr lang="en-US" sz="1400" dirty="0" smtClean="0"/>
              <a:t> 2007</a:t>
            </a:r>
            <a:endParaRPr lang="en-US" sz="1400" dirty="0"/>
          </a:p>
        </p:txBody>
      </p:sp>
      <p:sp>
        <p:nvSpPr>
          <p:cNvPr id="8" name="TextBox 7"/>
          <p:cNvSpPr txBox="1"/>
          <p:nvPr/>
        </p:nvSpPr>
        <p:spPr>
          <a:xfrm>
            <a:off x="838200" y="5029200"/>
            <a:ext cx="7996292" cy="1477328"/>
          </a:xfrm>
          <a:prstGeom prst="rect">
            <a:avLst/>
          </a:prstGeom>
          <a:noFill/>
        </p:spPr>
        <p:txBody>
          <a:bodyPr wrap="none" rtlCol="0">
            <a:spAutoFit/>
          </a:bodyPr>
          <a:lstStyle/>
          <a:p>
            <a:r>
              <a:rPr lang="en-US" dirty="0" smtClean="0"/>
              <a:t>Functional Layers (</a:t>
            </a:r>
            <a:r>
              <a:rPr lang="en-US" dirty="0" err="1" smtClean="0"/>
              <a:t>FeP</a:t>
            </a:r>
            <a:r>
              <a:rPr lang="en-US" dirty="0" smtClean="0"/>
              <a:t>):  dominate electronic states near Fermi level</a:t>
            </a:r>
          </a:p>
          <a:p>
            <a:endParaRPr lang="en-US" dirty="0"/>
          </a:p>
          <a:p>
            <a:r>
              <a:rPr lang="en-US" dirty="0" smtClean="0"/>
              <a:t>Charge Reservoir Layers (LaO</a:t>
            </a:r>
            <a:r>
              <a:rPr lang="en-US" baseline="-25000" dirty="0" smtClean="0"/>
              <a:t>1-x</a:t>
            </a:r>
            <a:r>
              <a:rPr lang="en-US" dirty="0" smtClean="0"/>
              <a:t>F</a:t>
            </a:r>
            <a:r>
              <a:rPr lang="en-US" baseline="-25000" dirty="0" smtClean="0"/>
              <a:t>x</a:t>
            </a:r>
            <a:r>
              <a:rPr lang="en-US" dirty="0" smtClean="0"/>
              <a:t>): determine </a:t>
            </a:r>
            <a:r>
              <a:rPr lang="en-US" dirty="0" err="1" smtClean="0"/>
              <a:t>bandfilling</a:t>
            </a:r>
            <a:r>
              <a:rPr lang="en-US" dirty="0" smtClean="0"/>
              <a:t>.</a:t>
            </a:r>
          </a:p>
          <a:p>
            <a:endParaRPr lang="en-US" dirty="0"/>
          </a:p>
          <a:p>
            <a:r>
              <a:rPr lang="en-US" dirty="0" smtClean="0"/>
              <a:t>Can we find a functional layer that is initially insulating, but can be driven metallic? </a:t>
            </a:r>
          </a:p>
        </p:txBody>
      </p:sp>
      <p:sp>
        <p:nvSpPr>
          <p:cNvPr id="11" name="Oval 10"/>
          <p:cNvSpPr/>
          <p:nvPr/>
        </p:nvSpPr>
        <p:spPr>
          <a:xfrm>
            <a:off x="520460" y="51054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3" name="Oval 12"/>
          <p:cNvSpPr/>
          <p:nvPr/>
        </p:nvSpPr>
        <p:spPr>
          <a:xfrm>
            <a:off x="520460" y="57150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72860" y="6172200"/>
            <a:ext cx="8161632" cy="3343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4014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652130"/>
          </a:xfrm>
          <a:solidFill>
            <a:schemeClr val="bg1"/>
          </a:solidFill>
        </p:spPr>
        <p:txBody>
          <a:bodyPr>
            <a:normAutofit fontScale="90000"/>
          </a:bodyPr>
          <a:lstStyle/>
          <a:p>
            <a:r>
              <a:rPr lang="en-US" sz="3200" b="1" dirty="0" smtClean="0"/>
              <a:t>Moments and Metallization: </a:t>
            </a:r>
            <a:r>
              <a:rPr lang="en-US" sz="3200" b="1" dirty="0" err="1" smtClean="0"/>
              <a:t>Mn</a:t>
            </a:r>
            <a:r>
              <a:rPr lang="en-US" sz="3200" b="1" dirty="0" smtClean="0"/>
              <a:t> Square Net Compounds</a:t>
            </a:r>
            <a:endParaRPr lang="en-US" sz="3200" b="1" dirty="0"/>
          </a:p>
        </p:txBody>
      </p:sp>
      <p:pic>
        <p:nvPicPr>
          <p:cNvPr id="1433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068" b="6418"/>
          <a:stretch/>
        </p:blipFill>
        <p:spPr bwMode="auto">
          <a:xfrm>
            <a:off x="1219200" y="1524000"/>
            <a:ext cx="6342584" cy="398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4267200" y="1676400"/>
            <a:ext cx="545529" cy="3733800"/>
          </a:xfrm>
          <a:prstGeom prst="rect">
            <a:avLst/>
          </a:prstGeom>
          <a:solidFill>
            <a:srgbClr val="00FFFF">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406157" y="5715000"/>
            <a:ext cx="1664686" cy="646331"/>
          </a:xfrm>
          <a:prstGeom prst="rect">
            <a:avLst/>
          </a:prstGeom>
          <a:noFill/>
        </p:spPr>
        <p:txBody>
          <a:bodyPr wrap="none" rtlCol="0">
            <a:spAutoFit/>
          </a:bodyPr>
          <a:lstStyle/>
          <a:p>
            <a:r>
              <a:rPr lang="en-US" dirty="0" smtClean="0"/>
              <a:t>Insulating with</a:t>
            </a:r>
          </a:p>
          <a:p>
            <a:r>
              <a:rPr lang="en-US" dirty="0" smtClean="0"/>
              <a:t>Magnetic Order</a:t>
            </a:r>
            <a:endParaRPr lang="en-US" dirty="0"/>
          </a:p>
        </p:txBody>
      </p:sp>
      <p:sp>
        <p:nvSpPr>
          <p:cNvPr id="16" name="TextBox 15"/>
          <p:cNvSpPr txBox="1"/>
          <p:nvPr/>
        </p:nvSpPr>
        <p:spPr>
          <a:xfrm>
            <a:off x="4991100" y="5715000"/>
            <a:ext cx="1664686" cy="646331"/>
          </a:xfrm>
          <a:prstGeom prst="rect">
            <a:avLst/>
          </a:prstGeom>
          <a:noFill/>
        </p:spPr>
        <p:txBody>
          <a:bodyPr wrap="none" rtlCol="0">
            <a:spAutoFit/>
          </a:bodyPr>
          <a:lstStyle/>
          <a:p>
            <a:r>
              <a:rPr lang="en-US" dirty="0" smtClean="0"/>
              <a:t>Metallic with</a:t>
            </a:r>
          </a:p>
          <a:p>
            <a:r>
              <a:rPr lang="en-US" dirty="0" smtClean="0"/>
              <a:t>Magnetic Order</a:t>
            </a:r>
            <a:endParaRPr lang="en-US" dirty="0"/>
          </a:p>
        </p:txBody>
      </p:sp>
      <p:cxnSp>
        <p:nvCxnSpPr>
          <p:cNvPr id="8" name="Straight Arrow Connector 7"/>
          <p:cNvCxnSpPr/>
          <p:nvPr/>
        </p:nvCxnSpPr>
        <p:spPr>
          <a:xfrm flipH="1">
            <a:off x="2400300" y="5562600"/>
            <a:ext cx="1676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4985243" y="5562600"/>
            <a:ext cx="1676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657600" y="2819400"/>
            <a:ext cx="982961" cy="762000"/>
            <a:chOff x="7561784" y="1219200"/>
            <a:chExt cx="982961" cy="762000"/>
          </a:xfrm>
        </p:grpSpPr>
        <p:cxnSp>
          <p:nvCxnSpPr>
            <p:cNvPr id="10" name="Straight Arrow Connector 9"/>
            <p:cNvCxnSpPr/>
            <p:nvPr/>
          </p:nvCxnSpPr>
          <p:spPr>
            <a:xfrm>
              <a:off x="8077200" y="1524000"/>
              <a:ext cx="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561784" y="1219200"/>
              <a:ext cx="982961" cy="369332"/>
            </a:xfrm>
            <a:prstGeom prst="rect">
              <a:avLst/>
            </a:prstGeom>
            <a:noFill/>
          </p:spPr>
          <p:txBody>
            <a:bodyPr wrap="none" rtlCol="0">
              <a:spAutoFit/>
            </a:bodyPr>
            <a:lstStyle/>
            <a:p>
              <a:r>
                <a:rPr lang="en-US" dirty="0" err="1" smtClean="0"/>
                <a:t>LaMnPO</a:t>
              </a:r>
              <a:endParaRPr lang="en-US" dirty="0"/>
            </a:p>
          </p:txBody>
        </p:sp>
      </p:grpSp>
    </p:spTree>
    <p:extLst>
      <p:ext uri="{BB962C8B-B14F-4D97-AF65-F5344CB8AC3E}">
        <p14:creationId xmlns:p14="http://schemas.microsoft.com/office/powerpoint/2010/main" val="242925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a:noFill/>
        </p:spPr>
        <p:txBody>
          <a:bodyPr>
            <a:noAutofit/>
          </a:bodyPr>
          <a:lstStyle/>
          <a:p>
            <a:r>
              <a:rPr lang="en-US" sz="3200" b="1" dirty="0" err="1" smtClean="0"/>
              <a:t>LaMnPO</a:t>
            </a:r>
            <a:r>
              <a:rPr lang="en-US" sz="3200" b="1" dirty="0" smtClean="0"/>
              <a:t>: Correlation Gap Insulator</a:t>
            </a:r>
            <a:endParaRPr lang="en-US" sz="32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7771" y="560931"/>
            <a:ext cx="2558585" cy="2898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3544" b="-2813"/>
          <a:stretch/>
        </p:blipFill>
        <p:spPr bwMode="auto">
          <a:xfrm>
            <a:off x="2993571" y="788868"/>
            <a:ext cx="2564892" cy="2896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211613" y="4113028"/>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9600" y="4038600"/>
            <a:ext cx="6269601" cy="2585323"/>
          </a:xfrm>
          <a:prstGeom prst="rect">
            <a:avLst/>
          </a:prstGeom>
          <a:noFill/>
        </p:spPr>
        <p:txBody>
          <a:bodyPr wrap="none" rtlCol="0">
            <a:spAutoFit/>
          </a:bodyPr>
          <a:lstStyle/>
          <a:p>
            <a:r>
              <a:rPr lang="en-US" dirty="0" smtClean="0"/>
              <a:t>Single crystals grown from </a:t>
            </a:r>
            <a:r>
              <a:rPr lang="en-US" dirty="0" err="1" smtClean="0"/>
              <a:t>NaCl-KCl</a:t>
            </a:r>
            <a:r>
              <a:rPr lang="en-US" dirty="0" smtClean="0"/>
              <a:t> flux:  </a:t>
            </a:r>
            <a:r>
              <a:rPr lang="en-US" dirty="0" err="1" smtClean="0"/>
              <a:t>ZrCuSiAs</a:t>
            </a:r>
            <a:r>
              <a:rPr lang="en-US" dirty="0" smtClean="0"/>
              <a:t> structure </a:t>
            </a:r>
          </a:p>
          <a:p>
            <a:endParaRPr lang="en-US" dirty="0" smtClean="0"/>
          </a:p>
          <a:p>
            <a:r>
              <a:rPr lang="en-US" dirty="0"/>
              <a:t>Previous measurements on polycrystalline samples (</a:t>
            </a:r>
            <a:r>
              <a:rPr lang="en-US" dirty="0" err="1"/>
              <a:t>Yanagi</a:t>
            </a:r>
            <a:r>
              <a:rPr lang="en-US" dirty="0"/>
              <a:t> 2009)</a:t>
            </a:r>
          </a:p>
          <a:p>
            <a:endParaRPr lang="en-US" dirty="0"/>
          </a:p>
          <a:p>
            <a:r>
              <a:rPr lang="en-US" dirty="0" smtClean="0"/>
              <a:t>Optical gap:  ~1 </a:t>
            </a:r>
            <a:r>
              <a:rPr lang="en-US" dirty="0" err="1" smtClean="0"/>
              <a:t>eV</a:t>
            </a:r>
            <a:r>
              <a:rPr lang="en-US" dirty="0" smtClean="0"/>
              <a:t>		Resistivity:  activation gap ~0.1 </a:t>
            </a:r>
            <a:r>
              <a:rPr lang="en-US" dirty="0" err="1" smtClean="0"/>
              <a:t>eV</a:t>
            </a:r>
            <a:endParaRPr lang="en-US" dirty="0" smtClean="0"/>
          </a:p>
          <a:p>
            <a:endParaRPr lang="en-US" dirty="0"/>
          </a:p>
          <a:p>
            <a:r>
              <a:rPr lang="en-US" dirty="0" smtClean="0"/>
              <a:t>             </a:t>
            </a:r>
            <a:r>
              <a:rPr lang="en-US" b="1" dirty="0" smtClean="0"/>
              <a:t>Intrinsic insulator,  localized states in gap</a:t>
            </a:r>
          </a:p>
          <a:p>
            <a:endParaRPr lang="en-US" b="1" dirty="0"/>
          </a:p>
          <a:p>
            <a:endParaRPr lang="en-US" dirty="0"/>
          </a:p>
        </p:txBody>
      </p:sp>
      <p:sp>
        <p:nvSpPr>
          <p:cNvPr id="11" name="Oval 10"/>
          <p:cNvSpPr/>
          <p:nvPr/>
        </p:nvSpPr>
        <p:spPr>
          <a:xfrm>
            <a:off x="211613" y="468187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srcRect/>
          <a:stretch>
            <a:fillRect/>
          </a:stretch>
        </p:blipFill>
        <p:spPr bwMode="auto">
          <a:xfrm>
            <a:off x="6987298" y="4648200"/>
            <a:ext cx="1980910" cy="1828800"/>
          </a:xfrm>
          <a:prstGeom prst="rect">
            <a:avLst/>
          </a:prstGeom>
          <a:noFill/>
          <a:ln w="9525">
            <a:noFill/>
            <a:miter lim="800000"/>
            <a:headEnd/>
            <a:tailEnd/>
          </a:ln>
        </p:spPr>
      </p:pic>
      <p:sp>
        <p:nvSpPr>
          <p:cNvPr id="18" name="Oval 17"/>
          <p:cNvSpPr/>
          <p:nvPr/>
        </p:nvSpPr>
        <p:spPr>
          <a:xfrm>
            <a:off x="219435" y="5255061"/>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2201940244"/>
              </p:ext>
            </p:extLst>
          </p:nvPr>
        </p:nvGraphicFramePr>
        <p:xfrm>
          <a:off x="395910" y="704517"/>
          <a:ext cx="2156841" cy="2791206"/>
        </p:xfrm>
        <a:graphic>
          <a:graphicData uri="http://schemas.openxmlformats.org/presentationml/2006/ole">
            <mc:AlternateContent xmlns:mc="http://schemas.openxmlformats.org/markup-compatibility/2006">
              <mc:Choice xmlns:v="urn:schemas-microsoft-com:vml" Requires="v">
                <p:oleObj spid="_x0000_s2088" name="Acrobat Document" r:id="rId6" imgW="5829300" imgH="7543800" progId="AcroExch.Document.7">
                  <p:embed/>
                </p:oleObj>
              </mc:Choice>
              <mc:Fallback>
                <p:oleObj name="Acrobat Document" r:id="rId6" imgW="5829300" imgH="7543800" progId="AcroExch.Document.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l="29800" t="33943" r="26663" b="33943"/>
                      <a:stretch>
                        <a:fillRect/>
                      </a:stretch>
                    </p:blipFill>
                    <p:spPr bwMode="auto">
                      <a:xfrm>
                        <a:off x="395910" y="704517"/>
                        <a:ext cx="2156841" cy="279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86034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RPES.png"/>
          <p:cNvPicPr>
            <a:picLocks noChangeAspect="1"/>
          </p:cNvPicPr>
          <p:nvPr/>
        </p:nvPicPr>
        <p:blipFill>
          <a:blip r:embed="rId2"/>
          <a:stretch>
            <a:fillRect/>
          </a:stretch>
        </p:blipFill>
        <p:spPr>
          <a:xfrm>
            <a:off x="483406" y="455403"/>
            <a:ext cx="4023368" cy="3017526"/>
          </a:xfrm>
          <a:prstGeom prst="rect">
            <a:avLst/>
          </a:prstGeom>
        </p:spPr>
      </p:pic>
      <p:sp>
        <p:nvSpPr>
          <p:cNvPr id="8" name="Oval 7"/>
          <p:cNvSpPr/>
          <p:nvPr/>
        </p:nvSpPr>
        <p:spPr>
          <a:xfrm>
            <a:off x="379826" y="3712886"/>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1143" y="3563619"/>
            <a:ext cx="7651262" cy="1754326"/>
          </a:xfrm>
          <a:prstGeom prst="rect">
            <a:avLst/>
          </a:prstGeom>
          <a:noFill/>
        </p:spPr>
        <p:txBody>
          <a:bodyPr wrap="none" rtlCol="0">
            <a:spAutoFit/>
          </a:bodyPr>
          <a:lstStyle/>
          <a:p>
            <a:r>
              <a:rPr lang="en-US" dirty="0" smtClean="0"/>
              <a:t>Electronic structure calculations via DFT+DMFT</a:t>
            </a:r>
            <a:endParaRPr lang="en-US" dirty="0"/>
          </a:p>
          <a:p>
            <a:r>
              <a:rPr lang="en-US" dirty="0" smtClean="0"/>
              <a:t>-Indirect gap  (</a:t>
            </a:r>
            <a:r>
              <a:rPr lang="en-US" dirty="0" smtClean="0">
                <a:latin typeface="Symbol" pitchFamily="18" charset="2"/>
              </a:rPr>
              <a:t>G</a:t>
            </a:r>
            <a:r>
              <a:rPr lang="en-US" dirty="0" smtClean="0"/>
              <a:t>-M, </a:t>
            </a:r>
            <a:r>
              <a:rPr lang="en-US" dirty="0" smtClean="0">
                <a:latin typeface="Symbol" pitchFamily="18" charset="2"/>
              </a:rPr>
              <a:t>G</a:t>
            </a:r>
            <a:r>
              <a:rPr lang="en-US" dirty="0" smtClean="0"/>
              <a:t>-A) : 0.65 </a:t>
            </a:r>
            <a:r>
              <a:rPr lang="en-US" dirty="0" err="1" smtClean="0"/>
              <a:t>eV</a:t>
            </a:r>
            <a:endParaRPr lang="en-US" dirty="0" smtClean="0"/>
          </a:p>
          <a:p>
            <a:r>
              <a:rPr lang="en-US" dirty="0" smtClean="0"/>
              <a:t>-Direct gap (</a:t>
            </a:r>
            <a:r>
              <a:rPr lang="en-US" dirty="0" smtClean="0">
                <a:latin typeface="Symbol" pitchFamily="18" charset="2"/>
              </a:rPr>
              <a:t>G</a:t>
            </a:r>
            <a:r>
              <a:rPr lang="en-US" dirty="0" smtClean="0"/>
              <a:t>):  0.8 eV</a:t>
            </a:r>
          </a:p>
          <a:p>
            <a:endParaRPr lang="en-US" dirty="0" smtClean="0"/>
          </a:p>
          <a:p>
            <a:r>
              <a:rPr lang="en-US" dirty="0" smtClean="0"/>
              <a:t>Total density of states in good agreement with  angle integrated photoemission </a:t>
            </a:r>
          </a:p>
          <a:p>
            <a:r>
              <a:rPr lang="en-US" dirty="0" smtClean="0"/>
              <a:t>experiments </a:t>
            </a:r>
            <a:r>
              <a:rPr lang="en-US" dirty="0"/>
              <a:t> </a:t>
            </a:r>
            <a:r>
              <a:rPr lang="en-US" dirty="0" smtClean="0"/>
              <a:t> (</a:t>
            </a:r>
            <a:r>
              <a:rPr lang="en-US" dirty="0" err="1" smtClean="0"/>
              <a:t>Yanagi</a:t>
            </a:r>
            <a:r>
              <a:rPr lang="en-US" dirty="0" smtClean="0"/>
              <a:t> 2009, Hu and </a:t>
            </a:r>
            <a:r>
              <a:rPr lang="en-US" dirty="0" err="1" smtClean="0"/>
              <a:t>Tjeng</a:t>
            </a:r>
            <a:r>
              <a:rPr lang="en-US" dirty="0" smtClean="0"/>
              <a:t> 2011).</a:t>
            </a:r>
            <a:endParaRPr lang="en-US" dirty="0"/>
          </a:p>
        </p:txBody>
      </p:sp>
      <p:sp>
        <p:nvSpPr>
          <p:cNvPr id="10" name="Oval 9"/>
          <p:cNvSpPr/>
          <p:nvPr/>
        </p:nvSpPr>
        <p:spPr>
          <a:xfrm>
            <a:off x="379826" y="4816655"/>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9293"/>
            <a:ext cx="9144000" cy="584775"/>
          </a:xfrm>
          <a:prstGeom prst="rect">
            <a:avLst/>
          </a:prstGeom>
          <a:noFill/>
        </p:spPr>
        <p:txBody>
          <a:bodyPr wrap="square" rtlCol="0">
            <a:spAutoFit/>
          </a:bodyPr>
          <a:lstStyle/>
          <a:p>
            <a:pPr algn="ctr"/>
            <a:r>
              <a:rPr lang="en-US" sz="3200" b="1" dirty="0" err="1" smtClean="0"/>
              <a:t>LaMnPO</a:t>
            </a:r>
            <a:r>
              <a:rPr lang="en-US" sz="3200" b="1" dirty="0" smtClean="0"/>
              <a:t>:  Correlation gap insulator</a:t>
            </a:r>
            <a:endParaRPr lang="en-US" sz="3200" b="1" dirty="0"/>
          </a:p>
        </p:txBody>
      </p:sp>
      <p:grpSp>
        <p:nvGrpSpPr>
          <p:cNvPr id="2" name="Group 1"/>
          <p:cNvGrpSpPr/>
          <p:nvPr/>
        </p:nvGrpSpPr>
        <p:grpSpPr>
          <a:xfrm>
            <a:off x="4716056" y="675215"/>
            <a:ext cx="3620572" cy="2797714"/>
            <a:chOff x="5029200" y="783686"/>
            <a:chExt cx="3620572" cy="2797714"/>
          </a:xfrm>
        </p:grpSpPr>
        <p:pic>
          <p:nvPicPr>
            <p:cNvPr id="4" name="Picture 3" descr="tot-dos.png"/>
            <p:cNvPicPr>
              <a:picLocks noChangeAspect="1"/>
            </p:cNvPicPr>
            <p:nvPr/>
          </p:nvPicPr>
          <p:blipFill>
            <a:blip r:embed="rId3"/>
            <a:stretch>
              <a:fillRect/>
            </a:stretch>
          </p:blipFill>
          <p:spPr>
            <a:xfrm>
              <a:off x="5029200" y="783686"/>
              <a:ext cx="3620572" cy="2797714"/>
            </a:xfrm>
            <a:prstGeom prst="rect">
              <a:avLst/>
            </a:prstGeom>
          </p:spPr>
        </p:pic>
        <p:sp>
          <p:nvSpPr>
            <p:cNvPr id="17" name="Rectangle 16"/>
            <p:cNvSpPr/>
            <p:nvPr/>
          </p:nvSpPr>
          <p:spPr>
            <a:xfrm>
              <a:off x="6324600" y="990600"/>
              <a:ext cx="1143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789775" y="2541862"/>
              <a:ext cx="1287532" cy="738664"/>
            </a:xfrm>
            <a:prstGeom prst="rect">
              <a:avLst/>
            </a:prstGeom>
            <a:noFill/>
          </p:spPr>
          <p:txBody>
            <a:bodyPr wrap="none" rtlCol="0">
              <a:spAutoFit/>
            </a:bodyPr>
            <a:lstStyle/>
            <a:p>
              <a:r>
                <a:rPr lang="en-US" sz="1400" dirty="0" smtClean="0"/>
                <a:t>DFT+DMFT</a:t>
              </a:r>
            </a:p>
            <a:p>
              <a:r>
                <a:rPr lang="en-US" sz="1400" dirty="0" err="1" smtClean="0"/>
                <a:t>Yanagi</a:t>
              </a:r>
              <a:r>
                <a:rPr lang="en-US" sz="1400" dirty="0" smtClean="0"/>
                <a:t> 2009</a:t>
              </a:r>
            </a:p>
            <a:p>
              <a:r>
                <a:rPr lang="en-US" sz="1400" dirty="0" err="1" smtClean="0"/>
                <a:t>Hu+Tjeng</a:t>
              </a:r>
              <a:r>
                <a:rPr lang="en-US" sz="1400" dirty="0" smtClean="0"/>
                <a:t> 2011</a:t>
              </a:r>
              <a:endParaRPr lang="en-US" sz="1400" dirty="0"/>
            </a:p>
          </p:txBody>
        </p:sp>
        <p:cxnSp>
          <p:nvCxnSpPr>
            <p:cNvPr id="14" name="Straight Connector 13"/>
            <p:cNvCxnSpPr/>
            <p:nvPr/>
          </p:nvCxnSpPr>
          <p:spPr>
            <a:xfrm>
              <a:off x="5528434" y="2688686"/>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528434" y="2905618"/>
              <a:ext cx="304800" cy="0"/>
            </a:xfrm>
            <a:prstGeom prst="line">
              <a:avLst/>
            </a:prstGeom>
            <a:ln w="19050">
              <a:solidFill>
                <a:srgbClr val="00FF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528434" y="3148492"/>
              <a:ext cx="3048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3" name="Group 2"/>
          <p:cNvGrpSpPr>
            <a:grpSpLocks noChangeAspect="1"/>
          </p:cNvGrpSpPr>
          <p:nvPr/>
        </p:nvGrpSpPr>
        <p:grpSpPr>
          <a:xfrm>
            <a:off x="926074" y="5458389"/>
            <a:ext cx="3529159" cy="1297714"/>
            <a:chOff x="-3109535" y="5948320"/>
            <a:chExt cx="5041655" cy="1853875"/>
          </a:xfrm>
        </p:grpSpPr>
        <p:pic>
          <p:nvPicPr>
            <p:cNvPr id="18" name="Picture 6" descr="Prof. Gabriel Kotliar"/>
            <p:cNvPicPr>
              <a:picLocks noChangeArrowheads="1"/>
            </p:cNvPicPr>
            <p:nvPr/>
          </p:nvPicPr>
          <p:blipFill rotWithShape="1">
            <a:blip r:embed="rId4" cstate="print">
              <a:extLst>
                <a:ext uri="{28A0092B-C50C-407E-A947-70E740481C1C}">
                  <a14:useLocalDpi xmlns:a14="http://schemas.microsoft.com/office/drawing/2010/main" val="0"/>
                </a:ext>
              </a:extLst>
            </a:blip>
            <a:srcRect r="18814"/>
            <a:stretch/>
          </p:blipFill>
          <p:spPr bwMode="auto">
            <a:xfrm>
              <a:off x="-2509669" y="5962587"/>
              <a:ext cx="1019703" cy="11716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http://www.physics.rutgers.edu/~gkguest/LoTS/people/images/zhiping.jpg"/>
            <p:cNvPicPr>
              <a:picLocks noChangeAspect="1" noChangeArrowheads="1"/>
            </p:cNvPicPr>
            <p:nvPr/>
          </p:nvPicPr>
          <p:blipFill rotWithShape="1">
            <a:blip r:embed="rId5">
              <a:extLst>
                <a:ext uri="{28A0092B-C50C-407E-A947-70E740481C1C}">
                  <a14:useLocalDpi xmlns:a14="http://schemas.microsoft.com/office/drawing/2010/main" val="0"/>
                </a:ext>
              </a:extLst>
            </a:blip>
            <a:srcRect r="22484"/>
            <a:stretch/>
          </p:blipFill>
          <p:spPr bwMode="auto">
            <a:xfrm>
              <a:off x="-254227" y="5948320"/>
              <a:ext cx="1069854" cy="12001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http://www.physics.rutgers.edu/~gkguest/LoTS/people/images/pezzoli.jpg"/>
            <p:cNvPicPr>
              <a:picLocks noChangeAspect="1" noChangeArrowheads="1"/>
            </p:cNvPicPr>
            <p:nvPr/>
          </p:nvPicPr>
          <p:blipFill rotWithShape="1">
            <a:blip r:embed="rId6">
              <a:extLst>
                <a:ext uri="{28A0092B-C50C-407E-A947-70E740481C1C}">
                  <a14:useLocalDpi xmlns:a14="http://schemas.microsoft.com/office/drawing/2010/main" val="0"/>
                </a:ext>
              </a:extLst>
            </a:blip>
            <a:srcRect l="7931" r="14231"/>
            <a:stretch/>
          </p:blipFill>
          <p:spPr bwMode="auto">
            <a:xfrm>
              <a:off x="-1385464" y="5957490"/>
              <a:ext cx="1020473" cy="119586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109535" y="7248197"/>
              <a:ext cx="5041655" cy="553998"/>
            </a:xfrm>
            <a:prstGeom prst="rect">
              <a:avLst/>
            </a:prstGeom>
            <a:noFill/>
          </p:spPr>
          <p:txBody>
            <a:bodyPr wrap="square" rtlCol="0">
              <a:spAutoFit/>
            </a:bodyPr>
            <a:lstStyle/>
            <a:p>
              <a:r>
                <a:rPr lang="en-US" sz="1500" dirty="0" smtClean="0"/>
                <a:t>Gabi </a:t>
              </a:r>
              <a:r>
                <a:rPr lang="en-US" sz="1500" dirty="0" err="1" smtClean="0"/>
                <a:t>Kotliar</a:t>
              </a:r>
              <a:r>
                <a:rPr lang="en-US" sz="1500" dirty="0" smtClean="0"/>
                <a:t>, Maria </a:t>
              </a:r>
              <a:r>
                <a:rPr lang="en-US" sz="1500" dirty="0" err="1" smtClean="0"/>
                <a:t>Pezzoli</a:t>
              </a:r>
              <a:r>
                <a:rPr lang="en-US" sz="1500" dirty="0" smtClean="0"/>
                <a:t>, </a:t>
              </a:r>
              <a:r>
                <a:rPr lang="en-US" sz="1500" dirty="0" err="1" smtClean="0"/>
                <a:t>Zhiping</a:t>
              </a:r>
              <a:r>
                <a:rPr lang="en-US" sz="1500" dirty="0" smtClean="0"/>
                <a:t> Yin</a:t>
              </a:r>
            </a:p>
            <a:p>
              <a:r>
                <a:rPr lang="en-US" sz="1500" dirty="0" smtClean="0"/>
                <a:t>Rutgers University</a:t>
              </a:r>
              <a:endParaRPr lang="en-US" sz="1500" dirty="0"/>
            </a:p>
          </p:txBody>
        </p:sp>
      </p:grpSp>
      <p:grpSp>
        <p:nvGrpSpPr>
          <p:cNvPr id="5" name="Group 4"/>
          <p:cNvGrpSpPr>
            <a:grpSpLocks noChangeAspect="1"/>
          </p:cNvGrpSpPr>
          <p:nvPr/>
        </p:nvGrpSpPr>
        <p:grpSpPr>
          <a:xfrm>
            <a:off x="4711646" y="5429844"/>
            <a:ext cx="3740909" cy="835876"/>
            <a:chOff x="3658020" y="5397739"/>
            <a:chExt cx="5970982" cy="1334191"/>
          </a:xfrm>
        </p:grpSpPr>
        <p:pic>
          <p:nvPicPr>
            <p:cNvPr id="22" name="Picture 8" descr="http://www.ph2.uni-koeln.de/typo3temp/pics/142f5208e2.gif">
              <a:hlinkClick r:id="rId7"/>
            </p:cNvPr>
            <p:cNvPicPr>
              <a:picLocks noChangeArrowheads="1"/>
            </p:cNvPicPr>
            <p:nvPr/>
          </p:nvPicPr>
          <p:blipFill rotWithShape="1">
            <a:blip r:embed="rId8" cstate="print">
              <a:extLst>
                <a:ext uri="{28A0092B-C50C-407E-A947-70E740481C1C}">
                  <a14:useLocalDpi xmlns:a14="http://schemas.microsoft.com/office/drawing/2010/main" val="0"/>
                </a:ext>
              </a:extLst>
            </a:blip>
            <a:srcRect l="16651" t="19343" r="6556"/>
            <a:stretch/>
          </p:blipFill>
          <p:spPr bwMode="auto">
            <a:xfrm>
              <a:off x="3658020" y="5401814"/>
              <a:ext cx="1131683" cy="13301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www.lsa.umich.edu/UMICH/physics/Home/People/AllenJim.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807" r="1527"/>
            <a:stretch/>
          </p:blipFill>
          <p:spPr bwMode="auto">
            <a:xfrm>
              <a:off x="4900638" y="5401812"/>
              <a:ext cx="1079509" cy="133011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http://www.cpfs.mpg.de/web/forschung/forschbere/physik2/default_Data/hu.jpg?cpfs_id=000211&amp;w=6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70979" y="5397739"/>
              <a:ext cx="1149866" cy="133419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http://www.cpfs.mpg.de/web/forschung/forschbere/physik2/default_Data/holmann.jpg?cpfs_id=0002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31782" y="5397739"/>
              <a:ext cx="1134196" cy="133419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5" descr="http://www.cpfs.mpg.de/web/forschung/forschbere/physik2/default_Data/efi.jpg?cpfs_id=000211&amp;w=6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89396" y="5443302"/>
              <a:ext cx="1039606" cy="1288628"/>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extBox 26"/>
          <p:cNvSpPr txBox="1"/>
          <p:nvPr/>
        </p:nvSpPr>
        <p:spPr>
          <a:xfrm>
            <a:off x="4608841" y="6304002"/>
            <a:ext cx="4808944" cy="553998"/>
          </a:xfrm>
          <a:prstGeom prst="rect">
            <a:avLst/>
          </a:prstGeom>
          <a:noFill/>
        </p:spPr>
        <p:txBody>
          <a:bodyPr wrap="square" rtlCol="0">
            <a:spAutoFit/>
          </a:bodyPr>
          <a:lstStyle/>
          <a:p>
            <a:r>
              <a:rPr lang="en-US" sz="1500" dirty="0" smtClean="0"/>
              <a:t>Liu </a:t>
            </a:r>
            <a:r>
              <a:rPr lang="en-US" sz="1500" dirty="0" err="1" smtClean="0"/>
              <a:t>Hao</a:t>
            </a:r>
            <a:r>
              <a:rPr lang="en-US" sz="1500" dirty="0" smtClean="0"/>
              <a:t> </a:t>
            </a:r>
            <a:r>
              <a:rPr lang="en-US" sz="1500" dirty="0" err="1" smtClean="0"/>
              <a:t>Tjeng</a:t>
            </a:r>
            <a:r>
              <a:rPr lang="en-US" sz="1500" dirty="0" smtClean="0"/>
              <a:t>, </a:t>
            </a:r>
            <a:r>
              <a:rPr lang="en-US" sz="1500" dirty="0" err="1" smtClean="0"/>
              <a:t>Zhiwei</a:t>
            </a:r>
            <a:r>
              <a:rPr lang="en-US" sz="1500" dirty="0" smtClean="0"/>
              <a:t> Hu, Nils </a:t>
            </a:r>
            <a:r>
              <a:rPr lang="en-US" sz="1500" dirty="0" err="1" smtClean="0"/>
              <a:t>Hollman</a:t>
            </a:r>
            <a:r>
              <a:rPr lang="en-US" sz="1500" dirty="0" smtClean="0"/>
              <a:t>, Anna </a:t>
            </a:r>
            <a:r>
              <a:rPr lang="en-US" sz="1500" dirty="0" err="1" smtClean="0"/>
              <a:t>Efimenko</a:t>
            </a:r>
            <a:r>
              <a:rPr lang="en-US" sz="1500" dirty="0" smtClean="0"/>
              <a:t>  </a:t>
            </a:r>
          </a:p>
          <a:p>
            <a:r>
              <a:rPr lang="en-US" sz="1500" dirty="0" smtClean="0"/>
              <a:t>(MPI-CFKS, Dresden), Jim Allen (U. Michigan)</a:t>
            </a:r>
          </a:p>
        </p:txBody>
      </p:sp>
    </p:spTree>
    <p:extLst>
      <p:ext uri="{BB962C8B-B14F-4D97-AF65-F5344CB8AC3E}">
        <p14:creationId xmlns:p14="http://schemas.microsoft.com/office/powerpoint/2010/main" val="778084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2779</TotalTime>
  <Words>1747</Words>
  <Application>Microsoft Office PowerPoint</Application>
  <PresentationFormat>On-screen Show (4:3)</PresentationFormat>
  <Paragraphs>326</Paragraphs>
  <Slides>24</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1" baseType="lpstr">
      <vt:lpstr>Arial</vt:lpstr>
      <vt:lpstr>Calibri</vt:lpstr>
      <vt:lpstr>Symbol</vt:lpstr>
      <vt:lpstr>Wingdings</vt:lpstr>
      <vt:lpstr>Office Theme</vt:lpstr>
      <vt:lpstr>Acrobat Document</vt:lpstr>
      <vt:lpstr>Equation</vt:lpstr>
      <vt:lpstr>Electronic Delocalization in the Hunds Insulator LaMnPO: Implementing Theory Assisted Synthesis</vt:lpstr>
      <vt:lpstr>The Materials Development Pyramid</vt:lpstr>
      <vt:lpstr>PowerPoint Presentation</vt:lpstr>
      <vt:lpstr>PowerPoint Presentation</vt:lpstr>
      <vt:lpstr>Conditions for Highest Superconducting TC ?</vt:lpstr>
      <vt:lpstr>Lamellar Superconductors</vt:lpstr>
      <vt:lpstr>Moments and Metallization: Mn Square Net Compounds</vt:lpstr>
      <vt:lpstr>LaMnPO: Correlation Gap Insulator</vt:lpstr>
      <vt:lpstr>PowerPoint Presentation</vt:lpstr>
      <vt:lpstr>Antiferromagnetic Order in LaMnPO</vt:lpstr>
      <vt:lpstr>Structural Evolution with Pressure in LaMnPO</vt:lpstr>
      <vt:lpstr>Insulator-Metal Transition in LaMnPO  (PC&lt; 16 GPa)</vt:lpstr>
      <vt:lpstr>PowerPoint Presentation</vt:lpstr>
      <vt:lpstr>PowerPoint Presentation</vt:lpstr>
      <vt:lpstr>Separate Metallization /Moment Collapse in LaMnPO  (Uniaxial Pressure)</vt:lpstr>
      <vt:lpstr>Pressure vs Charge Doping in LaMnPO and LaMnAsO</vt:lpstr>
      <vt:lpstr>PowerPoint Presentation</vt:lpstr>
      <vt:lpstr>PowerPoint Presentation</vt:lpstr>
      <vt:lpstr>PowerPoint Presentation</vt:lpstr>
      <vt:lpstr>Sizeable Exchange Component of the Charge Gap</vt:lpstr>
      <vt:lpstr>Robust 2-d Antiferromagnetic Correlations for T&gt;TN</vt:lpstr>
      <vt:lpstr>Antiferromagnetic Spin Waves</vt:lpstr>
      <vt:lpstr>S=3/2 Heisenberg Spins in LaMnPO</vt:lpstr>
      <vt:lpstr>An Explanation for the temperature independent susceptibility</vt:lpstr>
    </vt:vector>
  </TitlesOfParts>
  <Company>BNL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Delocalization in Layered Mn Compounds</dc:title>
  <dc:creator>Aronson, Meigan</dc:creator>
  <cp:lastModifiedBy>maronson</cp:lastModifiedBy>
  <cp:revision>57</cp:revision>
  <cp:lastPrinted>2013-09-26T13:54:49Z</cp:lastPrinted>
  <dcterms:created xsi:type="dcterms:W3CDTF">2013-07-31T17:37:49Z</dcterms:created>
  <dcterms:modified xsi:type="dcterms:W3CDTF">2013-09-27T12:58:45Z</dcterms:modified>
</cp:coreProperties>
</file>