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9"/>
  </p:notesMasterIdLst>
  <p:handoutMasterIdLst>
    <p:handoutMasterId r:id="rId50"/>
  </p:handoutMasterIdLst>
  <p:sldIdLst>
    <p:sldId id="756" r:id="rId2"/>
    <p:sldId id="739" r:id="rId3"/>
    <p:sldId id="761" r:id="rId4"/>
    <p:sldId id="630" r:id="rId5"/>
    <p:sldId id="482" r:id="rId6"/>
    <p:sldId id="762" r:id="rId7"/>
    <p:sldId id="522" r:id="rId8"/>
    <p:sldId id="760" r:id="rId9"/>
    <p:sldId id="770" r:id="rId10"/>
    <p:sldId id="668" r:id="rId11"/>
    <p:sldId id="725" r:id="rId12"/>
    <p:sldId id="726" r:id="rId13"/>
    <p:sldId id="776" r:id="rId14"/>
    <p:sldId id="773" r:id="rId15"/>
    <p:sldId id="774" r:id="rId16"/>
    <p:sldId id="735" r:id="rId17"/>
    <p:sldId id="777" r:id="rId18"/>
    <p:sldId id="736" r:id="rId19"/>
    <p:sldId id="771" r:id="rId20"/>
    <p:sldId id="772" r:id="rId21"/>
    <p:sldId id="769" r:id="rId22"/>
    <p:sldId id="727" r:id="rId23"/>
    <p:sldId id="663" r:id="rId24"/>
    <p:sldId id="654" r:id="rId25"/>
    <p:sldId id="662" r:id="rId26"/>
    <p:sldId id="747" r:id="rId27"/>
    <p:sldId id="748" r:id="rId28"/>
    <p:sldId id="744" r:id="rId29"/>
    <p:sldId id="758" r:id="rId30"/>
    <p:sldId id="763" r:id="rId31"/>
    <p:sldId id="764" r:id="rId32"/>
    <p:sldId id="765" r:id="rId33"/>
    <p:sldId id="766" r:id="rId34"/>
    <p:sldId id="767" r:id="rId35"/>
    <p:sldId id="768" r:id="rId36"/>
    <p:sldId id="653" r:id="rId37"/>
    <p:sldId id="749" r:id="rId38"/>
    <p:sldId id="752" r:id="rId39"/>
    <p:sldId id="734" r:id="rId40"/>
    <p:sldId id="738" r:id="rId41"/>
    <p:sldId id="751" r:id="rId42"/>
    <p:sldId id="741" r:id="rId43"/>
    <p:sldId id="746" r:id="rId44"/>
    <p:sldId id="737" r:id="rId45"/>
    <p:sldId id="742" r:id="rId46"/>
    <p:sldId id="775" r:id="rId47"/>
    <p:sldId id="724" r:id="rId48"/>
  </p:sldIdLst>
  <p:sldSz cx="9144000" cy="6858000" type="screen4x3"/>
  <p:notesSz cx="10223500" cy="7099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0066FF"/>
    <a:srgbClr val="003300"/>
    <a:srgbClr val="0099CC"/>
    <a:srgbClr val="009900"/>
    <a:srgbClr val="00CC00"/>
    <a:srgbClr val="00FF00"/>
    <a:srgbClr val="FFFF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8" autoAdjust="0"/>
  </p:normalViewPr>
  <p:slideViewPr>
    <p:cSldViewPr showGuides="1">
      <p:cViewPr varScale="1">
        <p:scale>
          <a:sx n="110" d="100"/>
          <a:sy n="110" d="100"/>
        </p:scale>
        <p:origin x="-704" y="-112"/>
      </p:cViewPr>
      <p:guideLst>
        <p:guide orient="horz" pos="3022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0656" y="0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2457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0656" y="6742457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A000FC-F308-4D86-BB21-6CE3969EA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565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0656" y="0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8513" y="533400"/>
            <a:ext cx="3548062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796" y="3372404"/>
            <a:ext cx="8177913" cy="319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2457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0656" y="6742457"/>
            <a:ext cx="4430627" cy="3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6D99D6-CF34-4EAD-82BB-BBEF79B7AC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590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C2A51AA-26A2-4D99-9433-CD44D8B28E7A}" type="slidenum">
              <a:rPr lang="en-US" altLang="ja-JP" smtClean="0">
                <a:latin typeface="Arial" charset="0"/>
              </a:rPr>
              <a:pPr eaLnBrk="1" hangingPunct="1"/>
              <a:t>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2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9050"/>
            <a:ext cx="67325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dirty="0" smtClean="0"/>
              <a:t>Click to edit the title text format</a:t>
            </a:r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981075"/>
            <a:ext cx="7999412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0363" y="728663"/>
            <a:ext cx="8640762" cy="1349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3366"/>
          </a:solidFill>
          <a:ln w="936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7" y="-27384"/>
            <a:ext cx="1958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48" name="Text Box 16"/>
          <p:cNvSpPr txBox="1">
            <a:spLocks noChangeArrowheads="1"/>
          </p:cNvSpPr>
          <p:nvPr userDrawn="1"/>
        </p:nvSpPr>
        <p:spPr bwMode="auto">
          <a:xfrm>
            <a:off x="7886700" y="6453188"/>
            <a:ext cx="1217876" cy="36933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3366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 err="1">
                <a:solidFill>
                  <a:srgbClr val="FFFFFF"/>
                </a:solidFill>
                <a:latin typeface="Lucida Calligraphy"/>
                <a:cs typeface="Lucida Calligraphy"/>
              </a:rPr>
              <a:t>R.Arita</a:t>
            </a:r>
            <a:endParaRPr lang="en-US" altLang="ja-JP" b="1" dirty="0">
              <a:solidFill>
                <a:srgbClr val="FFFFFF"/>
              </a:solidFill>
              <a:latin typeface="Lucida Calligraphy"/>
              <a:cs typeface="Lucida Calligraph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24" r:id="rId2"/>
  </p:sldLayoutIdLst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Arial" charset="0"/>
          <a:ea typeface="ＭＳ Ｐゴシック" pitchFamily="50" charset="-128"/>
        </a:defRPr>
      </a:lvl9pPr>
    </p:titleStyle>
    <p:bodyStyle>
      <a:lvl1pPr marL="471488" indent="-466725" algn="l" defTabSz="449263" rtl="0" eaLnBrk="0" fontAlgn="base" hangingPunct="0">
        <a:lnSpc>
          <a:spcPct val="104000"/>
        </a:lnSpc>
        <a:spcBef>
          <a:spcPts val="750"/>
        </a:spcBef>
        <a:spcAft>
          <a:spcPct val="0"/>
        </a:spcAft>
        <a:buClr>
          <a:srgbClr val="003366"/>
        </a:buClr>
        <a:buSzPct val="59000"/>
        <a:buFont typeface="Times New Roman" pitchFamily="18" charset="0"/>
        <a:buBlip>
          <a:blip r:embed="rId5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906463" indent="-436563" algn="l" defTabSz="449263" rtl="0" eaLnBrk="0" fontAlgn="base" hangingPunct="0">
        <a:lnSpc>
          <a:spcPct val="104000"/>
        </a:lnSpc>
        <a:spcBef>
          <a:spcPts val="650"/>
        </a:spcBef>
        <a:spcAft>
          <a:spcPct val="0"/>
        </a:spcAft>
        <a:buClr>
          <a:srgbClr val="003366"/>
        </a:buClr>
        <a:buSzPct val="61000"/>
        <a:buFont typeface="Times New Roman" pitchFamily="18" charset="0"/>
        <a:buBlip>
          <a:blip r:embed="rId6"/>
        </a:buBlip>
        <a:defRPr sz="2400">
          <a:solidFill>
            <a:srgbClr val="000000"/>
          </a:solidFill>
          <a:latin typeface="+mn-lt"/>
          <a:ea typeface="+mn-ea"/>
        </a:defRPr>
      </a:lvl2pPr>
      <a:lvl3pPr marL="1303338" indent="-393700" algn="l" defTabSz="449263" rtl="0" eaLnBrk="0" fontAlgn="base" hangingPunct="0">
        <a:lnSpc>
          <a:spcPct val="104000"/>
        </a:lnSpc>
        <a:spcBef>
          <a:spcPts val="575"/>
        </a:spcBef>
        <a:spcAft>
          <a:spcPct val="0"/>
        </a:spcAft>
        <a:buClr>
          <a:srgbClr val="003366"/>
        </a:buClr>
        <a:buSzPct val="52000"/>
        <a:buFont typeface="Times New Roman" pitchFamily="18" charset="0"/>
        <a:buBlip>
          <a:blip r:embed="rId7"/>
        </a:buBlip>
        <a:defRPr sz="2200">
          <a:solidFill>
            <a:srgbClr val="000000"/>
          </a:solidFill>
          <a:latin typeface="+mn-lt"/>
          <a:ea typeface="+mn-ea"/>
        </a:defRPr>
      </a:lvl3pPr>
      <a:lvl4pPr marL="1692275" indent="-38735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"/>
        <a:defRPr>
          <a:solidFill>
            <a:srgbClr val="000000"/>
          </a:solidFill>
          <a:latin typeface="+mn-lt"/>
          <a:ea typeface="+mn-ea"/>
        </a:defRPr>
      </a:lvl4pPr>
      <a:lvl5pPr marL="2092325" indent="-398463" algn="l" defTabSz="449263" rtl="0" eaLnBrk="0" fontAlgn="base" hangingPunct="0">
        <a:lnSpc>
          <a:spcPct val="104000"/>
        </a:lnSpc>
        <a:spcBef>
          <a:spcPts val="625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  <a:ea typeface="+mn-ea"/>
        </a:defRPr>
      </a:lvl5pPr>
      <a:lvl6pPr marL="2549525" indent="-398463" algn="l" defTabSz="449263" rtl="0" fontAlgn="base">
        <a:lnSpc>
          <a:spcPct val="104000"/>
        </a:lnSpc>
        <a:spcBef>
          <a:spcPts val="625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  <a:ea typeface="+mn-ea"/>
        </a:defRPr>
      </a:lvl6pPr>
      <a:lvl7pPr marL="3006725" indent="-398463" algn="l" defTabSz="449263" rtl="0" fontAlgn="base">
        <a:lnSpc>
          <a:spcPct val="104000"/>
        </a:lnSpc>
        <a:spcBef>
          <a:spcPts val="625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  <a:ea typeface="+mn-ea"/>
        </a:defRPr>
      </a:lvl7pPr>
      <a:lvl8pPr marL="3463925" indent="-398463" algn="l" defTabSz="449263" rtl="0" fontAlgn="base">
        <a:lnSpc>
          <a:spcPct val="104000"/>
        </a:lnSpc>
        <a:spcBef>
          <a:spcPts val="625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  <a:ea typeface="+mn-ea"/>
        </a:defRPr>
      </a:lvl8pPr>
      <a:lvl9pPr marL="3921125" indent="-398463" algn="l" defTabSz="449263" rtl="0" fontAlgn="base">
        <a:lnSpc>
          <a:spcPct val="104000"/>
        </a:lnSpc>
        <a:spcBef>
          <a:spcPts val="625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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7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8.wmf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43.wmf"/><Relationship Id="rId7" Type="http://schemas.openxmlformats.org/officeDocument/2006/relationships/image" Target="../media/image45.png"/><Relationship Id="rId8" Type="http://schemas.openxmlformats.org/officeDocument/2006/relationships/oleObject" Target="../embeddings/oleObject21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59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6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0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36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0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36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8.emf"/><Relationship Id="rId6" Type="http://schemas.openxmlformats.org/officeDocument/2006/relationships/image" Target="../media/image71.png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760040" y="2833766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66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3" name="Rectangle 37"/>
          <p:cNvSpPr>
            <a:spLocks noChangeArrowheads="1"/>
          </p:cNvSpPr>
          <p:nvPr/>
        </p:nvSpPr>
        <p:spPr bwMode="auto">
          <a:xfrm>
            <a:off x="1623021" y="1580594"/>
            <a:ext cx="618961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r>
              <a:rPr lang="en-US" altLang="ja-JP" sz="2400" dirty="0" smtClean="0">
                <a:latin typeface="Arial"/>
                <a:cs typeface="Arial"/>
              </a:rPr>
              <a:t>Development of density </a:t>
            </a:r>
            <a:r>
              <a:rPr lang="en-US" altLang="ja-JP" sz="2400" dirty="0">
                <a:latin typeface="Arial"/>
                <a:cs typeface="Arial"/>
              </a:rPr>
              <a:t>functional theory for </a:t>
            </a:r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r>
              <a:rPr lang="en-US" altLang="ja-JP" sz="2400" dirty="0" smtClean="0">
                <a:latin typeface="Arial"/>
                <a:cs typeface="Arial"/>
              </a:rPr>
              <a:t>unconventional superconductors </a:t>
            </a:r>
            <a:r>
              <a:rPr lang="ja-JP" altLang="ja-JP" sz="2400" dirty="0" smtClean="0">
                <a:latin typeface="Arial"/>
                <a:cs typeface="Arial"/>
              </a:rPr>
              <a:t> </a:t>
            </a:r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endParaRPr lang="en-US" altLang="ja-JP" sz="2400" dirty="0">
              <a:latin typeface="Arial"/>
              <a:cs typeface="Arial"/>
            </a:endParaRPr>
          </a:p>
          <a:p>
            <a:pPr algn="ctr"/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endParaRPr lang="en-US" altLang="ja-JP" sz="2400" dirty="0">
              <a:latin typeface="Arial"/>
              <a:cs typeface="Arial"/>
            </a:endParaRPr>
          </a:p>
          <a:p>
            <a:pPr algn="ctr"/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endParaRPr lang="en-US" altLang="ja-JP" sz="2400" dirty="0">
              <a:latin typeface="Arial"/>
              <a:cs typeface="Arial"/>
            </a:endParaRPr>
          </a:p>
          <a:p>
            <a:pPr algn="ctr"/>
            <a:endParaRPr lang="en-US" altLang="ja-JP" sz="2400" dirty="0" smtClean="0">
              <a:latin typeface="Arial"/>
              <a:cs typeface="Arial"/>
            </a:endParaRPr>
          </a:p>
          <a:p>
            <a:pPr algn="ctr"/>
            <a:endParaRPr lang="en-US" altLang="ja-JP" sz="2400" dirty="0">
              <a:latin typeface="Arial"/>
              <a:cs typeface="Arial"/>
            </a:endParaRPr>
          </a:p>
          <a:p>
            <a:pPr algn="ctr"/>
            <a:r>
              <a:rPr lang="en-US" altLang="ja-JP" sz="2000" dirty="0" err="1" smtClean="0">
                <a:latin typeface="Arial"/>
                <a:cs typeface="Arial"/>
              </a:rPr>
              <a:t>Ryotaro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en-US" altLang="ja-JP" sz="2000" dirty="0" err="1" smtClean="0">
                <a:latin typeface="Arial"/>
                <a:cs typeface="Arial"/>
              </a:rPr>
              <a:t>Arita</a:t>
            </a:r>
            <a:endParaRPr lang="en-US" altLang="ja-JP" sz="2000" dirty="0" smtClean="0">
              <a:latin typeface="Arial"/>
              <a:cs typeface="Arial"/>
            </a:endParaRPr>
          </a:p>
          <a:p>
            <a:pPr algn="ctr"/>
            <a:r>
              <a:rPr lang="en-US" altLang="ja-JP" sz="2000" dirty="0" smtClean="0">
                <a:latin typeface="Arial"/>
                <a:cs typeface="Arial"/>
              </a:rPr>
              <a:t>Univ. Tokyo/JST-PRESTO</a:t>
            </a:r>
          </a:p>
          <a:p>
            <a:pPr algn="ctr"/>
            <a:endParaRPr lang="en-US" altLang="ja-JP" sz="2000" dirty="0">
              <a:latin typeface="Arial"/>
              <a:cs typeface="Arial"/>
            </a:endParaRPr>
          </a:p>
          <a:p>
            <a:pPr algn="ctr"/>
            <a:endParaRPr lang="en-US" altLang="ja-JP" sz="2000" dirty="0" smtClean="0">
              <a:latin typeface="Arial"/>
              <a:cs typeface="Arial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0"/>
            <a:ext cx="240506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5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201668"/>
            <a:ext cx="4590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DFT for unconventional SC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903472"/>
            <a:ext cx="7704856" cy="267765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Various mechanism of unconventional SC</a:t>
            </a:r>
          </a:p>
          <a:p>
            <a:endParaRPr lang="en-US" altLang="ja-JP" sz="2400" dirty="0" smtClean="0">
              <a:latin typeface="Arial"/>
              <a:ea typeface="Arial Unicode MS" pitchFamily="50" charset="-128"/>
              <a:cs typeface="Arial"/>
            </a:endParaRP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spin-fluctuation mediated SC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orbital-fluctuation mediated SC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</a:t>
            </a:r>
            <a:r>
              <a:rPr lang="en-US" altLang="ja-JP" sz="2400" dirty="0" err="1" smtClean="0">
                <a:latin typeface="Arial"/>
                <a:ea typeface="Arial Unicode MS" pitchFamily="50" charset="-128"/>
                <a:cs typeface="Arial"/>
              </a:rPr>
              <a:t>exciton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mechanism</a:t>
            </a:r>
          </a:p>
          <a:p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• </a:t>
            </a:r>
            <a:r>
              <a:rPr lang="en-US" altLang="ja-JP" sz="2400" dirty="0" err="1" smtClean="0">
                <a:latin typeface="Arial"/>
                <a:ea typeface="Arial Unicode MS" pitchFamily="50" charset="-128"/>
                <a:cs typeface="Arial"/>
              </a:rPr>
              <a:t>plasmon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mechanism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 …</a:t>
            </a:r>
            <a:endParaRPr lang="en-US" altLang="ja-JP" sz="2400" dirty="0">
              <a:latin typeface="Arial"/>
              <a:ea typeface="Arial Unicode MS" pitchFamily="50" charset="-128"/>
              <a:cs typeface="Arial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755576" y="3933056"/>
            <a:ext cx="4256581" cy="1233428"/>
            <a:chOff x="755576" y="3933056"/>
            <a:chExt cx="4256581" cy="123342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755576" y="4797152"/>
              <a:ext cx="4256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/>
                  <a:cs typeface="Arial"/>
                </a:rPr>
                <a:t>R. Akashi &amp; RA, PRL111 057006 (2013)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sp>
          <p:nvSpPr>
            <p:cNvPr id="10" name="曲折矢印 9"/>
            <p:cNvSpPr/>
            <p:nvPr/>
          </p:nvSpPr>
          <p:spPr bwMode="auto">
            <a:xfrm>
              <a:off x="899592" y="3933056"/>
              <a:ext cx="288032" cy="792088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3517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Plasmon</a:t>
            </a:r>
            <a:r>
              <a:rPr lang="en-US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mechanism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latin typeface="Arial"/>
                <a:ea typeface="Arial Unicode MS" pitchFamily="50" charset="-128"/>
                <a:cs typeface="Arial"/>
              </a:rPr>
              <a:t>Y</a:t>
            </a:r>
            <a:r>
              <a:rPr lang="en-US" altLang="ja-JP" sz="2000" dirty="0" smtClean="0">
                <a:latin typeface="Arial"/>
                <a:ea typeface="Arial Unicode MS" pitchFamily="50" charset="-128"/>
                <a:cs typeface="Arial"/>
              </a:rPr>
              <a:t>. Takada  JPSJ 45 786 (1978)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3020094" cy="408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2776"/>
            <a:ext cx="3057226" cy="4080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445224"/>
            <a:ext cx="3462908" cy="6355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588312" y="6165304"/>
            <a:ext cx="439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Superconducting ground state for large </a:t>
            </a:r>
            <a:r>
              <a:rPr lang="en-US" altLang="ja-JP" dirty="0" err="1" smtClean="0">
                <a:latin typeface="Arial"/>
                <a:cs typeface="Arial"/>
              </a:rPr>
              <a:t>r</a:t>
            </a:r>
            <a:r>
              <a:rPr lang="en-US" altLang="ja-JP" baseline="-25000" dirty="0" err="1" smtClean="0">
                <a:latin typeface="Arial"/>
                <a:cs typeface="Arial"/>
              </a:rPr>
              <a:t>s</a:t>
            </a:r>
            <a:r>
              <a:rPr lang="en-US" altLang="ja-JP" baseline="-25000" dirty="0" smtClean="0">
                <a:latin typeface="Arial"/>
                <a:cs typeface="Arial"/>
              </a:rPr>
              <a:t> </a:t>
            </a:r>
          </a:p>
          <a:p>
            <a:r>
              <a:rPr lang="en-US" altLang="ja-JP" dirty="0" smtClean="0">
                <a:latin typeface="Arial"/>
                <a:cs typeface="Arial"/>
              </a:rPr>
              <a:t>(Low carrier density superconductor)  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820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Superconductivity in doped band insulators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124744"/>
            <a:ext cx="704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Field-induced SC has been observed in a variety of band insulators 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5273781" cy="43441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758758" y="3789040"/>
            <a:ext cx="29176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J.T. Ye et al., </a:t>
            </a:r>
            <a:endParaRPr lang="en-US" altLang="ja-JP" dirty="0" smtClean="0">
              <a:latin typeface="Arial"/>
              <a:cs typeface="Arial"/>
            </a:endParaRP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Science </a:t>
            </a:r>
            <a:r>
              <a:rPr lang="en-US" altLang="ja-JP" dirty="0">
                <a:latin typeface="Arial"/>
                <a:cs typeface="Arial"/>
              </a:rPr>
              <a:t>338 1193 (2012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algn="ctr"/>
            <a:endParaRPr lang="en-US" altLang="ja-JP" dirty="0">
              <a:latin typeface="Arial"/>
              <a:cs typeface="Arial"/>
            </a:endParaRPr>
          </a:p>
          <a:p>
            <a:pPr algn="ctr"/>
            <a:r>
              <a:rPr lang="en-US" altLang="ja-JP" dirty="0" err="1" smtClean="0">
                <a:latin typeface="Arial"/>
                <a:cs typeface="Arial"/>
              </a:rPr>
              <a:t>T</a:t>
            </a:r>
            <a:r>
              <a:rPr lang="en-US" altLang="ja-JP" baseline="-25000" dirty="0" err="1" smtClean="0">
                <a:latin typeface="Arial"/>
                <a:cs typeface="Arial"/>
              </a:rPr>
              <a:t>c</a:t>
            </a:r>
            <a:r>
              <a:rPr lang="en-US" altLang="ja-JP" dirty="0" smtClean="0">
                <a:latin typeface="Arial"/>
                <a:cs typeface="Arial"/>
              </a:rPr>
              <a:t> has a dope-like shape</a:t>
            </a: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Peak in low density region</a:t>
            </a:r>
            <a:endParaRPr lang="ja-JP" alt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43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512" y="201668"/>
            <a:ext cx="4590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DFT for unconventional SC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903472"/>
            <a:ext cx="7704856" cy="267765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Various mechanism of unconventional SC</a:t>
            </a:r>
          </a:p>
          <a:p>
            <a:endParaRPr lang="en-US" altLang="ja-JP" sz="2400" dirty="0" smtClean="0">
              <a:latin typeface="Arial"/>
              <a:ea typeface="Arial Unicode MS" pitchFamily="50" charset="-128"/>
              <a:cs typeface="Arial"/>
            </a:endParaRP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spin-fluctuation mediated SC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orbital-fluctuation mediated SC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• </a:t>
            </a:r>
            <a:r>
              <a:rPr lang="en-US" altLang="ja-JP" sz="2400" dirty="0" err="1" smtClean="0">
                <a:latin typeface="Arial"/>
                <a:ea typeface="Arial Unicode MS" pitchFamily="50" charset="-128"/>
                <a:cs typeface="Arial"/>
              </a:rPr>
              <a:t>exciton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mechanism</a:t>
            </a:r>
          </a:p>
          <a:p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• </a:t>
            </a:r>
            <a:r>
              <a:rPr lang="en-US" altLang="ja-JP" sz="2400" dirty="0" err="1" smtClean="0">
                <a:latin typeface="Arial"/>
                <a:ea typeface="Arial Unicode MS" pitchFamily="50" charset="-128"/>
                <a:cs typeface="Arial"/>
              </a:rPr>
              <a:t>plasmon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mechanism</a:t>
            </a:r>
          </a:p>
          <a:p>
            <a:r>
              <a:rPr lang="en-US" altLang="ja-JP" sz="2400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sz="2400" dirty="0" smtClean="0">
                <a:latin typeface="Arial"/>
                <a:ea typeface="Arial Unicode MS" pitchFamily="50" charset="-128"/>
                <a:cs typeface="Arial"/>
              </a:rPr>
              <a:t>  …</a:t>
            </a:r>
            <a:endParaRPr lang="en-US" altLang="ja-JP" sz="2400" dirty="0">
              <a:latin typeface="Arial"/>
              <a:ea typeface="Arial Unicode MS" pitchFamily="50" charset="-128"/>
              <a:cs typeface="Arial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755576" y="3933056"/>
            <a:ext cx="4256581" cy="1233428"/>
            <a:chOff x="755576" y="3933056"/>
            <a:chExt cx="4256581" cy="123342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755576" y="4797152"/>
              <a:ext cx="4256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/>
                  <a:cs typeface="Arial"/>
                </a:rPr>
                <a:t>R. Akashi &amp; RA, PRL111 057006 (2013)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sp>
          <p:nvSpPr>
            <p:cNvPr id="10" name="曲折矢印 9"/>
            <p:cNvSpPr/>
            <p:nvPr/>
          </p:nvSpPr>
          <p:spPr bwMode="auto">
            <a:xfrm>
              <a:off x="899592" y="3933056"/>
              <a:ext cx="288032" cy="792088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00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 bwMode="auto">
          <a:xfrm>
            <a:off x="5220072" y="4293096"/>
            <a:ext cx="252028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F81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05064"/>
            <a:ext cx="2908300" cy="61366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Conventional SCDFT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48064" y="5373216"/>
            <a:ext cx="303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Static screened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endParaRPr lang="en-US" altLang="ja-JP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444208" y="4437112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35742"/>
              </p:ext>
            </p:extLst>
          </p:nvPr>
        </p:nvGraphicFramePr>
        <p:xfrm>
          <a:off x="5364088" y="1484784"/>
          <a:ext cx="1512168" cy="91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数式" r:id="rId4" imgW="838200" imgH="508000" progId="Equation.3">
                  <p:embed/>
                </p:oleObj>
              </mc:Choice>
              <mc:Fallback>
                <p:oleObj name="数式" r:id="rId4" imgW="83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484784"/>
                        <a:ext cx="1512168" cy="91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78834"/>
              </p:ext>
            </p:extLst>
          </p:nvPr>
        </p:nvGraphicFramePr>
        <p:xfrm>
          <a:off x="1259632" y="1484784"/>
          <a:ext cx="33699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数式" r:id="rId6" imgW="1828800" imgH="508000" progId="Equation.3">
                  <p:embed/>
                </p:oleObj>
              </mc:Choice>
              <mc:Fallback>
                <p:oleObj name="数式" r:id="rId6" imgW="182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2" y="1484784"/>
                        <a:ext cx="3369974" cy="9361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図形グループ 8"/>
          <p:cNvGrpSpPr/>
          <p:nvPr/>
        </p:nvGrpSpPr>
        <p:grpSpPr>
          <a:xfrm>
            <a:off x="1115616" y="4077072"/>
            <a:ext cx="424165" cy="461665"/>
            <a:chOff x="971600" y="3975447"/>
            <a:chExt cx="424165" cy="461665"/>
          </a:xfrm>
        </p:grpSpPr>
        <p:sp>
          <p:nvSpPr>
            <p:cNvPr id="7" name="円/楕円 6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3715787" y="4077072"/>
            <a:ext cx="424165" cy="461665"/>
            <a:chOff x="971600" y="3975447"/>
            <a:chExt cx="424165" cy="461665"/>
          </a:xfrm>
        </p:grpSpPr>
        <p:sp>
          <p:nvSpPr>
            <p:cNvPr id="27" name="円/楕円 26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5004048" y="4077072"/>
            <a:ext cx="424165" cy="461665"/>
            <a:chOff x="971600" y="3975447"/>
            <a:chExt cx="424165" cy="461665"/>
          </a:xfrm>
        </p:grpSpPr>
        <p:sp>
          <p:nvSpPr>
            <p:cNvPr id="30" name="円/楕円 29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7524328" y="4077072"/>
            <a:ext cx="424165" cy="461665"/>
            <a:chOff x="971600" y="3975447"/>
            <a:chExt cx="424165" cy="461665"/>
          </a:xfrm>
        </p:grpSpPr>
        <p:sp>
          <p:nvSpPr>
            <p:cNvPr id="33" name="円/楕円 32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cxnSp>
        <p:nvCxnSpPr>
          <p:cNvPr id="35" name="直線矢印コネクタ 34"/>
          <p:cNvCxnSpPr/>
          <p:nvPr/>
        </p:nvCxnSpPr>
        <p:spPr>
          <a:xfrm flipH="1">
            <a:off x="2627784" y="4509120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899592" y="5373216"/>
            <a:ext cx="364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Phonon-mediated interaction </a:t>
            </a:r>
            <a:r>
              <a:rPr lang="en-US" altLang="ja-JP" i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Symbol" charset="2"/>
                <a:ea typeface="Arial Unicode MS" pitchFamily="50" charset="-128"/>
                <a:cs typeface="Symbol" charset="2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  <a:p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Energy scale ~ Debye frequency</a:t>
            </a:r>
            <a:endParaRPr lang="en-US" altLang="ja-JP" dirty="0" smtClean="0">
              <a:latin typeface="Arial"/>
              <a:ea typeface="Arial Unicode MS" pitchFamily="50" charset="-128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6479" y="2996952"/>
            <a:ext cx="472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To construct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F</a:t>
            </a:r>
            <a:r>
              <a:rPr kumimoji="1" lang="en-US" altLang="ja-JP" i="1" baseline="-25000" dirty="0" err="1" smtClean="0">
                <a:latin typeface="Times New Roman"/>
                <a:cs typeface="Times New Roman"/>
              </a:rPr>
              <a:t>xc</a:t>
            </a:r>
            <a:r>
              <a:rPr kumimoji="1"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Arial"/>
                <a:cs typeface="Arial"/>
              </a:rPr>
              <a:t>, we calculate Free energy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dirty="0" smtClean="0">
                <a:latin typeface="Arial"/>
                <a:cs typeface="Arial"/>
              </a:rPr>
              <a:t> </a:t>
            </a:r>
            <a:endParaRPr kumimoji="1" lang="ja-JP" alt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6761" y="3419708"/>
            <a:ext cx="69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For interactions between electrons in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dirty="0" smtClean="0">
                <a:latin typeface="Arial"/>
                <a:cs typeface="Arial"/>
              </a:rPr>
              <a:t>, there are two contributions 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75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SCDFT for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plasmon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mechanism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07915"/>
              </p:ext>
            </p:extLst>
          </p:nvPr>
        </p:nvGraphicFramePr>
        <p:xfrm>
          <a:off x="5364088" y="1484784"/>
          <a:ext cx="1512168" cy="91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7" name="数式" r:id="rId3" imgW="838200" imgH="508000" progId="Equation.3">
                  <p:embed/>
                </p:oleObj>
              </mc:Choice>
              <mc:Fallback>
                <p:oleObj name="数式" r:id="rId3" imgW="83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4088" y="1484784"/>
                        <a:ext cx="1512168" cy="91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08116"/>
              </p:ext>
            </p:extLst>
          </p:nvPr>
        </p:nvGraphicFramePr>
        <p:xfrm>
          <a:off x="1259632" y="1484784"/>
          <a:ext cx="33699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8" name="数式" r:id="rId5" imgW="1828800" imgH="508000" progId="Equation.3">
                  <p:embed/>
                </p:oleObj>
              </mc:Choice>
              <mc:Fallback>
                <p:oleObj name="数式" r:id="rId5" imgW="182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1484784"/>
                        <a:ext cx="3369974" cy="9361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/>
          <p:cNvCxnSpPr/>
          <p:nvPr/>
        </p:nvCxnSpPr>
        <p:spPr bwMode="auto">
          <a:xfrm>
            <a:off x="5220072" y="4293096"/>
            <a:ext cx="2520280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F81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005064"/>
            <a:ext cx="2908300" cy="61366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48064" y="5373216"/>
            <a:ext cx="388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Dynamical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screened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ea typeface="Arial Unicode MS" pitchFamily="50" charset="-128"/>
                <a:cs typeface="Symbol" charset="2"/>
              </a:rPr>
              <a:t>(w)</a:t>
            </a:r>
          </a:p>
          <a:p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(using RPA)</a:t>
            </a:r>
            <a:endParaRPr lang="en-US" altLang="ja-JP" dirty="0" smtClean="0">
              <a:latin typeface="Arial"/>
              <a:ea typeface="Arial Unicode MS" pitchFamily="50" charset="-128"/>
              <a:cs typeface="Arial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6444208" y="4437112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図形グループ 27"/>
          <p:cNvGrpSpPr/>
          <p:nvPr/>
        </p:nvGrpSpPr>
        <p:grpSpPr>
          <a:xfrm>
            <a:off x="1115616" y="4077072"/>
            <a:ext cx="424165" cy="461665"/>
            <a:chOff x="971600" y="3975447"/>
            <a:chExt cx="424165" cy="461665"/>
          </a:xfrm>
        </p:grpSpPr>
        <p:sp>
          <p:nvSpPr>
            <p:cNvPr id="29" name="円/楕円 28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3715787" y="4077072"/>
            <a:ext cx="424165" cy="461665"/>
            <a:chOff x="971600" y="3975447"/>
            <a:chExt cx="424165" cy="461665"/>
          </a:xfrm>
        </p:grpSpPr>
        <p:sp>
          <p:nvSpPr>
            <p:cNvPr id="32" name="円/楕円 31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5004048" y="4077072"/>
            <a:ext cx="424165" cy="461665"/>
            <a:chOff x="971600" y="3975447"/>
            <a:chExt cx="424165" cy="461665"/>
          </a:xfrm>
        </p:grpSpPr>
        <p:sp>
          <p:nvSpPr>
            <p:cNvPr id="35" name="円/楕円 34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7524328" y="4077072"/>
            <a:ext cx="424165" cy="461665"/>
            <a:chOff x="971600" y="3975447"/>
            <a:chExt cx="424165" cy="461665"/>
          </a:xfrm>
        </p:grpSpPr>
        <p:sp>
          <p:nvSpPr>
            <p:cNvPr id="38" name="円/楕円 37"/>
            <p:cNvSpPr/>
            <p:nvPr/>
          </p:nvSpPr>
          <p:spPr bwMode="auto">
            <a:xfrm>
              <a:off x="1043608" y="4077072"/>
              <a:ext cx="288032" cy="288032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99">
                  <a:alpha val="94000"/>
                </a:srgb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971600" y="3975447"/>
              <a:ext cx="424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cs typeface="Arial"/>
                </a:rPr>
                <a:t>e</a:t>
              </a:r>
              <a:r>
                <a:rPr kumimoji="1" lang="en-US" altLang="ja-JP" sz="2400" baseline="30000" dirty="0" smtClean="0">
                  <a:latin typeface="Arial"/>
                  <a:cs typeface="Arial"/>
                </a:rPr>
                <a:t>-</a:t>
              </a:r>
              <a:endParaRPr kumimoji="1" lang="ja-JP" altLang="en-US" sz="2400" baseline="30000" dirty="0">
                <a:latin typeface="Arial"/>
                <a:cs typeface="Arial"/>
              </a:endParaRPr>
            </a:p>
          </p:txBody>
        </p:sp>
      </p:grpSp>
      <p:cxnSp>
        <p:nvCxnSpPr>
          <p:cNvPr id="40" name="直線矢印コネクタ 39"/>
          <p:cNvCxnSpPr/>
          <p:nvPr/>
        </p:nvCxnSpPr>
        <p:spPr>
          <a:xfrm flipH="1">
            <a:off x="2627784" y="4509120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899592" y="5373216"/>
            <a:ext cx="364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Phonon-mediated interaction </a:t>
            </a:r>
            <a:r>
              <a:rPr lang="en-US" altLang="ja-JP" i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Symbol" charset="2"/>
                <a:ea typeface="Arial Unicode MS" pitchFamily="50" charset="-128"/>
                <a:cs typeface="Symbol" charset="2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  <a:p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Energy scale ~ Debye frequency</a:t>
            </a:r>
            <a:endParaRPr lang="en-US" altLang="ja-JP" dirty="0" smtClean="0">
              <a:latin typeface="Arial"/>
              <a:ea typeface="Arial Unicode MS" pitchFamily="50" charset="-128"/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46479" y="2996952"/>
            <a:ext cx="472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To construct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F</a:t>
            </a:r>
            <a:r>
              <a:rPr kumimoji="1" lang="en-US" altLang="ja-JP" i="1" baseline="-25000" dirty="0" err="1" smtClean="0">
                <a:latin typeface="Times New Roman"/>
                <a:cs typeface="Times New Roman"/>
              </a:rPr>
              <a:t>xc</a:t>
            </a:r>
            <a:r>
              <a:rPr kumimoji="1" lang="en-US" altLang="ja-JP" i="1" baseline="-25000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Arial"/>
                <a:cs typeface="Arial"/>
              </a:rPr>
              <a:t>, we calculate Free energy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dirty="0" smtClean="0">
                <a:latin typeface="Arial"/>
                <a:cs typeface="Arial"/>
              </a:rPr>
              <a:t> </a:t>
            </a:r>
            <a:endParaRPr kumimoji="1" lang="ja-JP" alt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56761" y="3419708"/>
            <a:ext cx="69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For interactions between electrons in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kumimoji="1" lang="en-US" altLang="ja-JP" dirty="0" smtClean="0">
                <a:latin typeface="Arial"/>
                <a:cs typeface="Arial"/>
              </a:rPr>
              <a:t>, there are two contributions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51923" y="6084004"/>
            <a:ext cx="42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R. Akashi &amp; RA, PRL111 057006 (2013)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78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Li: band structure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120680" cy="42782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79712" y="5877272"/>
            <a:ext cx="543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Band structure ~ </a:t>
            </a:r>
            <a:r>
              <a:rPr lang="en-US" altLang="ja-JP" dirty="0" smtClean="0">
                <a:latin typeface="Arial"/>
                <a:cs typeface="Arial"/>
              </a:rPr>
              <a:t>Nearly Free Electron (NFE) model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424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en-US" sz="28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SC in Li under high pressure: experiments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80728"/>
            <a:ext cx="3275856" cy="23954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2901009" cy="31137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861048"/>
            <a:ext cx="3131553" cy="24848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9512" y="5229200"/>
            <a:ext cx="3651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600" dirty="0">
                <a:latin typeface="Arial"/>
                <a:cs typeface="Arial"/>
              </a:rPr>
              <a:t>Shimizu et al., Nature 419, 597 (2002</a:t>
            </a:r>
            <a:r>
              <a:rPr lang="de-DE" altLang="ja-JP" sz="1600" dirty="0" smtClean="0">
                <a:latin typeface="Arial"/>
                <a:cs typeface="Arial"/>
              </a:rPr>
              <a:t>)</a:t>
            </a:r>
          </a:p>
          <a:p>
            <a:r>
              <a:rPr kumimoji="1" lang="de-DE" altLang="ja-JP" sz="1600" dirty="0" smtClean="0">
                <a:latin typeface="Arial"/>
                <a:cs typeface="Arial"/>
              </a:rPr>
              <a:t>T</a:t>
            </a:r>
            <a:r>
              <a:rPr kumimoji="1" lang="de-DE" altLang="ja-JP" sz="1600" baseline="-25000" dirty="0" smtClean="0">
                <a:latin typeface="Arial"/>
                <a:cs typeface="Arial"/>
              </a:rPr>
              <a:t>c</a:t>
            </a:r>
            <a:r>
              <a:rPr lang="de-DE" altLang="ja-JP" sz="1600" dirty="0" smtClean="0">
                <a:latin typeface="Arial"/>
                <a:cs typeface="Arial"/>
              </a:rPr>
              <a:t>~20K </a:t>
            </a:r>
            <a:r>
              <a:rPr lang="de-DE" altLang="ja-JP" sz="1600" dirty="0" err="1" smtClean="0">
                <a:latin typeface="Arial"/>
                <a:cs typeface="Arial"/>
              </a:rPr>
              <a:t>at</a:t>
            </a:r>
            <a:r>
              <a:rPr lang="de-DE" altLang="ja-JP" sz="1600" dirty="0" smtClean="0">
                <a:latin typeface="Arial"/>
                <a:cs typeface="Arial"/>
              </a:rPr>
              <a:t> 48GPa</a:t>
            </a:r>
            <a:endParaRPr kumimoji="1" lang="de-DE" altLang="ja-JP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3429000"/>
            <a:ext cx="400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sz="1600" dirty="0" err="1">
                <a:latin typeface="Arial"/>
                <a:cs typeface="Arial"/>
              </a:rPr>
              <a:t>Struzhkin</a:t>
            </a:r>
            <a:r>
              <a:rPr lang="fr-FR" altLang="ja-JP" sz="1600" dirty="0">
                <a:latin typeface="Arial"/>
                <a:cs typeface="Arial"/>
              </a:rPr>
              <a:t> et al., Science 298, 1213 (2002)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37539" y="6309320"/>
            <a:ext cx="452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Arial"/>
                <a:cs typeface="Arial"/>
              </a:rPr>
              <a:t>Deemyad</a:t>
            </a:r>
            <a:r>
              <a:rPr lang="en-US" altLang="ja-JP" sz="1600" dirty="0">
                <a:latin typeface="Arial"/>
                <a:cs typeface="Arial"/>
              </a:rPr>
              <a:t> and Schilling, </a:t>
            </a:r>
            <a:r>
              <a:rPr lang="en-US" altLang="ja-JP" sz="1600" dirty="0" smtClean="0">
                <a:latin typeface="Arial"/>
                <a:cs typeface="Arial"/>
              </a:rPr>
              <a:t>PRL </a:t>
            </a:r>
            <a:r>
              <a:rPr lang="en-US" altLang="ja-JP" sz="1600" dirty="0">
                <a:latin typeface="Arial"/>
                <a:cs typeface="Arial"/>
              </a:rPr>
              <a:t>91, 167001 (2003)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6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en-US" sz="28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上矢印 2"/>
          <p:cNvSpPr/>
          <p:nvPr/>
        </p:nvSpPr>
        <p:spPr bwMode="auto">
          <a:xfrm>
            <a:off x="6876256" y="3717032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上矢印 4"/>
          <p:cNvSpPr/>
          <p:nvPr/>
        </p:nvSpPr>
        <p:spPr bwMode="auto">
          <a:xfrm>
            <a:off x="4139952" y="4725144"/>
            <a:ext cx="296416" cy="43204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上矢印 5"/>
          <p:cNvSpPr/>
          <p:nvPr/>
        </p:nvSpPr>
        <p:spPr bwMode="auto">
          <a:xfrm>
            <a:off x="2483768" y="5229200"/>
            <a:ext cx="279648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58" y="1503660"/>
            <a:ext cx="689129" cy="45176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84784"/>
            <a:ext cx="6117084" cy="511204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7164288" y="3501008"/>
            <a:ext cx="21602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724128" y="4077072"/>
            <a:ext cx="21602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283968" y="4581128"/>
            <a:ext cx="21602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627784" y="5157192"/>
            <a:ext cx="216024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051720" y="1916832"/>
            <a:ext cx="1800200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628800"/>
            <a:ext cx="2527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en-US" sz="28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3" name="上矢印 2"/>
          <p:cNvSpPr/>
          <p:nvPr/>
        </p:nvSpPr>
        <p:spPr bwMode="auto">
          <a:xfrm>
            <a:off x="6876256" y="3717032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上矢印 4"/>
          <p:cNvSpPr/>
          <p:nvPr/>
        </p:nvSpPr>
        <p:spPr bwMode="auto">
          <a:xfrm>
            <a:off x="4139952" y="4725144"/>
            <a:ext cx="296416" cy="43204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上矢印 5"/>
          <p:cNvSpPr/>
          <p:nvPr/>
        </p:nvSpPr>
        <p:spPr bwMode="auto">
          <a:xfrm>
            <a:off x="2483768" y="5229200"/>
            <a:ext cx="279648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58" y="1503660"/>
            <a:ext cx="689129" cy="45176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84784"/>
            <a:ext cx="6117084" cy="5112046"/>
          </a:xfrm>
          <a:prstGeom prst="rect">
            <a:avLst/>
          </a:prstGeom>
        </p:spPr>
      </p:pic>
      <p:sp>
        <p:nvSpPr>
          <p:cNvPr id="11" name="上矢印 10"/>
          <p:cNvSpPr/>
          <p:nvPr/>
        </p:nvSpPr>
        <p:spPr bwMode="auto">
          <a:xfrm>
            <a:off x="5724128" y="4221088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上矢印 11"/>
          <p:cNvSpPr/>
          <p:nvPr/>
        </p:nvSpPr>
        <p:spPr bwMode="auto">
          <a:xfrm>
            <a:off x="4275584" y="4797152"/>
            <a:ext cx="296416" cy="43204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上矢印 12"/>
          <p:cNvSpPr/>
          <p:nvPr/>
        </p:nvSpPr>
        <p:spPr bwMode="auto">
          <a:xfrm>
            <a:off x="2555776" y="5301208"/>
            <a:ext cx="279648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上矢印 13"/>
          <p:cNvSpPr/>
          <p:nvPr/>
        </p:nvSpPr>
        <p:spPr bwMode="auto">
          <a:xfrm>
            <a:off x="7164288" y="3789040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9915" y="971436"/>
            <a:ext cx="425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R. Akashi &amp; RA, PRL111 057006 (2013)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556792"/>
            <a:ext cx="2654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286642" y="332904"/>
            <a:ext cx="802977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Outline</a:t>
            </a:r>
          </a:p>
          <a:p>
            <a:endParaRPr lang="en-US" altLang="ja-JP" sz="2800" dirty="0">
              <a:solidFill>
                <a:schemeClr val="tx2"/>
              </a:solidFill>
              <a:latin typeface="Arial" charset="0"/>
            </a:endParaRPr>
          </a:p>
          <a:p>
            <a:endParaRPr lang="en-US" altLang="ja-JP" sz="28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Materials design of high </a:t>
            </a:r>
            <a:r>
              <a:rPr lang="en-US" altLang="ja-JP" sz="2800" dirty="0" err="1" smtClean="0">
                <a:solidFill>
                  <a:schemeClr val="tx2"/>
                </a:solidFill>
                <a:latin typeface="Arial" charset="0"/>
              </a:rPr>
              <a:t>T</a:t>
            </a:r>
            <a:r>
              <a:rPr lang="en-US" altLang="ja-JP" sz="2800" baseline="-25000" dirty="0" err="1" smtClean="0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 superconductors</a:t>
            </a:r>
            <a:endParaRPr lang="ja-JP" alt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64072"/>
            <a:ext cx="3378200" cy="2413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9672" y="4653136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Theoretical materials design of high </a:t>
            </a:r>
            <a:r>
              <a:rPr lang="en-US" altLang="ja-JP" sz="2000" dirty="0" err="1" smtClean="0">
                <a:latin typeface="Arial"/>
                <a:cs typeface="Arial"/>
              </a:rPr>
              <a:t>T</a:t>
            </a:r>
            <a:r>
              <a:rPr lang="en-US" altLang="ja-JP" sz="2000" baseline="-25000" dirty="0" err="1" smtClean="0">
                <a:latin typeface="Arial"/>
                <a:cs typeface="Arial"/>
              </a:rPr>
              <a:t>c</a:t>
            </a:r>
            <a:r>
              <a:rPr lang="en-US" altLang="ja-JP" sz="2000" dirty="0" smtClean="0">
                <a:latin typeface="Arial"/>
                <a:cs typeface="Arial"/>
              </a:rPr>
              <a:t> superconductors is one </a:t>
            </a:r>
            <a:r>
              <a:rPr lang="en-US" altLang="ja-JP" sz="2000" dirty="0">
                <a:latin typeface="Arial"/>
                <a:cs typeface="Arial"/>
              </a:rPr>
              <a:t>of the holy grails of condensed matter </a:t>
            </a:r>
            <a:r>
              <a:rPr lang="en-US" altLang="ja-JP" sz="2000" dirty="0" smtClean="0">
                <a:latin typeface="Arial"/>
                <a:cs typeface="Arial"/>
              </a:rPr>
              <a:t>theory</a:t>
            </a:r>
          </a:p>
          <a:p>
            <a:endParaRPr kumimoji="1" lang="en-US" altLang="ja-JP" sz="2000" dirty="0">
              <a:latin typeface="Arial"/>
              <a:cs typeface="Arial"/>
            </a:endParaRPr>
          </a:p>
          <a:p>
            <a:r>
              <a:rPr lang="en-US" altLang="ja-JP" sz="2000" dirty="0" smtClean="0">
                <a:latin typeface="Arial"/>
                <a:cs typeface="Arial"/>
              </a:rPr>
              <a:t>To achieve this goal, we </a:t>
            </a:r>
            <a:r>
              <a:rPr lang="en-US" altLang="ja-JP" sz="2000" dirty="0">
                <a:latin typeface="Arial"/>
                <a:cs typeface="Arial"/>
              </a:rPr>
              <a:t>need to develop a predictive method to </a:t>
            </a:r>
            <a:r>
              <a:rPr lang="en-US" altLang="ja-JP" sz="2000" dirty="0" smtClean="0">
                <a:latin typeface="Arial"/>
                <a:cs typeface="Arial"/>
              </a:rPr>
              <a:t>calculate </a:t>
            </a:r>
            <a:r>
              <a:rPr lang="en-US" altLang="ja-JP" sz="2000" dirty="0" err="1" smtClean="0">
                <a:latin typeface="Arial"/>
                <a:cs typeface="Arial"/>
              </a:rPr>
              <a:t>T</a:t>
            </a:r>
            <a:r>
              <a:rPr lang="en-US" altLang="ja-JP" sz="2000" baseline="-25000" dirty="0" err="1" smtClean="0">
                <a:latin typeface="Arial"/>
                <a:cs typeface="Arial"/>
              </a:rPr>
              <a:t>c</a:t>
            </a:r>
            <a:endParaRPr kumimoji="1" lang="ja-JP" altLang="en-US" sz="20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7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836712"/>
            <a:ext cx="842493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Q3. </a:t>
            </a:r>
            <a:r>
              <a:rPr lang="en-US" altLang="ja-JP" sz="2800" dirty="0">
                <a:latin typeface="Arial"/>
                <a:cs typeface="Arial"/>
              </a:rPr>
              <a:t>What do you consider the most outstanding obstacles towards </a:t>
            </a:r>
            <a:r>
              <a:rPr lang="en-US" altLang="ja-JP" sz="2800" dirty="0" smtClean="0">
                <a:latin typeface="Arial"/>
                <a:cs typeface="Arial"/>
              </a:rPr>
              <a:t>designing materials starting </a:t>
            </a:r>
            <a:r>
              <a:rPr lang="en-US" altLang="ja-JP" sz="2800" dirty="0">
                <a:latin typeface="Arial"/>
                <a:cs typeface="Arial"/>
              </a:rPr>
              <a:t>from first </a:t>
            </a:r>
            <a:r>
              <a:rPr lang="en-US" altLang="ja-JP" sz="2800" dirty="0" smtClean="0">
                <a:latin typeface="Arial"/>
                <a:cs typeface="Arial"/>
              </a:rPr>
              <a:t>principles ?</a:t>
            </a: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A3.</a:t>
            </a:r>
            <a:endParaRPr lang="en-US" altLang="ja-JP" sz="2800" dirty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LDA-based SCDFT can not describe </a:t>
            </a:r>
            <a:r>
              <a:rPr lang="en-US" altLang="ja-JP" sz="2800" dirty="0" err="1" smtClean="0">
                <a:latin typeface="Arial"/>
                <a:cs typeface="Arial"/>
              </a:rPr>
              <a:t>Mottness</a:t>
            </a:r>
            <a:r>
              <a:rPr lang="en-US" altLang="ja-JP" sz="2800" dirty="0" smtClean="0">
                <a:latin typeface="Arial"/>
                <a:cs typeface="Arial"/>
              </a:rPr>
              <a:t>, </a:t>
            </a:r>
            <a:r>
              <a:rPr lang="en-US" altLang="ja-JP" sz="2800" dirty="0" err="1" smtClean="0">
                <a:latin typeface="Arial"/>
                <a:cs typeface="Arial"/>
              </a:rPr>
              <a:t>Hundness</a:t>
            </a:r>
            <a:r>
              <a:rPr lang="en-US" altLang="ja-JP" sz="2800" dirty="0" smtClean="0">
                <a:latin typeface="Arial"/>
                <a:cs typeface="Arial"/>
              </a:rPr>
              <a:t> → Obstacle to describe </a:t>
            </a:r>
            <a:r>
              <a:rPr lang="en-US" altLang="ja-JP" sz="2800" dirty="0" err="1" smtClean="0">
                <a:latin typeface="Arial"/>
                <a:cs typeface="Arial"/>
              </a:rPr>
              <a:t>cuprates</a:t>
            </a:r>
            <a:r>
              <a:rPr lang="en-US" altLang="ja-JP" sz="2800" dirty="0" smtClean="0">
                <a:latin typeface="Arial"/>
                <a:cs typeface="Arial"/>
              </a:rPr>
              <a:t>, iron-based superconductors, and go beyond </a:t>
            </a:r>
            <a:endParaRPr lang="en-US" altLang="ja-JP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31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7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Phonon contribution to </a:t>
            </a:r>
            <a:r>
              <a:rPr lang="en-US" altLang="en-US" sz="2800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F</a:t>
            </a:r>
            <a:r>
              <a:rPr lang="en-US" altLang="en-US" sz="2800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xc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35" y="1628800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96" y="1628800"/>
            <a:ext cx="1485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22134" y="12594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19075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1338" y="12687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0000" y="19168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198884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87039" y="1916832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5" y="3140968"/>
            <a:ext cx="3924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5779"/>
            <a:ext cx="3714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91269"/>
            <a:ext cx="1724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885220" y="6228020"/>
            <a:ext cx="355898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does not have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w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dependence</a:t>
            </a:r>
            <a:endParaRPr kumimoji="1" lang="en-US" altLang="ja-JP" i="1" baseline="-250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32040" y="858198"/>
            <a:ext cx="3868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Lüders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 al, 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024545 (2005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517" y="980728"/>
            <a:ext cx="340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Kohn-Sham perturbation theory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94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74007"/>
              </p:ext>
            </p:extLst>
          </p:nvPr>
        </p:nvGraphicFramePr>
        <p:xfrm>
          <a:off x="1050925" y="1484313"/>
          <a:ext cx="4183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75" name="Equation" r:id="rId3" imgW="1981080" imgH="469800" progId="Equation.DSMT4">
                  <p:embed/>
                </p:oleObj>
              </mc:Choice>
              <mc:Fallback>
                <p:oleObj name="Equation" r:id="rId3" imgW="19810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484313"/>
                        <a:ext cx="4183063" cy="992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307530"/>
              </p:ext>
            </p:extLst>
          </p:nvPr>
        </p:nvGraphicFramePr>
        <p:xfrm>
          <a:off x="5567363" y="1484313"/>
          <a:ext cx="2565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76" name="Equation" r:id="rId5" imgW="1295280" imgH="469800" progId="Equation.DSMT4">
                  <p:embed/>
                </p:oleObj>
              </mc:Choice>
              <mc:Fallback>
                <p:oleObj name="Equation" r:id="rId5" imgW="129528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1484313"/>
                        <a:ext cx="25654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626B7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8023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361962" y="306896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9660" y="370676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1508" y="3788063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94" y="3501008"/>
            <a:ext cx="1485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346936" y="31409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55598" y="37890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12637" y="378904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Phonon contribution to </a:t>
            </a:r>
            <a:r>
              <a:rPr lang="en-US" altLang="en-US" sz="2800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F</a:t>
            </a:r>
            <a:r>
              <a:rPr lang="en-US" altLang="en-US" sz="2800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xc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30185"/>
              </p:ext>
            </p:extLst>
          </p:nvPr>
        </p:nvGraphicFramePr>
        <p:xfrm>
          <a:off x="2565400" y="5373688"/>
          <a:ext cx="4854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77" name="Equation" r:id="rId9" imgW="2501640" imgH="482400" progId="Equation.DSMT4">
                  <p:embed/>
                </p:oleObj>
              </mc:Choice>
              <mc:Fallback>
                <p:oleObj name="Equation" r:id="rId9" imgW="2501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5400" y="5373688"/>
                        <a:ext cx="485457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矢印コネクタ 17"/>
          <p:cNvCxnSpPr/>
          <p:nvPr/>
        </p:nvCxnSpPr>
        <p:spPr>
          <a:xfrm flipH="1">
            <a:off x="4881807" y="4373885"/>
            <a:ext cx="410273" cy="12041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200167" y="4373885"/>
            <a:ext cx="1218777" cy="1215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32040" y="858198"/>
            <a:ext cx="3868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Lüders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 al, 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024545 (2005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6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748520"/>
              </p:ext>
            </p:extLst>
          </p:nvPr>
        </p:nvGraphicFramePr>
        <p:xfrm>
          <a:off x="2851720" y="3706453"/>
          <a:ext cx="3376464" cy="8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5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20" y="3706453"/>
                        <a:ext cx="3376464" cy="874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31459"/>
              </p:ext>
            </p:extLst>
          </p:nvPr>
        </p:nvGraphicFramePr>
        <p:xfrm>
          <a:off x="3000940" y="1567384"/>
          <a:ext cx="27146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6" name="Equation" r:id="rId5" imgW="1358640" imgH="457200" progId="Equation.DSMT4">
                  <p:embed/>
                </p:oleObj>
              </mc:Choice>
              <mc:Fallback>
                <p:oleObj name="Equation" r:id="rId5" imgW="1358640" imgH="4572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940" y="1567384"/>
                        <a:ext cx="2714625" cy="9255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19857" y="1124124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SCDFT,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if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Z and K=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const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 |</a:t>
            </a:r>
            <a:r>
              <a:rPr kumimoji="1"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|&lt;</a:t>
            </a:r>
            <a:r>
              <a:rPr kumimoji="1" lang="en-US" altLang="ja-JP" dirty="0" err="1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w</a:t>
            </a:r>
            <a:r>
              <a:rPr kumimoji="1" lang="en-US" altLang="ja-JP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</a:t>
            </a:r>
            <a:endParaRPr kumimoji="1" lang="ja-JP" altLang="en-US" baseline="-25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3647" y="321297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McMillan,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*=0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0278" y="506602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i="1" baseline="300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l</a:t>
            </a:r>
            <a:endParaRPr kumimoji="1" lang="ja-JP" altLang="en-US" sz="28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2313" y="506602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Z ~ </a:t>
            </a:r>
            <a:r>
              <a:rPr lang="en-US" altLang="ja-JP" sz="2800" dirty="0" smtClean="0">
                <a:latin typeface="Symbol" pitchFamily="18" charset="2"/>
                <a:cs typeface="Times New Roman" pitchFamily="18" charset="0"/>
              </a:rPr>
              <a:t>l</a:t>
            </a:r>
            <a:endParaRPr kumimoji="1" lang="ja-JP" altLang="en-US" sz="28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56548" y="5157192"/>
            <a:ext cx="62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                                              so that SCDFT ~ McMillan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Comparison between SCDFT and ME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Coulomb term in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Migdal-Eliashberg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05273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Migdal-Eliashberg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theory …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77053"/>
              </p:ext>
            </p:extLst>
          </p:nvPr>
        </p:nvGraphicFramePr>
        <p:xfrm>
          <a:off x="1646238" y="3541713"/>
          <a:ext cx="5818187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68" name="数式" r:id="rId3" imgW="3276600" imgH="965200" progId="Equation.3">
                  <p:embed/>
                </p:oleObj>
              </mc:Choice>
              <mc:Fallback>
                <p:oleObj name="数式" r:id="rId3" imgW="32766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6238" y="3541713"/>
                        <a:ext cx="5818187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20362"/>
              </p:ext>
            </p:extLst>
          </p:nvPr>
        </p:nvGraphicFramePr>
        <p:xfrm>
          <a:off x="3347864" y="5619080"/>
          <a:ext cx="2589895" cy="11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69" name="Equation" r:id="rId5" imgW="1523880" imgH="660240" progId="Equation.DSMT4">
                  <p:embed/>
                </p:oleObj>
              </mc:Choice>
              <mc:Fallback>
                <p:oleObj name="Equation" r:id="rId5" imgW="1523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5619080"/>
                        <a:ext cx="2589895" cy="11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下矢印 5"/>
          <p:cNvSpPr/>
          <p:nvPr/>
        </p:nvSpPr>
        <p:spPr>
          <a:xfrm>
            <a:off x="4355976" y="5085184"/>
            <a:ext cx="576064" cy="360040"/>
          </a:xfrm>
          <a:prstGeom prst="downArrow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72" y="2420491"/>
            <a:ext cx="4533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07945"/>
              </p:ext>
            </p:extLst>
          </p:nvPr>
        </p:nvGraphicFramePr>
        <p:xfrm>
          <a:off x="1197379" y="1484784"/>
          <a:ext cx="6982038" cy="89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70" name="Equation" r:id="rId8" imgW="3860640" imgH="495000" progId="Equation.DSMT4">
                  <p:embed/>
                </p:oleObj>
              </mc:Choice>
              <mc:Fallback>
                <p:oleObj name="Equation" r:id="rId8" imgW="38606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7379" y="1484784"/>
                        <a:ext cx="6982038" cy="89572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339026" y="263691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~E</a:t>
            </a:r>
            <a:r>
              <a:rPr kumimoji="1" lang="en-US" altLang="ja-JP" i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4048" y="25649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kumimoji="1" lang="en-US" altLang="ja-JP" i="1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3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77210" y="836712"/>
            <a:ext cx="69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Gap equation in SCDFT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 No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w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dependence, but state dependent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Comparison between SCDFT and ME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23317" y="2492896"/>
            <a:ext cx="3867150" cy="3628792"/>
            <a:chOff x="4427984" y="2924944"/>
            <a:chExt cx="3867150" cy="36287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924944"/>
              <a:ext cx="3867150" cy="361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910758" y="6184404"/>
              <a:ext cx="32960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Kohn-Sham energy </a:t>
              </a:r>
              <a:r>
                <a:rPr kumimoji="1" lang="en-US" altLang="ja-JP" dirty="0" smtClean="0"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x</a:t>
              </a:r>
              <a:r>
                <a:rPr kumimoji="1"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of </a:t>
              </a:r>
              <a:r>
                <a:rPr kumimoji="1" lang="en-US" altLang="ja-JP" dirty="0" smtClean="0"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f</a:t>
              </a:r>
              <a:r>
                <a:rPr kumimoji="1" lang="en-US" altLang="ja-JP" baseline="-25000" dirty="0" smtClean="0">
                  <a:latin typeface="Times New Roman" pitchFamily="18" charset="0"/>
                  <a:ea typeface="Arial Unicode MS" pitchFamily="50" charset="-128"/>
                  <a:cs typeface="Times New Roman" pitchFamily="18" charset="0"/>
                </a:rPr>
                <a:t>i </a:t>
              </a:r>
              <a:r>
                <a:rPr kumimoji="1" lang="en-US" altLang="ja-JP" dirty="0" smtClean="0">
                  <a:latin typeface="Times New Roman" pitchFamily="18" charset="0"/>
                  <a:ea typeface="Arial Unicode MS" pitchFamily="50" charset="-128"/>
                  <a:cs typeface="Times New Roman" pitchFamily="18" charset="0"/>
                </a:rPr>
                <a:t>[</a:t>
              </a:r>
              <a:r>
                <a:rPr kumimoji="1" lang="en-US" altLang="ja-JP" dirty="0" err="1" smtClean="0">
                  <a:latin typeface="Times New Roman" pitchFamily="18" charset="0"/>
                  <a:ea typeface="Arial Unicode MS" pitchFamily="50" charset="-128"/>
                  <a:cs typeface="Times New Roman" pitchFamily="18" charset="0"/>
                </a:rPr>
                <a:t>eV</a:t>
              </a:r>
              <a:r>
                <a:rPr kumimoji="1" lang="en-US" altLang="ja-JP" dirty="0" smtClean="0">
                  <a:latin typeface="Times New Roman" pitchFamily="18" charset="0"/>
                  <a:ea typeface="Arial Unicode MS" pitchFamily="50" charset="-128"/>
                  <a:cs typeface="Times New Roman" pitchFamily="18" charset="0"/>
                </a:rPr>
                <a:t>]</a:t>
              </a:r>
              <a:endParaRPr kumimoji="1" lang="ja-JP" altLang="en-US" baseline="-25000" dirty="0">
                <a:latin typeface="Times New Roman" pitchFamily="18" charset="0"/>
                <a:ea typeface="Arial Unicode MS" pitchFamily="50" charset="-128"/>
                <a:cs typeface="Times New Roman" pitchFamily="18" charset="0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971600" y="2164794"/>
            <a:ext cx="51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endParaRPr kumimoji="1" lang="ja-JP" altLang="en-US" sz="2000" dirty="0">
              <a:latin typeface="Symbol" pitchFamily="18" charset="2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06091" y="5085184"/>
            <a:ext cx="21544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763688" y="471585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</a:t>
            </a:r>
            <a:r>
              <a:rPr kumimoji="1" lang="en-US" altLang="ja-JP" dirty="0" err="1" smtClean="0">
                <a:latin typeface="Symbol" pitchFamily="18" charset="2"/>
              </a:rPr>
              <a:t>w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77450"/>
              </p:ext>
            </p:extLst>
          </p:nvPr>
        </p:nvGraphicFramePr>
        <p:xfrm>
          <a:off x="2197919" y="1268760"/>
          <a:ext cx="4606329" cy="83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8" name="数式" r:id="rId4" imgW="2882900" imgH="520700" progId="Equation.3">
                  <p:embed/>
                </p:oleObj>
              </mc:Choice>
              <mc:Fallback>
                <p:oleObj name="数式" r:id="rId4" imgW="2882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919" y="1268760"/>
                        <a:ext cx="4606329" cy="83133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860032" y="30689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Arial"/>
                <a:cs typeface="Arial"/>
              </a:rPr>
              <a:t>Z</a:t>
            </a:r>
            <a:r>
              <a:rPr lang="en-US" altLang="ja-JP" baseline="-25000" dirty="0" err="1" smtClean="0">
                <a:latin typeface="Arial"/>
                <a:cs typeface="Arial"/>
              </a:rPr>
              <a:t>i</a:t>
            </a:r>
            <a:r>
              <a:rPr lang="en-US" altLang="ja-JP" dirty="0" smtClean="0">
                <a:latin typeface="Arial"/>
                <a:cs typeface="Arial"/>
              </a:rPr>
              <a:t>: Diagonal part of the kernel</a:t>
            </a:r>
          </a:p>
          <a:p>
            <a:endParaRPr kumimoji="1" lang="en-US" altLang="ja-JP" dirty="0">
              <a:latin typeface="Arial"/>
              <a:cs typeface="Arial"/>
            </a:endParaRPr>
          </a:p>
          <a:p>
            <a:r>
              <a:rPr lang="en-US" altLang="ja-JP" dirty="0" smtClean="0">
                <a:latin typeface="Arial"/>
                <a:cs typeface="Arial"/>
              </a:rPr>
              <a:t>Damping effect (due to electron-phonon coupling) is represented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852414" y="1916832"/>
            <a:ext cx="6340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Exch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-Corr. Kernel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4801480" cy="33843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03" y="1293887"/>
            <a:ext cx="1609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819034"/>
            <a:ext cx="3086224" cy="9061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392" y="4845947"/>
            <a:ext cx="3010024" cy="88730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67518" y="1725935"/>
            <a:ext cx="99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19284"/>
              </p:ext>
            </p:extLst>
          </p:nvPr>
        </p:nvGraphicFramePr>
        <p:xfrm>
          <a:off x="5833045" y="2689803"/>
          <a:ext cx="1475259" cy="59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9" name="数式" r:id="rId7" imgW="1257300" imgH="508000" progId="Equation.3">
                  <p:embed/>
                </p:oleObj>
              </mc:Choice>
              <mc:Fallback>
                <p:oleObj name="数式" r:id="rId7" imgW="1257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045" y="2689803"/>
                        <a:ext cx="1475259" cy="59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004048" y="836712"/>
            <a:ext cx="384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Dynamical screened 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Times New Roman" pitchFamily="18" charset="0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876256" y="1124744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35"/>
          <p:cNvSpPr>
            <a:spLocks noChangeArrowheads="1"/>
          </p:cNvSpPr>
          <p:nvPr/>
        </p:nvSpPr>
        <p:spPr bwMode="auto">
          <a:xfrm>
            <a:off x="325289" y="260648"/>
            <a:ext cx="583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</a:t>
            </a:r>
            <a:r>
              <a:rPr lang="en-US" altLang="ja-JP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nitride SC</a:t>
            </a:r>
            <a:endParaRPr lang="ja-JP" altLang="en-GB" sz="28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805" y="971436"/>
            <a:ext cx="5020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R. Akashi, K. Nakamura, RA and M. </a:t>
            </a:r>
            <a:r>
              <a:rPr lang="en-US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Imada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PRB2012</a:t>
            </a: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3758820" cy="468128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57" y="3284984"/>
            <a:ext cx="2373271" cy="26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52120" y="1700808"/>
            <a:ext cx="1571957" cy="13234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>
                <a:solidFill>
                  <a:srgbClr val="0066FF"/>
                </a:solidFill>
              </a:rPr>
              <a:t>N</a:t>
            </a:r>
            <a:r>
              <a:rPr lang="en-US" altLang="ja-JP" sz="2000" dirty="0" smtClean="0">
                <a:solidFill>
                  <a:srgbClr val="003300"/>
                </a:solidFill>
              </a:rPr>
              <a:t>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M</a:t>
            </a:r>
            <a:r>
              <a:rPr lang="en-US" altLang="ja-JP" sz="2000" dirty="0" smtClean="0"/>
              <a:t>=</a:t>
            </a:r>
            <a:r>
              <a:rPr lang="en-US" altLang="ja-JP" sz="2000" dirty="0" err="1" smtClean="0"/>
              <a:t>Zr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Hf</a:t>
            </a:r>
            <a:endParaRPr lang="en-US" altLang="ja-JP" sz="20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3300"/>
                </a:solidFill>
              </a:rPr>
              <a:t>X</a:t>
            </a:r>
            <a:r>
              <a:rPr lang="en-US" altLang="ja-JP" sz="2000" dirty="0"/>
              <a:t>= </a:t>
            </a:r>
            <a:r>
              <a:rPr lang="en-US" altLang="ja-JP" sz="2000" dirty="0" err="1"/>
              <a:t>Cl</a:t>
            </a:r>
            <a:r>
              <a:rPr lang="en-US" altLang="ja-JP" sz="2000" dirty="0"/>
              <a:t>, Br, I</a:t>
            </a: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6084168" y="5949280"/>
            <a:ext cx="2592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unconventional SC ?</a:t>
            </a:r>
            <a:endParaRPr lang="ja-JP" altLang="en-GB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6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352" y="201668"/>
            <a:ext cx="3517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Plasmon</a:t>
            </a:r>
            <a:r>
              <a:rPr lang="en-US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mechanism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4459888" cy="40324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9552" y="1136938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/>
                <a:ea typeface="Arial Unicode MS" pitchFamily="50" charset="-128"/>
                <a:cs typeface="Arial"/>
              </a:rPr>
              <a:t>SrTiO</a:t>
            </a:r>
            <a:r>
              <a:rPr lang="en-US" altLang="ja-JP" sz="2000" baseline="-25000" dirty="0" smtClean="0">
                <a:latin typeface="Arial"/>
                <a:ea typeface="Arial Unicode MS" pitchFamily="50" charset="-128"/>
                <a:cs typeface="Arial"/>
              </a:rPr>
              <a:t>3</a:t>
            </a:r>
          </a:p>
          <a:p>
            <a:pPr algn="ctr"/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Y. Takada JPSJ 49 1267 (1980)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88840"/>
            <a:ext cx="4086327" cy="306982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76056" y="112474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/>
                <a:ea typeface="Arial Unicode MS" pitchFamily="50" charset="-128"/>
                <a:cs typeface="Arial"/>
              </a:rPr>
              <a:t>GIC</a:t>
            </a:r>
          </a:p>
          <a:p>
            <a:pPr algn="ctr"/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Y. Takada JPSJ 51 63 (1982), </a:t>
            </a:r>
          </a:p>
          <a:p>
            <a:pPr algn="ctr"/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JPSJ 78 013703 (2009)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55172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Cooperation of phono</a:t>
            </a:r>
            <a:r>
              <a:rPr lang="en-US" altLang="ja-JP" dirty="0" smtClean="0">
                <a:latin typeface="Arial"/>
                <a:cs typeface="Arial"/>
              </a:rPr>
              <a:t>n &amp; </a:t>
            </a:r>
            <a:r>
              <a:rPr lang="en-US" altLang="ja-JP" dirty="0" err="1" smtClean="0">
                <a:latin typeface="Arial"/>
                <a:cs typeface="Arial"/>
              </a:rPr>
              <a:t>plasmon</a:t>
            </a:r>
            <a:r>
              <a:rPr lang="en-US" altLang="ja-JP" dirty="0" smtClean="0">
                <a:latin typeface="Arial"/>
                <a:cs typeface="Arial"/>
              </a:rPr>
              <a:t> enhances pairing instability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7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83671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Q1.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What </a:t>
            </a:r>
            <a:r>
              <a:rPr lang="en-US" altLang="ja-JP" sz="2800" dirty="0">
                <a:latin typeface="Arial"/>
                <a:cs typeface="Arial"/>
              </a:rPr>
              <a:t> was  the most important development in your subfield in the </a:t>
            </a:r>
            <a:r>
              <a:rPr lang="en-US" altLang="ja-JP" sz="2800" dirty="0" smtClean="0">
                <a:latin typeface="Arial"/>
                <a:cs typeface="Arial"/>
              </a:rPr>
              <a:t>last several </a:t>
            </a:r>
            <a:r>
              <a:rPr lang="en-US" altLang="ja-JP" sz="2800" dirty="0">
                <a:latin typeface="Arial"/>
                <a:cs typeface="Arial"/>
              </a:rPr>
              <a:t>years </a:t>
            </a:r>
            <a:r>
              <a:rPr lang="en-US" altLang="ja-JP" sz="2800" dirty="0" smtClean="0">
                <a:latin typeface="Arial"/>
                <a:cs typeface="Arial"/>
              </a:rPr>
              <a:t>?</a:t>
            </a: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A1.</a:t>
            </a:r>
          </a:p>
          <a:p>
            <a:r>
              <a:rPr kumimoji="1" lang="en-US" altLang="ja-JP" sz="2800" dirty="0" smtClean="0">
                <a:latin typeface="Arial"/>
                <a:cs typeface="Arial"/>
              </a:rPr>
              <a:t>Development of superconducting density functional theory (SCDFT</a:t>
            </a:r>
            <a:r>
              <a:rPr kumimoji="1" lang="en-US" altLang="ja-JP" sz="2800" dirty="0" smtClean="0">
                <a:latin typeface="Arial"/>
                <a:cs typeface="Arial"/>
              </a:rPr>
              <a:t>)</a:t>
            </a:r>
            <a:r>
              <a:rPr lang="en-US" altLang="ja-JP" sz="2800" dirty="0" smtClean="0">
                <a:latin typeface="Arial"/>
                <a:cs typeface="Arial"/>
              </a:rPr>
              <a:t>: </a:t>
            </a:r>
            <a:r>
              <a:rPr kumimoji="1" lang="en-US" altLang="ja-JP" sz="2800" dirty="0" smtClean="0">
                <a:latin typeface="Arial"/>
                <a:cs typeface="Arial"/>
              </a:rPr>
              <a:t>A predictive method to calculate </a:t>
            </a:r>
            <a:r>
              <a:rPr kumimoji="1" lang="en-US" altLang="ja-JP" sz="2800" dirty="0" err="1" smtClean="0">
                <a:latin typeface="Arial"/>
                <a:cs typeface="Arial"/>
              </a:rPr>
              <a:t>T</a:t>
            </a:r>
            <a:r>
              <a:rPr kumimoji="1" lang="en-US" altLang="ja-JP" sz="2800" baseline="-25000" dirty="0" err="1" smtClean="0">
                <a:latin typeface="Arial"/>
                <a:cs typeface="Arial"/>
              </a:rPr>
              <a:t>c</a:t>
            </a:r>
            <a:endParaRPr kumimoji="1" lang="en-US" altLang="ja-JP" sz="2800" baseline="-25000" dirty="0" smtClean="0">
              <a:latin typeface="Arial"/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0" y="5520134"/>
            <a:ext cx="4039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Oliveira </a:t>
            </a:r>
            <a:r>
              <a:rPr lang="en-GB" altLang="ja-JP" sz="16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et al.</a:t>
            </a:r>
            <a:r>
              <a:rPr lang="en-GB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 PRL 60, 2430 (1988</a:t>
            </a:r>
            <a:r>
              <a:rPr lang="en-GB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r>
              <a:rPr lang="en-GB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Kreibich</a:t>
            </a:r>
            <a:r>
              <a:rPr lang="en-GB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GB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&amp; Gross PRL 86, 2984 (2001</a:t>
            </a:r>
            <a:r>
              <a:rPr lang="en-GB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16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Lüders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et </a:t>
            </a:r>
            <a:r>
              <a:rPr lang="en-US" altLang="ja-JP" sz="16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al.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024545 (2005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Marques </a:t>
            </a:r>
            <a:r>
              <a:rPr lang="en-US" altLang="ja-JP" sz="16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et </a:t>
            </a:r>
            <a:r>
              <a:rPr lang="en-US" altLang="ja-JP" sz="16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al.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024546 (2005)</a:t>
            </a:r>
          </a:p>
        </p:txBody>
      </p:sp>
    </p:spTree>
    <p:extLst>
      <p:ext uri="{BB962C8B-B14F-4D97-AF65-F5344CB8AC3E}">
        <p14:creationId xmlns:p14="http://schemas.microsoft.com/office/powerpoint/2010/main" val="241324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56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91904"/>
              </p:ext>
            </p:extLst>
          </p:nvPr>
        </p:nvGraphicFramePr>
        <p:xfrm>
          <a:off x="2976116" y="3658344"/>
          <a:ext cx="368458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9" name="Equation" r:id="rId3" imgW="2184120" imgH="685800" progId="Equation.DSMT4">
                  <p:embed/>
                </p:oleObj>
              </mc:Choice>
              <mc:Fallback>
                <p:oleObj name="Equation" r:id="rId3" imgW="2184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116" y="3658344"/>
                        <a:ext cx="368458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48512"/>
              </p:ext>
            </p:extLst>
          </p:nvPr>
        </p:nvGraphicFramePr>
        <p:xfrm>
          <a:off x="1691853" y="1484784"/>
          <a:ext cx="5715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0" name="Equation" r:id="rId5" imgW="3365280" imgH="482400" progId="Equation.DSMT4">
                  <p:embed/>
                </p:oleObj>
              </mc:Choice>
              <mc:Fallback>
                <p:oleObj name="Equation" r:id="rId5" imgW="3365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53" y="1484784"/>
                        <a:ext cx="5715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256"/>
              </p:ext>
            </p:extLst>
          </p:nvPr>
        </p:nvGraphicFramePr>
        <p:xfrm>
          <a:off x="1475953" y="2348384"/>
          <a:ext cx="6048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1" name="Equation" r:id="rId7" imgW="3454200" imgH="482400" progId="Equation.DSMT4">
                  <p:embed/>
                </p:oleObj>
              </mc:Choice>
              <mc:Fallback>
                <p:oleObj name="Equation" r:id="rId7" imgW="345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953" y="2348384"/>
                        <a:ext cx="60483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55716"/>
              </p:ext>
            </p:extLst>
          </p:nvPr>
        </p:nvGraphicFramePr>
        <p:xfrm>
          <a:off x="2958578" y="4954488"/>
          <a:ext cx="36210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2" name="Equation" r:id="rId9" imgW="2323800" imgH="685800" progId="Equation.DSMT4">
                  <p:embed/>
                </p:oleObj>
              </mc:Choice>
              <mc:Fallback>
                <p:oleObj name="Equation" r:id="rId9" imgW="2323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578" y="4954488"/>
                        <a:ext cx="36210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4382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Kohn-Sham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BdG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equation</a:t>
            </a:r>
            <a:endParaRPr lang="en-US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64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843638"/>
              </p:ext>
            </p:extLst>
          </p:nvPr>
        </p:nvGraphicFramePr>
        <p:xfrm>
          <a:off x="2576165" y="1860749"/>
          <a:ext cx="41560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3" name="Equation" r:id="rId3" imgW="1968480" imgH="469800" progId="Equation.DSMT4">
                  <p:embed/>
                </p:oleObj>
              </mc:Choice>
              <mc:Fallback>
                <p:oleObj name="Equation" r:id="rId3" imgW="1968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165" y="1860749"/>
                        <a:ext cx="4156075" cy="992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58709"/>
              </p:ext>
            </p:extLst>
          </p:nvPr>
        </p:nvGraphicFramePr>
        <p:xfrm>
          <a:off x="3236913" y="3356992"/>
          <a:ext cx="2540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4" name="Equation" r:id="rId5" imgW="1282680" imgH="469800" progId="Equation.DSMT4">
                  <p:embed/>
                </p:oleObj>
              </mc:Choice>
              <mc:Fallback>
                <p:oleObj name="Equation" r:id="rId5" imgW="1282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356992"/>
                        <a:ext cx="2540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87487"/>
              </p:ext>
            </p:extLst>
          </p:nvPr>
        </p:nvGraphicFramePr>
        <p:xfrm>
          <a:off x="1775345" y="4365104"/>
          <a:ext cx="64690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5" name="Equation" r:id="rId7" imgW="3213000" imgH="444240" progId="Equation.DSMT4">
                  <p:embed/>
                </p:oleObj>
              </mc:Choice>
              <mc:Fallback>
                <p:oleObj name="Equation" r:id="rId7" imgW="321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345" y="4365104"/>
                        <a:ext cx="646906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234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Gap equation</a:t>
            </a:r>
            <a:endParaRPr lang="en-US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5507940"/>
            <a:ext cx="722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Once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 given,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we can calculate </a:t>
            </a:r>
            <a:r>
              <a:rPr kumimoji="1"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T</a:t>
            </a:r>
            <a:r>
              <a:rPr kumimoji="1"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without adjustable parameters</a:t>
            </a:r>
            <a:endParaRPr kumimoji="1" lang="en-US" altLang="ja-JP" i="1" baseline="-250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47864" y="13407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Linearized gap equation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7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6642" y="332656"/>
            <a:ext cx="529347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ja-JP" sz="2800" dirty="0" err="1" smtClean="0">
                <a:solidFill>
                  <a:schemeClr val="tx2"/>
                </a:solidFill>
                <a:latin typeface="Arial" charset="0"/>
              </a:rPr>
              <a:t>Migdal</a:t>
            </a:r>
            <a:r>
              <a:rPr lang="en-US" altLang="ja-JP" sz="2800" dirty="0" err="1">
                <a:solidFill>
                  <a:schemeClr val="tx2"/>
                </a:solidFill>
                <a:latin typeface="Arial" charset="0"/>
              </a:rPr>
              <a:t>-</a:t>
            </a:r>
            <a:r>
              <a:rPr lang="en-US" altLang="ja-JP" sz="2800" dirty="0" err="1" smtClean="0">
                <a:solidFill>
                  <a:schemeClr val="tx2"/>
                </a:solidFill>
                <a:latin typeface="Arial" charset="0"/>
              </a:rPr>
              <a:t>Eliashberg</a:t>
            </a:r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 Theory</a:t>
            </a:r>
            <a:endParaRPr lang="ja-JP" alt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8" y="2996952"/>
            <a:ext cx="4533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23728" y="537321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Damping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</a:t>
            </a:r>
            <a:r>
              <a:rPr kumimoji="1" lang="en-US" altLang="ja-JP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retardation</a:t>
            </a:r>
            <a:r>
              <a:rPr kumimoji="1" lang="en-US" altLang="ja-JP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effect 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are considered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124744"/>
            <a:ext cx="844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Self-consistent perturbation theory: </a:t>
            </a:r>
          </a:p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lowest-order dressed-phonon and dressed Coulomb contribution to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S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retained</a:t>
            </a:r>
            <a:endParaRPr kumimoji="1" lang="ja-JP" altLang="en-US" dirty="0">
              <a:latin typeface="Symbol" pitchFamily="18" charset="2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00548"/>
              </p:ext>
            </p:extLst>
          </p:nvPr>
        </p:nvGraphicFramePr>
        <p:xfrm>
          <a:off x="331788" y="2133600"/>
          <a:ext cx="8458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7" name="Equation" r:id="rId4" imgW="5321160" imgH="495000" progId="Equation.DSMT4">
                  <p:embed/>
                </p:oleObj>
              </mc:Choice>
              <mc:Fallback>
                <p:oleObj name="Equation" r:id="rId4" imgW="5321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2133600"/>
                        <a:ext cx="8458200" cy="7858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017721" y="183553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Nambu-Gor’kov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formalism)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7036"/>
              </p:ext>
            </p:extLst>
          </p:nvPr>
        </p:nvGraphicFramePr>
        <p:xfrm>
          <a:off x="2627784" y="4365104"/>
          <a:ext cx="4219866" cy="93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8" name="数式" r:id="rId6" imgW="2082600" imgH="457200" progId="Equation.3">
                  <p:embed/>
                </p:oleObj>
              </mc:Choice>
              <mc:Fallback>
                <p:oleObj name="数式" r:id="rId6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65104"/>
                        <a:ext cx="4219866" cy="93632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051720" y="3933056"/>
            <a:ext cx="20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McMillan’s formula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59632" y="6093296"/>
            <a:ext cx="6702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Can we take account of these effects in the framework of DFT ?</a:t>
            </a:r>
          </a:p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DFT, everything is represented in terms of density …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50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77210" y="908720"/>
            <a:ext cx="7353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Diagonal part of the kernel: damping effect</a:t>
            </a:r>
          </a:p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Off-diagonal part of the kernel: pairing interaction</a:t>
            </a:r>
          </a:p>
          <a:p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                                                No 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w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dependence, but state dependent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6912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Retardation effect in SCDFT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8986"/>
            <a:ext cx="3876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43608" y="6287254"/>
            <a:ext cx="3296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Kohn-Sham energy </a:t>
            </a:r>
            <a:r>
              <a:rPr kumimoji="1"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x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of </a:t>
            </a:r>
            <a:r>
              <a:rPr kumimoji="1"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i </a:t>
            </a:r>
            <a:r>
              <a:rPr kumimoji="1"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</a:t>
            </a:r>
            <a:r>
              <a:rPr kumimoji="1" lang="en-US" altLang="ja-JP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eV</a:t>
            </a:r>
            <a:r>
              <a:rPr kumimoji="1"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]</a:t>
            </a:r>
            <a:endParaRPr kumimoji="1" lang="ja-JP" altLang="en-US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037604" y="5591274"/>
            <a:ext cx="21544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463899" y="522194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</a:t>
            </a:r>
            <a:r>
              <a:rPr kumimoji="1" lang="en-US" altLang="ja-JP" dirty="0" err="1" smtClean="0">
                <a:latin typeface="Symbol" pitchFamily="18" charset="2"/>
              </a:rPr>
              <a:t>w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79763"/>
              </p:ext>
            </p:extLst>
          </p:nvPr>
        </p:nvGraphicFramePr>
        <p:xfrm>
          <a:off x="2125911" y="1936819"/>
          <a:ext cx="4606329" cy="83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1" name="数式" r:id="rId4" imgW="2882900" imgH="520700" progId="Equation.3">
                  <p:embed/>
                </p:oleObj>
              </mc:Choice>
              <mc:Fallback>
                <p:oleObj name="数式" r:id="rId4" imgW="2882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911" y="1936819"/>
                        <a:ext cx="4606329" cy="83133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/>
          <p:nvPr/>
        </p:nvCxnSpPr>
        <p:spPr>
          <a:xfrm>
            <a:off x="4716016" y="2624138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798571" y="3133710"/>
            <a:ext cx="308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No significant </a:t>
            </a:r>
            <a:r>
              <a:rPr lang="en-US" altLang="ja-JP" dirty="0" smtClean="0">
                <a:latin typeface="Symbol" charset="2"/>
                <a:ea typeface="Arial Unicode MS" pitchFamily="50" charset="-128"/>
                <a:cs typeface="Symbol" charset="2"/>
                <a:sym typeface="Wingdings" pitchFamily="2" charset="2"/>
              </a:rPr>
              <a:t>x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dependence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86308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Different </a:t>
            </a:r>
            <a:r>
              <a:rPr lang="en-US" altLang="ja-JP" sz="2000" dirty="0" smtClean="0">
                <a:latin typeface="Symbol" charset="2"/>
                <a:ea typeface="Arial Unicode MS" pitchFamily="50" charset="-128"/>
                <a:cs typeface="Symbol" charset="2"/>
                <a:sym typeface="Wingdings" pitchFamily="2" charset="2"/>
              </a:rPr>
              <a:t>x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 dependence 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  <a:sym typeface="Wingdings" pitchFamily="2" charset="2"/>
            </a:endParaRP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→ Retardation effect is automatically considered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3635898" y="2624138"/>
            <a:ext cx="43204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10800000">
            <a:off x="179512" y="4208314"/>
            <a:ext cx="461665" cy="4347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/>
                <a:cs typeface="Times New Roman"/>
              </a:rPr>
              <a:t>K</a:t>
            </a:r>
            <a:r>
              <a:rPr kumimoji="1" lang="en-US" altLang="ja-JP" i="1" baseline="30000" dirty="0" err="1" smtClean="0">
                <a:latin typeface="Times New Roman"/>
                <a:cs typeface="Times New Roman"/>
              </a:rPr>
              <a:t>ph</a:t>
            </a:r>
            <a:endParaRPr kumimoji="1" lang="ja-JP" altLang="en-US" i="1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29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323528" y="260648"/>
            <a:ext cx="583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simple metals</a:t>
            </a:r>
            <a:endParaRPr lang="ja-JP" altLang="en-GB" sz="2800" dirty="0">
              <a:solidFill>
                <a:schemeClr val="tx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7584" y="1777702"/>
            <a:ext cx="714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CC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Transition temperatures from DFT calculation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60463"/>
              </p:ext>
            </p:extLst>
          </p:nvPr>
        </p:nvGraphicFramePr>
        <p:xfrm>
          <a:off x="1260972" y="2404764"/>
          <a:ext cx="7005637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5" name="Document" r:id="rId3" imgW="5593158" imgH="1307446" progId="Word.Document.8">
                  <p:embed/>
                </p:oleObj>
              </mc:Choice>
              <mc:Fallback>
                <p:oleObj name="Document" r:id="rId3" imgW="5593158" imgH="13074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432"/>
                      <a:stretch>
                        <a:fillRect/>
                      </a:stretch>
                    </p:blipFill>
                    <p:spPr bwMode="auto">
                      <a:xfrm>
                        <a:off x="1260972" y="2404764"/>
                        <a:ext cx="7005637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06892"/>
              </p:ext>
            </p:extLst>
          </p:nvPr>
        </p:nvGraphicFramePr>
        <p:xfrm>
          <a:off x="1218109" y="4908252"/>
          <a:ext cx="7202488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6" name="Document" r:id="rId5" imgW="5593158" imgH="1307446" progId="Word.Document.8">
                  <p:embed/>
                </p:oleObj>
              </mc:Choice>
              <mc:Fallback>
                <p:oleObj name="Document" r:id="rId5" imgW="5593158" imgH="13074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97"/>
                      <a:stretch>
                        <a:fillRect/>
                      </a:stretch>
                    </p:blipFill>
                    <p:spPr bwMode="auto">
                      <a:xfrm>
                        <a:off x="1218109" y="4908252"/>
                        <a:ext cx="7202488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147" y="4369574"/>
            <a:ext cx="445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CC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Gap at zero temperature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560" y="980728"/>
            <a:ext cx="7730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Lüders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 al, 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024545 (2005), M. Marques et al, PRB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72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024546 (2005)</a:t>
            </a:r>
          </a:p>
        </p:txBody>
      </p:sp>
    </p:spTree>
    <p:extLst>
      <p:ext uri="{BB962C8B-B14F-4D97-AF65-F5344CB8AC3E}">
        <p14:creationId xmlns:p14="http://schemas.microsoft.com/office/powerpoint/2010/main" val="238782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Conventional SCDFT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35" y="4077072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3717032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4355812"/>
            <a:ext cx="68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6657" y="4541058"/>
            <a:ext cx="114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e-ph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1609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892111" y="4509120"/>
            <a:ext cx="104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-e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48064" y="5733256"/>
            <a:ext cx="303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Static screened 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endParaRPr lang="en-US" altLang="ja-JP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660232" y="4797152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1724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292080" y="3717032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9552" y="3212976"/>
            <a:ext cx="836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Arial"/>
                <a:cs typeface="Arial"/>
              </a:rPr>
              <a:t>Kohn-Sham perturbation theory </a:t>
            </a:r>
            <a:r>
              <a:rPr kumimoji="1" lang="en-US" altLang="ja-JP" dirty="0" smtClean="0">
                <a:latin typeface="Arial"/>
                <a:cs typeface="Arial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dirty="0" smtClean="0">
                <a:latin typeface="Arial"/>
                <a:cs typeface="Arial"/>
              </a:rPr>
              <a:t>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D,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i="1" baseline="-25000" dirty="0" err="1" smtClean="0">
                <a:latin typeface="Times New Roman"/>
                <a:cs typeface="Times New Roman"/>
              </a:rPr>
              <a:t>c</a:t>
            </a:r>
            <a:r>
              <a:rPr kumimoji="1" lang="en-US" altLang="ja-JP" dirty="0" smtClean="0">
                <a:latin typeface="Arial"/>
                <a:cs typeface="Arial"/>
              </a:rPr>
              <a:t> are obtained from first-principles calc.)</a:t>
            </a:r>
            <a:endParaRPr kumimoji="1" lang="ja-JP" altLang="en-US" dirty="0">
              <a:latin typeface="Arial"/>
              <a:cs typeface="Arial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65658"/>
              </p:ext>
            </p:extLst>
          </p:nvPr>
        </p:nvGraphicFramePr>
        <p:xfrm>
          <a:off x="5364088" y="1484784"/>
          <a:ext cx="1512168" cy="91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8" name="数式" r:id="rId6" imgW="838200" imgH="508000" progId="Equation.3">
                  <p:embed/>
                </p:oleObj>
              </mc:Choice>
              <mc:Fallback>
                <p:oleObj name="数式" r:id="rId6" imgW="83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1484784"/>
                        <a:ext cx="1512168" cy="91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45287"/>
              </p:ext>
            </p:extLst>
          </p:nvPr>
        </p:nvGraphicFramePr>
        <p:xfrm>
          <a:off x="1259632" y="1484784"/>
          <a:ext cx="33699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9" name="数式" r:id="rId8" imgW="1828800" imgH="508000" progId="Equation.3">
                  <p:embed/>
                </p:oleObj>
              </mc:Choice>
              <mc:Fallback>
                <p:oleObj name="数式" r:id="rId8" imgW="182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9632" y="1484784"/>
                        <a:ext cx="3369974" cy="9361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4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35" y="4077072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3717032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4355812"/>
            <a:ext cx="68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6657" y="4541058"/>
            <a:ext cx="114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e-ph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1609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892111" y="4509120"/>
            <a:ext cx="104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-e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660232" y="4797152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1724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292080" y="3717032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0" y="5590981"/>
            <a:ext cx="386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Dynamical screened 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Times New Roman" pitchFamily="18" charset="0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  <a:p>
            <a:r>
              <a:rPr lang="en-US" altLang="ja-JP" dirty="0">
                <a:latin typeface="Arial"/>
                <a:ea typeface="Arial Unicode MS" pitchFamily="50" charset="-128"/>
                <a:cs typeface="Arial"/>
              </a:rPr>
              <a:t>w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ith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Arial"/>
                <a:ea typeface="Arial Unicode MS" pitchFamily="50" charset="-128"/>
                <a:cs typeface="Arial"/>
              </a:rPr>
              <a:t>plasmon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-pole approximation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3212976"/>
            <a:ext cx="836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CC"/>
                </a:solidFill>
                <a:latin typeface="Arial"/>
                <a:cs typeface="Arial"/>
              </a:rPr>
              <a:t>Kohn-Sham perturbation theory </a:t>
            </a:r>
            <a:r>
              <a:rPr kumimoji="1" lang="en-US" altLang="ja-JP" dirty="0" smtClean="0">
                <a:latin typeface="Arial"/>
                <a:cs typeface="Arial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dirty="0" smtClean="0">
                <a:latin typeface="Arial"/>
                <a:cs typeface="Arial"/>
              </a:rPr>
              <a:t>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D,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i="1" baseline="-25000" dirty="0" err="1" smtClean="0">
                <a:latin typeface="Times New Roman"/>
                <a:cs typeface="Times New Roman"/>
              </a:rPr>
              <a:t>c</a:t>
            </a:r>
            <a:r>
              <a:rPr kumimoji="1" lang="en-US" altLang="ja-JP" dirty="0" smtClean="0">
                <a:latin typeface="Arial"/>
                <a:cs typeface="Arial"/>
              </a:rPr>
              <a:t> are obtained from first-principles calc.)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SCDFT for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plasmon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mechanism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9918"/>
              </p:ext>
            </p:extLst>
          </p:nvPr>
        </p:nvGraphicFramePr>
        <p:xfrm>
          <a:off x="5364088" y="1484784"/>
          <a:ext cx="1512168" cy="91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1" name="数式" r:id="rId6" imgW="838200" imgH="508000" progId="Equation.3">
                  <p:embed/>
                </p:oleObj>
              </mc:Choice>
              <mc:Fallback>
                <p:oleObj name="数式" r:id="rId6" imgW="83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1484784"/>
                        <a:ext cx="1512168" cy="91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94455"/>
              </p:ext>
            </p:extLst>
          </p:nvPr>
        </p:nvGraphicFramePr>
        <p:xfrm>
          <a:off x="1259632" y="1484784"/>
          <a:ext cx="33699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2" name="数式" r:id="rId8" imgW="1828800" imgH="508000" progId="Equation.3">
                  <p:embed/>
                </p:oleObj>
              </mc:Choice>
              <mc:Fallback>
                <p:oleObj name="数式" r:id="rId8" imgW="182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9632" y="1484784"/>
                        <a:ext cx="3369974" cy="93610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85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35" y="2060848"/>
            <a:ext cx="14954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1700808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2339588"/>
            <a:ext cx="68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6657" y="2524834"/>
            <a:ext cx="114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e-ph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1609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892111" y="2492896"/>
            <a:ext cx="104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-e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660232" y="2780928"/>
            <a:ext cx="6951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1724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292080" y="1700808"/>
            <a:ext cx="24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ja-JP" sz="1600" dirty="0" smtClean="0">
                <a:latin typeface="Arial"/>
                <a:cs typeface="Arial"/>
              </a:rPr>
              <a:t>(anomalous Green fn.)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0" y="3574757"/>
            <a:ext cx="386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Dynamical screened 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Times New Roman" pitchFamily="18" charset="0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  <a:p>
            <a:r>
              <a:rPr lang="en-US" altLang="ja-JP" dirty="0">
                <a:latin typeface="Arial"/>
                <a:ea typeface="Arial Unicode MS" pitchFamily="50" charset="-128"/>
                <a:cs typeface="Arial"/>
              </a:rPr>
              <a:t>w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ith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Arial"/>
                <a:ea typeface="Arial Unicode MS" pitchFamily="50" charset="-128"/>
                <a:cs typeface="Arial"/>
              </a:rPr>
              <a:t>plasmon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-pole approximation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1196752"/>
            <a:ext cx="836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CC"/>
                </a:solidFill>
                <a:latin typeface="Arial"/>
                <a:cs typeface="Arial"/>
              </a:rPr>
              <a:t>Kohn-Sham perturbation theory </a:t>
            </a:r>
            <a:r>
              <a:rPr kumimoji="1" lang="en-US" altLang="ja-JP" dirty="0" smtClean="0">
                <a:latin typeface="Arial"/>
                <a:cs typeface="Arial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F</a:t>
            </a:r>
            <a:r>
              <a:rPr lang="en-US" altLang="ja-JP" dirty="0" smtClean="0">
                <a:latin typeface="Arial"/>
                <a:cs typeface="Arial"/>
              </a:rPr>
              <a:t>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D,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i="1" baseline="-25000" dirty="0" err="1" smtClean="0">
                <a:latin typeface="Times New Roman"/>
                <a:cs typeface="Times New Roman"/>
              </a:rPr>
              <a:t>c</a:t>
            </a:r>
            <a:r>
              <a:rPr kumimoji="1" lang="en-US" altLang="ja-JP" dirty="0" smtClean="0">
                <a:latin typeface="Arial"/>
                <a:cs typeface="Arial"/>
              </a:rPr>
              <a:t> are obtained from first-principles calc.)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437112"/>
            <a:ext cx="3086224" cy="90611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5517232"/>
            <a:ext cx="3010024" cy="8873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5805264"/>
            <a:ext cx="1979711" cy="31104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3419872" y="4509120"/>
            <a:ext cx="5616624" cy="187220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SCDFT for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plasmon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mechanism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 under high pressure: conventional scenario ?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4" name="図 3" descr="Li_fcc_pressure_phonon_1211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4464496" cy="3321718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64197"/>
              </p:ext>
            </p:extLst>
          </p:nvPr>
        </p:nvGraphicFramePr>
        <p:xfrm>
          <a:off x="539552" y="4919568"/>
          <a:ext cx="813690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1204"/>
                <a:gridCol w="1985233"/>
                <a:gridCol w="1985233"/>
                <a:gridCol w="198523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Pressure [</a:t>
                      </a:r>
                      <a:r>
                        <a:rPr kumimoji="1" lang="en-US" altLang="ja-JP" dirty="0" err="1" smtClean="0"/>
                        <a:t>GPa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Arial"/>
                          <a:cs typeface="Arial"/>
                        </a:rPr>
                        <a:t>Ele-ph</a:t>
                      </a:r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 coupling (</a:t>
                      </a:r>
                      <a:r>
                        <a:rPr kumimoji="1" lang="en-US" altLang="ja-JP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)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0.812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12776"/>
            <a:ext cx="2685021" cy="19634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46612" y="5805264"/>
            <a:ext cx="5301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/>
                <a:cs typeface="Arial"/>
              </a:rPr>
              <a:t>Consistent with T</a:t>
            </a:r>
            <a:r>
              <a:rPr lang="en-US" altLang="ja-JP" sz="1600" dirty="0">
                <a:latin typeface="Arial"/>
                <a:cs typeface="Arial"/>
              </a:rPr>
              <a:t>. </a:t>
            </a:r>
            <a:r>
              <a:rPr lang="en-US" altLang="ja-JP" sz="1600" dirty="0" err="1" smtClean="0">
                <a:latin typeface="Arial"/>
                <a:cs typeface="Arial"/>
              </a:rPr>
              <a:t>Bazirov</a:t>
            </a: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dirty="0" smtClean="0">
                <a:latin typeface="Arial"/>
                <a:cs typeface="Arial"/>
              </a:rPr>
              <a:t>et al., PRB </a:t>
            </a:r>
            <a:r>
              <a:rPr lang="en-US" altLang="ja-JP" sz="1600" dirty="0">
                <a:latin typeface="Arial"/>
                <a:cs typeface="Arial"/>
              </a:rPr>
              <a:t>82, 184509 (2010)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3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286642" y="332904"/>
            <a:ext cx="802977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DFT for normal state</a:t>
            </a:r>
            <a:endParaRPr lang="ja-JP" altLang="en-US" sz="28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74174"/>
              </p:ext>
            </p:extLst>
          </p:nvPr>
        </p:nvGraphicFramePr>
        <p:xfrm>
          <a:off x="2840038" y="1268760"/>
          <a:ext cx="343376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4" name="Equation" r:id="rId3" imgW="1650960" imgH="279360" progId="Equation.DSMT4">
                  <p:embed/>
                </p:oleObj>
              </mc:Choice>
              <mc:Fallback>
                <p:oleObj name="Equation" r:id="rId3" imgW="1650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268760"/>
                        <a:ext cx="3433762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491714" y="2636912"/>
            <a:ext cx="2247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chemeClr val="accent2"/>
                </a:solidFill>
              </a:rPr>
              <a:t>v</a:t>
            </a:r>
            <a:r>
              <a:rPr lang="en-US" altLang="en-US" sz="3200" dirty="0" smtClean="0">
                <a:solidFill>
                  <a:schemeClr val="accent2"/>
                </a:solidFill>
                <a:sym typeface="Symbol" pitchFamily="18" charset="2"/>
              </a:rPr>
              <a:t>  </a:t>
            </a:r>
            <a:r>
              <a:rPr lang="en-US" altLang="en-US" sz="3200" dirty="0">
                <a:solidFill>
                  <a:schemeClr val="accent2"/>
                </a:solidFill>
                <a:sym typeface="Symbol" pitchFamily="18" charset="2"/>
              </a:rPr>
              <a:t>  </a:t>
            </a:r>
            <a:r>
              <a:rPr lang="en-US" altLang="en-US" sz="3200" dirty="0" smtClean="0">
                <a:solidFill>
                  <a:schemeClr val="accent2"/>
                </a:solidFill>
                <a:sym typeface="Symbol" pitchFamily="18" charset="2"/>
              </a:rPr>
              <a:t></a:t>
            </a:r>
            <a:endParaRPr lang="en-US" altLang="en-US" sz="32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007557" y="2132856"/>
            <a:ext cx="3148619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Hohenberg</a:t>
            </a:r>
            <a:r>
              <a:rPr lang="en-US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-Kohn </a:t>
            </a:r>
            <a:r>
              <a:rPr lang="en-US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theorem</a:t>
            </a:r>
            <a:endParaRPr lang="en-US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982086" y="3212976"/>
            <a:ext cx="3304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one-to-one correspondence</a:t>
            </a:r>
            <a:endParaRPr lang="en-US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85258"/>
              </p:ext>
            </p:extLst>
          </p:nvPr>
        </p:nvGraphicFramePr>
        <p:xfrm>
          <a:off x="2051720" y="4333117"/>
          <a:ext cx="34496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5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333117"/>
                        <a:ext cx="344963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626B7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95586"/>
              </p:ext>
            </p:extLst>
          </p:nvPr>
        </p:nvGraphicFramePr>
        <p:xfrm>
          <a:off x="2660129" y="5269270"/>
          <a:ext cx="2847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6" name="Equation" r:id="rId7" imgW="1688760" imgH="241200" progId="Equation.DSMT4">
                  <p:embed/>
                </p:oleObj>
              </mc:Choice>
              <mc:Fallback>
                <p:oleObj name="Equation" r:id="rId7" imgW="16887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129" y="5269270"/>
                        <a:ext cx="2847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626B7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008184"/>
              </p:ext>
            </p:extLst>
          </p:nvPr>
        </p:nvGraphicFramePr>
        <p:xfrm>
          <a:off x="5796186" y="5146264"/>
          <a:ext cx="10080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7" name="Equation" r:id="rId9" imgW="672808" imgH="418918" progId="Equation.DSMT4">
                  <p:embed/>
                </p:oleObj>
              </mc:Choice>
              <mc:Fallback>
                <p:oleObj name="Equation" r:id="rId9" imgW="672808" imgH="4189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86" y="5146264"/>
                        <a:ext cx="100806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626B7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155834"/>
              </p:ext>
            </p:extLst>
          </p:nvPr>
        </p:nvGraphicFramePr>
        <p:xfrm>
          <a:off x="5868144" y="4333166"/>
          <a:ext cx="2040533" cy="70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68" name="Equation" r:id="rId11" imgW="1143000" imgH="393480" progId="Equation.DSMT4">
                  <p:embed/>
                </p:oleObj>
              </mc:Choice>
              <mc:Fallback>
                <p:oleObj name="Equation" r:id="rId11" imgW="11430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333166"/>
                        <a:ext cx="2040533" cy="70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09158" y="3789040"/>
            <a:ext cx="2593980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Kohn-Sham equation</a:t>
            </a:r>
            <a:endParaRPr lang="en-US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71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en-US" sz="28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 in Li under high pressure: experiments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80728"/>
            <a:ext cx="3275856" cy="239547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2901009" cy="31137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861048"/>
            <a:ext cx="3131553" cy="24848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9512" y="5229200"/>
            <a:ext cx="3651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600" dirty="0">
                <a:latin typeface="Arial"/>
                <a:cs typeface="Arial"/>
              </a:rPr>
              <a:t>Shimizu et al., Nature 419, 597 (2002</a:t>
            </a:r>
            <a:r>
              <a:rPr lang="de-DE" altLang="ja-JP" sz="1600" dirty="0" smtClean="0">
                <a:latin typeface="Arial"/>
                <a:cs typeface="Arial"/>
              </a:rPr>
              <a:t>)</a:t>
            </a:r>
          </a:p>
          <a:p>
            <a:r>
              <a:rPr kumimoji="1" lang="de-DE" altLang="ja-JP" sz="1600" dirty="0" smtClean="0">
                <a:latin typeface="Arial"/>
                <a:cs typeface="Arial"/>
              </a:rPr>
              <a:t>T</a:t>
            </a:r>
            <a:r>
              <a:rPr kumimoji="1" lang="de-DE" altLang="ja-JP" sz="1600" baseline="-25000" dirty="0" smtClean="0">
                <a:latin typeface="Arial"/>
                <a:cs typeface="Arial"/>
              </a:rPr>
              <a:t>c</a:t>
            </a:r>
            <a:r>
              <a:rPr lang="de-DE" altLang="ja-JP" sz="1600" dirty="0" smtClean="0">
                <a:latin typeface="Arial"/>
                <a:cs typeface="Arial"/>
              </a:rPr>
              <a:t>~20K </a:t>
            </a:r>
            <a:r>
              <a:rPr lang="de-DE" altLang="ja-JP" sz="1600" dirty="0" err="1" smtClean="0">
                <a:latin typeface="Arial"/>
                <a:cs typeface="Arial"/>
              </a:rPr>
              <a:t>at</a:t>
            </a:r>
            <a:r>
              <a:rPr lang="de-DE" altLang="ja-JP" sz="1600" dirty="0" smtClean="0">
                <a:latin typeface="Arial"/>
                <a:cs typeface="Arial"/>
              </a:rPr>
              <a:t> 48GPa</a:t>
            </a:r>
            <a:endParaRPr kumimoji="1" lang="de-DE" altLang="ja-JP" sz="1600" dirty="0">
              <a:latin typeface="Arial"/>
              <a:cs typeface="Arial"/>
            </a:endParaRPr>
          </a:p>
          <a:p>
            <a:r>
              <a:rPr lang="de-DE" altLang="ja-JP" sz="1600" dirty="0">
                <a:latin typeface="Arial"/>
                <a:cs typeface="Arial"/>
              </a:rPr>
              <a:t>(</a:t>
            </a:r>
            <a:r>
              <a:rPr lang="de-DE" altLang="ja-JP" sz="1600" dirty="0" err="1" smtClean="0">
                <a:latin typeface="Arial"/>
                <a:cs typeface="Arial"/>
              </a:rPr>
              <a:t>highest</a:t>
            </a:r>
            <a:r>
              <a:rPr lang="de-DE" altLang="ja-JP" sz="1600" dirty="0" smtClean="0">
                <a:latin typeface="Arial"/>
                <a:cs typeface="Arial"/>
              </a:rPr>
              <a:t> </a:t>
            </a:r>
            <a:r>
              <a:rPr lang="de-DE" altLang="ja-JP" sz="1600" dirty="0" err="1" smtClean="0">
                <a:latin typeface="Arial"/>
                <a:cs typeface="Arial"/>
              </a:rPr>
              <a:t>T</a:t>
            </a:r>
            <a:r>
              <a:rPr lang="de-DE" altLang="ja-JP" sz="1600" baseline="-25000" dirty="0" err="1" smtClean="0">
                <a:latin typeface="Arial"/>
                <a:cs typeface="Arial"/>
              </a:rPr>
              <a:t>c</a:t>
            </a:r>
            <a:r>
              <a:rPr lang="de-DE" altLang="ja-JP" sz="1600" dirty="0" smtClean="0">
                <a:latin typeface="Arial"/>
                <a:cs typeface="Arial"/>
              </a:rPr>
              <a:t> </a:t>
            </a:r>
            <a:r>
              <a:rPr lang="de-DE" altLang="ja-JP" sz="1600" dirty="0" err="1" smtClean="0">
                <a:latin typeface="Arial"/>
                <a:cs typeface="Arial"/>
              </a:rPr>
              <a:t>of</a:t>
            </a:r>
            <a:r>
              <a:rPr lang="de-DE" altLang="ja-JP" sz="1600" dirty="0" smtClean="0">
                <a:latin typeface="Arial"/>
                <a:cs typeface="Arial"/>
              </a:rPr>
              <a:t> </a:t>
            </a:r>
            <a:r>
              <a:rPr lang="de-DE" altLang="ja-JP" sz="1600" dirty="0" err="1" smtClean="0">
                <a:latin typeface="Arial"/>
                <a:cs typeface="Arial"/>
              </a:rPr>
              <a:t>any</a:t>
            </a:r>
            <a:r>
              <a:rPr lang="de-DE" altLang="ja-JP" sz="1600" dirty="0" smtClean="0">
                <a:latin typeface="Arial"/>
                <a:cs typeface="Arial"/>
              </a:rPr>
              <a:t> </a:t>
            </a:r>
            <a:r>
              <a:rPr lang="de-DE" altLang="ja-JP" sz="1600" dirty="0" err="1" smtClean="0">
                <a:latin typeface="Arial"/>
                <a:cs typeface="Arial"/>
              </a:rPr>
              <a:t>elements</a:t>
            </a:r>
            <a:r>
              <a:rPr lang="de-DE" altLang="ja-JP" sz="1600" dirty="0" smtClean="0">
                <a:latin typeface="Arial"/>
                <a:cs typeface="Arial"/>
              </a:rPr>
              <a:t>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3429000"/>
            <a:ext cx="400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sz="1600" dirty="0" err="1">
                <a:latin typeface="Arial"/>
                <a:cs typeface="Arial"/>
              </a:rPr>
              <a:t>Struzhkin</a:t>
            </a:r>
            <a:r>
              <a:rPr lang="fr-FR" altLang="ja-JP" sz="1600" dirty="0">
                <a:latin typeface="Arial"/>
                <a:cs typeface="Arial"/>
              </a:rPr>
              <a:t> et al., Science 298, 1213 (2002)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37539" y="6309320"/>
            <a:ext cx="452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Arial"/>
                <a:cs typeface="Arial"/>
              </a:rPr>
              <a:t>Deemyad</a:t>
            </a:r>
            <a:r>
              <a:rPr lang="en-US" altLang="ja-JP" sz="1600" dirty="0">
                <a:latin typeface="Arial"/>
                <a:cs typeface="Arial"/>
              </a:rPr>
              <a:t> and Schilling, </a:t>
            </a:r>
            <a:r>
              <a:rPr lang="en-US" altLang="ja-JP" sz="1600" dirty="0" smtClean="0">
                <a:latin typeface="Arial"/>
                <a:cs typeface="Arial"/>
              </a:rPr>
              <a:t>PRL </a:t>
            </a:r>
            <a:r>
              <a:rPr lang="en-US" altLang="ja-JP" sz="1600" dirty="0">
                <a:latin typeface="Arial"/>
                <a:cs typeface="Arial"/>
              </a:rPr>
              <a:t>91, 167001 (2003)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907704" y="443711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円/楕円 9"/>
          <p:cNvSpPr/>
          <p:nvPr/>
        </p:nvSpPr>
        <p:spPr bwMode="auto">
          <a:xfrm>
            <a:off x="5004048" y="321297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5724128" y="544522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0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Exch</a:t>
            </a:r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-Corr. Kernel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03" y="2374007"/>
            <a:ext cx="1609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067518" y="2806055"/>
            <a:ext cx="104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ja-JP" sz="2000" i="1" baseline="30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i="1" baseline="30000" dirty="0" smtClean="0">
                <a:latin typeface="Times New Roman" pitchFamily="18" charset="0"/>
                <a:cs typeface="Times New Roman" pitchFamily="18" charset="0"/>
              </a:rPr>
              <a:t>-e 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11243"/>
              </p:ext>
            </p:extLst>
          </p:nvPr>
        </p:nvGraphicFramePr>
        <p:xfrm>
          <a:off x="5833045" y="3769923"/>
          <a:ext cx="1475259" cy="59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2" name="数式" r:id="rId4" imgW="1257300" imgH="508000" progId="Equation.3">
                  <p:embed/>
                </p:oleObj>
              </mc:Choice>
              <mc:Fallback>
                <p:oleObj name="数式" r:id="rId4" imgW="1257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045" y="3769923"/>
                        <a:ext cx="1475259" cy="59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004048" y="1916832"/>
            <a:ext cx="384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Dynamical screened Coulomb </a:t>
            </a:r>
            <a:r>
              <a:rPr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V</a:t>
            </a:r>
            <a:r>
              <a:rPr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  <a:ea typeface="Arial Unicode MS" pitchFamily="50" charset="-128"/>
                <a:cs typeface="Times New Roman" pitchFamily="18" charset="0"/>
              </a:rPr>
              <a:t>w</a:t>
            </a:r>
            <a:r>
              <a:rPr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876256" y="2204864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0" y="1727200"/>
            <a:ext cx="4813300" cy="3390900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 bwMode="auto">
          <a:xfrm>
            <a:off x="1907704" y="4077072"/>
            <a:ext cx="288032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1772072" y="3356992"/>
            <a:ext cx="639688" cy="351656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04048"/>
              </p:ext>
            </p:extLst>
          </p:nvPr>
        </p:nvGraphicFramePr>
        <p:xfrm>
          <a:off x="3125953" y="1052736"/>
          <a:ext cx="3678295" cy="663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3" name="数式" r:id="rId7" imgW="2882900" imgH="520700" progId="Equation.3">
                  <p:embed/>
                </p:oleObj>
              </mc:Choice>
              <mc:Fallback>
                <p:oleObj name="数式" r:id="rId7" imgW="2882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53" y="1052736"/>
                        <a:ext cx="3678295" cy="66384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043608" y="5157192"/>
            <a:ext cx="3296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Kohn-Sham energy </a:t>
            </a:r>
            <a:r>
              <a:rPr kumimoji="1"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x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of </a:t>
            </a:r>
            <a:r>
              <a:rPr kumimoji="1" lang="en-US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kumimoji="1" lang="en-US" altLang="ja-JP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i </a:t>
            </a:r>
            <a:r>
              <a:rPr kumimoji="1"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</a:t>
            </a:r>
            <a:r>
              <a:rPr kumimoji="1" lang="en-US" altLang="ja-JP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eV</a:t>
            </a:r>
            <a:r>
              <a:rPr kumimoji="1" lang="en-US" altLang="ja-JP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]</a:t>
            </a:r>
            <a:endParaRPr kumimoji="1" lang="ja-JP" altLang="en-US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Gap function at T=0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0808"/>
            <a:ext cx="6372200" cy="4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Conventional SCDFT calc. for Li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05309"/>
            <a:ext cx="5710922" cy="41439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16200000">
            <a:off x="1938363" y="4334445"/>
            <a:ext cx="4003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Symbol" charset="2"/>
                <a:cs typeface="Symbol" charset="2"/>
              </a:rPr>
              <a:t>D</a:t>
            </a:r>
            <a:endParaRPr kumimoji="1" lang="ja-JP" altLang="en-US" sz="2400" i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776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Li: Gap function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336704" cy="45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26" y="1484784"/>
            <a:ext cx="8155430" cy="475252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Al: </a:t>
            </a:r>
            <a:r>
              <a:rPr lang="en-US" altLang="en-US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en-US" sz="28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en-US" sz="2800" i="1" baseline="-25000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4" name="上矢印 3"/>
          <p:cNvSpPr/>
          <p:nvPr/>
        </p:nvSpPr>
        <p:spPr bwMode="auto">
          <a:xfrm>
            <a:off x="6516216" y="4005064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上矢印 4"/>
          <p:cNvSpPr/>
          <p:nvPr/>
        </p:nvSpPr>
        <p:spPr bwMode="auto">
          <a:xfrm>
            <a:off x="5211688" y="4581128"/>
            <a:ext cx="296416" cy="432048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上矢印 5"/>
          <p:cNvSpPr/>
          <p:nvPr/>
        </p:nvSpPr>
        <p:spPr bwMode="auto">
          <a:xfrm>
            <a:off x="3644280" y="5013176"/>
            <a:ext cx="279648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" name="Picture 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596" y="30117230"/>
            <a:ext cx="9029927" cy="53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996" y="30269630"/>
            <a:ext cx="9029927" cy="53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96" y="30422030"/>
            <a:ext cx="9029927" cy="53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上矢印 12"/>
          <p:cNvSpPr/>
          <p:nvPr/>
        </p:nvSpPr>
        <p:spPr bwMode="auto">
          <a:xfrm>
            <a:off x="7884368" y="3573016"/>
            <a:ext cx="288032" cy="64807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42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820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Superconductivity in doped band insulators </a:t>
            </a:r>
            <a:endParaRPr lang="en-US" altLang="en-US" sz="2800" i="1" baseline="-25000" dirty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5085184"/>
            <a:ext cx="3966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K. </a:t>
            </a:r>
            <a:r>
              <a:rPr lang="en-US" altLang="ja-JP" dirty="0">
                <a:latin typeface="Arial"/>
                <a:cs typeface="Arial"/>
              </a:rPr>
              <a:t>Ueno et al., </a:t>
            </a:r>
            <a:endParaRPr lang="en-US" altLang="ja-JP" dirty="0" smtClean="0">
              <a:latin typeface="Arial"/>
              <a:cs typeface="Arial"/>
            </a:endParaRP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Nature </a:t>
            </a:r>
            <a:r>
              <a:rPr lang="en-US" altLang="ja-JP" dirty="0">
                <a:latin typeface="Arial"/>
                <a:cs typeface="Arial"/>
              </a:rPr>
              <a:t>Nanotechnology 6 408 (2011) </a:t>
            </a:r>
            <a:endParaRPr kumimoji="1" lang="en-US" altLang="ja-JP" dirty="0" smtClean="0">
              <a:latin typeface="Arial"/>
              <a:cs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4313834" cy="30243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15616" y="1124744"/>
            <a:ext cx="704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Field-induced SC has been observed in a variety of band insulators 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18" y="1556792"/>
            <a:ext cx="3671519" cy="302433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566792" y="5013176"/>
            <a:ext cx="29176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J.T. Ye et al., </a:t>
            </a:r>
            <a:endParaRPr lang="en-US" altLang="ja-JP" dirty="0" smtClean="0">
              <a:latin typeface="Arial"/>
              <a:cs typeface="Arial"/>
            </a:endParaRP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Science </a:t>
            </a:r>
            <a:r>
              <a:rPr lang="en-US" altLang="ja-JP" dirty="0">
                <a:latin typeface="Arial"/>
                <a:cs typeface="Arial"/>
              </a:rPr>
              <a:t>338 1193 (2012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algn="ctr"/>
            <a:endParaRPr lang="en-US" altLang="ja-JP" dirty="0">
              <a:latin typeface="Arial"/>
              <a:cs typeface="Arial"/>
            </a:endParaRPr>
          </a:p>
          <a:p>
            <a:pPr algn="ctr"/>
            <a:r>
              <a:rPr lang="en-US" altLang="ja-JP" dirty="0" err="1" smtClean="0">
                <a:latin typeface="Arial"/>
                <a:cs typeface="Arial"/>
              </a:rPr>
              <a:t>T</a:t>
            </a:r>
            <a:r>
              <a:rPr lang="en-US" altLang="ja-JP" baseline="-25000" dirty="0" err="1" smtClean="0">
                <a:latin typeface="Arial"/>
                <a:cs typeface="Arial"/>
              </a:rPr>
              <a:t>c</a:t>
            </a:r>
            <a:r>
              <a:rPr lang="en-US" altLang="ja-JP" dirty="0" smtClean="0">
                <a:latin typeface="Arial"/>
                <a:cs typeface="Arial"/>
              </a:rPr>
              <a:t> has a dope-like shape</a:t>
            </a:r>
          </a:p>
          <a:p>
            <a:pPr algn="ctr"/>
            <a:r>
              <a:rPr lang="en-US" altLang="ja-JP" dirty="0" smtClean="0">
                <a:latin typeface="Arial"/>
                <a:cs typeface="Arial"/>
              </a:rPr>
              <a:t>Peak in low density region</a:t>
            </a:r>
            <a:endParaRPr lang="ja-JP" alt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28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cintosh HD:Users:arita:Desktop:plots_120420_hom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92" y="1556792"/>
            <a:ext cx="6094236" cy="43204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323528" y="260648"/>
            <a:ext cx="583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 to simple metals</a:t>
            </a:r>
            <a:endParaRPr lang="ja-JP" altLang="en-GB" sz="2800" dirty="0">
              <a:solidFill>
                <a:schemeClr val="tx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24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251520" y="332904"/>
            <a:ext cx="802977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Arial" charset="0"/>
              </a:rPr>
              <a:t>DFT for superconductors</a:t>
            </a:r>
            <a:endParaRPr lang="ja-JP" altLang="en-US" sz="28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12015"/>
              </p:ext>
            </p:extLst>
          </p:nvPr>
        </p:nvGraphicFramePr>
        <p:xfrm>
          <a:off x="1917753" y="2406681"/>
          <a:ext cx="3721100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3" name="Equation" r:id="rId3" imgW="1688760" imgH="939600" progId="Equation.DSMT4">
                  <p:embed/>
                </p:oleObj>
              </mc:Choice>
              <mc:Fallback>
                <p:oleObj name="Equation" r:id="rId3" imgW="16887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53" y="2406681"/>
                        <a:ext cx="3721100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24128" y="2734281"/>
            <a:ext cx="2162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electron density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02450" y="3526444"/>
            <a:ext cx="2539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lang="en-US" altLang="en-US" sz="2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nomalous density</a:t>
            </a:r>
            <a:endParaRPr lang="en-US" altLang="en-US" sz="22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07197"/>
              </p:ext>
            </p:extLst>
          </p:nvPr>
        </p:nvGraphicFramePr>
        <p:xfrm>
          <a:off x="724668" y="1472698"/>
          <a:ext cx="7951788" cy="57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4" name="Equation" r:id="rId5" imgW="3822480" imgH="279360" progId="Equation.DSMT4">
                  <p:embed/>
                </p:oleObj>
              </mc:Choice>
              <mc:Fallback>
                <p:oleObj name="Equation" r:id="rId5" imgW="3822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68" y="1472698"/>
                        <a:ext cx="7951788" cy="579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885794" y="5076473"/>
            <a:ext cx="355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accent2"/>
                </a:solidFill>
              </a:rPr>
              <a:t>[</a:t>
            </a:r>
            <a:r>
              <a:rPr lang="en-US" altLang="en-US" sz="3200" dirty="0" smtClean="0">
                <a:solidFill>
                  <a:schemeClr val="accent2"/>
                </a:solidFill>
              </a:rPr>
              <a:t>v,</a:t>
            </a:r>
            <a:r>
              <a:rPr lang="en-US" altLang="en-US" sz="3200" dirty="0" smtClean="0">
                <a:solidFill>
                  <a:schemeClr val="accent2"/>
                </a:solidFill>
                <a:sym typeface="Symbol" pitchFamily="18" charset="2"/>
              </a:rPr>
              <a:t>]  </a:t>
            </a:r>
            <a:r>
              <a:rPr lang="en-US" altLang="en-US" sz="3200" dirty="0">
                <a:solidFill>
                  <a:schemeClr val="accent2"/>
                </a:solidFill>
                <a:sym typeface="Symbol" pitchFamily="18" charset="2"/>
              </a:rPr>
              <a:t>  [</a:t>
            </a:r>
            <a:r>
              <a:rPr lang="en-US" altLang="en-US" sz="3200" dirty="0" smtClean="0">
                <a:solidFill>
                  <a:schemeClr val="accent2"/>
                </a:solidFill>
                <a:sym typeface="Symbol" pitchFamily="18" charset="2"/>
              </a:rPr>
              <a:t>,]</a:t>
            </a:r>
            <a:endParaRPr lang="en-US" altLang="en-US" sz="32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977439" y="4500409"/>
            <a:ext cx="5482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Hohenberg</a:t>
            </a:r>
            <a:r>
              <a:rPr lang="en-US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-Kohn theorem for superconductors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520" y="201668"/>
            <a:ext cx="234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Gap equation</a:t>
            </a:r>
            <a:endParaRPr lang="en-US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9632" y="4869160"/>
            <a:ext cx="722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Once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 given,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we can calculate </a:t>
            </a:r>
            <a:r>
              <a:rPr kumimoji="1" lang="en-US" altLang="ja-JP" i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T</a:t>
            </a:r>
            <a:r>
              <a:rPr kumimoji="1" lang="en-US" altLang="ja-JP" i="1" baseline="-25000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</a:t>
            </a:r>
            <a:r>
              <a:rPr lang="en-US" altLang="ja-JP" dirty="0">
                <a:latin typeface="Arial"/>
                <a:ea typeface="Arial Unicode MS" pitchFamily="50" charset="-128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 Unicode MS" pitchFamily="50" charset="-128"/>
                <a:cs typeface="Arial"/>
              </a:rPr>
              <a:t>without adjustable parameters</a:t>
            </a:r>
            <a:endParaRPr kumimoji="1" lang="en-US" altLang="ja-JP" i="1" baseline="-2500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4106" y="1124744"/>
            <a:ext cx="2967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Linearized gap equation</a:t>
            </a:r>
            <a:endParaRPr kumimoji="1" lang="ja-JP" alt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322352"/>
              </p:ext>
            </p:extLst>
          </p:nvPr>
        </p:nvGraphicFramePr>
        <p:xfrm>
          <a:off x="3419872" y="3429000"/>
          <a:ext cx="178219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1" name="数式" r:id="rId3" imgW="838200" imgH="508000" progId="Equation.3">
                  <p:embed/>
                </p:oleObj>
              </mc:Choice>
              <mc:Fallback>
                <p:oleObj name="数式" r:id="rId3" imgW="83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3429000"/>
                        <a:ext cx="1782199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40062"/>
              </p:ext>
            </p:extLst>
          </p:nvPr>
        </p:nvGraphicFramePr>
        <p:xfrm>
          <a:off x="2627784" y="1844824"/>
          <a:ext cx="38884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2" name="数式" r:id="rId5" imgW="1828800" imgH="508000" progId="Equation.3">
                  <p:embed/>
                </p:oleObj>
              </mc:Choice>
              <mc:Fallback>
                <p:oleObj name="数式" r:id="rId5" imgW="1828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1844824"/>
                        <a:ext cx="3888432" cy="108012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474244" y="3429000"/>
            <a:ext cx="34182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Arial"/>
                <a:cs typeface="Arial"/>
              </a:rPr>
              <a:t>Exchange-correlation functional</a:t>
            </a:r>
            <a:endParaRPr kumimoji="1" lang="ja-JP" altLang="en-US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8104" y="4149080"/>
            <a:ext cx="21478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Anomalous density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flipH="1">
            <a:off x="5076056" y="3645024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矢印コネクタ 16"/>
          <p:cNvCxnSpPr/>
          <p:nvPr/>
        </p:nvCxnSpPr>
        <p:spPr bwMode="auto">
          <a:xfrm flipH="1">
            <a:off x="5148064" y="4293096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89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35"/>
          <p:cNvSpPr>
            <a:spLocks noChangeArrowheads="1"/>
          </p:cNvSpPr>
          <p:nvPr/>
        </p:nvSpPr>
        <p:spPr bwMode="auto">
          <a:xfrm>
            <a:off x="325289" y="260648"/>
            <a:ext cx="583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</a:t>
            </a:r>
            <a:r>
              <a:rPr lang="en-US" altLang="ja-JP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MgB</a:t>
            </a:r>
            <a:r>
              <a:rPr lang="en-US" altLang="ja-JP" sz="28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ja-JP" altLang="en-GB" sz="28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3309" r="16245" b="10460"/>
          <a:stretch>
            <a:fillRect/>
          </a:stretch>
        </p:blipFill>
        <p:spPr bwMode="auto">
          <a:xfrm>
            <a:off x="1295400" y="1559768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 rot="16200000">
            <a:off x="434181" y="3587800"/>
            <a:ext cx="1265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1C1C1C"/>
                </a:solidFill>
                <a:sym typeface="Symbol" pitchFamily="18" charset="2"/>
              </a:rPr>
              <a:t></a:t>
            </a:r>
            <a:r>
              <a:rPr lang="en-US" altLang="en-US">
                <a:solidFill>
                  <a:srgbClr val="1C1C1C"/>
                </a:solidFill>
              </a:rPr>
              <a:t> [ meV]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52900" y="643656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1C1C1C"/>
                </a:solidFill>
              </a:rPr>
              <a:t>T [ K]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805" y="971436"/>
            <a:ext cx="4691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Floris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 al, Phys. Rev. </a:t>
            </a:r>
            <a:r>
              <a:rPr lang="en-US" altLang="ja-JP" sz="16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Lett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sz="1600" u="sng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94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037004 (2005)</a:t>
            </a:r>
          </a:p>
        </p:txBody>
      </p:sp>
      <p:pic>
        <p:nvPicPr>
          <p:cNvPr id="9" name="Picture 10" descr="MgBCove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94531"/>
            <a:ext cx="2216224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35"/>
          <p:cNvSpPr>
            <a:spLocks noChangeArrowheads="1"/>
          </p:cNvSpPr>
          <p:nvPr/>
        </p:nvSpPr>
        <p:spPr bwMode="auto">
          <a:xfrm>
            <a:off x="325289" y="260648"/>
            <a:ext cx="583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Application</a:t>
            </a:r>
            <a:r>
              <a:rPr lang="en-US" altLang="ja-JP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en-US" altLang="ja-JP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unconventional SC</a:t>
            </a:r>
            <a:endParaRPr lang="ja-JP" altLang="en-GB" sz="28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8024" y="980728"/>
            <a:ext cx="4248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R. Akashi</a:t>
            </a:r>
            <a:r>
              <a:rPr lang="en-US" altLang="ja-JP" sz="16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RA, PRB 88 054510 (2013)</a:t>
            </a: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4392488" cy="3956410"/>
          </a:xfrm>
          <a:prstGeom prst="rect">
            <a:avLst/>
          </a:prstGeom>
        </p:spPr>
      </p:pic>
      <p:pic>
        <p:nvPicPr>
          <p:cNvPr id="14" name="Picture 2" descr="C:\Users\nomura\Desktop\VESTAimage\K3C60_pre_stru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808" y="1753665"/>
            <a:ext cx="2780624" cy="26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273103" y="1340768"/>
            <a:ext cx="108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A</a:t>
            </a:r>
            <a:r>
              <a:rPr kumimoji="1" lang="en-US" altLang="ja-JP" sz="2800" baseline="-25000" dirty="0" smtClean="0">
                <a:latin typeface="Arial"/>
                <a:cs typeface="Arial"/>
              </a:rPr>
              <a:t>3</a:t>
            </a:r>
            <a:r>
              <a:rPr kumimoji="1" lang="en-US" altLang="ja-JP" sz="2800" dirty="0" smtClean="0">
                <a:latin typeface="Arial"/>
                <a:cs typeface="Arial"/>
              </a:rPr>
              <a:t>C</a:t>
            </a:r>
            <a:r>
              <a:rPr kumimoji="1" lang="en-US" altLang="ja-JP" sz="2800" baseline="-25000" dirty="0" smtClean="0">
                <a:latin typeface="Arial"/>
                <a:cs typeface="Arial"/>
              </a:rPr>
              <a:t>60</a:t>
            </a:r>
            <a:endParaRPr kumimoji="1" lang="ja-JP" altLang="en-US" sz="28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0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83671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Q2. </a:t>
            </a:r>
            <a:r>
              <a:rPr lang="en-US" altLang="ja-JP" sz="2800" dirty="0">
                <a:latin typeface="Arial"/>
                <a:cs typeface="Arial"/>
              </a:rPr>
              <a:t>What do you envision as the most </a:t>
            </a:r>
            <a:r>
              <a:rPr lang="en-US" altLang="ja-JP" sz="2800" dirty="0" smtClean="0">
                <a:latin typeface="Arial"/>
                <a:cs typeface="Arial"/>
              </a:rPr>
              <a:t>important</a:t>
            </a:r>
            <a:r>
              <a:rPr lang="en-US" altLang="ja-JP" sz="2800" dirty="0" smtClean="0">
                <a:latin typeface="Arial"/>
                <a:cs typeface="Arial"/>
              </a:rPr>
              <a:t> </a:t>
            </a:r>
            <a:r>
              <a:rPr lang="en-US" altLang="ja-JP" sz="2800" dirty="0">
                <a:latin typeface="Arial"/>
                <a:cs typeface="Arial"/>
              </a:rPr>
              <a:t>direction in the future </a:t>
            </a:r>
            <a:r>
              <a:rPr lang="en-US" altLang="ja-JP" sz="2800" dirty="0" smtClean="0">
                <a:latin typeface="Arial"/>
                <a:cs typeface="Arial"/>
              </a:rPr>
              <a:t>for finding</a:t>
            </a:r>
            <a:r>
              <a:rPr lang="en-US" altLang="ja-JP" sz="2800" dirty="0">
                <a:latin typeface="Arial"/>
                <a:cs typeface="Arial"/>
              </a:rPr>
              <a:t> </a:t>
            </a:r>
            <a:r>
              <a:rPr lang="en-US" altLang="ja-JP" sz="2800" dirty="0" smtClean="0">
                <a:latin typeface="Arial"/>
                <a:cs typeface="Arial"/>
              </a:rPr>
              <a:t>materials </a:t>
            </a:r>
            <a:r>
              <a:rPr lang="en-US" altLang="ja-JP" sz="2800" dirty="0">
                <a:latin typeface="Arial"/>
                <a:cs typeface="Arial"/>
              </a:rPr>
              <a:t>with desirable </a:t>
            </a:r>
            <a:r>
              <a:rPr lang="en-US" altLang="ja-JP" sz="2800" dirty="0" smtClean="0">
                <a:latin typeface="Arial"/>
                <a:cs typeface="Arial"/>
              </a:rPr>
              <a:t>properties ?</a:t>
            </a: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800" dirty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A2.</a:t>
            </a:r>
          </a:p>
          <a:p>
            <a:r>
              <a:rPr kumimoji="1" lang="en-US" altLang="ja-JP" sz="2800" dirty="0" smtClean="0">
                <a:latin typeface="Arial"/>
                <a:cs typeface="Arial"/>
              </a:rPr>
              <a:t>Development of DFT for unconventional SC</a:t>
            </a:r>
            <a:endParaRPr kumimoji="1" lang="ja-JP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47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19667</TotalTime>
  <Words>1470</Words>
  <Application>Microsoft Macintosh PowerPoint</Application>
  <PresentationFormat>画面に合わせる (4:3)</PresentationFormat>
  <Paragraphs>267</Paragraphs>
  <Slides>47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47</vt:i4>
      </vt:variant>
    </vt:vector>
  </HeadingPairs>
  <TitlesOfParts>
    <vt:vector size="51" baseType="lpstr">
      <vt:lpstr>標準デザイン</vt:lpstr>
      <vt:lpstr>Equation</vt:lpstr>
      <vt:lpstr>数式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研究計画</dc:title>
  <dc:creator>Ryotaro Arita</dc:creator>
  <cp:lastModifiedBy>Arita Ryotaro</cp:lastModifiedBy>
  <cp:revision>1511</cp:revision>
  <cp:lastPrinted>2011-06-09T14:04:35Z</cp:lastPrinted>
  <dcterms:created xsi:type="dcterms:W3CDTF">2007-01-28T12:46:14Z</dcterms:created>
  <dcterms:modified xsi:type="dcterms:W3CDTF">2013-09-25T16:01:30Z</dcterms:modified>
</cp:coreProperties>
</file>