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62" r:id="rId3"/>
    <p:sldId id="263" r:id="rId4"/>
    <p:sldId id="257" r:id="rId5"/>
    <p:sldId id="256" r:id="rId6"/>
    <p:sldId id="259" r:id="rId7"/>
    <p:sldId id="260" r:id="rId8"/>
    <p:sldId id="271" r:id="rId9"/>
    <p:sldId id="264" r:id="rId10"/>
    <p:sldId id="269" r:id="rId11"/>
    <p:sldId id="266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8299-4908-9F44-A8BB-209A66E30016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37908-2A5E-DB43-9F1F-3DDC65E9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F0AD-91EE-024A-8C10-B2DD211680C1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090A-D9E8-374C-B19A-234F1388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3090A-D9E8-374C-B19A-234F1388BA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698A-9D8B-7248-9455-641B747A2533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0090-D592-D746-89FD-20B24F56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sl.fmrib.ox.ac.uk/fsl" TargetMode="External"/><Relationship Id="rId4" Type="http://schemas.openxmlformats.org/officeDocument/2006/relationships/hyperlink" Target="http://www.conn-toolbox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l.ion.ucl.ac.uk/spm/doc/manua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187" y="3902013"/>
            <a:ext cx="6041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/>
              <a:t>Prepare data (functional </a:t>
            </a:r>
            <a:r>
              <a:rPr lang="en-US" sz="1200" dirty="0" smtClean="0"/>
              <a:t>&amp; anatomical) for analyses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Correct known sources of variation / noise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1200" dirty="0" err="1" smtClean="0"/>
              <a:t>Speechlab</a:t>
            </a:r>
            <a:r>
              <a:rPr lang="en-US" sz="1200" dirty="0" smtClean="0"/>
              <a:t> Q: Why preprocessing in CONN?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	a) CONN wraps SPM functionality: easy to use, transparent parallelization SCC cluster, QC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	</a:t>
            </a:r>
            <a:r>
              <a:rPr lang="en-US" sz="1200" dirty="0" smtClean="0"/>
              <a:t>b) exactly same preprocessing steps are typically used for activation or connectivity analyses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	</a:t>
            </a:r>
            <a:r>
              <a:rPr lang="en-US" sz="1200" dirty="0" smtClean="0"/>
              <a:t>c) new </a:t>
            </a:r>
            <a:r>
              <a:rPr lang="en-US" sz="1200" dirty="0" err="1" smtClean="0"/>
              <a:t>speechlab</a:t>
            </a:r>
            <a:r>
              <a:rPr lang="en-US" sz="1200" dirty="0" smtClean="0"/>
              <a:t> preprocessing &amp; analysis pipeline </a:t>
            </a:r>
            <a:r>
              <a:rPr lang="en-US" sz="1200" dirty="0" smtClean="0"/>
              <a:t>uses </a:t>
            </a:r>
            <a:r>
              <a:rPr lang="en-US" sz="1200" dirty="0" smtClean="0"/>
              <a:t>CONN functionality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92203" y="1673791"/>
            <a:ext cx="104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Setup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66241" y="1997371"/>
            <a:ext cx="27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CONN17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524500" y="2865742"/>
            <a:ext cx="149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6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1886287" y="3629059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</a:p>
        </p:txBody>
      </p:sp>
      <p:sp>
        <p:nvSpPr>
          <p:cNvPr id="49" name="Oval 48"/>
          <p:cNvSpPr/>
          <p:nvPr/>
        </p:nvSpPr>
        <p:spPr>
          <a:xfrm>
            <a:off x="1746392" y="2590381"/>
            <a:ext cx="1060056" cy="1060056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715670" y="2805942"/>
            <a:ext cx="871764" cy="81016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8354077" y="3124270"/>
            <a:ext cx="206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41968" y="6548150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608123" y="3539657"/>
            <a:ext cx="86856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second-level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Results GUI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05113" y="3523479"/>
            <a:ext cx="101346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Denoising</a:t>
            </a:r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 GUI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1968" y="3546363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1968" y="5207534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</a:p>
        </p:txBody>
      </p:sp>
      <p:sp>
        <p:nvSpPr>
          <p:cNvPr id="63" name="Oval 62"/>
          <p:cNvSpPr/>
          <p:nvPr/>
        </p:nvSpPr>
        <p:spPr>
          <a:xfrm>
            <a:off x="7576564" y="2663209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40582" y="2663209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329" y="2663209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77329" y="4316650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77329" y="5658465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flipV="1">
            <a:off x="4677957" y="3122281"/>
            <a:ext cx="2899108" cy="455328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flipV="1">
            <a:off x="4663423" y="3122282"/>
            <a:ext cx="2899108" cy="1540797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677957" y="1575605"/>
            <a:ext cx="2899108" cy="1548665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130" y="280594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Structural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0621" y="292998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Denoise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730" y="6109807"/>
            <a:ext cx="226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Computes connectivity measures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63423" y="481066"/>
            <a:ext cx="2899108" cy="2651287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4663423" y="3136481"/>
            <a:ext cx="2899108" cy="3589238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4663423" y="3122281"/>
            <a:ext cx="2899108" cy="2536184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666665" y="2480991"/>
            <a:ext cx="2899108" cy="655491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49" idx="6"/>
            <a:endCxn id="67" idx="1"/>
          </p:cNvCxnSpPr>
          <p:nvPr/>
        </p:nvCxnSpPr>
        <p:spPr>
          <a:xfrm>
            <a:off x="2806448" y="3120409"/>
            <a:ext cx="843619" cy="11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7" idx="0"/>
          </p:cNvCxnSpPr>
          <p:nvPr/>
        </p:nvCxnSpPr>
        <p:spPr>
          <a:xfrm flipV="1">
            <a:off x="4543223" y="3122312"/>
            <a:ext cx="134734" cy="1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84688" y="271820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4173" y="4810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Seed-based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84688" y="120973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4173" y="1466015"/>
            <a:ext cx="86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ROI-to-ROI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84688" y="2146117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8245" y="232009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84688" y="307502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9054" y="3119656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ICC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LCOR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GCOR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ALFF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84688" y="4015683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5936" y="4224930"/>
            <a:ext cx="88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Task-based</a:t>
            </a:r>
          </a:p>
          <a:p>
            <a:pPr algn="ctr"/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gPPI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384688" y="495634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1047" y="511856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84688" y="590876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0283" y="611801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3428" y="2929987"/>
            <a:ext cx="101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Preprocess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Straight Connector 58"/>
          <p:cNvCxnSpPr>
            <a:stCxn id="12" idx="6"/>
            <a:endCxn id="49" idx="2"/>
          </p:cNvCxnSpPr>
          <p:nvPr/>
        </p:nvCxnSpPr>
        <p:spPr>
          <a:xfrm>
            <a:off x="1391729" y="3120409"/>
            <a:ext cx="354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619426" y="2835923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-level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 flipV="1">
            <a:off x="1811081" y="3120409"/>
            <a:ext cx="1838986" cy="1651568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  <a:gd name="connsiteX0" fmla="*/ 0 w 972462"/>
              <a:gd name="connsiteY0" fmla="*/ 0 h 400495"/>
              <a:gd name="connsiteX1" fmla="*/ 972462 w 972462"/>
              <a:gd name="connsiteY1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2462" h="400495">
                <a:moveTo>
                  <a:pt x="0" y="0"/>
                </a:moveTo>
                <a:cubicBezTo>
                  <a:pt x="762715" y="7627"/>
                  <a:pt x="678817" y="404282"/>
                  <a:pt x="972462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 flipV="1">
            <a:off x="1810614" y="3131713"/>
            <a:ext cx="1838986" cy="2986300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  <a:gd name="connsiteX0" fmla="*/ 0 w 972462"/>
              <a:gd name="connsiteY0" fmla="*/ 0 h 400495"/>
              <a:gd name="connsiteX1" fmla="*/ 972462 w 972462"/>
              <a:gd name="connsiteY1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2462" h="400495">
                <a:moveTo>
                  <a:pt x="0" y="0"/>
                </a:moveTo>
                <a:cubicBezTo>
                  <a:pt x="762715" y="7627"/>
                  <a:pt x="678817" y="404282"/>
                  <a:pt x="972462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8814" y="4518173"/>
            <a:ext cx="92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3" name="Straight Connector 72"/>
          <p:cNvCxnSpPr>
            <a:stCxn id="72" idx="6"/>
            <a:endCxn id="67" idx="0"/>
          </p:cNvCxnSpPr>
          <p:nvPr/>
        </p:nvCxnSpPr>
        <p:spPr>
          <a:xfrm flipV="1">
            <a:off x="1391729" y="4771977"/>
            <a:ext cx="419352" cy="187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90701" y="5955997"/>
            <a:ext cx="47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9" name="Straight Connector 78"/>
          <p:cNvCxnSpPr>
            <a:stCxn id="78" idx="6"/>
            <a:endCxn id="68" idx="0"/>
          </p:cNvCxnSpPr>
          <p:nvPr/>
        </p:nvCxnSpPr>
        <p:spPr>
          <a:xfrm>
            <a:off x="1391729" y="6115665"/>
            <a:ext cx="418885" cy="23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Picture 84" descr="Screen Shot 2017-04-21 at 02.0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8" y="0"/>
            <a:ext cx="9161018" cy="237948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335263" y="1766013"/>
            <a:ext cx="1537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physiological, artifacts, residual subject movement effects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64329" y="2003569"/>
            <a:ext cx="136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Hypothesis testing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Population-level inferences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85144" y="523456"/>
            <a:ext cx="1524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Prepares data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(realignment, unwarp? field-map correct? slice-timing correction?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coregistration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indirect normalization/ direct normalization? outlier identification, smoothing)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6141" y="2123651"/>
            <a:ext cx="122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Imports data into CONN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72323" y="5771462"/>
            <a:ext cx="95640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first-level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Analyses GUI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806449" y="3118443"/>
            <a:ext cx="250832" cy="293243"/>
            <a:chOff x="3335263" y="4930083"/>
            <a:chExt cx="362739" cy="424072"/>
          </a:xfrm>
        </p:grpSpPr>
        <p:cxnSp>
          <p:nvCxnSpPr>
            <p:cNvPr id="100" name="Straight Connector 99"/>
            <p:cNvCxnSpPr>
              <a:stCxn id="98" idx="0"/>
            </p:cNvCxnSpPr>
            <p:nvPr/>
          </p:nvCxnSpPr>
          <p:spPr>
            <a:xfrm flipV="1">
              <a:off x="3516633" y="4930083"/>
              <a:ext cx="0" cy="1308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98" name="Rounded Rectangle 97"/>
            <p:cNvSpPr/>
            <p:nvPr/>
          </p:nvSpPr>
          <p:spPr>
            <a:xfrm>
              <a:off x="3335263" y="5060912"/>
              <a:ext cx="362739" cy="293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smtClean="0"/>
                <a:t>QA</a:t>
              </a:r>
              <a:endParaRPr lang="en-US" sz="10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462767" y="3122580"/>
            <a:ext cx="250832" cy="293243"/>
            <a:chOff x="3335263" y="4930083"/>
            <a:chExt cx="362739" cy="424072"/>
          </a:xfrm>
        </p:grpSpPr>
        <p:cxnSp>
          <p:nvCxnSpPr>
            <p:cNvPr id="107" name="Straight Connector 106"/>
            <p:cNvCxnSpPr>
              <a:stCxn id="108" idx="0"/>
            </p:cNvCxnSpPr>
            <p:nvPr/>
          </p:nvCxnSpPr>
          <p:spPr>
            <a:xfrm flipV="1">
              <a:off x="3516633" y="4930083"/>
              <a:ext cx="0" cy="1308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3335263" y="5060912"/>
              <a:ext cx="362739" cy="293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smtClean="0"/>
                <a:t>QA</a:t>
              </a:r>
              <a:endParaRPr lang="en-US" sz="10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422224" y="3122580"/>
            <a:ext cx="250832" cy="293243"/>
            <a:chOff x="3335263" y="4930083"/>
            <a:chExt cx="362739" cy="424072"/>
          </a:xfrm>
        </p:grpSpPr>
        <p:cxnSp>
          <p:nvCxnSpPr>
            <p:cNvPr id="110" name="Straight Connector 109"/>
            <p:cNvCxnSpPr>
              <a:stCxn id="111" idx="0"/>
            </p:cNvCxnSpPr>
            <p:nvPr/>
          </p:nvCxnSpPr>
          <p:spPr>
            <a:xfrm flipV="1">
              <a:off x="3516633" y="4930083"/>
              <a:ext cx="0" cy="1308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3335263" y="5060912"/>
              <a:ext cx="362739" cy="293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smtClean="0"/>
                <a:t>QA</a:t>
              </a:r>
              <a:endParaRPr lang="en-US" sz="1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933" y="2856475"/>
            <a:ext cx="810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QA plots</a:t>
            </a:r>
          </a:p>
        </p:txBody>
      </p:sp>
    </p:spTree>
    <p:extLst>
      <p:ext uri="{BB962C8B-B14F-4D97-AF65-F5344CB8AC3E}">
        <p14:creationId xmlns:p14="http://schemas.microsoft.com/office/powerpoint/2010/main" val="149024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1 at 23.3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5" y="995447"/>
            <a:ext cx="497475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45" y="50100"/>
            <a:ext cx="283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</a:t>
            </a:r>
          </a:p>
          <a:p>
            <a:r>
              <a:rPr lang="en-US" b="1" dirty="0" smtClean="0"/>
              <a:t>Quality Assurance plots</a:t>
            </a:r>
          </a:p>
          <a:p>
            <a:r>
              <a:rPr lang="en-US" b="1" dirty="0" smtClean="0"/>
              <a:t>(preprocessing)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32351" y="1883419"/>
            <a:ext cx="33947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Movie of functional data with </a:t>
            </a:r>
            <a:r>
              <a:rPr lang="en-US" sz="1400" dirty="0" err="1" smtClean="0"/>
              <a:t>timeseries</a:t>
            </a:r>
            <a:r>
              <a:rPr lang="en-US" sz="1400" dirty="0" smtClean="0"/>
              <a:t>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Global Signal scan-to-scan changes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Subject motion scan-to-scan displacement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Artifacts (outlier scans identified by ART)</a:t>
            </a:r>
          </a:p>
          <a:p>
            <a:endParaRPr lang="en-US" sz="1400" dirty="0"/>
          </a:p>
          <a:p>
            <a:r>
              <a:rPr lang="en-US" sz="1400" dirty="0" smtClean="0"/>
              <a:t>OK: no visible outliers beyond those already identified by ART (bottom </a:t>
            </a:r>
            <a:r>
              <a:rPr lang="en-US" sz="1400" dirty="0" err="1" smtClean="0"/>
              <a:t>timeseres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 smtClean="0"/>
              <a:t>QA measures: </a:t>
            </a:r>
            <a:r>
              <a:rPr lang="en-US" sz="1400" b="1" dirty="0" err="1" smtClean="0"/>
              <a:t>QA_validscans</a:t>
            </a:r>
            <a:r>
              <a:rPr lang="en-US" sz="1400" dirty="0" smtClean="0"/>
              <a:t>: second-level covariate computing number of valid scans (discounting outlier scans)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352" y="1497766"/>
            <a:ext cx="877163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artifacts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52" y="4506992"/>
            <a:ext cx="107079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realignment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351" y="4892644"/>
            <a:ext cx="3738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First- and last- acquisition across multiple sessions</a:t>
            </a:r>
          </a:p>
          <a:p>
            <a:endParaRPr lang="en-US" sz="1400" dirty="0"/>
          </a:p>
          <a:p>
            <a:r>
              <a:rPr lang="en-US" sz="1400" dirty="0" smtClean="0"/>
              <a:t>OK: no visible differences between all images</a:t>
            </a:r>
          </a:p>
          <a:p>
            <a:endParaRPr lang="en-US" sz="1400" dirty="0"/>
          </a:p>
          <a:p>
            <a:r>
              <a:rPr lang="en-US" sz="1400" dirty="0" smtClean="0"/>
              <a:t>QA measures: </a:t>
            </a:r>
            <a:r>
              <a:rPr lang="en-US" sz="1400" b="1" dirty="0" err="1" smtClean="0"/>
              <a:t>QA_maxmotion</a:t>
            </a:r>
            <a:r>
              <a:rPr lang="en-US" sz="1400" dirty="0" smtClean="0"/>
              <a:t>: second-level covariate computing maximum </a:t>
            </a:r>
            <a:r>
              <a:rPr lang="en-US" sz="1400" dirty="0" err="1" smtClean="0"/>
              <a:t>framewise</a:t>
            </a:r>
            <a:r>
              <a:rPr lang="en-US" sz="1400" dirty="0" smtClean="0"/>
              <a:t> displacement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980698" y="254419"/>
            <a:ext cx="3391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Does your data show subject-motion or other visible artifacts?</a:t>
            </a:r>
            <a:endParaRPr lang="en-US" b="1" dirty="0"/>
          </a:p>
        </p:txBody>
      </p:sp>
      <p:pic>
        <p:nvPicPr>
          <p:cNvPr id="13" name="Picture 12" descr="Screen Shot 2017-04-21 at 23.4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5" y="4046953"/>
            <a:ext cx="49747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2352" y="2152965"/>
            <a:ext cx="3554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Overlay your functional data to MNI gray matter boundaries (25% gray matter MNI tissue probability maps)</a:t>
            </a:r>
          </a:p>
          <a:p>
            <a:endParaRPr lang="en-US" sz="1400" dirty="0"/>
          </a:p>
          <a:p>
            <a:r>
              <a:rPr lang="en-US" sz="1400" dirty="0" smtClean="0"/>
              <a:t>OK: reasonably good match, particularly when averaged across all subjects. No visible </a:t>
            </a:r>
            <a:r>
              <a:rPr lang="en-US" sz="1400" i="1" dirty="0" smtClean="0"/>
              <a:t>consistent</a:t>
            </a:r>
            <a:r>
              <a:rPr lang="en-US" sz="1400" dirty="0" smtClean="0"/>
              <a:t> anatomical differences between subjects</a:t>
            </a:r>
          </a:p>
          <a:p>
            <a:endParaRPr lang="en-US" sz="1400" dirty="0"/>
          </a:p>
          <a:p>
            <a:r>
              <a:rPr lang="en-US" sz="1400" dirty="0" smtClean="0"/>
              <a:t>QA measures: </a:t>
            </a:r>
            <a:r>
              <a:rPr lang="en-US" sz="1400" b="1" dirty="0" err="1" smtClean="0"/>
              <a:t>QA_Gray</a:t>
            </a:r>
            <a:r>
              <a:rPr lang="en-US" sz="1400" b="1" dirty="0" smtClean="0"/>
              <a:t>/white/</a:t>
            </a:r>
            <a:r>
              <a:rPr lang="en-US" sz="1400" b="1" dirty="0" err="1" smtClean="0"/>
              <a:t>CSF_vol</a:t>
            </a:r>
            <a:endParaRPr lang="en-US" sz="1400" b="1" dirty="0" smtClean="0"/>
          </a:p>
        </p:txBody>
      </p:sp>
      <p:pic>
        <p:nvPicPr>
          <p:cNvPr id="8" name="Picture 7" descr="Screen Shot 2017-04-21 at 23.3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12" y="1242878"/>
            <a:ext cx="4974755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352" y="1497766"/>
            <a:ext cx="1764045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normalization functional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352" y="1760308"/>
            <a:ext cx="174262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normalization structural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2352" y="4823992"/>
            <a:ext cx="3554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Overlay </a:t>
            </a:r>
            <a:r>
              <a:rPr lang="en-US" sz="1400" dirty="0"/>
              <a:t>your </a:t>
            </a:r>
            <a:r>
              <a:rPr lang="en-US" sz="1400" dirty="0" smtClean="0"/>
              <a:t>ROIs onto an MNI template (e.g. gray</a:t>
            </a:r>
            <a:r>
              <a:rPr lang="en-US" sz="1400" dirty="0"/>
              <a:t>/white/CSF ROIs: </a:t>
            </a:r>
            <a:r>
              <a:rPr lang="en-US" sz="1400" dirty="0" smtClean="0"/>
              <a:t>computed by </a:t>
            </a:r>
            <a:r>
              <a:rPr lang="en-US" sz="1400" dirty="0"/>
              <a:t>preprocessing-pipeline segmentation step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 smtClean="0"/>
              <a:t>OK: white matter and CSF areas (particularly after erosion) do not overlap MNI template cortical gray matter regions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793664" y="95868"/>
            <a:ext cx="3260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Is your data in MNI space?</a:t>
            </a:r>
          </a:p>
          <a:p>
            <a:r>
              <a:rPr lang="en-US" sz="1400" dirty="0" smtClean="0"/>
              <a:t>Plot MNI-reference together with your functional/structural/ROI files</a:t>
            </a:r>
          </a:p>
        </p:txBody>
      </p:sp>
      <p:pic>
        <p:nvPicPr>
          <p:cNvPr id="17" name="Picture 16" descr="Screen Shot 2017-04-21 at 23.5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11" y="4191056"/>
            <a:ext cx="4974756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2352" y="4588088"/>
            <a:ext cx="1885227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registration MNI reference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45" y="50100"/>
            <a:ext cx="283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</a:t>
            </a:r>
          </a:p>
          <a:p>
            <a:r>
              <a:rPr lang="en-US" b="1" dirty="0" smtClean="0"/>
              <a:t>Quality Assurance plots</a:t>
            </a:r>
          </a:p>
          <a:p>
            <a:r>
              <a:rPr lang="en-US" b="1" dirty="0" smtClean="0"/>
              <a:t>(preprocessing)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16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345" y="50100"/>
            <a:ext cx="283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</a:t>
            </a:r>
          </a:p>
          <a:p>
            <a:r>
              <a:rPr lang="en-US" b="1" dirty="0" smtClean="0"/>
              <a:t>Quality Assurance plots</a:t>
            </a:r>
          </a:p>
          <a:p>
            <a:r>
              <a:rPr lang="en-US" b="1" dirty="0" smtClean="0"/>
              <a:t>(preprocessing)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32351" y="1883419"/>
            <a:ext cx="3394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Plot functional data with gray matter boundary (from ROIs: filled by preprocessing-pipeline segmentation step)</a:t>
            </a:r>
          </a:p>
          <a:p>
            <a:endParaRPr lang="en-US" sz="1400" dirty="0"/>
          </a:p>
          <a:p>
            <a:r>
              <a:rPr lang="en-US" sz="1400" dirty="0" smtClean="0"/>
              <a:t>OK: reasonable match between functional and anatomical modalities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352" y="1497766"/>
            <a:ext cx="1638241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registration functional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352" y="4438340"/>
            <a:ext cx="1616826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QA registration structural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0698" y="254419"/>
            <a:ext cx="365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Are your functional and structural data properly co-registered?</a:t>
            </a:r>
            <a:endParaRPr lang="en-US" b="1" dirty="0"/>
          </a:p>
        </p:txBody>
      </p:sp>
      <p:pic>
        <p:nvPicPr>
          <p:cNvPr id="12" name="Picture 11" descr="Screen Shot 2017-04-22 at 00.0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5" y="1163916"/>
            <a:ext cx="4974755" cy="2743200"/>
          </a:xfrm>
          <a:prstGeom prst="rect">
            <a:avLst/>
          </a:prstGeom>
        </p:spPr>
      </p:pic>
      <p:pic>
        <p:nvPicPr>
          <p:cNvPr id="13" name="Picture 12" descr="Screen Shot 2017-04-22 at 01.4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5" y="4069836"/>
            <a:ext cx="4974755" cy="274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2351" y="4801108"/>
            <a:ext cx="32117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Plot structural data with gray matter boundary (gray/white/CSF ROIs: computed by preprocessing-pipeline segmentation step)</a:t>
            </a:r>
          </a:p>
          <a:p>
            <a:endParaRPr lang="en-US" sz="1400" dirty="0"/>
          </a:p>
          <a:p>
            <a:r>
              <a:rPr lang="en-US" sz="1400" dirty="0"/>
              <a:t>OK: reasonable match between functional and anatomical modalities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7603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25" y="3795037"/>
            <a:ext cx="794874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Additional info / references</a:t>
            </a:r>
          </a:p>
          <a:p>
            <a:endParaRPr lang="en-US" b="1" dirty="0"/>
          </a:p>
          <a:p>
            <a:r>
              <a:rPr lang="en-US" b="1" dirty="0" smtClean="0"/>
              <a:t>SPM manual: 		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://www.fil.ion.ucl.ac.uk/spm/doc/</a:t>
            </a:r>
            <a:r>
              <a:rPr lang="en-US" dirty="0" smtClean="0">
                <a:hlinkClick r:id="rId2"/>
              </a:rPr>
              <a:t>manual.pdf</a:t>
            </a:r>
            <a:endParaRPr lang="en-US" dirty="0" smtClean="0"/>
          </a:p>
          <a:p>
            <a:r>
              <a:rPr lang="en-US" b="1" dirty="0" smtClean="0"/>
              <a:t>YouTube channels</a:t>
            </a:r>
            <a:r>
              <a:rPr lang="en-US" dirty="0" smtClean="0"/>
              <a:t>: 	</a:t>
            </a:r>
            <a:r>
              <a:rPr lang="en-US" i="1" dirty="0" smtClean="0"/>
              <a:t>Principles </a:t>
            </a:r>
            <a:r>
              <a:rPr lang="en-US" i="1" dirty="0"/>
              <a:t>of fMRI </a:t>
            </a:r>
            <a:r>
              <a:rPr lang="en-US" dirty="0"/>
              <a:t>(Martin Lindquist and Tor </a:t>
            </a:r>
            <a:r>
              <a:rPr lang="en-US" dirty="0" smtClean="0"/>
              <a:t>Wager)</a:t>
            </a:r>
          </a:p>
          <a:p>
            <a:pPr lvl="1"/>
            <a:r>
              <a:rPr lang="en-US" b="1" dirty="0" smtClean="0"/>
              <a:t> 				</a:t>
            </a:r>
            <a:r>
              <a:rPr lang="en-US" i="1" dirty="0" smtClean="0"/>
              <a:t>Andrew </a:t>
            </a:r>
            <a:r>
              <a:rPr lang="en-US" i="1" dirty="0" err="1" smtClean="0"/>
              <a:t>Jahn</a:t>
            </a:r>
            <a:endParaRPr lang="en-US" i="1" dirty="0"/>
          </a:p>
          <a:p>
            <a:r>
              <a:rPr lang="en-US" b="1" dirty="0" smtClean="0"/>
              <a:t>SPM: 				</a:t>
            </a:r>
            <a:r>
              <a:rPr lang="en-US" dirty="0" smtClean="0">
                <a:hlinkClick r:id="rId2"/>
              </a:rPr>
              <a:t>www.fil.ion.ucl.ac.uk</a:t>
            </a:r>
            <a:r>
              <a:rPr lang="en-US" dirty="0">
                <a:hlinkClick r:id="rId2"/>
              </a:rPr>
              <a:t>/spm</a:t>
            </a:r>
            <a:endParaRPr lang="en-US" b="1" dirty="0" smtClean="0"/>
          </a:p>
          <a:p>
            <a:r>
              <a:rPr lang="en-US" b="1" dirty="0" smtClean="0"/>
              <a:t>FSL</a:t>
            </a:r>
            <a:r>
              <a:rPr lang="en-US" dirty="0" smtClean="0"/>
              <a:t>: 					</a:t>
            </a:r>
            <a:r>
              <a:rPr lang="en-US" dirty="0" smtClean="0">
                <a:hlinkClick r:id="rId3"/>
              </a:rPr>
              <a:t>fsl.fmrib.ox.ac.uk</a:t>
            </a:r>
            <a:r>
              <a:rPr lang="en-US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fsl</a:t>
            </a:r>
            <a:endParaRPr lang="en-US" dirty="0"/>
          </a:p>
          <a:p>
            <a:r>
              <a:rPr lang="en-US" b="1" dirty="0" smtClean="0"/>
              <a:t>CONN: 				</a:t>
            </a:r>
            <a:r>
              <a:rPr lang="en-US" dirty="0" smtClean="0">
                <a:hlinkClick r:id="rId4"/>
              </a:rPr>
              <a:t>www.conn-toolbox.org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					</a:t>
            </a:r>
            <a:r>
              <a:rPr lang="en-US" dirty="0" err="1" smtClean="0"/>
              <a:t>matlab</a:t>
            </a:r>
            <a:r>
              <a:rPr lang="en-US" dirty="0" smtClean="0"/>
              <a:t>: help </a:t>
            </a:r>
            <a:r>
              <a:rPr lang="en-US" dirty="0" err="1" smtClean="0"/>
              <a:t>conn_setup_preproc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56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88986" y="2480992"/>
            <a:ext cx="2736941" cy="15346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354077" y="3124270"/>
            <a:ext cx="206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1968" y="6548150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08123" y="3539657"/>
            <a:ext cx="86856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second-level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Results GUI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05113" y="3523479"/>
            <a:ext cx="101346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Denoising</a:t>
            </a:r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 GUI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86287" y="3629059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1968" y="3546363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1968" y="5207534"/>
            <a:ext cx="783152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 GUI</a:t>
            </a:r>
          </a:p>
        </p:txBody>
      </p:sp>
      <p:sp>
        <p:nvSpPr>
          <p:cNvPr id="75" name="Oval 74"/>
          <p:cNvSpPr/>
          <p:nvPr/>
        </p:nvSpPr>
        <p:spPr>
          <a:xfrm>
            <a:off x="7576564" y="2663209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640582" y="2663209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46392" y="2590381"/>
            <a:ext cx="1060056" cy="1060056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77329" y="2663209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7329" y="4316650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77329" y="5658465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 flipV="1">
            <a:off x="4677957" y="3122281"/>
            <a:ext cx="2899108" cy="455328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 flipV="1">
            <a:off x="4663423" y="3122282"/>
            <a:ext cx="2899108" cy="1540797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4677957" y="1575605"/>
            <a:ext cx="2899108" cy="1548665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6130" y="280594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Structural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20621" y="292998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Denoise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01730" y="6109807"/>
            <a:ext cx="226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Computes connectivity measures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4663423" y="481066"/>
            <a:ext cx="2899108" cy="2651287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 flipV="1">
            <a:off x="4663423" y="3136481"/>
            <a:ext cx="2899108" cy="3589238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 flipV="1">
            <a:off x="4663423" y="3122281"/>
            <a:ext cx="2899108" cy="2536184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666665" y="2480991"/>
            <a:ext cx="2899108" cy="655491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58" h="400495">
                <a:moveTo>
                  <a:pt x="0" y="400468"/>
                </a:moveTo>
                <a:cubicBezTo>
                  <a:pt x="186865" y="266979"/>
                  <a:pt x="76272" y="30511"/>
                  <a:pt x="560596" y="0"/>
                </a:cubicBezTo>
                <a:cubicBezTo>
                  <a:pt x="1323311" y="7627"/>
                  <a:pt x="1239413" y="404282"/>
                  <a:pt x="1533058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1" name="Straight Connector 90"/>
          <p:cNvCxnSpPr>
            <a:stCxn id="77" idx="6"/>
            <a:endCxn id="110" idx="1"/>
          </p:cNvCxnSpPr>
          <p:nvPr/>
        </p:nvCxnSpPr>
        <p:spPr>
          <a:xfrm>
            <a:off x="2806448" y="3120409"/>
            <a:ext cx="843619" cy="11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81" idx="0"/>
          </p:cNvCxnSpPr>
          <p:nvPr/>
        </p:nvCxnSpPr>
        <p:spPr>
          <a:xfrm flipV="1">
            <a:off x="4543223" y="3122312"/>
            <a:ext cx="134734" cy="1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384688" y="271820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94173" y="4810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Seed-based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84688" y="120973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94173" y="1466015"/>
            <a:ext cx="86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ROI-to-ROI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84688" y="2146117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88245" y="232009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5384688" y="307502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69054" y="3119656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ICC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LCOR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GCOR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ALFF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84688" y="4015683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05936" y="4224930"/>
            <a:ext cx="88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Task-based</a:t>
            </a:r>
          </a:p>
          <a:p>
            <a:pPr algn="ctr"/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gPPI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384688" y="495634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51047" y="511856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384688" y="590876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70283" y="611801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93428" y="2929987"/>
            <a:ext cx="101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Preprocess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8" name="Straight Connector 107"/>
          <p:cNvCxnSpPr>
            <a:stCxn id="78" idx="6"/>
            <a:endCxn id="77" idx="2"/>
          </p:cNvCxnSpPr>
          <p:nvPr/>
        </p:nvCxnSpPr>
        <p:spPr>
          <a:xfrm>
            <a:off x="1391729" y="3120409"/>
            <a:ext cx="354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19426" y="2835923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-level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1811081" y="3120409"/>
            <a:ext cx="1838986" cy="1651568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  <a:gd name="connsiteX0" fmla="*/ 0 w 972462"/>
              <a:gd name="connsiteY0" fmla="*/ 0 h 400495"/>
              <a:gd name="connsiteX1" fmla="*/ 972462 w 972462"/>
              <a:gd name="connsiteY1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2462" h="400495">
                <a:moveTo>
                  <a:pt x="0" y="0"/>
                </a:moveTo>
                <a:cubicBezTo>
                  <a:pt x="762715" y="7627"/>
                  <a:pt x="678817" y="404282"/>
                  <a:pt x="972462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 flipV="1">
            <a:off x="1810614" y="3131713"/>
            <a:ext cx="1838986" cy="2986300"/>
          </a:xfrm>
          <a:custGeom>
            <a:avLst/>
            <a:gdLst>
              <a:gd name="connsiteX0" fmla="*/ 0 w 880936"/>
              <a:gd name="connsiteY0" fmla="*/ 11442 h 11442"/>
              <a:gd name="connsiteX1" fmla="*/ 880936 w 880936"/>
              <a:gd name="connsiteY1" fmla="*/ 0 h 11442"/>
              <a:gd name="connsiteX0" fmla="*/ 0 w 880936"/>
              <a:gd name="connsiteY0" fmla="*/ 11442 h 11442"/>
              <a:gd name="connsiteX1" fmla="*/ 354663 w 880936"/>
              <a:gd name="connsiteY1" fmla="*/ 0 h 11442"/>
              <a:gd name="connsiteX2" fmla="*/ 880936 w 880936"/>
              <a:gd name="connsiteY2" fmla="*/ 0 h 11442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880936"/>
              <a:gd name="connsiteY0" fmla="*/ 400468 h 400468"/>
              <a:gd name="connsiteX1" fmla="*/ 560596 w 880936"/>
              <a:gd name="connsiteY1" fmla="*/ 0 h 400468"/>
              <a:gd name="connsiteX2" fmla="*/ 880936 w 880936"/>
              <a:gd name="connsiteY2" fmla="*/ 389026 h 40046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8"/>
              <a:gd name="connsiteX1" fmla="*/ 560596 w 1533058"/>
              <a:gd name="connsiteY1" fmla="*/ 0 h 400498"/>
              <a:gd name="connsiteX2" fmla="*/ 1533058 w 1533058"/>
              <a:gd name="connsiteY2" fmla="*/ 400468 h 400498"/>
              <a:gd name="connsiteX0" fmla="*/ 0 w 1533058"/>
              <a:gd name="connsiteY0" fmla="*/ 400468 h 400495"/>
              <a:gd name="connsiteX1" fmla="*/ 560596 w 1533058"/>
              <a:gd name="connsiteY1" fmla="*/ 0 h 400495"/>
              <a:gd name="connsiteX2" fmla="*/ 1533058 w 1533058"/>
              <a:gd name="connsiteY2" fmla="*/ 400468 h 400495"/>
              <a:gd name="connsiteX0" fmla="*/ 0 w 972462"/>
              <a:gd name="connsiteY0" fmla="*/ 0 h 400495"/>
              <a:gd name="connsiteX1" fmla="*/ 972462 w 972462"/>
              <a:gd name="connsiteY1" fmla="*/ 400468 h 4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2462" h="400495">
                <a:moveTo>
                  <a:pt x="0" y="0"/>
                </a:moveTo>
                <a:cubicBezTo>
                  <a:pt x="762715" y="7627"/>
                  <a:pt x="678817" y="404282"/>
                  <a:pt x="972462" y="400468"/>
                </a:cubicBezTo>
              </a:path>
            </a:pathLst>
          </a:cu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8814" y="4518173"/>
            <a:ext cx="92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3" name="Straight Connector 112"/>
          <p:cNvCxnSpPr>
            <a:stCxn id="79" idx="6"/>
            <a:endCxn id="110" idx="0"/>
          </p:cNvCxnSpPr>
          <p:nvPr/>
        </p:nvCxnSpPr>
        <p:spPr>
          <a:xfrm flipV="1">
            <a:off x="1391729" y="4771977"/>
            <a:ext cx="419352" cy="187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90701" y="5955997"/>
            <a:ext cx="47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5" name="Straight Connector 114"/>
          <p:cNvCxnSpPr>
            <a:stCxn id="80" idx="6"/>
            <a:endCxn id="111" idx="0"/>
          </p:cNvCxnSpPr>
          <p:nvPr/>
        </p:nvCxnSpPr>
        <p:spPr>
          <a:xfrm>
            <a:off x="1391729" y="6115665"/>
            <a:ext cx="418885" cy="23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Screen Shot 2017-04-21 at 02.0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8" y="0"/>
            <a:ext cx="9161018" cy="237948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335263" y="1766013"/>
            <a:ext cx="1537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physiological, artifacts, residual subject movement effects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64329" y="2003569"/>
            <a:ext cx="136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Hypothesis testing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Population-level inferences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85144" y="523456"/>
            <a:ext cx="1524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Prepares data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(realignment, unwarp? field-map correct? slice-timing correction?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coregistration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indirect normalization/ direct normalization? outlier identification, smoothing)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141" y="2123651"/>
            <a:ext cx="122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Imports data into CONN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72323" y="5771462"/>
            <a:ext cx="95640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first-level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Analyses GUI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806449" y="3118443"/>
            <a:ext cx="250832" cy="293243"/>
            <a:chOff x="3335263" y="4930083"/>
            <a:chExt cx="362739" cy="424072"/>
          </a:xfrm>
        </p:grpSpPr>
        <p:cxnSp>
          <p:nvCxnSpPr>
            <p:cNvPr id="123" name="Straight Connector 122"/>
            <p:cNvCxnSpPr>
              <a:stCxn id="124" idx="0"/>
            </p:cNvCxnSpPr>
            <p:nvPr/>
          </p:nvCxnSpPr>
          <p:spPr>
            <a:xfrm flipV="1">
              <a:off x="3516633" y="4930083"/>
              <a:ext cx="0" cy="1308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3335263" y="5060912"/>
              <a:ext cx="362739" cy="293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smtClean="0"/>
                <a:t>QA</a:t>
              </a:r>
              <a:endParaRPr lang="en-US" sz="10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462767" y="3122580"/>
            <a:ext cx="250832" cy="293243"/>
            <a:chOff x="3335263" y="4930083"/>
            <a:chExt cx="362739" cy="424072"/>
          </a:xfrm>
        </p:grpSpPr>
        <p:cxnSp>
          <p:nvCxnSpPr>
            <p:cNvPr id="126" name="Straight Connector 125"/>
            <p:cNvCxnSpPr>
              <a:stCxn id="127" idx="0"/>
            </p:cNvCxnSpPr>
            <p:nvPr/>
          </p:nvCxnSpPr>
          <p:spPr>
            <a:xfrm flipV="1">
              <a:off x="3516633" y="4930083"/>
              <a:ext cx="0" cy="1308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3335263" y="5060912"/>
              <a:ext cx="362739" cy="293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smtClean="0"/>
                <a:t>QA</a:t>
              </a:r>
              <a:endParaRPr lang="en-US" sz="10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422224" y="3122580"/>
            <a:ext cx="250832" cy="293243"/>
            <a:chOff x="3335263" y="4930083"/>
            <a:chExt cx="362739" cy="424072"/>
          </a:xfrm>
        </p:grpSpPr>
        <p:cxnSp>
          <p:nvCxnSpPr>
            <p:cNvPr id="129" name="Straight Connector 128"/>
            <p:cNvCxnSpPr>
              <a:stCxn id="130" idx="0"/>
            </p:cNvCxnSpPr>
            <p:nvPr/>
          </p:nvCxnSpPr>
          <p:spPr>
            <a:xfrm flipV="1">
              <a:off x="3516633" y="4930083"/>
              <a:ext cx="0" cy="1308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3335263" y="5060912"/>
              <a:ext cx="362739" cy="2932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smtClean="0"/>
                <a:t>QA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8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1 at 19.2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35" y="327270"/>
            <a:ext cx="6784005" cy="3735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17633" y="956707"/>
            <a:ext cx="52436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</a:t>
            </a:r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27143" y="73553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5944" y="21628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Structural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Screen Shot 2017-04-21 at 22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9" y="4203396"/>
            <a:ext cx="4411211" cy="2654604"/>
          </a:xfrm>
          <a:prstGeom prst="rect">
            <a:avLst/>
          </a:prstGeom>
        </p:spPr>
      </p:pic>
      <p:sp>
        <p:nvSpPr>
          <p:cNvPr id="16" name="Bent Arrow 15"/>
          <p:cNvSpPr/>
          <p:nvPr/>
        </p:nvSpPr>
        <p:spPr>
          <a:xfrm rot="5400000" flipV="1">
            <a:off x="1349508" y="3595635"/>
            <a:ext cx="1190751" cy="26132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59745" y="3077876"/>
            <a:ext cx="852154" cy="190348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424" y="3490675"/>
            <a:ext cx="965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Preprocess functional/structural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327" y="2316033"/>
            <a:ext cx="158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/>
              <a:t>Enter raw Structural and Functional volumes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74" y="1676267"/>
            <a:ext cx="145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/>
              <a:t>Define number of subjects and sessions/runs</a:t>
            </a:r>
          </a:p>
        </p:txBody>
      </p:sp>
      <p:sp>
        <p:nvSpPr>
          <p:cNvPr id="24" name="Bent Arrow 23"/>
          <p:cNvSpPr/>
          <p:nvPr/>
        </p:nvSpPr>
        <p:spPr>
          <a:xfrm rot="10800000" flipH="1" flipV="1">
            <a:off x="993515" y="1031810"/>
            <a:ext cx="1166230" cy="668798"/>
          </a:xfrm>
          <a:prstGeom prst="bentArrow">
            <a:avLst>
              <a:gd name="adj1" fmla="val 12260"/>
              <a:gd name="adj2" fmla="val 13501"/>
              <a:gd name="adj3" fmla="val 20263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82627" y="987953"/>
            <a:ext cx="852154" cy="626284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10800000" flipH="1" flipV="1">
            <a:off x="1354369" y="1346323"/>
            <a:ext cx="805376" cy="969710"/>
          </a:xfrm>
          <a:prstGeom prst="bentArrow">
            <a:avLst>
              <a:gd name="adj1" fmla="val 12260"/>
              <a:gd name="adj2" fmla="val 13501"/>
              <a:gd name="adj3" fmla="val 20263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212" y="4975072"/>
            <a:ext cx="52436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Setup</a:t>
            </a:r>
          </a:p>
        </p:txBody>
      </p:sp>
      <p:sp>
        <p:nvSpPr>
          <p:cNvPr id="13" name="Oval 12"/>
          <p:cNvSpPr/>
          <p:nvPr/>
        </p:nvSpPr>
        <p:spPr>
          <a:xfrm>
            <a:off x="5166466" y="3924952"/>
            <a:ext cx="1060056" cy="1060056"/>
          </a:xfrm>
          <a:prstGeom prst="ellipse">
            <a:avLst/>
          </a:prstGeom>
          <a:solidFill>
            <a:srgbClr val="D9D9D9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3502" y="4264558"/>
            <a:ext cx="101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Preprocess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5924" y="5565277"/>
            <a:ext cx="230607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/>
              <a:t>Preprocessing pipeline</a:t>
            </a:r>
            <a:r>
              <a:rPr lang="en-US" sz="1200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Series of preprocessing steps (applied sequentially)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8089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/>
          <p:cNvSpPr/>
          <p:nvPr/>
        </p:nvSpPr>
        <p:spPr>
          <a:xfrm>
            <a:off x="3271304" y="50100"/>
            <a:ext cx="29829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1. MNI-space direct normalization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45" y="50100"/>
            <a:ext cx="2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default Preprocessing pipelines: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483678" y="1256938"/>
            <a:ext cx="2770540" cy="464337"/>
            <a:chOff x="2999254" y="953942"/>
            <a:chExt cx="3553899" cy="595626"/>
          </a:xfrm>
        </p:grpSpPr>
        <p:grpSp>
          <p:nvGrpSpPr>
            <p:cNvPr id="6" name="Group 5"/>
            <p:cNvGrpSpPr/>
            <p:nvPr/>
          </p:nvGrpSpPr>
          <p:grpSpPr>
            <a:xfrm>
              <a:off x="5599948" y="953942"/>
              <a:ext cx="953205" cy="595626"/>
              <a:chOff x="6418548" y="1025278"/>
              <a:chExt cx="1528921" cy="95537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047763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3802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1663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18548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946143" y="953942"/>
              <a:ext cx="1083965" cy="595626"/>
              <a:chOff x="5369857" y="1025278"/>
              <a:chExt cx="1738659" cy="95537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0881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98742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80098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59124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36985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06866" y="953942"/>
              <a:ext cx="1076701" cy="595626"/>
              <a:chOff x="4344469" y="1025278"/>
              <a:chExt cx="1727007" cy="95537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17177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6203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74064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5420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4446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60324" y="953942"/>
              <a:ext cx="1069437" cy="595626"/>
              <a:chOff x="3307429" y="1025278"/>
              <a:chExt cx="1715356" cy="95537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2307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2499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1525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49386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0742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99254" y="953942"/>
              <a:ext cx="1091230" cy="595626"/>
              <a:chOff x="2247086" y="1025278"/>
              <a:chExt cx="1750311" cy="95537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483677" y="2414164"/>
            <a:ext cx="2784067" cy="464337"/>
            <a:chOff x="2247086" y="2376780"/>
            <a:chExt cx="5728216" cy="955372"/>
          </a:xfrm>
        </p:grpSpPr>
        <p:grpSp>
          <p:nvGrpSpPr>
            <p:cNvPr id="36" name="Group 35"/>
            <p:cNvGrpSpPr/>
            <p:nvPr/>
          </p:nvGrpSpPr>
          <p:grpSpPr>
            <a:xfrm>
              <a:off x="6390715" y="2404613"/>
              <a:ext cx="1584587" cy="899706"/>
              <a:chOff x="6390715" y="2404613"/>
              <a:chExt cx="1584587" cy="899706"/>
            </a:xfrm>
          </p:grpSpPr>
          <p:sp>
            <p:nvSpPr>
              <p:cNvPr id="61" name="Rectangle 60"/>
              <p:cNvSpPr/>
              <p:nvPr/>
            </p:nvSpPr>
            <p:spPr>
              <a:xfrm rot="3342911">
                <a:off x="7047763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3342911">
                <a:off x="683802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342911">
                <a:off x="661663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3342911">
                <a:off x="6418548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369857" y="2376780"/>
              <a:ext cx="1738659" cy="955372"/>
              <a:chOff x="5369857" y="2376780"/>
              <a:chExt cx="1738659" cy="955372"/>
            </a:xfrm>
          </p:grpSpPr>
          <p:sp>
            <p:nvSpPr>
              <p:cNvPr id="56" name="Rectangle 55"/>
              <p:cNvSpPr/>
              <p:nvPr/>
            </p:nvSpPr>
            <p:spPr>
              <a:xfrm rot="2495612">
                <a:off x="620881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2495612">
                <a:off x="598742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2495612">
                <a:off x="580098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495612">
                <a:off x="559124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2495612">
                <a:off x="536985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469" y="2376780"/>
              <a:ext cx="1727007" cy="955372"/>
              <a:chOff x="4344469" y="2376780"/>
              <a:chExt cx="1727007" cy="955372"/>
            </a:xfrm>
          </p:grpSpPr>
          <p:sp>
            <p:nvSpPr>
              <p:cNvPr id="51" name="Rectangle 50"/>
              <p:cNvSpPr/>
              <p:nvPr/>
            </p:nvSpPr>
            <p:spPr>
              <a:xfrm rot="2049641">
                <a:off x="517177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2049641">
                <a:off x="496203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2049641">
                <a:off x="474064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2049641">
                <a:off x="455420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2049641">
                <a:off x="434446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07429" y="2376780"/>
              <a:ext cx="1715356" cy="955372"/>
              <a:chOff x="3307429" y="2376780"/>
              <a:chExt cx="1715356" cy="955372"/>
            </a:xfrm>
          </p:grpSpPr>
          <p:sp>
            <p:nvSpPr>
              <p:cNvPr id="46" name="Rectangle 45"/>
              <p:cNvSpPr/>
              <p:nvPr/>
            </p:nvSpPr>
            <p:spPr>
              <a:xfrm rot="1168912">
                <a:off x="412307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168912">
                <a:off x="392499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168912">
                <a:off x="371525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168912">
                <a:off x="349386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168912">
                <a:off x="330742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247086" y="2376780"/>
              <a:ext cx="1750311" cy="955372"/>
              <a:chOff x="2247086" y="1025278"/>
              <a:chExt cx="1750311" cy="95537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483678" y="3323286"/>
            <a:ext cx="2597182" cy="464337"/>
            <a:chOff x="2247086" y="3833140"/>
            <a:chExt cx="5343700" cy="955372"/>
          </a:xfrm>
        </p:grpSpPr>
        <p:grpSp>
          <p:nvGrpSpPr>
            <p:cNvPr id="66" name="Group 65"/>
            <p:cNvGrpSpPr/>
            <p:nvPr/>
          </p:nvGrpSpPr>
          <p:grpSpPr>
            <a:xfrm>
              <a:off x="6390715" y="3860973"/>
              <a:ext cx="1200071" cy="899706"/>
              <a:chOff x="6390715" y="3860973"/>
              <a:chExt cx="1200071" cy="899706"/>
            </a:xfrm>
          </p:grpSpPr>
          <p:sp>
            <p:nvSpPr>
              <p:cNvPr id="91" name="Rectangle 90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369857" y="3833140"/>
              <a:ext cx="1225971" cy="955372"/>
              <a:chOff x="5369857" y="3833140"/>
              <a:chExt cx="1225971" cy="955372"/>
            </a:xfrm>
          </p:grpSpPr>
          <p:sp>
            <p:nvSpPr>
              <p:cNvPr id="86" name="Rectangle 85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344469" y="3833140"/>
              <a:ext cx="1214319" cy="955372"/>
              <a:chOff x="4344469" y="3833140"/>
              <a:chExt cx="1214319" cy="955372"/>
            </a:xfrm>
          </p:grpSpPr>
          <p:sp>
            <p:nvSpPr>
              <p:cNvPr id="81" name="Rectangle 80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377344" y="3833140"/>
              <a:ext cx="1179361" cy="955372"/>
              <a:chOff x="3377344" y="3833140"/>
              <a:chExt cx="1179361" cy="955372"/>
            </a:xfrm>
          </p:grpSpPr>
          <p:sp>
            <p:nvSpPr>
              <p:cNvPr id="77" name="Rectangle 76"/>
              <p:cNvSpPr/>
              <p:nvPr/>
            </p:nvSpPr>
            <p:spPr>
              <a:xfrm rot="1168912">
                <a:off x="365699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1168912">
                <a:off x="357543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1168912">
                <a:off x="348221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1168912">
                <a:off x="337734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 rot="1168912">
              <a:off x="3307429" y="3833140"/>
              <a:ext cx="899706" cy="9553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47086" y="3833140"/>
              <a:ext cx="1237623" cy="955372"/>
              <a:chOff x="2247086" y="3833140"/>
              <a:chExt cx="1237623" cy="95537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6568579" y="1824776"/>
            <a:ext cx="182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Realignment</a:t>
            </a:r>
            <a:endParaRPr lang="en-US" sz="1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597286" y="2951278"/>
            <a:ext cx="168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Slice-timing</a:t>
            </a:r>
            <a:endParaRPr lang="en-US" sz="16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597286" y="3948936"/>
            <a:ext cx="23981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Functional Normalization</a:t>
            </a:r>
          </a:p>
          <a:p>
            <a:r>
              <a:rPr lang="en-US" sz="1600" b="1" dirty="0" smtClean="0"/>
              <a:t>(direct)</a:t>
            </a:r>
            <a:endParaRPr lang="en-US" sz="1600" b="1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2373470" y="1256938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0" name="Rectangle 129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365218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368424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3629304" y="4209699"/>
            <a:ext cx="2395722" cy="522368"/>
            <a:chOff x="3144881" y="4585550"/>
            <a:chExt cx="2395722" cy="522368"/>
          </a:xfrm>
        </p:grpSpPr>
        <p:grpSp>
          <p:nvGrpSpPr>
            <p:cNvPr id="144" name="Group 143"/>
            <p:cNvGrpSpPr/>
            <p:nvPr/>
          </p:nvGrpSpPr>
          <p:grpSpPr>
            <a:xfrm rot="18379558">
              <a:off x="5097473" y="4658936"/>
              <a:ext cx="506518" cy="379743"/>
              <a:chOff x="6390715" y="3860973"/>
              <a:chExt cx="1200071" cy="899706"/>
            </a:xfrm>
          </p:grpSpPr>
          <p:sp>
            <p:nvSpPr>
              <p:cNvPr id="170" name="Rectangle 169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18379558">
              <a:off x="4602342" y="4645236"/>
              <a:ext cx="517450" cy="403238"/>
              <a:chOff x="5369857" y="3833140"/>
              <a:chExt cx="1225971" cy="955372"/>
            </a:xfrm>
          </p:grpSpPr>
          <p:sp>
            <p:nvSpPr>
              <p:cNvPr id="165" name="Rectangle 164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 rot="18379558">
              <a:off x="4103250" y="4645357"/>
              <a:ext cx="512532" cy="403238"/>
              <a:chOff x="4344469" y="3833140"/>
              <a:chExt cx="1214319" cy="955372"/>
            </a:xfrm>
          </p:grpSpPr>
          <p:sp>
            <p:nvSpPr>
              <p:cNvPr id="160" name="Rectangle 159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19515984">
              <a:off x="3591406" y="4645720"/>
              <a:ext cx="537397" cy="414097"/>
              <a:chOff x="3734501" y="4843406"/>
              <a:chExt cx="689344" cy="531181"/>
            </a:xfrm>
          </p:grpSpPr>
          <p:grpSp>
            <p:nvGrpSpPr>
              <p:cNvPr id="154" name="Group 153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ectangle 154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18379558">
              <a:off x="3085316" y="4645115"/>
              <a:ext cx="522368" cy="403238"/>
              <a:chOff x="2247086" y="3833140"/>
              <a:chExt cx="1237623" cy="95537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-34320" y="3470420"/>
            <a:ext cx="20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Structural Segmentation &amp; Normalization (direct)</a:t>
            </a:r>
            <a:endParaRPr lang="en-US" sz="1600" b="1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2373470" y="4277215"/>
            <a:ext cx="850698" cy="464336"/>
            <a:chOff x="1889047" y="4676400"/>
            <a:chExt cx="850698" cy="464336"/>
          </a:xfrm>
        </p:grpSpPr>
        <p:sp>
          <p:nvSpPr>
            <p:cNvPr id="176" name="Rectangle 175"/>
            <p:cNvSpPr/>
            <p:nvPr/>
          </p:nvSpPr>
          <p:spPr>
            <a:xfrm rot="19591940">
              <a:off x="2302464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 rot="19591940">
              <a:off x="2194862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 rot="19591940">
              <a:off x="2098586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9591940">
              <a:off x="1996648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19591940">
              <a:off x="1889047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Curved Left Arrow 180"/>
          <p:cNvSpPr/>
          <p:nvPr/>
        </p:nvSpPr>
        <p:spPr>
          <a:xfrm>
            <a:off x="6324131" y="1616416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2" name="Curved Left Arrow 181"/>
          <p:cNvSpPr/>
          <p:nvPr/>
        </p:nvSpPr>
        <p:spPr>
          <a:xfrm>
            <a:off x="6324131" y="2734902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3" name="Curved Left Arrow 182"/>
          <p:cNvSpPr/>
          <p:nvPr/>
        </p:nvSpPr>
        <p:spPr>
          <a:xfrm>
            <a:off x="6324131" y="3655321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4" name="Curved Left Arrow 183"/>
          <p:cNvSpPr/>
          <p:nvPr/>
        </p:nvSpPr>
        <p:spPr>
          <a:xfrm flipH="1">
            <a:off x="1916236" y="3655321"/>
            <a:ext cx="362819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2373470" y="3318296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6" name="Rectangle 185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4368424" y="2024830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u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368424" y="2984237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au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368424" y="3905245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wau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351600" y="3905245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w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3629304" y="5172881"/>
            <a:ext cx="2395722" cy="522368"/>
            <a:chOff x="3144881" y="4585550"/>
            <a:chExt cx="2395722" cy="522368"/>
          </a:xfrm>
        </p:grpSpPr>
        <p:grpSp>
          <p:nvGrpSpPr>
            <p:cNvPr id="196" name="Group 195"/>
            <p:cNvGrpSpPr/>
            <p:nvPr/>
          </p:nvGrpSpPr>
          <p:grpSpPr>
            <a:xfrm rot="18379558">
              <a:off x="5097473" y="4658936"/>
              <a:ext cx="506518" cy="379743"/>
              <a:chOff x="6390715" y="3860973"/>
              <a:chExt cx="1200071" cy="899706"/>
            </a:xfrm>
          </p:grpSpPr>
          <p:sp>
            <p:nvSpPr>
              <p:cNvPr id="222" name="Rectangle 221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18379558">
              <a:off x="4602342" y="4645236"/>
              <a:ext cx="517450" cy="403238"/>
              <a:chOff x="5369857" y="3833140"/>
              <a:chExt cx="1225971" cy="955372"/>
            </a:xfrm>
          </p:grpSpPr>
          <p:sp>
            <p:nvSpPr>
              <p:cNvPr id="217" name="Rectangle 216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 rot="18379558">
              <a:off x="4103250" y="4645357"/>
              <a:ext cx="512532" cy="403238"/>
              <a:chOff x="4344469" y="3833140"/>
              <a:chExt cx="1214319" cy="955372"/>
            </a:xfrm>
          </p:grpSpPr>
          <p:sp>
            <p:nvSpPr>
              <p:cNvPr id="212" name="Rectangle 211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 rot="19515984">
              <a:off x="3591406" y="4645720"/>
              <a:ext cx="537397" cy="414097"/>
              <a:chOff x="3734501" y="4843406"/>
              <a:chExt cx="689344" cy="531181"/>
            </a:xfrm>
          </p:grpSpPr>
          <p:grpSp>
            <p:nvGrpSpPr>
              <p:cNvPr id="206" name="Group 205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208" name="Rectangle 207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7" name="Rectangle 206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 rot="18379558">
              <a:off x="3085316" y="4645115"/>
              <a:ext cx="522368" cy="403238"/>
              <a:chOff x="2247086" y="3833140"/>
              <a:chExt cx="1237623" cy="955372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6" name="Curved Left Arrow 225"/>
          <p:cNvSpPr/>
          <p:nvPr/>
        </p:nvSpPr>
        <p:spPr>
          <a:xfrm>
            <a:off x="6324131" y="4618503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4368424" y="4868427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swau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597286" y="4897899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Smoothing</a:t>
            </a:r>
            <a:endParaRPr lang="en-US" sz="1600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2219151" y="4825180"/>
            <a:ext cx="126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wc1Struct.nii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wc2Struct.nii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wc3Struct.nii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0" name="Right Arrow 229"/>
          <p:cNvSpPr/>
          <p:nvPr/>
        </p:nvSpPr>
        <p:spPr>
          <a:xfrm rot="2872209">
            <a:off x="6409790" y="2411626"/>
            <a:ext cx="410794" cy="52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6720055" y="2414164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rp_Funct.txt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720054" y="3717586"/>
            <a:ext cx="227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art_regression_outliersauFunc.txt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531246" y="3449069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Outlier detection</a:t>
            </a:r>
            <a:endParaRPr lang="en-US" sz="1600" b="1" dirty="0"/>
          </a:p>
        </p:txBody>
      </p:sp>
      <p:grpSp>
        <p:nvGrpSpPr>
          <p:cNvPr id="239" name="Group 238"/>
          <p:cNvGrpSpPr/>
          <p:nvPr/>
        </p:nvGrpSpPr>
        <p:grpSpPr>
          <a:xfrm>
            <a:off x="6254219" y="3536005"/>
            <a:ext cx="387322" cy="410794"/>
            <a:chOff x="6254219" y="4489513"/>
            <a:chExt cx="387322" cy="410794"/>
          </a:xfrm>
        </p:grpSpPr>
        <p:sp>
          <p:nvSpPr>
            <p:cNvPr id="238" name="Rectangle 237"/>
            <p:cNvSpPr/>
            <p:nvPr/>
          </p:nvSpPr>
          <p:spPr>
            <a:xfrm>
              <a:off x="6254219" y="4524903"/>
              <a:ext cx="227106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Right Arrow 233"/>
            <p:cNvSpPr/>
            <p:nvPr/>
          </p:nvSpPr>
          <p:spPr>
            <a:xfrm rot="2872209">
              <a:off x="6409790" y="4668556"/>
              <a:ext cx="410794" cy="52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8" y="4606655"/>
            <a:ext cx="202684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SPM prefix conventions</a:t>
            </a:r>
          </a:p>
          <a:p>
            <a:r>
              <a:rPr lang="en-US" sz="1400" dirty="0" smtClean="0"/>
              <a:t>u : </a:t>
            </a:r>
            <a:r>
              <a:rPr lang="en-US" sz="1400" dirty="0" err="1" smtClean="0"/>
              <a:t>realign&amp;unwarp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err="1" smtClean="0"/>
              <a:t>vdm</a:t>
            </a:r>
            <a:r>
              <a:rPr lang="en-US" sz="1400" dirty="0" smtClean="0"/>
              <a:t> write</a:t>
            </a:r>
          </a:p>
          <a:p>
            <a:r>
              <a:rPr lang="en-US" sz="1400" dirty="0" smtClean="0"/>
              <a:t>r : realign (write)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 err="1" smtClean="0"/>
              <a:t>coregister</a:t>
            </a:r>
            <a:r>
              <a:rPr lang="en-US" sz="1400" dirty="0" smtClean="0"/>
              <a:t> (write)</a:t>
            </a:r>
          </a:p>
          <a:p>
            <a:r>
              <a:rPr lang="en-US" sz="1400" dirty="0" smtClean="0"/>
              <a:t>a : slice-timing correction</a:t>
            </a:r>
          </a:p>
          <a:p>
            <a:r>
              <a:rPr lang="en-US" sz="1400" dirty="0" smtClean="0"/>
              <a:t>w : normalize (write) </a:t>
            </a:r>
          </a:p>
          <a:p>
            <a:r>
              <a:rPr lang="en-US" sz="1400" dirty="0" smtClean="0"/>
              <a:t>s  : smooth</a:t>
            </a:r>
          </a:p>
          <a:p>
            <a:r>
              <a:rPr lang="en-US" sz="1400" dirty="0" smtClean="0"/>
              <a:t>c1 c2 c3 : gray</a:t>
            </a:r>
            <a:r>
              <a:rPr lang="en-US" sz="1400" dirty="0"/>
              <a:t>/white/</a:t>
            </a:r>
            <a:r>
              <a:rPr lang="en-US" sz="1400" dirty="0" err="1" smtClean="0"/>
              <a:t>csf</a:t>
            </a:r>
            <a:endParaRPr lang="en-US" sz="1400" dirty="0" smtClean="0"/>
          </a:p>
          <a:p>
            <a:r>
              <a:rPr lang="en-US" sz="1400" dirty="0" smtClean="0"/>
              <a:t>c4 c5 c6 : bone/soft/air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809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/>
          <p:cNvGrpSpPr/>
          <p:nvPr/>
        </p:nvGrpSpPr>
        <p:grpSpPr>
          <a:xfrm>
            <a:off x="3483678" y="1256938"/>
            <a:ext cx="2770540" cy="464337"/>
            <a:chOff x="2999254" y="953942"/>
            <a:chExt cx="3553899" cy="595626"/>
          </a:xfrm>
        </p:grpSpPr>
        <p:grpSp>
          <p:nvGrpSpPr>
            <p:cNvPr id="109" name="Group 108"/>
            <p:cNvGrpSpPr/>
            <p:nvPr/>
          </p:nvGrpSpPr>
          <p:grpSpPr>
            <a:xfrm>
              <a:off x="5599948" y="953942"/>
              <a:ext cx="953205" cy="595626"/>
              <a:chOff x="6418548" y="1025278"/>
              <a:chExt cx="1528921" cy="95537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047763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3802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61663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18548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946143" y="953942"/>
              <a:ext cx="1083965" cy="595626"/>
              <a:chOff x="5369857" y="1025278"/>
              <a:chExt cx="1738659" cy="9553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20881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8742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80098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9124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6985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306866" y="953942"/>
              <a:ext cx="1076701" cy="595626"/>
              <a:chOff x="4344469" y="1025278"/>
              <a:chExt cx="1727007" cy="9553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17177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6203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4064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5420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4446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660324" y="953942"/>
              <a:ext cx="1069437" cy="595626"/>
              <a:chOff x="3307429" y="1025278"/>
              <a:chExt cx="1715356" cy="9553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12307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2499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71525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386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0742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999254" y="953942"/>
              <a:ext cx="1091230" cy="595626"/>
              <a:chOff x="2247086" y="1025278"/>
              <a:chExt cx="1750311" cy="9553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3483677" y="2414164"/>
            <a:ext cx="2784067" cy="464337"/>
            <a:chOff x="2247086" y="2376780"/>
            <a:chExt cx="5728216" cy="955372"/>
          </a:xfrm>
        </p:grpSpPr>
        <p:grpSp>
          <p:nvGrpSpPr>
            <p:cNvPr id="142" name="Group 141"/>
            <p:cNvGrpSpPr/>
            <p:nvPr/>
          </p:nvGrpSpPr>
          <p:grpSpPr>
            <a:xfrm>
              <a:off x="6390715" y="2404613"/>
              <a:ext cx="1584587" cy="899706"/>
              <a:chOff x="6390715" y="2404613"/>
              <a:chExt cx="1584587" cy="899706"/>
            </a:xfrm>
          </p:grpSpPr>
          <p:sp>
            <p:nvSpPr>
              <p:cNvPr id="111" name="Rectangle 110"/>
              <p:cNvSpPr/>
              <p:nvPr/>
            </p:nvSpPr>
            <p:spPr>
              <a:xfrm rot="3342911">
                <a:off x="7047763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3342911">
                <a:off x="683802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3342911">
                <a:off x="661663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342911">
                <a:off x="6418548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369857" y="2376780"/>
              <a:ext cx="1738659" cy="955372"/>
              <a:chOff x="5369857" y="2376780"/>
              <a:chExt cx="1738659" cy="955372"/>
            </a:xfrm>
          </p:grpSpPr>
          <p:sp>
            <p:nvSpPr>
              <p:cNvPr id="116" name="Rectangle 115"/>
              <p:cNvSpPr/>
              <p:nvPr/>
            </p:nvSpPr>
            <p:spPr>
              <a:xfrm rot="2495612">
                <a:off x="620881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2495612">
                <a:off x="598742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2495612">
                <a:off x="580098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495612">
                <a:off x="559124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2495612">
                <a:off x="536985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344469" y="2376780"/>
              <a:ext cx="1727007" cy="955372"/>
              <a:chOff x="4344469" y="2376780"/>
              <a:chExt cx="1727007" cy="955372"/>
            </a:xfrm>
          </p:grpSpPr>
          <p:sp>
            <p:nvSpPr>
              <p:cNvPr id="122" name="Rectangle 121"/>
              <p:cNvSpPr/>
              <p:nvPr/>
            </p:nvSpPr>
            <p:spPr>
              <a:xfrm rot="2049641">
                <a:off x="517177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 rot="2049641">
                <a:off x="496203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2049641">
                <a:off x="474064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2049641">
                <a:off x="455420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2049641">
                <a:off x="434446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307429" y="2376780"/>
              <a:ext cx="1715356" cy="955372"/>
              <a:chOff x="3307429" y="2376780"/>
              <a:chExt cx="1715356" cy="955372"/>
            </a:xfrm>
          </p:grpSpPr>
          <p:sp>
            <p:nvSpPr>
              <p:cNvPr id="128" name="Rectangle 127"/>
              <p:cNvSpPr/>
              <p:nvPr/>
            </p:nvSpPr>
            <p:spPr>
              <a:xfrm rot="1168912">
                <a:off x="412307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168912">
                <a:off x="392499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168912">
                <a:off x="371525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168912">
                <a:off x="349386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168912">
                <a:off x="330742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247086" y="2376780"/>
              <a:ext cx="1750311" cy="955372"/>
              <a:chOff x="2247086" y="1025278"/>
              <a:chExt cx="1750311" cy="955372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3483678" y="3323286"/>
            <a:ext cx="2597182" cy="464337"/>
            <a:chOff x="2247086" y="3833140"/>
            <a:chExt cx="5343700" cy="955372"/>
          </a:xfrm>
        </p:grpSpPr>
        <p:grpSp>
          <p:nvGrpSpPr>
            <p:cNvPr id="176" name="Group 175"/>
            <p:cNvGrpSpPr/>
            <p:nvPr/>
          </p:nvGrpSpPr>
          <p:grpSpPr>
            <a:xfrm>
              <a:off x="6390715" y="3860973"/>
              <a:ext cx="1200071" cy="899706"/>
              <a:chOff x="6390715" y="3860973"/>
              <a:chExt cx="1200071" cy="899706"/>
            </a:xfrm>
          </p:grpSpPr>
          <p:sp>
            <p:nvSpPr>
              <p:cNvPr id="144" name="Rectangle 143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369857" y="3833140"/>
              <a:ext cx="1225971" cy="955372"/>
              <a:chOff x="5369857" y="3833140"/>
              <a:chExt cx="1225971" cy="955372"/>
            </a:xfrm>
          </p:grpSpPr>
          <p:sp>
            <p:nvSpPr>
              <p:cNvPr id="149" name="Rectangle 148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344469" y="3833140"/>
              <a:ext cx="1214319" cy="955372"/>
              <a:chOff x="4344469" y="3833140"/>
              <a:chExt cx="1214319" cy="955372"/>
            </a:xfrm>
          </p:grpSpPr>
          <p:sp>
            <p:nvSpPr>
              <p:cNvPr id="155" name="Rectangle 154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377344" y="3833140"/>
              <a:ext cx="1179361" cy="955372"/>
              <a:chOff x="3377344" y="3833140"/>
              <a:chExt cx="1179361" cy="955372"/>
            </a:xfrm>
          </p:grpSpPr>
          <p:sp>
            <p:nvSpPr>
              <p:cNvPr id="161" name="Rectangle 160"/>
              <p:cNvSpPr/>
              <p:nvPr/>
            </p:nvSpPr>
            <p:spPr>
              <a:xfrm rot="1168912">
                <a:off x="365699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1168912">
                <a:off x="357543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168912">
                <a:off x="348221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1168912">
                <a:off x="337734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 rot="1168912">
              <a:off x="3307429" y="3833140"/>
              <a:ext cx="899706" cy="9553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247086" y="3833140"/>
              <a:ext cx="1237623" cy="955372"/>
              <a:chOff x="2247086" y="3833140"/>
              <a:chExt cx="1237623" cy="955372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7" name="TextBox 176"/>
          <p:cNvSpPr txBox="1"/>
          <p:nvPr/>
        </p:nvSpPr>
        <p:spPr>
          <a:xfrm>
            <a:off x="6568579" y="1684964"/>
            <a:ext cx="1820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Realign &amp; Unwarp</a:t>
            </a:r>
          </a:p>
          <a:p>
            <a:r>
              <a:rPr lang="en-US" sz="1400" dirty="0" smtClean="0"/>
              <a:t>(+</a:t>
            </a:r>
            <a:r>
              <a:rPr lang="en-US" sz="1400" dirty="0" err="1" smtClean="0"/>
              <a:t>fieldmaps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6585634" y="2951278"/>
            <a:ext cx="168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Slice-timing</a:t>
            </a:r>
            <a:endParaRPr lang="en-US" sz="1600" b="1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3569739" y="4245930"/>
            <a:ext cx="2518675" cy="414702"/>
            <a:chOff x="3085316" y="4842630"/>
            <a:chExt cx="3230820" cy="531957"/>
          </a:xfrm>
        </p:grpSpPr>
        <p:grpSp>
          <p:nvGrpSpPr>
            <p:cNvPr id="183" name="Group 182"/>
            <p:cNvGrpSpPr/>
            <p:nvPr/>
          </p:nvGrpSpPr>
          <p:grpSpPr>
            <a:xfrm rot="20463574">
              <a:off x="5666402" y="4860359"/>
              <a:ext cx="649734" cy="487113"/>
              <a:chOff x="6390715" y="3860973"/>
              <a:chExt cx="1200071" cy="899706"/>
            </a:xfrm>
          </p:grpSpPr>
          <p:sp>
            <p:nvSpPr>
              <p:cNvPr id="208" name="Rectangle 207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 rot="20463574">
              <a:off x="5031275" y="4842785"/>
              <a:ext cx="663757" cy="517251"/>
              <a:chOff x="5369857" y="3833140"/>
              <a:chExt cx="1225971" cy="955372"/>
            </a:xfrm>
          </p:grpSpPr>
          <p:sp>
            <p:nvSpPr>
              <p:cNvPr id="203" name="Rectangle 202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 rot="20463574">
              <a:off x="4391067" y="4842940"/>
              <a:ext cx="657448" cy="517251"/>
              <a:chOff x="4344469" y="3833140"/>
              <a:chExt cx="1214319" cy="955372"/>
            </a:xfrm>
          </p:grpSpPr>
          <p:sp>
            <p:nvSpPr>
              <p:cNvPr id="198" name="Rectangle 197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3734501" y="4843406"/>
              <a:ext cx="689344" cy="531181"/>
              <a:chOff x="3734501" y="4843406"/>
              <a:chExt cx="689344" cy="531181"/>
            </a:xfrm>
          </p:grpSpPr>
          <p:grpSp>
            <p:nvGrpSpPr>
              <p:cNvPr id="186" name="Group 185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194" name="Rectangle 193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20463574">
              <a:off x="3085316" y="4842630"/>
              <a:ext cx="670065" cy="517251"/>
              <a:chOff x="2247086" y="3833140"/>
              <a:chExt cx="1237623" cy="955372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3" name="TextBox 212"/>
          <p:cNvSpPr txBox="1"/>
          <p:nvPr/>
        </p:nvSpPr>
        <p:spPr>
          <a:xfrm>
            <a:off x="6585634" y="3999302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Coregistration</a:t>
            </a:r>
            <a:endParaRPr lang="en-US" sz="1600" b="1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2373470" y="1256938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5" name="Rectangle 214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373470" y="4277215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4" name="Rectangle 223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3629304" y="5153388"/>
            <a:ext cx="2395722" cy="522368"/>
            <a:chOff x="3144881" y="4585550"/>
            <a:chExt cx="2395722" cy="522368"/>
          </a:xfrm>
        </p:grpSpPr>
        <p:grpSp>
          <p:nvGrpSpPr>
            <p:cNvPr id="232" name="Group 231"/>
            <p:cNvGrpSpPr/>
            <p:nvPr/>
          </p:nvGrpSpPr>
          <p:grpSpPr>
            <a:xfrm rot="18379558">
              <a:off x="5097473" y="4658936"/>
              <a:ext cx="506518" cy="379743"/>
              <a:chOff x="6390715" y="3860973"/>
              <a:chExt cx="1200071" cy="899706"/>
            </a:xfrm>
          </p:grpSpPr>
          <p:sp>
            <p:nvSpPr>
              <p:cNvPr id="258" name="Rectangle 257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8379558">
              <a:off x="4602342" y="4645236"/>
              <a:ext cx="517450" cy="403238"/>
              <a:chOff x="5369857" y="3833140"/>
              <a:chExt cx="1225971" cy="955372"/>
            </a:xfrm>
          </p:grpSpPr>
          <p:sp>
            <p:nvSpPr>
              <p:cNvPr id="253" name="Rectangle 252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 rot="18379558">
              <a:off x="4103250" y="4645357"/>
              <a:ext cx="512532" cy="403238"/>
              <a:chOff x="4344469" y="3833140"/>
              <a:chExt cx="1214319" cy="955372"/>
            </a:xfrm>
          </p:grpSpPr>
          <p:sp>
            <p:nvSpPr>
              <p:cNvPr id="248" name="Rectangle 247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 rot="19515984">
              <a:off x="3591406" y="4645720"/>
              <a:ext cx="537397" cy="414097"/>
              <a:chOff x="3734501" y="4843406"/>
              <a:chExt cx="689344" cy="531181"/>
            </a:xfrm>
          </p:grpSpPr>
          <p:grpSp>
            <p:nvGrpSpPr>
              <p:cNvPr id="242" name="Group 241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244" name="Rectangle 243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3" name="Rectangle 242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 rot="18379558">
              <a:off x="3085316" y="4645115"/>
              <a:ext cx="522368" cy="403238"/>
              <a:chOff x="2247086" y="3833140"/>
              <a:chExt cx="1237623" cy="955372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2" name="TextBox 261"/>
          <p:cNvSpPr txBox="1"/>
          <p:nvPr/>
        </p:nvSpPr>
        <p:spPr>
          <a:xfrm>
            <a:off x="392545" y="4437938"/>
            <a:ext cx="1634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Structural Segmentation &amp; Normalization (indirect)</a:t>
            </a:r>
            <a:endParaRPr lang="en-US" sz="1600" b="1" dirty="0"/>
          </a:p>
        </p:txBody>
      </p:sp>
      <p:grpSp>
        <p:nvGrpSpPr>
          <p:cNvPr id="274" name="Group 273"/>
          <p:cNvGrpSpPr/>
          <p:nvPr/>
        </p:nvGrpSpPr>
        <p:grpSpPr>
          <a:xfrm>
            <a:off x="2373470" y="5244238"/>
            <a:ext cx="850698" cy="464336"/>
            <a:chOff x="1889047" y="4676400"/>
            <a:chExt cx="850698" cy="464336"/>
          </a:xfrm>
        </p:grpSpPr>
        <p:sp>
          <p:nvSpPr>
            <p:cNvPr id="264" name="Rectangle 263"/>
            <p:cNvSpPr/>
            <p:nvPr/>
          </p:nvSpPr>
          <p:spPr>
            <a:xfrm rot="19591940">
              <a:off x="2302464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 rot="19591940">
              <a:off x="2194862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 rot="19591940">
              <a:off x="2098586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 rot="19591940">
              <a:off x="1996648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 rot="19591940">
              <a:off x="1889047" y="4676400"/>
              <a:ext cx="437281" cy="4643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Curved Left Arrow 268"/>
          <p:cNvSpPr/>
          <p:nvPr/>
        </p:nvSpPr>
        <p:spPr>
          <a:xfrm>
            <a:off x="6324131" y="1616416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0" name="Curved Left Arrow 269"/>
          <p:cNvSpPr/>
          <p:nvPr/>
        </p:nvSpPr>
        <p:spPr>
          <a:xfrm>
            <a:off x="6324131" y="2734902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Curved Left Arrow 270"/>
          <p:cNvSpPr/>
          <p:nvPr/>
        </p:nvSpPr>
        <p:spPr>
          <a:xfrm>
            <a:off x="6324131" y="3655321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2" name="Curved Left Arrow 271"/>
          <p:cNvSpPr/>
          <p:nvPr/>
        </p:nvSpPr>
        <p:spPr>
          <a:xfrm flipH="1">
            <a:off x="1931619" y="4632402"/>
            <a:ext cx="362819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2365218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368424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368424" y="2024830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68424" y="2984237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368424" y="3905245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(</a:t>
            </a:r>
            <a:r>
              <a:rPr lang="en-US" sz="1200" dirty="0" err="1" smtClean="0">
                <a:solidFill>
                  <a:srgbClr val="7F7F7F"/>
                </a:solidFill>
              </a:rPr>
              <a:t>auFunct.nii</a:t>
            </a:r>
            <a:r>
              <a:rPr lang="en-US" sz="1200" dirty="0" smtClean="0">
                <a:solidFill>
                  <a:srgbClr val="7F7F7F"/>
                </a:solidFill>
              </a:rPr>
              <a:t>)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351600" y="4859439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wStruct.nii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368424" y="4860406"/>
            <a:ext cx="1245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wauFunct.nii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3629304" y="6072681"/>
            <a:ext cx="2395722" cy="522368"/>
            <a:chOff x="3144881" y="4585550"/>
            <a:chExt cx="2395722" cy="522368"/>
          </a:xfrm>
        </p:grpSpPr>
        <p:grpSp>
          <p:nvGrpSpPr>
            <p:cNvPr id="284" name="Group 283"/>
            <p:cNvGrpSpPr/>
            <p:nvPr/>
          </p:nvGrpSpPr>
          <p:grpSpPr>
            <a:xfrm rot="18379558">
              <a:off x="5097473" y="4658936"/>
              <a:ext cx="506518" cy="379743"/>
              <a:chOff x="6390715" y="3860973"/>
              <a:chExt cx="1200071" cy="899706"/>
            </a:xfrm>
          </p:grpSpPr>
          <p:sp>
            <p:nvSpPr>
              <p:cNvPr id="310" name="Rectangle 309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 rot="18379558">
              <a:off x="4602342" y="4645236"/>
              <a:ext cx="517450" cy="403238"/>
              <a:chOff x="5369857" y="3833140"/>
              <a:chExt cx="1225971" cy="955372"/>
            </a:xfrm>
          </p:grpSpPr>
          <p:sp>
            <p:nvSpPr>
              <p:cNvPr id="305" name="Rectangle 304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 rot="18379558">
              <a:off x="4103250" y="4645357"/>
              <a:ext cx="512532" cy="403238"/>
              <a:chOff x="4344469" y="3833140"/>
              <a:chExt cx="1214319" cy="955372"/>
            </a:xfrm>
          </p:grpSpPr>
          <p:sp>
            <p:nvSpPr>
              <p:cNvPr id="300" name="Rectangle 299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 rot="19515984">
              <a:off x="3591406" y="4645720"/>
              <a:ext cx="537397" cy="414097"/>
              <a:chOff x="3734501" y="4843406"/>
              <a:chExt cx="689344" cy="531181"/>
            </a:xfrm>
          </p:grpSpPr>
          <p:grpSp>
            <p:nvGrpSpPr>
              <p:cNvPr id="294" name="Group 293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5" name="Rectangle 294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 rot="18379558">
              <a:off x="3085316" y="4645115"/>
              <a:ext cx="522368" cy="403238"/>
              <a:chOff x="2247086" y="3833140"/>
              <a:chExt cx="1237623" cy="955372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4" name="Curved Left Arrow 313"/>
          <p:cNvSpPr/>
          <p:nvPr/>
        </p:nvSpPr>
        <p:spPr>
          <a:xfrm>
            <a:off x="6324131" y="5518303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4368424" y="5768227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swauFunct.nii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6585634" y="5762746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Smoothing</a:t>
            </a:r>
            <a:endParaRPr lang="en-US" sz="1600" b="1" dirty="0"/>
          </a:p>
        </p:txBody>
      </p:sp>
      <p:sp>
        <p:nvSpPr>
          <p:cNvPr id="318" name="TextBox 317"/>
          <p:cNvSpPr txBox="1"/>
          <p:nvPr/>
        </p:nvSpPr>
        <p:spPr>
          <a:xfrm>
            <a:off x="2219151" y="5782478"/>
            <a:ext cx="126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+ wc1Struct.nii</a:t>
            </a:r>
          </a:p>
          <a:p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  wc2Struct.nii</a:t>
            </a:r>
          </a:p>
          <a:p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  wc3Struct.nii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20" name="Right Arrow 319"/>
          <p:cNvSpPr/>
          <p:nvPr/>
        </p:nvSpPr>
        <p:spPr>
          <a:xfrm rot="7365472">
            <a:off x="6466466" y="1571358"/>
            <a:ext cx="410794" cy="52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/>
          <p:cNvSpPr txBox="1"/>
          <p:nvPr/>
        </p:nvSpPr>
        <p:spPr>
          <a:xfrm>
            <a:off x="6720055" y="1256938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vdmFunct.nii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22" name="Right Arrow 321"/>
          <p:cNvSpPr/>
          <p:nvPr/>
        </p:nvSpPr>
        <p:spPr>
          <a:xfrm rot="2872209">
            <a:off x="6409790" y="2411626"/>
            <a:ext cx="410794" cy="52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Box 322"/>
          <p:cNvSpPr txBox="1"/>
          <p:nvPr/>
        </p:nvSpPr>
        <p:spPr>
          <a:xfrm>
            <a:off x="6720055" y="2414164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rp_Funct.txt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3271304" y="50100"/>
            <a:ext cx="3186555" cy="474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2. MNI-space indirect normalization </a:t>
            </a:r>
            <a:r>
              <a:rPr lang="en-US" sz="1200" dirty="0" err="1" smtClean="0">
                <a:solidFill>
                  <a:schemeClr val="tx1"/>
                </a:solidFill>
              </a:rPr>
              <a:t>FieldMaps</a:t>
            </a:r>
            <a:r>
              <a:rPr lang="en-US" sz="1200" dirty="0" smtClean="0">
                <a:solidFill>
                  <a:schemeClr val="tx1"/>
                </a:solidFill>
              </a:rPr>
              <a:t> available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0345" y="50100"/>
            <a:ext cx="2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default Preprocessing pipelines:</a:t>
            </a:r>
            <a:endParaRPr lang="en-US" b="1" dirty="0"/>
          </a:p>
        </p:txBody>
      </p:sp>
      <p:sp>
        <p:nvSpPr>
          <p:cNvPr id="333" name="TextBox 332"/>
          <p:cNvSpPr txBox="1"/>
          <p:nvPr/>
        </p:nvSpPr>
        <p:spPr>
          <a:xfrm>
            <a:off x="6720054" y="3717586"/>
            <a:ext cx="227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art_regression_outliersFunc.txt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6531246" y="3449069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Outlier detection</a:t>
            </a:r>
            <a:endParaRPr lang="en-US" sz="1600" b="1" dirty="0"/>
          </a:p>
        </p:txBody>
      </p:sp>
      <p:grpSp>
        <p:nvGrpSpPr>
          <p:cNvPr id="335" name="Group 334"/>
          <p:cNvGrpSpPr/>
          <p:nvPr/>
        </p:nvGrpSpPr>
        <p:grpSpPr>
          <a:xfrm>
            <a:off x="6254219" y="3536005"/>
            <a:ext cx="387322" cy="410794"/>
            <a:chOff x="6254219" y="4489513"/>
            <a:chExt cx="387322" cy="410794"/>
          </a:xfrm>
        </p:grpSpPr>
        <p:sp>
          <p:nvSpPr>
            <p:cNvPr id="336" name="Rectangle 335"/>
            <p:cNvSpPr/>
            <p:nvPr/>
          </p:nvSpPr>
          <p:spPr>
            <a:xfrm>
              <a:off x="6254219" y="4524903"/>
              <a:ext cx="227106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Right Arrow 336"/>
            <p:cNvSpPr/>
            <p:nvPr/>
          </p:nvSpPr>
          <p:spPr>
            <a:xfrm rot="2872209">
              <a:off x="6409790" y="4668556"/>
              <a:ext cx="410794" cy="52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TextBox 337"/>
          <p:cNvSpPr txBox="1"/>
          <p:nvPr/>
        </p:nvSpPr>
        <p:spPr>
          <a:xfrm>
            <a:off x="6591882" y="4662418"/>
            <a:ext cx="19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(apply same deformation field to functional data)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351148">
            <a:off x="3212727" y="4814564"/>
            <a:ext cx="828228" cy="1373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/>
          <p:cNvGrpSpPr/>
          <p:nvPr/>
        </p:nvGrpSpPr>
        <p:grpSpPr>
          <a:xfrm>
            <a:off x="3483678" y="1256938"/>
            <a:ext cx="2770540" cy="464337"/>
            <a:chOff x="2999254" y="953942"/>
            <a:chExt cx="3553899" cy="595626"/>
          </a:xfrm>
        </p:grpSpPr>
        <p:grpSp>
          <p:nvGrpSpPr>
            <p:cNvPr id="109" name="Group 108"/>
            <p:cNvGrpSpPr/>
            <p:nvPr/>
          </p:nvGrpSpPr>
          <p:grpSpPr>
            <a:xfrm>
              <a:off x="5599948" y="953942"/>
              <a:ext cx="953205" cy="595626"/>
              <a:chOff x="6418548" y="1025278"/>
              <a:chExt cx="1528921" cy="95537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047763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3802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61663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18548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946143" y="953942"/>
              <a:ext cx="1083965" cy="595626"/>
              <a:chOff x="5369857" y="1025278"/>
              <a:chExt cx="1738659" cy="9553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20881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8742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80098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9124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6985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306866" y="953942"/>
              <a:ext cx="1076701" cy="595626"/>
              <a:chOff x="4344469" y="1025278"/>
              <a:chExt cx="1727007" cy="9553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17177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6203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4064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5420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4446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660324" y="953942"/>
              <a:ext cx="1069437" cy="595626"/>
              <a:chOff x="3307429" y="1025278"/>
              <a:chExt cx="1715356" cy="9553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12307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2499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71525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386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0742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999254" y="953942"/>
              <a:ext cx="1091230" cy="595626"/>
              <a:chOff x="2247086" y="1025278"/>
              <a:chExt cx="1750311" cy="9553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3483677" y="2414164"/>
            <a:ext cx="2784067" cy="464337"/>
            <a:chOff x="2247086" y="2376780"/>
            <a:chExt cx="5728216" cy="955372"/>
          </a:xfrm>
        </p:grpSpPr>
        <p:grpSp>
          <p:nvGrpSpPr>
            <p:cNvPr id="142" name="Group 141"/>
            <p:cNvGrpSpPr/>
            <p:nvPr/>
          </p:nvGrpSpPr>
          <p:grpSpPr>
            <a:xfrm>
              <a:off x="6390715" y="2404613"/>
              <a:ext cx="1584587" cy="899706"/>
              <a:chOff x="6390715" y="2404613"/>
              <a:chExt cx="1584587" cy="899706"/>
            </a:xfrm>
          </p:grpSpPr>
          <p:sp>
            <p:nvSpPr>
              <p:cNvPr id="111" name="Rectangle 110"/>
              <p:cNvSpPr/>
              <p:nvPr/>
            </p:nvSpPr>
            <p:spPr>
              <a:xfrm rot="3342911">
                <a:off x="7047763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3342911">
                <a:off x="683802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3342911">
                <a:off x="661663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342911">
                <a:off x="6418548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369857" y="2376780"/>
              <a:ext cx="1738659" cy="955372"/>
              <a:chOff x="5369857" y="2376780"/>
              <a:chExt cx="1738659" cy="955372"/>
            </a:xfrm>
          </p:grpSpPr>
          <p:sp>
            <p:nvSpPr>
              <p:cNvPr id="116" name="Rectangle 115"/>
              <p:cNvSpPr/>
              <p:nvPr/>
            </p:nvSpPr>
            <p:spPr>
              <a:xfrm rot="2495612">
                <a:off x="620881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2495612">
                <a:off x="598742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2495612">
                <a:off x="580098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495612">
                <a:off x="559124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2495612">
                <a:off x="536985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344469" y="2376780"/>
              <a:ext cx="1727007" cy="955372"/>
              <a:chOff x="4344469" y="2376780"/>
              <a:chExt cx="1727007" cy="955372"/>
            </a:xfrm>
          </p:grpSpPr>
          <p:sp>
            <p:nvSpPr>
              <p:cNvPr id="122" name="Rectangle 121"/>
              <p:cNvSpPr/>
              <p:nvPr/>
            </p:nvSpPr>
            <p:spPr>
              <a:xfrm rot="2049641">
                <a:off x="517177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 rot="2049641">
                <a:off x="496203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2049641">
                <a:off x="474064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2049641">
                <a:off x="455420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2049641">
                <a:off x="434446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307429" y="2376780"/>
              <a:ext cx="1715356" cy="955372"/>
              <a:chOff x="3307429" y="2376780"/>
              <a:chExt cx="1715356" cy="955372"/>
            </a:xfrm>
          </p:grpSpPr>
          <p:sp>
            <p:nvSpPr>
              <p:cNvPr id="128" name="Rectangle 127"/>
              <p:cNvSpPr/>
              <p:nvPr/>
            </p:nvSpPr>
            <p:spPr>
              <a:xfrm rot="1168912">
                <a:off x="412307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168912">
                <a:off x="392499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168912">
                <a:off x="371525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168912">
                <a:off x="349386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168912">
                <a:off x="330742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247086" y="2376780"/>
              <a:ext cx="1750311" cy="955372"/>
              <a:chOff x="2247086" y="1025278"/>
              <a:chExt cx="1750311" cy="955372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3483678" y="3323286"/>
            <a:ext cx="2597182" cy="464337"/>
            <a:chOff x="2247086" y="3833140"/>
            <a:chExt cx="5343700" cy="955372"/>
          </a:xfrm>
        </p:grpSpPr>
        <p:grpSp>
          <p:nvGrpSpPr>
            <p:cNvPr id="176" name="Group 175"/>
            <p:cNvGrpSpPr/>
            <p:nvPr/>
          </p:nvGrpSpPr>
          <p:grpSpPr>
            <a:xfrm>
              <a:off x="6390715" y="3860973"/>
              <a:ext cx="1200071" cy="899706"/>
              <a:chOff x="6390715" y="3860973"/>
              <a:chExt cx="1200071" cy="899706"/>
            </a:xfrm>
          </p:grpSpPr>
          <p:sp>
            <p:nvSpPr>
              <p:cNvPr id="144" name="Rectangle 143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369857" y="3833140"/>
              <a:ext cx="1225971" cy="955372"/>
              <a:chOff x="5369857" y="3833140"/>
              <a:chExt cx="1225971" cy="955372"/>
            </a:xfrm>
          </p:grpSpPr>
          <p:sp>
            <p:nvSpPr>
              <p:cNvPr id="149" name="Rectangle 148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344469" y="3833140"/>
              <a:ext cx="1214319" cy="955372"/>
              <a:chOff x="4344469" y="3833140"/>
              <a:chExt cx="1214319" cy="955372"/>
            </a:xfrm>
          </p:grpSpPr>
          <p:sp>
            <p:nvSpPr>
              <p:cNvPr id="155" name="Rectangle 154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377344" y="3833140"/>
              <a:ext cx="1179361" cy="955372"/>
              <a:chOff x="3377344" y="3833140"/>
              <a:chExt cx="1179361" cy="955372"/>
            </a:xfrm>
          </p:grpSpPr>
          <p:sp>
            <p:nvSpPr>
              <p:cNvPr id="161" name="Rectangle 160"/>
              <p:cNvSpPr/>
              <p:nvPr/>
            </p:nvSpPr>
            <p:spPr>
              <a:xfrm rot="1168912">
                <a:off x="365699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1168912">
                <a:off x="357543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168912">
                <a:off x="348221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1168912">
                <a:off x="337734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 rot="1168912">
              <a:off x="3307429" y="3833140"/>
              <a:ext cx="899706" cy="9553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247086" y="3833140"/>
              <a:ext cx="1237623" cy="955372"/>
              <a:chOff x="2247086" y="3833140"/>
              <a:chExt cx="1237623" cy="955372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7" name="TextBox 176"/>
          <p:cNvSpPr txBox="1"/>
          <p:nvPr/>
        </p:nvSpPr>
        <p:spPr>
          <a:xfrm>
            <a:off x="6568579" y="1824776"/>
            <a:ext cx="182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Realignment</a:t>
            </a:r>
            <a:endParaRPr lang="en-US" sz="16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6585634" y="2951278"/>
            <a:ext cx="168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Slice-timing</a:t>
            </a:r>
            <a:endParaRPr lang="en-US" sz="1600" b="1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3569739" y="4245930"/>
            <a:ext cx="2518675" cy="414702"/>
            <a:chOff x="3085316" y="4842630"/>
            <a:chExt cx="3230820" cy="531957"/>
          </a:xfrm>
        </p:grpSpPr>
        <p:grpSp>
          <p:nvGrpSpPr>
            <p:cNvPr id="183" name="Group 182"/>
            <p:cNvGrpSpPr/>
            <p:nvPr/>
          </p:nvGrpSpPr>
          <p:grpSpPr>
            <a:xfrm rot="20463574">
              <a:off x="5666402" y="4860359"/>
              <a:ext cx="649734" cy="487113"/>
              <a:chOff x="6390715" y="3860973"/>
              <a:chExt cx="1200071" cy="899706"/>
            </a:xfrm>
          </p:grpSpPr>
          <p:sp>
            <p:nvSpPr>
              <p:cNvPr id="208" name="Rectangle 207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 rot="20463574">
              <a:off x="5031275" y="4842785"/>
              <a:ext cx="663757" cy="517251"/>
              <a:chOff x="5369857" y="3833140"/>
              <a:chExt cx="1225971" cy="955372"/>
            </a:xfrm>
          </p:grpSpPr>
          <p:sp>
            <p:nvSpPr>
              <p:cNvPr id="203" name="Rectangle 202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 rot="20463574">
              <a:off x="4391067" y="4842940"/>
              <a:ext cx="657448" cy="517251"/>
              <a:chOff x="4344469" y="3833140"/>
              <a:chExt cx="1214319" cy="955372"/>
            </a:xfrm>
          </p:grpSpPr>
          <p:sp>
            <p:nvSpPr>
              <p:cNvPr id="198" name="Rectangle 197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3734501" y="4843406"/>
              <a:ext cx="689344" cy="531181"/>
              <a:chOff x="3734501" y="4843406"/>
              <a:chExt cx="689344" cy="531181"/>
            </a:xfrm>
          </p:grpSpPr>
          <p:grpSp>
            <p:nvGrpSpPr>
              <p:cNvPr id="186" name="Group 185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194" name="Rectangle 193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20463574">
              <a:off x="3085316" y="4842630"/>
              <a:ext cx="670065" cy="517251"/>
              <a:chOff x="2247086" y="3833140"/>
              <a:chExt cx="1237623" cy="955372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3" name="TextBox 212"/>
          <p:cNvSpPr txBox="1"/>
          <p:nvPr/>
        </p:nvSpPr>
        <p:spPr>
          <a:xfrm>
            <a:off x="6585634" y="4022186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Coregistration</a:t>
            </a:r>
            <a:endParaRPr lang="en-US" sz="1600" b="1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2373470" y="1256938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5" name="Rectangle 214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373470" y="4277215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4" name="Rectangle 223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Curved Left Arrow 268"/>
          <p:cNvSpPr/>
          <p:nvPr/>
        </p:nvSpPr>
        <p:spPr>
          <a:xfrm>
            <a:off x="6324131" y="1616416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0" name="Curved Left Arrow 269"/>
          <p:cNvSpPr/>
          <p:nvPr/>
        </p:nvSpPr>
        <p:spPr>
          <a:xfrm>
            <a:off x="6324131" y="2734902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Curved Left Arrow 270"/>
          <p:cNvSpPr/>
          <p:nvPr/>
        </p:nvSpPr>
        <p:spPr>
          <a:xfrm>
            <a:off x="6324131" y="3655321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2" name="Curved Left Arrow 271"/>
          <p:cNvSpPr/>
          <p:nvPr/>
        </p:nvSpPr>
        <p:spPr>
          <a:xfrm flipH="1">
            <a:off x="1931619" y="4632402"/>
            <a:ext cx="362819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2365218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368424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368424" y="2024830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68424" y="2984237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368424" y="3905245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(</a:t>
            </a:r>
            <a:r>
              <a:rPr lang="en-US" sz="1200" dirty="0" err="1" smtClean="0">
                <a:solidFill>
                  <a:srgbClr val="7F7F7F"/>
                </a:solidFill>
              </a:rPr>
              <a:t>auFunct.nii</a:t>
            </a:r>
            <a:r>
              <a:rPr lang="en-US" sz="1200" dirty="0" smtClean="0">
                <a:solidFill>
                  <a:srgbClr val="7F7F7F"/>
                </a:solidFill>
              </a:rPr>
              <a:t>)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219151" y="5178933"/>
            <a:ext cx="126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+ c1Struct.nii</a:t>
            </a:r>
          </a:p>
          <a:p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  c2Struct.nii</a:t>
            </a:r>
          </a:p>
          <a:p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  c3Struct.nii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532369" y="4798851"/>
            <a:ext cx="1634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Structural Segmentation</a:t>
            </a:r>
            <a:endParaRPr lang="en-US" sz="1600" b="1" dirty="0"/>
          </a:p>
        </p:txBody>
      </p:sp>
      <p:sp>
        <p:nvSpPr>
          <p:cNvPr id="231" name="Right Arrow 230"/>
          <p:cNvSpPr/>
          <p:nvPr/>
        </p:nvSpPr>
        <p:spPr>
          <a:xfrm rot="2872209">
            <a:off x="6409790" y="2411626"/>
            <a:ext cx="410794" cy="52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>
            <a:off x="6720055" y="2414164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rp_Funct.txt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3271305" y="50100"/>
            <a:ext cx="2821680" cy="45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3. Subject-space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surface-based analyses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80345" y="50100"/>
            <a:ext cx="2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default Preprocessing pipelines:</a:t>
            </a:r>
            <a:endParaRPr lang="en-US" b="1" dirty="0"/>
          </a:p>
        </p:txBody>
      </p:sp>
      <p:sp>
        <p:nvSpPr>
          <p:cNvPr id="327" name="TextBox 326"/>
          <p:cNvSpPr txBox="1"/>
          <p:nvPr/>
        </p:nvSpPr>
        <p:spPr>
          <a:xfrm>
            <a:off x="6720054" y="3717586"/>
            <a:ext cx="227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art_regression_outliersFunc.txt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531246" y="3449069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Outlier detection</a:t>
            </a:r>
            <a:endParaRPr lang="en-US" sz="1600" b="1" dirty="0"/>
          </a:p>
        </p:txBody>
      </p:sp>
      <p:grpSp>
        <p:nvGrpSpPr>
          <p:cNvPr id="329" name="Group 328"/>
          <p:cNvGrpSpPr/>
          <p:nvPr/>
        </p:nvGrpSpPr>
        <p:grpSpPr>
          <a:xfrm>
            <a:off x="6254219" y="3536005"/>
            <a:ext cx="387322" cy="410794"/>
            <a:chOff x="6254219" y="4489513"/>
            <a:chExt cx="387322" cy="410794"/>
          </a:xfrm>
        </p:grpSpPr>
        <p:sp>
          <p:nvSpPr>
            <p:cNvPr id="330" name="Rectangle 329"/>
            <p:cNvSpPr/>
            <p:nvPr/>
          </p:nvSpPr>
          <p:spPr>
            <a:xfrm>
              <a:off x="6254219" y="4524903"/>
              <a:ext cx="227106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Right Arrow 330"/>
            <p:cNvSpPr/>
            <p:nvPr/>
          </p:nvSpPr>
          <p:spPr>
            <a:xfrm rot="2872209">
              <a:off x="6409790" y="4668556"/>
              <a:ext cx="410794" cy="52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659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/>
          <p:cNvGrpSpPr/>
          <p:nvPr/>
        </p:nvGrpSpPr>
        <p:grpSpPr>
          <a:xfrm>
            <a:off x="3483678" y="1256938"/>
            <a:ext cx="2770540" cy="464337"/>
            <a:chOff x="2999254" y="953942"/>
            <a:chExt cx="3553899" cy="595626"/>
          </a:xfrm>
        </p:grpSpPr>
        <p:grpSp>
          <p:nvGrpSpPr>
            <p:cNvPr id="109" name="Group 108"/>
            <p:cNvGrpSpPr/>
            <p:nvPr/>
          </p:nvGrpSpPr>
          <p:grpSpPr>
            <a:xfrm>
              <a:off x="5599948" y="953942"/>
              <a:ext cx="953205" cy="595626"/>
              <a:chOff x="6418548" y="1025278"/>
              <a:chExt cx="1528921" cy="95537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047763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3802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61663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18548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946143" y="953942"/>
              <a:ext cx="1083965" cy="595626"/>
              <a:chOff x="5369857" y="1025278"/>
              <a:chExt cx="1738659" cy="9553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20881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8742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800985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9124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6985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306866" y="953942"/>
              <a:ext cx="1076701" cy="595626"/>
              <a:chOff x="4344469" y="1025278"/>
              <a:chExt cx="1727007" cy="9553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171770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6203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4064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54207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4446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660324" y="953942"/>
              <a:ext cx="1069437" cy="595626"/>
              <a:chOff x="3307429" y="1025278"/>
              <a:chExt cx="1715356" cy="9553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12307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24992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71525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386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07429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999254" y="953942"/>
              <a:ext cx="1091230" cy="595626"/>
              <a:chOff x="2247086" y="1025278"/>
              <a:chExt cx="1750311" cy="9553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3483677" y="2414164"/>
            <a:ext cx="2784067" cy="464337"/>
            <a:chOff x="2247086" y="2376780"/>
            <a:chExt cx="5728216" cy="955372"/>
          </a:xfrm>
        </p:grpSpPr>
        <p:grpSp>
          <p:nvGrpSpPr>
            <p:cNvPr id="142" name="Group 141"/>
            <p:cNvGrpSpPr/>
            <p:nvPr/>
          </p:nvGrpSpPr>
          <p:grpSpPr>
            <a:xfrm>
              <a:off x="6390715" y="2404613"/>
              <a:ext cx="1584587" cy="899706"/>
              <a:chOff x="6390715" y="2404613"/>
              <a:chExt cx="1584587" cy="899706"/>
            </a:xfrm>
          </p:grpSpPr>
          <p:sp>
            <p:nvSpPr>
              <p:cNvPr id="111" name="Rectangle 110"/>
              <p:cNvSpPr/>
              <p:nvPr/>
            </p:nvSpPr>
            <p:spPr>
              <a:xfrm rot="3342911">
                <a:off x="7047763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3342911">
                <a:off x="683802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3342911">
                <a:off x="661663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3342911">
                <a:off x="6418548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369857" y="2376780"/>
              <a:ext cx="1738659" cy="955372"/>
              <a:chOff x="5369857" y="2376780"/>
              <a:chExt cx="1738659" cy="955372"/>
            </a:xfrm>
          </p:grpSpPr>
          <p:sp>
            <p:nvSpPr>
              <p:cNvPr id="116" name="Rectangle 115"/>
              <p:cNvSpPr/>
              <p:nvPr/>
            </p:nvSpPr>
            <p:spPr>
              <a:xfrm rot="2495612">
                <a:off x="620881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2495612">
                <a:off x="598742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2495612">
                <a:off x="5800985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2495612">
                <a:off x="559124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2495612">
                <a:off x="536985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344469" y="2376780"/>
              <a:ext cx="1727007" cy="955372"/>
              <a:chOff x="4344469" y="2376780"/>
              <a:chExt cx="1727007" cy="955372"/>
            </a:xfrm>
          </p:grpSpPr>
          <p:sp>
            <p:nvSpPr>
              <p:cNvPr id="122" name="Rectangle 121"/>
              <p:cNvSpPr/>
              <p:nvPr/>
            </p:nvSpPr>
            <p:spPr>
              <a:xfrm rot="2049641">
                <a:off x="5171770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 rot="2049641">
                <a:off x="496203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2049641">
                <a:off x="474064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2049641">
                <a:off x="4554207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2049641">
                <a:off x="434446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307429" y="2376780"/>
              <a:ext cx="1715356" cy="955372"/>
              <a:chOff x="3307429" y="2376780"/>
              <a:chExt cx="1715356" cy="955372"/>
            </a:xfrm>
          </p:grpSpPr>
          <p:sp>
            <p:nvSpPr>
              <p:cNvPr id="128" name="Rectangle 127"/>
              <p:cNvSpPr/>
              <p:nvPr/>
            </p:nvSpPr>
            <p:spPr>
              <a:xfrm rot="1168912">
                <a:off x="412307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168912">
                <a:off x="3924992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168912">
                <a:off x="371525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168912">
                <a:off x="3493864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168912">
                <a:off x="3307429" y="237678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2247086" y="2376780"/>
              <a:ext cx="1750311" cy="955372"/>
              <a:chOff x="2247086" y="1025278"/>
              <a:chExt cx="1750311" cy="955372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09769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876301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78214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46847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247086" y="1025278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3483678" y="3323286"/>
            <a:ext cx="2597182" cy="464337"/>
            <a:chOff x="2247086" y="3833140"/>
            <a:chExt cx="5343700" cy="955372"/>
          </a:xfrm>
        </p:grpSpPr>
        <p:grpSp>
          <p:nvGrpSpPr>
            <p:cNvPr id="176" name="Group 175"/>
            <p:cNvGrpSpPr/>
            <p:nvPr/>
          </p:nvGrpSpPr>
          <p:grpSpPr>
            <a:xfrm>
              <a:off x="6390715" y="3860973"/>
              <a:ext cx="1200071" cy="899706"/>
              <a:chOff x="6390715" y="3860973"/>
              <a:chExt cx="1200071" cy="899706"/>
            </a:xfrm>
          </p:grpSpPr>
          <p:sp>
            <p:nvSpPr>
              <p:cNvPr id="144" name="Rectangle 143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369857" y="3833140"/>
              <a:ext cx="1225971" cy="955372"/>
              <a:chOff x="5369857" y="3833140"/>
              <a:chExt cx="1225971" cy="955372"/>
            </a:xfrm>
          </p:grpSpPr>
          <p:sp>
            <p:nvSpPr>
              <p:cNvPr id="149" name="Rectangle 148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344469" y="3833140"/>
              <a:ext cx="1214319" cy="955372"/>
              <a:chOff x="4344469" y="3833140"/>
              <a:chExt cx="1214319" cy="955372"/>
            </a:xfrm>
          </p:grpSpPr>
          <p:sp>
            <p:nvSpPr>
              <p:cNvPr id="155" name="Rectangle 154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377344" y="3833140"/>
              <a:ext cx="1179361" cy="955372"/>
              <a:chOff x="3377344" y="3833140"/>
              <a:chExt cx="1179361" cy="955372"/>
            </a:xfrm>
          </p:grpSpPr>
          <p:sp>
            <p:nvSpPr>
              <p:cNvPr id="161" name="Rectangle 160"/>
              <p:cNvSpPr/>
              <p:nvPr/>
            </p:nvSpPr>
            <p:spPr>
              <a:xfrm rot="1168912">
                <a:off x="365699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1168912">
                <a:off x="357543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168912">
                <a:off x="348221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1168912">
                <a:off x="337734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 rot="1168912">
              <a:off x="3307429" y="3833140"/>
              <a:ext cx="899706" cy="9553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247086" y="3833140"/>
              <a:ext cx="1237623" cy="955372"/>
              <a:chOff x="2247086" y="3833140"/>
              <a:chExt cx="1237623" cy="955372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7" name="TextBox 176"/>
          <p:cNvSpPr txBox="1"/>
          <p:nvPr/>
        </p:nvSpPr>
        <p:spPr>
          <a:xfrm>
            <a:off x="6568579" y="1708266"/>
            <a:ext cx="2112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Realignm</a:t>
            </a:r>
            <a:r>
              <a:rPr lang="en-US" sz="1600" b="1" dirty="0" smtClean="0"/>
              <a:t> &amp; Unwarp </a:t>
            </a:r>
            <a:r>
              <a:rPr lang="en-US" sz="1400" dirty="0" smtClean="0"/>
              <a:t>(+</a:t>
            </a:r>
            <a:r>
              <a:rPr lang="en-US" sz="1400" dirty="0" err="1" smtClean="0"/>
              <a:t>fieldmaps</a:t>
            </a:r>
            <a:r>
              <a:rPr lang="en-US" sz="1400" dirty="0" smtClean="0"/>
              <a:t>)</a:t>
            </a:r>
            <a:endParaRPr lang="en-US" sz="1600" dirty="0"/>
          </a:p>
        </p:txBody>
      </p:sp>
      <p:sp>
        <p:nvSpPr>
          <p:cNvPr id="178" name="TextBox 177"/>
          <p:cNvSpPr txBox="1"/>
          <p:nvPr/>
        </p:nvSpPr>
        <p:spPr>
          <a:xfrm>
            <a:off x="6585634" y="2951278"/>
            <a:ext cx="168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Slice-timing</a:t>
            </a:r>
            <a:endParaRPr lang="en-US" sz="1600" b="1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3569739" y="4245930"/>
            <a:ext cx="2518675" cy="414702"/>
            <a:chOff x="3085316" y="4842630"/>
            <a:chExt cx="3230820" cy="531957"/>
          </a:xfrm>
        </p:grpSpPr>
        <p:grpSp>
          <p:nvGrpSpPr>
            <p:cNvPr id="183" name="Group 182"/>
            <p:cNvGrpSpPr/>
            <p:nvPr/>
          </p:nvGrpSpPr>
          <p:grpSpPr>
            <a:xfrm rot="20463574">
              <a:off x="5666402" y="4860359"/>
              <a:ext cx="649734" cy="487113"/>
              <a:chOff x="6390715" y="3860973"/>
              <a:chExt cx="1200071" cy="899706"/>
            </a:xfrm>
          </p:grpSpPr>
          <p:sp>
            <p:nvSpPr>
              <p:cNvPr id="208" name="Rectangle 207"/>
              <p:cNvSpPr/>
              <p:nvPr/>
            </p:nvSpPr>
            <p:spPr>
              <a:xfrm rot="3342911">
                <a:off x="666324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 rot="3342911">
                <a:off x="658168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3342911">
                <a:off x="648846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3342911">
                <a:off x="641854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 rot="20463574">
              <a:off x="5031275" y="4842785"/>
              <a:ext cx="663757" cy="517251"/>
              <a:chOff x="5369857" y="3833140"/>
              <a:chExt cx="1225971" cy="955372"/>
            </a:xfrm>
          </p:grpSpPr>
          <p:sp>
            <p:nvSpPr>
              <p:cNvPr id="203" name="Rectangle 202"/>
              <p:cNvSpPr/>
              <p:nvPr/>
            </p:nvSpPr>
            <p:spPr>
              <a:xfrm rot="2495612">
                <a:off x="569612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2495612">
                <a:off x="56029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2495612">
                <a:off x="5544641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495612">
                <a:off x="546307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 rot="2495612">
                <a:off x="5369857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 rot="20463574">
              <a:off x="4391067" y="4842940"/>
              <a:ext cx="657448" cy="517251"/>
              <a:chOff x="4344469" y="3833140"/>
              <a:chExt cx="1214319" cy="955372"/>
            </a:xfrm>
          </p:grpSpPr>
          <p:sp>
            <p:nvSpPr>
              <p:cNvPr id="198" name="Rectangle 197"/>
              <p:cNvSpPr/>
              <p:nvPr/>
            </p:nvSpPr>
            <p:spPr>
              <a:xfrm rot="2049641">
                <a:off x="4659082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2049641">
                <a:off x="457751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2049641">
                <a:off x="4484298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2049641">
                <a:off x="442603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2049641">
                <a:off x="4344469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3734501" y="4843406"/>
              <a:ext cx="689344" cy="531181"/>
              <a:chOff x="3734501" y="4843406"/>
              <a:chExt cx="689344" cy="531181"/>
            </a:xfrm>
          </p:grpSpPr>
          <p:grpSp>
            <p:nvGrpSpPr>
              <p:cNvPr id="186" name="Group 185"/>
              <p:cNvGrpSpPr/>
              <p:nvPr/>
            </p:nvGrpSpPr>
            <p:grpSpPr>
              <a:xfrm rot="20463574">
                <a:off x="3785323" y="4843406"/>
                <a:ext cx="638522" cy="517251"/>
                <a:chOff x="3377344" y="3833140"/>
                <a:chExt cx="1179361" cy="955372"/>
              </a:xfrm>
            </p:grpSpPr>
            <p:sp>
              <p:nvSpPr>
                <p:cNvPr id="194" name="Rectangle 193"/>
                <p:cNvSpPr/>
                <p:nvPr/>
              </p:nvSpPr>
              <p:spPr>
                <a:xfrm rot="1168912">
                  <a:off x="3656999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 rot="1168912">
                  <a:off x="3575432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 rot="1168912">
                  <a:off x="348221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 rot="1168912">
                  <a:off x="3377344" y="3833140"/>
                  <a:ext cx="899706" cy="95537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/>
              <p:cNvSpPr/>
              <p:nvPr/>
            </p:nvSpPr>
            <p:spPr>
              <a:xfrm rot="32486">
                <a:off x="3734501" y="4857336"/>
                <a:ext cx="487113" cy="5172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20463574">
              <a:off x="3085316" y="4842630"/>
              <a:ext cx="670065" cy="517251"/>
              <a:chOff x="2247086" y="3833140"/>
              <a:chExt cx="1237623" cy="955372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2585003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491785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421870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340304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247086" y="3833140"/>
                <a:ext cx="899706" cy="9553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3" name="TextBox 212"/>
          <p:cNvSpPr txBox="1"/>
          <p:nvPr/>
        </p:nvSpPr>
        <p:spPr>
          <a:xfrm>
            <a:off x="6585634" y="4045070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Coregistration</a:t>
            </a:r>
            <a:endParaRPr lang="en-US" sz="1600" b="1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2373470" y="1256938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5" name="Rectangle 214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373470" y="4277215"/>
            <a:ext cx="850698" cy="464336"/>
            <a:chOff x="2247086" y="1025278"/>
            <a:chExt cx="1750311" cy="9553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4" name="Rectangle 223"/>
            <p:cNvSpPr/>
            <p:nvPr/>
          </p:nvSpPr>
          <p:spPr>
            <a:xfrm>
              <a:off x="309769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876301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678213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468475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247086" y="1025278"/>
              <a:ext cx="899706" cy="95537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532369" y="4798851"/>
            <a:ext cx="1634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Structural Segmentation</a:t>
            </a:r>
            <a:endParaRPr lang="en-US" sz="1600" b="1" dirty="0"/>
          </a:p>
        </p:txBody>
      </p:sp>
      <p:sp>
        <p:nvSpPr>
          <p:cNvPr id="269" name="Curved Left Arrow 268"/>
          <p:cNvSpPr/>
          <p:nvPr/>
        </p:nvSpPr>
        <p:spPr>
          <a:xfrm>
            <a:off x="6324131" y="1616416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0" name="Curved Left Arrow 269"/>
          <p:cNvSpPr/>
          <p:nvPr/>
        </p:nvSpPr>
        <p:spPr>
          <a:xfrm>
            <a:off x="6324131" y="2734902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Curved Left Arrow 270"/>
          <p:cNvSpPr/>
          <p:nvPr/>
        </p:nvSpPr>
        <p:spPr>
          <a:xfrm>
            <a:off x="6324131" y="3655321"/>
            <a:ext cx="302955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2" name="Curved Left Arrow 271"/>
          <p:cNvSpPr/>
          <p:nvPr/>
        </p:nvSpPr>
        <p:spPr>
          <a:xfrm flipH="1">
            <a:off x="1931619" y="4632402"/>
            <a:ext cx="362819" cy="8155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2365218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368424" y="979939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368424" y="2024830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68424" y="2984237"/>
            <a:ext cx="92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auFunct.nii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368424" y="3905245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(</a:t>
            </a:r>
            <a:r>
              <a:rPr lang="en-US" sz="1200" dirty="0" err="1" smtClean="0">
                <a:solidFill>
                  <a:srgbClr val="7F7F7F"/>
                </a:solidFill>
              </a:rPr>
              <a:t>auFunct.nii</a:t>
            </a:r>
            <a:r>
              <a:rPr lang="en-US" sz="1200" dirty="0" smtClean="0">
                <a:solidFill>
                  <a:srgbClr val="7F7F7F"/>
                </a:solidFill>
              </a:rPr>
              <a:t>)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219151" y="5178933"/>
            <a:ext cx="126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+ c1Struct.nii</a:t>
            </a:r>
          </a:p>
          <a:p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  c2Struct.nii</a:t>
            </a:r>
          </a:p>
          <a:p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  c3Struct.nii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54" name="Right Arrow 153"/>
          <p:cNvSpPr/>
          <p:nvPr/>
        </p:nvSpPr>
        <p:spPr>
          <a:xfrm rot="2872209">
            <a:off x="6409790" y="2411626"/>
            <a:ext cx="410794" cy="52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6720055" y="2414164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rp_Funct.txt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66" name="Right Arrow 165"/>
          <p:cNvSpPr/>
          <p:nvPr/>
        </p:nvSpPr>
        <p:spPr>
          <a:xfrm rot="7365472">
            <a:off x="6466466" y="1571358"/>
            <a:ext cx="410794" cy="52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6720055" y="1256938"/>
            <a:ext cx="107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vdmFunct.nii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271304" y="50100"/>
            <a:ext cx="3079263" cy="450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4. Subject-space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surface-based analyses / </a:t>
            </a:r>
            <a:r>
              <a:rPr lang="en-US" sz="1200" dirty="0" err="1" smtClean="0">
                <a:solidFill>
                  <a:schemeClr val="tx1"/>
                </a:solidFill>
              </a:rPr>
              <a:t>FieldMaps</a:t>
            </a:r>
            <a:r>
              <a:rPr lang="en-US" sz="1200" dirty="0" smtClean="0">
                <a:solidFill>
                  <a:schemeClr val="tx1"/>
                </a:solidFill>
              </a:rPr>
              <a:t> available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0345" y="50100"/>
            <a:ext cx="2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default Preprocessing pipelines:</a:t>
            </a:r>
            <a:endParaRPr lang="en-US" b="1" dirty="0"/>
          </a:p>
        </p:txBody>
      </p:sp>
      <p:sp>
        <p:nvSpPr>
          <p:cNvPr id="231" name="TextBox 230"/>
          <p:cNvSpPr txBox="1"/>
          <p:nvPr/>
        </p:nvSpPr>
        <p:spPr>
          <a:xfrm>
            <a:off x="6720054" y="3717586"/>
            <a:ext cx="227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art_regression_outliersFunc.txt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531246" y="3449069"/>
            <a:ext cx="1868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Outlier detection</a:t>
            </a:r>
            <a:endParaRPr lang="en-US" sz="1600" b="1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6254219" y="3536005"/>
            <a:ext cx="387322" cy="410794"/>
            <a:chOff x="6254219" y="4489513"/>
            <a:chExt cx="387322" cy="410794"/>
          </a:xfrm>
        </p:grpSpPr>
        <p:sp>
          <p:nvSpPr>
            <p:cNvPr id="234" name="Rectangle 233"/>
            <p:cNvSpPr/>
            <p:nvPr/>
          </p:nvSpPr>
          <p:spPr>
            <a:xfrm>
              <a:off x="6254219" y="4524903"/>
              <a:ext cx="227106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Right Arrow 234"/>
            <p:cNvSpPr/>
            <p:nvPr/>
          </p:nvSpPr>
          <p:spPr>
            <a:xfrm rot="2872209">
              <a:off x="6409790" y="4668556"/>
              <a:ext cx="410794" cy="52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065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987" y="167869"/>
            <a:ext cx="3457345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Monotype  "/>
                <a:cs typeface="Monotype  "/>
              </a:rPr>
              <a:t> </a:t>
            </a:r>
            <a:r>
              <a:rPr lang="en-US" sz="500" dirty="0" err="1">
                <a:latin typeface="Monotype  "/>
                <a:cs typeface="Monotype  "/>
              </a:rPr>
              <a:t>conn_setup_preproc</a:t>
            </a:r>
            <a:endParaRPr lang="en-US" sz="500" dirty="0">
              <a:latin typeface="Monotype  "/>
              <a:cs typeface="Monotype  "/>
            </a:endParaRPr>
          </a:p>
          <a:p>
            <a:r>
              <a:rPr lang="en-US" sz="500" dirty="0">
                <a:latin typeface="Monotype  "/>
                <a:cs typeface="Monotype  "/>
              </a:rPr>
              <a:t>  Runs individual preprocessing steps</a:t>
            </a:r>
          </a:p>
          <a:p>
            <a:r>
              <a:rPr lang="en-US" sz="500" dirty="0">
                <a:latin typeface="Monotype  "/>
                <a:cs typeface="Monotype  "/>
              </a:rPr>
              <a:t> </a:t>
            </a:r>
          </a:p>
          <a:p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err="1">
                <a:latin typeface="Monotype  "/>
                <a:cs typeface="Monotype  "/>
              </a:rPr>
              <a:t>conn_setup_preproc</a:t>
            </a:r>
            <a:r>
              <a:rPr lang="en-US" sz="500" dirty="0">
                <a:latin typeface="Monotype  "/>
                <a:cs typeface="Monotype  "/>
              </a:rPr>
              <a:t>(steps)</a:t>
            </a:r>
          </a:p>
          <a:p>
            <a:r>
              <a:rPr lang="en-US" sz="500" dirty="0">
                <a:latin typeface="Monotype  "/>
                <a:cs typeface="Monotype  "/>
              </a:rPr>
              <a:t>  runs preprocessing pipeline (default_*) or one/multiple individual preprocessing steps (structural_* and functional_*). Valid step names are (enter as cell array to run multiple sequential steps):</a:t>
            </a:r>
          </a:p>
          <a:p>
            <a:r>
              <a:rPr lang="en-US" sz="500" dirty="0">
                <a:latin typeface="Monotype  "/>
                <a:cs typeface="Monotype  "/>
              </a:rPr>
              <a:t>    PIPELINES: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default_mni</a:t>
            </a:r>
            <a:r>
              <a:rPr lang="en-US" sz="500" dirty="0">
                <a:latin typeface="Monotype  "/>
                <a:cs typeface="Monotype  "/>
              </a:rPr>
              <a:t>       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default MNI-space preprocessing pipeline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default_mniphase</a:t>
            </a:r>
            <a:r>
              <a:rPr lang="en-US" sz="500" dirty="0">
                <a:latin typeface="Monotype  "/>
                <a:cs typeface="Monotype  "/>
              </a:rPr>
              <a:t>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same as </a:t>
            </a:r>
            <a:r>
              <a:rPr lang="en-US" sz="500" dirty="0" err="1">
                <a:latin typeface="Monotype  "/>
                <a:cs typeface="Monotype  "/>
              </a:rPr>
              <a:t>default_mni</a:t>
            </a:r>
            <a:r>
              <a:rPr lang="en-US" sz="500" dirty="0">
                <a:latin typeface="Monotype  "/>
                <a:cs typeface="Monotype  "/>
              </a:rPr>
              <a:t> but with </a:t>
            </a:r>
            <a:r>
              <a:rPr lang="en-US" sz="500" dirty="0" err="1">
                <a:latin typeface="Monotype  "/>
                <a:cs typeface="Monotype  "/>
              </a:rPr>
              <a:t>vdm</a:t>
            </a:r>
            <a:r>
              <a:rPr lang="en-US" sz="500" dirty="0">
                <a:latin typeface="Monotype  "/>
                <a:cs typeface="Monotype  "/>
              </a:rPr>
              <a:t>/</a:t>
            </a:r>
            <a:r>
              <a:rPr lang="en-US" sz="500" dirty="0" err="1">
                <a:latin typeface="Monotype  "/>
                <a:cs typeface="Monotype  "/>
              </a:rPr>
              <a:t>phasemap</a:t>
            </a:r>
            <a:r>
              <a:rPr lang="en-US" sz="500" dirty="0">
                <a:latin typeface="Monotype  "/>
                <a:cs typeface="Monotype  "/>
              </a:rPr>
              <a:t> information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default_ss</a:t>
            </a:r>
            <a:r>
              <a:rPr lang="en-US" sz="500" dirty="0">
                <a:latin typeface="Monotype  "/>
                <a:cs typeface="Monotype  "/>
              </a:rPr>
              <a:t>                    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default subject-space preprocessing pipeline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default_ssphase</a:t>
            </a:r>
            <a:r>
              <a:rPr lang="en-US" sz="500" dirty="0">
                <a:latin typeface="Monotype  "/>
                <a:cs typeface="Monotype  "/>
              </a:rPr>
              <a:t>   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same as </a:t>
            </a:r>
            <a:r>
              <a:rPr lang="en-US" sz="500" dirty="0" err="1">
                <a:latin typeface="Monotype  "/>
                <a:cs typeface="Monotype  "/>
              </a:rPr>
              <a:t>default_ss</a:t>
            </a:r>
            <a:r>
              <a:rPr lang="en-US" sz="500" dirty="0">
                <a:latin typeface="Monotype  "/>
                <a:cs typeface="Monotype  "/>
              </a:rPr>
              <a:t> but with </a:t>
            </a:r>
            <a:r>
              <a:rPr lang="en-US" sz="500" dirty="0" err="1">
                <a:latin typeface="Monotype  "/>
                <a:cs typeface="Monotype  "/>
              </a:rPr>
              <a:t>vdm</a:t>
            </a:r>
            <a:r>
              <a:rPr lang="en-US" sz="500" dirty="0">
                <a:latin typeface="Monotype  "/>
                <a:cs typeface="Monotype  "/>
              </a:rPr>
              <a:t>/</a:t>
            </a:r>
            <a:r>
              <a:rPr lang="en-US" sz="500" dirty="0" err="1">
                <a:latin typeface="Monotype  "/>
                <a:cs typeface="Monotype  "/>
              </a:rPr>
              <a:t>phasemap</a:t>
            </a:r>
            <a:r>
              <a:rPr lang="en-US" sz="500" dirty="0">
                <a:latin typeface="Monotype  "/>
                <a:cs typeface="Monotype  "/>
              </a:rPr>
              <a:t> information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default_ssnl</a:t>
            </a:r>
            <a:r>
              <a:rPr lang="en-US" sz="500" dirty="0">
                <a:latin typeface="Monotype  "/>
                <a:cs typeface="Monotype  "/>
              </a:rPr>
              <a:t>                  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same as </a:t>
            </a:r>
            <a:r>
              <a:rPr lang="en-US" sz="500" dirty="0" err="1">
                <a:latin typeface="Monotype  "/>
                <a:cs typeface="Monotype  "/>
              </a:rPr>
              <a:t>default_ss</a:t>
            </a:r>
            <a:r>
              <a:rPr lang="en-US" sz="500" dirty="0">
                <a:latin typeface="Monotype  "/>
                <a:cs typeface="Monotype  "/>
              </a:rPr>
              <a:t> but with non-linear </a:t>
            </a:r>
            <a:r>
              <a:rPr lang="en-US" sz="500" dirty="0" err="1">
                <a:latin typeface="Monotype  "/>
                <a:cs typeface="Monotype  "/>
              </a:rPr>
              <a:t>coregistration</a:t>
            </a:r>
            <a:endParaRPr lang="en-US" sz="500" dirty="0">
              <a:latin typeface="Monotype  "/>
              <a:cs typeface="Monotype  "/>
            </a:endParaRPr>
          </a:p>
          <a:p>
            <a:r>
              <a:rPr lang="en-US" sz="500" dirty="0">
                <a:latin typeface="Monotype  "/>
                <a:cs typeface="Monotype  "/>
              </a:rPr>
              <a:t>    INDIVIDUAL STRUCTURAL STEPS: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structural_center</a:t>
            </a:r>
            <a:r>
              <a:rPr lang="en-US" sz="500" dirty="0">
                <a:latin typeface="Monotype  "/>
                <a:cs typeface="Monotype  "/>
              </a:rPr>
              <a:t> 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centers structural data to origin (0,0,0) coordinates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structural_manualorient</a:t>
            </a:r>
            <a:r>
              <a:rPr lang="en-US" sz="500" dirty="0">
                <a:latin typeface="Monotype  "/>
                <a:cs typeface="Monotype  "/>
              </a:rPr>
              <a:t>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applies user-defined affine transformation to structural data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structural_manualspatialdef</a:t>
            </a:r>
            <a:r>
              <a:rPr lang="en-US" sz="500" dirty="0">
                <a:latin typeface="Monotype  "/>
                <a:cs typeface="Monotype  "/>
              </a:rPr>
              <a:t>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applies user-defined spatial deformation to structural data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structural_normalize</a:t>
            </a:r>
            <a:r>
              <a:rPr lang="en-US" sz="500" dirty="0">
                <a:latin typeface="Monotype  "/>
                <a:cs typeface="Monotype  "/>
              </a:rPr>
              <a:t>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structural normalization to MNI space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structural_segment</a:t>
            </a:r>
            <a:r>
              <a:rPr lang="en-US" sz="500" dirty="0">
                <a:latin typeface="Monotype  "/>
                <a:cs typeface="Monotype  "/>
              </a:rPr>
              <a:t>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structural segmentation (Gray/White/CSF tissue classes)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structural_segment</a:t>
            </a:r>
            <a:r>
              <a:rPr lang="en-US" sz="500" dirty="0" err="1">
                <a:latin typeface="Monotype  "/>
                <a:cs typeface="Monotype  "/>
              </a:rPr>
              <a:t>&amp;normalize</a:t>
            </a:r>
            <a:r>
              <a:rPr lang="en-US" sz="500" dirty="0">
                <a:latin typeface="Monotype  "/>
                <a:cs typeface="Monotype  "/>
              </a:rPr>
              <a:t>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structural unified normalization and segmentation </a:t>
            </a:r>
          </a:p>
          <a:p>
            <a:r>
              <a:rPr lang="en-US" sz="500" dirty="0">
                <a:latin typeface="Monotype  "/>
                <a:cs typeface="Monotype  "/>
              </a:rPr>
              <a:t>    INDIVIDUAL FUNCTIONAL (or combined functional/structural) STEPS: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functional_art</a:t>
            </a:r>
            <a:r>
              <a:rPr lang="en-US" sz="500" dirty="0">
                <a:latin typeface="Monotype  "/>
                <a:cs typeface="Monotype  "/>
              </a:rPr>
              <a:t>                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functional identification of outlier scans (from motion displacement and global signal changes)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functional_center</a:t>
            </a:r>
            <a:r>
              <a:rPr lang="en-US" sz="500" dirty="0">
                <a:latin typeface="Monotype  "/>
                <a:cs typeface="Monotype  "/>
              </a:rPr>
              <a:t> 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centers functional data to origin (0,0,0) coordinates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functional_centertostruct</a:t>
            </a:r>
            <a:r>
              <a:rPr lang="en-US" sz="500" dirty="0">
                <a:latin typeface="Monotype  "/>
                <a:cs typeface="Monotype  "/>
              </a:rPr>
              <a:t>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centers functional data to approximate structural-volume coordinates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functional_coregister_affine</a:t>
            </a:r>
            <a:r>
              <a:rPr lang="en-US" sz="500" dirty="0">
                <a:latin typeface="Monotype  "/>
                <a:cs typeface="Monotype  "/>
              </a:rPr>
              <a:t>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affine </a:t>
            </a:r>
            <a:r>
              <a:rPr lang="en-US" sz="500" dirty="0" err="1">
                <a:latin typeface="Monotype  "/>
                <a:cs typeface="Monotype  "/>
              </a:rPr>
              <a:t>coregistration</a:t>
            </a:r>
            <a:r>
              <a:rPr lang="en-US" sz="500" dirty="0">
                <a:latin typeface="Monotype  "/>
                <a:cs typeface="Monotype  "/>
              </a:rPr>
              <a:t> to structural volumes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functional_coregister_nonlinear</a:t>
            </a:r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non-linear </a:t>
            </a:r>
            <a:r>
              <a:rPr lang="en-US" sz="500" dirty="0" err="1">
                <a:latin typeface="Monotype  "/>
                <a:cs typeface="Monotype  "/>
              </a:rPr>
              <a:t>coregistration</a:t>
            </a:r>
            <a:r>
              <a:rPr lang="en-US" sz="500" dirty="0">
                <a:latin typeface="Monotype  "/>
                <a:cs typeface="Monotype  "/>
              </a:rPr>
              <a:t> to structural volumes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functional_manualorient</a:t>
            </a:r>
            <a:r>
              <a:rPr lang="en-US" sz="500" dirty="0">
                <a:latin typeface="Monotype  "/>
                <a:cs typeface="Monotype  "/>
              </a:rPr>
              <a:t>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applies user-defined affine transformation to functional data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functional_manualspatialdef</a:t>
            </a:r>
            <a:r>
              <a:rPr lang="en-US" sz="500" dirty="0">
                <a:latin typeface="Monotype  "/>
                <a:cs typeface="Monotype  "/>
              </a:rPr>
              <a:t>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applies user-defined spatial deformation to functional data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functional_motionmask</a:t>
            </a:r>
            <a:r>
              <a:rPr lang="en-US" sz="500" dirty="0">
                <a:latin typeface="Monotype  "/>
                <a:cs typeface="Monotype  "/>
              </a:rPr>
              <a:t>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creates functional motion masks (mean BOLD signal spatial derivatives </a:t>
            </a:r>
            <a:r>
              <a:rPr lang="en-US" sz="500" dirty="0" err="1">
                <a:latin typeface="Monotype  "/>
                <a:cs typeface="Monotype  "/>
              </a:rPr>
              <a:t>wrt</a:t>
            </a:r>
            <a:r>
              <a:rPr lang="en-US" sz="500" dirty="0">
                <a:latin typeface="Monotype  "/>
                <a:cs typeface="Monotype  "/>
              </a:rPr>
              <a:t> motion parameters)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functional_normalize_direct</a:t>
            </a:r>
            <a:r>
              <a:rPr lang="en-US" sz="500" dirty="0">
                <a:latin typeface="Monotype  "/>
                <a:cs typeface="Monotype  "/>
              </a:rPr>
              <a:t>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direct normalization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functional_normalize_indirect</a:t>
            </a:r>
            <a:r>
              <a:rPr lang="en-US" sz="500" dirty="0">
                <a:latin typeface="Monotype  "/>
                <a:cs typeface="Monotype  "/>
              </a:rPr>
              <a:t>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indirect normalization (</a:t>
            </a:r>
            <a:r>
              <a:rPr lang="en-US" sz="500" dirty="0" err="1">
                <a:latin typeface="Monotype  "/>
                <a:cs typeface="Monotype  "/>
              </a:rPr>
              <a:t>coregister</a:t>
            </a:r>
            <a:r>
              <a:rPr lang="en-US" sz="500" dirty="0">
                <a:latin typeface="Monotype  "/>
                <a:cs typeface="Monotype  "/>
              </a:rPr>
              <a:t> to structural; normalize structural; apply same transformation to </a:t>
            </a:r>
            <a:r>
              <a:rPr lang="en-US" sz="500" dirty="0" err="1">
                <a:latin typeface="Monotype  "/>
                <a:cs typeface="Monotype  "/>
              </a:rPr>
              <a:t>functionals</a:t>
            </a:r>
            <a:r>
              <a:rPr lang="en-US" sz="500" dirty="0">
                <a:latin typeface="Monotype  "/>
                <a:cs typeface="Monotype  "/>
              </a:rPr>
              <a:t>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functional_realign</a:t>
            </a:r>
            <a:r>
              <a:rPr lang="en-US" sz="500" dirty="0">
                <a:latin typeface="Monotype  "/>
                <a:cs typeface="Monotype  "/>
              </a:rPr>
              <a:t>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realignment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functional_realign_noreslice</a:t>
            </a:r>
            <a:r>
              <a:rPr lang="en-US" sz="500" dirty="0">
                <a:latin typeface="Monotype  "/>
                <a:cs typeface="Monotype  "/>
              </a:rPr>
              <a:t>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realignment without </a:t>
            </a:r>
            <a:r>
              <a:rPr lang="en-US" sz="500" dirty="0" err="1">
                <a:latin typeface="Monotype  "/>
                <a:cs typeface="Monotype  "/>
              </a:rPr>
              <a:t>reslicing</a:t>
            </a:r>
            <a:r>
              <a:rPr lang="en-US" sz="500" dirty="0">
                <a:latin typeface="Monotype  "/>
                <a:cs typeface="Monotype  "/>
              </a:rPr>
              <a:t> (applies transformation to source header files)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functional_realign</a:t>
            </a:r>
            <a:r>
              <a:rPr lang="en-US" sz="500" dirty="0" err="1">
                <a:latin typeface="Monotype  "/>
                <a:cs typeface="Monotype  "/>
              </a:rPr>
              <a:t>&amp;</a:t>
            </a:r>
            <a:r>
              <a:rPr lang="en-US" sz="500" b="1" dirty="0" err="1">
                <a:latin typeface="Monotype  "/>
                <a:cs typeface="Monotype  "/>
              </a:rPr>
              <a:t>unwarp</a:t>
            </a:r>
            <a:r>
              <a:rPr lang="en-US" sz="500" b="1" dirty="0">
                <a:latin typeface="Monotype  "/>
                <a:cs typeface="Monotype  "/>
              </a:rPr>
              <a:t>   </a:t>
            </a:r>
            <a:r>
              <a:rPr lang="en-US" sz="500" dirty="0">
                <a:latin typeface="Monotype  "/>
                <a:cs typeface="Monotype  "/>
              </a:rPr>
              <a:t>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realignment &amp; unwarp (motion-by-inhomogeneity interactions)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functional_realign&amp;unwarp&amp;fieldmap</a:t>
            </a:r>
            <a:r>
              <a:rPr lang="en-US" sz="500" b="1" dirty="0">
                <a:latin typeface="Monotype  "/>
                <a:cs typeface="Monotype  "/>
              </a:rPr>
              <a:t> </a:t>
            </a:r>
            <a:r>
              <a:rPr lang="en-US" sz="500" dirty="0">
                <a:latin typeface="Monotype  "/>
                <a:cs typeface="Monotype  "/>
              </a:rPr>
              <a:t>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</a:t>
            </a:r>
            <a:r>
              <a:rPr lang="en-US" sz="500" dirty="0" err="1">
                <a:latin typeface="Monotype  "/>
                <a:cs typeface="Monotype  "/>
              </a:rPr>
              <a:t>realignemnt</a:t>
            </a:r>
            <a:r>
              <a:rPr lang="en-US" sz="500" dirty="0">
                <a:latin typeface="Monotype  "/>
                <a:cs typeface="Monotype  "/>
              </a:rPr>
              <a:t> &amp; unwarp &amp; inhomogeneity correction (from </a:t>
            </a:r>
            <a:r>
              <a:rPr lang="en-US" sz="500" dirty="0" err="1">
                <a:latin typeface="Monotype  "/>
                <a:cs typeface="Monotype  "/>
              </a:rPr>
              <a:t>vdm</a:t>
            </a:r>
            <a:r>
              <a:rPr lang="en-US" sz="500" dirty="0">
                <a:latin typeface="Monotype  "/>
                <a:cs typeface="Monotype  "/>
              </a:rPr>
              <a:t>/</a:t>
            </a:r>
            <a:r>
              <a:rPr lang="en-US" sz="500" dirty="0" err="1">
                <a:latin typeface="Monotype  "/>
                <a:cs typeface="Monotype  "/>
              </a:rPr>
              <a:t>phasemap</a:t>
            </a:r>
            <a:r>
              <a:rPr lang="en-US" sz="500" dirty="0">
                <a:latin typeface="Monotype  "/>
                <a:cs typeface="Monotype  "/>
              </a:rPr>
              <a:t> files)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functional_removescans</a:t>
            </a:r>
            <a:r>
              <a:rPr lang="en-US" sz="500" dirty="0">
                <a:latin typeface="Monotype  "/>
                <a:cs typeface="Monotype  "/>
              </a:rPr>
              <a:t>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removes user-defined number of initial scans from functional data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functional_segment</a:t>
            </a:r>
            <a:r>
              <a:rPr lang="en-US" sz="500" dirty="0">
                <a:latin typeface="Monotype  "/>
                <a:cs typeface="Monotype  "/>
              </a:rPr>
              <a:t>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segmentation (Gray/White/CSF tissue classes)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b="1" dirty="0" err="1">
                <a:latin typeface="Monotype  "/>
                <a:cs typeface="Monotype  "/>
              </a:rPr>
              <a:t>functional_segment&amp;normalize_direct</a:t>
            </a:r>
            <a:r>
              <a:rPr lang="en-US" sz="500" b="1" dirty="0">
                <a:latin typeface="Monotype  "/>
                <a:cs typeface="Monotype  "/>
              </a:rPr>
              <a:t> </a:t>
            </a:r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direct unified normalization and segmentation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</a:t>
            </a:r>
            <a:r>
              <a:rPr lang="en-US" sz="500" b="1" dirty="0" err="1">
                <a:latin typeface="Monotype  "/>
                <a:cs typeface="Monotype  "/>
              </a:rPr>
              <a:t>unctional_segment&amp;normalize_indirect</a:t>
            </a:r>
            <a:r>
              <a:rPr lang="en-US" sz="500" dirty="0">
                <a:latin typeface="Monotype  "/>
                <a:cs typeface="Monotype  "/>
              </a:rPr>
              <a:t>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indirect unified normalization and segmentation (</a:t>
            </a:r>
            <a:r>
              <a:rPr lang="en-US" sz="500" dirty="0" err="1">
                <a:latin typeface="Monotype  "/>
                <a:cs typeface="Monotype  "/>
              </a:rPr>
              <a:t>coregister</a:t>
            </a:r>
            <a:r>
              <a:rPr lang="en-US" sz="500" dirty="0">
                <a:latin typeface="Monotype  "/>
                <a:cs typeface="Monotype  "/>
              </a:rPr>
              <a:t> to structural; normalize and segment structural; apply same transformation to </a:t>
            </a:r>
            <a:r>
              <a:rPr lang="en-US" sz="500" dirty="0" err="1">
                <a:latin typeface="Monotype  "/>
                <a:cs typeface="Monotype  "/>
              </a:rPr>
              <a:t>functionals</a:t>
            </a:r>
            <a:r>
              <a:rPr lang="en-US" sz="500" dirty="0">
                <a:latin typeface="Monotype  "/>
                <a:cs typeface="Monotype  "/>
              </a:rPr>
              <a:t>)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functional_slicetime</a:t>
            </a:r>
            <a:r>
              <a:rPr lang="en-US" sz="500" dirty="0">
                <a:latin typeface="Monotype  "/>
                <a:cs typeface="Monotype  "/>
              </a:rPr>
              <a:t>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slice-timing correction</a:t>
            </a:r>
          </a:p>
          <a:p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err="1">
                <a:latin typeface="Monotype  "/>
                <a:cs typeface="Monotype  "/>
              </a:rPr>
              <a:t>functional_smooth</a:t>
            </a:r>
            <a:r>
              <a:rPr lang="en-US" sz="500" dirty="0">
                <a:latin typeface="Monotype  "/>
                <a:cs typeface="Monotype  "/>
              </a:rPr>
              <a:t>                     </a:t>
            </a:r>
            <a:r>
              <a:rPr lang="en-US" sz="500" dirty="0" smtClean="0">
                <a:latin typeface="Monotype  "/>
                <a:cs typeface="Monotype  "/>
              </a:rPr>
              <a:t>	: </a:t>
            </a:r>
            <a:r>
              <a:rPr lang="en-US" sz="500" dirty="0">
                <a:latin typeface="Monotype  "/>
                <a:cs typeface="Monotype  "/>
              </a:rPr>
              <a:t>functional spatial smoothing</a:t>
            </a:r>
          </a:p>
          <a:p>
            <a:r>
              <a:rPr lang="en-US" sz="500" dirty="0">
                <a:latin typeface="Monotype  "/>
                <a:cs typeface="Monotype  "/>
              </a:rPr>
              <a:t> </a:t>
            </a:r>
          </a:p>
          <a:p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err="1">
                <a:latin typeface="Monotype  "/>
                <a:cs typeface="Monotype  "/>
              </a:rPr>
              <a:t>conn_setup_preproc</a:t>
            </a:r>
            <a:r>
              <a:rPr lang="en-US" sz="500" dirty="0">
                <a:latin typeface="Monotype  "/>
                <a:cs typeface="Monotype  "/>
              </a:rPr>
              <a:t>(steps,'param1_name',param1_value,'param2_name',param2_value,...)</a:t>
            </a:r>
          </a:p>
          <a:p>
            <a:r>
              <a:rPr lang="en-US" sz="500" dirty="0">
                <a:latin typeface="Monotype  "/>
                <a:cs typeface="Monotype  "/>
              </a:rPr>
              <a:t>  defines additional non-default values for parameters specific to individual steps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fwhm</a:t>
            </a:r>
            <a:r>
              <a:rPr lang="en-US" sz="500" dirty="0">
                <a:latin typeface="Monotype  "/>
                <a:cs typeface="Monotype  "/>
              </a:rPr>
              <a:t>    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functional_smooth</a:t>
            </a:r>
            <a:r>
              <a:rPr lang="en-US" sz="500" dirty="0">
                <a:latin typeface="Monotype  "/>
                <a:cs typeface="Monotype  "/>
              </a:rPr>
              <a:t>) Smoothing factor (mm) [8]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coregtomean</a:t>
            </a:r>
            <a:r>
              <a:rPr lang="en-US" sz="500" dirty="0">
                <a:latin typeface="Monotype  "/>
                <a:cs typeface="Monotype  "/>
              </a:rPr>
              <a:t>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functional_coregister</a:t>
            </a:r>
            <a:r>
              <a:rPr lang="en-US" sz="500" dirty="0">
                <a:latin typeface="Monotype  "/>
                <a:cs typeface="Monotype  "/>
              </a:rPr>
              <a:t>/segment/normalize) 0: use first volume; 1: use mean volume (computed during realignment); 2: use user-defined source volume (see </a:t>
            </a:r>
            <a:r>
              <a:rPr lang="en-US" sz="500" dirty="0" err="1">
                <a:latin typeface="Monotype  "/>
                <a:cs typeface="Monotype  "/>
              </a:rPr>
              <a:t>Setup.coregsource_functionals</a:t>
            </a:r>
            <a:r>
              <a:rPr lang="en-US" sz="500" dirty="0">
                <a:latin typeface="Monotype  "/>
                <a:cs typeface="Monotype  "/>
              </a:rPr>
              <a:t> field) [1]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sliceorder</a:t>
            </a:r>
            <a:r>
              <a:rPr lang="en-US" sz="500" dirty="0">
                <a:latin typeface="Monotype  "/>
                <a:cs typeface="Monotype  "/>
              </a:rPr>
              <a:t>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functional_slicetime</a:t>
            </a:r>
            <a:r>
              <a:rPr lang="en-US" sz="500" dirty="0">
                <a:latin typeface="Monotype  "/>
                <a:cs typeface="Monotype  "/>
              </a:rPr>
              <a:t>) acquisition order (vector of indexes; 1=first slice in image; note: use cell array for subject-specific vectors)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</a:t>
            </a:r>
            <a:r>
              <a:rPr lang="en-US" sz="500" dirty="0" smtClean="0">
                <a:latin typeface="Monotype  "/>
                <a:cs typeface="Monotype  "/>
              </a:rPr>
              <a:t>			alternatively </a:t>
            </a:r>
            <a:r>
              <a:rPr lang="en-US" sz="500" dirty="0" err="1">
                <a:latin typeface="Monotype  "/>
                <a:cs typeface="Monotype  "/>
              </a:rPr>
              <a:t>sliceorder</a:t>
            </a:r>
            <a:r>
              <a:rPr lang="en-US" sz="500" dirty="0">
                <a:latin typeface="Monotype  "/>
                <a:cs typeface="Monotype  "/>
              </a:rPr>
              <a:t> may also be defined as one of the following strings: '</a:t>
            </a:r>
            <a:r>
              <a:rPr lang="en-US" sz="500" dirty="0" err="1">
                <a:latin typeface="Monotype  "/>
                <a:cs typeface="Monotype  "/>
              </a:rPr>
              <a:t>ascending','descending','interleaved</a:t>
            </a:r>
            <a:r>
              <a:rPr lang="en-US" sz="500" dirty="0">
                <a:latin typeface="Monotype  "/>
                <a:cs typeface="Monotype  "/>
              </a:rPr>
              <a:t> (middle-top)','interleaved (bottom-up)','interleaved (top-down)','interleaved (Siemens)','BIDS'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</a:t>
            </a:r>
            <a:r>
              <a:rPr lang="en-US" sz="500" dirty="0" smtClean="0">
                <a:latin typeface="Monotype  "/>
                <a:cs typeface="Monotype  "/>
              </a:rPr>
              <a:t>			alternatively </a:t>
            </a:r>
            <a:r>
              <a:rPr lang="en-US" sz="500" dirty="0" err="1">
                <a:latin typeface="Monotype  "/>
                <a:cs typeface="Monotype  "/>
              </a:rPr>
              <a:t>sliceorder</a:t>
            </a:r>
            <a:r>
              <a:rPr lang="en-US" sz="500" dirty="0">
                <a:latin typeface="Monotype  "/>
                <a:cs typeface="Monotype  "/>
              </a:rPr>
              <a:t> may also be defined as a vector containing the acquisition time in milliseconds for each slice (e.g. for multi-band sequences)</a:t>
            </a:r>
          </a:p>
          <a:p>
            <a:r>
              <a:rPr lang="en-US" sz="500" dirty="0">
                <a:latin typeface="Monotype  "/>
                <a:cs typeface="Monotype  "/>
              </a:rPr>
              <a:t>       ta              </a:t>
            </a:r>
            <a:r>
              <a:rPr lang="en-US" sz="500" dirty="0" smtClean="0">
                <a:latin typeface="Monotype  "/>
                <a:cs typeface="Monotype  "/>
              </a:rPr>
              <a:t>	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functional_slicetime</a:t>
            </a:r>
            <a:r>
              <a:rPr lang="en-US" sz="500" dirty="0">
                <a:latin typeface="Monotype  "/>
                <a:cs typeface="Monotype  "/>
              </a:rPr>
              <a:t>) acquisition time (TA) in seconds (used to determine slice times when </a:t>
            </a:r>
            <a:r>
              <a:rPr lang="en-US" sz="500" dirty="0" err="1">
                <a:latin typeface="Monotype  "/>
                <a:cs typeface="Monotype  "/>
              </a:rPr>
              <a:t>sliceorder</a:t>
            </a:r>
            <a:r>
              <a:rPr lang="en-US" sz="500" dirty="0">
                <a:latin typeface="Monotype  "/>
                <a:cs typeface="Monotype  "/>
              </a:rPr>
              <a:t> is defined by a vector of slice indexes; note: use vector for subject-specific values). Defaults to (1-1/</a:t>
            </a:r>
            <a:r>
              <a:rPr lang="en-US" sz="500" dirty="0" err="1">
                <a:latin typeface="Monotype  "/>
                <a:cs typeface="Monotype  "/>
              </a:rPr>
              <a:t>nslices</a:t>
            </a:r>
            <a:r>
              <a:rPr lang="en-US" sz="500" dirty="0">
                <a:latin typeface="Monotype  "/>
                <a:cs typeface="Monotype  "/>
              </a:rPr>
              <a:t>)*TR where </a:t>
            </a:r>
            <a:r>
              <a:rPr lang="en-US" sz="500" dirty="0" err="1">
                <a:latin typeface="Monotype  "/>
                <a:cs typeface="Monotype  "/>
              </a:rPr>
              <a:t>nslices</a:t>
            </a:r>
            <a:r>
              <a:rPr lang="en-US" sz="500" dirty="0">
                <a:latin typeface="Monotype  "/>
                <a:cs typeface="Monotype  "/>
              </a:rPr>
              <a:t> is the number of slices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smtClean="0">
                <a:latin typeface="Monotype  "/>
                <a:cs typeface="Monotype  "/>
              </a:rPr>
              <a:t>		: (</a:t>
            </a:r>
            <a:r>
              <a:rPr lang="en-US" sz="500" dirty="0" err="1">
                <a:latin typeface="Monotype  "/>
                <a:cs typeface="Monotype  "/>
              </a:rPr>
              <a:t>functional_art</a:t>
            </a:r>
            <a:r>
              <a:rPr lang="en-US" sz="500" dirty="0">
                <a:latin typeface="Monotype  "/>
                <a:cs typeface="Monotype  "/>
              </a:rPr>
              <a:t>) ART thresholds for identifying outlier scans</a:t>
            </a:r>
          </a:p>
          <a:p>
            <a:r>
              <a:rPr lang="en-US" sz="500" dirty="0" smtClean="0">
                <a:latin typeface="Monotype  "/>
                <a:cs typeface="Monotype  "/>
              </a:rPr>
              <a:t>	                   </a:t>
            </a:r>
            <a:r>
              <a:rPr lang="en-US" sz="500" dirty="0" err="1" smtClean="0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(1): threshold value for global-signal (z-value; default 5)</a:t>
            </a:r>
          </a:p>
          <a:p>
            <a:r>
              <a:rPr lang="en-US" sz="500" dirty="0" smtClean="0">
                <a:latin typeface="Monotype  "/>
                <a:cs typeface="Monotype  "/>
              </a:rPr>
              <a:t>	                   </a:t>
            </a:r>
            <a:r>
              <a:rPr lang="en-US" sz="500" dirty="0" err="1" smtClean="0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(2): threshold value for subject-motion (mm; default .9)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</a:t>
            </a:r>
            <a:r>
              <a:rPr lang="en-US" sz="500" dirty="0" smtClean="0">
                <a:latin typeface="Monotype  "/>
                <a:cs typeface="Monotype  "/>
              </a:rPr>
              <a:t>  additional </a:t>
            </a:r>
            <a:r>
              <a:rPr lang="en-US" sz="500" dirty="0">
                <a:latin typeface="Monotype  "/>
                <a:cs typeface="Monotype  "/>
              </a:rPr>
              <a:t>options: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(3): 1/0 global-signal threshold based on scan-to-scan changes in global-BOLD measure (default 1)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               </a:t>
            </a:r>
            <a:r>
              <a:rPr lang="en-US" sz="500" dirty="0" smtClean="0">
                <a:latin typeface="Monotype  "/>
                <a:cs typeface="Monotype  "/>
              </a:rPr>
              <a:t> </a:t>
            </a:r>
            <a:r>
              <a:rPr lang="en-US" sz="500" dirty="0" err="1" smtClean="0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(4): 1/0 subject-motion threshold based on scan-to-scan changes in subject-motion measure (default 1)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               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(5): 1/0 subject-motion </a:t>
            </a:r>
            <a:r>
              <a:rPr lang="en-US" sz="500" dirty="0" err="1">
                <a:latin typeface="Monotype  "/>
                <a:cs typeface="Monotype  "/>
              </a:rPr>
              <a:t>threhsold</a:t>
            </a:r>
            <a:r>
              <a:rPr lang="en-US" sz="500" dirty="0">
                <a:latin typeface="Monotype  "/>
                <a:cs typeface="Monotype  "/>
              </a:rPr>
              <a:t> based on composite-movement measure (default 1)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               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(6): 1/0 force interactive mode (ART </a:t>
            </a:r>
            <a:r>
              <a:rPr lang="en-US" sz="500" dirty="0" err="1">
                <a:latin typeface="Monotype  "/>
                <a:cs typeface="Monotype  "/>
              </a:rPr>
              <a:t>gui</a:t>
            </a:r>
            <a:r>
              <a:rPr lang="en-US" sz="500" dirty="0">
                <a:latin typeface="Monotype  "/>
                <a:cs typeface="Monotype  "/>
              </a:rPr>
              <a:t>) (default 0)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               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(7): [only when </a:t>
            </a:r>
            <a:r>
              <a:rPr lang="en-US" sz="500" dirty="0" err="1">
                <a:latin typeface="Monotype  "/>
                <a:cs typeface="Monotype  "/>
              </a:rPr>
              <a:t>art_threshold</a:t>
            </a:r>
            <a:r>
              <a:rPr lang="en-US" sz="500" dirty="0">
                <a:latin typeface="Monotype  "/>
                <a:cs typeface="Monotype  "/>
              </a:rPr>
              <a:t>(5)=0] subject-motion threshold based on rotation measure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               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(8): N number of initial scans to be flagged for removal (default 0)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note: when </a:t>
            </a:r>
            <a:r>
              <a:rPr lang="en-US" sz="500" dirty="0" err="1">
                <a:latin typeface="Monotype  "/>
                <a:cs typeface="Monotype  "/>
              </a:rPr>
              <a:t>art_threshold</a:t>
            </a:r>
            <a:r>
              <a:rPr lang="en-US" sz="500" dirty="0">
                <a:latin typeface="Monotype  "/>
                <a:cs typeface="Monotype  "/>
              </a:rPr>
              <a:t>(5)=0, </a:t>
            </a:r>
            <a:r>
              <a:rPr lang="en-US" sz="500" dirty="0" err="1">
                <a:latin typeface="Monotype  "/>
                <a:cs typeface="Monotype  "/>
              </a:rPr>
              <a:t>art_threshold</a:t>
            </a:r>
            <a:r>
              <a:rPr lang="en-US" sz="500" dirty="0">
                <a:latin typeface="Monotype  "/>
                <a:cs typeface="Monotype  "/>
              </a:rPr>
              <a:t>(2) defines the threshold based on the translation measure, and </a:t>
            </a:r>
            <a:r>
              <a:rPr lang="en-US" sz="500" dirty="0" err="1">
                <a:latin typeface="Monotype  "/>
                <a:cs typeface="Monotype  "/>
              </a:rPr>
              <a:t>art_threhsold</a:t>
            </a:r>
            <a:r>
              <a:rPr lang="en-US" sz="500" dirty="0">
                <a:latin typeface="Monotype  "/>
                <a:cs typeface="Monotype  "/>
              </a:rPr>
              <a:t>(7) defines the threshold based on the rotation measure; otherwise </a:t>
            </a:r>
            <a:r>
              <a:rPr lang="en-US" sz="500" dirty="0" err="1">
                <a:latin typeface="Monotype  "/>
                <a:cs typeface="Monotype  "/>
              </a:rPr>
              <a:t>art_threshold</a:t>
            </a:r>
            <a:r>
              <a:rPr lang="en-US" sz="500" dirty="0">
                <a:latin typeface="Monotype  "/>
                <a:cs typeface="Monotype  "/>
              </a:rPr>
              <a:t>(2) defines the (single) threshold based on the composite-motion measure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note: the default </a:t>
            </a:r>
            <a:r>
              <a:rPr lang="en-US" sz="500" dirty="0" err="1">
                <a:latin typeface="Monotype  "/>
                <a:cs typeface="Monotype  "/>
              </a:rPr>
              <a:t>art_thresholds</a:t>
            </a:r>
            <a:r>
              <a:rPr lang="en-US" sz="500" dirty="0">
                <a:latin typeface="Monotype  "/>
                <a:cs typeface="Monotype  "/>
              </a:rPr>
              <a:t>(1:2) [5 .9] values correspond to the "intermediate" (97th percentile) settings, to use the "conservative" (95th percentile) settings use [3 .5], to use the "liberal" (99th percentile) settings use [9 2] values instead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note: art needs subject-motion files to estimate possible outliers. If a 'realignment' first-level covariate exists it will load the subject-motion parameters from that first-level covariate; otherwise it will look for a </a:t>
            </a:r>
            <a:r>
              <a:rPr lang="en-US" sz="500" dirty="0" err="1">
                <a:latin typeface="Monotype  "/>
                <a:cs typeface="Monotype  "/>
              </a:rPr>
              <a:t>rp</a:t>
            </a:r>
            <a:r>
              <a:rPr lang="en-US" sz="500" dirty="0">
                <a:latin typeface="Monotype  "/>
                <a:cs typeface="Monotype  "/>
              </a:rPr>
              <a:t>_*.txt file (SPM format) in the same folder as the functional data</a:t>
            </a:r>
          </a:p>
          <a:p>
            <a:r>
              <a:rPr lang="en-US" sz="500" dirty="0">
                <a:latin typeface="Monotype  "/>
                <a:cs typeface="Monotype  "/>
              </a:rPr>
              <a:t>                                   subject-motion files can be in any of the following formats: a) *.txt file (SPM format; three translation parameters in mm followed by pitch/roll/yaw in radians); b) *.par (FSL format; three Euler angles in radians followed by translation parameters in mm); c) *.</a:t>
            </a:r>
            <a:r>
              <a:rPr lang="en-US" sz="500" dirty="0" err="1">
                <a:latin typeface="Monotype  "/>
                <a:cs typeface="Monotype  "/>
              </a:rPr>
              <a:t>siemens.txt</a:t>
            </a:r>
            <a:r>
              <a:rPr lang="en-US" sz="500" dirty="0">
                <a:latin typeface="Monotype  "/>
                <a:cs typeface="Monotype  "/>
              </a:rPr>
              <a:t> (Siemens </a:t>
            </a:r>
            <a:r>
              <a:rPr lang="en-US" sz="500" dirty="0" err="1">
                <a:latin typeface="Monotype  "/>
                <a:cs typeface="Monotype  "/>
              </a:rPr>
              <a:t>MotionDetectionParameter.txt</a:t>
            </a:r>
            <a:r>
              <a:rPr lang="en-US" sz="500" dirty="0">
                <a:latin typeface="Monotype  "/>
                <a:cs typeface="Monotype  "/>
              </a:rPr>
              <a:t> format); d) *.</a:t>
            </a:r>
            <a:r>
              <a:rPr lang="en-US" sz="500" dirty="0" err="1">
                <a:latin typeface="Monotype  "/>
                <a:cs typeface="Monotype  "/>
              </a:rPr>
              <a:t>deg.txt</a:t>
            </a:r>
            <a:r>
              <a:rPr lang="en-US" sz="500" dirty="0">
                <a:latin typeface="Monotype  "/>
                <a:cs typeface="Monotype  "/>
              </a:rPr>
              <a:t> (same as SPM format but rotations in degrees instead of radians)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removescans</a:t>
            </a:r>
            <a:r>
              <a:rPr lang="en-US" sz="500" dirty="0">
                <a:latin typeface="Monotype  "/>
                <a:cs typeface="Monotype  "/>
              </a:rPr>
              <a:t>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functional_removescans</a:t>
            </a:r>
            <a:r>
              <a:rPr lang="en-US" sz="500" dirty="0">
                <a:latin typeface="Monotype  "/>
                <a:cs typeface="Monotype  "/>
              </a:rPr>
              <a:t>) number of initial scans to remove</a:t>
            </a:r>
          </a:p>
          <a:p>
            <a:r>
              <a:rPr lang="en-US" sz="500" dirty="0">
                <a:latin typeface="Monotype  "/>
                <a:cs typeface="Monotype  "/>
              </a:rPr>
              <a:t>       reorient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(functional/</a:t>
            </a:r>
            <a:r>
              <a:rPr lang="en-US" sz="500" dirty="0" err="1">
                <a:latin typeface="Monotype  "/>
                <a:cs typeface="Monotype  "/>
              </a:rPr>
              <a:t>structural_manualorient</a:t>
            </a:r>
            <a:r>
              <a:rPr lang="en-US" sz="500" dirty="0">
                <a:latin typeface="Monotype  "/>
                <a:cs typeface="Monotype  "/>
              </a:rPr>
              <a:t>) 3x3 or 4x4 transformation matrix or filename containing corresponding matrix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respatialdef</a:t>
            </a:r>
            <a:r>
              <a:rPr lang="en-US" sz="500" dirty="0">
                <a:latin typeface="Monotype  "/>
                <a:cs typeface="Monotype  "/>
              </a:rPr>
              <a:t>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(functional/</a:t>
            </a:r>
            <a:r>
              <a:rPr lang="en-US" sz="500" dirty="0" err="1">
                <a:latin typeface="Monotype  "/>
                <a:cs typeface="Monotype  "/>
              </a:rPr>
              <a:t>structural_manualspatialdef</a:t>
            </a:r>
            <a:r>
              <a:rPr lang="en-US" sz="500" dirty="0">
                <a:latin typeface="Monotype  "/>
                <a:cs typeface="Monotype  "/>
              </a:rPr>
              <a:t>) </a:t>
            </a:r>
            <a:r>
              <a:rPr lang="en-US" sz="500" dirty="0" err="1">
                <a:latin typeface="Monotype  "/>
                <a:cs typeface="Monotype  "/>
              </a:rPr>
              <a:t>nifti</a:t>
            </a:r>
            <a:r>
              <a:rPr lang="en-US" sz="500" dirty="0">
                <a:latin typeface="Monotype  "/>
                <a:cs typeface="Monotype  "/>
              </a:rPr>
              <a:t> deformation file (e.g. y_*.</a:t>
            </a:r>
            <a:r>
              <a:rPr lang="en-US" sz="500" dirty="0" err="1">
                <a:latin typeface="Monotype  "/>
                <a:cs typeface="Monotype  "/>
              </a:rPr>
              <a:t>nii</a:t>
            </a:r>
            <a:r>
              <a:rPr lang="en-US" sz="500" dirty="0">
                <a:latin typeface="Monotype  "/>
                <a:cs typeface="Monotype  "/>
              </a:rPr>
              <a:t> or *</a:t>
            </a:r>
            <a:r>
              <a:rPr lang="en-US" sz="500" dirty="0" err="1">
                <a:latin typeface="Monotype  "/>
                <a:cs typeface="Monotype  "/>
              </a:rPr>
              <a:t>seg_sn.mat</a:t>
            </a:r>
            <a:r>
              <a:rPr lang="en-US" sz="500" dirty="0">
                <a:latin typeface="Monotype  "/>
                <a:cs typeface="Monotype  "/>
              </a:rPr>
              <a:t> files)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voxelsize_anat</a:t>
            </a:r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(normalization) target voxel size for </a:t>
            </a:r>
            <a:r>
              <a:rPr lang="en-US" sz="500" dirty="0" err="1">
                <a:latin typeface="Monotype  "/>
                <a:cs typeface="Monotype  "/>
              </a:rPr>
              <a:t>resliced</a:t>
            </a:r>
            <a:r>
              <a:rPr lang="en-US" sz="500" dirty="0">
                <a:latin typeface="Monotype  "/>
                <a:cs typeface="Monotype  "/>
              </a:rPr>
              <a:t> anatomical volumes (mm) [1]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voxelsize_func</a:t>
            </a:r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(normalization) target voxel size for </a:t>
            </a:r>
            <a:r>
              <a:rPr lang="en-US" sz="500" dirty="0" err="1">
                <a:latin typeface="Monotype  "/>
                <a:cs typeface="Monotype  "/>
              </a:rPr>
              <a:t>resliced</a:t>
            </a:r>
            <a:r>
              <a:rPr lang="en-US" sz="500" dirty="0">
                <a:latin typeface="Monotype  "/>
                <a:cs typeface="Monotype  "/>
              </a:rPr>
              <a:t> functional volumes (mm) [2]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boundingbox</a:t>
            </a:r>
            <a:r>
              <a:rPr lang="en-US" sz="500" dirty="0">
                <a:latin typeface="Monotype  "/>
                <a:cs typeface="Monotype  "/>
              </a:rPr>
              <a:t>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(normalization) target bounding box for </a:t>
            </a:r>
            <a:r>
              <a:rPr lang="en-US" sz="500" dirty="0" err="1">
                <a:latin typeface="Monotype  "/>
                <a:cs typeface="Monotype  "/>
              </a:rPr>
              <a:t>resliced</a:t>
            </a:r>
            <a:r>
              <a:rPr lang="en-US" sz="500" dirty="0">
                <a:latin typeface="Monotype  "/>
                <a:cs typeface="Monotype  "/>
              </a:rPr>
              <a:t> volumes (mm) [-90,-126,-72;90,90,108]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interp</a:t>
            </a:r>
            <a:r>
              <a:rPr lang="en-US" sz="500" dirty="0">
                <a:latin typeface="Monotype  "/>
                <a:cs typeface="Monotype  "/>
              </a:rPr>
              <a:t>  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(normalization) target voxel interpolation method (0:nearest neighbor; 1:trilinear; 2 or </a:t>
            </a:r>
            <a:r>
              <a:rPr lang="en-US" sz="500" dirty="0" err="1">
                <a:latin typeface="Monotype  "/>
                <a:cs typeface="Monotype  "/>
              </a:rPr>
              <a:t>higher:n-order</a:t>
            </a:r>
            <a:r>
              <a:rPr lang="en-US" sz="500" dirty="0">
                <a:latin typeface="Monotype  "/>
                <a:cs typeface="Monotype  "/>
              </a:rPr>
              <a:t> spline) [4]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template_anat</a:t>
            </a:r>
            <a:r>
              <a:rPr lang="en-US" sz="500" dirty="0">
                <a:latin typeface="Monotype  "/>
                <a:cs typeface="Monotype  "/>
              </a:rPr>
              <a:t>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structural_normalize</a:t>
            </a:r>
            <a:r>
              <a:rPr lang="en-US" sz="500" dirty="0">
                <a:latin typeface="Monotype  "/>
                <a:cs typeface="Monotype  "/>
              </a:rPr>
              <a:t> SPM8 only) anatomical template file for approximate </a:t>
            </a:r>
            <a:r>
              <a:rPr lang="en-US" sz="500" dirty="0" err="1">
                <a:latin typeface="Monotype  "/>
                <a:cs typeface="Monotype  "/>
              </a:rPr>
              <a:t>coregistration</a:t>
            </a:r>
            <a:r>
              <a:rPr lang="en-US" sz="500" dirty="0">
                <a:latin typeface="Monotype  "/>
                <a:cs typeface="Monotype  "/>
              </a:rPr>
              <a:t> [</a:t>
            </a:r>
            <a:r>
              <a:rPr lang="en-US" sz="500" dirty="0" err="1">
                <a:latin typeface="Monotype  "/>
                <a:cs typeface="Monotype  "/>
              </a:rPr>
              <a:t>spm</a:t>
            </a:r>
            <a:r>
              <a:rPr lang="en-US" sz="500" dirty="0">
                <a:latin typeface="Monotype  "/>
                <a:cs typeface="Monotype  "/>
              </a:rPr>
              <a:t>/template/T1.nii]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template_func</a:t>
            </a:r>
            <a:r>
              <a:rPr lang="en-US" sz="500" dirty="0">
                <a:latin typeface="Monotype  "/>
                <a:cs typeface="Monotype  "/>
              </a:rPr>
              <a:t>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functional_normalize</a:t>
            </a:r>
            <a:r>
              <a:rPr lang="en-US" sz="500" dirty="0">
                <a:latin typeface="Monotype  "/>
                <a:cs typeface="Monotype  "/>
              </a:rPr>
              <a:t> SPM8 only) functional template file for normalization [</a:t>
            </a:r>
            <a:r>
              <a:rPr lang="en-US" sz="500" dirty="0" err="1">
                <a:latin typeface="Monotype  "/>
                <a:cs typeface="Monotype  "/>
              </a:rPr>
              <a:t>spm</a:t>
            </a:r>
            <a:r>
              <a:rPr lang="en-US" sz="500" dirty="0">
                <a:latin typeface="Monotype  "/>
                <a:cs typeface="Monotype  "/>
              </a:rPr>
              <a:t>/template/</a:t>
            </a:r>
            <a:r>
              <a:rPr lang="en-US" sz="500" dirty="0" err="1">
                <a:latin typeface="Monotype  "/>
                <a:cs typeface="Monotype  "/>
              </a:rPr>
              <a:t>EPI.nii</a:t>
            </a:r>
            <a:r>
              <a:rPr lang="en-US" sz="500" dirty="0">
                <a:latin typeface="Monotype  "/>
                <a:cs typeface="Monotype  "/>
              </a:rPr>
              <a:t>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affreg</a:t>
            </a:r>
            <a:r>
              <a:rPr lang="en-US" sz="500" dirty="0">
                <a:latin typeface="Monotype  "/>
                <a:cs typeface="Monotype  "/>
              </a:rPr>
              <a:t>   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(normalization) affine registration before normalization ['</a:t>
            </a:r>
            <a:r>
              <a:rPr lang="en-US" sz="500" dirty="0" err="1">
                <a:latin typeface="Monotype  "/>
                <a:cs typeface="Monotype  "/>
              </a:rPr>
              <a:t>mni</a:t>
            </a:r>
            <a:r>
              <a:rPr lang="en-US" sz="500" dirty="0">
                <a:latin typeface="Monotype  "/>
                <a:cs typeface="Monotype  "/>
              </a:rPr>
              <a:t>']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tpm_template</a:t>
            </a:r>
            <a:r>
              <a:rPr lang="en-US" sz="500" dirty="0">
                <a:latin typeface="Monotype  "/>
                <a:cs typeface="Monotype  "/>
              </a:rPr>
              <a:t>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structural_segment</a:t>
            </a:r>
            <a:r>
              <a:rPr lang="en-US" sz="500" dirty="0">
                <a:latin typeface="Monotype  "/>
                <a:cs typeface="Monotype  "/>
              </a:rPr>
              <a:t>, </a:t>
            </a:r>
            <a:r>
              <a:rPr lang="en-US" sz="500" dirty="0" err="1">
                <a:latin typeface="Monotype  "/>
                <a:cs typeface="Monotype  "/>
              </a:rPr>
              <a:t>structural_segment&amp;normalize</a:t>
            </a:r>
            <a:r>
              <a:rPr lang="en-US" sz="500" dirty="0">
                <a:latin typeface="Monotype  "/>
                <a:cs typeface="Monotype  "/>
              </a:rPr>
              <a:t> in SPM8, and any segment/normalize option in SPM12) tissue probability map [</a:t>
            </a:r>
            <a:r>
              <a:rPr lang="en-US" sz="500" dirty="0" err="1">
                <a:latin typeface="Monotype  "/>
                <a:cs typeface="Monotype  "/>
              </a:rPr>
              <a:t>spm</a:t>
            </a:r>
            <a:r>
              <a:rPr lang="en-US" sz="500" dirty="0">
                <a:latin typeface="Monotype  "/>
                <a:cs typeface="Monotype  "/>
              </a:rPr>
              <a:t>/</a:t>
            </a:r>
            <a:r>
              <a:rPr lang="en-US" sz="500" dirty="0" err="1">
                <a:latin typeface="Monotype  "/>
                <a:cs typeface="Monotype  "/>
              </a:rPr>
              <a:t>tpm</a:t>
            </a:r>
            <a:r>
              <a:rPr lang="en-US" sz="500" dirty="0">
                <a:latin typeface="Monotype  "/>
                <a:cs typeface="Monotype  "/>
              </a:rPr>
              <a:t>/</a:t>
            </a:r>
            <a:r>
              <a:rPr lang="en-US" sz="500" dirty="0" err="1">
                <a:latin typeface="Monotype  "/>
                <a:cs typeface="Monotype  "/>
              </a:rPr>
              <a:t>TPM.nii</a:t>
            </a:r>
            <a:r>
              <a:rPr lang="en-US" sz="500" dirty="0">
                <a:latin typeface="Monotype  "/>
                <a:cs typeface="Monotype  "/>
              </a:rPr>
              <a:t>]</a:t>
            </a:r>
          </a:p>
          <a:p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err="1">
                <a:latin typeface="Monotype  "/>
                <a:cs typeface="Monotype  "/>
              </a:rPr>
              <a:t>tpm_ngaus</a:t>
            </a:r>
            <a:r>
              <a:rPr lang="en-US" sz="500" dirty="0">
                <a:latin typeface="Monotype  "/>
                <a:cs typeface="Monotype  "/>
              </a:rPr>
              <a:t>       </a:t>
            </a:r>
            <a:r>
              <a:rPr lang="en-US" sz="500" dirty="0" smtClean="0">
                <a:latin typeface="Monotype  "/>
                <a:cs typeface="Monotype  "/>
              </a:rPr>
              <a:t>		: </a:t>
            </a:r>
            <a:r>
              <a:rPr lang="en-US" sz="500" dirty="0">
                <a:latin typeface="Monotype  "/>
                <a:cs typeface="Monotype  "/>
              </a:rPr>
              <a:t>(</a:t>
            </a:r>
            <a:r>
              <a:rPr lang="en-US" sz="500" dirty="0" err="1">
                <a:latin typeface="Monotype  "/>
                <a:cs typeface="Monotype  "/>
              </a:rPr>
              <a:t>structural_segment</a:t>
            </a:r>
            <a:r>
              <a:rPr lang="en-US" sz="500" dirty="0">
                <a:latin typeface="Monotype  "/>
                <a:cs typeface="Monotype  "/>
              </a:rPr>
              <a:t>, </a:t>
            </a:r>
            <a:r>
              <a:rPr lang="en-US" sz="500" dirty="0" err="1">
                <a:latin typeface="Monotype  "/>
                <a:cs typeface="Monotype  "/>
              </a:rPr>
              <a:t>structural_segment&amp;normalize</a:t>
            </a:r>
            <a:r>
              <a:rPr lang="en-US" sz="500" dirty="0">
                <a:latin typeface="Monotype  "/>
                <a:cs typeface="Monotype  "/>
              </a:rPr>
              <a:t> in SPM8&amp;SPM12) number of </a:t>
            </a:r>
            <a:r>
              <a:rPr lang="en-US" sz="500" dirty="0" err="1">
                <a:latin typeface="Monotype  "/>
                <a:cs typeface="Monotype  "/>
              </a:rPr>
              <a:t>gaussians</a:t>
            </a:r>
            <a:r>
              <a:rPr lang="en-US" sz="500" dirty="0">
                <a:latin typeface="Monotype  "/>
                <a:cs typeface="Monotype  "/>
              </a:rPr>
              <a:t> for each tissue probability map</a:t>
            </a:r>
          </a:p>
          <a:p>
            <a:r>
              <a:rPr lang="en-US" sz="500" dirty="0">
                <a:latin typeface="Monotype  "/>
                <a:cs typeface="Monotype  "/>
              </a:rPr>
              <a:t> </a:t>
            </a:r>
          </a:p>
          <a:p>
            <a:r>
              <a:rPr lang="en-US" sz="500" dirty="0">
                <a:latin typeface="Monotype  "/>
                <a:cs typeface="Monotype  "/>
              </a:rPr>
              <a:t>  </a:t>
            </a:r>
            <a:r>
              <a:rPr lang="en-US" sz="500" dirty="0" err="1">
                <a:latin typeface="Monotype  "/>
                <a:cs typeface="Monotype  "/>
              </a:rPr>
              <a:t>conn_setup_preproc</a:t>
            </a:r>
            <a:r>
              <a:rPr lang="en-US" sz="500" dirty="0">
                <a:latin typeface="Monotype  "/>
                <a:cs typeface="Monotype  "/>
              </a:rPr>
              <a:t>('steps')</a:t>
            </a:r>
          </a:p>
          <a:p>
            <a:r>
              <a:rPr lang="en-US" sz="500" dirty="0">
                <a:latin typeface="Monotype  "/>
                <a:cs typeface="Monotype  "/>
              </a:rPr>
              <a:t>  returns the full list of valid preprocessing step </a:t>
            </a:r>
            <a:r>
              <a:rPr lang="en-US" sz="500" dirty="0" smtClean="0">
                <a:latin typeface="Monotype  "/>
                <a:cs typeface="Monotype  "/>
              </a:rPr>
              <a:t>names</a:t>
            </a:r>
          </a:p>
          <a:p>
            <a:endParaRPr lang="en-US" sz="500" dirty="0">
              <a:latin typeface="Monotype  "/>
              <a:cs typeface="Monotype  "/>
            </a:endParaRPr>
          </a:p>
          <a:p>
            <a:endParaRPr lang="en-US" sz="500" dirty="0" smtClean="0">
              <a:latin typeface="Monotype  "/>
              <a:cs typeface="Monotype  "/>
            </a:endParaRPr>
          </a:p>
          <a:p>
            <a:endParaRPr lang="en-US" sz="500" dirty="0">
              <a:latin typeface="Monotype  "/>
              <a:cs typeface="Monotype  "/>
            </a:endParaRPr>
          </a:p>
          <a:p>
            <a:r>
              <a:rPr lang="en-US" sz="1000" b="1" dirty="0" smtClean="0">
                <a:latin typeface="Monotype  "/>
                <a:cs typeface="Monotype  "/>
              </a:rPr>
              <a:t>&gt;&gt; help </a:t>
            </a:r>
            <a:r>
              <a:rPr lang="en-US" sz="1000" b="1" dirty="0" err="1" smtClean="0">
                <a:latin typeface="Monotype  "/>
                <a:cs typeface="Monotype  "/>
              </a:rPr>
              <a:t>conn_setup_preproc</a:t>
            </a:r>
            <a:endParaRPr lang="en-US" sz="1000" b="1" dirty="0">
              <a:latin typeface="Monotype  "/>
              <a:cs typeface="Monotype  "/>
            </a:endParaRPr>
          </a:p>
          <a:p>
            <a:r>
              <a:rPr lang="en-US" sz="500" dirty="0">
                <a:latin typeface="Monotype  "/>
                <a:cs typeface="Monotype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63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45" y="50100"/>
            <a:ext cx="2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CONN’s default Preprocessing pipelines: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32351" y="1048159"/>
            <a:ext cx="51566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Check your inputs</a:t>
            </a:r>
          </a:p>
          <a:p>
            <a:r>
              <a:rPr lang="en-US" sz="1400" dirty="0" smtClean="0"/>
              <a:t>Before running an entire preprocessing pipeline or a subset of preprocessing steps make sure that the Structural/Functional data in your CONN project is set correctly (does it point to your raw or appropriately pre-processed data?)</a:t>
            </a:r>
          </a:p>
          <a:p>
            <a:endParaRPr lang="en-US" sz="1400" b="1" dirty="0"/>
          </a:p>
          <a:p>
            <a:r>
              <a:rPr lang="en-US" sz="1400" b="1" dirty="0" smtClean="0"/>
              <a:t>Save / Load</a:t>
            </a:r>
            <a:endParaRPr lang="en-US" sz="1400" b="1" dirty="0"/>
          </a:p>
          <a:p>
            <a:r>
              <a:rPr lang="en-US" sz="1400" dirty="0" smtClean="0"/>
              <a:t>Remember to save your own pipeline (particularly if you do not use one of the default pipelines) to more easily apply the same preprocessing steps to other subjects/datasets/studies</a:t>
            </a:r>
          </a:p>
          <a:p>
            <a:endParaRPr lang="en-US" sz="1400" b="1" dirty="0"/>
          </a:p>
          <a:p>
            <a:r>
              <a:rPr lang="en-US" sz="1400" dirty="0" smtClean="0"/>
              <a:t>Folder </a:t>
            </a:r>
            <a:r>
              <a:rPr lang="en-US" sz="1400" i="1" dirty="0" smtClean="0"/>
              <a:t>conn/</a:t>
            </a:r>
            <a:r>
              <a:rPr lang="en-US" sz="1400" i="1" dirty="0" err="1" smtClean="0"/>
              <a:t>utils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preprocessingpipelines</a:t>
            </a:r>
            <a:r>
              <a:rPr lang="en-US" sz="1400" i="1" dirty="0" smtClean="0"/>
              <a:t> </a:t>
            </a:r>
            <a:r>
              <a:rPr lang="en-US" sz="1400" dirty="0" smtClean="0"/>
              <a:t>contains a few additional pipelines (e.g. no slice-timing correction for fast acquisitions, indirect normalization without </a:t>
            </a:r>
            <a:r>
              <a:rPr lang="en-US" sz="1400" dirty="0" err="1" smtClean="0"/>
              <a:t>FieldMaps</a:t>
            </a:r>
            <a:r>
              <a:rPr lang="en-US" sz="1400" dirty="0" smtClean="0"/>
              <a:t>, </a:t>
            </a:r>
            <a:r>
              <a:rPr lang="mr-IN" sz="1400" dirty="0" smtClean="0"/>
              <a:t>…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b="1" dirty="0" smtClean="0"/>
              <a:t>Check your outputs</a:t>
            </a:r>
            <a:endParaRPr lang="en-US" sz="1400" b="1" dirty="0"/>
          </a:p>
          <a:p>
            <a:r>
              <a:rPr lang="en-US" sz="1400" dirty="0"/>
              <a:t>Visualize your structural/functional data, look for potential problems (Quality Assurance plots)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3963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19437</TotalTime>
  <Words>1076</Words>
  <Application>Microsoft Macintosh PowerPoint</Application>
  <PresentationFormat>On-screen Show (4:3)</PresentationFormat>
  <Paragraphs>354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Alfonso</dc:creator>
  <cp:lastModifiedBy>Alfonso</cp:lastModifiedBy>
  <cp:revision>124</cp:revision>
  <cp:lastPrinted>2017-04-22T20:04:37Z</cp:lastPrinted>
  <dcterms:created xsi:type="dcterms:W3CDTF">2016-03-25T17:46:12Z</dcterms:created>
  <dcterms:modified xsi:type="dcterms:W3CDTF">2018-03-06T18:49:23Z</dcterms:modified>
</cp:coreProperties>
</file>