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32"/>
  </p:notesMasterIdLst>
  <p:handoutMasterIdLst>
    <p:handoutMasterId r:id="rId33"/>
  </p:handoutMasterIdLst>
  <p:sldIdLst>
    <p:sldId id="447" r:id="rId2"/>
    <p:sldId id="429" r:id="rId3"/>
    <p:sldId id="389" r:id="rId4"/>
    <p:sldId id="471" r:id="rId5"/>
    <p:sldId id="357" r:id="rId6"/>
    <p:sldId id="450" r:id="rId7"/>
    <p:sldId id="451" r:id="rId8"/>
    <p:sldId id="705" r:id="rId9"/>
    <p:sldId id="360" r:id="rId10"/>
    <p:sldId id="486" r:id="rId11"/>
    <p:sldId id="711" r:id="rId12"/>
    <p:sldId id="712" r:id="rId13"/>
    <p:sldId id="713" r:id="rId14"/>
    <p:sldId id="488" r:id="rId15"/>
    <p:sldId id="495" r:id="rId16"/>
    <p:sldId id="482" r:id="rId17"/>
    <p:sldId id="475" r:id="rId18"/>
    <p:sldId id="497" r:id="rId19"/>
    <p:sldId id="489" r:id="rId20"/>
    <p:sldId id="483" r:id="rId21"/>
    <p:sldId id="477" r:id="rId22"/>
    <p:sldId id="708" r:id="rId23"/>
    <p:sldId id="505" r:id="rId24"/>
    <p:sldId id="466" r:id="rId25"/>
    <p:sldId id="437" r:id="rId26"/>
    <p:sldId id="438" r:id="rId27"/>
    <p:sldId id="494" r:id="rId28"/>
    <p:sldId id="513" r:id="rId29"/>
    <p:sldId id="496" r:id="rId30"/>
    <p:sldId id="426" r:id="rId31"/>
  </p:sldIdLst>
  <p:sldSz cx="9144000" cy="6858000" type="screen4x3"/>
  <p:notesSz cx="10020300" cy="68881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shie.media@gmail.com" initials="t"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D1B"/>
    <a:srgbClr val="FF00FF"/>
    <a:srgbClr val="800040"/>
    <a:srgbClr val="FF662E"/>
    <a:srgbClr val="FF94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6"/>
    <p:restoredTop sz="99730" autoAdjust="0"/>
  </p:normalViewPr>
  <p:slideViewPr>
    <p:cSldViewPr>
      <p:cViewPr varScale="1">
        <p:scale>
          <a:sx n="112" d="100"/>
          <a:sy n="112" d="100"/>
        </p:scale>
        <p:origin x="-792" y="-12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commentAuthors" Target="commentAuthors.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42130" cy="344408"/>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5675851" y="0"/>
            <a:ext cx="4342130" cy="344408"/>
          </a:xfrm>
          <a:prstGeom prst="rect">
            <a:avLst/>
          </a:prstGeom>
        </p:spPr>
        <p:txBody>
          <a:bodyPr vert="horz" lIns="96616" tIns="48308" rIns="96616" bIns="48308" rtlCol="0"/>
          <a:lstStyle>
            <a:lvl1pPr algn="r">
              <a:defRPr sz="1300"/>
            </a:lvl1pPr>
          </a:lstStyle>
          <a:p>
            <a:fld id="{A0F09CCA-5025-42FF-893A-1A8BDD115548}" type="datetimeFigureOut">
              <a:rPr kumimoji="1" lang="ja-JP" altLang="en-US" smtClean="0"/>
              <a:t>19/04/11</a:t>
            </a:fld>
            <a:endParaRPr kumimoji="1" lang="ja-JP" altLang="en-US"/>
          </a:p>
        </p:txBody>
      </p:sp>
      <p:sp>
        <p:nvSpPr>
          <p:cNvPr id="4" name="フッター プレースホルダー 3"/>
          <p:cNvSpPr>
            <a:spLocks noGrp="1"/>
          </p:cNvSpPr>
          <p:nvPr>
            <p:ph type="ftr" sz="quarter" idx="2"/>
          </p:nvPr>
        </p:nvSpPr>
        <p:spPr>
          <a:xfrm>
            <a:off x="0" y="6542560"/>
            <a:ext cx="4342130" cy="344408"/>
          </a:xfrm>
          <a:prstGeom prst="rect">
            <a:avLst/>
          </a:prstGeom>
        </p:spPr>
        <p:txBody>
          <a:bodyPr vert="horz" lIns="96616" tIns="48308" rIns="96616" bIns="48308"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5675851" y="6542560"/>
            <a:ext cx="4342130" cy="344408"/>
          </a:xfrm>
          <a:prstGeom prst="rect">
            <a:avLst/>
          </a:prstGeom>
        </p:spPr>
        <p:txBody>
          <a:bodyPr vert="horz" lIns="96616" tIns="48308" rIns="96616" bIns="48308" rtlCol="0" anchor="b"/>
          <a:lstStyle>
            <a:lvl1pPr algn="r">
              <a:defRPr sz="1300"/>
            </a:lvl1pPr>
          </a:lstStyle>
          <a:p>
            <a:fld id="{C12792A8-D986-430A-96DE-36085BCD2FCD}" type="slidenum">
              <a:rPr kumimoji="1" lang="ja-JP" altLang="en-US" smtClean="0"/>
              <a:t>‹#›</a:t>
            </a:fld>
            <a:endParaRPr kumimoji="1" lang="ja-JP" altLang="en-US"/>
          </a:p>
        </p:txBody>
      </p:sp>
    </p:spTree>
    <p:extLst>
      <p:ext uri="{BB962C8B-B14F-4D97-AF65-F5344CB8AC3E}">
        <p14:creationId xmlns:p14="http://schemas.microsoft.com/office/powerpoint/2010/main" val="350476604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16T13:12:44.734"/>
    </inkml:context>
    <inkml:brush xml:id="br0">
      <inkml:brushProperty name="width" value="0.05" units="cm"/>
      <inkml:brushProperty name="height" value="0.0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41813" cy="3444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75313" y="0"/>
            <a:ext cx="4343400" cy="344488"/>
          </a:xfrm>
          <a:prstGeom prst="rect">
            <a:avLst/>
          </a:prstGeom>
        </p:spPr>
        <p:txBody>
          <a:bodyPr vert="horz" lIns="91440" tIns="45720" rIns="91440" bIns="45720" rtlCol="0"/>
          <a:lstStyle>
            <a:lvl1pPr algn="r">
              <a:defRPr sz="1200"/>
            </a:lvl1pPr>
          </a:lstStyle>
          <a:p>
            <a:fld id="{56097162-240A-C14C-8342-3B1E04CF4E21}" type="datetimeFigureOut">
              <a:rPr kumimoji="1" lang="ja-JP" altLang="en-US" smtClean="0"/>
              <a:t>19/04/11</a:t>
            </a:fld>
            <a:endParaRPr kumimoji="1" lang="ja-JP" altLang="en-US"/>
          </a:p>
        </p:txBody>
      </p:sp>
      <p:sp>
        <p:nvSpPr>
          <p:cNvPr id="4" name="スライド イメージ プレースホルダー 3"/>
          <p:cNvSpPr>
            <a:spLocks noGrp="1" noRot="1" noChangeAspect="1"/>
          </p:cNvSpPr>
          <p:nvPr>
            <p:ph type="sldImg" idx="2"/>
          </p:nvPr>
        </p:nvSpPr>
        <p:spPr>
          <a:xfrm>
            <a:off x="3287713" y="515938"/>
            <a:ext cx="3444875" cy="25844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001713" y="3271838"/>
            <a:ext cx="8016875" cy="31003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2088"/>
            <a:ext cx="4341813" cy="3444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75313" y="6542088"/>
            <a:ext cx="4343400" cy="344487"/>
          </a:xfrm>
          <a:prstGeom prst="rect">
            <a:avLst/>
          </a:prstGeom>
        </p:spPr>
        <p:txBody>
          <a:bodyPr vert="horz" lIns="91440" tIns="45720" rIns="91440" bIns="45720" rtlCol="0" anchor="b"/>
          <a:lstStyle>
            <a:lvl1pPr algn="r">
              <a:defRPr sz="1200"/>
            </a:lvl1pPr>
          </a:lstStyle>
          <a:p>
            <a:fld id="{D5E5AB76-B07C-0149-A38C-9631F3F2CA6E}" type="slidenum">
              <a:rPr kumimoji="1" lang="ja-JP" altLang="en-US" smtClean="0"/>
              <a:t>‹#›</a:t>
            </a:fld>
            <a:endParaRPr kumimoji="1" lang="ja-JP" altLang="en-US"/>
          </a:p>
        </p:txBody>
      </p:sp>
    </p:spTree>
    <p:extLst>
      <p:ext uri="{BB962C8B-B14F-4D97-AF65-F5344CB8AC3E}">
        <p14:creationId xmlns:p14="http://schemas.microsoft.com/office/powerpoint/2010/main" val="1393622596"/>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a:p>
            <a:r>
              <a:rPr kumimoji="1" lang="ja-JP" altLang="en-US"/>
              <a:t>----- 会議メモ (17/09/07 20:13) -----</a:t>
            </a:r>
          </a:p>
          <a:p>
            <a:r>
              <a:rPr kumimoji="1" lang="ja-JP" altLang="en-US"/>
              <a:t>These butterflies represent the robots which we already have in our digital society by industries.  They look really robotic with metallic, functional lines.  But they interact with each other and human and self-organize with Art-thinking in Tokyo, just as my complexity model of communication described.  In 2030, we might have autonomous robots which reflexively create themselves through interaction with human and other robots.  They might even express emotions like happiness, sadness, anger and pleasure.  I hope the robots we create in the future can actually make people happier. Tokyo should be such a smart city created by interaction between human and technologies with Art-thinking.</a:t>
            </a:r>
          </a:p>
        </p:txBody>
      </p:sp>
      <p:sp>
        <p:nvSpPr>
          <p:cNvPr id="4" name="スライド番号プレースホルダー 3"/>
          <p:cNvSpPr>
            <a:spLocks noGrp="1"/>
          </p:cNvSpPr>
          <p:nvPr>
            <p:ph type="sldNum" sz="quarter" idx="10"/>
          </p:nvPr>
        </p:nvSpPr>
        <p:spPr/>
        <p:txBody>
          <a:bodyPr/>
          <a:lstStyle/>
          <a:p>
            <a:fld id="{D5E5AB76-B07C-0149-A38C-9631F3F2CA6E}" type="slidenum">
              <a:rPr kumimoji="1" lang="ja-JP" altLang="en-US" smtClean="0"/>
              <a:t>28</a:t>
            </a:fld>
            <a:endParaRPr kumimoji="1" lang="ja-JP" altLang="en-US"/>
          </a:p>
        </p:txBody>
      </p:sp>
    </p:spTree>
    <p:extLst>
      <p:ext uri="{BB962C8B-B14F-4D97-AF65-F5344CB8AC3E}">
        <p14:creationId xmlns:p14="http://schemas.microsoft.com/office/powerpoint/2010/main" val="739810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8DED709-AF81-4E55-83C5-F92BD082DD4D}" type="datetimeFigureOut">
              <a:rPr kumimoji="1" lang="ja-JP" altLang="en-US" smtClean="0"/>
              <a:t>19/04/11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2137BC0-6672-416A-99E5-92E2463C2A2A}"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8DED709-AF81-4E55-83C5-F92BD082DD4D}" type="datetimeFigureOut">
              <a:rPr kumimoji="1" lang="ja-JP" altLang="en-US" smtClean="0"/>
              <a:t>19/04/11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137BC0-6672-416A-99E5-92E2463C2A2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8DED709-AF81-4E55-83C5-F92BD082DD4D}" type="datetimeFigureOut">
              <a:rPr kumimoji="1" lang="ja-JP" altLang="en-US" smtClean="0"/>
              <a:t>19/04/11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137BC0-6672-416A-99E5-92E2463C2A2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8DED709-AF81-4E55-83C5-F92BD082DD4D}" type="datetimeFigureOut">
              <a:rPr kumimoji="1" lang="ja-JP" altLang="en-US" smtClean="0"/>
              <a:t>19/04/11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137BC0-6672-416A-99E5-92E2463C2A2A}"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58DED709-AF81-4E55-83C5-F92BD082DD4D}" type="datetimeFigureOut">
              <a:rPr kumimoji="1" lang="ja-JP" altLang="en-US" smtClean="0"/>
              <a:t>19/04/11</a:t>
            </a:fld>
            <a:endParaRPr kumimoji="1" lang="ja-JP" altLang="en-US"/>
          </a:p>
        </p:txBody>
      </p:sp>
      <p:sp>
        <p:nvSpPr>
          <p:cNvPr id="8" name="Slide Number Placeholder 7"/>
          <p:cNvSpPr>
            <a:spLocks noGrp="1"/>
          </p:cNvSpPr>
          <p:nvPr>
            <p:ph type="sldNum" sz="quarter" idx="11"/>
          </p:nvPr>
        </p:nvSpPr>
        <p:spPr/>
        <p:txBody>
          <a:bodyPr/>
          <a:lstStyle/>
          <a:p>
            <a:fld id="{92137BC0-6672-416A-99E5-92E2463C2A2A}" type="slidenum">
              <a:rPr kumimoji="1" lang="ja-JP" altLang="en-US" smtClean="0"/>
              <a:t>‹#›</a:t>
            </a:fld>
            <a:endParaRPr kumimoji="1" lang="ja-JP" altLang="en-US"/>
          </a:p>
        </p:txBody>
      </p:sp>
      <p:sp>
        <p:nvSpPr>
          <p:cNvPr id="9" name="Footer Placeholder 8"/>
          <p:cNvSpPr>
            <a:spLocks noGrp="1"/>
          </p:cNvSpPr>
          <p:nvPr>
            <p:ph type="ftr" sz="quarter" idx="12"/>
          </p:nvPr>
        </p:nvSpPr>
        <p:spPr/>
        <p:txBody>
          <a:bodyPr/>
          <a:lstStyle/>
          <a:p>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8DED709-AF81-4E55-83C5-F92BD082DD4D}" type="datetimeFigureOut">
              <a:rPr kumimoji="1" lang="ja-JP" altLang="en-US" smtClean="0"/>
              <a:t>19/04/11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2137BC0-6672-416A-99E5-92E2463C2A2A}"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ja-JP" altLang="en-US"/>
              <a:t>マスター テキストの書式設定</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8DED709-AF81-4E55-83C5-F92BD082DD4D}" type="datetimeFigureOut">
              <a:rPr kumimoji="1" lang="ja-JP" altLang="en-US" smtClean="0"/>
              <a:t>19/04/11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2137BC0-6672-416A-99E5-92E2463C2A2A}"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58DED709-AF81-4E55-83C5-F92BD082DD4D}" type="datetimeFigureOut">
              <a:rPr kumimoji="1" lang="ja-JP" altLang="en-US" smtClean="0"/>
              <a:t>19/04/11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2137BC0-6672-416A-99E5-92E2463C2A2A}"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DED709-AF81-4E55-83C5-F92BD082DD4D}" type="datetimeFigureOut">
              <a:rPr kumimoji="1" lang="ja-JP" altLang="en-US" smtClean="0"/>
              <a:t>19/04/11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2137BC0-6672-416A-99E5-92E2463C2A2A}"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8DED709-AF81-4E55-83C5-F92BD082DD4D}" type="datetimeFigureOut">
              <a:rPr kumimoji="1" lang="ja-JP" altLang="en-US" smtClean="0"/>
              <a:t>19/04/11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2137BC0-6672-416A-99E5-92E2463C2A2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8DED709-AF81-4E55-83C5-F92BD082DD4D}" type="datetimeFigureOut">
              <a:rPr kumimoji="1" lang="ja-JP" altLang="en-US" smtClean="0"/>
              <a:t>19/04/11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92137BC0-6672-416A-99E5-92E2463C2A2A}" type="slidenum">
              <a:rPr kumimoji="1" lang="ja-JP" altLang="en-US" smtClean="0"/>
              <a:t>‹#›</a:t>
            </a:fld>
            <a:endParaRPr kumimoji="1" lang="ja-JP" alt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ja-JP" altLang="en-US"/>
              <a:t>マスター タイトルの書式設定</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58DED709-AF81-4E55-83C5-F92BD082DD4D}" type="datetimeFigureOut">
              <a:rPr kumimoji="1" lang="ja-JP" altLang="en-US" smtClean="0"/>
              <a:t>19/04/11</a:t>
            </a:fld>
            <a:endParaRPr kumimoji="1" lang="ja-JP" altLang="en-US"/>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kumimoji="1" lang="ja-JP" alt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92137BC0-6672-416A-99E5-92E2463C2A2A}" type="slidenum">
              <a:rPr kumimoji="1" lang="ja-JP" altLang="en-US" smtClean="0"/>
              <a:t>‹#›</a:t>
            </a:fld>
            <a:endParaRPr kumimoji="1" lang="ja-JP" alt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spcBef>
          <a:spcPct val="0"/>
        </a:spcBef>
        <a:buNone/>
        <a:defRPr kumimoji="1"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kumimoji="1"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kumimoji="1"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kumimoji="1"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kumimoji="1"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g"/><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 Id="rId3"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1" Type="http://schemas.microsoft.com/office/2007/relationships/media" Target="../media/media2.mp4"/><Relationship Id="rId2" Type="http://schemas.openxmlformats.org/officeDocument/2006/relationships/video" Target="../media/media2.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png"/><Relationship Id="rId1" Type="http://schemas.microsoft.com/office/2007/relationships/media" Target="../media/media3.mp4"/><Relationship Id="rId2" Type="http://schemas.openxmlformats.org/officeDocument/2006/relationships/video" Target="../media/media3.mp4"/></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eg"/><Relationship Id="rId5" Type="http://schemas.openxmlformats.org/officeDocument/2006/relationships/hyperlink" Target="https://youtu.be/_shrdt5PQ4g" TargetMode="External"/><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eg"/><Relationship Id="rId3"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g"/><Relationship Id="rId3"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5.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4.mov"/><Relationship Id="rId2" Type="http://schemas.openxmlformats.org/officeDocument/2006/relationships/video" Target="../media/media4.mo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toshie.takahashi@waseda.j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1.mov"/><Relationship Id="rId2" Type="http://schemas.openxmlformats.org/officeDocument/2006/relationships/video" Target="../media/media1.mo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4" Type="http://schemas.openxmlformats.org/officeDocument/2006/relationships/image" Target="../media/image3.png"/><Relationship Id="rId5"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pPr algn="ctr"/>
            <a:r>
              <a:rPr lang="en-US" altLang="ja-JP" sz="4800" b="1" dirty="0">
                <a:cs typeface="ＭＳ Ｐゴシック"/>
              </a:rPr>
              <a:t/>
            </a:r>
            <a:br>
              <a:rPr lang="en-US" altLang="ja-JP" sz="4800" b="1" dirty="0">
                <a:cs typeface="ＭＳ Ｐゴシック"/>
              </a:rPr>
            </a:br>
            <a:r>
              <a:rPr lang="en-US" altLang="ja-JP" sz="3600" dirty="0"/>
              <a:t> </a:t>
            </a:r>
            <a:r>
              <a:rPr lang="en-US" altLang="ja-JP" sz="3600" b="1" dirty="0"/>
              <a:t>The Complexity Model of Communication </a:t>
            </a:r>
            <a:r>
              <a:rPr lang="en-US" altLang="ja-JP" sz="3600" b="1" dirty="0" smtClean="0"/>
              <a:t>in </a:t>
            </a:r>
            <a:r>
              <a:rPr lang="en-US" altLang="ja-JP" sz="3600" b="1" dirty="0"/>
              <a:t>the AI Age: </a:t>
            </a:r>
            <a:r>
              <a:rPr lang="en-US" altLang="ja-JP" sz="4800" b="1" dirty="0" smtClean="0"/>
              <a:t/>
            </a:r>
            <a:br>
              <a:rPr lang="en-US" altLang="ja-JP" sz="4800" b="1" dirty="0" smtClean="0"/>
            </a:br>
            <a:r>
              <a:rPr lang="en-US" altLang="ja-JP" sz="2800" b="1" dirty="0" smtClean="0"/>
              <a:t>the </a:t>
            </a:r>
            <a:r>
              <a:rPr lang="en-US" altLang="ja-JP" sz="2800" b="1" dirty="0"/>
              <a:t>case of Japanese Engagement with Artificial Intelligence and Robots in Everyday Life</a:t>
            </a:r>
            <a:r>
              <a:rPr lang="ja-JP" altLang="ja-JP" sz="2800" dirty="0"/>
              <a:t> </a:t>
            </a:r>
            <a:r>
              <a:rPr lang="en" altLang="ja-JP" sz="2800" dirty="0"/>
              <a:t/>
            </a:r>
            <a:br>
              <a:rPr lang="en" altLang="ja-JP" sz="2800" dirty="0"/>
            </a:br>
            <a:r>
              <a:rPr lang="en" altLang="ja-JP" sz="2800" dirty="0"/>
              <a:t/>
            </a:r>
            <a:br>
              <a:rPr lang="en" altLang="ja-JP" sz="2800" dirty="0"/>
            </a:br>
            <a:endParaRPr kumimoji="1" lang="ja-JP" altLang="en-US" sz="2800" b="1" dirty="0">
              <a:cs typeface="ＭＳ Ｐゴシック"/>
            </a:endParaRPr>
          </a:p>
        </p:txBody>
      </p:sp>
      <p:sp>
        <p:nvSpPr>
          <p:cNvPr id="3" name="サブタイトル 2"/>
          <p:cNvSpPr>
            <a:spLocks noGrp="1"/>
          </p:cNvSpPr>
          <p:nvPr>
            <p:ph type="subTitle" idx="1"/>
          </p:nvPr>
        </p:nvSpPr>
        <p:spPr>
          <a:xfrm>
            <a:off x="611560" y="4293096"/>
            <a:ext cx="7416824" cy="2564904"/>
          </a:xfrm>
        </p:spPr>
        <p:txBody>
          <a:bodyPr>
            <a:normAutofit fontScale="55000" lnSpcReduction="20000"/>
          </a:bodyPr>
          <a:lstStyle/>
          <a:p>
            <a:pPr algn="ctr"/>
            <a:r>
              <a:rPr lang="en-US" altLang="ja-JP" sz="3800" dirty="0"/>
              <a:t>Toshie Takahashi</a:t>
            </a:r>
          </a:p>
          <a:p>
            <a:pPr algn="ctr"/>
            <a:r>
              <a:rPr lang="en-US" altLang="ja-JP" sz="3800" dirty="0"/>
              <a:t>Professor, </a:t>
            </a:r>
            <a:r>
              <a:rPr lang="en-US" altLang="ja-JP" sz="3800" dirty="0" err="1"/>
              <a:t>Waseda</a:t>
            </a:r>
            <a:r>
              <a:rPr lang="en-US" altLang="ja-JP" sz="3800" dirty="0"/>
              <a:t> U.</a:t>
            </a:r>
          </a:p>
          <a:p>
            <a:pPr algn="ctr"/>
            <a:r>
              <a:rPr lang="en-US" altLang="ja-JP" sz="3800" dirty="0"/>
              <a:t>Visiting</a:t>
            </a:r>
            <a:r>
              <a:rPr lang="ja-JP" altLang="en-US" sz="3800" dirty="0"/>
              <a:t> </a:t>
            </a:r>
            <a:r>
              <a:rPr lang="en-US" altLang="ja-JP" sz="3800" dirty="0"/>
              <a:t>scholar, U of Cambridge </a:t>
            </a:r>
          </a:p>
          <a:p>
            <a:pPr algn="ctr"/>
            <a:r>
              <a:rPr lang="en-US" altLang="ja-JP" sz="3800" dirty="0"/>
              <a:t>the technology advisory committee, the Tokyo Olympic Games 2020</a:t>
            </a:r>
          </a:p>
          <a:p>
            <a:pPr algn="ctr"/>
            <a:r>
              <a:rPr lang="en-US" altLang="ja-JP" sz="3800" dirty="0" smtClean="0"/>
              <a:t>@Boston university, </a:t>
            </a:r>
            <a:r>
              <a:rPr lang="en-US" altLang="ja-JP" sz="3800" dirty="0" err="1" smtClean="0"/>
              <a:t>april</a:t>
            </a:r>
            <a:r>
              <a:rPr lang="en-US" altLang="ja-JP" sz="3800" dirty="0" smtClean="0"/>
              <a:t> 11, </a:t>
            </a:r>
            <a:r>
              <a:rPr lang="en-US" altLang="ja-JP" sz="3800" dirty="0"/>
              <a:t>2019</a:t>
            </a:r>
          </a:p>
          <a:p>
            <a:endParaRPr kumimoji="1" lang="ja-JP" altLang="en-US" dirty="0"/>
          </a:p>
        </p:txBody>
      </p:sp>
    </p:spTree>
    <p:extLst>
      <p:ext uri="{BB962C8B-B14F-4D97-AF65-F5344CB8AC3E}">
        <p14:creationId xmlns:p14="http://schemas.microsoft.com/office/powerpoint/2010/main" val="1013105189"/>
      </p:ext>
    </p:extLst>
  </p:cSld>
  <p:clrMapOvr>
    <a:masterClrMapping/>
  </p:clrMapOvr>
  <mc:AlternateContent xmlns:mc="http://schemas.openxmlformats.org/markup-compatibility/2006" xmlns:p14="http://schemas.microsoft.com/office/powerpoint/2010/main">
    <mc:Choice Requires="p14">
      <p:transition spd="slow" p14:dur="2000" advTm="11627"/>
    </mc:Choice>
    <mc:Fallback xmlns="">
      <p:transition xmlns:p14="http://schemas.microsoft.com/office/powerpoint/2010/main" spd="slow" advTm="1162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52718"/>
            <a:ext cx="9036496" cy="1371600"/>
          </a:xfrm>
        </p:spPr>
        <p:txBody>
          <a:bodyPr>
            <a:normAutofit/>
          </a:bodyPr>
          <a:lstStyle/>
          <a:p>
            <a:r>
              <a:rPr kumimoji="1" lang="en-US" altLang="ja-JP" dirty="0"/>
              <a:t>The Posters of </a:t>
            </a:r>
            <a:r>
              <a:rPr kumimoji="1" lang="en-US" altLang="ja-JP" dirty="0" err="1"/>
              <a:t>baymax</a:t>
            </a:r>
            <a:r>
              <a:rPr kumimoji="1" lang="en-US" altLang="ja-JP" dirty="0"/>
              <a:t> </a:t>
            </a:r>
            <a:endParaRPr kumimoji="1" lang="ja-JP" altLang="en-US" dirty="0"/>
          </a:p>
        </p:txBody>
      </p:sp>
      <p:sp>
        <p:nvSpPr>
          <p:cNvPr id="7" name="テキスト プレースホルダー 6"/>
          <p:cNvSpPr>
            <a:spLocks noGrp="1"/>
          </p:cNvSpPr>
          <p:nvPr>
            <p:ph type="body" idx="1"/>
          </p:nvPr>
        </p:nvSpPr>
        <p:spPr/>
        <p:txBody>
          <a:bodyPr>
            <a:normAutofit lnSpcReduction="10000"/>
          </a:bodyPr>
          <a:lstStyle/>
          <a:p>
            <a:r>
              <a:rPr kumimoji="1" lang="en-US" altLang="ja-JP" dirty="0"/>
              <a:t>Love</a:t>
            </a:r>
            <a:r>
              <a:rPr kumimoji="1" lang="ja-JP" altLang="en-US" dirty="0"/>
              <a:t> </a:t>
            </a:r>
            <a:r>
              <a:rPr kumimoji="1" lang="en-US" altLang="ja-JP" dirty="0"/>
              <a:t>&amp; friendship (Japan)</a:t>
            </a:r>
            <a:endParaRPr kumimoji="1" lang="ja-JP" altLang="en-US" dirty="0"/>
          </a:p>
        </p:txBody>
      </p:sp>
      <p:pic>
        <p:nvPicPr>
          <p:cNvPr id="5" name="コンテンツ プレースホルダー 4" descr="ベイマックス .jpg"/>
          <p:cNvPicPr>
            <a:picLocks noGrp="1" noChangeAspect="1"/>
          </p:cNvPicPr>
          <p:nvPr>
            <p:ph sz="half" idx="2"/>
          </p:nvPr>
        </p:nvPicPr>
        <p:blipFill>
          <a:blip r:embed="rId2">
            <a:extLst>
              <a:ext uri="{28A0092B-C50C-407E-A947-70E740481C1C}">
                <a14:useLocalDpi xmlns:a14="http://schemas.microsoft.com/office/drawing/2010/main" val="0"/>
              </a:ext>
            </a:extLst>
          </a:blip>
          <a:srcRect l="-21894" r="-21894"/>
          <a:stretch>
            <a:fillRect/>
          </a:stretch>
        </p:blipFill>
        <p:spPr/>
      </p:pic>
      <p:sp>
        <p:nvSpPr>
          <p:cNvPr id="8" name="テキスト プレースホルダー 7"/>
          <p:cNvSpPr>
            <a:spLocks noGrp="1"/>
          </p:cNvSpPr>
          <p:nvPr>
            <p:ph type="body" sz="quarter" idx="3"/>
          </p:nvPr>
        </p:nvSpPr>
        <p:spPr/>
        <p:txBody>
          <a:bodyPr/>
          <a:lstStyle/>
          <a:p>
            <a:r>
              <a:rPr lang="en-US" altLang="ja-JP" dirty="0"/>
              <a:t>Action &amp; battle </a:t>
            </a:r>
            <a:r>
              <a:rPr kumimoji="1" lang="en-US" altLang="ja-JP" dirty="0"/>
              <a:t>(US)</a:t>
            </a:r>
            <a:endParaRPr kumimoji="1" lang="ja-JP" altLang="en-US" dirty="0"/>
          </a:p>
        </p:txBody>
      </p:sp>
      <p:pic>
        <p:nvPicPr>
          <p:cNvPr id="6" name="コンテンツ プレースホルダー 5" descr="ベイマックス  アメリカ.jpg"/>
          <p:cNvPicPr>
            <a:picLocks noGrp="1" noChangeAspect="1"/>
          </p:cNvPicPr>
          <p:nvPr>
            <p:ph sz="quarter" idx="4"/>
          </p:nvPr>
        </p:nvPicPr>
        <p:blipFill>
          <a:blip r:embed="rId3">
            <a:extLst>
              <a:ext uri="{28A0092B-C50C-407E-A947-70E740481C1C}">
                <a14:useLocalDpi xmlns:a14="http://schemas.microsoft.com/office/drawing/2010/main" val="0"/>
              </a:ext>
            </a:extLst>
          </a:blip>
          <a:srcRect l="-23035" r="-23035"/>
          <a:stretch>
            <a:fillRect/>
          </a:stretch>
        </p:blipFill>
        <p:spPr/>
      </p:pic>
    </p:spTree>
    <p:extLst>
      <p:ext uri="{BB962C8B-B14F-4D97-AF65-F5344CB8AC3E}">
        <p14:creationId xmlns:p14="http://schemas.microsoft.com/office/powerpoint/2010/main" val="4243067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52718"/>
            <a:ext cx="7427168" cy="1371600"/>
          </a:xfrm>
        </p:spPr>
        <p:txBody>
          <a:bodyPr/>
          <a:lstStyle/>
          <a:p>
            <a:r>
              <a:rPr kumimoji="1" lang="en-US" altLang="ja-JP" dirty="0" smtClean="0"/>
              <a:t>Mighty</a:t>
            </a:r>
            <a:r>
              <a:rPr kumimoji="1" lang="ja-JP" altLang="en-US" dirty="0" smtClean="0"/>
              <a:t> </a:t>
            </a:r>
            <a:r>
              <a:rPr kumimoji="1" lang="en-US" altLang="ja-JP" dirty="0" smtClean="0"/>
              <a:t>atom</a:t>
            </a:r>
            <a:r>
              <a:rPr kumimoji="1" lang="ja-JP" altLang="en-US" dirty="0" smtClean="0"/>
              <a:t> </a:t>
            </a:r>
            <a:r>
              <a:rPr kumimoji="1" lang="en-US" altLang="ja-JP" dirty="0" smtClean="0"/>
              <a:t>(</a:t>
            </a:r>
            <a:r>
              <a:rPr kumimoji="1" lang="en-US" altLang="ja-JP" dirty="0" err="1" smtClean="0"/>
              <a:t>astroboy</a:t>
            </a:r>
            <a:r>
              <a:rPr kumimoji="1" lang="en-US" altLang="ja-JP" dirty="0" smtClean="0"/>
              <a:t>) 1951</a:t>
            </a:r>
            <a:endParaRPr kumimoji="1" lang="ja-JP" altLang="en-US" dirty="0"/>
          </a:p>
        </p:txBody>
      </p:sp>
      <p:pic>
        <p:nvPicPr>
          <p:cNvPr id="4" name="コンテンツ プレースホルダー 3" descr="aa83aec9534a35de87af46fa59b17abd.jpg"/>
          <p:cNvPicPr>
            <a:picLocks noGrp="1" noChangeAspect="1"/>
          </p:cNvPicPr>
          <p:nvPr>
            <p:ph idx="1"/>
          </p:nvPr>
        </p:nvPicPr>
        <p:blipFill>
          <a:blip r:embed="rId2">
            <a:extLst>
              <a:ext uri="{28A0092B-C50C-407E-A947-70E740481C1C}">
                <a14:useLocalDpi xmlns:a14="http://schemas.microsoft.com/office/drawing/2010/main" val="0"/>
              </a:ext>
            </a:extLst>
          </a:blip>
          <a:srcRect l="-15336" r="-15336"/>
          <a:stretch>
            <a:fillRect/>
          </a:stretch>
        </p:blipFill>
        <p:spPr/>
      </p:pic>
    </p:spTree>
    <p:extLst>
      <p:ext uri="{BB962C8B-B14F-4D97-AF65-F5344CB8AC3E}">
        <p14:creationId xmlns:p14="http://schemas.microsoft.com/office/powerpoint/2010/main" val="11945884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152718"/>
            <a:ext cx="7787208" cy="1371600"/>
          </a:xfrm>
        </p:spPr>
        <p:txBody>
          <a:bodyPr>
            <a:normAutofit/>
          </a:bodyPr>
          <a:lstStyle/>
          <a:p>
            <a:r>
              <a:rPr kumimoji="1" lang="en-US" altLang="ja-JP" dirty="0" smtClean="0"/>
              <a:t>Tokyo </a:t>
            </a:r>
            <a:r>
              <a:rPr kumimoji="1" lang="en-US" altLang="ja-JP" dirty="0" err="1" smtClean="0"/>
              <a:t>olympic</a:t>
            </a:r>
            <a:r>
              <a:rPr kumimoji="1" lang="en-US" altLang="ja-JP" dirty="0" smtClean="0"/>
              <a:t> 1964:</a:t>
            </a:r>
            <a:br>
              <a:rPr kumimoji="1" lang="en-US" altLang="ja-JP" dirty="0" smtClean="0"/>
            </a:br>
            <a:r>
              <a:rPr kumimoji="1" lang="en-US" altLang="ja-JP" dirty="0" err="1" smtClean="0"/>
              <a:t>olympic</a:t>
            </a:r>
            <a:r>
              <a:rPr kumimoji="1" lang="en-US" altLang="ja-JP" dirty="0" smtClean="0"/>
              <a:t> of science</a:t>
            </a:r>
            <a:endParaRPr kumimoji="1" lang="ja-JP" altLang="en-US" dirty="0"/>
          </a:p>
        </p:txBody>
      </p:sp>
      <p:pic>
        <p:nvPicPr>
          <p:cNvPr id="4" name="コンテンツ プレースホルダー 3" descr="IMG_1066.PN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6605" r="-16605"/>
          <a:stretch>
            <a:fillRect/>
          </a:stretch>
        </p:blipFill>
        <p:spPr/>
      </p:pic>
      <p:pic>
        <p:nvPicPr>
          <p:cNvPr id="9" name="コンテンツ プレースホルダー 8" descr="IMG_1065.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5284" r="-5284"/>
          <a:stretch>
            <a:fillRect/>
          </a:stretch>
        </p:blipFill>
        <p:spPr/>
      </p:pic>
    </p:spTree>
    <p:extLst>
      <p:ext uri="{BB962C8B-B14F-4D97-AF65-F5344CB8AC3E}">
        <p14:creationId xmlns:p14="http://schemas.microsoft.com/office/powerpoint/2010/main" val="36247255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720090"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055272"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図 3"/>
          <p:cNvPicPr>
            <a:picLocks noChangeAspect="1"/>
          </p:cNvPicPr>
          <p:nvPr/>
        </p:nvPicPr>
        <p:blipFill>
          <a:blip r:embed="rId2"/>
          <a:stretch>
            <a:fillRect/>
          </a:stretch>
        </p:blipFill>
        <p:spPr>
          <a:xfrm>
            <a:off x="360045" y="2754275"/>
            <a:ext cx="2569467" cy="1348969"/>
          </a:xfrm>
          <a:prstGeom prst="rect">
            <a:avLst/>
          </a:prstGeom>
        </p:spPr>
      </p:pic>
      <p:sp>
        <p:nvSpPr>
          <p:cNvPr id="2" name="タイトル 1"/>
          <p:cNvSpPr>
            <a:spLocks noGrp="1"/>
          </p:cNvSpPr>
          <p:nvPr>
            <p:ph type="title"/>
          </p:nvPr>
        </p:nvSpPr>
        <p:spPr>
          <a:xfrm>
            <a:off x="3203848" y="365125"/>
            <a:ext cx="5940152" cy="1325563"/>
          </a:xfrm>
        </p:spPr>
        <p:txBody>
          <a:bodyPr>
            <a:normAutofit fontScale="90000"/>
          </a:bodyPr>
          <a:lstStyle/>
          <a:p>
            <a:pPr>
              <a:lnSpc>
                <a:spcPct val="90000"/>
              </a:lnSpc>
            </a:pPr>
            <a:r>
              <a:rPr kumimoji="1" lang="en-US" altLang="ja-JP" sz="2800" dirty="0">
                <a:solidFill>
                  <a:srgbClr val="FFFF00"/>
                </a:solidFill>
              </a:rPr>
              <a:t>Macro-level: </a:t>
            </a:r>
            <a:r>
              <a:rPr kumimoji="1" lang="en-US" altLang="ja-JP" sz="2800" dirty="0" smtClean="0">
                <a:solidFill>
                  <a:srgbClr val="FFFF00"/>
                </a:solidFill>
              </a:rPr>
              <a:t>power from revolution of communication technology</a:t>
            </a:r>
            <a:r>
              <a:rPr lang="en-US" altLang="ja-JP" sz="2800" dirty="0">
                <a:solidFill>
                  <a:srgbClr val="FFFF00"/>
                </a:solidFill>
              </a:rPr>
              <a:t/>
            </a:r>
            <a:br>
              <a:rPr lang="en-US" altLang="ja-JP" sz="2800" dirty="0">
                <a:solidFill>
                  <a:srgbClr val="FFFF00"/>
                </a:solidFill>
              </a:rPr>
            </a:br>
            <a:r>
              <a:rPr kumimoji="1" lang="en-US" altLang="ja-JP" sz="2800" dirty="0" smtClean="0">
                <a:solidFill>
                  <a:schemeClr val="bg1"/>
                </a:solidFill>
              </a:rPr>
              <a:t>Smart </a:t>
            </a:r>
            <a:r>
              <a:rPr kumimoji="1" lang="en-US" altLang="ja-JP" sz="2800" dirty="0">
                <a:solidFill>
                  <a:schemeClr val="bg1"/>
                </a:solidFill>
              </a:rPr>
              <a:t>japan </a:t>
            </a:r>
            <a:r>
              <a:rPr kumimoji="1" lang="en-US" altLang="ja-JP" sz="2800" dirty="0" err="1">
                <a:solidFill>
                  <a:schemeClr val="bg1"/>
                </a:solidFill>
              </a:rPr>
              <a:t>Ict</a:t>
            </a:r>
            <a:r>
              <a:rPr lang="en-US" altLang="ja-JP" sz="2800" dirty="0">
                <a:solidFill>
                  <a:schemeClr val="bg1"/>
                </a:solidFill>
              </a:rPr>
              <a:t> </a:t>
            </a:r>
            <a:r>
              <a:rPr kumimoji="1" lang="en-US" altLang="ja-JP" sz="2800" dirty="0">
                <a:solidFill>
                  <a:schemeClr val="bg1"/>
                </a:solidFill>
              </a:rPr>
              <a:t>strategy</a:t>
            </a:r>
            <a:endParaRPr kumimoji="1" lang="ja-JP" altLang="en-US" sz="2800" dirty="0">
              <a:solidFill>
                <a:schemeClr val="bg1"/>
              </a:solidFill>
            </a:endParaRPr>
          </a:p>
        </p:txBody>
      </p:sp>
      <p:sp>
        <p:nvSpPr>
          <p:cNvPr id="3" name="コンテンツ プレースホルダー 2"/>
          <p:cNvSpPr>
            <a:spLocks noGrp="1"/>
          </p:cNvSpPr>
          <p:nvPr>
            <p:ph idx="1"/>
          </p:nvPr>
        </p:nvSpPr>
        <p:spPr>
          <a:xfrm>
            <a:off x="3290636" y="2022601"/>
            <a:ext cx="5673852" cy="4430735"/>
          </a:xfrm>
        </p:spPr>
        <p:txBody>
          <a:bodyPr>
            <a:normAutofit fontScale="92500" lnSpcReduction="10000"/>
          </a:bodyPr>
          <a:lstStyle/>
          <a:p>
            <a:r>
              <a:rPr lang="en-US" altLang="ja-JP" sz="2800" dirty="0">
                <a:solidFill>
                  <a:schemeClr val="bg1"/>
                </a:solidFill>
              </a:rPr>
              <a:t>Ministry of Internal Affairs and Communications </a:t>
            </a:r>
          </a:p>
          <a:p>
            <a:pPr marL="342900" indent="-342900">
              <a:buFont typeface="Arial"/>
              <a:buChar char="•"/>
            </a:pPr>
            <a:r>
              <a:rPr lang="en-US" altLang="ja-JP" sz="2800" dirty="0">
                <a:solidFill>
                  <a:schemeClr val="bg1"/>
                </a:solidFill>
              </a:rPr>
              <a:t>Mission</a:t>
            </a:r>
            <a:endParaRPr lang="ja-JP" altLang="en-US" sz="2800" dirty="0">
              <a:solidFill>
                <a:schemeClr val="bg1"/>
              </a:solidFill>
            </a:endParaRPr>
          </a:p>
          <a:p>
            <a:r>
              <a:rPr lang="en-US" altLang="ja-JP" sz="2800" dirty="0">
                <a:solidFill>
                  <a:schemeClr val="bg1"/>
                </a:solidFill>
              </a:rPr>
              <a:t>To be the most active country in the world </a:t>
            </a:r>
          </a:p>
          <a:p>
            <a:pPr marL="342900" indent="-342900">
              <a:buFont typeface="Arial"/>
              <a:buChar char="•"/>
            </a:pPr>
            <a:r>
              <a:rPr lang="en-US" altLang="ja-JP" sz="2800" dirty="0" smtClean="0">
                <a:solidFill>
                  <a:schemeClr val="bg1"/>
                </a:solidFill>
              </a:rPr>
              <a:t>Action</a:t>
            </a:r>
            <a:endParaRPr lang="en-US" altLang="ja-JP" sz="2800" dirty="0">
              <a:solidFill>
                <a:schemeClr val="bg1"/>
              </a:solidFill>
            </a:endParaRPr>
          </a:p>
          <a:p>
            <a:r>
              <a:rPr lang="en-US" altLang="ja-JP" sz="2800" dirty="0">
                <a:solidFill>
                  <a:schemeClr val="bg1"/>
                </a:solidFill>
              </a:rPr>
              <a:t>Realizing the world’s most advanced ICT environment for Tokyo 2020 Olympic and Paralympic Games </a:t>
            </a:r>
          </a:p>
          <a:p>
            <a:endParaRPr kumimoji="1" lang="ja-JP" altLang="en-US" sz="1700" dirty="0">
              <a:solidFill>
                <a:schemeClr val="bg1"/>
              </a:solidFill>
            </a:endParaRPr>
          </a:p>
        </p:txBody>
      </p:sp>
    </p:spTree>
    <p:extLst>
      <p:ext uri="{BB962C8B-B14F-4D97-AF65-F5344CB8AC3E}">
        <p14:creationId xmlns:p14="http://schemas.microsoft.com/office/powerpoint/2010/main" val="4198486168"/>
      </p:ext>
    </p:extLst>
  </p:cSld>
  <p:clrMapOvr>
    <a:masterClrMapping/>
  </p:clrMapOvr>
  <mc:AlternateContent xmlns:mc="http://schemas.openxmlformats.org/markup-compatibility/2006" xmlns:p14="http://schemas.microsoft.com/office/powerpoint/2010/main">
    <mc:Choice Requires="p14">
      <p:transition spd="slow" p14:dur="2000" advTm="233"/>
    </mc:Choice>
    <mc:Fallback xmlns="">
      <p:transition xmlns:p14="http://schemas.microsoft.com/office/powerpoint/2010/main" spd="slow" advTm="233"/>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Young people</a:t>
            </a:r>
            <a:r>
              <a:rPr kumimoji="1" lang="ja-JP" altLang="en-US" dirty="0"/>
              <a:t> </a:t>
            </a:r>
            <a:r>
              <a:rPr kumimoji="1" lang="en-US" altLang="ja-JP" dirty="0"/>
              <a:t>and</a:t>
            </a:r>
            <a:r>
              <a:rPr kumimoji="1" lang="ja-JP" altLang="en-US"/>
              <a:t> </a:t>
            </a:r>
            <a:r>
              <a:rPr kumimoji="1" lang="en-US" altLang="ja-JP" dirty="0"/>
              <a:t>AI images</a:t>
            </a:r>
            <a:endParaRPr kumimoji="1" lang="ja-JP" altLang="en-US" dirty="0"/>
          </a:p>
        </p:txBody>
      </p:sp>
      <p:pic>
        <p:nvPicPr>
          <p:cNvPr id="6" name="コンテンツ プレースホルダー 5" descr="AI images P-N.jpg"/>
          <p:cNvPicPr>
            <a:picLocks noGrp="1" noChangeAspect="1"/>
          </p:cNvPicPr>
          <p:nvPr>
            <p:ph idx="1"/>
          </p:nvPr>
        </p:nvPicPr>
        <p:blipFill>
          <a:blip r:embed="rId2">
            <a:extLst>
              <a:ext uri="{28A0092B-C50C-407E-A947-70E740481C1C}">
                <a14:useLocalDpi xmlns:a14="http://schemas.microsoft.com/office/drawing/2010/main" val="0"/>
              </a:ext>
            </a:extLst>
          </a:blip>
          <a:srcRect l="-8137" r="-8137"/>
          <a:stretch>
            <a:fillRect/>
          </a:stretch>
        </p:blipFill>
        <p:spPr>
          <a:ln>
            <a:solidFill>
              <a:srgbClr val="FFBD1B"/>
            </a:solidFill>
          </a:ln>
        </p:spPr>
      </p:pic>
      <p:sp>
        <p:nvSpPr>
          <p:cNvPr id="7" name="テキスト ボックス 6"/>
          <p:cNvSpPr txBox="1"/>
          <p:nvPr/>
        </p:nvSpPr>
        <p:spPr>
          <a:xfrm>
            <a:off x="3923928" y="6237312"/>
            <a:ext cx="5112568" cy="369332"/>
          </a:xfrm>
          <a:prstGeom prst="rect">
            <a:avLst/>
          </a:prstGeom>
          <a:noFill/>
        </p:spPr>
        <p:txBody>
          <a:bodyPr wrap="square" rtlCol="0">
            <a:spAutoFit/>
          </a:bodyPr>
          <a:lstStyle/>
          <a:p>
            <a:r>
              <a:rPr lang="en-US" altLang="ja-JP" dirty="0"/>
              <a:t>Survey: 354 young people (age between 15-29)</a:t>
            </a:r>
          </a:p>
        </p:txBody>
      </p:sp>
    </p:spTree>
    <p:extLst>
      <p:ext uri="{BB962C8B-B14F-4D97-AF65-F5344CB8AC3E}">
        <p14:creationId xmlns:p14="http://schemas.microsoft.com/office/powerpoint/2010/main" val="3903854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Tendencies toward AI/robots</a:t>
            </a:r>
            <a:endParaRPr kumimoji="1" lang="ja-JP" altLang="en-US" dirty="0"/>
          </a:p>
        </p:txBody>
      </p:sp>
      <p:pic>
        <p:nvPicPr>
          <p:cNvPr id="5" name="コンテンツ プレースホルダー 4" descr="tendencies to AI.jpg"/>
          <p:cNvPicPr>
            <a:picLocks noGrp="1" noChangeAspect="1"/>
          </p:cNvPicPr>
          <p:nvPr>
            <p:ph idx="1"/>
          </p:nvPr>
        </p:nvPicPr>
        <p:blipFill>
          <a:blip r:embed="rId2">
            <a:extLst>
              <a:ext uri="{28A0092B-C50C-407E-A947-70E740481C1C}">
                <a14:useLocalDpi xmlns:a14="http://schemas.microsoft.com/office/drawing/2010/main" val="0"/>
              </a:ext>
            </a:extLst>
          </a:blip>
          <a:srcRect l="-91" r="-91"/>
          <a:stretch>
            <a:fillRect/>
          </a:stretch>
        </p:blipFill>
        <p:spPr/>
      </p:pic>
      <p:sp>
        <p:nvSpPr>
          <p:cNvPr id="3" name="テキスト ボックス 2">
            <a:extLst>
              <a:ext uri="{FF2B5EF4-FFF2-40B4-BE49-F238E27FC236}">
                <a16:creationId xmlns="" xmlns:a16="http://schemas.microsoft.com/office/drawing/2014/main" id="{50FF92DF-B95D-A748-8307-64B7A7C011F4}"/>
              </a:ext>
            </a:extLst>
          </p:cNvPr>
          <p:cNvSpPr txBox="1"/>
          <p:nvPr/>
        </p:nvSpPr>
        <p:spPr>
          <a:xfrm>
            <a:off x="3656112" y="6354445"/>
            <a:ext cx="5184576" cy="369332"/>
          </a:xfrm>
          <a:prstGeom prst="rect">
            <a:avLst/>
          </a:prstGeom>
          <a:noFill/>
        </p:spPr>
        <p:txBody>
          <a:bodyPr wrap="square" rtlCol="0">
            <a:spAutoFit/>
          </a:bodyPr>
          <a:lstStyle/>
          <a:p>
            <a:r>
              <a:rPr lang="en-US" altLang="ja-JP" dirty="0"/>
              <a:t>Survey: 354 young people (age between 15-29)</a:t>
            </a:r>
          </a:p>
        </p:txBody>
      </p:sp>
    </p:spTree>
    <p:extLst>
      <p:ext uri="{BB962C8B-B14F-4D97-AF65-F5344CB8AC3E}">
        <p14:creationId xmlns:p14="http://schemas.microsoft.com/office/powerpoint/2010/main" val="314835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13" name="Rectangle 1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4572000"/>
          </a:xfrm>
          <a:prstGeom prst="rect">
            <a:avLst/>
          </a:prstGeom>
          <a:solidFill>
            <a:srgbClr val="4F34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41173" y="320843"/>
            <a:ext cx="8661654"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コンテンツ プレースホルダー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flipV="1">
            <a:off x="5689319" y="1196756"/>
            <a:ext cx="2880319" cy="2160238"/>
          </a:xfrm>
          <a:prstGeom prst="rect">
            <a:avLst/>
          </a:prstGeom>
        </p:spPr>
      </p:pic>
      <p:pic>
        <p:nvPicPr>
          <p:cNvPr id="6" name="コンテンツ プレースホルダー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1203" y="819307"/>
            <a:ext cx="5049137" cy="2933386"/>
          </a:xfrm>
          <a:prstGeom prst="rect">
            <a:avLst/>
          </a:prstGeom>
        </p:spPr>
      </p:pic>
      <p:sp>
        <p:nvSpPr>
          <p:cNvPr id="4" name="タイトル 3"/>
          <p:cNvSpPr>
            <a:spLocks noGrp="1"/>
          </p:cNvSpPr>
          <p:nvPr>
            <p:ph type="title"/>
          </p:nvPr>
        </p:nvSpPr>
        <p:spPr>
          <a:xfrm>
            <a:off x="251520" y="4642583"/>
            <a:ext cx="8424936" cy="1810753"/>
          </a:xfrm>
        </p:spPr>
        <p:txBody>
          <a:bodyPr vert="horz" lIns="91440" tIns="45720" rIns="91440" bIns="45720" rtlCol="0" anchor="b">
            <a:normAutofit/>
          </a:bodyPr>
          <a:lstStyle/>
          <a:p>
            <a:pPr algn="ctr">
              <a:lnSpc>
                <a:spcPct val="90000"/>
              </a:lnSpc>
            </a:pPr>
            <a:r>
              <a:rPr lang="en-US" altLang="ja-JP" sz="2400" dirty="0">
                <a:solidFill>
                  <a:schemeClr val="tx1"/>
                </a:solidFill>
              </a:rPr>
              <a:t>Robot engagement project</a:t>
            </a:r>
            <a:br>
              <a:rPr lang="en-US" altLang="ja-JP" sz="2400" dirty="0">
                <a:solidFill>
                  <a:schemeClr val="tx1"/>
                </a:solidFill>
              </a:rPr>
            </a:br>
            <a:r>
              <a:rPr lang="en-US" altLang="ja-JP" sz="2400" dirty="0">
                <a:solidFill>
                  <a:schemeClr val="tx1"/>
                </a:solidFill>
              </a:rPr>
              <a:t>Fieldwork on therapeutic robot, “Paro”</a:t>
            </a:r>
            <a:br>
              <a:rPr lang="en-US" altLang="ja-JP" sz="2400" dirty="0">
                <a:solidFill>
                  <a:schemeClr val="tx1"/>
                </a:solidFill>
              </a:rPr>
            </a:br>
            <a:r>
              <a:rPr lang="en-US" altLang="ja-JP" sz="2400" dirty="0">
                <a:solidFill>
                  <a:schemeClr val="tx1"/>
                </a:solidFill>
              </a:rPr>
              <a:t>@ nursing home </a:t>
            </a:r>
            <a:br>
              <a:rPr lang="en-US" altLang="ja-JP" sz="2400" dirty="0">
                <a:solidFill>
                  <a:schemeClr val="tx1"/>
                </a:solidFill>
              </a:rPr>
            </a:br>
            <a:r>
              <a:rPr lang="en-US" altLang="ja-JP" sz="2400" dirty="0">
                <a:solidFill>
                  <a:schemeClr val="tx1"/>
                </a:solidFill>
              </a:rPr>
              <a:t>with prof </a:t>
            </a:r>
            <a:r>
              <a:rPr lang="en-US" altLang="ja-JP" sz="2400" dirty="0" err="1">
                <a:solidFill>
                  <a:schemeClr val="tx1"/>
                </a:solidFill>
              </a:rPr>
              <a:t>takanori</a:t>
            </a:r>
            <a:r>
              <a:rPr lang="en-US" altLang="ja-JP" sz="2400" dirty="0">
                <a:solidFill>
                  <a:schemeClr val="tx1"/>
                </a:solidFill>
              </a:rPr>
              <a:t> </a:t>
            </a:r>
            <a:r>
              <a:rPr lang="en-US" altLang="ja-JP" sz="2400" dirty="0" err="1">
                <a:solidFill>
                  <a:schemeClr val="tx1"/>
                </a:solidFill>
              </a:rPr>
              <a:t>shibata</a:t>
            </a:r>
            <a:endParaRPr kumimoji="1" lang="en-US" altLang="ja-JP" sz="2400" kern="1200" dirty="0">
              <a:solidFill>
                <a:schemeClr val="tx1"/>
              </a:solidFill>
              <a:latin typeface="+mj-lt"/>
              <a:ea typeface="+mj-ea"/>
              <a:cs typeface="+mj-cs"/>
            </a:endParaRPr>
          </a:p>
        </p:txBody>
      </p:sp>
    </p:spTree>
    <p:extLst>
      <p:ext uri="{BB962C8B-B14F-4D97-AF65-F5344CB8AC3E}">
        <p14:creationId xmlns:p14="http://schemas.microsoft.com/office/powerpoint/2010/main" val="2690833286"/>
      </p:ext>
    </p:extLst>
  </p:cSld>
  <p:clrMapOvr>
    <a:masterClrMapping/>
  </p:clrMapOvr>
  <mc:AlternateContent xmlns:mc="http://schemas.openxmlformats.org/markup-compatibility/2006" xmlns:p14="http://schemas.microsoft.com/office/powerpoint/2010/main">
    <mc:Choice Requires="p14">
      <p:transition spd="slow" p14:dur="2000" advTm="196"/>
    </mc:Choice>
    <mc:Fallback xmlns="">
      <p:transition xmlns:p14="http://schemas.microsoft.com/office/powerpoint/2010/main" spd="slow" advTm="19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2656"/>
            <a:ext cx="8435280" cy="1512168"/>
          </a:xfrm>
        </p:spPr>
        <p:txBody>
          <a:bodyPr>
            <a:normAutofit/>
          </a:bodyPr>
          <a:lstStyle/>
          <a:p>
            <a:r>
              <a:rPr kumimoji="1" lang="en-US" altLang="ja-JP" dirty="0"/>
              <a:t>Fieldwork</a:t>
            </a:r>
            <a:r>
              <a:rPr kumimoji="1" lang="ja-JP" altLang="en-US" dirty="0"/>
              <a:t> </a:t>
            </a:r>
            <a:r>
              <a:rPr kumimoji="1" lang="en-US" altLang="ja-JP" dirty="0"/>
              <a:t>on</a:t>
            </a:r>
            <a:r>
              <a:rPr kumimoji="1" lang="ja-JP" altLang="en-US"/>
              <a:t> </a:t>
            </a:r>
            <a:r>
              <a:rPr lang="en-US" altLang="ja-JP" dirty="0"/>
              <a:t>human-robot interaction</a:t>
            </a:r>
            <a:r>
              <a:rPr kumimoji="1" lang="en-US" altLang="ja-JP" dirty="0"/>
              <a:t> @ nursing home</a:t>
            </a:r>
            <a:endParaRPr kumimoji="1" lang="ja-JP" altLang="en-US" dirty="0"/>
          </a:p>
        </p:txBody>
      </p:sp>
      <p:sp>
        <p:nvSpPr>
          <p:cNvPr id="4" name="テキスト プレースホルダー 3"/>
          <p:cNvSpPr>
            <a:spLocks noGrp="1"/>
          </p:cNvSpPr>
          <p:nvPr>
            <p:ph type="body" idx="1"/>
          </p:nvPr>
        </p:nvSpPr>
        <p:spPr>
          <a:xfrm>
            <a:off x="611560" y="1844824"/>
            <a:ext cx="3291840" cy="992136"/>
          </a:xfrm>
        </p:spPr>
        <p:txBody>
          <a:bodyPr/>
          <a:lstStyle/>
          <a:p>
            <a:r>
              <a:rPr kumimoji="1" lang="en-US" altLang="ja-JP" dirty="0"/>
              <a:t>Before</a:t>
            </a:r>
            <a:r>
              <a:rPr kumimoji="1" lang="ja-JP" altLang="en-US" dirty="0"/>
              <a:t> </a:t>
            </a:r>
          </a:p>
        </p:txBody>
      </p:sp>
      <p:sp>
        <p:nvSpPr>
          <p:cNvPr id="6" name="テキスト プレースホルダー 5"/>
          <p:cNvSpPr>
            <a:spLocks noGrp="1"/>
          </p:cNvSpPr>
          <p:nvPr>
            <p:ph type="body" sz="quarter" idx="3"/>
          </p:nvPr>
        </p:nvSpPr>
        <p:spPr>
          <a:xfrm>
            <a:off x="4860032" y="1844824"/>
            <a:ext cx="3291840" cy="992136"/>
          </a:xfrm>
        </p:spPr>
        <p:txBody>
          <a:bodyPr/>
          <a:lstStyle/>
          <a:p>
            <a:r>
              <a:rPr kumimoji="1" lang="en-US" altLang="ja-JP" dirty="0"/>
              <a:t>After</a:t>
            </a:r>
            <a:endParaRPr kumimoji="1" lang="ja-JP" altLang="en-US" dirty="0"/>
          </a:p>
        </p:txBody>
      </p:sp>
      <p:pic>
        <p:nvPicPr>
          <p:cNvPr id="13" name="コンテンツ プレースホルダー 12"/>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056864" y="3212976"/>
            <a:ext cx="3638783" cy="2886870"/>
          </a:xfrm>
        </p:spPr>
      </p:pic>
      <p:pic>
        <p:nvPicPr>
          <p:cNvPr id="12" name="コンテンツ プレースホルダー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000023" y="3212976"/>
            <a:ext cx="3255521" cy="2886198"/>
          </a:xfrm>
        </p:spPr>
      </p:pic>
    </p:spTree>
    <p:extLst>
      <p:ext uri="{BB962C8B-B14F-4D97-AF65-F5344CB8AC3E}">
        <p14:creationId xmlns:p14="http://schemas.microsoft.com/office/powerpoint/2010/main" val="349337946"/>
      </p:ext>
    </p:extLst>
  </p:cSld>
  <p:clrMapOvr>
    <a:masterClrMapping/>
  </p:clrMapOvr>
  <mc:AlternateContent xmlns:mc="http://schemas.openxmlformats.org/markup-compatibility/2006" xmlns:p14="http://schemas.microsoft.com/office/powerpoint/2010/main">
    <mc:Choice Requires="p14">
      <p:transition spd="slow" p14:dur="2000" advTm="766"/>
    </mc:Choice>
    <mc:Fallback xmlns="">
      <p:transition xmlns:p14="http://schemas.microsoft.com/office/powerpoint/2010/main" spd="slow" advTm="76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a:bodyPr>
          <a:lstStyle/>
          <a:p>
            <a:r>
              <a:rPr lang="en-US" altLang="ja-JP" dirty="0"/>
              <a:t>Fieldwork on Therapeutic robot </a:t>
            </a:r>
            <a:endParaRPr kumimoji="1" lang="ja-JP" altLang="en-US" dirty="0"/>
          </a:p>
        </p:txBody>
      </p:sp>
      <p:pic>
        <p:nvPicPr>
          <p:cNvPr id="9" name="par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792288"/>
            <a:ext cx="7620000" cy="4292600"/>
          </a:xfrm>
        </p:spPr>
      </p:pic>
    </p:spTree>
    <p:extLst>
      <p:ext uri="{BB962C8B-B14F-4D97-AF65-F5344CB8AC3E}">
        <p14:creationId xmlns:p14="http://schemas.microsoft.com/office/powerpoint/2010/main" val="5358545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remove"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7" name="コンテンツ プレースホルダー 13" descr="article-doc-r25p-6WbDlsb3V-HSK1-360_634x438.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027" r="4974" b="1"/>
          <a:stretch/>
        </p:blipFill>
        <p:spPr>
          <a:xfrm>
            <a:off x="20" y="10"/>
            <a:ext cx="9143980" cy="6857990"/>
          </a:xfrm>
          <a:prstGeom prst="rect">
            <a:avLst/>
          </a:prstGeom>
        </p:spPr>
      </p:pic>
      <p:sp>
        <p:nvSpPr>
          <p:cNvPr id="14" name="Rectangle 1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9144000" cy="736551"/>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タイトル 4"/>
          <p:cNvSpPr>
            <a:spLocks noGrp="1"/>
          </p:cNvSpPr>
          <p:nvPr>
            <p:ph type="title"/>
          </p:nvPr>
        </p:nvSpPr>
        <p:spPr>
          <a:xfrm>
            <a:off x="392906" y="5317240"/>
            <a:ext cx="8408194" cy="744836"/>
          </a:xfrm>
        </p:spPr>
        <p:txBody>
          <a:bodyPr vert="horz" lIns="91440" tIns="45720" rIns="91440" bIns="45720" rtlCol="0" anchor="ctr">
            <a:normAutofit/>
          </a:bodyPr>
          <a:lstStyle/>
          <a:p>
            <a:pPr algn="ctr">
              <a:lnSpc>
                <a:spcPct val="90000"/>
              </a:lnSpc>
            </a:pPr>
            <a:r>
              <a:rPr kumimoji="1" lang="en-US" altLang="ja-JP" sz="3100">
                <a:solidFill>
                  <a:schemeClr val="tx1">
                    <a:lumMod val="85000"/>
                    <a:lumOff val="15000"/>
                  </a:schemeClr>
                </a:solidFill>
              </a:rPr>
              <a:t>Aibo funeral</a:t>
            </a:r>
          </a:p>
        </p:txBody>
      </p:sp>
    </p:spTree>
    <p:extLst>
      <p:ext uri="{BB962C8B-B14F-4D97-AF65-F5344CB8AC3E}">
        <p14:creationId xmlns:p14="http://schemas.microsoft.com/office/powerpoint/2010/main" val="4114214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52718"/>
            <a:ext cx="6995120" cy="1371600"/>
          </a:xfrm>
        </p:spPr>
        <p:txBody>
          <a:bodyPr>
            <a:normAutofit fontScale="90000"/>
          </a:bodyPr>
          <a:lstStyle/>
          <a:p>
            <a:r>
              <a:rPr kumimoji="1" lang="en-US" altLang="ja-JP" dirty="0"/>
              <a:t>Society 5.0: </a:t>
            </a:r>
            <a:br>
              <a:rPr kumimoji="1" lang="en-US" altLang="ja-JP" dirty="0"/>
            </a:br>
            <a:r>
              <a:rPr kumimoji="1" lang="en-US" altLang="ja-JP" dirty="0"/>
              <a:t>paradigm shift of japan</a:t>
            </a:r>
            <a:endParaRPr kumimoji="1" lang="ja-JP" altLang="en-US" dirty="0"/>
          </a:p>
        </p:txBody>
      </p:sp>
      <p:pic>
        <p:nvPicPr>
          <p:cNvPr id="6" name="コンテンツ プレースホルダー 5" descr="keidanren-society-50-1024x719.png"/>
          <p:cNvPicPr>
            <a:picLocks noGrp="1" noChangeAspect="1"/>
          </p:cNvPicPr>
          <p:nvPr>
            <p:ph idx="1"/>
          </p:nvPr>
        </p:nvPicPr>
        <p:blipFill>
          <a:blip r:embed="rId2">
            <a:extLst>
              <a:ext uri="{28A0092B-C50C-407E-A947-70E740481C1C}">
                <a14:useLocalDpi xmlns:a14="http://schemas.microsoft.com/office/drawing/2010/main" val="0"/>
              </a:ext>
            </a:extLst>
          </a:blip>
          <a:srcRect l="-11167" r="-11167"/>
          <a:stretch>
            <a:fillRect/>
          </a:stretch>
        </p:blipFill>
        <p:spPr/>
      </p:pic>
      <p:sp>
        <p:nvSpPr>
          <p:cNvPr id="3" name="テキスト ボックス 2"/>
          <p:cNvSpPr txBox="1"/>
          <p:nvPr/>
        </p:nvSpPr>
        <p:spPr>
          <a:xfrm>
            <a:off x="6156176" y="6381328"/>
            <a:ext cx="1532015" cy="369332"/>
          </a:xfrm>
          <a:prstGeom prst="rect">
            <a:avLst/>
          </a:prstGeom>
          <a:noFill/>
        </p:spPr>
        <p:txBody>
          <a:bodyPr wrap="none" rtlCol="0">
            <a:spAutoFit/>
          </a:bodyPr>
          <a:lstStyle/>
          <a:p>
            <a:r>
              <a:rPr kumimoji="1" lang="en-US" altLang="ja-JP" dirty="0"/>
              <a:t>By </a:t>
            </a:r>
            <a:r>
              <a:rPr kumimoji="1" lang="en-US" altLang="ja-JP" dirty="0" err="1"/>
              <a:t>keidanren</a:t>
            </a:r>
            <a:endParaRPr kumimoji="1" lang="ja-JP" altLang="en-US" dirty="0"/>
          </a:p>
        </p:txBody>
      </p:sp>
    </p:spTree>
    <p:extLst>
      <p:ext uri="{BB962C8B-B14F-4D97-AF65-F5344CB8AC3E}">
        <p14:creationId xmlns:p14="http://schemas.microsoft.com/office/powerpoint/2010/main" val="1581167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152718"/>
            <a:ext cx="8435280" cy="1371600"/>
          </a:xfrm>
        </p:spPr>
        <p:txBody>
          <a:bodyPr/>
          <a:lstStyle/>
          <a:p>
            <a:r>
              <a:rPr kumimoji="1" lang="en-US" altLang="ja-JP" dirty="0"/>
              <a:t>Fieldwork on AIBO</a:t>
            </a:r>
            <a:r>
              <a:rPr kumimoji="1" lang="ja-JP" altLang="en-US" dirty="0"/>
              <a:t>　</a:t>
            </a:r>
            <a:r>
              <a:rPr kumimoji="1" lang="en-US" altLang="ja-JP" dirty="0"/>
              <a:t>in</a:t>
            </a:r>
            <a:r>
              <a:rPr kumimoji="1" lang="ja-JP" altLang="en-US" dirty="0"/>
              <a:t> </a:t>
            </a:r>
            <a:r>
              <a:rPr kumimoji="1" lang="en-US" altLang="ja-JP" dirty="0" err="1"/>
              <a:t>tokyo</a:t>
            </a:r>
            <a:endParaRPr kumimoji="1" lang="ja-JP" altLang="en-US" dirty="0"/>
          </a:p>
        </p:txBody>
      </p:sp>
      <p:pic>
        <p:nvPicPr>
          <p:cNvPr id="4" name="aib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11736" b="11736"/>
          <a:stretch>
            <a:fillRect/>
          </a:stretch>
        </p:blipFill>
        <p:spPr>
          <a:xfrm>
            <a:off x="1350963" y="1752600"/>
            <a:ext cx="5830887" cy="4373563"/>
          </a:xfrm>
        </p:spPr>
      </p:pic>
    </p:spTree>
    <p:extLst>
      <p:ext uri="{BB962C8B-B14F-4D97-AF65-F5344CB8AC3E}">
        <p14:creationId xmlns:p14="http://schemas.microsoft.com/office/powerpoint/2010/main" val="831591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a:xfrm>
            <a:off x="457200" y="152718"/>
            <a:ext cx="8003232" cy="1044034"/>
          </a:xfrm>
        </p:spPr>
        <p:txBody>
          <a:bodyPr>
            <a:normAutofit/>
          </a:bodyPr>
          <a:lstStyle/>
          <a:p>
            <a:r>
              <a:rPr lang="en-US" altLang="ja-JP" dirty="0"/>
              <a:t>Internet of robots and AI</a:t>
            </a:r>
            <a:endParaRPr kumimoji="1" lang="ja-JP" altLang="en-US" dirty="0"/>
          </a:p>
        </p:txBody>
      </p:sp>
      <p:pic>
        <p:nvPicPr>
          <p:cNvPr id="9" name="コンテンツ プレースホルダー 8" descr="グーグルホーム.pn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59992" b="-59992"/>
          <a:stretch>
            <a:fillRect/>
          </a:stretch>
        </p:blipFill>
        <p:spPr>
          <a:xfrm>
            <a:off x="5292080" y="3501008"/>
            <a:ext cx="3291840" cy="4525963"/>
          </a:xfrm>
        </p:spPr>
      </p:pic>
      <p:pic>
        <p:nvPicPr>
          <p:cNvPr id="12" name="コンテンツ プレースホルダー 11" descr="アマゾンエコー.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18745" b="-18745"/>
          <a:stretch>
            <a:fillRect/>
          </a:stretch>
        </p:blipFill>
        <p:spPr>
          <a:xfrm>
            <a:off x="5148064" y="476672"/>
            <a:ext cx="3291840" cy="4525963"/>
          </a:xfrm>
        </p:spPr>
      </p:pic>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857" y="2204864"/>
            <a:ext cx="3293132" cy="3226846"/>
          </a:xfrm>
          <a:prstGeom prst="rect">
            <a:avLst/>
          </a:prstGeom>
        </p:spPr>
      </p:pic>
      <p:sp>
        <p:nvSpPr>
          <p:cNvPr id="2" name="テキスト ボックス 1"/>
          <p:cNvSpPr txBox="1"/>
          <p:nvPr/>
        </p:nvSpPr>
        <p:spPr>
          <a:xfrm>
            <a:off x="1115616" y="5877272"/>
            <a:ext cx="1399128" cy="369332"/>
          </a:xfrm>
          <a:prstGeom prst="rect">
            <a:avLst/>
          </a:prstGeom>
          <a:noFill/>
        </p:spPr>
        <p:txBody>
          <a:bodyPr wrap="none" rtlCol="0">
            <a:spAutoFit/>
          </a:bodyPr>
          <a:lstStyle/>
          <a:p>
            <a:r>
              <a:rPr lang="en-US" altLang="ja-JP" dirty="0">
                <a:hlinkClick r:id="rId5"/>
              </a:rPr>
              <a:t>aibo TV CM</a:t>
            </a:r>
            <a:endParaRPr kumimoji="1" lang="ja-JP" altLang="en-US" dirty="0"/>
          </a:p>
        </p:txBody>
      </p:sp>
    </p:spTree>
    <p:extLst>
      <p:ext uri="{BB962C8B-B14F-4D97-AF65-F5344CB8AC3E}">
        <p14:creationId xmlns:p14="http://schemas.microsoft.com/office/powerpoint/2010/main" val="773417464"/>
      </p:ext>
    </p:extLst>
  </p:cSld>
  <p:clrMapOvr>
    <a:masterClrMapping/>
  </p:clrMapOvr>
  <mc:AlternateContent xmlns:mc="http://schemas.openxmlformats.org/markup-compatibility/2006" xmlns:p14="http://schemas.microsoft.com/office/powerpoint/2010/main">
    <mc:Choice Requires="p14">
      <p:transition spd="slow" p14:dur="2000" advTm="25905"/>
    </mc:Choice>
    <mc:Fallback xmlns="">
      <p:transition xmlns:p14="http://schemas.microsoft.com/office/powerpoint/2010/main" spd="slow" advTm="2590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 xmlns:a16="http://schemas.microsoft.com/office/drawing/2014/main" id="{DCE1F2C2-F54A-C746-929B-A5B41FA804DC}"/>
              </a:ext>
            </a:extLst>
          </p:cNvPr>
          <p:cNvGrpSpPr/>
          <p:nvPr/>
        </p:nvGrpSpPr>
        <p:grpSpPr>
          <a:xfrm>
            <a:off x="1582400" y="516555"/>
            <a:ext cx="5583662" cy="6301561"/>
            <a:chOff x="1582400" y="516555"/>
            <a:chExt cx="5583662" cy="6301561"/>
          </a:xfrm>
        </p:grpSpPr>
        <p:sp>
          <p:nvSpPr>
            <p:cNvPr id="6" name="円/楕円 5">
              <a:extLst>
                <a:ext uri="{FF2B5EF4-FFF2-40B4-BE49-F238E27FC236}">
                  <a16:creationId xmlns="" xmlns:a16="http://schemas.microsoft.com/office/drawing/2014/main" id="{5137E936-2F84-D64A-A351-BE67BE1DF746}"/>
                </a:ext>
              </a:extLst>
            </p:cNvPr>
            <p:cNvSpPr/>
            <p:nvPr/>
          </p:nvSpPr>
          <p:spPr>
            <a:xfrm>
              <a:off x="1793782" y="735913"/>
              <a:ext cx="5144945" cy="1786771"/>
            </a:xfrm>
            <a:prstGeom prst="ellipse">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7" name="下矢印 6">
              <a:extLst>
                <a:ext uri="{FF2B5EF4-FFF2-40B4-BE49-F238E27FC236}">
                  <a16:creationId xmlns="" xmlns:a16="http://schemas.microsoft.com/office/drawing/2014/main" id="{99DD7B70-E17F-E04A-AE9D-48A0304F6C86}"/>
                </a:ext>
              </a:extLst>
            </p:cNvPr>
            <p:cNvSpPr/>
            <p:nvPr/>
          </p:nvSpPr>
          <p:spPr>
            <a:xfrm>
              <a:off x="3875690" y="5111111"/>
              <a:ext cx="997082" cy="638132"/>
            </a:xfrm>
            <a:prstGeom prst="downArrow">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8" name="フリーフォーム 7">
              <a:extLst>
                <a:ext uri="{FF2B5EF4-FFF2-40B4-BE49-F238E27FC236}">
                  <a16:creationId xmlns="" xmlns:a16="http://schemas.microsoft.com/office/drawing/2014/main" id="{5803F204-5F13-064C-8497-3A4AF1A4ED99}"/>
                </a:ext>
              </a:extLst>
            </p:cNvPr>
            <p:cNvSpPr/>
            <p:nvPr/>
          </p:nvSpPr>
          <p:spPr>
            <a:xfrm>
              <a:off x="1981233" y="5621617"/>
              <a:ext cx="4785996" cy="1196499"/>
            </a:xfrm>
            <a:custGeom>
              <a:avLst/>
              <a:gdLst>
                <a:gd name="connsiteX0" fmla="*/ 0 w 4785996"/>
                <a:gd name="connsiteY0" fmla="*/ 0 h 1196499"/>
                <a:gd name="connsiteX1" fmla="*/ 4785996 w 4785996"/>
                <a:gd name="connsiteY1" fmla="*/ 0 h 1196499"/>
                <a:gd name="connsiteX2" fmla="*/ 4785996 w 4785996"/>
                <a:gd name="connsiteY2" fmla="*/ 1196499 h 1196499"/>
                <a:gd name="connsiteX3" fmla="*/ 0 w 4785996"/>
                <a:gd name="connsiteY3" fmla="*/ 1196499 h 1196499"/>
                <a:gd name="connsiteX4" fmla="*/ 0 w 4785996"/>
                <a:gd name="connsiteY4" fmla="*/ 0 h 1196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996" h="1196499">
                  <a:moveTo>
                    <a:pt x="0" y="0"/>
                  </a:moveTo>
                  <a:lnTo>
                    <a:pt x="4785996" y="0"/>
                  </a:lnTo>
                  <a:lnTo>
                    <a:pt x="4785996" y="1196499"/>
                  </a:lnTo>
                  <a:lnTo>
                    <a:pt x="0" y="11964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altLang="ja-JP" sz="3600" b="1" kern="1200" dirty="0">
                  <a:solidFill>
                    <a:schemeClr val="tx1"/>
                  </a:solidFill>
                </a:rPr>
                <a:t>Human First Innovation</a:t>
              </a:r>
              <a:endParaRPr lang="ja-JP" altLang="en-US" sz="3600" b="1" kern="1200">
                <a:solidFill>
                  <a:schemeClr val="tx1"/>
                </a:solidFill>
              </a:endParaRPr>
            </a:p>
          </p:txBody>
        </p:sp>
        <p:sp>
          <p:nvSpPr>
            <p:cNvPr id="9" name="フリーフォーム 8">
              <a:extLst>
                <a:ext uri="{FF2B5EF4-FFF2-40B4-BE49-F238E27FC236}">
                  <a16:creationId xmlns="" xmlns:a16="http://schemas.microsoft.com/office/drawing/2014/main" id="{E7D63702-133D-9248-B595-B2AF353A5E77}"/>
                </a:ext>
              </a:extLst>
            </p:cNvPr>
            <p:cNvSpPr/>
            <p:nvPr/>
          </p:nvSpPr>
          <p:spPr>
            <a:xfrm>
              <a:off x="3664309" y="2660681"/>
              <a:ext cx="1794748" cy="1794748"/>
            </a:xfrm>
            <a:custGeom>
              <a:avLst/>
              <a:gdLst>
                <a:gd name="connsiteX0" fmla="*/ 0 w 1794748"/>
                <a:gd name="connsiteY0" fmla="*/ 897374 h 1794748"/>
                <a:gd name="connsiteX1" fmla="*/ 897374 w 1794748"/>
                <a:gd name="connsiteY1" fmla="*/ 0 h 1794748"/>
                <a:gd name="connsiteX2" fmla="*/ 1794748 w 1794748"/>
                <a:gd name="connsiteY2" fmla="*/ 897374 h 1794748"/>
                <a:gd name="connsiteX3" fmla="*/ 897374 w 1794748"/>
                <a:gd name="connsiteY3" fmla="*/ 1794748 h 1794748"/>
                <a:gd name="connsiteX4" fmla="*/ 0 w 1794748"/>
                <a:gd name="connsiteY4" fmla="*/ 897374 h 1794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4748" h="1794748">
                  <a:moveTo>
                    <a:pt x="0" y="897374"/>
                  </a:moveTo>
                  <a:cubicBezTo>
                    <a:pt x="0" y="401768"/>
                    <a:pt x="401768" y="0"/>
                    <a:pt x="897374" y="0"/>
                  </a:cubicBezTo>
                  <a:cubicBezTo>
                    <a:pt x="1392980" y="0"/>
                    <a:pt x="1794748" y="401768"/>
                    <a:pt x="1794748" y="897374"/>
                  </a:cubicBezTo>
                  <a:cubicBezTo>
                    <a:pt x="1794748" y="1392980"/>
                    <a:pt x="1392980" y="1794748"/>
                    <a:pt x="897374" y="1794748"/>
                  </a:cubicBezTo>
                  <a:cubicBezTo>
                    <a:pt x="401768" y="1794748"/>
                    <a:pt x="0" y="1392980"/>
                    <a:pt x="0" y="897374"/>
                  </a:cubicBezTo>
                  <a:close/>
                </a:path>
              </a:pathLst>
            </a:custGeom>
            <a:solidFill>
              <a:srgbClr val="FF00F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86965" tIns="286965" rIns="286965" bIns="286965" numCol="1" spcCol="1270" anchor="ctr" anchorCtr="0">
              <a:noAutofit/>
            </a:bodyPr>
            <a:lstStyle/>
            <a:p>
              <a:pPr marL="0" lvl="0" indent="0" algn="ctr" defTabSz="844550">
                <a:lnSpc>
                  <a:spcPct val="90000"/>
                </a:lnSpc>
                <a:spcBef>
                  <a:spcPct val="0"/>
                </a:spcBef>
                <a:spcAft>
                  <a:spcPct val="35000"/>
                </a:spcAft>
                <a:buNone/>
              </a:pPr>
              <a:r>
                <a:rPr kumimoji="1" lang="en-US" altLang="ja-JP" sz="1900" kern="1200" dirty="0"/>
                <a:t>Smart Wisdom</a:t>
              </a:r>
              <a:endParaRPr kumimoji="1" lang="ja-JP" altLang="en-US" sz="1900" kern="1200"/>
            </a:p>
          </p:txBody>
        </p:sp>
        <p:sp>
          <p:nvSpPr>
            <p:cNvPr id="10" name="フリーフォーム 9">
              <a:extLst>
                <a:ext uri="{FF2B5EF4-FFF2-40B4-BE49-F238E27FC236}">
                  <a16:creationId xmlns="" xmlns:a16="http://schemas.microsoft.com/office/drawing/2014/main" id="{81CD5865-9C5A-6A47-B1B0-3FB1C3C844CD}"/>
                </a:ext>
              </a:extLst>
            </p:cNvPr>
            <p:cNvSpPr/>
            <p:nvPr/>
          </p:nvSpPr>
          <p:spPr>
            <a:xfrm>
              <a:off x="2380066" y="1314221"/>
              <a:ext cx="1794748" cy="1794748"/>
            </a:xfrm>
            <a:custGeom>
              <a:avLst/>
              <a:gdLst>
                <a:gd name="connsiteX0" fmla="*/ 0 w 1794748"/>
                <a:gd name="connsiteY0" fmla="*/ 897374 h 1794748"/>
                <a:gd name="connsiteX1" fmla="*/ 897374 w 1794748"/>
                <a:gd name="connsiteY1" fmla="*/ 0 h 1794748"/>
                <a:gd name="connsiteX2" fmla="*/ 1794748 w 1794748"/>
                <a:gd name="connsiteY2" fmla="*/ 897374 h 1794748"/>
                <a:gd name="connsiteX3" fmla="*/ 897374 w 1794748"/>
                <a:gd name="connsiteY3" fmla="*/ 1794748 h 1794748"/>
                <a:gd name="connsiteX4" fmla="*/ 0 w 1794748"/>
                <a:gd name="connsiteY4" fmla="*/ 897374 h 1794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4748" h="1794748">
                  <a:moveTo>
                    <a:pt x="0" y="897374"/>
                  </a:moveTo>
                  <a:cubicBezTo>
                    <a:pt x="0" y="401768"/>
                    <a:pt x="401768" y="0"/>
                    <a:pt x="897374" y="0"/>
                  </a:cubicBezTo>
                  <a:cubicBezTo>
                    <a:pt x="1392980" y="0"/>
                    <a:pt x="1794748" y="401768"/>
                    <a:pt x="1794748" y="897374"/>
                  </a:cubicBezTo>
                  <a:cubicBezTo>
                    <a:pt x="1794748" y="1392980"/>
                    <a:pt x="1392980" y="1794748"/>
                    <a:pt x="897374" y="1794748"/>
                  </a:cubicBezTo>
                  <a:cubicBezTo>
                    <a:pt x="401768" y="1794748"/>
                    <a:pt x="0" y="1392980"/>
                    <a:pt x="0" y="897374"/>
                  </a:cubicBezTo>
                  <a:close/>
                </a:path>
              </a:pathLst>
            </a:custGeom>
            <a:solidFill>
              <a:srgbClr val="FFBD1B"/>
            </a:solidFill>
          </p:spPr>
          <p:style>
            <a:lnRef idx="2">
              <a:schemeClr val="lt1">
                <a:hueOff val="0"/>
                <a:satOff val="0"/>
                <a:lumOff val="0"/>
                <a:alphaOff val="0"/>
              </a:schemeClr>
            </a:lnRef>
            <a:fillRef idx="1">
              <a:scrgbClr r="0" g="0" b="0"/>
            </a:fillRef>
            <a:effectRef idx="0">
              <a:schemeClr val="accent5">
                <a:hueOff val="-10661560"/>
                <a:satOff val="6060"/>
                <a:lumOff val="-5000"/>
                <a:alphaOff val="0"/>
              </a:schemeClr>
            </a:effectRef>
            <a:fontRef idx="minor">
              <a:schemeClr val="lt1"/>
            </a:fontRef>
          </p:style>
          <p:txBody>
            <a:bodyPr spcFirstLastPara="0" vert="horz" wrap="square" lIns="286965" tIns="286965" rIns="286965" bIns="286965" numCol="1" spcCol="1270" anchor="ctr" anchorCtr="0">
              <a:noAutofit/>
            </a:bodyPr>
            <a:lstStyle/>
            <a:p>
              <a:pPr marL="0" lvl="0" indent="0" algn="ctr" defTabSz="844550">
                <a:lnSpc>
                  <a:spcPct val="90000"/>
                </a:lnSpc>
                <a:spcBef>
                  <a:spcPct val="0"/>
                </a:spcBef>
                <a:spcAft>
                  <a:spcPct val="35000"/>
                </a:spcAft>
                <a:buNone/>
              </a:pPr>
              <a:r>
                <a:rPr kumimoji="1" lang="en-US" altLang="ja-JP" sz="1900" kern="1200" dirty="0"/>
                <a:t>Cross-disciplinary Innovation</a:t>
              </a:r>
              <a:endParaRPr kumimoji="1" lang="ja-JP" altLang="en-US" sz="1900" kern="1200"/>
            </a:p>
          </p:txBody>
        </p:sp>
        <p:sp>
          <p:nvSpPr>
            <p:cNvPr id="11" name="フリーフォーム 10">
              <a:extLst>
                <a:ext uri="{FF2B5EF4-FFF2-40B4-BE49-F238E27FC236}">
                  <a16:creationId xmlns="" xmlns:a16="http://schemas.microsoft.com/office/drawing/2014/main" id="{46D7F6DE-D524-4A4F-B867-DE2068544A74}"/>
                </a:ext>
              </a:extLst>
            </p:cNvPr>
            <p:cNvSpPr/>
            <p:nvPr/>
          </p:nvSpPr>
          <p:spPr>
            <a:xfrm>
              <a:off x="4214698" y="880290"/>
              <a:ext cx="1794748" cy="1794748"/>
            </a:xfrm>
            <a:custGeom>
              <a:avLst/>
              <a:gdLst>
                <a:gd name="connsiteX0" fmla="*/ 0 w 1794748"/>
                <a:gd name="connsiteY0" fmla="*/ 897374 h 1794748"/>
                <a:gd name="connsiteX1" fmla="*/ 897374 w 1794748"/>
                <a:gd name="connsiteY1" fmla="*/ 0 h 1794748"/>
                <a:gd name="connsiteX2" fmla="*/ 1794748 w 1794748"/>
                <a:gd name="connsiteY2" fmla="*/ 897374 h 1794748"/>
                <a:gd name="connsiteX3" fmla="*/ 897374 w 1794748"/>
                <a:gd name="connsiteY3" fmla="*/ 1794748 h 1794748"/>
                <a:gd name="connsiteX4" fmla="*/ 0 w 1794748"/>
                <a:gd name="connsiteY4" fmla="*/ 897374 h 1794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4748" h="1794748">
                  <a:moveTo>
                    <a:pt x="0" y="897374"/>
                  </a:moveTo>
                  <a:cubicBezTo>
                    <a:pt x="0" y="401768"/>
                    <a:pt x="401768" y="0"/>
                    <a:pt x="897374" y="0"/>
                  </a:cubicBezTo>
                  <a:cubicBezTo>
                    <a:pt x="1392980" y="0"/>
                    <a:pt x="1794748" y="401768"/>
                    <a:pt x="1794748" y="897374"/>
                  </a:cubicBezTo>
                  <a:cubicBezTo>
                    <a:pt x="1794748" y="1392980"/>
                    <a:pt x="1392980" y="1794748"/>
                    <a:pt x="897374" y="1794748"/>
                  </a:cubicBezTo>
                  <a:cubicBezTo>
                    <a:pt x="401768" y="1794748"/>
                    <a:pt x="0" y="1392980"/>
                    <a:pt x="0" y="897374"/>
                  </a:cubicBezTo>
                  <a:close/>
                </a:path>
              </a:pathLst>
            </a:custGeom>
            <a:solidFill>
              <a:srgbClr val="00B0F0"/>
            </a:solidFill>
          </p:spPr>
          <p:style>
            <a:lnRef idx="2">
              <a:schemeClr val="lt1">
                <a:hueOff val="0"/>
                <a:satOff val="0"/>
                <a:lumOff val="0"/>
                <a:alphaOff val="0"/>
              </a:schemeClr>
            </a:lnRef>
            <a:fillRef idx="1">
              <a:scrgbClr r="0" g="0" b="0"/>
            </a:fillRef>
            <a:effectRef idx="0">
              <a:schemeClr val="accent5">
                <a:hueOff val="-21323121"/>
                <a:satOff val="12119"/>
                <a:lumOff val="-10000"/>
                <a:alphaOff val="0"/>
              </a:schemeClr>
            </a:effectRef>
            <a:fontRef idx="minor">
              <a:schemeClr val="lt1"/>
            </a:fontRef>
          </p:style>
          <p:txBody>
            <a:bodyPr spcFirstLastPara="0" vert="horz" wrap="square" lIns="286965" tIns="286965" rIns="286965" bIns="286965" numCol="1" spcCol="1270" anchor="ctr" anchorCtr="0">
              <a:noAutofit/>
            </a:bodyPr>
            <a:lstStyle/>
            <a:p>
              <a:pPr marL="0" lvl="0" indent="0" algn="ctr" defTabSz="844550">
                <a:lnSpc>
                  <a:spcPct val="90000"/>
                </a:lnSpc>
                <a:spcBef>
                  <a:spcPct val="0"/>
                </a:spcBef>
                <a:spcAft>
                  <a:spcPct val="35000"/>
                </a:spcAft>
                <a:buNone/>
              </a:pPr>
              <a:r>
                <a:rPr kumimoji="1" lang="en-US" altLang="ja-JP" sz="1900" kern="1200" dirty="0"/>
                <a:t>Human First</a:t>
              </a:r>
              <a:endParaRPr kumimoji="1" lang="ja-JP" altLang="en-US" sz="1900" kern="1200"/>
            </a:p>
          </p:txBody>
        </p:sp>
        <p:sp>
          <p:nvSpPr>
            <p:cNvPr id="12" name="図形 11">
              <a:extLst>
                <a:ext uri="{FF2B5EF4-FFF2-40B4-BE49-F238E27FC236}">
                  <a16:creationId xmlns="" xmlns:a16="http://schemas.microsoft.com/office/drawing/2014/main" id="{2154DA24-B4E3-6846-9E89-D5E75FB81A45}"/>
                </a:ext>
              </a:extLst>
            </p:cNvPr>
            <p:cNvSpPr/>
            <p:nvPr/>
          </p:nvSpPr>
          <p:spPr>
            <a:xfrm>
              <a:off x="1582400" y="516555"/>
              <a:ext cx="5583662" cy="4466929"/>
            </a:xfrm>
            <a:prstGeom prst="funnel">
              <a:avLst/>
            </a:pr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1544956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27" name="Rectangle 2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4572000"/>
          </a:xfrm>
          <a:prstGeom prst="rect">
            <a:avLst/>
          </a:prstGeom>
          <a:solidFill>
            <a:srgbClr val="584E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41173" y="320843"/>
            <a:ext cx="8661654"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コンテンツ プレースホルダー 5" descr="IMG_6007.jpg"/>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tretch/>
        </p:blipFill>
        <p:spPr>
          <a:xfrm>
            <a:off x="5949270" y="320843"/>
            <a:ext cx="2696337" cy="3816000"/>
          </a:xfrm>
          <a:prstGeom prst="rect">
            <a:avLst/>
          </a:prstGeom>
        </p:spPr>
      </p:pic>
      <p:pic>
        <p:nvPicPr>
          <p:cNvPr id="7" name="コンテンツ プレースホルダー 6" descr="IMG_6103.jp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961" r="1" b="1"/>
          <a:stretch/>
        </p:blipFill>
        <p:spPr>
          <a:xfrm>
            <a:off x="481203" y="640080"/>
            <a:ext cx="5049137" cy="3291840"/>
          </a:xfrm>
          <a:prstGeom prst="rect">
            <a:avLst/>
          </a:prstGeom>
        </p:spPr>
      </p:pic>
      <p:sp>
        <p:nvSpPr>
          <p:cNvPr id="2" name="タイトル 1"/>
          <p:cNvSpPr>
            <a:spLocks noGrp="1"/>
          </p:cNvSpPr>
          <p:nvPr>
            <p:ph type="title"/>
          </p:nvPr>
        </p:nvSpPr>
        <p:spPr>
          <a:xfrm>
            <a:off x="241173" y="4642583"/>
            <a:ext cx="8579299" cy="2215417"/>
          </a:xfrm>
        </p:spPr>
        <p:txBody>
          <a:bodyPr vert="horz" lIns="91440" tIns="45720" rIns="91440" bIns="45720" rtlCol="0" anchor="b">
            <a:normAutofit/>
          </a:bodyPr>
          <a:lstStyle/>
          <a:p>
            <a:pPr algn="ctr">
              <a:lnSpc>
                <a:spcPct val="90000"/>
              </a:lnSpc>
            </a:pPr>
            <a:r>
              <a:rPr kumimoji="1" lang="en-US" altLang="ja-JP" sz="3200" kern="1200" dirty="0">
                <a:solidFill>
                  <a:srgbClr val="FF0000"/>
                </a:solidFill>
                <a:latin typeface="+mj-lt"/>
                <a:ea typeface="+mj-ea"/>
                <a:cs typeface="+mj-cs"/>
              </a:rPr>
              <a:t>1. From AI first to human first</a:t>
            </a:r>
            <a:r>
              <a:rPr kumimoji="1" lang="en-US" altLang="ja-JP" sz="2400" kern="1200" dirty="0">
                <a:solidFill>
                  <a:schemeClr val="tx1"/>
                </a:solidFill>
                <a:latin typeface="+mj-lt"/>
                <a:ea typeface="+mj-ea"/>
                <a:cs typeface="+mj-cs"/>
              </a:rPr>
              <a:t/>
            </a:r>
            <a:br>
              <a:rPr kumimoji="1" lang="en-US" altLang="ja-JP" sz="2400" kern="1200" dirty="0">
                <a:solidFill>
                  <a:schemeClr val="tx1"/>
                </a:solidFill>
                <a:latin typeface="+mj-lt"/>
                <a:ea typeface="+mj-ea"/>
                <a:cs typeface="+mj-cs"/>
              </a:rPr>
            </a:br>
            <a:r>
              <a:rPr kumimoji="1" lang="en-US" altLang="ja-JP" sz="2700" kern="1200" dirty="0">
                <a:solidFill>
                  <a:schemeClr val="tx1"/>
                </a:solidFill>
                <a:latin typeface="+mj-lt"/>
                <a:ea typeface="+mj-ea"/>
                <a:cs typeface="+mj-cs"/>
              </a:rPr>
              <a:t>“Ai for social good” </a:t>
            </a:r>
            <a:br>
              <a:rPr kumimoji="1" lang="en-US" altLang="ja-JP" sz="2700" kern="1200" dirty="0">
                <a:solidFill>
                  <a:schemeClr val="tx1"/>
                </a:solidFill>
                <a:latin typeface="+mj-lt"/>
                <a:ea typeface="+mj-ea"/>
                <a:cs typeface="+mj-cs"/>
              </a:rPr>
            </a:br>
            <a:r>
              <a:rPr kumimoji="1" lang="en-US" altLang="ja-JP" sz="2700" kern="1200" dirty="0">
                <a:solidFill>
                  <a:schemeClr val="tx1"/>
                </a:solidFill>
                <a:latin typeface="+mj-lt"/>
                <a:ea typeface="+mj-ea"/>
                <a:cs typeface="+mj-cs"/>
              </a:rPr>
              <a:t>with Harvard </a:t>
            </a:r>
            <a:r>
              <a:rPr kumimoji="1" lang="en-US" altLang="ja-JP" sz="2700" kern="1200" dirty="0" err="1">
                <a:solidFill>
                  <a:schemeClr val="tx1"/>
                </a:solidFill>
                <a:latin typeface="+mj-lt"/>
                <a:ea typeface="+mj-ea"/>
                <a:cs typeface="+mj-cs"/>
              </a:rPr>
              <a:t>univ.</a:t>
            </a:r>
            <a:r>
              <a:rPr kumimoji="1" lang="en-US" altLang="ja-JP" sz="2700" kern="1200" dirty="0">
                <a:solidFill>
                  <a:schemeClr val="tx1"/>
                </a:solidFill>
                <a:latin typeface="+mj-lt"/>
                <a:ea typeface="+mj-ea"/>
                <a:cs typeface="+mj-cs"/>
              </a:rPr>
              <a:t/>
            </a:r>
            <a:br>
              <a:rPr kumimoji="1" lang="en-US" altLang="ja-JP" sz="2700" kern="1200" dirty="0">
                <a:solidFill>
                  <a:schemeClr val="tx1"/>
                </a:solidFill>
                <a:latin typeface="+mj-lt"/>
                <a:ea typeface="+mj-ea"/>
                <a:cs typeface="+mj-cs"/>
              </a:rPr>
            </a:br>
            <a:r>
              <a:rPr kumimoji="1" lang="en-US" altLang="ja-JP" sz="2700" kern="1200" dirty="0">
                <a:solidFill>
                  <a:schemeClr val="tx1"/>
                </a:solidFill>
                <a:latin typeface="+mj-lt"/>
                <a:ea typeface="+mj-ea"/>
                <a:cs typeface="+mj-cs"/>
              </a:rPr>
              <a:t>Mar 6-7, 2017 @</a:t>
            </a:r>
            <a:r>
              <a:rPr kumimoji="1" lang="en-US" altLang="ja-JP" sz="2700" kern="1200" dirty="0" err="1">
                <a:solidFill>
                  <a:schemeClr val="tx1"/>
                </a:solidFill>
                <a:latin typeface="+mj-lt"/>
                <a:ea typeface="+mj-ea"/>
                <a:cs typeface="+mj-cs"/>
              </a:rPr>
              <a:t>waseda</a:t>
            </a:r>
            <a:r>
              <a:rPr kumimoji="1" lang="en-US" altLang="ja-JP" sz="2700" kern="1200" dirty="0">
                <a:solidFill>
                  <a:schemeClr val="tx1"/>
                </a:solidFill>
                <a:latin typeface="+mj-lt"/>
                <a:ea typeface="+mj-ea"/>
                <a:cs typeface="+mj-cs"/>
              </a:rPr>
              <a:t> </a:t>
            </a:r>
            <a:r>
              <a:rPr kumimoji="1" lang="en-US" altLang="ja-JP" sz="2700" kern="1200" dirty="0" err="1">
                <a:solidFill>
                  <a:schemeClr val="tx1"/>
                </a:solidFill>
                <a:latin typeface="+mj-lt"/>
                <a:ea typeface="+mj-ea"/>
                <a:cs typeface="+mj-cs"/>
              </a:rPr>
              <a:t>univ.</a:t>
            </a:r>
            <a:endParaRPr kumimoji="1" lang="en-US" altLang="ja-JP" sz="2700" kern="1200" dirty="0">
              <a:solidFill>
                <a:schemeClr val="tx1"/>
              </a:solidFill>
              <a:latin typeface="+mj-lt"/>
              <a:ea typeface="+mj-ea"/>
              <a:cs typeface="+mj-cs"/>
            </a:endParaRPr>
          </a:p>
        </p:txBody>
      </p:sp>
    </p:spTree>
    <p:extLst>
      <p:ext uri="{BB962C8B-B14F-4D97-AF65-F5344CB8AC3E}">
        <p14:creationId xmlns:p14="http://schemas.microsoft.com/office/powerpoint/2010/main" val="3321779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27" name="Rectangle 2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4572000"/>
          </a:xfrm>
          <a:prstGeom prst="rect">
            <a:avLst/>
          </a:prstGeom>
          <a:solidFill>
            <a:srgbClr val="584E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41173" y="320843"/>
            <a:ext cx="8661654"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コンテンツ プレースホルダー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93014" y="620688"/>
            <a:ext cx="1925323" cy="3469091"/>
          </a:xfrm>
          <a:prstGeom prst="rect">
            <a:avLst/>
          </a:prstGeom>
        </p:spPr>
      </p:pic>
      <p:pic>
        <p:nvPicPr>
          <p:cNvPr id="7" name="コンテンツ プレースホルダー 6"/>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175585" y="764704"/>
            <a:ext cx="5246484" cy="3024336"/>
          </a:xfrm>
          <a:prstGeom prst="rect">
            <a:avLst/>
          </a:prstGeom>
        </p:spPr>
      </p:pic>
      <p:sp>
        <p:nvSpPr>
          <p:cNvPr id="2" name="タイトル 1"/>
          <p:cNvSpPr>
            <a:spLocks noGrp="1"/>
          </p:cNvSpPr>
          <p:nvPr>
            <p:ph type="title"/>
          </p:nvPr>
        </p:nvSpPr>
        <p:spPr>
          <a:xfrm>
            <a:off x="251520" y="4642583"/>
            <a:ext cx="8640960" cy="2026777"/>
          </a:xfrm>
        </p:spPr>
        <p:txBody>
          <a:bodyPr vert="horz" lIns="91440" tIns="45720" rIns="91440" bIns="45720" rtlCol="0" anchor="b">
            <a:normAutofit/>
          </a:bodyPr>
          <a:lstStyle/>
          <a:p>
            <a:pPr algn="ctr">
              <a:lnSpc>
                <a:spcPct val="90000"/>
              </a:lnSpc>
            </a:pPr>
            <a:r>
              <a:rPr kumimoji="1" lang="en-US" altLang="ja-JP" sz="3200" b="1" kern="1200" dirty="0">
                <a:solidFill>
                  <a:srgbClr val="FF0000"/>
                </a:solidFill>
              </a:rPr>
              <a:t>2. cross-disciplinary</a:t>
            </a:r>
            <a:r>
              <a:rPr kumimoji="1" lang="ja-JP" altLang="en-US" sz="3200" b="1" kern="1200">
                <a:solidFill>
                  <a:srgbClr val="FF0000"/>
                </a:solidFill>
              </a:rPr>
              <a:t> </a:t>
            </a:r>
            <a:r>
              <a:rPr kumimoji="1" lang="en-US" altLang="ja-JP" sz="3200" b="1" kern="1200" dirty="0">
                <a:solidFill>
                  <a:srgbClr val="FF0000"/>
                </a:solidFill>
              </a:rPr>
              <a:t>innovation</a:t>
            </a:r>
            <a:r>
              <a:rPr kumimoji="1" lang="en-US" altLang="ja-JP" sz="3200" b="1" kern="1200" dirty="0">
                <a:solidFill>
                  <a:srgbClr val="FF6600"/>
                </a:solidFill>
              </a:rPr>
              <a:t/>
            </a:r>
            <a:br>
              <a:rPr kumimoji="1" lang="en-US" altLang="ja-JP" sz="3200" b="1" kern="1200" dirty="0">
                <a:solidFill>
                  <a:srgbClr val="FF6600"/>
                </a:solidFill>
              </a:rPr>
            </a:br>
            <a:r>
              <a:rPr lang="en-US" altLang="ja-JP" sz="2400" dirty="0">
                <a:solidFill>
                  <a:schemeClr val="tx1"/>
                </a:solidFill>
              </a:rPr>
              <a:t>necessity for </a:t>
            </a:r>
            <a:r>
              <a:rPr kumimoji="1" lang="en-US" altLang="ja-JP" sz="2400" kern="1200" dirty="0">
                <a:solidFill>
                  <a:schemeClr val="tx1"/>
                </a:solidFill>
                <a:latin typeface="+mj-lt"/>
                <a:ea typeface="+mj-ea"/>
                <a:cs typeface="+mj-cs"/>
              </a:rPr>
              <a:t>life</a:t>
            </a:r>
            <a:r>
              <a:rPr kumimoji="1" lang="ja-JP" altLang="en-US" sz="2400" kern="1200" dirty="0">
                <a:solidFill>
                  <a:schemeClr val="tx1"/>
                </a:solidFill>
                <a:latin typeface="+mj-lt"/>
                <a:ea typeface="+mj-ea"/>
                <a:cs typeface="+mj-cs"/>
              </a:rPr>
              <a:t> </a:t>
            </a:r>
            <a:r>
              <a:rPr kumimoji="1" lang="en-US" altLang="ja-JP" sz="2400" kern="1200" dirty="0">
                <a:solidFill>
                  <a:schemeClr val="tx1"/>
                </a:solidFill>
                <a:latin typeface="+mj-lt"/>
                <a:ea typeface="+mj-ea"/>
                <a:cs typeface="+mj-cs"/>
              </a:rPr>
              <a:t>skill</a:t>
            </a:r>
            <a:r>
              <a:rPr kumimoji="1" lang="ja-JP" altLang="en-US" sz="2400" kern="1200" dirty="0">
                <a:solidFill>
                  <a:schemeClr val="tx1"/>
                </a:solidFill>
                <a:latin typeface="+mj-lt"/>
                <a:ea typeface="+mj-ea"/>
                <a:cs typeface="+mj-cs"/>
              </a:rPr>
              <a:t> </a:t>
            </a:r>
            <a:r>
              <a:rPr kumimoji="1" lang="en-US" altLang="ja-JP" sz="2400" kern="1200" dirty="0">
                <a:solidFill>
                  <a:schemeClr val="tx1"/>
                </a:solidFill>
                <a:latin typeface="+mj-lt"/>
                <a:ea typeface="+mj-ea"/>
                <a:cs typeface="+mj-cs"/>
              </a:rPr>
              <a:t>education</a:t>
            </a:r>
            <a:r>
              <a:rPr lang="en-US" altLang="ja-JP" sz="2400" dirty="0">
                <a:solidFill>
                  <a:schemeClr val="tx1"/>
                </a:solidFill>
              </a:rPr>
              <a:t/>
            </a:r>
            <a:br>
              <a:rPr lang="en-US" altLang="ja-JP" sz="2400" dirty="0">
                <a:solidFill>
                  <a:schemeClr val="tx1"/>
                </a:solidFill>
              </a:rPr>
            </a:br>
            <a:r>
              <a:rPr lang="en-US" altLang="ja-JP" sz="2400" dirty="0">
                <a:solidFill>
                  <a:schemeClr val="tx1"/>
                </a:solidFill>
              </a:rPr>
              <a:t>(James</a:t>
            </a:r>
            <a:r>
              <a:rPr lang="ja-JP" altLang="en-US" sz="2400" dirty="0">
                <a:solidFill>
                  <a:schemeClr val="tx1"/>
                </a:solidFill>
              </a:rPr>
              <a:t> </a:t>
            </a:r>
            <a:r>
              <a:rPr lang="en-US" altLang="ja-JP" sz="2400" dirty="0">
                <a:solidFill>
                  <a:schemeClr val="tx1"/>
                </a:solidFill>
              </a:rPr>
              <a:t>D.</a:t>
            </a:r>
            <a:r>
              <a:rPr lang="ja-JP" altLang="en-US" sz="2400" dirty="0">
                <a:solidFill>
                  <a:schemeClr val="tx1"/>
                </a:solidFill>
              </a:rPr>
              <a:t> </a:t>
            </a:r>
            <a:r>
              <a:rPr lang="en-US" altLang="ja-JP" sz="2400" dirty="0">
                <a:solidFill>
                  <a:schemeClr val="tx1"/>
                </a:solidFill>
              </a:rPr>
              <a:t>Plummer, </a:t>
            </a:r>
            <a:r>
              <a:rPr lang="en-US" altLang="en-US" sz="2400" dirty="0" err="1">
                <a:solidFill>
                  <a:schemeClr val="tx1"/>
                </a:solidFill>
              </a:rPr>
              <a:t>Standford</a:t>
            </a:r>
            <a:r>
              <a:rPr lang="en-US" altLang="en-US" sz="2400" dirty="0">
                <a:solidFill>
                  <a:schemeClr val="tx1"/>
                </a:solidFill>
              </a:rPr>
              <a:t> </a:t>
            </a:r>
            <a:r>
              <a:rPr lang="en-US" altLang="en-US" sz="2400" dirty="0" err="1">
                <a:solidFill>
                  <a:schemeClr val="tx1"/>
                </a:solidFill>
              </a:rPr>
              <a:t>univ.</a:t>
            </a:r>
            <a:r>
              <a:rPr lang="en-US" altLang="ja-JP" sz="2400" dirty="0">
                <a:solidFill>
                  <a:schemeClr val="tx1"/>
                </a:solidFill>
              </a:rPr>
              <a:t>)</a:t>
            </a:r>
            <a:endParaRPr kumimoji="1" lang="en-US" altLang="ja-JP" sz="2400" kern="1200" dirty="0">
              <a:solidFill>
                <a:srgbClr val="FF0000"/>
              </a:solidFill>
            </a:endParaRPr>
          </a:p>
        </p:txBody>
      </p:sp>
      <p:sp>
        <p:nvSpPr>
          <p:cNvPr id="5" name="テキスト ボックス 4"/>
          <p:cNvSpPr txBox="1"/>
          <p:nvPr/>
        </p:nvSpPr>
        <p:spPr>
          <a:xfrm>
            <a:off x="3131840" y="3933056"/>
            <a:ext cx="5322332" cy="369332"/>
          </a:xfrm>
          <a:prstGeom prst="rect">
            <a:avLst/>
          </a:prstGeom>
          <a:noFill/>
        </p:spPr>
        <p:txBody>
          <a:bodyPr wrap="square" rtlCol="0">
            <a:spAutoFit/>
          </a:bodyPr>
          <a:lstStyle/>
          <a:p>
            <a:r>
              <a:rPr kumimoji="1" lang="en-US" altLang="ja-JP" dirty="0"/>
              <a:t>IEEE Vision, Innovation, Challenges Summit 2017</a:t>
            </a:r>
            <a:endParaRPr kumimoji="1" lang="ja-JP" altLang="en-US" dirty="0"/>
          </a:p>
        </p:txBody>
      </p:sp>
    </p:spTree>
    <p:extLst>
      <p:ext uri="{BB962C8B-B14F-4D97-AF65-F5344CB8AC3E}">
        <p14:creationId xmlns:p14="http://schemas.microsoft.com/office/powerpoint/2010/main" val="3025612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241174" y="320040"/>
            <a:ext cx="8661655"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490723"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628651" y="963878"/>
            <a:ext cx="2620771" cy="4930246"/>
          </a:xfrm>
        </p:spPr>
        <p:txBody>
          <a:bodyPr>
            <a:normAutofit/>
          </a:bodyPr>
          <a:lstStyle/>
          <a:p>
            <a:pPr algn="r"/>
            <a:r>
              <a:rPr lang="en-US" altLang="ja-JP" dirty="0" err="1">
                <a:solidFill>
                  <a:schemeClr val="accent1"/>
                </a:solidFill>
              </a:rPr>
              <a:t>yuval</a:t>
            </a:r>
            <a:r>
              <a:rPr lang="ja-JP" altLang="en-US" dirty="0">
                <a:solidFill>
                  <a:schemeClr val="accent1"/>
                </a:solidFill>
              </a:rPr>
              <a:t> </a:t>
            </a:r>
            <a:r>
              <a:rPr lang="en-US" altLang="ja-JP" dirty="0" err="1">
                <a:solidFill>
                  <a:schemeClr val="accent1"/>
                </a:solidFill>
              </a:rPr>
              <a:t>noah</a:t>
            </a:r>
            <a:r>
              <a:rPr lang="ja-JP" altLang="en-US" dirty="0">
                <a:solidFill>
                  <a:schemeClr val="accent1"/>
                </a:solidFill>
              </a:rPr>
              <a:t> </a:t>
            </a:r>
            <a:r>
              <a:rPr lang="en-US" altLang="ja-JP" dirty="0">
                <a:solidFill>
                  <a:schemeClr val="accent1"/>
                </a:solidFill>
              </a:rPr>
              <a:t>Harari,</a:t>
            </a:r>
            <a:r>
              <a:rPr lang="ja-JP" altLang="en-US">
                <a:solidFill>
                  <a:schemeClr val="accent1"/>
                </a:solidFill>
              </a:rPr>
              <a:t> </a:t>
            </a:r>
            <a:r>
              <a:rPr lang="en-US" altLang="ja-JP" dirty="0">
                <a:solidFill>
                  <a:schemeClr val="accent1"/>
                </a:solidFill>
              </a:rPr>
              <a:t>2015</a:t>
            </a:r>
            <a:endParaRPr kumimoji="1" lang="ja-JP" altLang="en-US" dirty="0">
              <a:solidFill>
                <a:schemeClr val="accent1"/>
              </a:solidFill>
            </a:endParaRPr>
          </a:p>
        </p:txBody>
      </p:sp>
      <p:sp>
        <p:nvSpPr>
          <p:cNvPr id="3" name="コンテンツ プレースホルダー 2"/>
          <p:cNvSpPr>
            <a:spLocks noGrp="1"/>
          </p:cNvSpPr>
          <p:nvPr>
            <p:ph idx="1"/>
          </p:nvPr>
        </p:nvSpPr>
        <p:spPr>
          <a:xfrm>
            <a:off x="3732025" y="963878"/>
            <a:ext cx="4783327" cy="4930246"/>
          </a:xfrm>
        </p:spPr>
        <p:txBody>
          <a:bodyPr anchor="ctr">
            <a:normAutofit/>
          </a:bodyPr>
          <a:lstStyle/>
          <a:p>
            <a:pPr marL="457200" indent="-457200">
              <a:buFont typeface="Arial" panose="020B0604020202020204" pitchFamily="34" charset="0"/>
              <a:buChar char="•"/>
            </a:pPr>
            <a:r>
              <a:rPr lang="en-US" altLang="ja-JP" sz="2800" dirty="0">
                <a:solidFill>
                  <a:srgbClr val="FF0000"/>
                </a:solidFill>
              </a:rPr>
              <a:t>“the rise of the useless class”</a:t>
            </a:r>
          </a:p>
          <a:p>
            <a:pPr marL="457200" indent="-457200">
              <a:buFont typeface="Arial" panose="020B0604020202020204" pitchFamily="34" charset="0"/>
              <a:buChar char="•"/>
            </a:pPr>
            <a:r>
              <a:rPr lang="en-US" altLang="ja-JP" sz="2800" dirty="0"/>
              <a:t>People will</a:t>
            </a:r>
            <a:r>
              <a:rPr lang="ja-JP" altLang="en-US" sz="2800" dirty="0"/>
              <a:t> </a:t>
            </a:r>
            <a:r>
              <a:rPr lang="en-US" altLang="ja-JP" sz="2800" dirty="0">
                <a:solidFill>
                  <a:srgbClr val="FF6600"/>
                </a:solidFill>
              </a:rPr>
              <a:t>have to reinvent themselves again and again!</a:t>
            </a:r>
            <a:r>
              <a:rPr lang="en-US" altLang="ja-JP" sz="2800" dirty="0"/>
              <a:t> </a:t>
            </a:r>
            <a:endParaRPr lang="ja-JP" altLang="ja-JP" sz="2800" dirty="0"/>
          </a:p>
        </p:txBody>
      </p:sp>
    </p:spTree>
    <p:extLst>
      <p:ext uri="{BB962C8B-B14F-4D97-AF65-F5344CB8AC3E}">
        <p14:creationId xmlns:p14="http://schemas.microsoft.com/office/powerpoint/2010/main" val="1452989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6" name="コンテンツ プレースホルダー 5" descr="image002.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357" r="20222"/>
          <a:stretch/>
        </p:blipFill>
        <p:spPr>
          <a:xfrm>
            <a:off x="21" y="10"/>
            <a:ext cx="3476673" cy="6857990"/>
          </a:xfrm>
          <a:prstGeom prst="rect">
            <a:avLst/>
          </a:prstGeom>
          <a:effectLst/>
        </p:spPr>
      </p:pic>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810701" y="2115117"/>
            <a:ext cx="4732020" cy="0"/>
          </a:xfrm>
          <a:prstGeom prst="line">
            <a:avLst/>
          </a:prstGeom>
          <a:ln>
            <a:solidFill>
              <a:srgbClr val="54715B"/>
            </a:solidFill>
          </a:ln>
        </p:spPr>
        <p:style>
          <a:lnRef idx="1">
            <a:schemeClr val="accent1"/>
          </a:lnRef>
          <a:fillRef idx="0">
            <a:schemeClr val="accent1"/>
          </a:fillRef>
          <a:effectRef idx="0">
            <a:schemeClr val="accent1"/>
          </a:effectRef>
          <a:fontRef idx="minor">
            <a:schemeClr val="tx1"/>
          </a:fontRef>
        </p:style>
      </p:cxnSp>
      <p:sp>
        <p:nvSpPr>
          <p:cNvPr id="4" name="タイトル 3"/>
          <p:cNvSpPr>
            <a:spLocks noGrp="1"/>
          </p:cNvSpPr>
          <p:nvPr>
            <p:ph type="title"/>
          </p:nvPr>
        </p:nvSpPr>
        <p:spPr>
          <a:xfrm>
            <a:off x="3724072" y="629268"/>
            <a:ext cx="5168407" cy="1286160"/>
          </a:xfrm>
        </p:spPr>
        <p:txBody>
          <a:bodyPr vert="horz" lIns="91440" tIns="45720" rIns="91440" bIns="45720" rtlCol="0" anchor="b">
            <a:normAutofit/>
          </a:bodyPr>
          <a:lstStyle/>
          <a:p>
            <a:pPr>
              <a:lnSpc>
                <a:spcPct val="90000"/>
              </a:lnSpc>
            </a:pPr>
            <a:r>
              <a:rPr kumimoji="1" lang="en-US" altLang="ja-JP" sz="4100" dirty="0">
                <a:solidFill>
                  <a:schemeClr val="tx1"/>
                </a:solidFill>
              </a:rPr>
              <a:t>Self-creation </a:t>
            </a:r>
          </a:p>
        </p:txBody>
      </p:sp>
      <p:sp>
        <p:nvSpPr>
          <p:cNvPr id="2" name="コンテンツ プレースホルダー 1"/>
          <p:cNvSpPr>
            <a:spLocks noGrp="1"/>
          </p:cNvSpPr>
          <p:nvPr>
            <p:ph sz="half" idx="1"/>
          </p:nvPr>
        </p:nvSpPr>
        <p:spPr>
          <a:xfrm>
            <a:off x="3724073" y="2438401"/>
            <a:ext cx="4939867" cy="3785419"/>
          </a:xfrm>
        </p:spPr>
        <p:txBody>
          <a:bodyPr vert="horz" lIns="91440" tIns="45720" rIns="91440" bIns="45720" rtlCol="0">
            <a:normAutofit/>
          </a:bodyPr>
          <a:lstStyle/>
          <a:p>
            <a:pPr marL="342900" indent="-342900">
              <a:lnSpc>
                <a:spcPct val="90000"/>
              </a:lnSpc>
              <a:buFont typeface="Arial"/>
              <a:buChar char="•"/>
            </a:pPr>
            <a:r>
              <a:rPr lang="en" altLang="ja-JP" sz="2400" dirty="0"/>
              <a:t>Thompson’s “self- formation”, Giddens’ “self-identity”, and Hall’s “identification”</a:t>
            </a:r>
            <a:endParaRPr lang="en-GB" altLang="ja-JP" sz="2400" dirty="0"/>
          </a:p>
          <a:p>
            <a:pPr marL="342900" indent="-342900">
              <a:lnSpc>
                <a:spcPct val="90000"/>
              </a:lnSpc>
              <a:buFont typeface="Arial"/>
              <a:buChar char="•"/>
            </a:pPr>
            <a:r>
              <a:rPr lang="en-US" altLang="ja-JP" sz="2400" dirty="0">
                <a:solidFill>
                  <a:srgbClr val="C00000"/>
                </a:solidFill>
              </a:rPr>
              <a:t>how people create and recreate themselves</a:t>
            </a:r>
            <a:r>
              <a:rPr lang="en-US" altLang="ja-JP" sz="2400" dirty="0"/>
              <a:t>, even momentarily, through both mediated and non-mediated interaction</a:t>
            </a:r>
            <a:r>
              <a:rPr lang="en-GB" altLang="ja-JP" sz="2400" dirty="0"/>
              <a:t>, thus ‘</a:t>
            </a:r>
            <a:r>
              <a:rPr lang="en-GB" altLang="ja-JP" sz="2400" dirty="0">
                <a:solidFill>
                  <a:srgbClr val="C00000"/>
                </a:solidFill>
              </a:rPr>
              <a:t>deserving the name of life</a:t>
            </a:r>
            <a:r>
              <a:rPr lang="en-GB" altLang="ja-JP" sz="2400" dirty="0"/>
              <a:t>.’</a:t>
            </a:r>
            <a:r>
              <a:rPr lang="ja-JP" altLang="ja-JP" sz="2400"/>
              <a:t> </a:t>
            </a:r>
            <a:endParaRPr lang="ja-JP" altLang="ja-JP" sz="2400" dirty="0"/>
          </a:p>
        </p:txBody>
      </p:sp>
    </p:spTree>
    <p:extLst>
      <p:ext uri="{BB962C8B-B14F-4D97-AF65-F5344CB8AC3E}">
        <p14:creationId xmlns:p14="http://schemas.microsoft.com/office/powerpoint/2010/main" val="209040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descr="鉄腕アトム.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2375" t="-283" r="543" b="283"/>
          <a:stretch/>
        </p:blipFill>
        <p:spPr>
          <a:xfrm>
            <a:off x="3575050" y="1600200"/>
            <a:ext cx="5111750" cy="4479925"/>
          </a:xfrm>
        </p:spPr>
      </p:pic>
      <p:sp>
        <p:nvSpPr>
          <p:cNvPr id="3" name="テキスト プレースホルダー 2"/>
          <p:cNvSpPr>
            <a:spLocks noGrp="1"/>
          </p:cNvSpPr>
          <p:nvPr>
            <p:ph type="body" sz="half" idx="2"/>
          </p:nvPr>
        </p:nvSpPr>
        <p:spPr>
          <a:xfrm>
            <a:off x="457200" y="1600200"/>
            <a:ext cx="3008313" cy="4975666"/>
          </a:xfrm>
        </p:spPr>
        <p:txBody>
          <a:bodyPr>
            <a:normAutofit fontScale="92500" lnSpcReduction="10000"/>
          </a:bodyPr>
          <a:lstStyle/>
          <a:p>
            <a:r>
              <a:rPr lang="en-US" altLang="ja-JP" sz="2600" dirty="0"/>
              <a:t>emerges as </a:t>
            </a:r>
            <a:r>
              <a:rPr lang="en-US" altLang="ja-JP" sz="2600" dirty="0">
                <a:solidFill>
                  <a:srgbClr val="FF0000"/>
                </a:solidFill>
              </a:rPr>
              <a:t>people reflexively create and recreate themselves </a:t>
            </a:r>
            <a:r>
              <a:rPr lang="en-US" altLang="ja-JP" sz="2600" dirty="0"/>
              <a:t>as they make sense of life and their place in an AI society, </a:t>
            </a:r>
          </a:p>
          <a:p>
            <a:r>
              <a:rPr lang="en-US" altLang="ja-JP" sz="2600" dirty="0"/>
              <a:t>while </a:t>
            </a:r>
            <a:r>
              <a:rPr lang="en-US" altLang="ja-JP" sz="2600" dirty="0">
                <a:solidFill>
                  <a:srgbClr val="FF0000"/>
                </a:solidFill>
              </a:rPr>
              <a:t>appropriating the power and possibilities </a:t>
            </a:r>
            <a:r>
              <a:rPr lang="en-US" altLang="ja-JP" sz="2600" dirty="0"/>
              <a:t>offered by new technological innovation.</a:t>
            </a:r>
            <a:endParaRPr lang="ja-JP" altLang="ja-JP" sz="2600" dirty="0"/>
          </a:p>
          <a:p>
            <a:endParaRPr kumimoji="1" lang="ja-JP" altLang="en-US" dirty="0"/>
          </a:p>
        </p:txBody>
      </p:sp>
      <p:sp>
        <p:nvSpPr>
          <p:cNvPr id="4" name="タイトル 3"/>
          <p:cNvSpPr>
            <a:spLocks noGrp="1"/>
          </p:cNvSpPr>
          <p:nvPr>
            <p:ph type="title"/>
          </p:nvPr>
        </p:nvSpPr>
        <p:spPr>
          <a:xfrm>
            <a:off x="457200" y="152718"/>
            <a:ext cx="7787208" cy="1371600"/>
          </a:xfrm>
        </p:spPr>
        <p:txBody>
          <a:bodyPr>
            <a:normAutofit/>
          </a:bodyPr>
          <a:lstStyle/>
          <a:p>
            <a:r>
              <a:rPr lang="en-US" altLang="ja-JP" dirty="0">
                <a:solidFill>
                  <a:srgbClr val="FF0000"/>
                </a:solidFill>
              </a:rPr>
              <a:t>3. Smart wisdom</a:t>
            </a:r>
            <a:endParaRPr kumimoji="1" lang="ja-JP" altLang="en-US" dirty="0">
              <a:solidFill>
                <a:srgbClr val="FF0000"/>
              </a:solidFill>
            </a:endParaRPr>
          </a:p>
        </p:txBody>
      </p:sp>
      <p:sp>
        <p:nvSpPr>
          <p:cNvPr id="2" name="テキスト ボックス 1"/>
          <p:cNvSpPr txBox="1"/>
          <p:nvPr/>
        </p:nvSpPr>
        <p:spPr>
          <a:xfrm>
            <a:off x="3563888" y="6237312"/>
            <a:ext cx="5328592" cy="338554"/>
          </a:xfrm>
          <a:prstGeom prst="rect">
            <a:avLst/>
          </a:prstGeom>
          <a:noFill/>
        </p:spPr>
        <p:txBody>
          <a:bodyPr wrap="square" rtlCol="0">
            <a:spAutoFit/>
          </a:bodyPr>
          <a:lstStyle/>
          <a:p>
            <a:r>
              <a:rPr lang="en-US" altLang="ja-JP" sz="800" dirty="0"/>
              <a:t>Image: “</a:t>
            </a:r>
            <a:r>
              <a:rPr lang="en-US" altLang="ja-JP" sz="800" dirty="0" err="1"/>
              <a:t>Astro</a:t>
            </a:r>
            <a:r>
              <a:rPr lang="en-US" altLang="ja-JP" sz="800" dirty="0"/>
              <a:t> Boy”, one of the most well-known image of robots in Japan, illustrated by Osamu </a:t>
            </a:r>
            <a:r>
              <a:rPr lang="en-US" altLang="ja-JP" sz="800" dirty="0" err="1"/>
              <a:t>Tezuka</a:t>
            </a:r>
            <a:r>
              <a:rPr lang="en-US" altLang="ja-JP" sz="800" dirty="0"/>
              <a:t> from 1952</a:t>
            </a:r>
          </a:p>
          <a:p>
            <a:pPr algn="r"/>
            <a:r>
              <a:rPr lang="en-US" altLang="ja-JP" sz="800" dirty="0"/>
              <a:t>(</a:t>
            </a:r>
            <a:r>
              <a:rPr kumimoji="1" lang="en-US" altLang="ja-JP" sz="800" dirty="0"/>
              <a:t>2005 </a:t>
            </a:r>
            <a:r>
              <a:rPr kumimoji="1" lang="en-US" altLang="ja-JP" sz="800" dirty="0" err="1"/>
              <a:t>Tezuka</a:t>
            </a:r>
            <a:r>
              <a:rPr kumimoji="1" lang="en-US" altLang="ja-JP" sz="800" dirty="0"/>
              <a:t> Osamu </a:t>
            </a:r>
            <a:r>
              <a:rPr kumimoji="1" lang="en-US" altLang="ja-JP" sz="800" dirty="0" err="1"/>
              <a:t>Nengajyo</a:t>
            </a:r>
            <a:r>
              <a:rPr kumimoji="1" lang="en-US" altLang="ja-JP" sz="800" dirty="0"/>
              <a:t> </a:t>
            </a:r>
            <a:r>
              <a:rPr kumimoji="1" lang="en-US" altLang="ja-JP" sz="800" dirty="0" err="1"/>
              <a:t>Sozaishu</a:t>
            </a:r>
            <a:r>
              <a:rPr kumimoji="1" lang="en-US" altLang="ja-JP" sz="800" dirty="0"/>
              <a:t> </a:t>
            </a:r>
            <a:r>
              <a:rPr lang="en-US" altLang="ja-JP" sz="800" dirty="0"/>
              <a:t>©</a:t>
            </a:r>
            <a:r>
              <a:rPr lang="en-US" altLang="ja-JP" sz="800" dirty="0" err="1"/>
              <a:t>Tezuka</a:t>
            </a:r>
            <a:r>
              <a:rPr lang="en-US" altLang="ja-JP" sz="800" dirty="0"/>
              <a:t> Productions)</a:t>
            </a:r>
            <a:endParaRPr kumimoji="1" lang="ja-JP" altLang="en-US" sz="800" dirty="0"/>
          </a:p>
        </p:txBody>
      </p:sp>
    </p:spTree>
    <p:extLst>
      <p:ext uri="{BB962C8B-B14F-4D97-AF65-F5344CB8AC3E}">
        <p14:creationId xmlns:p14="http://schemas.microsoft.com/office/powerpoint/2010/main" val="56283703"/>
      </p:ext>
    </p:extLst>
  </p:cSld>
  <p:clrMapOvr>
    <a:masterClrMapping/>
  </p:clrMapOvr>
  <mc:AlternateContent xmlns:mc="http://schemas.openxmlformats.org/markup-compatibility/2006" xmlns:p14="http://schemas.microsoft.com/office/powerpoint/2010/main">
    <mc:Choice Requires="p14">
      <p:transition spd="slow" p14:dur="2000" advTm="30707"/>
    </mc:Choice>
    <mc:Fallback xmlns="">
      <p:transition xmlns:p14="http://schemas.microsoft.com/office/powerpoint/2010/main" spd="slow" advTm="3070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192" y="2780928"/>
            <a:ext cx="2684451" cy="1932805"/>
          </a:xfrm>
          <a:prstGeom prst="rect">
            <a:avLst/>
          </a:prstGeom>
        </p:spPr>
      </p:pic>
      <p:pic>
        <p:nvPicPr>
          <p:cNvPr id="10" name="図 9" descr="テーブル が含まれている画像&#10;&#10;非常に高い精度で生成された説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007073" y="1825575"/>
            <a:ext cx="2778125" cy="3968751"/>
          </a:xfrm>
          <a:prstGeom prst="rect">
            <a:avLst/>
          </a:prstGeom>
        </p:spPr>
      </p:pic>
      <p:sp>
        <p:nvSpPr>
          <p:cNvPr id="15" name="タイトル 14"/>
          <p:cNvSpPr>
            <a:spLocks noGrp="1"/>
          </p:cNvSpPr>
          <p:nvPr>
            <p:ph type="title"/>
          </p:nvPr>
        </p:nvSpPr>
        <p:spPr>
          <a:xfrm>
            <a:off x="457200" y="152718"/>
            <a:ext cx="8363272" cy="1371600"/>
          </a:xfrm>
        </p:spPr>
        <p:txBody>
          <a:bodyPr>
            <a:normAutofit/>
          </a:bodyPr>
          <a:lstStyle/>
          <a:p>
            <a:r>
              <a:rPr lang="en-US" altLang="ja-JP" dirty="0"/>
              <a:t>Self-</a:t>
            </a:r>
            <a:r>
              <a:rPr lang="en-US" altLang="ja-JP" dirty="0" err="1"/>
              <a:t>organising</a:t>
            </a:r>
            <a:r>
              <a:rPr lang="en-US" altLang="ja-JP" dirty="0"/>
              <a:t> Japan</a:t>
            </a:r>
            <a:r>
              <a:rPr lang="ja-JP" altLang="en-US" dirty="0"/>
              <a:t> </a:t>
            </a:r>
            <a:r>
              <a:rPr lang="en-US" altLang="ja-JP" dirty="0"/>
              <a:t>2040</a:t>
            </a:r>
            <a:endParaRPr kumimoji="1" lang="ja-JP" altLang="en-US" dirty="0"/>
          </a:p>
        </p:txBody>
      </p:sp>
      <p:sp>
        <p:nvSpPr>
          <p:cNvPr id="19" name="テキスト ボックス 18"/>
          <p:cNvSpPr txBox="1"/>
          <p:nvPr/>
        </p:nvSpPr>
        <p:spPr>
          <a:xfrm>
            <a:off x="-1" y="5877272"/>
            <a:ext cx="2339753" cy="646331"/>
          </a:xfrm>
          <a:prstGeom prst="rect">
            <a:avLst/>
          </a:prstGeom>
          <a:noFill/>
        </p:spPr>
        <p:txBody>
          <a:bodyPr wrap="square" rtlCol="0">
            <a:spAutoFit/>
          </a:bodyPr>
          <a:lstStyle/>
          <a:p>
            <a:r>
              <a:rPr lang="en-US" altLang="ja-JP" dirty="0"/>
              <a:t>In 2040: Society 5.0 sustainable</a:t>
            </a:r>
            <a:endParaRPr lang="ja-JP" altLang="en-US" dirty="0"/>
          </a:p>
        </p:txBody>
      </p:sp>
      <p:sp>
        <p:nvSpPr>
          <p:cNvPr id="2" name="テキスト ボックス 1"/>
          <p:cNvSpPr txBox="1"/>
          <p:nvPr/>
        </p:nvSpPr>
        <p:spPr>
          <a:xfrm>
            <a:off x="3348249" y="5881642"/>
            <a:ext cx="2095771" cy="646331"/>
          </a:xfrm>
          <a:prstGeom prst="rect">
            <a:avLst/>
          </a:prstGeom>
          <a:noFill/>
        </p:spPr>
        <p:txBody>
          <a:bodyPr wrap="none" rtlCol="0">
            <a:spAutoFit/>
          </a:bodyPr>
          <a:lstStyle/>
          <a:p>
            <a:r>
              <a:rPr lang="en-US" altLang="ja-JP" dirty="0"/>
              <a:t>Self-</a:t>
            </a:r>
            <a:r>
              <a:rPr lang="en-US" altLang="ja-JP" dirty="0" err="1"/>
              <a:t>organising</a:t>
            </a:r>
            <a:r>
              <a:rPr lang="en-US" altLang="ja-JP" dirty="0"/>
              <a:t> </a:t>
            </a:r>
          </a:p>
          <a:p>
            <a:r>
              <a:rPr lang="en-US" altLang="ja-JP" dirty="0"/>
              <a:t>with smart wisdom</a:t>
            </a:r>
            <a:endParaRPr kumimoji="1" lang="en-US" altLang="ja-JP" dirty="0"/>
          </a:p>
        </p:txBody>
      </p:sp>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772816"/>
            <a:ext cx="2232248" cy="3857782"/>
          </a:xfrm>
          <a:prstGeom prst="rect">
            <a:avLst/>
          </a:prstGeom>
        </p:spPr>
      </p:pic>
      <p:sp>
        <p:nvSpPr>
          <p:cNvPr id="3" name="テキスト ボックス 2"/>
          <p:cNvSpPr txBox="1"/>
          <p:nvPr/>
        </p:nvSpPr>
        <p:spPr>
          <a:xfrm>
            <a:off x="6660232" y="5902250"/>
            <a:ext cx="2160240" cy="646331"/>
          </a:xfrm>
          <a:prstGeom prst="rect">
            <a:avLst/>
          </a:prstGeom>
          <a:noFill/>
        </p:spPr>
        <p:txBody>
          <a:bodyPr wrap="square" rtlCol="0">
            <a:spAutoFit/>
          </a:bodyPr>
          <a:lstStyle/>
          <a:p>
            <a:r>
              <a:rPr lang="en-US" altLang="ja-JP" dirty="0"/>
              <a:t>In 2019: t</a:t>
            </a:r>
            <a:r>
              <a:rPr lang="en-US" altLang="en-US" dirty="0"/>
              <a:t>he edge of chaos</a:t>
            </a:r>
            <a:endParaRPr lang="ja-JP" altLang="en-US" dirty="0"/>
          </a:p>
        </p:txBody>
      </p:sp>
    </p:spTree>
    <p:custDataLst>
      <p:tags r:id="rId1"/>
    </p:custDataLst>
    <p:extLst>
      <p:ext uri="{BB962C8B-B14F-4D97-AF65-F5344CB8AC3E}">
        <p14:creationId xmlns:p14="http://schemas.microsoft.com/office/powerpoint/2010/main" val="738920088"/>
      </p:ext>
    </p:extLst>
  </p:cSld>
  <p:clrMapOvr>
    <a:masterClrMapping/>
  </p:clrMapOvr>
  <mc:AlternateContent xmlns:mc="http://schemas.openxmlformats.org/markup-compatibility/2006" xmlns:p14="http://schemas.microsoft.com/office/powerpoint/2010/main">
    <mc:Choice Requires="p14">
      <p:transition spd="slow" p14:dur="2000" advTm="66702"/>
    </mc:Choice>
    <mc:Fallback xmlns="">
      <p:transition xmlns:p14="http://schemas.microsoft.com/office/powerpoint/2010/main" spd="slow" advTm="6670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ppt_w</p:attrName>
                                        </p:attrNameLst>
                                      </p:cBhvr>
                                      <p:tavLst>
                                        <p:tav tm="0" fmla="#ppt_w*sin(2.5*pi*$)">
                                          <p:val>
                                            <p:fltVal val="0"/>
                                          </p:val>
                                        </p:tav>
                                        <p:tav tm="100000">
                                          <p:val>
                                            <p:fltVal val="1"/>
                                          </p:val>
                                        </p:tav>
                                      </p:tavLst>
                                    </p:anim>
                                    <p:anim calcmode="lin" valueType="num">
                                      <p:cBhvr>
                                        <p:cTn id="17" dur="1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424936" cy="1371600"/>
          </a:xfrm>
        </p:spPr>
        <p:txBody>
          <a:bodyPr>
            <a:normAutofit fontScale="90000"/>
          </a:bodyPr>
          <a:lstStyle/>
          <a:p>
            <a:r>
              <a:rPr lang="en-GB" altLang="ja-JP" b="1" dirty="0"/>
              <a:t>creating a </a:t>
            </a:r>
            <a:r>
              <a:rPr lang="en-GB" altLang="ja-JP" b="1"/>
              <a:t>better </a:t>
            </a:r>
            <a:r>
              <a:rPr lang="en-US" altLang="ja-JP" b="1"/>
              <a:t>AI</a:t>
            </a:r>
            <a:r>
              <a:rPr lang="en-GB" altLang="ja-JP" b="1" dirty="0"/>
              <a:t> </a:t>
            </a:r>
            <a:r>
              <a:rPr lang="en-US" altLang="ja-JP" b="1" dirty="0"/>
              <a:t>society</a:t>
            </a:r>
            <a:r>
              <a:rPr lang="en-GB" altLang="ja-JP" b="1" dirty="0"/>
              <a:t> together</a:t>
            </a:r>
            <a:r>
              <a:rPr lang="ja-JP" altLang="en-US" b="1" dirty="0"/>
              <a:t> </a:t>
            </a:r>
            <a:r>
              <a:rPr lang="en-US" altLang="ja-JP" b="1" dirty="0"/>
              <a:t>with</a:t>
            </a:r>
            <a:r>
              <a:rPr lang="ja-JP" altLang="en-US" b="1" dirty="0"/>
              <a:t> </a:t>
            </a:r>
            <a:r>
              <a:rPr lang="en-US" altLang="ja-JP" b="1" dirty="0"/>
              <a:t>smart</a:t>
            </a:r>
            <a:r>
              <a:rPr lang="ja-JP" altLang="en-US" b="1" dirty="0"/>
              <a:t> </a:t>
            </a:r>
            <a:r>
              <a:rPr lang="en-US" altLang="ja-JP" b="1" dirty="0"/>
              <a:t>wisdom</a:t>
            </a:r>
            <a:endParaRPr kumimoji="1" lang="ja-JP" altLang="en-US" dirty="0"/>
          </a:p>
        </p:txBody>
      </p:sp>
      <p:pic>
        <p:nvPicPr>
          <p:cNvPr id="4" name="camera5.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795463"/>
            <a:ext cx="7620000" cy="4286250"/>
          </a:xfrm>
        </p:spPr>
      </p:pic>
    </p:spTree>
    <p:extLst>
      <p:ext uri="{BB962C8B-B14F-4D97-AF65-F5344CB8AC3E}">
        <p14:creationId xmlns:p14="http://schemas.microsoft.com/office/powerpoint/2010/main" val="2234423002"/>
      </p:ext>
    </p:extLst>
  </p:cSld>
  <p:clrMapOvr>
    <a:masterClrMapping/>
  </p:clrMapOvr>
  <mc:AlternateContent xmlns:mc="http://schemas.openxmlformats.org/markup-compatibility/2006" xmlns:p14="http://schemas.microsoft.com/office/powerpoint/2010/main">
    <mc:Choice Requires="p14">
      <p:transition spd="slow" p14:dur="2000" advTm="9774"/>
    </mc:Choice>
    <mc:Fallback xmlns="">
      <p:transition xmlns:p14="http://schemas.microsoft.com/office/powerpoint/2010/main" spd="slow" advTm="977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mod="1">
    <p:ext uri="{E180D4A7-C9FB-4DFB-919C-405C955672EB}">
      <p14:showEvtLst xmlns:p14="http://schemas.microsoft.com/office/powerpoint/2010/main">
        <p14:playEvt time="0" objId="4"/>
        <p14:playEvt time="5445" objId="4"/>
        <p14:stopEvt time="9774"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7"/>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241174" y="320040"/>
            <a:ext cx="8661655"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041919"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ctrTitle"/>
          </p:nvPr>
        </p:nvSpPr>
        <p:spPr>
          <a:xfrm>
            <a:off x="3285442" y="965200"/>
            <a:ext cx="5074559" cy="4927601"/>
          </a:xfrm>
        </p:spPr>
        <p:txBody>
          <a:bodyPr anchor="ctr">
            <a:normAutofit/>
          </a:bodyPr>
          <a:lstStyle/>
          <a:p>
            <a:r>
              <a:rPr lang="en-US" altLang="ja-JP" sz="4800" dirty="0"/>
              <a:t>How</a:t>
            </a:r>
            <a:r>
              <a:rPr lang="ja-JP" altLang="en-US" sz="4800" dirty="0"/>
              <a:t> </a:t>
            </a:r>
            <a:r>
              <a:rPr lang="en-US" altLang="ja-JP" sz="4800" dirty="0"/>
              <a:t>can</a:t>
            </a:r>
            <a:r>
              <a:rPr lang="ja-JP" altLang="en-US" sz="4800" dirty="0"/>
              <a:t> </a:t>
            </a:r>
            <a:r>
              <a:rPr lang="en-US" altLang="ja-JP" sz="4800" dirty="0"/>
              <a:t>we</a:t>
            </a:r>
            <a:r>
              <a:rPr lang="ja-JP" altLang="en-US" sz="4800" dirty="0"/>
              <a:t> </a:t>
            </a:r>
            <a:r>
              <a:rPr lang="en-US" altLang="ja-JP" sz="4800" dirty="0"/>
              <a:t>understand</a:t>
            </a:r>
            <a:r>
              <a:rPr lang="ja-JP" altLang="en-US" sz="4800"/>
              <a:t> </a:t>
            </a:r>
            <a:r>
              <a:rPr lang="en-US" altLang="ja-JP" sz="4800" dirty="0"/>
              <a:t>the paradigm shift?</a:t>
            </a:r>
            <a:endParaRPr kumimoji="1" lang="ja-JP" altLang="en-US" sz="4700" dirty="0">
              <a:solidFill>
                <a:schemeClr val="tx1">
                  <a:lumMod val="85000"/>
                  <a:lumOff val="15000"/>
                </a:schemeClr>
              </a:solidFill>
              <a:latin typeface="+mj-ea"/>
            </a:endParaRPr>
          </a:p>
        </p:txBody>
      </p:sp>
      <p:sp>
        <p:nvSpPr>
          <p:cNvPr id="3" name="サブタイトル 2"/>
          <p:cNvSpPr>
            <a:spLocks noGrp="1"/>
          </p:cNvSpPr>
          <p:nvPr>
            <p:ph type="subTitle" idx="1"/>
          </p:nvPr>
        </p:nvSpPr>
        <p:spPr>
          <a:xfrm>
            <a:off x="395536" y="965198"/>
            <a:ext cx="2376264" cy="4927602"/>
          </a:xfrm>
        </p:spPr>
        <p:txBody>
          <a:bodyPr anchor="ctr">
            <a:normAutofit/>
          </a:bodyPr>
          <a:lstStyle/>
          <a:p>
            <a:pPr algn="r"/>
            <a:r>
              <a:rPr kumimoji="1" lang="en-US" altLang="ja-JP" sz="1700" dirty="0">
                <a:solidFill>
                  <a:schemeClr val="accent1"/>
                </a:solidFill>
              </a:rPr>
              <a:t> Theoretical framework</a:t>
            </a:r>
            <a:endParaRPr kumimoji="1" lang="ja-JP" altLang="en-US" sz="1700" dirty="0">
              <a:solidFill>
                <a:schemeClr val="accent1"/>
              </a:solidFill>
            </a:endParaRPr>
          </a:p>
        </p:txBody>
      </p:sp>
    </p:spTree>
    <p:extLst>
      <p:ext uri="{BB962C8B-B14F-4D97-AF65-F5344CB8AC3E}">
        <p14:creationId xmlns:p14="http://schemas.microsoft.com/office/powerpoint/2010/main" val="678278674"/>
      </p:ext>
    </p:extLst>
  </p:cSld>
  <p:clrMapOvr>
    <a:masterClrMapping/>
  </p:clrMapOvr>
  <mc:AlternateContent xmlns:mc="http://schemas.openxmlformats.org/markup-compatibility/2006" xmlns:p14="http://schemas.microsoft.com/office/powerpoint/2010/main">
    <mc:Choice Requires="p14">
      <p:transition spd="slow" p14:dur="2000" advTm="217"/>
    </mc:Choice>
    <mc:Fallback xmlns="">
      <p:transition xmlns:p14="http://schemas.microsoft.com/office/powerpoint/2010/main" spd="slow" advTm="21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90108" y="0"/>
            <a:ext cx="349304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09010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title"/>
          </p:nvPr>
        </p:nvSpPr>
        <p:spPr>
          <a:xfrm>
            <a:off x="1425873" y="3050436"/>
            <a:ext cx="2790265" cy="757130"/>
          </a:xfrm>
          <a:ln w="25400" cap="sq">
            <a:solidFill>
              <a:srgbClr val="FFFFFF"/>
            </a:solidFill>
            <a:miter lim="800000"/>
          </a:ln>
        </p:spPr>
        <p:txBody>
          <a:bodyPr>
            <a:normAutofit/>
          </a:bodyPr>
          <a:lstStyle/>
          <a:p>
            <a:pPr algn="ctr">
              <a:lnSpc>
                <a:spcPct val="90000"/>
              </a:lnSpc>
            </a:pPr>
            <a:r>
              <a:rPr kumimoji="1" lang="en-US" altLang="ja-JP" sz="2400" dirty="0">
                <a:solidFill>
                  <a:srgbClr val="FFFFFF"/>
                </a:solidFill>
              </a:rPr>
              <a:t>Thank you!</a:t>
            </a:r>
            <a:endParaRPr kumimoji="1" lang="ja-JP" altLang="en-US" sz="2400" dirty="0">
              <a:solidFill>
                <a:srgbClr val="FFFFFF"/>
              </a:solidFill>
            </a:endParaRPr>
          </a:p>
        </p:txBody>
      </p:sp>
      <p:sp>
        <p:nvSpPr>
          <p:cNvPr id="4" name="サブタイトル 2"/>
          <p:cNvSpPr>
            <a:spLocks noGrp="1"/>
          </p:cNvSpPr>
          <p:nvPr>
            <p:ph idx="1"/>
          </p:nvPr>
        </p:nvSpPr>
        <p:spPr>
          <a:xfrm>
            <a:off x="4927655" y="1111754"/>
            <a:ext cx="3793047" cy="4628275"/>
          </a:xfrm>
        </p:spPr>
        <p:txBody>
          <a:bodyPr anchor="ctr">
            <a:normAutofit/>
          </a:bodyPr>
          <a:lstStyle/>
          <a:p>
            <a:r>
              <a:rPr lang="en-US" altLang="ja-JP" sz="2400" dirty="0"/>
              <a:t>Toshie Takahashi</a:t>
            </a:r>
            <a:endParaRPr lang="ja-JP" altLang="ja-JP" sz="1800" dirty="0"/>
          </a:p>
          <a:p>
            <a:r>
              <a:rPr lang="en-US" altLang="ja-JP" sz="1800" dirty="0"/>
              <a:t>Professor, </a:t>
            </a:r>
            <a:r>
              <a:rPr lang="en-US" altLang="ja-JP" sz="1800" dirty="0" err="1"/>
              <a:t>Waseda</a:t>
            </a:r>
            <a:r>
              <a:rPr lang="en-US" altLang="ja-JP" sz="1800" dirty="0"/>
              <a:t> University</a:t>
            </a:r>
          </a:p>
          <a:p>
            <a:r>
              <a:rPr lang="en-US" altLang="ja-JP" sz="1800" dirty="0"/>
              <a:t>Visiting scholar, U of </a:t>
            </a:r>
            <a:r>
              <a:rPr lang="en-US" altLang="ja-JP" sz="1800" dirty="0" err="1"/>
              <a:t>Cambrdige</a:t>
            </a:r>
            <a:endParaRPr lang="ja-JP" altLang="ja-JP" sz="1800" dirty="0"/>
          </a:p>
          <a:p>
            <a:r>
              <a:rPr lang="en-US" altLang="ja-JP" sz="1700" dirty="0">
                <a:solidFill>
                  <a:schemeClr val="tx1">
                    <a:lumMod val="85000"/>
                    <a:lumOff val="15000"/>
                  </a:schemeClr>
                </a:solidFill>
                <a:hlinkClick r:id="rId2"/>
              </a:rPr>
              <a:t>toshie.takahashi@waseda.jp</a:t>
            </a:r>
            <a:endParaRPr lang="en-US" altLang="ja-JP" sz="1700" dirty="0">
              <a:solidFill>
                <a:schemeClr val="tx1">
                  <a:lumMod val="85000"/>
                  <a:lumOff val="15000"/>
                </a:schemeClr>
              </a:solidFill>
            </a:endParaRPr>
          </a:p>
          <a:p>
            <a:r>
              <a:rPr lang="en-US" altLang="ja-JP" sz="1700" dirty="0">
                <a:solidFill>
                  <a:schemeClr val="tx1">
                    <a:lumMod val="85000"/>
                    <a:lumOff val="15000"/>
                  </a:schemeClr>
                </a:solidFill>
              </a:rPr>
              <a:t>http://</a:t>
            </a:r>
            <a:r>
              <a:rPr lang="en-US" altLang="ja-JP" sz="1700" dirty="0" err="1">
                <a:solidFill>
                  <a:schemeClr val="tx1">
                    <a:lumMod val="85000"/>
                    <a:lumOff val="15000"/>
                  </a:schemeClr>
                </a:solidFill>
              </a:rPr>
              <a:t>blogs.law.harvard.edu</a:t>
            </a:r>
            <a:r>
              <a:rPr lang="en-US" altLang="ja-JP" sz="1700" dirty="0">
                <a:solidFill>
                  <a:schemeClr val="tx1">
                    <a:lumMod val="85000"/>
                    <a:lumOff val="15000"/>
                  </a:schemeClr>
                </a:solidFill>
              </a:rPr>
              <a:t>/</a:t>
            </a:r>
            <a:r>
              <a:rPr lang="en-US" altLang="ja-JP" sz="1700" dirty="0" err="1">
                <a:solidFill>
                  <a:schemeClr val="tx1">
                    <a:lumMod val="85000"/>
                    <a:lumOff val="15000"/>
                  </a:schemeClr>
                </a:solidFill>
              </a:rPr>
              <a:t>toshietakahashi</a:t>
            </a:r>
            <a:r>
              <a:rPr lang="en-US" altLang="ja-JP" sz="1700" dirty="0">
                <a:solidFill>
                  <a:schemeClr val="tx1">
                    <a:lumMod val="85000"/>
                    <a:lumOff val="15000"/>
                  </a:schemeClr>
                </a:solidFill>
              </a:rPr>
              <a:t>/</a:t>
            </a:r>
            <a:r>
              <a:rPr lang="ja-JP" altLang="ja-JP" sz="1700" dirty="0">
                <a:solidFill>
                  <a:schemeClr val="tx1">
                    <a:lumMod val="85000"/>
                    <a:lumOff val="15000"/>
                  </a:schemeClr>
                </a:solidFill>
              </a:rPr>
              <a:t> </a:t>
            </a:r>
            <a:endParaRPr lang="ja-JP" altLang="en-US" sz="1700" dirty="0">
              <a:solidFill>
                <a:schemeClr val="tx1">
                  <a:lumMod val="85000"/>
                  <a:lumOff val="15000"/>
                </a:schemeClr>
              </a:solidFill>
            </a:endParaRPr>
          </a:p>
        </p:txBody>
      </p:sp>
    </p:spTree>
    <p:extLst>
      <p:ext uri="{BB962C8B-B14F-4D97-AF65-F5344CB8AC3E}">
        <p14:creationId xmlns:p14="http://schemas.microsoft.com/office/powerpoint/2010/main" val="1837162034"/>
      </p:ext>
    </p:extLst>
  </p:cSld>
  <p:clrMapOvr>
    <a:masterClrMapping/>
  </p:clrMapOvr>
  <mc:AlternateContent xmlns:mc="http://schemas.openxmlformats.org/markup-compatibility/2006" xmlns:p14="http://schemas.microsoft.com/office/powerpoint/2010/main">
    <mc:Choice Requires="p14">
      <p:transition spd="slow" p14:dur="2000" advTm="6859"/>
    </mc:Choice>
    <mc:Fallback xmlns="">
      <p:transition xmlns:p14="http://schemas.microsoft.com/office/powerpoint/2010/main" spd="slow" advTm="685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5" name="コンテンツ プレースホルダー 4" descr="デジタルウィズダム表紙１.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41" r="21165"/>
          <a:stretch/>
        </p:blipFill>
        <p:spPr>
          <a:xfrm>
            <a:off x="21" y="10"/>
            <a:ext cx="3476673" cy="6857990"/>
          </a:xfrm>
          <a:prstGeom prst="rect">
            <a:avLst/>
          </a:prstGeom>
          <a:effectLst/>
        </p:spPr>
      </p:pic>
      <p:cxnSp>
        <p:nvCxnSpPr>
          <p:cNvPr id="12" name="Straight Connector 11"/>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810701"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3724073" y="629268"/>
            <a:ext cx="5024391" cy="1286160"/>
          </a:xfrm>
        </p:spPr>
        <p:txBody>
          <a:bodyPr vert="horz" lIns="91440" tIns="45720" rIns="91440" bIns="45720" rtlCol="0" anchor="b">
            <a:noAutofit/>
          </a:bodyPr>
          <a:lstStyle/>
          <a:p>
            <a:pPr>
              <a:lnSpc>
                <a:spcPct val="90000"/>
              </a:lnSpc>
            </a:pPr>
            <a:r>
              <a:rPr lang="en-US" altLang="ja-JP" sz="2400" dirty="0">
                <a:solidFill>
                  <a:srgbClr val="FF0000"/>
                </a:solidFill>
              </a:rPr>
              <a:t>“the complexity model of communication” (2016)</a:t>
            </a:r>
            <a:endParaRPr kumimoji="1" lang="en-US" altLang="ja-JP" sz="2400" dirty="0">
              <a:solidFill>
                <a:schemeClr val="tx1"/>
              </a:solidFill>
            </a:endParaRPr>
          </a:p>
        </p:txBody>
      </p:sp>
      <p:sp>
        <p:nvSpPr>
          <p:cNvPr id="3" name="コンテンツ プレースホルダー 2"/>
          <p:cNvSpPr>
            <a:spLocks noGrp="1"/>
          </p:cNvSpPr>
          <p:nvPr>
            <p:ph sz="half" idx="1"/>
          </p:nvPr>
        </p:nvSpPr>
        <p:spPr>
          <a:xfrm>
            <a:off x="3563888" y="2438401"/>
            <a:ext cx="5580111" cy="3785419"/>
          </a:xfrm>
        </p:spPr>
        <p:txBody>
          <a:bodyPr vert="horz" lIns="91440" tIns="45720" rIns="91440" bIns="45720" rtlCol="0">
            <a:normAutofit/>
          </a:bodyPr>
          <a:lstStyle/>
          <a:p>
            <a:pPr marL="285750">
              <a:lnSpc>
                <a:spcPct val="90000"/>
              </a:lnSpc>
            </a:pPr>
            <a:r>
              <a:rPr lang="en-US" altLang="ja-JP"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☆winning the first prize for the Telecommunication social science award</a:t>
            </a:r>
            <a:endParaRPr kumimoji="1" lang="en-US" altLang="ja-JP"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l="-8337" r="-8337"/>
          <a:stretch>
            <a:fillRect/>
          </a:stretch>
        </p:blipFill>
        <p:spPr bwMode="auto">
          <a:xfrm>
            <a:off x="6660232" y="3689871"/>
            <a:ext cx="2304256" cy="3168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テキスト ボックス 5"/>
          <p:cNvSpPr txBox="1"/>
          <p:nvPr/>
        </p:nvSpPr>
        <p:spPr>
          <a:xfrm>
            <a:off x="3923928" y="6093296"/>
            <a:ext cx="2664296" cy="646331"/>
          </a:xfrm>
          <a:prstGeom prst="rect">
            <a:avLst/>
          </a:prstGeom>
          <a:noFill/>
        </p:spPr>
        <p:txBody>
          <a:bodyPr wrap="square" rtlCol="0">
            <a:spAutoFit/>
          </a:bodyPr>
          <a:lstStyle/>
          <a:p>
            <a:r>
              <a:rPr kumimoji="1" lang="en-US" altLang="ja-JP" dirty="0"/>
              <a:t>“Audience</a:t>
            </a:r>
            <a:r>
              <a:rPr kumimoji="1" lang="ja-JP" altLang="en-US" dirty="0"/>
              <a:t> </a:t>
            </a:r>
            <a:r>
              <a:rPr kumimoji="1" lang="en-US" altLang="ja-JP" dirty="0"/>
              <a:t>Studies”</a:t>
            </a:r>
          </a:p>
          <a:p>
            <a:r>
              <a:rPr kumimoji="1" lang="en-US" altLang="ja-JP" dirty="0"/>
              <a:t>(NY: </a:t>
            </a:r>
            <a:r>
              <a:rPr kumimoji="1" lang="en-US" altLang="ja-JP" dirty="0" err="1"/>
              <a:t>Routledge</a:t>
            </a:r>
            <a:r>
              <a:rPr kumimoji="1" lang="en-US" altLang="ja-JP" dirty="0"/>
              <a:t>, 2009)</a:t>
            </a:r>
            <a:endParaRPr kumimoji="1" lang="ja-JP" altLang="en-US" dirty="0"/>
          </a:p>
        </p:txBody>
      </p:sp>
    </p:spTree>
    <p:extLst>
      <p:ext uri="{BB962C8B-B14F-4D97-AF65-F5344CB8AC3E}">
        <p14:creationId xmlns:p14="http://schemas.microsoft.com/office/powerpoint/2010/main" val="3244435804"/>
      </p:ext>
    </p:extLst>
  </p:cSld>
  <p:clrMapOvr>
    <a:masterClrMapping/>
  </p:clrMapOvr>
  <mc:AlternateContent xmlns:mc="http://schemas.openxmlformats.org/markup-compatibility/2006" xmlns:p14="http://schemas.microsoft.com/office/powerpoint/2010/main">
    <mc:Choice Requires="p14">
      <p:transition spd="slow" p14:dur="2000" advTm="154"/>
    </mc:Choice>
    <mc:Fallback xmlns="">
      <p:transition xmlns:p14="http://schemas.microsoft.com/office/powerpoint/2010/main" spd="slow" advTm="15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t="4698" r="12728" b="4394"/>
          <a:stretch/>
        </p:blipFill>
        <p:spPr>
          <a:xfrm>
            <a:off x="20" y="27394"/>
            <a:ext cx="9143980" cy="6857990"/>
          </a:xfrm>
          <a:prstGeom prst="rect">
            <a:avLst/>
          </a:prstGeom>
        </p:spPr>
      </p:pic>
      <p:sp>
        <p:nvSpPr>
          <p:cNvPr id="12" name="Rectangle 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252663" y="321176"/>
            <a:ext cx="430169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title"/>
          </p:nvPr>
        </p:nvSpPr>
        <p:spPr>
          <a:xfrm>
            <a:off x="446103" y="640263"/>
            <a:ext cx="3915950" cy="1344975"/>
          </a:xfrm>
        </p:spPr>
        <p:txBody>
          <a:bodyPr>
            <a:normAutofit/>
          </a:bodyPr>
          <a:lstStyle/>
          <a:p>
            <a:r>
              <a:rPr lang="en-GB" altLang="ja-JP" sz="3200" b="1"/>
              <a:t>The Paradigm of Complexity</a:t>
            </a:r>
            <a:r>
              <a:rPr lang="ja-JP" altLang="ja-JP" sz="3200"/>
              <a:t> </a:t>
            </a:r>
            <a:endParaRPr kumimoji="1" lang="ja-JP" altLang="en-US" sz="3200"/>
          </a:p>
        </p:txBody>
      </p:sp>
      <p:sp>
        <p:nvSpPr>
          <p:cNvPr id="3" name="コンテンツ プレースホルダー 2"/>
          <p:cNvSpPr>
            <a:spLocks noGrp="1"/>
          </p:cNvSpPr>
          <p:nvPr>
            <p:ph idx="1"/>
          </p:nvPr>
        </p:nvSpPr>
        <p:spPr>
          <a:xfrm>
            <a:off x="445582" y="2121762"/>
            <a:ext cx="3926618" cy="4259565"/>
          </a:xfrm>
        </p:spPr>
        <p:txBody>
          <a:bodyPr>
            <a:normAutofit/>
          </a:bodyPr>
          <a:lstStyle/>
          <a:p>
            <a:r>
              <a:rPr lang="en-US" altLang="ja-JP" sz="4800" dirty="0"/>
              <a:t>Chaos theory</a:t>
            </a:r>
            <a:endParaRPr lang="en-US" altLang="ja-JP" sz="2400" dirty="0"/>
          </a:p>
          <a:p>
            <a:r>
              <a:rPr lang="en-GB" altLang="ja-JP" sz="1800" dirty="0"/>
              <a:t>‘butterfly effect’ </a:t>
            </a:r>
          </a:p>
          <a:p>
            <a:r>
              <a:rPr lang="en-GB" altLang="ja-JP" sz="1800" dirty="0"/>
              <a:t>Edward Lawrence, meteorologist MIT, in 1963 </a:t>
            </a:r>
          </a:p>
          <a:p>
            <a:r>
              <a:rPr lang="en-GB" altLang="ja-JP" sz="1800" dirty="0"/>
              <a:t>“a butterfly fluttering its wings in Peking one day could possibly cause, a month later, a storm in New York.”</a:t>
            </a:r>
            <a:r>
              <a:rPr lang="ja-JP" altLang="ja-JP" sz="1800" dirty="0"/>
              <a:t> </a:t>
            </a:r>
            <a:endParaRPr lang="en-US" altLang="ja-JP" sz="2400" dirty="0"/>
          </a:p>
          <a:p>
            <a:endParaRPr lang="en-US" altLang="ja-JP" sz="1900" dirty="0"/>
          </a:p>
          <a:p>
            <a:pPr marL="342900" indent="-342900">
              <a:buFont typeface="Arial"/>
              <a:buChar char="•"/>
            </a:pPr>
            <a:endParaRPr lang="en-US" altLang="ja-JP" sz="1900" dirty="0"/>
          </a:p>
        </p:txBody>
      </p:sp>
    </p:spTree>
    <p:extLst>
      <p:ext uri="{BB962C8B-B14F-4D97-AF65-F5344CB8AC3E}">
        <p14:creationId xmlns:p14="http://schemas.microsoft.com/office/powerpoint/2010/main" val="1496636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332656"/>
            <a:ext cx="5825860" cy="6526336"/>
          </a:xfrm>
          <a:prstGeom prst="rect">
            <a:avLst/>
          </a:prstGeom>
        </p:spPr>
      </p:pic>
      <p:sp>
        <p:nvSpPr>
          <p:cNvPr id="7" name="テキスト ボックス 6"/>
          <p:cNvSpPr txBox="1"/>
          <p:nvPr/>
        </p:nvSpPr>
        <p:spPr>
          <a:xfrm>
            <a:off x="6444208" y="55119"/>
            <a:ext cx="2699792" cy="1815882"/>
          </a:xfrm>
          <a:prstGeom prst="rect">
            <a:avLst/>
          </a:prstGeom>
          <a:noFill/>
        </p:spPr>
        <p:txBody>
          <a:bodyPr wrap="square" rtlCol="0">
            <a:spAutoFit/>
          </a:bodyPr>
          <a:lstStyle/>
          <a:p>
            <a:r>
              <a:rPr kumimoji="1" lang="en-US" altLang="ja-JP" sz="2000" b="1" dirty="0">
                <a:solidFill>
                  <a:srgbClr val="0070C0"/>
                </a:solidFill>
              </a:rPr>
              <a:t>Power from </a:t>
            </a:r>
          </a:p>
          <a:p>
            <a:r>
              <a:rPr kumimoji="1" lang="en-US" altLang="ja-JP" sz="2000" b="1" dirty="0">
                <a:solidFill>
                  <a:srgbClr val="0070C0"/>
                </a:solidFill>
              </a:rPr>
              <a:t>macro-level</a:t>
            </a:r>
          </a:p>
          <a:p>
            <a:pPr marL="342900" indent="-342900">
              <a:buFont typeface="+mj-lt"/>
              <a:buAutoNum type="arabicPeriod"/>
            </a:pPr>
            <a:r>
              <a:rPr lang="en-US" altLang="ja-JP" dirty="0"/>
              <a:t>National</a:t>
            </a:r>
          </a:p>
          <a:p>
            <a:pPr marL="342900" indent="-342900">
              <a:buFont typeface="+mj-lt"/>
              <a:buAutoNum type="arabicPeriod"/>
            </a:pPr>
            <a:r>
              <a:rPr lang="en-US" altLang="ja-JP" dirty="0"/>
              <a:t>Global</a:t>
            </a:r>
          </a:p>
          <a:p>
            <a:pPr marL="342900" indent="-342900">
              <a:buFont typeface="+mj-lt"/>
              <a:buAutoNum type="arabicPeriod"/>
            </a:pPr>
            <a:r>
              <a:rPr lang="en-US" altLang="ja-JP" dirty="0"/>
              <a:t>Communication Revolution</a:t>
            </a:r>
          </a:p>
        </p:txBody>
      </p:sp>
      <p:sp>
        <p:nvSpPr>
          <p:cNvPr id="8" name="テキスト ボックス 7"/>
          <p:cNvSpPr txBox="1"/>
          <p:nvPr/>
        </p:nvSpPr>
        <p:spPr>
          <a:xfrm>
            <a:off x="6444208" y="4365104"/>
            <a:ext cx="2622381" cy="1538883"/>
          </a:xfrm>
          <a:prstGeom prst="rect">
            <a:avLst/>
          </a:prstGeom>
          <a:noFill/>
        </p:spPr>
        <p:txBody>
          <a:bodyPr wrap="square" rtlCol="0">
            <a:spAutoFit/>
          </a:bodyPr>
          <a:lstStyle/>
          <a:p>
            <a:r>
              <a:rPr lang="en-US" altLang="ja-JP" sz="2000" b="1" dirty="0">
                <a:solidFill>
                  <a:srgbClr val="0070C0"/>
                </a:solidFill>
              </a:rPr>
              <a:t>Power from </a:t>
            </a:r>
          </a:p>
          <a:p>
            <a:r>
              <a:rPr lang="en-US" altLang="ja-JP" sz="2000" b="1" dirty="0">
                <a:solidFill>
                  <a:srgbClr val="0070C0"/>
                </a:solidFill>
              </a:rPr>
              <a:t>micro-level</a:t>
            </a:r>
          </a:p>
          <a:p>
            <a:r>
              <a:rPr lang="en-US" altLang="ja-JP" dirty="0"/>
              <a:t>Agency; Empowerment;</a:t>
            </a:r>
          </a:p>
          <a:p>
            <a:r>
              <a:rPr lang="en-US" altLang="ja-JP" dirty="0"/>
              <a:t>Engagement with </a:t>
            </a:r>
          </a:p>
          <a:p>
            <a:r>
              <a:rPr lang="en-US" altLang="ja-JP" dirty="0"/>
              <a:t>AI/robots</a:t>
            </a:r>
            <a:endParaRPr lang="ja-JP" altLang="en-US" dirty="0"/>
          </a:p>
        </p:txBody>
      </p:sp>
      <p:sp>
        <p:nvSpPr>
          <p:cNvPr id="2" name="テキスト ボックス 1"/>
          <p:cNvSpPr txBox="1"/>
          <p:nvPr/>
        </p:nvSpPr>
        <p:spPr>
          <a:xfrm>
            <a:off x="-32237" y="0"/>
            <a:ext cx="4724370" cy="369332"/>
          </a:xfrm>
          <a:prstGeom prst="rect">
            <a:avLst/>
          </a:prstGeom>
          <a:noFill/>
        </p:spPr>
        <p:txBody>
          <a:bodyPr wrap="none" rtlCol="0">
            <a:spAutoFit/>
          </a:bodyPr>
          <a:lstStyle/>
          <a:p>
            <a:r>
              <a:rPr lang="en-US" altLang="ja-JP" b="1" dirty="0">
                <a:solidFill>
                  <a:srgbClr val="FF0000"/>
                </a:solidFill>
              </a:rPr>
              <a:t>The</a:t>
            </a:r>
            <a:r>
              <a:rPr lang="ja-JP" altLang="en-US" b="1" dirty="0">
                <a:solidFill>
                  <a:srgbClr val="FF0000"/>
                </a:solidFill>
              </a:rPr>
              <a:t> </a:t>
            </a:r>
            <a:r>
              <a:rPr lang="en-US" altLang="ja-JP" b="1" dirty="0">
                <a:solidFill>
                  <a:srgbClr val="FF0000"/>
                </a:solidFill>
              </a:rPr>
              <a:t>Complexity</a:t>
            </a:r>
            <a:r>
              <a:rPr lang="ja-JP" altLang="en-US" b="1" dirty="0">
                <a:solidFill>
                  <a:srgbClr val="FF0000"/>
                </a:solidFill>
              </a:rPr>
              <a:t> </a:t>
            </a:r>
            <a:r>
              <a:rPr lang="en-US" altLang="ja-JP" b="1" dirty="0">
                <a:solidFill>
                  <a:srgbClr val="FF0000"/>
                </a:solidFill>
              </a:rPr>
              <a:t>Model</a:t>
            </a:r>
            <a:r>
              <a:rPr lang="ja-JP" altLang="en-US" b="1" dirty="0">
                <a:solidFill>
                  <a:srgbClr val="FF0000"/>
                </a:solidFill>
              </a:rPr>
              <a:t> </a:t>
            </a:r>
            <a:r>
              <a:rPr lang="en-US" altLang="ja-JP" b="1" dirty="0">
                <a:solidFill>
                  <a:srgbClr val="FF0000"/>
                </a:solidFill>
              </a:rPr>
              <a:t>of</a:t>
            </a:r>
            <a:r>
              <a:rPr lang="ja-JP" altLang="en-US" b="1">
                <a:solidFill>
                  <a:srgbClr val="FF0000"/>
                </a:solidFill>
              </a:rPr>
              <a:t> </a:t>
            </a:r>
            <a:r>
              <a:rPr lang="en-US" altLang="ja-JP" b="1" dirty="0">
                <a:solidFill>
                  <a:srgbClr val="FF0000"/>
                </a:solidFill>
              </a:rPr>
              <a:t>Communication</a:t>
            </a:r>
          </a:p>
        </p:txBody>
      </p:sp>
      <p:sp>
        <p:nvSpPr>
          <p:cNvPr id="3" name="テキスト ボックス 2">
            <a:extLst>
              <a:ext uri="{FF2B5EF4-FFF2-40B4-BE49-F238E27FC236}">
                <a16:creationId xmlns="" xmlns:a16="http://schemas.microsoft.com/office/drawing/2014/main" id="{7F5F0B4B-1B62-AD4F-A398-A22DE967A778}"/>
              </a:ext>
            </a:extLst>
          </p:cNvPr>
          <p:cNvSpPr txBox="1"/>
          <p:nvPr/>
        </p:nvSpPr>
        <p:spPr>
          <a:xfrm>
            <a:off x="6463610" y="2733621"/>
            <a:ext cx="2484398" cy="923330"/>
          </a:xfrm>
          <a:prstGeom prst="rect">
            <a:avLst/>
          </a:prstGeom>
          <a:noFill/>
        </p:spPr>
        <p:txBody>
          <a:bodyPr wrap="none" rtlCol="0">
            <a:spAutoFit/>
          </a:bodyPr>
          <a:lstStyle/>
          <a:p>
            <a:r>
              <a:rPr kumimoji="1" lang="en-US" altLang="ja-JP" dirty="0"/>
              <a:t>Smart city, community,</a:t>
            </a:r>
          </a:p>
          <a:p>
            <a:r>
              <a:rPr lang="en-US" altLang="ja-JP" dirty="0"/>
              <a:t>company, school,</a:t>
            </a:r>
          </a:p>
          <a:p>
            <a:r>
              <a:rPr kumimoji="1" lang="en-US" altLang="ja-JP" dirty="0"/>
              <a:t>home</a:t>
            </a:r>
          </a:p>
        </p:txBody>
      </p:sp>
    </p:spTree>
    <p:extLst>
      <p:ext uri="{BB962C8B-B14F-4D97-AF65-F5344CB8AC3E}">
        <p14:creationId xmlns:p14="http://schemas.microsoft.com/office/powerpoint/2010/main" val="1943384238"/>
      </p:ext>
    </p:extLst>
  </p:cSld>
  <p:clrMapOvr>
    <a:masterClrMapping/>
  </p:clrMapOvr>
  <mc:AlternateContent xmlns:mc="http://schemas.openxmlformats.org/markup-compatibility/2006" xmlns:p14="http://schemas.microsoft.com/office/powerpoint/2010/main">
    <mc:Choice Requires="p14">
      <p:transition spd="slow" p14:dur="2000" advTm="243"/>
    </mc:Choice>
    <mc:Fallback xmlns="">
      <p:transition xmlns:p14="http://schemas.microsoft.com/office/powerpoint/2010/main" spd="slow" advTm="24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52718"/>
            <a:ext cx="8363272" cy="1371600"/>
          </a:xfrm>
        </p:spPr>
        <p:txBody>
          <a:bodyPr>
            <a:normAutofit/>
          </a:bodyPr>
          <a:lstStyle/>
          <a:p>
            <a:r>
              <a:rPr lang="en-GB" altLang="ja-JP" b="1" dirty="0"/>
              <a:t>The complexity</a:t>
            </a:r>
            <a:r>
              <a:rPr lang="ja-JP" altLang="en-US" b="1" dirty="0"/>
              <a:t> </a:t>
            </a:r>
            <a:r>
              <a:rPr lang="en-US" altLang="ja-JP" b="1" dirty="0"/>
              <a:t>model</a:t>
            </a:r>
            <a:r>
              <a:rPr lang="en-GB" altLang="ja-JP" b="1" dirty="0"/>
              <a:t> of</a:t>
            </a:r>
            <a:r>
              <a:rPr lang="ja-JP" altLang="en-US" b="1" dirty="0"/>
              <a:t>　</a:t>
            </a:r>
            <a:r>
              <a:rPr lang="en-US" altLang="ja-JP" b="1" dirty="0"/>
              <a:t>communication</a:t>
            </a:r>
            <a:endParaRPr kumimoji="1" lang="ja-JP" altLang="en-US" dirty="0"/>
          </a:p>
        </p:txBody>
      </p:sp>
      <p:pic>
        <p:nvPicPr>
          <p:cNvPr id="4" name="camera4.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951062"/>
            <a:ext cx="7620000" cy="4286250"/>
          </a:xfrm>
        </p:spPr>
      </p:pic>
    </p:spTree>
    <p:extLst>
      <p:ext uri="{BB962C8B-B14F-4D97-AF65-F5344CB8AC3E}">
        <p14:creationId xmlns:p14="http://schemas.microsoft.com/office/powerpoint/2010/main" val="3218274311"/>
      </p:ext>
    </p:extLst>
  </p:cSld>
  <p:clrMapOvr>
    <a:masterClrMapping/>
  </p:clrMapOvr>
  <mc:AlternateContent xmlns:mc="http://schemas.openxmlformats.org/markup-compatibility/2006" xmlns:p14="http://schemas.microsoft.com/office/powerpoint/2010/main">
    <mc:Choice Requires="p14">
      <p:transition spd="slow" p14:dur="2000" advTm="696"/>
    </mc:Choice>
    <mc:Fallback xmlns="">
      <p:transition xmlns:p14="http://schemas.microsoft.com/office/powerpoint/2010/main" spd="slow" advTm="69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mod="1">
    <p:ext uri="{E180D4A7-C9FB-4DFB-919C-405C955672EB}">
      <p14:showEvtLst xmlns:p14="http://schemas.microsoft.com/office/powerpoint/2010/main">
        <p14:playEvt time="0" objId="4"/>
        <p14:stopEvt time="696"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人, 衣類, 屋外, 建物 が含まれている画像&#10;&#10;&#10;&#10;自動的に生成された説明">
            <a:extLst>
              <a:ext uri="{FF2B5EF4-FFF2-40B4-BE49-F238E27FC236}">
                <a16:creationId xmlns="" xmlns:a16="http://schemas.microsoft.com/office/drawing/2014/main" id="{C888FCCF-F4E3-D342-B3C2-683091F3E7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7329" y="1600200"/>
            <a:ext cx="4487191" cy="4479925"/>
          </a:xfrm>
        </p:spPr>
      </p:pic>
      <p:sp>
        <p:nvSpPr>
          <p:cNvPr id="11" name="コンテンツ プレースホルダー 10">
            <a:extLst>
              <a:ext uri="{FF2B5EF4-FFF2-40B4-BE49-F238E27FC236}">
                <a16:creationId xmlns="" xmlns:a16="http://schemas.microsoft.com/office/drawing/2014/main" id="{88AD4779-98BB-C849-B864-AFD86B49EE32}"/>
              </a:ext>
            </a:extLst>
          </p:cNvPr>
          <p:cNvSpPr>
            <a:spLocks noGrp="1"/>
          </p:cNvSpPr>
          <p:nvPr>
            <p:ph type="body" sz="half" idx="2"/>
          </p:nvPr>
        </p:nvSpPr>
        <p:spPr/>
        <p:txBody>
          <a:bodyPr>
            <a:noAutofit/>
          </a:bodyPr>
          <a:lstStyle/>
          <a:p>
            <a:r>
              <a:rPr lang="en-US" altLang="ja-JP" sz="2000" dirty="0"/>
              <a:t>“it is essential to build a common agreement across governments internationally to make sure that, bluntly, </a:t>
            </a:r>
            <a:r>
              <a:rPr lang="en-US" altLang="ja-JP" sz="2000" dirty="0">
                <a:solidFill>
                  <a:srgbClr val="FF0000"/>
                </a:solidFill>
              </a:rPr>
              <a:t>artificial intelligence is our servant, not our master</a:t>
            </a:r>
            <a:r>
              <a:rPr lang="en-US" altLang="ja-JP" sz="2000" dirty="0"/>
              <a:t>.”</a:t>
            </a:r>
            <a:endParaRPr lang="ja-JP" altLang="ja-JP" sz="2000"/>
          </a:p>
          <a:p>
            <a:endParaRPr lang="en-GB" altLang="ja-JP" sz="1800" dirty="0"/>
          </a:p>
          <a:p>
            <a:r>
              <a:rPr lang="en-GB" altLang="ja-JP" sz="1800" dirty="0"/>
              <a:t>By Lord Clement Jones, </a:t>
            </a:r>
          </a:p>
          <a:p>
            <a:r>
              <a:rPr lang="en-US" altLang="ja-JP" sz="1800" dirty="0"/>
              <a:t>Chair of the House of Lords, Select Committee on Artificial Intelligence</a:t>
            </a:r>
            <a:endParaRPr kumimoji="1" lang="ja-JP" altLang="en-US" sz="1800"/>
          </a:p>
        </p:txBody>
      </p:sp>
      <p:sp>
        <p:nvSpPr>
          <p:cNvPr id="9" name="タイトル 8">
            <a:extLst>
              <a:ext uri="{FF2B5EF4-FFF2-40B4-BE49-F238E27FC236}">
                <a16:creationId xmlns="" xmlns:a16="http://schemas.microsoft.com/office/drawing/2014/main" id="{7D07C319-2ECA-304E-8166-C355E178949D}"/>
              </a:ext>
            </a:extLst>
          </p:cNvPr>
          <p:cNvSpPr>
            <a:spLocks noGrp="1"/>
          </p:cNvSpPr>
          <p:nvPr>
            <p:ph type="title"/>
          </p:nvPr>
        </p:nvSpPr>
        <p:spPr/>
        <p:txBody>
          <a:bodyPr>
            <a:normAutofit/>
          </a:bodyPr>
          <a:lstStyle/>
          <a:p>
            <a:r>
              <a:rPr lang="en-US" altLang="ja-JP" dirty="0"/>
              <a:t>Ai narratives:</a:t>
            </a:r>
            <a:br>
              <a:rPr lang="en-US" altLang="ja-JP" dirty="0"/>
            </a:br>
            <a:r>
              <a:rPr lang="en-US" altLang="ja-JP" dirty="0"/>
              <a:t>Public Trust for AI</a:t>
            </a:r>
            <a:endParaRPr kumimoji="1" lang="ja-JP" altLang="en-US"/>
          </a:p>
        </p:txBody>
      </p:sp>
    </p:spTree>
    <p:extLst>
      <p:ext uri="{BB962C8B-B14F-4D97-AF65-F5344CB8AC3E}">
        <p14:creationId xmlns:p14="http://schemas.microsoft.com/office/powerpoint/2010/main" val="3714223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en-US" altLang="ja-JP" dirty="0"/>
              <a:t>Ai </a:t>
            </a:r>
            <a:r>
              <a:rPr kumimoji="1" lang="en-US" altLang="ja-JP" dirty="0" err="1"/>
              <a:t>nArratives</a:t>
            </a:r>
            <a:endParaRPr kumimoji="1" lang="ja-JP" altLang="en-US" dirty="0"/>
          </a:p>
        </p:txBody>
      </p:sp>
      <p:sp>
        <p:nvSpPr>
          <p:cNvPr id="5" name="テキスト プレースホルダー 4"/>
          <p:cNvSpPr>
            <a:spLocks noGrp="1"/>
          </p:cNvSpPr>
          <p:nvPr>
            <p:ph type="body" idx="1"/>
          </p:nvPr>
        </p:nvSpPr>
        <p:spPr/>
        <p:txBody>
          <a:bodyPr/>
          <a:lstStyle/>
          <a:p>
            <a:r>
              <a:rPr kumimoji="1" lang="en-US" altLang="ja-JP" sz="2000" dirty="0"/>
              <a:t>West (Negative)</a:t>
            </a:r>
            <a:endParaRPr kumimoji="1" lang="ja-JP" altLang="en-US" sz="2000" dirty="0"/>
          </a:p>
        </p:txBody>
      </p:sp>
      <p:pic>
        <p:nvPicPr>
          <p:cNvPr id="9" name="コンテンツ プレースホルダー 8" descr="20090614_454818.jpg"/>
          <p:cNvPicPr>
            <a:picLocks noGrp="1" noChangeAspect="1"/>
          </p:cNvPicPr>
          <p:nvPr>
            <p:ph sz="half" idx="2"/>
          </p:nvPr>
        </p:nvPicPr>
        <p:blipFill>
          <a:blip r:embed="rId2">
            <a:extLst>
              <a:ext uri="{28A0092B-C50C-407E-A947-70E740481C1C}">
                <a14:useLocalDpi xmlns:a14="http://schemas.microsoft.com/office/drawing/2010/main" val="0"/>
              </a:ext>
            </a:extLst>
          </a:blip>
          <a:srcRect l="17848" r="17848"/>
          <a:stretch>
            <a:fillRect/>
          </a:stretch>
        </p:blipFill>
        <p:spPr>
          <a:xfrm>
            <a:off x="1627188" y="2259013"/>
            <a:ext cx="3292475" cy="3840162"/>
          </a:xfrm>
        </p:spPr>
      </p:pic>
      <p:sp>
        <p:nvSpPr>
          <p:cNvPr id="7" name="テキスト プレースホルダー 6"/>
          <p:cNvSpPr>
            <a:spLocks noGrp="1"/>
          </p:cNvSpPr>
          <p:nvPr>
            <p:ph type="body" sz="quarter" idx="3"/>
          </p:nvPr>
        </p:nvSpPr>
        <p:spPr/>
        <p:txBody>
          <a:bodyPr/>
          <a:lstStyle/>
          <a:p>
            <a:r>
              <a:rPr kumimoji="1" lang="en-US" altLang="ja-JP" sz="2000" dirty="0"/>
              <a:t>Japan (Positive)</a:t>
            </a:r>
            <a:endParaRPr kumimoji="1" lang="ja-JP" altLang="en-US" sz="2000" dirty="0"/>
          </a:p>
        </p:txBody>
      </p:sp>
      <mc:AlternateContent xmlns:mc="http://schemas.openxmlformats.org/markup-compatibility/2006" xmlns:p14="http://schemas.microsoft.com/office/powerpoint/2010/main">
        <mc:Choice Requires="p14">
          <p:contentPart p14:bwMode="auto" r:id="rId3">
            <p14:nvContentPartPr>
              <p14:cNvPr id="2" name="インク 1">
                <a:extLst>
                  <a:ext uri="{FF2B5EF4-FFF2-40B4-BE49-F238E27FC236}">
                    <a16:creationId xmlns="" xmlns:a16="http://schemas.microsoft.com/office/drawing/2014/main" id="{3FD1968C-57F0-B840-8D54-AE11DA4DF485}"/>
                  </a:ext>
                </a:extLst>
              </p14:cNvPr>
              <p14:cNvContentPartPr/>
              <p14:nvPr/>
            </p14:nvContentPartPr>
            <p14:xfrm>
              <a:off x="7308427" y="4232528"/>
              <a:ext cx="360" cy="360"/>
            </p14:xfrm>
          </p:contentPart>
        </mc:Choice>
        <mc:Fallback xmlns="">
          <p:pic>
            <p:nvPicPr>
              <p:cNvPr id="2" name="インク 1">
                <a:extLst>
                  <a:ext uri="{FF2B5EF4-FFF2-40B4-BE49-F238E27FC236}">
                    <a16:creationId xmlns:a16="http://schemas.microsoft.com/office/drawing/2014/main" id="{3FD1968C-57F0-B840-8D54-AE11DA4DF485}"/>
                  </a:ext>
                </a:extLst>
              </p:cNvPr>
              <p:cNvPicPr/>
              <p:nvPr/>
            </p:nvPicPr>
            <p:blipFill>
              <a:blip r:embed="rId4"/>
              <a:stretch>
                <a:fillRect/>
              </a:stretch>
            </p:blipFill>
            <p:spPr>
              <a:xfrm>
                <a:off x="7299427" y="4223528"/>
                <a:ext cx="18000" cy="18000"/>
              </a:xfrm>
              <a:prstGeom prst="rect">
                <a:avLst/>
              </a:prstGeom>
            </p:spPr>
          </p:pic>
        </mc:Fallback>
      </mc:AlternateContent>
      <p:pic>
        <p:nvPicPr>
          <p:cNvPr id="11" name="コンテンツ プレースホルダー 10" descr="ベクトル グラフィックス が含まれている画像&#10;&#10;&#10;&#10;自動的に生成された説明">
            <a:extLst>
              <a:ext uri="{FF2B5EF4-FFF2-40B4-BE49-F238E27FC236}">
                <a16:creationId xmlns="" xmlns:a16="http://schemas.microsoft.com/office/drawing/2014/main" id="{A21120C1-EC52-E341-94F8-1D1F9644E95F}"/>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5129023" y="2259013"/>
            <a:ext cx="3219828" cy="3840162"/>
          </a:xfrm>
        </p:spPr>
      </p:pic>
    </p:spTree>
    <p:extLst>
      <p:ext uri="{BB962C8B-B14F-4D97-AF65-F5344CB8AC3E}">
        <p14:creationId xmlns:p14="http://schemas.microsoft.com/office/powerpoint/2010/main" val="16748509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3.1|15.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エッセンシャル">
  <a:themeElements>
    <a:clrScheme name="ジャパネスク">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エッセンシャル">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エッセンシャル">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54259</TotalTime>
  <Words>733</Words>
  <Application>Microsoft Macintosh PowerPoint</Application>
  <PresentationFormat>画面に合わせる (4:3)</PresentationFormat>
  <Paragraphs>100</Paragraphs>
  <Slides>30</Slides>
  <Notes>1</Notes>
  <HiddenSlides>0</HiddenSlides>
  <MMClips>4</MMClips>
  <ScaleCrop>false</ScaleCrop>
  <HeadingPairs>
    <vt:vector size="4" baseType="variant">
      <vt:variant>
        <vt:lpstr>テーマ</vt:lpstr>
      </vt:variant>
      <vt:variant>
        <vt:i4>1</vt:i4>
      </vt:variant>
      <vt:variant>
        <vt:lpstr>スライド タイトル</vt:lpstr>
      </vt:variant>
      <vt:variant>
        <vt:i4>30</vt:i4>
      </vt:variant>
    </vt:vector>
  </HeadingPairs>
  <TitlesOfParts>
    <vt:vector size="31" baseType="lpstr">
      <vt:lpstr>エッセンシャル</vt:lpstr>
      <vt:lpstr>  The Complexity Model of Communication in the AI Age:  the case of Japanese Engagement with Artificial Intelligence and Robots in Everyday Life   </vt:lpstr>
      <vt:lpstr>Society 5.0:  paradigm shift of japan</vt:lpstr>
      <vt:lpstr>How can we understand the paradigm shift?</vt:lpstr>
      <vt:lpstr>“the complexity model of communication” (2016)</vt:lpstr>
      <vt:lpstr>The Paradigm of Complexity </vt:lpstr>
      <vt:lpstr>PowerPoint プレゼンテーション</vt:lpstr>
      <vt:lpstr>The complexity model of　communication</vt:lpstr>
      <vt:lpstr>Ai narratives: Public Trust for AI</vt:lpstr>
      <vt:lpstr>Ai nArratives</vt:lpstr>
      <vt:lpstr>The Posters of baymax </vt:lpstr>
      <vt:lpstr>Mighty atom (astroboy) 1951</vt:lpstr>
      <vt:lpstr>Tokyo olympic 1964: olympic of science</vt:lpstr>
      <vt:lpstr>Macro-level: power from revolution of communication technology Smart japan Ict strategy</vt:lpstr>
      <vt:lpstr>Young people and AI images</vt:lpstr>
      <vt:lpstr>Tendencies toward AI/robots</vt:lpstr>
      <vt:lpstr>Robot engagement project Fieldwork on therapeutic robot, “Paro” @ nursing home  with prof takanori shibata</vt:lpstr>
      <vt:lpstr>Fieldwork on human-robot interaction @ nursing home</vt:lpstr>
      <vt:lpstr>Fieldwork on Therapeutic robot </vt:lpstr>
      <vt:lpstr>Aibo funeral</vt:lpstr>
      <vt:lpstr>Fieldwork on AIBO　in tokyo</vt:lpstr>
      <vt:lpstr>Internet of robots and AI</vt:lpstr>
      <vt:lpstr>PowerPoint プレゼンテーション</vt:lpstr>
      <vt:lpstr>1. From AI first to human first “Ai for social good”  with Harvard univ. Mar 6-7, 2017 @waseda univ.</vt:lpstr>
      <vt:lpstr>2. cross-disciplinary innovation necessity for life skill education (James D. Plummer, Standford univ.)</vt:lpstr>
      <vt:lpstr>yuval noah Harari, 2015</vt:lpstr>
      <vt:lpstr>Self-creation </vt:lpstr>
      <vt:lpstr>3. Smart wisdom</vt:lpstr>
      <vt:lpstr>Self-organising Japan 2040</vt:lpstr>
      <vt:lpstr>creating a better AI society together with smart wisdom</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Japanese Youth and Social Media</dc:title>
  <dc:creator>takahashi</dc:creator>
  <cp:lastModifiedBy>高橋</cp:lastModifiedBy>
  <cp:revision>450</cp:revision>
  <cp:lastPrinted>2018-12-10T12:10:36Z</cp:lastPrinted>
  <dcterms:created xsi:type="dcterms:W3CDTF">2013-03-27T07:45:06Z</dcterms:created>
  <dcterms:modified xsi:type="dcterms:W3CDTF">2019-04-11T12:55:24Z</dcterms:modified>
</cp:coreProperties>
</file>