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50ECE-991F-4FA0-AF88-4D8323FF24B1}" v="4" dt="2022-10-25T02:17:30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23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23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74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2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2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8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7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724CC-4344-4CC3-A502-BA0B74D88095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581E80-A100-49F7-8394-DF498E36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9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C7CD74-8195-4D16-9FF7-2FB0D3603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2476" y="5943599"/>
            <a:ext cx="4862512" cy="504825"/>
          </a:xfrm>
        </p:spPr>
        <p:txBody>
          <a:bodyPr>
            <a:noAutofit/>
          </a:bodyPr>
          <a:lstStyle/>
          <a:p>
            <a:r>
              <a:rPr lang="en-US" sz="2000" dirty="0"/>
              <a:t>Shayne McKenna  |  EE 529  |  10/25/22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0DF61C5-2A56-485C-A5F7-B2A9EC120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4" y="2008630"/>
            <a:ext cx="9172575" cy="232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916B-2A18-49EF-B1A0-48F8765E1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687754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FDBA-A3E8-4B14-B1AD-ED3683597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and why? – terms and motivation</a:t>
            </a:r>
          </a:p>
          <a:p>
            <a:pPr>
              <a:lnSpc>
                <a:spcPct val="150000"/>
              </a:lnSpc>
            </a:pPr>
            <a:r>
              <a:rPr lang="en-US" dirty="0"/>
              <a:t>Potential tree coverage: observation and modeling</a:t>
            </a:r>
          </a:p>
          <a:p>
            <a:pPr>
              <a:lnSpc>
                <a:spcPct val="150000"/>
              </a:lnSpc>
            </a:pPr>
            <a:r>
              <a:rPr lang="en-US" dirty="0"/>
              <a:t>Global tree restoration potential</a:t>
            </a:r>
          </a:p>
          <a:p>
            <a:pPr>
              <a:lnSpc>
                <a:spcPct val="150000"/>
              </a:lnSpc>
            </a:pPr>
            <a:r>
              <a:rPr lang="en-US" dirty="0"/>
              <a:t>Effects of climate change – serious!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 &amp; further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4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916B-2A18-49EF-B1A0-48F8765E1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20706"/>
            <a:ext cx="8596668" cy="687754"/>
          </a:xfrm>
        </p:spPr>
        <p:txBody>
          <a:bodyPr>
            <a:normAutofit/>
          </a:bodyPr>
          <a:lstStyle/>
          <a:p>
            <a:r>
              <a:rPr lang="en-US" sz="32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FDBA-A3E8-4B14-B1AD-ED3683597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8460"/>
            <a:ext cx="8596668" cy="21783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IPCC: increase of 1 billion ha of forest necessary to limit warming</a:t>
            </a:r>
          </a:p>
          <a:p>
            <a:pPr>
              <a:lnSpc>
                <a:spcPct val="150000"/>
              </a:lnSpc>
            </a:pPr>
            <a:r>
              <a:rPr lang="en-US" dirty="0"/>
              <a:t>Some things unclear: how much is possible? Where could they exist? Will this change as climate changes? </a:t>
            </a:r>
          </a:p>
          <a:p>
            <a:pPr>
              <a:lnSpc>
                <a:spcPct val="150000"/>
              </a:lnSpc>
            </a:pPr>
            <a:r>
              <a:rPr lang="en-US" dirty="0"/>
              <a:t>Previous efforts: coarse approximations of global forest degradations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B967EE-8EC0-489C-85F0-6223F51C2A79}"/>
              </a:ext>
            </a:extLst>
          </p:cNvPr>
          <p:cNvSpPr txBox="1">
            <a:spLocks/>
          </p:cNvSpPr>
          <p:nvPr/>
        </p:nvSpPr>
        <p:spPr>
          <a:xfrm>
            <a:off x="677334" y="4403445"/>
            <a:ext cx="8843184" cy="17104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Forest: land of at least 0.5 ha covered by at least 10% tree cover and without agricultural activity or human settlements</a:t>
            </a:r>
          </a:p>
          <a:p>
            <a:pPr>
              <a:lnSpc>
                <a:spcPct val="150000"/>
              </a:lnSpc>
            </a:pPr>
            <a:r>
              <a:rPr lang="en-US" dirty="0"/>
              <a:t>Canopy cover: area of the land covered by tree crown vertically projected to ground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A4CEE7-3C5A-4F44-B508-8B3091DF0F54}"/>
              </a:ext>
            </a:extLst>
          </p:cNvPr>
          <p:cNvSpPr txBox="1">
            <a:spLocks/>
          </p:cNvSpPr>
          <p:nvPr/>
        </p:nvSpPr>
        <p:spPr>
          <a:xfrm>
            <a:off x="677334" y="3715691"/>
            <a:ext cx="8596668" cy="68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9216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D2A7-1FE8-4B4E-9C3C-A1159EC8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Evaluating Global Potential Tree Coverage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F3E8E1-BB1C-4637-9B97-341D9353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Direct measurements of tree cover from protected areas</a:t>
            </a:r>
          </a:p>
          <a:p>
            <a:r>
              <a:rPr lang="en-US" dirty="0"/>
              <a:t>Interpolate “natural tree cover” estimates globally</a:t>
            </a:r>
          </a:p>
          <a:p>
            <a:r>
              <a:rPr lang="en-US" dirty="0"/>
              <a:t>Used a random forest machine-learning approach to generate predictive model</a:t>
            </a:r>
          </a:p>
          <a:p>
            <a:r>
              <a:rPr lang="en-US" dirty="0"/>
              <a:t>Result: Earth’s tree carrying capacity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A49A5785-8BE7-4DC3-ABB3-40018BA3F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43" y="1590675"/>
            <a:ext cx="5133932" cy="336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63FABC53-A1A7-46C2-8FDB-AB6E4ADB6F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"/>
          <a:stretch/>
        </p:blipFill>
        <p:spPr>
          <a:xfrm>
            <a:off x="969292" y="749666"/>
            <a:ext cx="10349428" cy="535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435D824D-7986-49FE-A294-CC2762ADF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" y="389116"/>
            <a:ext cx="5930265" cy="6079767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919A20E-7A33-454C-83A9-5D21F4C23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315" y="5516383"/>
            <a:ext cx="5501640" cy="9525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1C4A7D-0461-4CAE-9BB2-5D7E87D7B3E7}"/>
              </a:ext>
            </a:extLst>
          </p:cNvPr>
          <p:cNvSpPr txBox="1">
            <a:spLocks/>
          </p:cNvSpPr>
          <p:nvPr/>
        </p:nvSpPr>
        <p:spPr>
          <a:xfrm>
            <a:off x="6330315" y="1648632"/>
            <a:ext cx="3720916" cy="356073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Canopy cover</a:t>
            </a:r>
          </a:p>
          <a:p>
            <a:r>
              <a:rPr lang="en-US" dirty="0"/>
              <a:t>Accounting for human development &amp; agriculture: used two existing models</a:t>
            </a:r>
          </a:p>
          <a:p>
            <a:r>
              <a:rPr lang="en-US" dirty="0"/>
              <a:t>Clustered in several countries</a:t>
            </a:r>
          </a:p>
          <a:p>
            <a:r>
              <a:rPr lang="en-US" dirty="0"/>
              <a:t>Estimate that vegetation in potential restoration areas could store 205 </a:t>
            </a:r>
            <a:r>
              <a:rPr lang="en-US" dirty="0" err="1"/>
              <a:t>GtC</a:t>
            </a:r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BF6AB-F1C9-4583-8AFD-54C286986891}"/>
              </a:ext>
            </a:extLst>
          </p:cNvPr>
          <p:cNvSpPr txBox="1">
            <a:spLocks/>
          </p:cNvSpPr>
          <p:nvPr/>
        </p:nvSpPr>
        <p:spPr>
          <a:xfrm>
            <a:off x="6330315" y="174323"/>
            <a:ext cx="3729076" cy="1320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/>
              <a:t>Tree Restoration Potential</a:t>
            </a:r>
          </a:p>
        </p:txBody>
      </p:sp>
    </p:spTree>
    <p:extLst>
      <p:ext uri="{BB962C8B-B14F-4D97-AF65-F5344CB8AC3E}">
        <p14:creationId xmlns:p14="http://schemas.microsoft.com/office/powerpoint/2010/main" val="223476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map&#10;&#10;Description automatically generated">
            <a:extLst>
              <a:ext uri="{FF2B5EF4-FFF2-40B4-BE49-F238E27FC236}">
                <a16:creationId xmlns:a16="http://schemas.microsoft.com/office/drawing/2014/main" id="{DC01E7DC-BFFC-4A76-A90C-3CB72ABAA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97" y="1340447"/>
            <a:ext cx="9925158" cy="459038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FD75C316-5BE4-4B47-BFBE-F07DBCD364AE}"/>
              </a:ext>
            </a:extLst>
          </p:cNvPr>
          <p:cNvSpPr txBox="1">
            <a:spLocks/>
          </p:cNvSpPr>
          <p:nvPr/>
        </p:nvSpPr>
        <p:spPr>
          <a:xfrm>
            <a:off x="1131897" y="430193"/>
            <a:ext cx="8735416" cy="8603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/>
              <a:t>Potential Tree Cover in a Future Climate</a:t>
            </a:r>
          </a:p>
        </p:txBody>
      </p:sp>
    </p:spTree>
    <p:extLst>
      <p:ext uri="{BB962C8B-B14F-4D97-AF65-F5344CB8AC3E}">
        <p14:creationId xmlns:p14="http://schemas.microsoft.com/office/powerpoint/2010/main" val="392874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F700-82F6-4B3C-B34E-2F6C93701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4DD1-4140-4692-ACD3-AB5FE08E2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en-US" dirty="0"/>
              <a:t>Potential for tree planting exists globally</a:t>
            </a:r>
          </a:p>
          <a:p>
            <a:endParaRPr lang="en-US" dirty="0"/>
          </a:p>
          <a:p>
            <a:r>
              <a:rPr lang="en-US" dirty="0"/>
              <a:t>Tree restoration is an effective way to capture carbon now</a:t>
            </a:r>
          </a:p>
          <a:p>
            <a:endParaRPr lang="en-US" dirty="0"/>
          </a:p>
          <a:p>
            <a:r>
              <a:rPr lang="en-US" dirty="0"/>
              <a:t>Future climate will be different: urgency needed along with other mitigation methods</a:t>
            </a:r>
          </a:p>
        </p:txBody>
      </p:sp>
      <p:pic>
        <p:nvPicPr>
          <p:cNvPr id="5" name="Picture 4" descr="Cross section of young plant and roots">
            <a:extLst>
              <a:ext uri="{FF2B5EF4-FFF2-40B4-BE49-F238E27FC236}">
                <a16:creationId xmlns:a16="http://schemas.microsoft.com/office/drawing/2014/main" id="{316DEDDA-A274-DC72-BCEC-2A5B04DA5A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66" r="38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106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889D-932E-4253-A777-61F1B090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69576"/>
            <a:ext cx="8596668" cy="1320800"/>
          </a:xfrm>
        </p:spPr>
        <p:txBody>
          <a:bodyPr/>
          <a:lstStyle/>
          <a:p>
            <a:r>
              <a:rPr lang="en-US" dirty="0"/>
              <a:t>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7B9BF-809D-4383-AE27-4C209ADDE44B}"/>
              </a:ext>
            </a:extLst>
          </p:cNvPr>
          <p:cNvSpPr txBox="1">
            <a:spLocks/>
          </p:cNvSpPr>
          <p:nvPr/>
        </p:nvSpPr>
        <p:spPr>
          <a:xfrm>
            <a:off x="677334" y="2286000"/>
            <a:ext cx="8368567" cy="34147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Bastin</a:t>
            </a:r>
            <a:r>
              <a:rPr lang="en-US" dirty="0"/>
              <a:t>, Jean-Francois, et al., “The global tree restoration potential.” Science, vol. 365, July 2019, pp. 76-79, 10.1126/science.aax0848</a:t>
            </a:r>
          </a:p>
        </p:txBody>
      </p:sp>
    </p:spTree>
    <p:extLst>
      <p:ext uri="{BB962C8B-B14F-4D97-AF65-F5344CB8AC3E}">
        <p14:creationId xmlns:p14="http://schemas.microsoft.com/office/powerpoint/2010/main" val="6756405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F72859C5B024088979276ECCB1FFF" ma:contentTypeVersion="10" ma:contentTypeDescription="Create a new document." ma:contentTypeScope="" ma:versionID="8c752ebc68a6bd9e3cdf731c0a4b5866">
  <xsd:schema xmlns:xsd="http://www.w3.org/2001/XMLSchema" xmlns:xs="http://www.w3.org/2001/XMLSchema" xmlns:p="http://schemas.microsoft.com/office/2006/metadata/properties" xmlns:ns3="1d0aa3e6-55a8-4663-8a21-224e65895df8" xmlns:ns4="5963da4a-ff79-4ff5-8c17-91fdf0b66ea9" targetNamespace="http://schemas.microsoft.com/office/2006/metadata/properties" ma:root="true" ma:fieldsID="1f7a7cad4753aa92be033fdc558ee770" ns3:_="" ns4:_="">
    <xsd:import namespace="1d0aa3e6-55a8-4663-8a21-224e65895df8"/>
    <xsd:import namespace="5963da4a-ff79-4ff5-8c17-91fdf0b66e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aa3e6-55a8-4663-8a21-224e65895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3da4a-ff79-4ff5-8c17-91fdf0b66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A12206-808D-4360-A0AA-5DA4F702F9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EA923-9946-4B71-8689-80552912B0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aa3e6-55a8-4663-8a21-224e65895df8"/>
    <ds:schemaRef ds:uri="5963da4a-ff79-4ff5-8c17-91fdf0b66e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76BB25-D360-4F8B-8BFC-0AE0A6196F18}">
  <ds:schemaRefs>
    <ds:schemaRef ds:uri="1d0aa3e6-55a8-4663-8a21-224e65895df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5963da4a-ff79-4ff5-8c17-91fdf0b66ea9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668</TotalTime>
  <Words>259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Outline</vt:lpstr>
      <vt:lpstr>Motivation</vt:lpstr>
      <vt:lpstr>Evaluating Global Potential Tree Coverage</vt:lpstr>
      <vt:lpstr>PowerPoint Presentation</vt:lpstr>
      <vt:lpstr>PowerPoint Presentation</vt:lpstr>
      <vt:lpstr>PowerPoint Presentation</vt:lpstr>
      <vt:lpstr>Conclusions</vt:lpstr>
      <vt:lpstr>Citation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McKenna, Shayne</dc:creator>
  <cp:lastModifiedBy>McKenna, Shayne</cp:lastModifiedBy>
  <cp:revision>6</cp:revision>
  <dcterms:created xsi:type="dcterms:W3CDTF">2022-10-24T14:59:57Z</dcterms:created>
  <dcterms:modified xsi:type="dcterms:W3CDTF">2022-10-25T02:19:11Z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0x010100F17F72859C5B024088979276ECCB1FFF</vt:lpwstr>
  </property>
</Properties>
</file>