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63" r:id="rId4"/>
    <p:sldId id="267" r:id="rId5"/>
    <p:sldId id="271" r:id="rId6"/>
    <p:sldId id="266" r:id="rId7"/>
    <p:sldId id="258" r:id="rId8"/>
    <p:sldId id="262" r:id="rId9"/>
    <p:sldId id="269" r:id="rId10"/>
    <p:sldId id="264" r:id="rId11"/>
    <p:sldId id="265" r:id="rId12"/>
    <p:sldId id="259" r:id="rId13"/>
    <p:sldId id="272" r:id="rId14"/>
    <p:sldId id="268"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14"/>
    <p:restoredTop sz="65782"/>
  </p:normalViewPr>
  <p:slideViewPr>
    <p:cSldViewPr snapToGrid="0">
      <p:cViewPr varScale="1">
        <p:scale>
          <a:sx n="82" d="100"/>
          <a:sy n="82" d="100"/>
        </p:scale>
        <p:origin x="2208" y="160"/>
      </p:cViewPr>
      <p:guideLst/>
    </p:cSldViewPr>
  </p:slideViewPr>
  <p:notesTextViewPr>
    <p:cViewPr>
      <p:scale>
        <a:sx n="1" d="1"/>
        <a:sy n="1" d="1"/>
      </p:scale>
      <p:origin x="0" y="0"/>
    </p:cViewPr>
  </p:notesTextViewPr>
  <p:notesViewPr>
    <p:cSldViewPr snapToGrid="0">
      <p:cViewPr varScale="1">
        <p:scale>
          <a:sx n="97" d="100"/>
          <a:sy n="97" d="100"/>
        </p:scale>
        <p:origin x="3976"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1619BC-DBFC-B542-9E96-15A12067AA7C}" type="datetimeFigureOut">
              <a:rPr lang="en-US" smtClean="0"/>
              <a:t>10/19/22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5BFF10-D54A-1F48-9466-F34D90F041DF}" type="slidenum">
              <a:rPr lang="en-US" smtClean="0"/>
              <a:t>‹#›</a:t>
            </a:fld>
            <a:endParaRPr lang="en-US"/>
          </a:p>
        </p:txBody>
      </p:sp>
    </p:spTree>
    <p:extLst>
      <p:ext uri="{BB962C8B-B14F-4D97-AF65-F5344CB8AC3E}">
        <p14:creationId xmlns:p14="http://schemas.microsoft.com/office/powerpoint/2010/main" val="36307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 of the method and how the calculation works, it won’t be talked about in this presentation and it’s also not the focus of this paper either. They are a bunch of other papers in the references which talked about the methods in detail which you can refer to if </a:t>
            </a:r>
            <a:r>
              <a:rPr lang="en-US"/>
              <a:t>you’re interested.</a:t>
            </a:r>
            <a:endParaRPr lang="en-US" dirty="0"/>
          </a:p>
        </p:txBody>
      </p:sp>
      <p:sp>
        <p:nvSpPr>
          <p:cNvPr id="4" name="Slide Number Placeholder 3"/>
          <p:cNvSpPr>
            <a:spLocks noGrp="1"/>
          </p:cNvSpPr>
          <p:nvPr>
            <p:ph type="sldNum" sz="quarter" idx="5"/>
          </p:nvPr>
        </p:nvSpPr>
        <p:spPr/>
        <p:txBody>
          <a:bodyPr/>
          <a:lstStyle/>
          <a:p>
            <a:fld id="{B05BFF10-D54A-1F48-9466-F34D90F041DF}" type="slidenum">
              <a:rPr lang="en-US" smtClean="0"/>
              <a:t>1</a:t>
            </a:fld>
            <a:endParaRPr lang="en-US"/>
          </a:p>
        </p:txBody>
      </p:sp>
    </p:spTree>
    <p:extLst>
      <p:ext uri="{BB962C8B-B14F-4D97-AF65-F5344CB8AC3E}">
        <p14:creationId xmlns:p14="http://schemas.microsoft.com/office/powerpoint/2010/main" val="222180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It looks like we are in a not good situation, but does it mean we will be good if we bring those values down respectively? Does it really look that simple as it seems to be? Addressing this problem might be way complicated that we thought.</a:t>
            </a:r>
            <a:endParaRPr lang="en-US" sz="1800" dirty="0">
              <a:effectLst/>
              <a:latin typeface="AdvTTd7835f1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dvTTd7835f1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vTTd7835f12"/>
              </a:rPr>
              <a:t>This has profound implications for global sustainability, because it emphasizes that we can’t address the problems separately but need to address multiple interacting environmental processes simultaneously.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05BFF10-D54A-1F48-9466-F34D90F041DF}" type="slidenum">
              <a:rPr lang="en-US" smtClean="0"/>
              <a:t>10</a:t>
            </a:fld>
            <a:endParaRPr lang="en-US"/>
          </a:p>
        </p:txBody>
      </p:sp>
    </p:spTree>
    <p:extLst>
      <p:ext uri="{BB962C8B-B14F-4D97-AF65-F5344CB8AC3E}">
        <p14:creationId xmlns:p14="http://schemas.microsoft.com/office/powerpoint/2010/main" val="1904093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dvTTd7835f12"/>
              </a:rPr>
              <a:t>Is the concept of global planetary boundary good enough for guiding policy-making? Maybe not, It’s a good concept but it might not have been very practical.</a:t>
            </a:r>
          </a:p>
        </p:txBody>
      </p:sp>
      <p:sp>
        <p:nvSpPr>
          <p:cNvPr id="4" name="Slide Number Placeholder 3"/>
          <p:cNvSpPr>
            <a:spLocks noGrp="1"/>
          </p:cNvSpPr>
          <p:nvPr>
            <p:ph type="sldNum" sz="quarter" idx="5"/>
          </p:nvPr>
        </p:nvSpPr>
        <p:spPr/>
        <p:txBody>
          <a:bodyPr/>
          <a:lstStyle/>
          <a:p>
            <a:fld id="{B05BFF10-D54A-1F48-9466-F34D90F041DF}" type="slidenum">
              <a:rPr lang="en-US" smtClean="0"/>
              <a:t>11</a:t>
            </a:fld>
            <a:endParaRPr lang="en-US"/>
          </a:p>
        </p:txBody>
      </p:sp>
    </p:spTree>
    <p:extLst>
      <p:ext uri="{BB962C8B-B14F-4D97-AF65-F5344CB8AC3E}">
        <p14:creationId xmlns:p14="http://schemas.microsoft.com/office/powerpoint/2010/main" val="851840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the PB concept is not good enough, it has started to make difference in the policy making.</a:t>
            </a:r>
          </a:p>
          <a:p>
            <a:endParaRPr lang="en-US" dirty="0"/>
          </a:p>
          <a:p>
            <a:r>
              <a:rPr lang="en-US" dirty="0"/>
              <a:t>In 2011, two years after the first paper about planetary boundary, Former UN Secretary urged that we should defend the science that shows we are stretching planetary boundaries to a perilous degree.</a:t>
            </a:r>
          </a:p>
          <a:p>
            <a:endParaRPr lang="en-US" dirty="0"/>
          </a:p>
          <a:p>
            <a:r>
              <a:rPr lang="en-US" dirty="0"/>
              <a:t>From 2013 to 2016, the world business council used </a:t>
            </a:r>
            <a:r>
              <a:rPr lang="en-US" dirty="0">
                <a:solidFill>
                  <a:srgbClr val="C00000"/>
                </a:solidFill>
                <a:latin typeface="Book Antiqua" panose="02040602050305030304" pitchFamily="18" charset="0"/>
                <a:cs typeface="Bangla MN" pitchFamily="2" charset="0"/>
              </a:rPr>
              <a:t>used the planetary boundaries framework to shape their Action 2020 strategy.</a:t>
            </a:r>
          </a:p>
          <a:p>
            <a:endParaRPr lang="en-US" dirty="0">
              <a:solidFill>
                <a:srgbClr val="C00000"/>
              </a:solidFill>
              <a:latin typeface="Book Antiqua" panose="02040602050305030304" pitchFamily="18" charset="0"/>
              <a:cs typeface="Bangla MN" pitchFamily="2" charset="0"/>
            </a:endParaRPr>
          </a:p>
          <a:p>
            <a:r>
              <a:rPr lang="en-US" dirty="0">
                <a:solidFill>
                  <a:srgbClr val="C00000"/>
                </a:solidFill>
                <a:latin typeface="Book Antiqua" panose="02040602050305030304" pitchFamily="18" charset="0"/>
                <a:cs typeface="Bangla MN" pitchFamily="2" charset="0"/>
              </a:rPr>
              <a:t>In 2017, the Stockholm Resilience center partnered with the Swedish clothing retail H&amp;M, working to integrate the planetary boundaries framework and the circular economy concept.</a:t>
            </a:r>
            <a:endParaRPr lang="en-US" dirty="0"/>
          </a:p>
        </p:txBody>
      </p:sp>
      <p:sp>
        <p:nvSpPr>
          <p:cNvPr id="4" name="Slide Number Placeholder 3"/>
          <p:cNvSpPr>
            <a:spLocks noGrp="1"/>
          </p:cNvSpPr>
          <p:nvPr>
            <p:ph type="sldNum" sz="quarter" idx="5"/>
          </p:nvPr>
        </p:nvSpPr>
        <p:spPr/>
        <p:txBody>
          <a:bodyPr/>
          <a:lstStyle/>
          <a:p>
            <a:fld id="{B05BFF10-D54A-1F48-9466-F34D90F041DF}" type="slidenum">
              <a:rPr lang="en-US" smtClean="0"/>
              <a:t>12</a:t>
            </a:fld>
            <a:endParaRPr lang="en-US"/>
          </a:p>
        </p:txBody>
      </p:sp>
    </p:spTree>
    <p:extLst>
      <p:ext uri="{BB962C8B-B14F-4D97-AF65-F5344CB8AC3E}">
        <p14:creationId xmlns:p14="http://schemas.microsoft.com/office/powerpoint/2010/main" val="894162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still encourage all of you to read the original paper as it’s really really well written and contains tons of more information that what’s covered in my today’s presentation.</a:t>
            </a:r>
          </a:p>
        </p:txBody>
      </p:sp>
      <p:sp>
        <p:nvSpPr>
          <p:cNvPr id="4" name="Slide Number Placeholder 3"/>
          <p:cNvSpPr>
            <a:spLocks noGrp="1"/>
          </p:cNvSpPr>
          <p:nvPr>
            <p:ph type="sldNum" sz="quarter" idx="5"/>
          </p:nvPr>
        </p:nvSpPr>
        <p:spPr/>
        <p:txBody>
          <a:bodyPr/>
          <a:lstStyle/>
          <a:p>
            <a:fld id="{B05BFF10-D54A-1F48-9466-F34D90F041DF}" type="slidenum">
              <a:rPr lang="en-US" smtClean="0"/>
              <a:t>14</a:t>
            </a:fld>
            <a:endParaRPr lang="en-US"/>
          </a:p>
        </p:txBody>
      </p:sp>
    </p:spTree>
    <p:extLst>
      <p:ext uri="{BB962C8B-B14F-4D97-AF65-F5344CB8AC3E}">
        <p14:creationId xmlns:p14="http://schemas.microsoft.com/office/powerpoint/2010/main" val="668842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Lato" panose="020F0502020204030204" pitchFamily="34" charset="0"/>
              </a:rPr>
              <a:t>First, we want to answer the question – what is planetary boundary and why should we care.</a:t>
            </a:r>
          </a:p>
        </p:txBody>
      </p:sp>
      <p:sp>
        <p:nvSpPr>
          <p:cNvPr id="4" name="Slide Number Placeholder 3"/>
          <p:cNvSpPr>
            <a:spLocks noGrp="1"/>
          </p:cNvSpPr>
          <p:nvPr>
            <p:ph type="sldNum" sz="quarter" idx="5"/>
          </p:nvPr>
        </p:nvSpPr>
        <p:spPr/>
        <p:txBody>
          <a:bodyPr/>
          <a:lstStyle/>
          <a:p>
            <a:fld id="{B05BFF10-D54A-1F48-9466-F34D90F041DF}" type="slidenum">
              <a:rPr lang="en-US" smtClean="0"/>
              <a:t>2</a:t>
            </a:fld>
            <a:endParaRPr lang="en-US"/>
          </a:p>
        </p:txBody>
      </p:sp>
    </p:spTree>
    <p:extLst>
      <p:ext uri="{BB962C8B-B14F-4D97-AF65-F5344CB8AC3E}">
        <p14:creationId xmlns:p14="http://schemas.microsoft.com/office/powerpoint/2010/main" val="3746593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dvTTd7835f12"/>
              </a:rPr>
              <a:t>Do we really need to concern ourselves with that concept, considering that the earth we’re living on is abundant in resources. Is the earth really falling into a pit? We can take a look at some figures.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dvTTd7835f1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dvTTd7835f12"/>
              </a:rPr>
              <a:t>The figure on the left shows the temperature anomalies estimated from the ice core records from the Greenland ice sheet project. The bubbles from the ice core contain the air from epochs ago, which can be used to estimate temperature. </a:t>
            </a:r>
            <a:r>
              <a:rPr lang="en-US" sz="1800" b="0" i="0" dirty="0">
                <a:solidFill>
                  <a:srgbClr val="000000"/>
                </a:solidFill>
                <a:effectLst/>
                <a:latin typeface="Times" pitchFamily="2" charset="0"/>
              </a:rPr>
              <a:t>The Holocene is the</a:t>
            </a:r>
            <a:r>
              <a:rPr lang="en-US" sz="1200" b="0" i="0" dirty="0">
                <a:solidFill>
                  <a:srgbClr val="000000"/>
                </a:solidFill>
                <a:effectLst/>
                <a:latin typeface="Times" pitchFamily="2" charset="0"/>
              </a:rPr>
              <a:t> time since the end of the last major glacial epoch, or "ice age.” In general, the Holocene has been a relatively warm period in between ice ages.</a:t>
            </a:r>
            <a:endParaRPr lang="en-US" sz="1200" dirty="0">
              <a:effectLst/>
              <a:latin typeface="AdvTTd7835f1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dvTTd7835f1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dvTTd7835f12"/>
              </a:rPr>
              <a:t>As it’s shown in this figure, the Holocene epoch, the last 11,700-year-long period, the only state of the planet that we know for certain can support contemporary human societies shows minor variations in climate compared to the huge climate variations throughout the earth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dvTTd7835f1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dvTTd7835f12"/>
              </a:rPr>
              <a:t>However, the human enterprise has grown so dramatically since the mid-20th century that the relatively stable Holocene epoch is now being destabilized. </a:t>
            </a:r>
            <a:r>
              <a:rPr lang="en-US" sz="1800" dirty="0">
                <a:effectLst/>
                <a:latin typeface="AdvTTd7835f12"/>
              </a:rPr>
              <a:t>In fact, a new geological epoch, the Anthropocene, has been proposed.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chemeClr val="tx1"/>
              </a:solidFill>
              <a:effectLst/>
              <a:latin typeface="AdvTTd7835f1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1" dirty="0">
                <a:solidFill>
                  <a:srgbClr val="666666"/>
                </a:solidFill>
                <a:effectLst/>
                <a:latin typeface="Montserrat" panose="020F0502020204030204" pitchFamily="34" charset="0"/>
              </a:rPr>
              <a:t>Stability landscape on the right shows the pathway of the Earth System out of the Holocene</a:t>
            </a:r>
            <a:r>
              <a:rPr lang="en-US" sz="1800" b="0" i="1" dirty="0">
                <a:solidFill>
                  <a:srgbClr val="666666"/>
                </a:solidFill>
                <a:effectLst/>
                <a:latin typeface="AdvTTd7835f12"/>
              </a:rPr>
              <a:t>, </a:t>
            </a:r>
            <a:r>
              <a:rPr lang="en-US" sz="2800" b="0" i="1" dirty="0">
                <a:solidFill>
                  <a:srgbClr val="666666"/>
                </a:solidFill>
                <a:effectLst/>
                <a:latin typeface="Montserrat" pitchFamily="2" charset="77"/>
              </a:rPr>
              <a:t>to its present position in the hotter Anthropocene</a:t>
            </a:r>
            <a:r>
              <a:rPr lang="en-US" sz="1800" b="0" i="1" dirty="0">
                <a:solidFill>
                  <a:srgbClr val="666666"/>
                </a:solidFill>
                <a:effectLst/>
                <a:latin typeface="AdvTTd7835f12"/>
              </a:rPr>
              <a:t>. T</a:t>
            </a:r>
            <a:r>
              <a:rPr lang="en-US" sz="2800" b="0" i="1" dirty="0">
                <a:solidFill>
                  <a:srgbClr val="666666"/>
                </a:solidFill>
                <a:effectLst/>
                <a:latin typeface="Montserrat" pitchFamily="2" charset="77"/>
              </a:rPr>
              <a:t>wo divergent pathways that the Earth System might take in the future are shown here. Currently, the Earth System is on a Hothouse Earth pathway driven by human emissions of greenhouse gases and biosphere degradation toward a planetary threshold, beyond which the system follows an essentially irreversible pathway driven by intrinsic </a:t>
            </a:r>
            <a:r>
              <a:rPr lang="en-US" sz="2800" b="0" i="1" dirty="0" err="1">
                <a:solidFill>
                  <a:srgbClr val="666666"/>
                </a:solidFill>
                <a:effectLst/>
                <a:latin typeface="Montserrat" pitchFamily="2" charset="77"/>
              </a:rPr>
              <a:t>biogeophysical</a:t>
            </a:r>
            <a:r>
              <a:rPr lang="en-US" sz="2800" b="0" i="1" dirty="0">
                <a:solidFill>
                  <a:srgbClr val="666666"/>
                </a:solidFill>
                <a:effectLst/>
                <a:latin typeface="Montserrat" pitchFamily="2" charset="77"/>
              </a:rPr>
              <a:t> feedbacks.</a:t>
            </a:r>
            <a:endParaRPr lang="en-US" sz="1800" dirty="0">
              <a:effectLst/>
              <a:latin typeface="AdvTTd7835f1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dvTTd7835f1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vTTd7835f12"/>
              </a:rPr>
              <a:t>The precautionary principle suggests that human societies would be unwise to drive the Earth system substantially away from a Holocene-like condition. A continuing trajectory away from the Holocene could lead, with an uncomfortably high probability, to a very different state of the Earth system, one that is likely to be much less hospitable to the development of human societies.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dvTTd7835f1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vTTd7835f12"/>
              </a:rPr>
              <a:t>The Planetary boundary framework exactly aims to help guide human societies away from such a trajectory by defining a </a:t>
            </a:r>
            <a:r>
              <a:rPr lang="en-US" sz="1800" dirty="0">
                <a:effectLst/>
                <a:latin typeface="AdvTTd7835f12+20"/>
              </a:rPr>
              <a:t>“</a:t>
            </a:r>
            <a:r>
              <a:rPr lang="en-US" sz="1800" dirty="0">
                <a:effectLst/>
                <a:latin typeface="AdvTTd7835f12"/>
              </a:rPr>
              <a:t>safe operating space</a:t>
            </a:r>
            <a:r>
              <a:rPr lang="en-US" sz="1800" dirty="0">
                <a:effectLst/>
                <a:latin typeface="AdvTTd7835f12+20"/>
              </a:rPr>
              <a:t>” </a:t>
            </a:r>
            <a:r>
              <a:rPr lang="en-US" sz="1800" dirty="0">
                <a:effectLst/>
                <a:latin typeface="AdvTTd7835f12"/>
              </a:rPr>
              <a:t>in which we can continue to develop and thrive.</a:t>
            </a:r>
          </a:p>
        </p:txBody>
      </p:sp>
      <p:sp>
        <p:nvSpPr>
          <p:cNvPr id="4" name="Slide Number Placeholder 3"/>
          <p:cNvSpPr>
            <a:spLocks noGrp="1"/>
          </p:cNvSpPr>
          <p:nvPr>
            <p:ph type="sldNum" sz="quarter" idx="5"/>
          </p:nvPr>
        </p:nvSpPr>
        <p:spPr/>
        <p:txBody>
          <a:bodyPr/>
          <a:lstStyle/>
          <a:p>
            <a:fld id="{B05BFF10-D54A-1F48-9466-F34D90F041DF}" type="slidenum">
              <a:rPr lang="en-US" smtClean="0"/>
              <a:t>3</a:t>
            </a:fld>
            <a:endParaRPr lang="en-US"/>
          </a:p>
        </p:txBody>
      </p:sp>
    </p:spTree>
    <p:extLst>
      <p:ext uri="{BB962C8B-B14F-4D97-AF65-F5344CB8AC3E}">
        <p14:creationId xmlns:p14="http://schemas.microsoft.com/office/powerpoint/2010/main" val="1972484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Lato" panose="020F0502020204030204" pitchFamily="34" charset="0"/>
              </a:rPr>
              <a:t>In 2009, Scientist </a:t>
            </a:r>
            <a:r>
              <a:rPr lang="en-US" b="0" i="0" dirty="0" err="1">
                <a:solidFill>
                  <a:srgbClr val="000000"/>
                </a:solidFill>
                <a:effectLst/>
                <a:latin typeface="Lato" panose="020F0502020204030204" pitchFamily="34" charset="0"/>
              </a:rPr>
              <a:t>Rockström</a:t>
            </a:r>
            <a:r>
              <a:rPr lang="en-US" b="0" i="0" dirty="0">
                <a:solidFill>
                  <a:srgbClr val="000000"/>
                </a:solidFill>
                <a:effectLst/>
                <a:latin typeface="Lato" panose="020F0502020204030204" pitchFamily="34" charset="0"/>
              </a:rPr>
              <a:t> led a group of internationally renowned scientists to identify the nine processes that regulate the stability and resilience of the Earth system and proposed quantitative planetary boundaries within which humanity can continue to develop and thrive.</a:t>
            </a:r>
            <a:endParaRPr lang="en-US" dirty="0"/>
          </a:p>
        </p:txBody>
      </p:sp>
      <p:sp>
        <p:nvSpPr>
          <p:cNvPr id="4" name="Slide Number Placeholder 3"/>
          <p:cNvSpPr>
            <a:spLocks noGrp="1"/>
          </p:cNvSpPr>
          <p:nvPr>
            <p:ph type="sldNum" sz="quarter" idx="5"/>
          </p:nvPr>
        </p:nvSpPr>
        <p:spPr/>
        <p:txBody>
          <a:bodyPr/>
          <a:lstStyle/>
          <a:p>
            <a:fld id="{B05BFF10-D54A-1F48-9466-F34D90F041DF}" type="slidenum">
              <a:rPr lang="en-US" smtClean="0"/>
              <a:t>4</a:t>
            </a:fld>
            <a:endParaRPr lang="en-US"/>
          </a:p>
        </p:txBody>
      </p:sp>
    </p:spTree>
    <p:extLst>
      <p:ext uri="{BB962C8B-B14F-4D97-AF65-F5344CB8AC3E}">
        <p14:creationId xmlns:p14="http://schemas.microsoft.com/office/powerpoint/2010/main" val="647954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some previous studies, some processes have been accessed regionally and they vary regionally, as this figure shows, the status of boundaries for phosphorus, nitrogen, land-system change and freshwater use vary dramatically from a spatial perspective, the mid-west part of the united states, eastern part of China and Europe have the worst situations, a lot of area in these regions is in the red zone, which represents high risk.</a:t>
            </a:r>
          </a:p>
        </p:txBody>
      </p:sp>
      <p:sp>
        <p:nvSpPr>
          <p:cNvPr id="4" name="Slide Number Placeholder 3"/>
          <p:cNvSpPr>
            <a:spLocks noGrp="1"/>
          </p:cNvSpPr>
          <p:nvPr>
            <p:ph type="sldNum" sz="quarter" idx="5"/>
          </p:nvPr>
        </p:nvSpPr>
        <p:spPr/>
        <p:txBody>
          <a:bodyPr/>
          <a:lstStyle/>
          <a:p>
            <a:fld id="{B05BFF10-D54A-1F48-9466-F34D90F041DF}" type="slidenum">
              <a:rPr lang="en-US" smtClean="0"/>
              <a:t>5</a:t>
            </a:fld>
            <a:endParaRPr lang="en-US"/>
          </a:p>
        </p:txBody>
      </p:sp>
    </p:spTree>
    <p:extLst>
      <p:ext uri="{BB962C8B-B14F-4D97-AF65-F5344CB8AC3E}">
        <p14:creationId xmlns:p14="http://schemas.microsoft.com/office/powerpoint/2010/main" val="118562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situation also varies temporally, this figure shows the regional boundary of freshwater use. As we can observe here, most of the area on earth is in the green zone which is the safe area where the number of months per year with a transgression is below 2, as opposed to only a small portion of aera in India and China show great risk, where the number of months of transgression is over 6 months. We have risk index down below showing spatial variance.</a:t>
            </a:r>
          </a:p>
        </p:txBody>
      </p:sp>
      <p:sp>
        <p:nvSpPr>
          <p:cNvPr id="4" name="Slide Number Placeholder 3"/>
          <p:cNvSpPr>
            <a:spLocks noGrp="1"/>
          </p:cNvSpPr>
          <p:nvPr>
            <p:ph type="sldNum" sz="quarter" idx="5"/>
          </p:nvPr>
        </p:nvSpPr>
        <p:spPr/>
        <p:txBody>
          <a:bodyPr/>
          <a:lstStyle/>
          <a:p>
            <a:fld id="{B05BFF10-D54A-1F48-9466-F34D90F041DF}" type="slidenum">
              <a:rPr lang="en-US" smtClean="0"/>
              <a:t>6</a:t>
            </a:fld>
            <a:endParaRPr lang="en-US"/>
          </a:p>
        </p:txBody>
      </p:sp>
    </p:spTree>
    <p:extLst>
      <p:ext uri="{BB962C8B-B14F-4D97-AF65-F5344CB8AC3E}">
        <p14:creationId xmlns:p14="http://schemas.microsoft.com/office/powerpoint/2010/main" val="399202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of the complexity of the earth system and human activities, are there global-scale planetary boundaries? It’s even possible to derive planetary boundaries. Fortunately, the answer is positive.</a:t>
            </a:r>
          </a:p>
        </p:txBody>
      </p:sp>
      <p:sp>
        <p:nvSpPr>
          <p:cNvPr id="4" name="Slide Number Placeholder 3"/>
          <p:cNvSpPr>
            <a:spLocks noGrp="1"/>
          </p:cNvSpPr>
          <p:nvPr>
            <p:ph type="sldNum" sz="quarter" idx="5"/>
          </p:nvPr>
        </p:nvSpPr>
        <p:spPr/>
        <p:txBody>
          <a:bodyPr/>
          <a:lstStyle/>
          <a:p>
            <a:fld id="{B05BFF10-D54A-1F48-9466-F34D90F041DF}" type="slidenum">
              <a:rPr lang="en-US" smtClean="0"/>
              <a:t>7</a:t>
            </a:fld>
            <a:endParaRPr lang="en-US"/>
          </a:p>
        </p:txBody>
      </p:sp>
    </p:spTree>
    <p:extLst>
      <p:ext uri="{BB962C8B-B14F-4D97-AF65-F5344CB8AC3E}">
        <p14:creationId xmlns:p14="http://schemas.microsoft.com/office/powerpoint/2010/main" val="102042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answering all of these questions, we might want to now take a look at the current status of the boundaries and wonder how the earth is doing so far.</a:t>
            </a:r>
          </a:p>
          <a:p>
            <a:endParaRPr lang="en-US" dirty="0"/>
          </a:p>
          <a:p>
            <a:r>
              <a:rPr lang="en-US" dirty="0"/>
              <a:t>(Does this approach or the whole concept oversimplify the problem?)</a:t>
            </a:r>
          </a:p>
          <a:p>
            <a:endParaRPr lang="en-US" dirty="0"/>
          </a:p>
          <a:p>
            <a:endParaRPr lang="en-US" dirty="0"/>
          </a:p>
        </p:txBody>
      </p:sp>
      <p:sp>
        <p:nvSpPr>
          <p:cNvPr id="4" name="Slide Number Placeholder 3"/>
          <p:cNvSpPr>
            <a:spLocks noGrp="1"/>
          </p:cNvSpPr>
          <p:nvPr>
            <p:ph type="sldNum" sz="quarter" idx="5"/>
          </p:nvPr>
        </p:nvSpPr>
        <p:spPr/>
        <p:txBody>
          <a:bodyPr/>
          <a:lstStyle/>
          <a:p>
            <a:fld id="{B05BFF10-D54A-1F48-9466-F34D90F041DF}" type="slidenum">
              <a:rPr lang="en-US" smtClean="0"/>
              <a:t>8</a:t>
            </a:fld>
            <a:endParaRPr lang="en-US"/>
          </a:p>
        </p:txBody>
      </p:sp>
    </p:spTree>
    <p:extLst>
      <p:ext uri="{BB962C8B-B14F-4D97-AF65-F5344CB8AC3E}">
        <p14:creationId xmlns:p14="http://schemas.microsoft.com/office/powerpoint/2010/main" val="1828583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we have a table which shows the actual numbers of these boundaries and where we are right now.</a:t>
            </a:r>
          </a:p>
        </p:txBody>
      </p:sp>
      <p:sp>
        <p:nvSpPr>
          <p:cNvPr id="4" name="Slide Number Placeholder 3"/>
          <p:cNvSpPr>
            <a:spLocks noGrp="1"/>
          </p:cNvSpPr>
          <p:nvPr>
            <p:ph type="sldNum" sz="quarter" idx="5"/>
          </p:nvPr>
        </p:nvSpPr>
        <p:spPr/>
        <p:txBody>
          <a:bodyPr/>
          <a:lstStyle/>
          <a:p>
            <a:fld id="{B05BFF10-D54A-1F48-9466-F34D90F041DF}" type="slidenum">
              <a:rPr lang="en-US" smtClean="0"/>
              <a:t>9</a:t>
            </a:fld>
            <a:endParaRPr lang="en-US"/>
          </a:p>
        </p:txBody>
      </p:sp>
    </p:spTree>
    <p:extLst>
      <p:ext uri="{BB962C8B-B14F-4D97-AF65-F5344CB8AC3E}">
        <p14:creationId xmlns:p14="http://schemas.microsoft.com/office/powerpoint/2010/main" val="1582091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5C9A-C1FD-32DE-40B1-59D9D6086A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28E859-AEBB-D43D-5FBA-0C4946C8D7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59570F-ECDB-373F-E90F-D627F7994058}"/>
              </a:ext>
            </a:extLst>
          </p:cNvPr>
          <p:cNvSpPr>
            <a:spLocks noGrp="1"/>
          </p:cNvSpPr>
          <p:nvPr>
            <p:ph type="dt" sz="half" idx="10"/>
          </p:nvPr>
        </p:nvSpPr>
        <p:spPr/>
        <p:txBody>
          <a:bodyPr/>
          <a:lstStyle/>
          <a:p>
            <a:fld id="{277E7EDF-AE16-2440-BADD-A6795CA1A1A7}" type="datetimeFigureOut">
              <a:rPr lang="en-US" smtClean="0"/>
              <a:t>10/19/22</a:t>
            </a:fld>
            <a:endParaRPr lang="en-US"/>
          </a:p>
        </p:txBody>
      </p:sp>
      <p:sp>
        <p:nvSpPr>
          <p:cNvPr id="5" name="Footer Placeholder 4">
            <a:extLst>
              <a:ext uri="{FF2B5EF4-FFF2-40B4-BE49-F238E27FC236}">
                <a16:creationId xmlns:a16="http://schemas.microsoft.com/office/drawing/2014/main" id="{161D63DD-7A19-FDFE-06F2-38AA5E195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185EC-E40B-E8E7-CA99-0C635C8CCC99}"/>
              </a:ext>
            </a:extLst>
          </p:cNvPr>
          <p:cNvSpPr>
            <a:spLocks noGrp="1"/>
          </p:cNvSpPr>
          <p:nvPr>
            <p:ph type="sldNum" sz="quarter" idx="12"/>
          </p:nvPr>
        </p:nvSpPr>
        <p:spPr/>
        <p:txBody>
          <a:bodyPr/>
          <a:lstStyle/>
          <a:p>
            <a:fld id="{42816A3F-D959-5342-9416-C785EA40A184}" type="slidenum">
              <a:rPr lang="en-US" smtClean="0"/>
              <a:t>‹#›</a:t>
            </a:fld>
            <a:endParaRPr lang="en-US"/>
          </a:p>
        </p:txBody>
      </p:sp>
    </p:spTree>
    <p:extLst>
      <p:ext uri="{BB962C8B-B14F-4D97-AF65-F5344CB8AC3E}">
        <p14:creationId xmlns:p14="http://schemas.microsoft.com/office/powerpoint/2010/main" val="2230744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3A02-5BE7-AE36-0AC4-67D8B42C61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DAF8B8-4522-E7EA-1A55-7C8F1A5A4B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7A5C5-8711-965A-A3C1-373E0A722D57}"/>
              </a:ext>
            </a:extLst>
          </p:cNvPr>
          <p:cNvSpPr>
            <a:spLocks noGrp="1"/>
          </p:cNvSpPr>
          <p:nvPr>
            <p:ph type="dt" sz="half" idx="10"/>
          </p:nvPr>
        </p:nvSpPr>
        <p:spPr/>
        <p:txBody>
          <a:bodyPr/>
          <a:lstStyle/>
          <a:p>
            <a:fld id="{277E7EDF-AE16-2440-BADD-A6795CA1A1A7}" type="datetimeFigureOut">
              <a:rPr lang="en-US" smtClean="0"/>
              <a:t>10/19/22</a:t>
            </a:fld>
            <a:endParaRPr lang="en-US"/>
          </a:p>
        </p:txBody>
      </p:sp>
      <p:sp>
        <p:nvSpPr>
          <p:cNvPr id="5" name="Footer Placeholder 4">
            <a:extLst>
              <a:ext uri="{FF2B5EF4-FFF2-40B4-BE49-F238E27FC236}">
                <a16:creationId xmlns:a16="http://schemas.microsoft.com/office/drawing/2014/main" id="{9D517732-2708-CCB5-3697-EC189DCEB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D7236-09EF-57C1-77FF-073280673632}"/>
              </a:ext>
            </a:extLst>
          </p:cNvPr>
          <p:cNvSpPr>
            <a:spLocks noGrp="1"/>
          </p:cNvSpPr>
          <p:nvPr>
            <p:ph type="sldNum" sz="quarter" idx="12"/>
          </p:nvPr>
        </p:nvSpPr>
        <p:spPr/>
        <p:txBody>
          <a:bodyPr/>
          <a:lstStyle/>
          <a:p>
            <a:fld id="{42816A3F-D959-5342-9416-C785EA40A184}" type="slidenum">
              <a:rPr lang="en-US" smtClean="0"/>
              <a:t>‹#›</a:t>
            </a:fld>
            <a:endParaRPr lang="en-US"/>
          </a:p>
        </p:txBody>
      </p:sp>
    </p:spTree>
    <p:extLst>
      <p:ext uri="{BB962C8B-B14F-4D97-AF65-F5344CB8AC3E}">
        <p14:creationId xmlns:p14="http://schemas.microsoft.com/office/powerpoint/2010/main" val="12237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6B6634-F43B-BF24-9E67-0CC7AE3958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466DC4-ED50-E458-B592-3B5BFFA01C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388E2-93A4-0BEA-2E86-4367F4B88AA9}"/>
              </a:ext>
            </a:extLst>
          </p:cNvPr>
          <p:cNvSpPr>
            <a:spLocks noGrp="1"/>
          </p:cNvSpPr>
          <p:nvPr>
            <p:ph type="dt" sz="half" idx="10"/>
          </p:nvPr>
        </p:nvSpPr>
        <p:spPr/>
        <p:txBody>
          <a:bodyPr/>
          <a:lstStyle/>
          <a:p>
            <a:fld id="{277E7EDF-AE16-2440-BADD-A6795CA1A1A7}" type="datetimeFigureOut">
              <a:rPr lang="en-US" smtClean="0"/>
              <a:t>10/19/22</a:t>
            </a:fld>
            <a:endParaRPr lang="en-US"/>
          </a:p>
        </p:txBody>
      </p:sp>
      <p:sp>
        <p:nvSpPr>
          <p:cNvPr id="5" name="Footer Placeholder 4">
            <a:extLst>
              <a:ext uri="{FF2B5EF4-FFF2-40B4-BE49-F238E27FC236}">
                <a16:creationId xmlns:a16="http://schemas.microsoft.com/office/drawing/2014/main" id="{2AC3ACA7-B175-F6CD-0566-9B6A8C9A66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BBC03-2D3D-DA43-AA5D-99B8497CD315}"/>
              </a:ext>
            </a:extLst>
          </p:cNvPr>
          <p:cNvSpPr>
            <a:spLocks noGrp="1"/>
          </p:cNvSpPr>
          <p:nvPr>
            <p:ph type="sldNum" sz="quarter" idx="12"/>
          </p:nvPr>
        </p:nvSpPr>
        <p:spPr/>
        <p:txBody>
          <a:bodyPr/>
          <a:lstStyle/>
          <a:p>
            <a:fld id="{42816A3F-D959-5342-9416-C785EA40A184}" type="slidenum">
              <a:rPr lang="en-US" smtClean="0"/>
              <a:t>‹#›</a:t>
            </a:fld>
            <a:endParaRPr lang="en-US"/>
          </a:p>
        </p:txBody>
      </p:sp>
    </p:spTree>
    <p:extLst>
      <p:ext uri="{BB962C8B-B14F-4D97-AF65-F5344CB8AC3E}">
        <p14:creationId xmlns:p14="http://schemas.microsoft.com/office/powerpoint/2010/main" val="382221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FE22-78C1-4763-F916-4F3536CF5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FFD9B-A0E0-6F17-54D0-72568DB4AD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6EEE3-82F8-50E3-EF8D-23831963A9D6}"/>
              </a:ext>
            </a:extLst>
          </p:cNvPr>
          <p:cNvSpPr>
            <a:spLocks noGrp="1"/>
          </p:cNvSpPr>
          <p:nvPr>
            <p:ph type="dt" sz="half" idx="10"/>
          </p:nvPr>
        </p:nvSpPr>
        <p:spPr/>
        <p:txBody>
          <a:bodyPr/>
          <a:lstStyle/>
          <a:p>
            <a:fld id="{277E7EDF-AE16-2440-BADD-A6795CA1A1A7}" type="datetimeFigureOut">
              <a:rPr lang="en-US" smtClean="0"/>
              <a:t>10/19/22</a:t>
            </a:fld>
            <a:endParaRPr lang="en-US"/>
          </a:p>
        </p:txBody>
      </p:sp>
      <p:sp>
        <p:nvSpPr>
          <p:cNvPr id="5" name="Footer Placeholder 4">
            <a:extLst>
              <a:ext uri="{FF2B5EF4-FFF2-40B4-BE49-F238E27FC236}">
                <a16:creationId xmlns:a16="http://schemas.microsoft.com/office/drawing/2014/main" id="{0C76D1DD-A0E4-646F-27C5-69115F199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DD353-4F0A-5A5E-38D7-76826AB187FB}"/>
              </a:ext>
            </a:extLst>
          </p:cNvPr>
          <p:cNvSpPr>
            <a:spLocks noGrp="1"/>
          </p:cNvSpPr>
          <p:nvPr>
            <p:ph type="sldNum" sz="quarter" idx="12"/>
          </p:nvPr>
        </p:nvSpPr>
        <p:spPr/>
        <p:txBody>
          <a:bodyPr/>
          <a:lstStyle/>
          <a:p>
            <a:fld id="{42816A3F-D959-5342-9416-C785EA40A184}" type="slidenum">
              <a:rPr lang="en-US" smtClean="0"/>
              <a:t>‹#›</a:t>
            </a:fld>
            <a:endParaRPr lang="en-US"/>
          </a:p>
        </p:txBody>
      </p:sp>
    </p:spTree>
    <p:extLst>
      <p:ext uri="{BB962C8B-B14F-4D97-AF65-F5344CB8AC3E}">
        <p14:creationId xmlns:p14="http://schemas.microsoft.com/office/powerpoint/2010/main" val="2056424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3EA0-9788-3B31-4845-9DA6F627A2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A6E6AB-686D-FC22-3CD4-3D100337CB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75767-C1F1-44BC-A300-AECF172622C7}"/>
              </a:ext>
            </a:extLst>
          </p:cNvPr>
          <p:cNvSpPr>
            <a:spLocks noGrp="1"/>
          </p:cNvSpPr>
          <p:nvPr>
            <p:ph type="dt" sz="half" idx="10"/>
          </p:nvPr>
        </p:nvSpPr>
        <p:spPr/>
        <p:txBody>
          <a:bodyPr/>
          <a:lstStyle/>
          <a:p>
            <a:fld id="{277E7EDF-AE16-2440-BADD-A6795CA1A1A7}" type="datetimeFigureOut">
              <a:rPr lang="en-US" smtClean="0"/>
              <a:t>10/19/22</a:t>
            </a:fld>
            <a:endParaRPr lang="en-US"/>
          </a:p>
        </p:txBody>
      </p:sp>
      <p:sp>
        <p:nvSpPr>
          <p:cNvPr id="5" name="Footer Placeholder 4">
            <a:extLst>
              <a:ext uri="{FF2B5EF4-FFF2-40B4-BE49-F238E27FC236}">
                <a16:creationId xmlns:a16="http://schemas.microsoft.com/office/drawing/2014/main" id="{5029BC0E-3DF7-FDE2-C3DA-0F785E26A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A8CF5-E0FE-7B5E-8E58-5AEB674A57F8}"/>
              </a:ext>
            </a:extLst>
          </p:cNvPr>
          <p:cNvSpPr>
            <a:spLocks noGrp="1"/>
          </p:cNvSpPr>
          <p:nvPr>
            <p:ph type="sldNum" sz="quarter" idx="12"/>
          </p:nvPr>
        </p:nvSpPr>
        <p:spPr/>
        <p:txBody>
          <a:bodyPr/>
          <a:lstStyle/>
          <a:p>
            <a:fld id="{42816A3F-D959-5342-9416-C785EA40A184}" type="slidenum">
              <a:rPr lang="en-US" smtClean="0"/>
              <a:t>‹#›</a:t>
            </a:fld>
            <a:endParaRPr lang="en-US"/>
          </a:p>
        </p:txBody>
      </p:sp>
    </p:spTree>
    <p:extLst>
      <p:ext uri="{BB962C8B-B14F-4D97-AF65-F5344CB8AC3E}">
        <p14:creationId xmlns:p14="http://schemas.microsoft.com/office/powerpoint/2010/main" val="2263493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4F3DA-494D-9CE0-495B-0745B82CEF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37A7AF-637D-CBDE-F154-E419D25608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BBA2AD-AAD2-12C8-A73B-6C9A1AB980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589F0C-CAC7-70B4-08A5-E945328A8072}"/>
              </a:ext>
            </a:extLst>
          </p:cNvPr>
          <p:cNvSpPr>
            <a:spLocks noGrp="1"/>
          </p:cNvSpPr>
          <p:nvPr>
            <p:ph type="dt" sz="half" idx="10"/>
          </p:nvPr>
        </p:nvSpPr>
        <p:spPr/>
        <p:txBody>
          <a:bodyPr/>
          <a:lstStyle/>
          <a:p>
            <a:fld id="{277E7EDF-AE16-2440-BADD-A6795CA1A1A7}" type="datetimeFigureOut">
              <a:rPr lang="en-US" smtClean="0"/>
              <a:t>10/19/22</a:t>
            </a:fld>
            <a:endParaRPr lang="en-US"/>
          </a:p>
        </p:txBody>
      </p:sp>
      <p:sp>
        <p:nvSpPr>
          <p:cNvPr id="6" name="Footer Placeholder 5">
            <a:extLst>
              <a:ext uri="{FF2B5EF4-FFF2-40B4-BE49-F238E27FC236}">
                <a16:creationId xmlns:a16="http://schemas.microsoft.com/office/drawing/2014/main" id="{B1F53879-3DF4-F520-351E-B60E58CB6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688776-CD28-0DEE-672E-4BBFD7AF5BA0}"/>
              </a:ext>
            </a:extLst>
          </p:cNvPr>
          <p:cNvSpPr>
            <a:spLocks noGrp="1"/>
          </p:cNvSpPr>
          <p:nvPr>
            <p:ph type="sldNum" sz="quarter" idx="12"/>
          </p:nvPr>
        </p:nvSpPr>
        <p:spPr/>
        <p:txBody>
          <a:bodyPr/>
          <a:lstStyle/>
          <a:p>
            <a:fld id="{42816A3F-D959-5342-9416-C785EA40A184}" type="slidenum">
              <a:rPr lang="en-US" smtClean="0"/>
              <a:t>‹#›</a:t>
            </a:fld>
            <a:endParaRPr lang="en-US"/>
          </a:p>
        </p:txBody>
      </p:sp>
    </p:spTree>
    <p:extLst>
      <p:ext uri="{BB962C8B-B14F-4D97-AF65-F5344CB8AC3E}">
        <p14:creationId xmlns:p14="http://schemas.microsoft.com/office/powerpoint/2010/main" val="873094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8243-4F1B-0257-874D-F5928BFF43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13E551-87CC-0462-2CE6-BA8CDCF113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6EEA53-7F1B-C577-D535-59DE96B0C3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87CCF-A058-D4E7-5C08-B1AD5ACFDE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A28E4B-F502-042F-25EC-09C26B470C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323DAD-95B3-571A-0056-B3D557D32B3A}"/>
              </a:ext>
            </a:extLst>
          </p:cNvPr>
          <p:cNvSpPr>
            <a:spLocks noGrp="1"/>
          </p:cNvSpPr>
          <p:nvPr>
            <p:ph type="dt" sz="half" idx="10"/>
          </p:nvPr>
        </p:nvSpPr>
        <p:spPr/>
        <p:txBody>
          <a:bodyPr/>
          <a:lstStyle/>
          <a:p>
            <a:fld id="{277E7EDF-AE16-2440-BADD-A6795CA1A1A7}" type="datetimeFigureOut">
              <a:rPr lang="en-US" smtClean="0"/>
              <a:t>10/19/22</a:t>
            </a:fld>
            <a:endParaRPr lang="en-US"/>
          </a:p>
        </p:txBody>
      </p:sp>
      <p:sp>
        <p:nvSpPr>
          <p:cNvPr id="8" name="Footer Placeholder 7">
            <a:extLst>
              <a:ext uri="{FF2B5EF4-FFF2-40B4-BE49-F238E27FC236}">
                <a16:creationId xmlns:a16="http://schemas.microsoft.com/office/drawing/2014/main" id="{625319BA-64B5-5C80-90F6-A265085ACD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7180E4-156F-3023-4B98-AF3304634266}"/>
              </a:ext>
            </a:extLst>
          </p:cNvPr>
          <p:cNvSpPr>
            <a:spLocks noGrp="1"/>
          </p:cNvSpPr>
          <p:nvPr>
            <p:ph type="sldNum" sz="quarter" idx="12"/>
          </p:nvPr>
        </p:nvSpPr>
        <p:spPr/>
        <p:txBody>
          <a:bodyPr/>
          <a:lstStyle/>
          <a:p>
            <a:fld id="{42816A3F-D959-5342-9416-C785EA40A184}" type="slidenum">
              <a:rPr lang="en-US" smtClean="0"/>
              <a:t>‹#›</a:t>
            </a:fld>
            <a:endParaRPr lang="en-US"/>
          </a:p>
        </p:txBody>
      </p:sp>
    </p:spTree>
    <p:extLst>
      <p:ext uri="{BB962C8B-B14F-4D97-AF65-F5344CB8AC3E}">
        <p14:creationId xmlns:p14="http://schemas.microsoft.com/office/powerpoint/2010/main" val="3933365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6F7DD-6207-9CD0-55DF-B61C2B941E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FB400F-B522-6E1B-CC8E-68CA183A94E0}"/>
              </a:ext>
            </a:extLst>
          </p:cNvPr>
          <p:cNvSpPr>
            <a:spLocks noGrp="1"/>
          </p:cNvSpPr>
          <p:nvPr>
            <p:ph type="dt" sz="half" idx="10"/>
          </p:nvPr>
        </p:nvSpPr>
        <p:spPr/>
        <p:txBody>
          <a:bodyPr/>
          <a:lstStyle/>
          <a:p>
            <a:fld id="{277E7EDF-AE16-2440-BADD-A6795CA1A1A7}" type="datetimeFigureOut">
              <a:rPr lang="en-US" smtClean="0"/>
              <a:t>10/19/22</a:t>
            </a:fld>
            <a:endParaRPr lang="en-US"/>
          </a:p>
        </p:txBody>
      </p:sp>
      <p:sp>
        <p:nvSpPr>
          <p:cNvPr id="4" name="Footer Placeholder 3">
            <a:extLst>
              <a:ext uri="{FF2B5EF4-FFF2-40B4-BE49-F238E27FC236}">
                <a16:creationId xmlns:a16="http://schemas.microsoft.com/office/drawing/2014/main" id="{FC0E6EF5-D25D-B3C5-4108-6AD1E7D156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581ED5-EAA9-D899-22C2-DB54B25F32BD}"/>
              </a:ext>
            </a:extLst>
          </p:cNvPr>
          <p:cNvSpPr>
            <a:spLocks noGrp="1"/>
          </p:cNvSpPr>
          <p:nvPr>
            <p:ph type="sldNum" sz="quarter" idx="12"/>
          </p:nvPr>
        </p:nvSpPr>
        <p:spPr/>
        <p:txBody>
          <a:bodyPr/>
          <a:lstStyle/>
          <a:p>
            <a:fld id="{42816A3F-D959-5342-9416-C785EA40A184}" type="slidenum">
              <a:rPr lang="en-US" smtClean="0"/>
              <a:t>‹#›</a:t>
            </a:fld>
            <a:endParaRPr lang="en-US"/>
          </a:p>
        </p:txBody>
      </p:sp>
    </p:spTree>
    <p:extLst>
      <p:ext uri="{BB962C8B-B14F-4D97-AF65-F5344CB8AC3E}">
        <p14:creationId xmlns:p14="http://schemas.microsoft.com/office/powerpoint/2010/main" val="2838777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8F1A3C-AB9B-AE63-2CFE-6ADD114EFA3E}"/>
              </a:ext>
            </a:extLst>
          </p:cNvPr>
          <p:cNvSpPr>
            <a:spLocks noGrp="1"/>
          </p:cNvSpPr>
          <p:nvPr>
            <p:ph type="dt" sz="half" idx="10"/>
          </p:nvPr>
        </p:nvSpPr>
        <p:spPr/>
        <p:txBody>
          <a:bodyPr/>
          <a:lstStyle/>
          <a:p>
            <a:fld id="{277E7EDF-AE16-2440-BADD-A6795CA1A1A7}" type="datetimeFigureOut">
              <a:rPr lang="en-US" smtClean="0"/>
              <a:t>10/19/22</a:t>
            </a:fld>
            <a:endParaRPr lang="en-US"/>
          </a:p>
        </p:txBody>
      </p:sp>
      <p:sp>
        <p:nvSpPr>
          <p:cNvPr id="3" name="Footer Placeholder 2">
            <a:extLst>
              <a:ext uri="{FF2B5EF4-FFF2-40B4-BE49-F238E27FC236}">
                <a16:creationId xmlns:a16="http://schemas.microsoft.com/office/drawing/2014/main" id="{E5EB5B12-F214-73A7-E35E-907F694886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A906CF-8FD3-6B60-2F42-DC1AAEBD6A92}"/>
              </a:ext>
            </a:extLst>
          </p:cNvPr>
          <p:cNvSpPr>
            <a:spLocks noGrp="1"/>
          </p:cNvSpPr>
          <p:nvPr>
            <p:ph type="sldNum" sz="quarter" idx="12"/>
          </p:nvPr>
        </p:nvSpPr>
        <p:spPr/>
        <p:txBody>
          <a:bodyPr/>
          <a:lstStyle/>
          <a:p>
            <a:fld id="{42816A3F-D959-5342-9416-C785EA40A184}" type="slidenum">
              <a:rPr lang="en-US" smtClean="0"/>
              <a:t>‹#›</a:t>
            </a:fld>
            <a:endParaRPr lang="en-US"/>
          </a:p>
        </p:txBody>
      </p:sp>
    </p:spTree>
    <p:extLst>
      <p:ext uri="{BB962C8B-B14F-4D97-AF65-F5344CB8AC3E}">
        <p14:creationId xmlns:p14="http://schemas.microsoft.com/office/powerpoint/2010/main" val="3198090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0AE4-C139-5C66-4E19-27FAE1F58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676B53-79B8-1E09-D35B-5F597C6807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805478-127E-78B5-DAF7-FAD373414D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38E86-720A-5346-6E5D-48AAAF90E606}"/>
              </a:ext>
            </a:extLst>
          </p:cNvPr>
          <p:cNvSpPr>
            <a:spLocks noGrp="1"/>
          </p:cNvSpPr>
          <p:nvPr>
            <p:ph type="dt" sz="half" idx="10"/>
          </p:nvPr>
        </p:nvSpPr>
        <p:spPr/>
        <p:txBody>
          <a:bodyPr/>
          <a:lstStyle/>
          <a:p>
            <a:fld id="{277E7EDF-AE16-2440-BADD-A6795CA1A1A7}" type="datetimeFigureOut">
              <a:rPr lang="en-US" smtClean="0"/>
              <a:t>10/19/22</a:t>
            </a:fld>
            <a:endParaRPr lang="en-US"/>
          </a:p>
        </p:txBody>
      </p:sp>
      <p:sp>
        <p:nvSpPr>
          <p:cNvPr id="6" name="Footer Placeholder 5">
            <a:extLst>
              <a:ext uri="{FF2B5EF4-FFF2-40B4-BE49-F238E27FC236}">
                <a16:creationId xmlns:a16="http://schemas.microsoft.com/office/drawing/2014/main" id="{772500D0-49BF-F773-C04B-C1D9AEB473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D0EAA0-0085-63B0-F2B5-70C9036F8E00}"/>
              </a:ext>
            </a:extLst>
          </p:cNvPr>
          <p:cNvSpPr>
            <a:spLocks noGrp="1"/>
          </p:cNvSpPr>
          <p:nvPr>
            <p:ph type="sldNum" sz="quarter" idx="12"/>
          </p:nvPr>
        </p:nvSpPr>
        <p:spPr/>
        <p:txBody>
          <a:bodyPr/>
          <a:lstStyle/>
          <a:p>
            <a:fld id="{42816A3F-D959-5342-9416-C785EA40A184}" type="slidenum">
              <a:rPr lang="en-US" smtClean="0"/>
              <a:t>‹#›</a:t>
            </a:fld>
            <a:endParaRPr lang="en-US"/>
          </a:p>
        </p:txBody>
      </p:sp>
    </p:spTree>
    <p:extLst>
      <p:ext uri="{BB962C8B-B14F-4D97-AF65-F5344CB8AC3E}">
        <p14:creationId xmlns:p14="http://schemas.microsoft.com/office/powerpoint/2010/main" val="2626613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4493E-CAE1-20E5-1CDE-12F73FE6B4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014E8A-66BB-4683-0BAC-DC35C9FB05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CB29FD-8871-BD96-C2C2-20A849A17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90E355-2455-F3A8-B9F5-5B88265D9C05}"/>
              </a:ext>
            </a:extLst>
          </p:cNvPr>
          <p:cNvSpPr>
            <a:spLocks noGrp="1"/>
          </p:cNvSpPr>
          <p:nvPr>
            <p:ph type="dt" sz="half" idx="10"/>
          </p:nvPr>
        </p:nvSpPr>
        <p:spPr/>
        <p:txBody>
          <a:bodyPr/>
          <a:lstStyle/>
          <a:p>
            <a:fld id="{277E7EDF-AE16-2440-BADD-A6795CA1A1A7}" type="datetimeFigureOut">
              <a:rPr lang="en-US" smtClean="0"/>
              <a:t>10/19/22</a:t>
            </a:fld>
            <a:endParaRPr lang="en-US"/>
          </a:p>
        </p:txBody>
      </p:sp>
      <p:sp>
        <p:nvSpPr>
          <p:cNvPr id="6" name="Footer Placeholder 5">
            <a:extLst>
              <a:ext uri="{FF2B5EF4-FFF2-40B4-BE49-F238E27FC236}">
                <a16:creationId xmlns:a16="http://schemas.microsoft.com/office/drawing/2014/main" id="{8B393CA5-0102-3D79-3631-B5E79D7B20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22199-0C6C-B8AB-3AD5-687BFEE913DC}"/>
              </a:ext>
            </a:extLst>
          </p:cNvPr>
          <p:cNvSpPr>
            <a:spLocks noGrp="1"/>
          </p:cNvSpPr>
          <p:nvPr>
            <p:ph type="sldNum" sz="quarter" idx="12"/>
          </p:nvPr>
        </p:nvSpPr>
        <p:spPr/>
        <p:txBody>
          <a:bodyPr/>
          <a:lstStyle/>
          <a:p>
            <a:fld id="{42816A3F-D959-5342-9416-C785EA40A184}" type="slidenum">
              <a:rPr lang="en-US" smtClean="0"/>
              <a:t>‹#›</a:t>
            </a:fld>
            <a:endParaRPr lang="en-US"/>
          </a:p>
        </p:txBody>
      </p:sp>
    </p:spTree>
    <p:extLst>
      <p:ext uri="{BB962C8B-B14F-4D97-AF65-F5344CB8AC3E}">
        <p14:creationId xmlns:p14="http://schemas.microsoft.com/office/powerpoint/2010/main" val="47532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C96830-6CC7-6581-C9D1-49A7927F86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CEC3FF-75D7-DE59-0FB3-1ECD091AF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6F324-730E-F2FC-3A15-4034946FE5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E7EDF-AE16-2440-BADD-A6795CA1A1A7}" type="datetimeFigureOut">
              <a:rPr lang="en-US" smtClean="0"/>
              <a:t>10/19/22</a:t>
            </a:fld>
            <a:endParaRPr lang="en-US"/>
          </a:p>
        </p:txBody>
      </p:sp>
      <p:sp>
        <p:nvSpPr>
          <p:cNvPr id="5" name="Footer Placeholder 4">
            <a:extLst>
              <a:ext uri="{FF2B5EF4-FFF2-40B4-BE49-F238E27FC236}">
                <a16:creationId xmlns:a16="http://schemas.microsoft.com/office/drawing/2014/main" id="{5C90DA41-7759-5BDF-A0EA-F86A656810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1E9EA2-4277-59EF-304F-9E74413D22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16A3F-D959-5342-9416-C785EA40A184}" type="slidenum">
              <a:rPr lang="en-US" smtClean="0"/>
              <a:t>‹#›</a:t>
            </a:fld>
            <a:endParaRPr lang="en-US"/>
          </a:p>
        </p:txBody>
      </p:sp>
    </p:spTree>
    <p:extLst>
      <p:ext uri="{BB962C8B-B14F-4D97-AF65-F5344CB8AC3E}">
        <p14:creationId xmlns:p14="http://schemas.microsoft.com/office/powerpoint/2010/main" val="1592985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doi.org/10.1126/science.1259855"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38/461472a"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doi.org/10.1038/s43017-022-00287-8" TargetMode="External"/><Relationship Id="rId5" Type="http://schemas.openxmlformats.org/officeDocument/2006/relationships/hyperlink" Target="https://doi.org/10.1073/pnas.1810141115" TargetMode="External"/><Relationship Id="rId4" Type="http://schemas.openxmlformats.org/officeDocument/2006/relationships/hyperlink" Target="https://doi.org/10.5751/ES-03180-140232"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4FAEB5-973D-ECD1-33EB-686C1665321A}"/>
              </a:ext>
            </a:extLst>
          </p:cNvPr>
          <p:cNvPicPr>
            <a:picLocks noChangeAspect="1"/>
          </p:cNvPicPr>
          <p:nvPr/>
        </p:nvPicPr>
        <p:blipFill>
          <a:blip r:embed="rId3"/>
          <a:stretch>
            <a:fillRect/>
          </a:stretch>
        </p:blipFill>
        <p:spPr>
          <a:xfrm>
            <a:off x="1503821" y="270193"/>
            <a:ext cx="9184357" cy="5127786"/>
          </a:xfrm>
          <a:prstGeom prst="rect">
            <a:avLst/>
          </a:prstGeom>
        </p:spPr>
      </p:pic>
      <p:sp>
        <p:nvSpPr>
          <p:cNvPr id="5" name="TextBox 4">
            <a:extLst>
              <a:ext uri="{FF2B5EF4-FFF2-40B4-BE49-F238E27FC236}">
                <a16:creationId xmlns:a16="http://schemas.microsoft.com/office/drawing/2014/main" id="{7AC43040-59FA-0139-5C70-5C90C9B2BDFE}"/>
              </a:ext>
            </a:extLst>
          </p:cNvPr>
          <p:cNvSpPr txBox="1"/>
          <p:nvPr/>
        </p:nvSpPr>
        <p:spPr>
          <a:xfrm>
            <a:off x="1606715" y="5729395"/>
            <a:ext cx="3950329" cy="369332"/>
          </a:xfrm>
          <a:prstGeom prst="rect">
            <a:avLst/>
          </a:prstGeom>
          <a:noFill/>
        </p:spPr>
        <p:txBody>
          <a:bodyPr wrap="square" rtlCol="0">
            <a:spAutoFit/>
          </a:bodyPr>
          <a:lstStyle/>
          <a:p>
            <a:r>
              <a:rPr lang="en-US" sz="1800" dirty="0">
                <a:effectLst/>
                <a:latin typeface="AdvTTb278f7d1"/>
                <a:hlinkClick r:id="rId4"/>
              </a:rPr>
              <a:t>DOI: 10.1126/science.1259855 </a:t>
            </a:r>
            <a:endParaRPr lang="en-US" dirty="0"/>
          </a:p>
        </p:txBody>
      </p:sp>
    </p:spTree>
    <p:extLst>
      <p:ext uri="{BB962C8B-B14F-4D97-AF65-F5344CB8AC3E}">
        <p14:creationId xmlns:p14="http://schemas.microsoft.com/office/powerpoint/2010/main" val="3878635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ACAC5A-7BFF-FD85-335F-839F29CB9AEC}"/>
              </a:ext>
            </a:extLst>
          </p:cNvPr>
          <p:cNvPicPr>
            <a:picLocks noChangeAspect="1"/>
          </p:cNvPicPr>
          <p:nvPr/>
        </p:nvPicPr>
        <p:blipFill>
          <a:blip r:embed="rId3"/>
          <a:stretch>
            <a:fillRect/>
          </a:stretch>
        </p:blipFill>
        <p:spPr>
          <a:xfrm>
            <a:off x="2209800" y="70627"/>
            <a:ext cx="7772400" cy="6716745"/>
          </a:xfrm>
          <a:prstGeom prst="rect">
            <a:avLst/>
          </a:prstGeom>
        </p:spPr>
      </p:pic>
      <p:sp>
        <p:nvSpPr>
          <p:cNvPr id="5" name="TextBox 4">
            <a:extLst>
              <a:ext uri="{FF2B5EF4-FFF2-40B4-BE49-F238E27FC236}">
                <a16:creationId xmlns:a16="http://schemas.microsoft.com/office/drawing/2014/main" id="{8A5ADE8C-5C75-8463-4FFD-D61D7592B253}"/>
              </a:ext>
            </a:extLst>
          </p:cNvPr>
          <p:cNvSpPr txBox="1"/>
          <p:nvPr/>
        </p:nvSpPr>
        <p:spPr>
          <a:xfrm>
            <a:off x="274320" y="182880"/>
            <a:ext cx="8304329" cy="523220"/>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Does it really look that simple as it seems to be?</a:t>
            </a:r>
          </a:p>
        </p:txBody>
      </p:sp>
    </p:spTree>
    <p:extLst>
      <p:ext uri="{BB962C8B-B14F-4D97-AF65-F5344CB8AC3E}">
        <p14:creationId xmlns:p14="http://schemas.microsoft.com/office/powerpoint/2010/main" val="2378472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97DA94-AF8B-D34E-7C6B-E6852CB441B2}"/>
              </a:ext>
            </a:extLst>
          </p:cNvPr>
          <p:cNvSpPr txBox="1"/>
          <p:nvPr/>
        </p:nvSpPr>
        <p:spPr>
          <a:xfrm>
            <a:off x="274320" y="182880"/>
            <a:ext cx="7798930" cy="523220"/>
          </a:xfrm>
          <a:prstGeom prst="rect">
            <a:avLst/>
          </a:prstGeom>
          <a:noFill/>
        </p:spPr>
        <p:txBody>
          <a:bodyPr wrap="none" rtlCol="0">
            <a:spAutoFit/>
          </a:bodyPr>
          <a:lstStyle/>
          <a:p>
            <a:r>
              <a:rPr lang="en-US" sz="2800" dirty="0">
                <a:latin typeface="Aharoni" panose="02010803020104030203" pitchFamily="2" charset="-79"/>
                <a:cs typeface="Aharoni" panose="02010803020104030203" pitchFamily="2" charset="-79"/>
              </a:rPr>
              <a:t>Is it good enough for guiding policy-making?</a:t>
            </a:r>
          </a:p>
        </p:txBody>
      </p:sp>
      <p:sp>
        <p:nvSpPr>
          <p:cNvPr id="3" name="TextBox 2">
            <a:extLst>
              <a:ext uri="{FF2B5EF4-FFF2-40B4-BE49-F238E27FC236}">
                <a16:creationId xmlns:a16="http://schemas.microsoft.com/office/drawing/2014/main" id="{29779BF2-2948-CE80-3140-9F351AC76C96}"/>
              </a:ext>
            </a:extLst>
          </p:cNvPr>
          <p:cNvSpPr txBox="1"/>
          <p:nvPr/>
        </p:nvSpPr>
        <p:spPr>
          <a:xfrm>
            <a:off x="8434848" y="259824"/>
            <a:ext cx="1560042" cy="400110"/>
          </a:xfrm>
          <a:prstGeom prst="rect">
            <a:avLst/>
          </a:prstGeom>
          <a:noFill/>
        </p:spPr>
        <p:txBody>
          <a:bodyPr wrap="none" rtlCol="0">
            <a:spAutoFit/>
          </a:bodyPr>
          <a:lstStyle/>
          <a:p>
            <a:r>
              <a:rPr lang="en-US" sz="2000" dirty="0">
                <a:latin typeface="Aharoni" panose="02010803020104030203" pitchFamily="2" charset="-79"/>
                <a:cs typeface="Aharoni" panose="02010803020104030203" pitchFamily="2" charset="-79"/>
              </a:rPr>
              <a:t>Maybe Not</a:t>
            </a:r>
          </a:p>
        </p:txBody>
      </p:sp>
      <p:sp>
        <p:nvSpPr>
          <p:cNvPr id="6" name="Round Diagonal Corner Rectangle 5">
            <a:extLst>
              <a:ext uri="{FF2B5EF4-FFF2-40B4-BE49-F238E27FC236}">
                <a16:creationId xmlns:a16="http://schemas.microsoft.com/office/drawing/2014/main" id="{68C3A690-08CB-DB45-8B0D-2B8832DEF0C2}"/>
              </a:ext>
            </a:extLst>
          </p:cNvPr>
          <p:cNvSpPr/>
          <p:nvPr/>
        </p:nvSpPr>
        <p:spPr>
          <a:xfrm>
            <a:off x="1288797" y="1656080"/>
            <a:ext cx="4114800" cy="174871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Book Antiqua" panose="02040602050305030304" pitchFamily="18" charset="0"/>
              </a:rPr>
              <a:t>The PB framework recognizes the importance of changes at the level of </a:t>
            </a:r>
            <a:r>
              <a:rPr lang="en-US" sz="2000" dirty="0">
                <a:solidFill>
                  <a:srgbClr val="C00000"/>
                </a:solidFill>
                <a:latin typeface="Book Antiqua" panose="02040602050305030304" pitchFamily="18" charset="0"/>
              </a:rPr>
              <a:t>subsystems</a:t>
            </a:r>
            <a:r>
              <a:rPr lang="en-US" sz="2000" dirty="0">
                <a:solidFill>
                  <a:schemeClr val="tx1"/>
                </a:solidFill>
                <a:latin typeface="Book Antiqua" panose="02040602050305030304" pitchFamily="18" charset="0"/>
              </a:rPr>
              <a:t> in the Earth system</a:t>
            </a:r>
          </a:p>
        </p:txBody>
      </p:sp>
      <p:sp>
        <p:nvSpPr>
          <p:cNvPr id="7" name="Round Diagonal Corner Rectangle 6">
            <a:extLst>
              <a:ext uri="{FF2B5EF4-FFF2-40B4-BE49-F238E27FC236}">
                <a16:creationId xmlns:a16="http://schemas.microsoft.com/office/drawing/2014/main" id="{FEB7F640-1AE0-3A01-4DD7-45DF9CE85696}"/>
              </a:ext>
            </a:extLst>
          </p:cNvPr>
          <p:cNvSpPr/>
          <p:nvPr/>
        </p:nvSpPr>
        <p:spPr>
          <a:xfrm>
            <a:off x="6712205" y="1590333"/>
            <a:ext cx="4114800" cy="174871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Book Antiqua" panose="02040602050305030304" pitchFamily="18" charset="0"/>
              </a:rPr>
              <a:t>Policy actions mostly occur at lower levels (</a:t>
            </a:r>
            <a:r>
              <a:rPr lang="en-US" sz="2000" dirty="0">
                <a:solidFill>
                  <a:srgbClr val="C00000"/>
                </a:solidFill>
                <a:latin typeface="Book Antiqua" panose="02040602050305030304" pitchFamily="18" charset="0"/>
              </a:rPr>
              <a:t>nations, basins, and regions</a:t>
            </a:r>
            <a:r>
              <a:rPr lang="en-US" sz="2000" dirty="0">
                <a:solidFill>
                  <a:schemeClr val="tx1"/>
                </a:solidFill>
                <a:latin typeface="Book Antiqua" panose="02040602050305030304" pitchFamily="18" charset="0"/>
              </a:rPr>
              <a:t>)</a:t>
            </a:r>
          </a:p>
        </p:txBody>
      </p:sp>
      <p:pic>
        <p:nvPicPr>
          <p:cNvPr id="1026" name="Picture 2" descr="Millennium Ecosystem Assessment - Sub-global assessments | GRID-Arendal">
            <a:extLst>
              <a:ext uri="{FF2B5EF4-FFF2-40B4-BE49-F238E27FC236}">
                <a16:creationId xmlns:a16="http://schemas.microsoft.com/office/drawing/2014/main" id="{5D958B68-A9D6-FE0A-DE8F-39EEE1DB5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797" y="3668280"/>
            <a:ext cx="4114800" cy="24481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021 Development Level of Nations : r/MapPorn">
            <a:extLst>
              <a:ext uri="{FF2B5EF4-FFF2-40B4-BE49-F238E27FC236}">
                <a16:creationId xmlns:a16="http://schemas.microsoft.com/office/drawing/2014/main" id="{E4758032-39F4-B145-B71E-705AB1DA0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321" y="3757181"/>
            <a:ext cx="4109916" cy="2161020"/>
          </a:xfrm>
          <a:prstGeom prst="rect">
            <a:avLst/>
          </a:prstGeom>
          <a:noFill/>
          <a:ln>
            <a:solidFill>
              <a:schemeClr val="tx1"/>
            </a:solidFill>
          </a:ln>
        </p:spPr>
      </p:pic>
      <p:sp>
        <p:nvSpPr>
          <p:cNvPr id="9" name="Left-Right Arrow 8">
            <a:extLst>
              <a:ext uri="{FF2B5EF4-FFF2-40B4-BE49-F238E27FC236}">
                <a16:creationId xmlns:a16="http://schemas.microsoft.com/office/drawing/2014/main" id="{044C3285-8FB1-1967-F19F-2AFA758195BD}"/>
              </a:ext>
            </a:extLst>
          </p:cNvPr>
          <p:cNvSpPr/>
          <p:nvPr/>
        </p:nvSpPr>
        <p:spPr>
          <a:xfrm>
            <a:off x="5657850" y="3404790"/>
            <a:ext cx="876300" cy="419100"/>
          </a:xfrm>
          <a:prstGeom prst="lef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5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B3A98B-097E-8686-CB2C-B9708CBFD0F8}"/>
              </a:ext>
            </a:extLst>
          </p:cNvPr>
          <p:cNvSpPr txBox="1"/>
          <p:nvPr/>
        </p:nvSpPr>
        <p:spPr>
          <a:xfrm>
            <a:off x="274320" y="182880"/>
            <a:ext cx="6038021" cy="523220"/>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Is it really making any difference?</a:t>
            </a:r>
          </a:p>
        </p:txBody>
      </p:sp>
      <p:sp>
        <p:nvSpPr>
          <p:cNvPr id="5" name="TextBox 4">
            <a:extLst>
              <a:ext uri="{FF2B5EF4-FFF2-40B4-BE49-F238E27FC236}">
                <a16:creationId xmlns:a16="http://schemas.microsoft.com/office/drawing/2014/main" id="{55D10C81-329B-C71F-00AA-F90731696008}"/>
              </a:ext>
            </a:extLst>
          </p:cNvPr>
          <p:cNvSpPr txBox="1"/>
          <p:nvPr/>
        </p:nvSpPr>
        <p:spPr>
          <a:xfrm>
            <a:off x="3083494" y="1720840"/>
            <a:ext cx="7746900" cy="3416320"/>
          </a:xfrm>
          <a:prstGeom prst="rect">
            <a:avLst/>
          </a:prstGeom>
          <a:noFill/>
        </p:spPr>
        <p:txBody>
          <a:bodyPr wrap="square" rtlCol="0">
            <a:spAutoFit/>
          </a:bodyPr>
          <a:lstStyle/>
          <a:p>
            <a:r>
              <a:rPr lang="en-US" dirty="0">
                <a:latin typeface="Book Antiqua" panose="02040602050305030304" pitchFamily="18" charset="0"/>
                <a:cs typeface="Bangla MN" pitchFamily="2" charset="0"/>
              </a:rPr>
              <a:t>Former UN Secretary-General Ban Ki-moon urged global society to “Help us defend the science that shows we are de</a:t>
            </a:r>
            <a:r>
              <a:rPr lang="en-US" altLang="zh-CN" dirty="0">
                <a:latin typeface="Book Antiqua" panose="02040602050305030304" pitchFamily="18" charset="0"/>
                <a:cs typeface="Bangla MN" pitchFamily="2" charset="0"/>
              </a:rPr>
              <a:t>-</a:t>
            </a:r>
            <a:r>
              <a:rPr lang="en-US" dirty="0" err="1">
                <a:latin typeface="Book Antiqua" panose="02040602050305030304" pitchFamily="18" charset="0"/>
                <a:cs typeface="Bangla MN" pitchFamily="2" charset="0"/>
              </a:rPr>
              <a:t>stabilising</a:t>
            </a:r>
            <a:r>
              <a:rPr lang="en-US" dirty="0">
                <a:latin typeface="Book Antiqua" panose="02040602050305030304" pitchFamily="18" charset="0"/>
                <a:cs typeface="Bangla MN" pitchFamily="2" charset="0"/>
              </a:rPr>
              <a:t> our climate and stretching planetary boundaries to a perilous degree.”</a:t>
            </a:r>
          </a:p>
          <a:p>
            <a:endParaRPr lang="en-US" dirty="0">
              <a:latin typeface="Book Antiqua" panose="02040602050305030304" pitchFamily="18" charset="0"/>
              <a:cs typeface="Bangla MN" pitchFamily="2" charset="0"/>
            </a:endParaRPr>
          </a:p>
          <a:p>
            <a:r>
              <a:rPr lang="en-US" dirty="0">
                <a:latin typeface="Book Antiqua" panose="02040602050305030304" pitchFamily="18" charset="0"/>
                <a:cs typeface="Bangla MN" pitchFamily="2" charset="0"/>
              </a:rPr>
              <a:t>The World Business Council on Sustainable Development, a forum for 200 companies including some of the best-known brands in the world, </a:t>
            </a:r>
            <a:r>
              <a:rPr lang="en-US" dirty="0">
                <a:solidFill>
                  <a:srgbClr val="C00000"/>
                </a:solidFill>
                <a:latin typeface="Book Antiqua" panose="02040602050305030304" pitchFamily="18" charset="0"/>
                <a:cs typeface="Bangla MN" pitchFamily="2" charset="0"/>
              </a:rPr>
              <a:t>used the planetary boundaries framework to shape their Action 2020 strategy</a:t>
            </a:r>
            <a:r>
              <a:rPr lang="en-US" dirty="0">
                <a:latin typeface="Book Antiqua" panose="02040602050305030304" pitchFamily="18" charset="0"/>
                <a:cs typeface="Bangla MN" pitchFamily="2" charset="0"/>
              </a:rPr>
              <a:t>.</a:t>
            </a:r>
          </a:p>
          <a:p>
            <a:endParaRPr lang="en-US" dirty="0">
              <a:latin typeface="Book Antiqua" panose="02040602050305030304" pitchFamily="18" charset="0"/>
              <a:cs typeface="Bangla MN" pitchFamily="2" charset="0"/>
            </a:endParaRPr>
          </a:p>
          <a:p>
            <a:r>
              <a:rPr lang="en-US" dirty="0">
                <a:latin typeface="Book Antiqua" panose="02040602050305030304" pitchFamily="18" charset="0"/>
                <a:cs typeface="Bangla MN" pitchFamily="2" charset="0"/>
              </a:rPr>
              <a:t>Stockholm Resilience Centre became the scientific partner in a research project with the Ellen MacArthur Foundation and the Swedish clothing retailer H&amp;M group, </a:t>
            </a:r>
            <a:r>
              <a:rPr lang="en-US" dirty="0">
                <a:solidFill>
                  <a:srgbClr val="C00000"/>
                </a:solidFill>
                <a:latin typeface="Book Antiqua" panose="02040602050305030304" pitchFamily="18" charset="0"/>
                <a:cs typeface="Bangla MN" pitchFamily="2" charset="0"/>
              </a:rPr>
              <a:t>working to integrate the planetary boundaries framework and the circular economy concept</a:t>
            </a:r>
            <a:r>
              <a:rPr lang="en-US" dirty="0">
                <a:latin typeface="Book Antiqua" panose="02040602050305030304" pitchFamily="18" charset="0"/>
                <a:cs typeface="Bangla MN" pitchFamily="2" charset="0"/>
              </a:rPr>
              <a:t>.</a:t>
            </a:r>
          </a:p>
        </p:txBody>
      </p:sp>
      <p:sp>
        <p:nvSpPr>
          <p:cNvPr id="2" name="TextBox 1">
            <a:extLst>
              <a:ext uri="{FF2B5EF4-FFF2-40B4-BE49-F238E27FC236}">
                <a16:creationId xmlns:a16="http://schemas.microsoft.com/office/drawing/2014/main" id="{40606A8A-3F7E-3EEE-CCCC-DF3825620E3E}"/>
              </a:ext>
            </a:extLst>
          </p:cNvPr>
          <p:cNvSpPr txBox="1"/>
          <p:nvPr/>
        </p:nvSpPr>
        <p:spPr>
          <a:xfrm>
            <a:off x="1226696" y="2012829"/>
            <a:ext cx="1491521" cy="2862322"/>
          </a:xfrm>
          <a:prstGeom prst="rect">
            <a:avLst/>
          </a:prstGeom>
          <a:noFill/>
        </p:spPr>
        <p:txBody>
          <a:bodyPr wrap="square" rtlCol="0">
            <a:spAutoFit/>
          </a:bodyPr>
          <a:lstStyle/>
          <a:p>
            <a:r>
              <a:rPr lang="en-US" altLang="zh-CN" b="1" dirty="0">
                <a:latin typeface="Book Antiqua" panose="02040602050305030304" pitchFamily="18" charset="0"/>
                <a:cs typeface="Bangla MN" pitchFamily="2" charset="0"/>
              </a:rPr>
              <a:t>2011</a:t>
            </a:r>
          </a:p>
          <a:p>
            <a:endParaRPr lang="en-US" b="1" dirty="0">
              <a:latin typeface="Book Antiqua" panose="02040602050305030304" pitchFamily="18" charset="0"/>
              <a:cs typeface="Bangla MN" pitchFamily="2" charset="0"/>
            </a:endParaRPr>
          </a:p>
          <a:p>
            <a:endParaRPr lang="en-US" b="1" dirty="0">
              <a:latin typeface="Book Antiqua" panose="02040602050305030304" pitchFamily="18" charset="0"/>
              <a:cs typeface="Bangla MN" pitchFamily="2" charset="0"/>
            </a:endParaRPr>
          </a:p>
          <a:p>
            <a:endParaRPr lang="en-US" b="1" dirty="0">
              <a:latin typeface="Book Antiqua" panose="02040602050305030304" pitchFamily="18" charset="0"/>
              <a:cs typeface="Bangla MN" pitchFamily="2" charset="0"/>
            </a:endParaRPr>
          </a:p>
          <a:p>
            <a:r>
              <a:rPr lang="en-US" altLang="zh-CN" b="1" dirty="0">
                <a:latin typeface="Book Antiqua" panose="02040602050305030304" pitchFamily="18" charset="0"/>
                <a:cs typeface="Bangla MN" pitchFamily="2" charset="0"/>
              </a:rPr>
              <a:t>2013</a:t>
            </a:r>
            <a:r>
              <a:rPr lang="zh-CN" altLang="en-US" b="1" dirty="0">
                <a:latin typeface="Book Antiqua" panose="02040602050305030304" pitchFamily="18" charset="0"/>
                <a:cs typeface="Bangla MN" pitchFamily="2" charset="0"/>
              </a:rPr>
              <a:t>～</a:t>
            </a:r>
            <a:r>
              <a:rPr lang="en-US" altLang="zh-CN" b="1" dirty="0">
                <a:latin typeface="Book Antiqua" panose="02040602050305030304" pitchFamily="18" charset="0"/>
                <a:cs typeface="Bangla MN" pitchFamily="2" charset="0"/>
              </a:rPr>
              <a:t>2016</a:t>
            </a:r>
            <a:endParaRPr lang="en-US" b="1" dirty="0">
              <a:latin typeface="Book Antiqua" panose="02040602050305030304" pitchFamily="18" charset="0"/>
              <a:cs typeface="Bangla MN" pitchFamily="2" charset="0"/>
            </a:endParaRPr>
          </a:p>
          <a:p>
            <a:endParaRPr lang="en-US" dirty="0"/>
          </a:p>
          <a:p>
            <a:endParaRPr lang="en-US" dirty="0"/>
          </a:p>
          <a:p>
            <a:endParaRPr lang="en-US" dirty="0"/>
          </a:p>
          <a:p>
            <a:r>
              <a:rPr lang="en-US" altLang="zh-CN" b="1" dirty="0">
                <a:latin typeface="Book Antiqua" panose="02040602050305030304" pitchFamily="18" charset="0"/>
                <a:cs typeface="Bangla MN" pitchFamily="2" charset="0"/>
              </a:rPr>
              <a:t>2017</a:t>
            </a:r>
            <a:endParaRPr lang="en-US" b="1" dirty="0">
              <a:latin typeface="Book Antiqua" panose="02040602050305030304" pitchFamily="18" charset="0"/>
              <a:cs typeface="Bangla MN" pitchFamily="2" charset="0"/>
            </a:endParaRPr>
          </a:p>
          <a:p>
            <a:endParaRPr lang="en-US" dirty="0"/>
          </a:p>
        </p:txBody>
      </p:sp>
    </p:spTree>
    <p:extLst>
      <p:ext uri="{BB962C8B-B14F-4D97-AF65-F5344CB8AC3E}">
        <p14:creationId xmlns:p14="http://schemas.microsoft.com/office/powerpoint/2010/main" val="1164891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88CF2C-86F8-E567-37C9-57F2F22F8653}"/>
              </a:ext>
            </a:extLst>
          </p:cNvPr>
          <p:cNvSpPr txBox="1"/>
          <p:nvPr/>
        </p:nvSpPr>
        <p:spPr>
          <a:xfrm>
            <a:off x="2598087" y="913825"/>
            <a:ext cx="6995826" cy="584775"/>
          </a:xfrm>
          <a:prstGeom prst="rect">
            <a:avLst/>
          </a:prstGeom>
          <a:noFill/>
        </p:spPr>
        <p:txBody>
          <a:bodyPr wrap="none" rtlCol="0">
            <a:spAutoFit/>
          </a:bodyPr>
          <a:lstStyle/>
          <a:p>
            <a:r>
              <a:rPr lang="en-US" sz="3200" dirty="0">
                <a:latin typeface="Aharoni" panose="02010803020104030203" pitchFamily="2" charset="-79"/>
                <a:cs typeface="Aharoni" panose="02010803020104030203" pitchFamily="2" charset="-79"/>
              </a:rPr>
              <a:t>What do we learn from this paper?</a:t>
            </a:r>
          </a:p>
        </p:txBody>
      </p:sp>
      <p:sp>
        <p:nvSpPr>
          <p:cNvPr id="5" name="TextBox 4">
            <a:extLst>
              <a:ext uri="{FF2B5EF4-FFF2-40B4-BE49-F238E27FC236}">
                <a16:creationId xmlns:a16="http://schemas.microsoft.com/office/drawing/2014/main" id="{FCE2D671-2CDC-794A-F116-97A768998701}"/>
              </a:ext>
            </a:extLst>
          </p:cNvPr>
          <p:cNvSpPr txBox="1"/>
          <p:nvPr/>
        </p:nvSpPr>
        <p:spPr>
          <a:xfrm>
            <a:off x="2598087" y="4013200"/>
            <a:ext cx="6995826" cy="830997"/>
          </a:xfrm>
          <a:prstGeom prst="rect">
            <a:avLst/>
          </a:prstGeom>
          <a:noFill/>
        </p:spPr>
        <p:txBody>
          <a:bodyPr wrap="square" rtlCol="0">
            <a:spAutoFit/>
          </a:bodyPr>
          <a:lstStyle/>
          <a:p>
            <a:r>
              <a:rPr lang="en-US" sz="2400" dirty="0">
                <a:latin typeface="Book Antiqua" panose="02040602050305030304" pitchFamily="18" charset="0"/>
              </a:rPr>
              <a:t>The earth-system thinking with the “</a:t>
            </a:r>
            <a:r>
              <a:rPr lang="en-US" sz="2400" dirty="0">
                <a:solidFill>
                  <a:srgbClr val="C00000"/>
                </a:solidFill>
                <a:latin typeface="Book Antiqua" panose="02040602050305030304" pitchFamily="18" charset="0"/>
              </a:rPr>
              <a:t>Planetary</a:t>
            </a:r>
            <a:r>
              <a:rPr lang="en-US" sz="2400" dirty="0">
                <a:latin typeface="Book Antiqua" panose="02040602050305030304" pitchFamily="18" charset="0"/>
              </a:rPr>
              <a:t>” as a relevant level of complex system understanding</a:t>
            </a:r>
          </a:p>
        </p:txBody>
      </p:sp>
      <p:sp>
        <p:nvSpPr>
          <p:cNvPr id="6" name="TextBox 5">
            <a:extLst>
              <a:ext uri="{FF2B5EF4-FFF2-40B4-BE49-F238E27FC236}">
                <a16:creationId xmlns:a16="http://schemas.microsoft.com/office/drawing/2014/main" id="{F87B66C7-0E7D-E6C5-D447-EB3A76754864}"/>
              </a:ext>
            </a:extLst>
          </p:cNvPr>
          <p:cNvSpPr txBox="1"/>
          <p:nvPr/>
        </p:nvSpPr>
        <p:spPr>
          <a:xfrm>
            <a:off x="2598087" y="2235200"/>
            <a:ext cx="7439857" cy="1200329"/>
          </a:xfrm>
          <a:prstGeom prst="rect">
            <a:avLst/>
          </a:prstGeom>
          <a:noFill/>
        </p:spPr>
        <p:txBody>
          <a:bodyPr wrap="none" rtlCol="0">
            <a:spAutoFit/>
          </a:bodyPr>
          <a:lstStyle/>
          <a:p>
            <a:pPr marL="342900" indent="-342900">
              <a:buAutoNum type="arabicPeriod"/>
            </a:pPr>
            <a:r>
              <a:rPr lang="en-US" sz="2400" dirty="0">
                <a:latin typeface="Book Antiqua" panose="02040602050305030304" pitchFamily="18" charset="0"/>
              </a:rPr>
              <a:t>Planetary boundary</a:t>
            </a:r>
          </a:p>
          <a:p>
            <a:pPr marL="342900" indent="-342900">
              <a:buAutoNum type="arabicPeriod"/>
            </a:pPr>
            <a:r>
              <a:rPr lang="en-US" sz="2400" dirty="0">
                <a:latin typeface="Book Antiqua" panose="02040602050305030304" pitchFamily="18" charset="0"/>
              </a:rPr>
              <a:t>Why it is important</a:t>
            </a:r>
          </a:p>
          <a:p>
            <a:pPr marL="342900" indent="-342900">
              <a:buAutoNum type="arabicPeriod"/>
            </a:pPr>
            <a:r>
              <a:rPr lang="en-US" sz="2400" dirty="0">
                <a:latin typeface="Book Antiqua" panose="02040602050305030304" pitchFamily="18" charset="0"/>
              </a:rPr>
              <a:t>How well our earth is doing from a PB perspective</a:t>
            </a:r>
          </a:p>
        </p:txBody>
      </p:sp>
    </p:spTree>
    <p:extLst>
      <p:ext uri="{BB962C8B-B14F-4D97-AF65-F5344CB8AC3E}">
        <p14:creationId xmlns:p14="http://schemas.microsoft.com/office/powerpoint/2010/main" val="240882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204498-5FA8-23C6-36C8-BFBCA8A699D8}"/>
              </a:ext>
            </a:extLst>
          </p:cNvPr>
          <p:cNvSpPr txBox="1"/>
          <p:nvPr/>
        </p:nvSpPr>
        <p:spPr>
          <a:xfrm>
            <a:off x="912795" y="1582340"/>
            <a:ext cx="10366409" cy="3970318"/>
          </a:xfrm>
          <a:prstGeom prst="rect">
            <a:avLst/>
          </a:prstGeom>
          <a:noFill/>
        </p:spPr>
        <p:txBody>
          <a:bodyPr wrap="square" rtlCol="0">
            <a:spAutoFit/>
          </a:bodyPr>
          <a:lstStyle/>
          <a:p>
            <a:pPr marL="285750" indent="-285750">
              <a:buFont typeface="Arial" panose="020B0604020202020204" pitchFamily="34" charset="0"/>
              <a:buChar char="•"/>
            </a:pPr>
            <a:r>
              <a:rPr lang="en-US" dirty="0" err="1">
                <a:effectLst/>
                <a:latin typeface="Book Antiqua" panose="02040602050305030304" pitchFamily="18" charset="0"/>
              </a:rPr>
              <a:t>Rockström</a:t>
            </a:r>
            <a:r>
              <a:rPr lang="en-US" dirty="0">
                <a:effectLst/>
                <a:latin typeface="Book Antiqua" panose="02040602050305030304" pitchFamily="18" charset="0"/>
              </a:rPr>
              <a:t>, Johan, Will Steffen, Kevin </a:t>
            </a:r>
            <a:r>
              <a:rPr lang="en-US" dirty="0" err="1">
                <a:effectLst/>
                <a:latin typeface="Book Antiqua" panose="02040602050305030304" pitchFamily="18" charset="0"/>
              </a:rPr>
              <a:t>Noone</a:t>
            </a:r>
            <a:r>
              <a:rPr lang="en-US" dirty="0">
                <a:effectLst/>
                <a:latin typeface="Book Antiqua" panose="02040602050305030304" pitchFamily="18" charset="0"/>
              </a:rPr>
              <a:t>, </a:t>
            </a:r>
            <a:r>
              <a:rPr lang="en-US" dirty="0" err="1">
                <a:effectLst/>
                <a:latin typeface="Book Antiqua" panose="02040602050305030304" pitchFamily="18" charset="0"/>
              </a:rPr>
              <a:t>Åsa</a:t>
            </a:r>
            <a:r>
              <a:rPr lang="en-US" dirty="0">
                <a:effectLst/>
                <a:latin typeface="Book Antiqua" panose="02040602050305030304" pitchFamily="18" charset="0"/>
              </a:rPr>
              <a:t> Persson, F. Stuart Chapin, et al. “A Safe Operating Space for Humanity.” </a:t>
            </a:r>
            <a:r>
              <a:rPr lang="en-US" i="1" dirty="0">
                <a:effectLst/>
                <a:latin typeface="Book Antiqua" panose="02040602050305030304" pitchFamily="18" charset="0"/>
              </a:rPr>
              <a:t>Nature</a:t>
            </a:r>
            <a:r>
              <a:rPr lang="en-US" dirty="0">
                <a:effectLst/>
                <a:latin typeface="Book Antiqua" panose="02040602050305030304" pitchFamily="18" charset="0"/>
              </a:rPr>
              <a:t>, vol. 461, no. 7263, Sept. 2009, pp. 472–75, </a:t>
            </a:r>
            <a:r>
              <a:rPr lang="en-US" dirty="0">
                <a:effectLst/>
                <a:latin typeface="Book Antiqua" panose="02040602050305030304" pitchFamily="18" charset="0"/>
                <a:hlinkClick r:id="rId3"/>
              </a:rPr>
              <a:t>https://doi.org/10.1038/461472a</a:t>
            </a:r>
            <a:r>
              <a:rPr lang="en-US" dirty="0">
                <a:effectLst/>
                <a:latin typeface="Book Antiqua" panose="02040602050305030304" pitchFamily="18" charset="0"/>
              </a:rPr>
              <a:t>.</a:t>
            </a:r>
          </a:p>
          <a:p>
            <a:pPr marL="285750" indent="-285750">
              <a:buFont typeface="Arial" panose="020B0604020202020204" pitchFamily="34" charset="0"/>
              <a:buChar char="•"/>
            </a:pPr>
            <a:endParaRPr lang="en-US" dirty="0">
              <a:effectLst/>
              <a:latin typeface="Book Antiqua" panose="02040602050305030304" pitchFamily="18" charset="0"/>
            </a:endParaRPr>
          </a:p>
          <a:p>
            <a:pPr marL="285750" indent="-285750">
              <a:buFont typeface="Arial" panose="020B0604020202020204" pitchFamily="34" charset="0"/>
              <a:buChar char="•"/>
            </a:pPr>
            <a:r>
              <a:rPr lang="en-US" dirty="0" err="1">
                <a:effectLst/>
                <a:latin typeface="Book Antiqua" panose="02040602050305030304" pitchFamily="18" charset="0"/>
              </a:rPr>
              <a:t>Rockström</a:t>
            </a:r>
            <a:r>
              <a:rPr lang="en-US" dirty="0">
                <a:effectLst/>
                <a:latin typeface="Book Antiqua" panose="02040602050305030304" pitchFamily="18" charset="0"/>
              </a:rPr>
              <a:t>, Johan, Will Steffen, Kevin </a:t>
            </a:r>
            <a:r>
              <a:rPr lang="en-US" dirty="0" err="1">
                <a:effectLst/>
                <a:latin typeface="Book Antiqua" panose="02040602050305030304" pitchFamily="18" charset="0"/>
              </a:rPr>
              <a:t>Noone</a:t>
            </a:r>
            <a:r>
              <a:rPr lang="en-US" dirty="0">
                <a:effectLst/>
                <a:latin typeface="Book Antiqua" panose="02040602050305030304" pitchFamily="18" charset="0"/>
              </a:rPr>
              <a:t>, </a:t>
            </a:r>
            <a:r>
              <a:rPr lang="en-US" dirty="0" err="1">
                <a:effectLst/>
                <a:latin typeface="Book Antiqua" panose="02040602050305030304" pitchFamily="18" charset="0"/>
              </a:rPr>
              <a:t>Åsa</a:t>
            </a:r>
            <a:r>
              <a:rPr lang="en-US" dirty="0">
                <a:effectLst/>
                <a:latin typeface="Book Antiqua" panose="02040602050305030304" pitchFamily="18" charset="0"/>
              </a:rPr>
              <a:t> Persson, F. Stuart III Chapin, et al. “Planetary Boundaries: Exploring the Safe Operating Space for Humanity.” </a:t>
            </a:r>
            <a:r>
              <a:rPr lang="en-US" i="1" dirty="0">
                <a:effectLst/>
                <a:latin typeface="Book Antiqua" panose="02040602050305030304" pitchFamily="18" charset="0"/>
              </a:rPr>
              <a:t>Ecology and Society</a:t>
            </a:r>
            <a:r>
              <a:rPr lang="en-US" dirty="0">
                <a:effectLst/>
                <a:latin typeface="Book Antiqua" panose="02040602050305030304" pitchFamily="18" charset="0"/>
              </a:rPr>
              <a:t>, vol. 14, no. 2, Nov. 2009, </a:t>
            </a:r>
            <a:r>
              <a:rPr lang="en-US" dirty="0">
                <a:effectLst/>
                <a:latin typeface="Book Antiqua" panose="02040602050305030304" pitchFamily="18" charset="0"/>
                <a:hlinkClick r:id="rId4"/>
              </a:rPr>
              <a:t>https://doi.org/10.5751/ES-03180-140232</a:t>
            </a:r>
            <a:r>
              <a:rPr lang="en-US" dirty="0">
                <a:effectLst/>
                <a:latin typeface="Book Antiqua" panose="02040602050305030304" pitchFamily="18" charset="0"/>
              </a:rPr>
              <a:t>.</a:t>
            </a:r>
          </a:p>
          <a:p>
            <a:pPr marL="285750" indent="-285750">
              <a:buFont typeface="Arial" panose="020B0604020202020204" pitchFamily="34" charset="0"/>
              <a:buChar char="•"/>
            </a:pPr>
            <a:endParaRPr lang="en-US" dirty="0">
              <a:effectLst/>
              <a:latin typeface="Book Antiqua" panose="02040602050305030304" pitchFamily="18" charset="0"/>
            </a:endParaRPr>
          </a:p>
          <a:p>
            <a:pPr marL="285750" indent="-285750">
              <a:buFont typeface="Arial" panose="020B0604020202020204" pitchFamily="34" charset="0"/>
              <a:buChar char="•"/>
            </a:pPr>
            <a:r>
              <a:rPr lang="en-US" dirty="0">
                <a:effectLst/>
                <a:latin typeface="Book Antiqua" panose="02040602050305030304" pitchFamily="18" charset="0"/>
              </a:rPr>
              <a:t>Steffen, Will, et al. “Trajectories of the Earth System in the Anthropocene.” </a:t>
            </a:r>
            <a:r>
              <a:rPr lang="en-US" i="1" dirty="0">
                <a:effectLst/>
                <a:latin typeface="Book Antiqua" panose="02040602050305030304" pitchFamily="18" charset="0"/>
              </a:rPr>
              <a:t>Proceedings of the National Academy of Sciences</a:t>
            </a:r>
            <a:r>
              <a:rPr lang="en-US" dirty="0">
                <a:effectLst/>
                <a:latin typeface="Book Antiqua" panose="02040602050305030304" pitchFamily="18" charset="0"/>
              </a:rPr>
              <a:t>, vol. 115, no. 33, Aug. 2018, pp. 8252–59, </a:t>
            </a:r>
            <a:r>
              <a:rPr lang="en-US" dirty="0">
                <a:effectLst/>
                <a:latin typeface="Book Antiqua" panose="02040602050305030304" pitchFamily="18" charset="0"/>
                <a:hlinkClick r:id="rId5"/>
              </a:rPr>
              <a:t>https://doi.org/10.1073/pnas.1810141115</a:t>
            </a:r>
            <a:r>
              <a:rPr lang="en-US" dirty="0">
                <a:effectLst/>
                <a:latin typeface="Book Antiqua" panose="02040602050305030304" pitchFamily="18" charset="0"/>
              </a:rPr>
              <a:t>.</a:t>
            </a:r>
          </a:p>
          <a:p>
            <a:pPr marL="285750" indent="-285750">
              <a:buFont typeface="Arial" panose="020B0604020202020204" pitchFamily="34" charset="0"/>
              <a:buChar char="•"/>
            </a:pPr>
            <a:endParaRPr lang="en-US" dirty="0">
              <a:latin typeface="Book Antiqua" panose="02040602050305030304" pitchFamily="18" charset="0"/>
            </a:endParaRPr>
          </a:p>
          <a:p>
            <a:pPr marL="285750" indent="-285750">
              <a:buFont typeface="Arial" panose="020B0604020202020204" pitchFamily="34" charset="0"/>
              <a:buChar char="•"/>
            </a:pPr>
            <a:r>
              <a:rPr lang="en-US" dirty="0">
                <a:effectLst/>
                <a:latin typeface="Book Antiqua" panose="02040602050305030304" pitchFamily="18" charset="0"/>
              </a:rPr>
              <a:t>Wang-</a:t>
            </a:r>
            <a:r>
              <a:rPr lang="en-US" dirty="0" err="1">
                <a:effectLst/>
                <a:latin typeface="Book Antiqua" panose="02040602050305030304" pitchFamily="18" charset="0"/>
              </a:rPr>
              <a:t>Erlandsson</a:t>
            </a:r>
            <a:r>
              <a:rPr lang="en-US" dirty="0">
                <a:effectLst/>
                <a:latin typeface="Book Antiqua" panose="02040602050305030304" pitchFamily="18" charset="0"/>
              </a:rPr>
              <a:t>, Lan, et al. “A Planetary Boundary for Green Water.” </a:t>
            </a:r>
            <a:r>
              <a:rPr lang="en-US" i="1" dirty="0">
                <a:effectLst/>
                <a:latin typeface="Book Antiqua" panose="02040602050305030304" pitchFamily="18" charset="0"/>
              </a:rPr>
              <a:t>Nature Reviews Earth &amp; Environment</a:t>
            </a:r>
            <a:r>
              <a:rPr lang="en-US" dirty="0">
                <a:effectLst/>
                <a:latin typeface="Book Antiqua" panose="02040602050305030304" pitchFamily="18" charset="0"/>
              </a:rPr>
              <a:t>, vol. 3, no. 6, June 2022, pp. 380–92, </a:t>
            </a:r>
            <a:r>
              <a:rPr lang="en-US" dirty="0">
                <a:effectLst/>
                <a:latin typeface="Book Antiqua" panose="02040602050305030304" pitchFamily="18" charset="0"/>
                <a:hlinkClick r:id="rId6"/>
              </a:rPr>
              <a:t>https://doi.org/10.1038/s43017-022-00287-8</a:t>
            </a:r>
            <a:r>
              <a:rPr lang="en-US" dirty="0">
                <a:effectLst/>
                <a:latin typeface="Book Antiqua" panose="02040602050305030304" pitchFamily="18" charset="0"/>
              </a:rPr>
              <a:t>.</a:t>
            </a:r>
          </a:p>
        </p:txBody>
      </p:sp>
      <p:sp>
        <p:nvSpPr>
          <p:cNvPr id="5" name="TextBox 4">
            <a:extLst>
              <a:ext uri="{FF2B5EF4-FFF2-40B4-BE49-F238E27FC236}">
                <a16:creationId xmlns:a16="http://schemas.microsoft.com/office/drawing/2014/main" id="{55F27571-86BE-0FB1-BB69-ED149B9A5F0C}"/>
              </a:ext>
            </a:extLst>
          </p:cNvPr>
          <p:cNvSpPr txBox="1"/>
          <p:nvPr/>
        </p:nvSpPr>
        <p:spPr>
          <a:xfrm>
            <a:off x="912795" y="843677"/>
            <a:ext cx="3299301" cy="461665"/>
          </a:xfrm>
          <a:prstGeom prst="rect">
            <a:avLst/>
          </a:prstGeom>
          <a:noFill/>
        </p:spPr>
        <p:txBody>
          <a:bodyPr wrap="none" rtlCol="0">
            <a:spAutoFit/>
          </a:bodyPr>
          <a:lstStyle/>
          <a:p>
            <a:r>
              <a:rPr lang="en-US" sz="2400" dirty="0">
                <a:latin typeface="Aharoni" panose="02010803020104030203" pitchFamily="2" charset="-79"/>
                <a:cs typeface="Aharoni" panose="02010803020104030203" pitchFamily="2" charset="-79"/>
              </a:rPr>
              <a:t>Additional references</a:t>
            </a:r>
          </a:p>
        </p:txBody>
      </p:sp>
    </p:spTree>
    <p:extLst>
      <p:ext uri="{BB962C8B-B14F-4D97-AF65-F5344CB8AC3E}">
        <p14:creationId xmlns:p14="http://schemas.microsoft.com/office/powerpoint/2010/main" val="3503308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321A98-CBFA-902A-C330-9A392C8F5E7B}"/>
              </a:ext>
            </a:extLst>
          </p:cNvPr>
          <p:cNvPicPr>
            <a:picLocks noChangeAspect="1"/>
          </p:cNvPicPr>
          <p:nvPr/>
        </p:nvPicPr>
        <p:blipFill>
          <a:blip r:embed="rId2"/>
          <a:stretch>
            <a:fillRect/>
          </a:stretch>
        </p:blipFill>
        <p:spPr>
          <a:xfrm>
            <a:off x="5909117" y="0"/>
            <a:ext cx="6282883" cy="6858000"/>
          </a:xfrm>
          <a:prstGeom prst="rect">
            <a:avLst/>
          </a:prstGeom>
        </p:spPr>
      </p:pic>
      <p:cxnSp>
        <p:nvCxnSpPr>
          <p:cNvPr id="5" name="Straight Connector 4">
            <a:extLst>
              <a:ext uri="{FF2B5EF4-FFF2-40B4-BE49-F238E27FC236}">
                <a16:creationId xmlns:a16="http://schemas.microsoft.com/office/drawing/2014/main" id="{26F0A367-BD45-89A3-BD1F-5BFB13D0FA60}"/>
              </a:ext>
            </a:extLst>
          </p:cNvPr>
          <p:cNvCxnSpPr>
            <a:cxnSpLocks/>
          </p:cNvCxnSpPr>
          <p:nvPr/>
        </p:nvCxnSpPr>
        <p:spPr>
          <a:xfrm>
            <a:off x="11242307" y="1106905"/>
            <a:ext cx="78927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1775208-E9BA-0217-57CF-28CBF7FA5547}"/>
              </a:ext>
            </a:extLst>
          </p:cNvPr>
          <p:cNvCxnSpPr>
            <a:cxnSpLocks/>
          </p:cNvCxnSpPr>
          <p:nvPr/>
        </p:nvCxnSpPr>
        <p:spPr>
          <a:xfrm>
            <a:off x="7477226" y="1307432"/>
            <a:ext cx="4188593"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25C6D8-C55D-5BD4-3C62-1629F9D67DBF}"/>
              </a:ext>
            </a:extLst>
          </p:cNvPr>
          <p:cNvCxnSpPr>
            <a:cxnSpLocks/>
          </p:cNvCxnSpPr>
          <p:nvPr/>
        </p:nvCxnSpPr>
        <p:spPr>
          <a:xfrm>
            <a:off x="7477226" y="1517584"/>
            <a:ext cx="54222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6167DD-9539-8F9C-CB2D-75E278E338F0}"/>
              </a:ext>
            </a:extLst>
          </p:cNvPr>
          <p:cNvCxnSpPr>
            <a:cxnSpLocks/>
          </p:cNvCxnSpPr>
          <p:nvPr/>
        </p:nvCxnSpPr>
        <p:spPr>
          <a:xfrm>
            <a:off x="8768615" y="3721433"/>
            <a:ext cx="3262964"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4B678FA-5D3F-F547-C29F-C82FD006252E}"/>
              </a:ext>
            </a:extLst>
          </p:cNvPr>
          <p:cNvCxnSpPr>
            <a:cxnSpLocks/>
          </p:cNvCxnSpPr>
          <p:nvPr/>
        </p:nvCxnSpPr>
        <p:spPr>
          <a:xfrm>
            <a:off x="7477226" y="3933524"/>
            <a:ext cx="4554353"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BEE5F0-4F68-EA55-8185-9E5242CA45CA}"/>
              </a:ext>
            </a:extLst>
          </p:cNvPr>
          <p:cNvCxnSpPr>
            <a:cxnSpLocks/>
          </p:cNvCxnSpPr>
          <p:nvPr/>
        </p:nvCxnSpPr>
        <p:spPr>
          <a:xfrm>
            <a:off x="7477226" y="4126029"/>
            <a:ext cx="4188593"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C571F4-68BA-99F6-5E30-5E1004B86914}"/>
              </a:ext>
            </a:extLst>
          </p:cNvPr>
          <p:cNvCxnSpPr>
            <a:cxnSpLocks/>
          </p:cNvCxnSpPr>
          <p:nvPr/>
        </p:nvCxnSpPr>
        <p:spPr>
          <a:xfrm>
            <a:off x="7477226" y="4297680"/>
            <a:ext cx="61762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BBD791-C0E2-AD17-1F40-9AD9DA948F68}"/>
              </a:ext>
            </a:extLst>
          </p:cNvPr>
          <p:cNvCxnSpPr>
            <a:cxnSpLocks/>
          </p:cNvCxnSpPr>
          <p:nvPr/>
        </p:nvCxnSpPr>
        <p:spPr>
          <a:xfrm>
            <a:off x="9754402" y="5962850"/>
            <a:ext cx="222022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BB664F6-FC23-0B2D-E6DE-F1BEE6D62FAD}"/>
              </a:ext>
            </a:extLst>
          </p:cNvPr>
          <p:cNvCxnSpPr>
            <a:cxnSpLocks/>
          </p:cNvCxnSpPr>
          <p:nvPr/>
        </p:nvCxnSpPr>
        <p:spPr>
          <a:xfrm>
            <a:off x="7477225" y="6155355"/>
            <a:ext cx="440035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0CB9CC-2103-CF72-E6AA-CF9E01614F25}"/>
              </a:ext>
            </a:extLst>
          </p:cNvPr>
          <p:cNvCxnSpPr>
            <a:cxnSpLocks/>
          </p:cNvCxnSpPr>
          <p:nvPr/>
        </p:nvCxnSpPr>
        <p:spPr>
          <a:xfrm>
            <a:off x="7477225" y="6357486"/>
            <a:ext cx="440035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C1873B-BCEE-AE98-A40A-1676DF24CB55}"/>
              </a:ext>
            </a:extLst>
          </p:cNvPr>
          <p:cNvCxnSpPr>
            <a:cxnSpLocks/>
          </p:cNvCxnSpPr>
          <p:nvPr/>
        </p:nvCxnSpPr>
        <p:spPr>
          <a:xfrm>
            <a:off x="7477225" y="6538762"/>
            <a:ext cx="376508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0152B8-4313-03B9-2F8E-D1CCD0CBC05A}"/>
              </a:ext>
            </a:extLst>
          </p:cNvPr>
          <p:cNvCxnSpPr>
            <a:cxnSpLocks/>
          </p:cNvCxnSpPr>
          <p:nvPr/>
        </p:nvCxnSpPr>
        <p:spPr>
          <a:xfrm>
            <a:off x="7477225" y="4536707"/>
            <a:ext cx="4497404"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5CFDDDC-C913-AFA8-F946-4DEFBC9CA02E}"/>
              </a:ext>
            </a:extLst>
          </p:cNvPr>
          <p:cNvCxnSpPr>
            <a:cxnSpLocks/>
          </p:cNvCxnSpPr>
          <p:nvPr/>
        </p:nvCxnSpPr>
        <p:spPr>
          <a:xfrm>
            <a:off x="7477226" y="4729212"/>
            <a:ext cx="61762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619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a:extLst>
              <a:ext uri="{FF2B5EF4-FFF2-40B4-BE49-F238E27FC236}">
                <a16:creationId xmlns:a16="http://schemas.microsoft.com/office/drawing/2014/main" id="{19AE90C9-4A09-1CE7-3EB8-439BDF9F3651}"/>
              </a:ext>
            </a:extLst>
          </p:cNvPr>
          <p:cNvSpPr/>
          <p:nvPr/>
        </p:nvSpPr>
        <p:spPr>
          <a:xfrm>
            <a:off x="2355954" y="4027174"/>
            <a:ext cx="7270229" cy="1439056"/>
          </a:xfrm>
          <a:prstGeom prst="round2Diag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Diagonal Corner Rectangle 7">
            <a:extLst>
              <a:ext uri="{FF2B5EF4-FFF2-40B4-BE49-F238E27FC236}">
                <a16:creationId xmlns:a16="http://schemas.microsoft.com/office/drawing/2014/main" id="{B743E2B2-0A17-8C15-B729-668B8490B7DC}"/>
              </a:ext>
            </a:extLst>
          </p:cNvPr>
          <p:cNvSpPr/>
          <p:nvPr/>
        </p:nvSpPr>
        <p:spPr>
          <a:xfrm>
            <a:off x="2355954" y="1432000"/>
            <a:ext cx="7270229" cy="1439056"/>
          </a:xfrm>
          <a:prstGeom prst="round2Diag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EC2D3C6-A8B6-526E-5705-739AD9EBCCDA}"/>
              </a:ext>
            </a:extLst>
          </p:cNvPr>
          <p:cNvSpPr txBox="1"/>
          <p:nvPr/>
        </p:nvSpPr>
        <p:spPr>
          <a:xfrm>
            <a:off x="278817" y="182880"/>
            <a:ext cx="9427779" cy="523220"/>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What is planetary boundary and why should I care?</a:t>
            </a:r>
          </a:p>
        </p:txBody>
      </p:sp>
      <p:sp>
        <p:nvSpPr>
          <p:cNvPr id="5" name="TextBox 4">
            <a:extLst>
              <a:ext uri="{FF2B5EF4-FFF2-40B4-BE49-F238E27FC236}">
                <a16:creationId xmlns:a16="http://schemas.microsoft.com/office/drawing/2014/main" id="{7C7003EE-C4D4-DF49-5E84-3ADDCF4BAB04}"/>
              </a:ext>
            </a:extLst>
          </p:cNvPr>
          <p:cNvSpPr txBox="1"/>
          <p:nvPr/>
        </p:nvSpPr>
        <p:spPr>
          <a:xfrm>
            <a:off x="4513739" y="3264449"/>
            <a:ext cx="2954655" cy="369332"/>
          </a:xfrm>
          <a:prstGeom prst="rect">
            <a:avLst/>
          </a:prstGeom>
          <a:noFill/>
        </p:spPr>
        <p:txBody>
          <a:bodyPr wrap="none" rtlCol="0">
            <a:spAutoFit/>
          </a:bodyPr>
          <a:lstStyle/>
          <a:p>
            <a:r>
              <a:rPr lang="en-US" dirty="0">
                <a:latin typeface="Book Antiqua" panose="02040602050305030304" pitchFamily="18" charset="0"/>
                <a:cs typeface="Aharoni" panose="02010803020104030203" pitchFamily="2" charset="-79"/>
              </a:rPr>
              <a:t>Thresholds VS. Boundaries</a:t>
            </a:r>
          </a:p>
        </p:txBody>
      </p:sp>
      <p:sp>
        <p:nvSpPr>
          <p:cNvPr id="6" name="TextBox 5">
            <a:extLst>
              <a:ext uri="{FF2B5EF4-FFF2-40B4-BE49-F238E27FC236}">
                <a16:creationId xmlns:a16="http://schemas.microsoft.com/office/drawing/2014/main" id="{C4A5AF03-A074-7D1B-A32A-E9A29B1D19E3}"/>
              </a:ext>
            </a:extLst>
          </p:cNvPr>
          <p:cNvSpPr txBox="1"/>
          <p:nvPr/>
        </p:nvSpPr>
        <p:spPr>
          <a:xfrm>
            <a:off x="3228506" y="1689863"/>
            <a:ext cx="5734988" cy="923330"/>
          </a:xfrm>
          <a:prstGeom prst="rect">
            <a:avLst/>
          </a:prstGeom>
          <a:noFill/>
        </p:spPr>
        <p:txBody>
          <a:bodyPr wrap="square" rtlCol="0">
            <a:spAutoFit/>
          </a:bodyPr>
          <a:lstStyle/>
          <a:p>
            <a:r>
              <a:rPr lang="en-US" b="1" dirty="0">
                <a:solidFill>
                  <a:srgbClr val="000000"/>
                </a:solidFill>
                <a:latin typeface="Book Antiqua" panose="02040602050305030304" pitchFamily="18" charset="0"/>
              </a:rPr>
              <a:t>T</a:t>
            </a:r>
            <a:r>
              <a:rPr lang="en-US" b="1" i="0" dirty="0">
                <a:solidFill>
                  <a:srgbClr val="000000"/>
                </a:solidFill>
                <a:effectLst/>
                <a:latin typeface="Book Antiqua" panose="02040602050305030304" pitchFamily="18" charset="0"/>
              </a:rPr>
              <a:t>hresholds</a:t>
            </a:r>
            <a:r>
              <a:rPr lang="en-US" b="0" i="0" dirty="0">
                <a:solidFill>
                  <a:srgbClr val="000000"/>
                </a:solidFill>
                <a:effectLst/>
                <a:latin typeface="Book Antiqua" panose="02040602050305030304" pitchFamily="18" charset="0"/>
              </a:rPr>
              <a:t> are defined as </a:t>
            </a:r>
            <a:r>
              <a:rPr lang="en-US" b="0" i="0" dirty="0">
                <a:solidFill>
                  <a:srgbClr val="C00000"/>
                </a:solidFill>
                <a:effectLst/>
                <a:latin typeface="Book Antiqua" panose="02040602050305030304" pitchFamily="18" charset="0"/>
              </a:rPr>
              <a:t>non-linear transitions</a:t>
            </a:r>
            <a:r>
              <a:rPr lang="en-US" b="0" i="0" dirty="0">
                <a:solidFill>
                  <a:srgbClr val="000000"/>
                </a:solidFill>
                <a:effectLst/>
                <a:latin typeface="Book Antiqua" panose="02040602050305030304" pitchFamily="18" charset="0"/>
              </a:rPr>
              <a:t> in the functioning of coupled human–environmental systems (</a:t>
            </a:r>
            <a:r>
              <a:rPr lang="en-US" b="0" i="0" dirty="0" err="1">
                <a:solidFill>
                  <a:srgbClr val="000000"/>
                </a:solidFill>
                <a:effectLst/>
                <a:latin typeface="Book Antiqua" panose="02040602050305030304" pitchFamily="18" charset="0"/>
              </a:rPr>
              <a:t>Schellnhuber</a:t>
            </a:r>
            <a:r>
              <a:rPr lang="en-US" b="0" i="0" dirty="0">
                <a:solidFill>
                  <a:srgbClr val="000000"/>
                </a:solidFill>
                <a:effectLst/>
                <a:latin typeface="Book Antiqua" panose="02040602050305030304" pitchFamily="18" charset="0"/>
              </a:rPr>
              <a:t> 2002, </a:t>
            </a:r>
            <a:r>
              <a:rPr lang="en-US" b="0" i="0" dirty="0" err="1">
                <a:solidFill>
                  <a:srgbClr val="000000"/>
                </a:solidFill>
                <a:effectLst/>
                <a:latin typeface="Book Antiqua" panose="02040602050305030304" pitchFamily="18" charset="0"/>
              </a:rPr>
              <a:t>Lenton</a:t>
            </a:r>
            <a:r>
              <a:rPr lang="en-US" b="0" i="0" dirty="0">
                <a:solidFill>
                  <a:srgbClr val="000000"/>
                </a:solidFill>
                <a:effectLst/>
                <a:latin typeface="Book Antiqua" panose="02040602050305030304" pitchFamily="18" charset="0"/>
              </a:rPr>
              <a:t> et al. 2008)</a:t>
            </a:r>
            <a:endParaRPr lang="en-US" strike="sngStrike" dirty="0">
              <a:latin typeface="Book Antiqua" panose="02040602050305030304" pitchFamily="18" charset="0"/>
            </a:endParaRPr>
          </a:p>
        </p:txBody>
      </p:sp>
      <p:sp>
        <p:nvSpPr>
          <p:cNvPr id="7" name="TextBox 6">
            <a:extLst>
              <a:ext uri="{FF2B5EF4-FFF2-40B4-BE49-F238E27FC236}">
                <a16:creationId xmlns:a16="http://schemas.microsoft.com/office/drawing/2014/main" id="{75FC8BE5-4492-704C-CB8E-8CA747B5458E}"/>
              </a:ext>
            </a:extLst>
          </p:cNvPr>
          <p:cNvSpPr txBox="1"/>
          <p:nvPr/>
        </p:nvSpPr>
        <p:spPr>
          <a:xfrm>
            <a:off x="3191030" y="4244807"/>
            <a:ext cx="5809939" cy="923330"/>
          </a:xfrm>
          <a:prstGeom prst="rect">
            <a:avLst/>
          </a:prstGeom>
          <a:noFill/>
        </p:spPr>
        <p:txBody>
          <a:bodyPr wrap="square" rtlCol="0">
            <a:spAutoFit/>
          </a:bodyPr>
          <a:lstStyle/>
          <a:p>
            <a:r>
              <a:rPr lang="en-US" b="1" i="0" dirty="0">
                <a:solidFill>
                  <a:srgbClr val="000000"/>
                </a:solidFill>
                <a:effectLst/>
                <a:latin typeface="Book Antiqua" panose="02040602050305030304" pitchFamily="18" charset="0"/>
              </a:rPr>
              <a:t>Boundaries</a:t>
            </a:r>
            <a:r>
              <a:rPr lang="en-US" b="0" i="0" dirty="0">
                <a:solidFill>
                  <a:srgbClr val="000000"/>
                </a:solidFill>
                <a:effectLst/>
                <a:latin typeface="Book Antiqua" panose="02040602050305030304" pitchFamily="18" charset="0"/>
              </a:rPr>
              <a:t>, on the other hand, are </a:t>
            </a:r>
            <a:r>
              <a:rPr lang="en-US" b="0" i="0" dirty="0">
                <a:solidFill>
                  <a:srgbClr val="C00000"/>
                </a:solidFill>
                <a:effectLst/>
                <a:latin typeface="Book Antiqua" panose="02040602050305030304" pitchFamily="18" charset="0"/>
              </a:rPr>
              <a:t>human-determined</a:t>
            </a:r>
            <a:r>
              <a:rPr lang="en-US" b="0" i="0" dirty="0">
                <a:solidFill>
                  <a:srgbClr val="000000"/>
                </a:solidFill>
                <a:effectLst/>
                <a:latin typeface="Book Antiqua" panose="02040602050305030304" pitchFamily="18" charset="0"/>
              </a:rPr>
              <a:t> values of the control variable </a:t>
            </a:r>
            <a:r>
              <a:rPr lang="en-US" b="0" i="0" dirty="0">
                <a:solidFill>
                  <a:srgbClr val="C00000"/>
                </a:solidFill>
                <a:effectLst/>
                <a:latin typeface="Book Antiqua" panose="02040602050305030304" pitchFamily="18" charset="0"/>
              </a:rPr>
              <a:t>set at a “safe” distance </a:t>
            </a:r>
            <a:r>
              <a:rPr lang="en-US" b="0" i="0" dirty="0">
                <a:solidFill>
                  <a:srgbClr val="000000"/>
                </a:solidFill>
                <a:effectLst/>
                <a:latin typeface="Book Antiqua" panose="02040602050305030304" pitchFamily="18" charset="0"/>
              </a:rPr>
              <a:t>from its global threshold or from a dangerous level</a:t>
            </a:r>
            <a:endParaRPr lang="en-US" dirty="0">
              <a:latin typeface="Book Antiqua" panose="02040602050305030304" pitchFamily="18" charset="0"/>
            </a:endParaRPr>
          </a:p>
        </p:txBody>
      </p:sp>
      <p:sp>
        <p:nvSpPr>
          <p:cNvPr id="12" name="Bent Arrow 11">
            <a:extLst>
              <a:ext uri="{FF2B5EF4-FFF2-40B4-BE49-F238E27FC236}">
                <a16:creationId xmlns:a16="http://schemas.microsoft.com/office/drawing/2014/main" id="{78F62AC5-AD36-1889-0CEB-AFA7EFA3657C}"/>
              </a:ext>
            </a:extLst>
          </p:cNvPr>
          <p:cNvSpPr/>
          <p:nvPr/>
        </p:nvSpPr>
        <p:spPr>
          <a:xfrm rot="16200000">
            <a:off x="3796852" y="2808806"/>
            <a:ext cx="442368" cy="991405"/>
          </a:xfrm>
          <a:prstGeom prst="ben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a:extLst>
              <a:ext uri="{FF2B5EF4-FFF2-40B4-BE49-F238E27FC236}">
                <a16:creationId xmlns:a16="http://schemas.microsoft.com/office/drawing/2014/main" id="{1DA55FB1-C3E7-4135-525D-7BFE7CAA74F7}"/>
              </a:ext>
            </a:extLst>
          </p:cNvPr>
          <p:cNvSpPr/>
          <p:nvPr/>
        </p:nvSpPr>
        <p:spPr>
          <a:xfrm rot="5400000">
            <a:off x="7742913" y="3113592"/>
            <a:ext cx="442368" cy="991405"/>
          </a:xfrm>
          <a:prstGeom prst="ben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332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5" grpId="0"/>
      <p:bldP spid="6" grpId="0"/>
      <p:bldP spid="7" grpId="0"/>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BE3006-0048-B776-8C73-DAA4A09077F2}"/>
              </a:ext>
            </a:extLst>
          </p:cNvPr>
          <p:cNvPicPr>
            <a:picLocks noChangeAspect="1"/>
          </p:cNvPicPr>
          <p:nvPr/>
        </p:nvPicPr>
        <p:blipFill>
          <a:blip r:embed="rId3"/>
          <a:stretch>
            <a:fillRect/>
          </a:stretch>
        </p:blipFill>
        <p:spPr>
          <a:xfrm>
            <a:off x="0" y="1751988"/>
            <a:ext cx="5040816" cy="2489401"/>
          </a:xfrm>
          <a:prstGeom prst="rect">
            <a:avLst/>
          </a:prstGeom>
        </p:spPr>
      </p:pic>
      <p:pic>
        <p:nvPicPr>
          <p:cNvPr id="3076" name="Picture 4">
            <a:extLst>
              <a:ext uri="{FF2B5EF4-FFF2-40B4-BE49-F238E27FC236}">
                <a16:creationId xmlns:a16="http://schemas.microsoft.com/office/drawing/2014/main" id="{7185DE34-F13A-AE5A-0174-CEA611FD8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371" y="1450366"/>
            <a:ext cx="6561629" cy="41882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CFEFCF-55A2-D9AE-856D-76ACECB5183F}"/>
              </a:ext>
            </a:extLst>
          </p:cNvPr>
          <p:cNvSpPr txBox="1"/>
          <p:nvPr/>
        </p:nvSpPr>
        <p:spPr>
          <a:xfrm>
            <a:off x="278818" y="182880"/>
            <a:ext cx="5086204" cy="523220"/>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Is the earth falling into a pit?</a:t>
            </a:r>
          </a:p>
        </p:txBody>
      </p:sp>
      <p:sp>
        <p:nvSpPr>
          <p:cNvPr id="3" name="TextBox 2">
            <a:extLst>
              <a:ext uri="{FF2B5EF4-FFF2-40B4-BE49-F238E27FC236}">
                <a16:creationId xmlns:a16="http://schemas.microsoft.com/office/drawing/2014/main" id="{ABF83600-380A-F6DB-5A76-84008721CBAA}"/>
              </a:ext>
            </a:extLst>
          </p:cNvPr>
          <p:cNvSpPr txBox="1"/>
          <p:nvPr/>
        </p:nvSpPr>
        <p:spPr>
          <a:xfrm>
            <a:off x="5365021" y="273409"/>
            <a:ext cx="3546164" cy="400110"/>
          </a:xfrm>
          <a:prstGeom prst="rect">
            <a:avLst/>
          </a:prstGeom>
          <a:noFill/>
        </p:spPr>
        <p:txBody>
          <a:bodyPr wrap="none" rtlCol="0">
            <a:spAutoFit/>
          </a:bodyPr>
          <a:lstStyle/>
          <a:p>
            <a:r>
              <a:rPr lang="en-US" sz="2000" dirty="0">
                <a:latin typeface="Aharoni" panose="02010803020104030203" pitchFamily="2" charset="-79"/>
                <a:cs typeface="Aharoni" panose="02010803020104030203" pitchFamily="2" charset="-79"/>
              </a:rPr>
              <a:t>Holocene VS. Anthropocene</a:t>
            </a:r>
          </a:p>
        </p:txBody>
      </p:sp>
      <p:sp>
        <p:nvSpPr>
          <p:cNvPr id="4" name="TextBox 3">
            <a:extLst>
              <a:ext uri="{FF2B5EF4-FFF2-40B4-BE49-F238E27FC236}">
                <a16:creationId xmlns:a16="http://schemas.microsoft.com/office/drawing/2014/main" id="{544B1CAD-6051-2A42-20BD-56CB1C50BBC1}"/>
              </a:ext>
            </a:extLst>
          </p:cNvPr>
          <p:cNvSpPr txBox="1"/>
          <p:nvPr/>
        </p:nvSpPr>
        <p:spPr>
          <a:xfrm>
            <a:off x="770038" y="4669143"/>
            <a:ext cx="4222668" cy="646331"/>
          </a:xfrm>
          <a:prstGeom prst="rect">
            <a:avLst/>
          </a:prstGeom>
          <a:noFill/>
        </p:spPr>
        <p:txBody>
          <a:bodyPr wrap="square" rtlCol="0">
            <a:spAutoFit/>
          </a:bodyPr>
          <a:lstStyle/>
          <a:p>
            <a:r>
              <a:rPr lang="en-US" b="0" i="0" dirty="0">
                <a:solidFill>
                  <a:srgbClr val="000000"/>
                </a:solidFill>
                <a:effectLst/>
                <a:latin typeface="Times" pitchFamily="2" charset="0"/>
              </a:rPr>
              <a:t>The Holocene is the name given to the last 11,700 years* of the Earth's history.</a:t>
            </a:r>
            <a:endParaRPr lang="en-US" dirty="0"/>
          </a:p>
        </p:txBody>
      </p:sp>
      <p:sp>
        <p:nvSpPr>
          <p:cNvPr id="5" name="TextBox 4">
            <a:extLst>
              <a:ext uri="{FF2B5EF4-FFF2-40B4-BE49-F238E27FC236}">
                <a16:creationId xmlns:a16="http://schemas.microsoft.com/office/drawing/2014/main" id="{A4313207-5BB0-8B4E-DEC3-B1576E3F765B}"/>
              </a:ext>
            </a:extLst>
          </p:cNvPr>
          <p:cNvSpPr txBox="1"/>
          <p:nvPr/>
        </p:nvSpPr>
        <p:spPr>
          <a:xfrm>
            <a:off x="7886705" y="5816600"/>
            <a:ext cx="2048959" cy="369332"/>
          </a:xfrm>
          <a:prstGeom prst="rect">
            <a:avLst/>
          </a:prstGeom>
          <a:noFill/>
        </p:spPr>
        <p:txBody>
          <a:bodyPr wrap="none" rtlCol="0">
            <a:spAutoFit/>
          </a:bodyPr>
          <a:lstStyle/>
          <a:p>
            <a:r>
              <a:rPr lang="en-US" b="0" i="0" dirty="0">
                <a:solidFill>
                  <a:srgbClr val="000000"/>
                </a:solidFill>
                <a:effectLst/>
                <a:latin typeface="Book Antiqua" panose="02040602050305030304" pitchFamily="18" charset="0"/>
              </a:rPr>
              <a:t>(Steffen et al 2018)</a:t>
            </a:r>
            <a:endParaRPr lang="en-US" dirty="0"/>
          </a:p>
        </p:txBody>
      </p:sp>
    </p:spTree>
    <p:extLst>
      <p:ext uri="{BB962C8B-B14F-4D97-AF65-F5344CB8AC3E}">
        <p14:creationId xmlns:p14="http://schemas.microsoft.com/office/powerpoint/2010/main" val="499115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D8E4160-92BD-631E-3511-F07A2119462F}"/>
              </a:ext>
            </a:extLst>
          </p:cNvPr>
          <p:cNvGraphicFramePr>
            <a:graphicFrameLocks noGrp="1"/>
          </p:cNvGraphicFramePr>
          <p:nvPr>
            <p:extLst>
              <p:ext uri="{D42A27DB-BD31-4B8C-83A1-F6EECF244321}">
                <p14:modId xmlns:p14="http://schemas.microsoft.com/office/powerpoint/2010/main" val="469027643"/>
              </p:ext>
            </p:extLst>
          </p:nvPr>
        </p:nvGraphicFramePr>
        <p:xfrm>
          <a:off x="931141" y="379170"/>
          <a:ext cx="10329718" cy="6099660"/>
        </p:xfrm>
        <a:graphic>
          <a:graphicData uri="http://schemas.openxmlformats.org/drawingml/2006/table">
            <a:tbl>
              <a:tblPr firstRow="1" bandRow="1">
                <a:tableStyleId>{69CF1AB2-1976-4502-BF36-3FF5EA218861}</a:tableStyleId>
              </a:tblPr>
              <a:tblGrid>
                <a:gridCol w="3333173">
                  <a:extLst>
                    <a:ext uri="{9D8B030D-6E8A-4147-A177-3AD203B41FA5}">
                      <a16:colId xmlns:a16="http://schemas.microsoft.com/office/drawing/2014/main" val="790962336"/>
                    </a:ext>
                  </a:extLst>
                </a:gridCol>
                <a:gridCol w="6996545">
                  <a:extLst>
                    <a:ext uri="{9D8B030D-6E8A-4147-A177-3AD203B41FA5}">
                      <a16:colId xmlns:a16="http://schemas.microsoft.com/office/drawing/2014/main" val="752079778"/>
                    </a:ext>
                  </a:extLst>
                </a:gridCol>
              </a:tblGrid>
              <a:tr h="634211">
                <a:tc>
                  <a:txBody>
                    <a:bodyPr/>
                    <a:lstStyle/>
                    <a:p>
                      <a:pPr algn="ctr"/>
                      <a:r>
                        <a:rPr lang="en-US" sz="2000" b="1" u="none" dirty="0">
                          <a:latin typeface="Book Antiqua" panose="02040602050305030304" pitchFamily="18" charset="0"/>
                        </a:rPr>
                        <a:t>Earth-system Processes</a:t>
                      </a:r>
                    </a:p>
                  </a:txBody>
                  <a:tcPr anchor="ctr"/>
                </a:tc>
                <a:tc>
                  <a:txBody>
                    <a:bodyPr/>
                    <a:lstStyle/>
                    <a:p>
                      <a:pPr marL="0" indent="0" algn="ctr">
                        <a:buNone/>
                      </a:pPr>
                      <a:r>
                        <a:rPr lang="en-US" sz="2000" b="1" dirty="0">
                          <a:latin typeface="Book Antiqua" panose="02040602050305030304" pitchFamily="18" charset="0"/>
                        </a:rPr>
                        <a:t>Key Parameters</a:t>
                      </a:r>
                    </a:p>
                  </a:txBody>
                  <a:tcPr anchor="ctr"/>
                </a:tc>
                <a:extLst>
                  <a:ext uri="{0D108BD9-81ED-4DB2-BD59-A6C34878D82A}">
                    <a16:rowId xmlns:a16="http://schemas.microsoft.com/office/drawing/2014/main" val="274575994"/>
                  </a:ext>
                </a:extLst>
              </a:tr>
              <a:tr h="634211">
                <a:tc>
                  <a:txBody>
                    <a:bodyPr/>
                    <a:lstStyle/>
                    <a:p>
                      <a:pPr algn="ctr"/>
                      <a:r>
                        <a:rPr lang="en-US" b="0" u="sng" dirty="0">
                          <a:latin typeface="Book Antiqua" panose="02040602050305030304" pitchFamily="18" charset="0"/>
                        </a:rPr>
                        <a:t>Climate Change</a:t>
                      </a:r>
                    </a:p>
                  </a:txBody>
                  <a:tcPr anchor="ctr"/>
                </a:tc>
                <a:tc>
                  <a:txBody>
                    <a:bodyPr/>
                    <a:lstStyle/>
                    <a:p>
                      <a:pPr marL="342900" indent="-342900" algn="l">
                        <a:buAutoNum type="arabicParenBoth"/>
                      </a:pPr>
                      <a:r>
                        <a:rPr lang="en-US" b="0" u="sng" dirty="0">
                          <a:latin typeface="Book Antiqua" panose="02040602050305030304" pitchFamily="18" charset="0"/>
                        </a:rPr>
                        <a:t>Atmospheric carbon dioxide concentration</a:t>
                      </a:r>
                    </a:p>
                    <a:p>
                      <a:pPr marL="342900" indent="-342900" algn="l">
                        <a:buAutoNum type="arabicParenBoth"/>
                      </a:pPr>
                      <a:r>
                        <a:rPr lang="en-US" b="0" dirty="0">
                          <a:latin typeface="Book Antiqua" panose="02040602050305030304" pitchFamily="18" charset="0"/>
                        </a:rPr>
                        <a:t>Change in radiative forcing</a:t>
                      </a:r>
                    </a:p>
                  </a:txBody>
                  <a:tcPr anchor="ctr"/>
                </a:tc>
                <a:extLst>
                  <a:ext uri="{0D108BD9-81ED-4DB2-BD59-A6C34878D82A}">
                    <a16:rowId xmlns:a16="http://schemas.microsoft.com/office/drawing/2014/main" val="138258201"/>
                  </a:ext>
                </a:extLst>
              </a:tr>
              <a:tr h="367440">
                <a:tc>
                  <a:txBody>
                    <a:bodyPr/>
                    <a:lstStyle/>
                    <a:p>
                      <a:pPr algn="ctr"/>
                      <a:r>
                        <a:rPr lang="en-US" b="0" dirty="0">
                          <a:latin typeface="Book Antiqua" panose="02040602050305030304" pitchFamily="18" charset="0"/>
                        </a:rPr>
                        <a:t>Biosphere Integrity</a:t>
                      </a:r>
                    </a:p>
                  </a:txBody>
                  <a:tcPr anchor="ctr"/>
                </a:tc>
                <a:tc>
                  <a:txBody>
                    <a:bodyPr/>
                    <a:lstStyle/>
                    <a:p>
                      <a:pPr algn="l"/>
                      <a:r>
                        <a:rPr lang="en-US" dirty="0">
                          <a:latin typeface="Book Antiqua" panose="02040602050305030304" pitchFamily="18" charset="0"/>
                        </a:rPr>
                        <a:t>Extinction rate</a:t>
                      </a:r>
                    </a:p>
                  </a:txBody>
                  <a:tcPr anchor="ctr"/>
                </a:tc>
                <a:extLst>
                  <a:ext uri="{0D108BD9-81ED-4DB2-BD59-A6C34878D82A}">
                    <a16:rowId xmlns:a16="http://schemas.microsoft.com/office/drawing/2014/main" val="3014036752"/>
                  </a:ext>
                </a:extLst>
              </a:tr>
              <a:tr h="36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Book Antiqua" panose="02040602050305030304" pitchFamily="18" charset="0"/>
                        </a:rPr>
                        <a:t>Land-system Change</a:t>
                      </a:r>
                    </a:p>
                  </a:txBody>
                  <a:tcPr anchor="ctr"/>
                </a:tc>
                <a:tc>
                  <a:txBody>
                    <a:bodyPr/>
                    <a:lstStyle/>
                    <a:p>
                      <a:pPr algn="l"/>
                      <a:r>
                        <a:rPr lang="en-US" dirty="0">
                          <a:latin typeface="Book Antiqua" panose="02040602050305030304" pitchFamily="18" charset="0"/>
                        </a:rPr>
                        <a:t>Percentage of global land cover converted to cropland</a:t>
                      </a:r>
                    </a:p>
                  </a:txBody>
                  <a:tcPr anchor="ctr"/>
                </a:tc>
                <a:extLst>
                  <a:ext uri="{0D108BD9-81ED-4DB2-BD59-A6C34878D82A}">
                    <a16:rowId xmlns:a16="http://schemas.microsoft.com/office/drawing/2014/main" val="3980317131"/>
                  </a:ext>
                </a:extLst>
              </a:tr>
              <a:tr h="36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Book Antiqua" panose="02040602050305030304" pitchFamily="18" charset="0"/>
                        </a:rPr>
                        <a:t>Freshwater Use</a:t>
                      </a:r>
                    </a:p>
                  </a:txBody>
                  <a:tcPr anchor="ctr"/>
                </a:tc>
                <a:tc>
                  <a:txBody>
                    <a:bodyPr/>
                    <a:lstStyle/>
                    <a:p>
                      <a:pPr algn="l"/>
                      <a:r>
                        <a:rPr lang="en-US" dirty="0">
                          <a:latin typeface="Book Antiqua" panose="02040602050305030304" pitchFamily="18" charset="0"/>
                        </a:rPr>
                        <a:t>Consumption of fresh water by human</a:t>
                      </a:r>
                    </a:p>
                  </a:txBody>
                  <a:tcPr anchor="ctr"/>
                </a:tc>
                <a:extLst>
                  <a:ext uri="{0D108BD9-81ED-4DB2-BD59-A6C34878D82A}">
                    <a16:rowId xmlns:a16="http://schemas.microsoft.com/office/drawing/2014/main" val="2210367804"/>
                  </a:ext>
                </a:extLst>
              </a:tr>
              <a:tr h="906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Book Antiqua" panose="02040602050305030304" pitchFamily="18" charset="0"/>
                        </a:rPr>
                        <a:t>Biochemical Flows</a:t>
                      </a:r>
                    </a:p>
                  </a:txBody>
                  <a:tcPr anchor="ctr"/>
                </a:tc>
                <a:tc>
                  <a:txBody>
                    <a:bodyPr/>
                    <a:lstStyle/>
                    <a:p>
                      <a:pPr marL="342900" indent="-342900" algn="l">
                        <a:buAutoNum type="arabicParenBoth"/>
                      </a:pPr>
                      <a:r>
                        <a:rPr lang="en-US" dirty="0">
                          <a:latin typeface="Book Antiqua" panose="02040602050305030304" pitchFamily="18" charset="0"/>
                        </a:rPr>
                        <a:t>Amount of N</a:t>
                      </a:r>
                      <a:r>
                        <a:rPr lang="en-US" baseline="-25000" dirty="0">
                          <a:latin typeface="Book Antiqua" panose="02040602050305030304" pitchFamily="18" charset="0"/>
                        </a:rPr>
                        <a:t>2</a:t>
                      </a:r>
                      <a:r>
                        <a:rPr lang="en-US" baseline="0" dirty="0">
                          <a:latin typeface="Book Antiqua" panose="02040602050305030304" pitchFamily="18" charset="0"/>
                        </a:rPr>
                        <a:t> removed from atmosphere for human use</a:t>
                      </a:r>
                    </a:p>
                    <a:p>
                      <a:pPr marL="342900" indent="-342900" algn="l">
                        <a:buAutoNum type="arabicParenBoth"/>
                      </a:pPr>
                      <a:r>
                        <a:rPr lang="en-US" baseline="0" dirty="0">
                          <a:latin typeface="Book Antiqua" panose="02040602050305030304" pitchFamily="18" charset="0"/>
                        </a:rPr>
                        <a:t>Quantity of P flowing into the oceans</a:t>
                      </a:r>
                      <a:endParaRPr lang="en-US" dirty="0">
                        <a:latin typeface="Book Antiqua" panose="02040602050305030304" pitchFamily="18" charset="0"/>
                      </a:endParaRPr>
                    </a:p>
                  </a:txBody>
                  <a:tcPr anchor="ctr"/>
                </a:tc>
                <a:extLst>
                  <a:ext uri="{0D108BD9-81ED-4DB2-BD59-A6C34878D82A}">
                    <a16:rowId xmlns:a16="http://schemas.microsoft.com/office/drawing/2014/main" val="155467876"/>
                  </a:ext>
                </a:extLst>
              </a:tr>
              <a:tr h="6342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Book Antiqua" panose="02040602050305030304" pitchFamily="18" charset="0"/>
                        </a:rPr>
                        <a:t>Ocean Acidification</a:t>
                      </a:r>
                    </a:p>
                  </a:txBody>
                  <a:tcPr anchor="ctr"/>
                </a:tc>
                <a:tc>
                  <a:txBody>
                    <a:bodyPr/>
                    <a:lstStyle/>
                    <a:p>
                      <a:pPr algn="l"/>
                      <a:r>
                        <a:rPr lang="en-US" dirty="0">
                          <a:latin typeface="Book Antiqua" panose="02040602050305030304" pitchFamily="18" charset="0"/>
                        </a:rPr>
                        <a:t>Global mean saturation state of aragonite in surface sea water</a:t>
                      </a:r>
                    </a:p>
                  </a:txBody>
                  <a:tcPr anchor="ctr"/>
                </a:tc>
                <a:extLst>
                  <a:ext uri="{0D108BD9-81ED-4DB2-BD59-A6C34878D82A}">
                    <a16:rowId xmlns:a16="http://schemas.microsoft.com/office/drawing/2014/main" val="2619467127"/>
                  </a:ext>
                </a:extLst>
              </a:tr>
              <a:tr h="6342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Book Antiqua" panose="02040602050305030304" pitchFamily="18" charset="0"/>
                        </a:rPr>
                        <a:t>Atmospheric Aerosol loading</a:t>
                      </a:r>
                    </a:p>
                  </a:txBody>
                  <a:tcPr anchor="ctr"/>
                </a:tc>
                <a:tc>
                  <a:txBody>
                    <a:bodyPr/>
                    <a:lstStyle/>
                    <a:p>
                      <a:pPr algn="l"/>
                      <a:r>
                        <a:rPr lang="en-US" dirty="0">
                          <a:latin typeface="Book Antiqua" panose="02040602050305030304" pitchFamily="18" charset="0"/>
                        </a:rPr>
                        <a:t>Overall particulate concentration of particulate in the atmosphere</a:t>
                      </a:r>
                    </a:p>
                  </a:txBody>
                  <a:tcPr anchor="ctr"/>
                </a:tc>
                <a:extLst>
                  <a:ext uri="{0D108BD9-81ED-4DB2-BD59-A6C34878D82A}">
                    <a16:rowId xmlns:a16="http://schemas.microsoft.com/office/drawing/2014/main" val="3313212761"/>
                  </a:ext>
                </a:extLst>
              </a:tr>
              <a:tr h="6342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Book Antiqua" panose="02040602050305030304" pitchFamily="18" charset="0"/>
                        </a:rPr>
                        <a:t>Stratospheric Ozone Depletion</a:t>
                      </a:r>
                    </a:p>
                  </a:txBody>
                  <a:tcPr anchor="ctr"/>
                </a:tc>
                <a:tc>
                  <a:txBody>
                    <a:bodyPr/>
                    <a:lstStyle/>
                    <a:p>
                      <a:pPr algn="l"/>
                      <a:r>
                        <a:rPr lang="en-US" dirty="0">
                          <a:latin typeface="Book Antiqua" panose="02040602050305030304" pitchFamily="18" charset="0"/>
                        </a:rPr>
                        <a:t>Concentration of ozone</a:t>
                      </a:r>
                    </a:p>
                  </a:txBody>
                  <a:tcPr anchor="ctr"/>
                </a:tc>
                <a:extLst>
                  <a:ext uri="{0D108BD9-81ED-4DB2-BD59-A6C34878D82A}">
                    <a16:rowId xmlns:a16="http://schemas.microsoft.com/office/drawing/2014/main" val="4117929466"/>
                  </a:ext>
                </a:extLst>
              </a:tr>
              <a:tr h="906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Book Antiqua" panose="02040602050305030304" pitchFamily="18" charset="0"/>
                        </a:rPr>
                        <a:t>Novel Entities</a:t>
                      </a:r>
                    </a:p>
                  </a:txBody>
                  <a:tcPr anchor="ctr"/>
                </a:tc>
                <a:tc>
                  <a:txBody>
                    <a:bodyPr/>
                    <a:lstStyle/>
                    <a:p>
                      <a:pPr algn="l"/>
                      <a:r>
                        <a:rPr lang="en-US" dirty="0">
                          <a:latin typeface="Book Antiqua" panose="02040602050305030304" pitchFamily="18" charset="0"/>
                        </a:rPr>
                        <a:t>New substances, new forms of existing substances, and modified life forms that have the potential for unwanted geo- physical and/or biological effects</a:t>
                      </a:r>
                    </a:p>
                  </a:txBody>
                  <a:tcPr anchor="ctr"/>
                </a:tc>
                <a:extLst>
                  <a:ext uri="{0D108BD9-81ED-4DB2-BD59-A6C34878D82A}">
                    <a16:rowId xmlns:a16="http://schemas.microsoft.com/office/drawing/2014/main" val="2461803148"/>
                  </a:ext>
                </a:extLst>
              </a:tr>
            </a:tbl>
          </a:graphicData>
        </a:graphic>
      </p:graphicFrame>
    </p:spTree>
    <p:extLst>
      <p:ext uri="{BB962C8B-B14F-4D97-AF65-F5344CB8AC3E}">
        <p14:creationId xmlns:p14="http://schemas.microsoft.com/office/powerpoint/2010/main" val="3866997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FD188D-B735-4D70-128E-6A1AFF083C0F}"/>
              </a:ext>
            </a:extLst>
          </p:cNvPr>
          <p:cNvSpPr txBox="1"/>
          <p:nvPr/>
        </p:nvSpPr>
        <p:spPr>
          <a:xfrm>
            <a:off x="274320" y="182880"/>
            <a:ext cx="4947385" cy="523220"/>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It varies spatially !</a:t>
            </a:r>
          </a:p>
        </p:txBody>
      </p:sp>
      <p:pic>
        <p:nvPicPr>
          <p:cNvPr id="5" name="Picture 4">
            <a:extLst>
              <a:ext uri="{FF2B5EF4-FFF2-40B4-BE49-F238E27FC236}">
                <a16:creationId xmlns:a16="http://schemas.microsoft.com/office/drawing/2014/main" id="{FEFAD250-AAD8-EBE5-ED66-C26B2A5041EF}"/>
              </a:ext>
            </a:extLst>
          </p:cNvPr>
          <p:cNvPicPr>
            <a:picLocks noChangeAspect="1"/>
          </p:cNvPicPr>
          <p:nvPr/>
        </p:nvPicPr>
        <p:blipFill>
          <a:blip r:embed="rId3"/>
          <a:stretch>
            <a:fillRect/>
          </a:stretch>
        </p:blipFill>
        <p:spPr>
          <a:xfrm>
            <a:off x="1453442" y="643466"/>
            <a:ext cx="9285115" cy="5571067"/>
          </a:xfrm>
          <a:prstGeom prst="rect">
            <a:avLst/>
          </a:prstGeom>
          <a:ln>
            <a:noFill/>
          </a:ln>
        </p:spPr>
      </p:pic>
    </p:spTree>
    <p:extLst>
      <p:ext uri="{BB962C8B-B14F-4D97-AF65-F5344CB8AC3E}">
        <p14:creationId xmlns:p14="http://schemas.microsoft.com/office/powerpoint/2010/main" val="1378462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9F345B-F1DD-9F47-B7B0-7E177813DB64}"/>
              </a:ext>
            </a:extLst>
          </p:cNvPr>
          <p:cNvSpPr txBox="1"/>
          <p:nvPr/>
        </p:nvSpPr>
        <p:spPr>
          <a:xfrm>
            <a:off x="274320" y="182880"/>
            <a:ext cx="3054041" cy="523220"/>
          </a:xfrm>
          <a:prstGeom prst="rect">
            <a:avLst/>
          </a:prstGeom>
          <a:noFill/>
        </p:spPr>
        <p:txBody>
          <a:bodyPr wrap="none" rtlCol="0">
            <a:spAutoFit/>
          </a:bodyPr>
          <a:lstStyle/>
          <a:p>
            <a:r>
              <a:rPr lang="en-US" sz="2800" dirty="0">
                <a:latin typeface="Aharoni" panose="02010803020104030203" pitchFamily="2" charset="-79"/>
                <a:cs typeface="Aharoni" panose="02010803020104030203" pitchFamily="2" charset="-79"/>
              </a:rPr>
              <a:t>Also, temporally!</a:t>
            </a:r>
          </a:p>
        </p:txBody>
      </p:sp>
      <p:pic>
        <p:nvPicPr>
          <p:cNvPr id="5" name="Picture 4">
            <a:extLst>
              <a:ext uri="{FF2B5EF4-FFF2-40B4-BE49-F238E27FC236}">
                <a16:creationId xmlns:a16="http://schemas.microsoft.com/office/drawing/2014/main" id="{5E0673D8-4036-BDE1-0183-BB19A2EC22D7}"/>
              </a:ext>
            </a:extLst>
          </p:cNvPr>
          <p:cNvPicPr>
            <a:picLocks noChangeAspect="1"/>
          </p:cNvPicPr>
          <p:nvPr/>
        </p:nvPicPr>
        <p:blipFill>
          <a:blip r:embed="rId3"/>
          <a:stretch>
            <a:fillRect/>
          </a:stretch>
        </p:blipFill>
        <p:spPr>
          <a:xfrm>
            <a:off x="964085" y="762181"/>
            <a:ext cx="5879478" cy="5767425"/>
          </a:xfrm>
          <a:prstGeom prst="rect">
            <a:avLst/>
          </a:prstGeom>
        </p:spPr>
      </p:pic>
      <p:sp>
        <p:nvSpPr>
          <p:cNvPr id="6" name="TextBox 5">
            <a:extLst>
              <a:ext uri="{FF2B5EF4-FFF2-40B4-BE49-F238E27FC236}">
                <a16:creationId xmlns:a16="http://schemas.microsoft.com/office/drawing/2014/main" id="{8C54D1CA-39AA-7949-AC6A-685DF074A751}"/>
              </a:ext>
            </a:extLst>
          </p:cNvPr>
          <p:cNvSpPr txBox="1"/>
          <p:nvPr/>
        </p:nvSpPr>
        <p:spPr>
          <a:xfrm>
            <a:off x="6797038" y="1838425"/>
            <a:ext cx="5184809" cy="646331"/>
          </a:xfrm>
          <a:prstGeom prst="rect">
            <a:avLst/>
          </a:prstGeom>
          <a:noFill/>
        </p:spPr>
        <p:txBody>
          <a:bodyPr wrap="square" rtlCol="0">
            <a:spAutoFit/>
          </a:bodyPr>
          <a:lstStyle/>
          <a:p>
            <a:r>
              <a:rPr lang="en-US" dirty="0">
                <a:latin typeface="Book Antiqua" panose="02040602050305030304" pitchFamily="18" charset="0"/>
              </a:rPr>
              <a:t>Number of months per year with a transgression (by any degree) of allowed water withdrawals</a:t>
            </a:r>
          </a:p>
        </p:txBody>
      </p:sp>
      <p:sp>
        <p:nvSpPr>
          <p:cNvPr id="7" name="TextBox 6">
            <a:extLst>
              <a:ext uri="{FF2B5EF4-FFF2-40B4-BE49-F238E27FC236}">
                <a16:creationId xmlns:a16="http://schemas.microsoft.com/office/drawing/2014/main" id="{29943C13-F0AC-6E4F-0B67-00F34B8AEC9F}"/>
              </a:ext>
            </a:extLst>
          </p:cNvPr>
          <p:cNvSpPr txBox="1"/>
          <p:nvPr/>
        </p:nvSpPr>
        <p:spPr>
          <a:xfrm>
            <a:off x="6843563" y="4633126"/>
            <a:ext cx="5062889" cy="646331"/>
          </a:xfrm>
          <a:prstGeom prst="rect">
            <a:avLst/>
          </a:prstGeom>
          <a:noFill/>
        </p:spPr>
        <p:txBody>
          <a:bodyPr wrap="square" rtlCol="0">
            <a:spAutoFit/>
          </a:bodyPr>
          <a:lstStyle/>
          <a:p>
            <a:r>
              <a:rPr lang="en-US" dirty="0">
                <a:latin typeface="Book Antiqua" panose="02040602050305030304" pitchFamily="18" charset="0"/>
              </a:rPr>
              <a:t>Risk index, defined as the product of duration and severity of transgression</a:t>
            </a:r>
          </a:p>
        </p:txBody>
      </p:sp>
    </p:spTree>
    <p:extLst>
      <p:ext uri="{BB962C8B-B14F-4D97-AF65-F5344CB8AC3E}">
        <p14:creationId xmlns:p14="http://schemas.microsoft.com/office/powerpoint/2010/main" val="3520343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0F8EFB-F0DF-AC79-DEC1-20E0540AFC9B}"/>
              </a:ext>
            </a:extLst>
          </p:cNvPr>
          <p:cNvSpPr txBox="1"/>
          <p:nvPr/>
        </p:nvSpPr>
        <p:spPr>
          <a:xfrm>
            <a:off x="274320" y="182880"/>
            <a:ext cx="7920803" cy="523220"/>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Are there global-scale planetary boundaries?</a:t>
            </a:r>
          </a:p>
        </p:txBody>
      </p:sp>
      <p:pic>
        <p:nvPicPr>
          <p:cNvPr id="2" name="Picture 1">
            <a:extLst>
              <a:ext uri="{FF2B5EF4-FFF2-40B4-BE49-F238E27FC236}">
                <a16:creationId xmlns:a16="http://schemas.microsoft.com/office/drawing/2014/main" id="{6A06F976-3938-6D8B-A365-7E8B4EFA25FC}"/>
              </a:ext>
            </a:extLst>
          </p:cNvPr>
          <p:cNvPicPr>
            <a:picLocks noChangeAspect="1"/>
          </p:cNvPicPr>
          <p:nvPr/>
        </p:nvPicPr>
        <p:blipFill>
          <a:blip r:embed="rId3"/>
          <a:stretch>
            <a:fillRect/>
          </a:stretch>
        </p:blipFill>
        <p:spPr>
          <a:xfrm>
            <a:off x="856370" y="2215271"/>
            <a:ext cx="5510134" cy="3105887"/>
          </a:xfrm>
          <a:prstGeom prst="rect">
            <a:avLst/>
          </a:prstGeom>
        </p:spPr>
      </p:pic>
      <p:pic>
        <p:nvPicPr>
          <p:cNvPr id="2050" name="Picture 2">
            <a:extLst>
              <a:ext uri="{FF2B5EF4-FFF2-40B4-BE49-F238E27FC236}">
                <a16:creationId xmlns:a16="http://schemas.microsoft.com/office/drawing/2014/main" id="{8335B33B-B4ED-5602-F63F-49913C0EA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1520" y="1859406"/>
            <a:ext cx="4098637" cy="381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4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C9AB3B-61E1-59BF-01C1-2D7999BE22ED}"/>
              </a:ext>
            </a:extLst>
          </p:cNvPr>
          <p:cNvSpPr txBox="1"/>
          <p:nvPr/>
        </p:nvSpPr>
        <p:spPr>
          <a:xfrm>
            <a:off x="274320" y="182880"/>
            <a:ext cx="7495081" cy="954107"/>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C</a:t>
            </a:r>
            <a:r>
              <a:rPr lang="en-US" sz="2800" dirty="0">
                <a:effectLst/>
                <a:latin typeface="Aharoni" panose="02010803020104030203" pitchFamily="2" charset="-79"/>
                <a:cs typeface="Aharoni" panose="02010803020104030203" pitchFamily="2" charset="-79"/>
              </a:rPr>
              <a:t>urrent status of the the seven boundaries that can be quantified at the global level </a:t>
            </a:r>
            <a:endParaRPr lang="en-US" sz="2800" dirty="0">
              <a:latin typeface="Aharoni" panose="02010803020104030203" pitchFamily="2" charset="-79"/>
              <a:cs typeface="Aharoni" panose="02010803020104030203" pitchFamily="2" charset="-79"/>
            </a:endParaRPr>
          </a:p>
        </p:txBody>
      </p:sp>
      <p:pic>
        <p:nvPicPr>
          <p:cNvPr id="1026" name="Picture 2">
            <a:extLst>
              <a:ext uri="{FF2B5EF4-FFF2-40B4-BE49-F238E27FC236}">
                <a16:creationId xmlns:a16="http://schemas.microsoft.com/office/drawing/2014/main" id="{68589E5C-9D58-81BD-B04C-A01E28F0D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024" y="1798820"/>
            <a:ext cx="5494786" cy="39190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BEBA2A4-78C7-27D6-8295-8874F9EA7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9034" y="1449674"/>
            <a:ext cx="4188658" cy="3958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D8E002-A3D8-AADA-BC50-D8AC7F1624BB}"/>
              </a:ext>
            </a:extLst>
          </p:cNvPr>
          <p:cNvSpPr txBox="1"/>
          <p:nvPr/>
        </p:nvSpPr>
        <p:spPr>
          <a:xfrm>
            <a:off x="7449016" y="6010336"/>
            <a:ext cx="3188693" cy="369332"/>
          </a:xfrm>
          <a:prstGeom prst="rect">
            <a:avLst/>
          </a:prstGeom>
          <a:noFill/>
        </p:spPr>
        <p:txBody>
          <a:bodyPr wrap="none" rtlCol="0">
            <a:spAutoFit/>
          </a:bodyPr>
          <a:lstStyle/>
          <a:p>
            <a:r>
              <a:rPr lang="en-US" b="0" i="0" dirty="0">
                <a:solidFill>
                  <a:srgbClr val="000000"/>
                </a:solidFill>
                <a:effectLst/>
                <a:latin typeface="Book Antiqua" panose="02040602050305030304" pitchFamily="18" charset="0"/>
              </a:rPr>
              <a:t>(Wang-</a:t>
            </a:r>
            <a:r>
              <a:rPr lang="en-US" b="0" i="0" dirty="0" err="1">
                <a:solidFill>
                  <a:srgbClr val="000000"/>
                </a:solidFill>
                <a:effectLst/>
                <a:latin typeface="Book Antiqua" panose="02040602050305030304" pitchFamily="18" charset="0"/>
              </a:rPr>
              <a:t>Erlandsson</a:t>
            </a:r>
            <a:r>
              <a:rPr lang="en-US" b="0" i="0" dirty="0">
                <a:solidFill>
                  <a:srgbClr val="000000"/>
                </a:solidFill>
                <a:effectLst/>
                <a:latin typeface="Book Antiqua" panose="02040602050305030304" pitchFamily="18" charset="0"/>
              </a:rPr>
              <a:t> et al 2022)</a:t>
            </a:r>
            <a:endParaRPr lang="en-US" dirty="0">
              <a:latin typeface="Book Antiqua" panose="02040602050305030304" pitchFamily="18" charset="0"/>
            </a:endParaRPr>
          </a:p>
        </p:txBody>
      </p:sp>
      <p:sp>
        <p:nvSpPr>
          <p:cNvPr id="3" name="TextBox 2">
            <a:extLst>
              <a:ext uri="{FF2B5EF4-FFF2-40B4-BE49-F238E27FC236}">
                <a16:creationId xmlns:a16="http://schemas.microsoft.com/office/drawing/2014/main" id="{7A86511C-ADD3-F2E0-30F8-01BF34B77951}"/>
              </a:ext>
            </a:extLst>
          </p:cNvPr>
          <p:cNvSpPr txBox="1"/>
          <p:nvPr/>
        </p:nvSpPr>
        <p:spPr>
          <a:xfrm>
            <a:off x="1883133" y="6010336"/>
            <a:ext cx="2048959" cy="369332"/>
          </a:xfrm>
          <a:prstGeom prst="rect">
            <a:avLst/>
          </a:prstGeom>
          <a:noFill/>
        </p:spPr>
        <p:txBody>
          <a:bodyPr wrap="none" rtlCol="0">
            <a:spAutoFit/>
          </a:bodyPr>
          <a:lstStyle/>
          <a:p>
            <a:r>
              <a:rPr lang="en-US" b="0" i="0" dirty="0">
                <a:solidFill>
                  <a:srgbClr val="000000"/>
                </a:solidFill>
                <a:effectLst/>
                <a:latin typeface="Book Antiqua" panose="02040602050305030304" pitchFamily="18" charset="0"/>
              </a:rPr>
              <a:t>(Steffen et al 2015)</a:t>
            </a:r>
            <a:endParaRPr lang="en-US" dirty="0">
              <a:latin typeface="Book Antiqua" panose="02040602050305030304" pitchFamily="18" charset="0"/>
            </a:endParaRPr>
          </a:p>
        </p:txBody>
      </p:sp>
    </p:spTree>
    <p:extLst>
      <p:ext uri="{BB962C8B-B14F-4D97-AF65-F5344CB8AC3E}">
        <p14:creationId xmlns:p14="http://schemas.microsoft.com/office/powerpoint/2010/main" val="3781181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A1049-2EC9-5404-BB56-5FB23158B676}"/>
              </a:ext>
            </a:extLst>
          </p:cNvPr>
          <p:cNvPicPr>
            <a:picLocks noChangeAspect="1"/>
          </p:cNvPicPr>
          <p:nvPr/>
        </p:nvPicPr>
        <p:blipFill>
          <a:blip r:embed="rId3"/>
          <a:stretch>
            <a:fillRect/>
          </a:stretch>
        </p:blipFill>
        <p:spPr>
          <a:xfrm>
            <a:off x="697998" y="359834"/>
            <a:ext cx="5677402" cy="6052831"/>
          </a:xfrm>
          <a:prstGeom prst="rect">
            <a:avLst/>
          </a:prstGeom>
        </p:spPr>
      </p:pic>
      <p:graphicFrame>
        <p:nvGraphicFramePr>
          <p:cNvPr id="2" name="Table 4">
            <a:extLst>
              <a:ext uri="{FF2B5EF4-FFF2-40B4-BE49-F238E27FC236}">
                <a16:creationId xmlns:a16="http://schemas.microsoft.com/office/drawing/2014/main" id="{1EC89C35-041A-BC97-8545-6ACFF41C4DD0}"/>
              </a:ext>
            </a:extLst>
          </p:cNvPr>
          <p:cNvGraphicFramePr>
            <a:graphicFrameLocks noGrp="1"/>
          </p:cNvGraphicFramePr>
          <p:nvPr>
            <p:extLst>
              <p:ext uri="{D42A27DB-BD31-4B8C-83A1-F6EECF244321}">
                <p14:modId xmlns:p14="http://schemas.microsoft.com/office/powerpoint/2010/main" val="1977413409"/>
              </p:ext>
            </p:extLst>
          </p:nvPr>
        </p:nvGraphicFramePr>
        <p:xfrm>
          <a:off x="6375400" y="703150"/>
          <a:ext cx="4902200" cy="545170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650153251"/>
                    </a:ext>
                  </a:extLst>
                </a:gridCol>
                <a:gridCol w="2921000">
                  <a:extLst>
                    <a:ext uri="{9D8B030D-6E8A-4147-A177-3AD203B41FA5}">
                      <a16:colId xmlns:a16="http://schemas.microsoft.com/office/drawing/2014/main" val="243350337"/>
                    </a:ext>
                  </a:extLst>
                </a:gridCol>
              </a:tblGrid>
              <a:tr h="370840">
                <a:tc>
                  <a:txBody>
                    <a:bodyPr/>
                    <a:lstStyle/>
                    <a:p>
                      <a:pPr algn="ctr"/>
                      <a:r>
                        <a:rPr lang="en-US" dirty="0">
                          <a:solidFill>
                            <a:schemeClr val="tx1"/>
                          </a:solidFill>
                          <a:latin typeface="Book Antiqua" panose="02040602050305030304" pitchFamily="18" charset="0"/>
                        </a:rPr>
                        <a:t>Proposed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Book Antiqua" panose="02040602050305030304" pitchFamily="18" charset="0"/>
                        </a:rPr>
                        <a:t>Current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5410665"/>
                  </a:ext>
                </a:extLst>
              </a:tr>
              <a:tr h="407260">
                <a:tc>
                  <a:txBody>
                    <a:bodyPr/>
                    <a:lstStyle/>
                    <a:p>
                      <a:pPr algn="ctr"/>
                      <a:r>
                        <a:rPr lang="en-US" dirty="0">
                          <a:latin typeface="Book Antiqua" panose="02040602050305030304" pitchFamily="18" charset="0"/>
                        </a:rPr>
                        <a:t>350(350~450)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Book Antiqua" panose="02040602050305030304" pitchFamily="18" charset="0"/>
                        </a:rPr>
                        <a:t>398.5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0875753"/>
                  </a:ext>
                </a:extLst>
              </a:tr>
              <a:tr h="393700">
                <a:tc>
                  <a:txBody>
                    <a:bodyPr/>
                    <a:lstStyle/>
                    <a:p>
                      <a:pPr algn="ctr"/>
                      <a:endParaRPr lang="en-US" dirty="0">
                        <a:latin typeface="Book Antiqua" panose="0204060205030503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Book Antiqua" panose="02040602050305030304" pitchFamily="18"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5474609"/>
                  </a:ext>
                </a:extLst>
              </a:tr>
              <a:tr h="370840">
                <a:tc>
                  <a:txBody>
                    <a:bodyPr/>
                    <a:lstStyle/>
                    <a:p>
                      <a:pPr algn="ctr"/>
                      <a:endParaRPr lang="en-US" dirty="0">
                        <a:latin typeface="Book Antiqua" panose="0204060205030503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Book Antiqua" panose="02040602050305030304" pitchFamily="18" charset="0"/>
                        </a:rPr>
                        <a:t>100~1000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3248978"/>
                  </a:ext>
                </a:extLst>
              </a:tr>
              <a:tr h="505460">
                <a:tc>
                  <a:txBody>
                    <a:bodyPr/>
                    <a:lstStyle/>
                    <a:p>
                      <a:pPr algn="ctr"/>
                      <a:r>
                        <a:rPr lang="en-US" dirty="0">
                          <a:latin typeface="Book Antiqua" panose="02040602050305030304" pitchFamily="18" charset="0"/>
                        </a:rPr>
                        <a:t>62(62~82)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latin typeface="Book Antiqua" panose="02040602050305030304" pitchFamily="18" charset="0"/>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4885628"/>
                  </a:ext>
                </a:extLst>
              </a:tr>
              <a:tr h="469900">
                <a:tc>
                  <a:txBody>
                    <a:bodyPr/>
                    <a:lstStyle/>
                    <a:p>
                      <a:pPr algn="ctr"/>
                      <a:endParaRPr lang="en-US" dirty="0">
                        <a:latin typeface="Book Antiqua" panose="0204060205030503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Book Antiqua" panose="02040602050305030304" pitchFamily="18"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7601700"/>
                  </a:ext>
                </a:extLst>
              </a:tr>
              <a:tr h="182880">
                <a:tc>
                  <a:txBody>
                    <a:bodyPr/>
                    <a:lstStyle/>
                    <a:p>
                      <a:pPr algn="ctr"/>
                      <a:r>
                        <a:rPr lang="en-US" dirty="0">
                          <a:latin typeface="Book Antiqua" panose="02040602050305030304" pitchFamily="18" charset="0"/>
                        </a:rPr>
                        <a:t>290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Book Antiqua" panose="02040602050305030304" pitchFamily="18" charset="0"/>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5913424"/>
                  </a:ext>
                </a:extLst>
              </a:tr>
              <a:tr h="0">
                <a:tc>
                  <a:txBody>
                    <a:bodyPr/>
                    <a:lstStyle/>
                    <a:p>
                      <a:pPr algn="ctr"/>
                      <a:endParaRPr lang="en-US" dirty="0">
                        <a:latin typeface="Book Antiqua" panose="0204060205030503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latin typeface="Book Antiqua" panose="0204060205030503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0910226"/>
                  </a:ext>
                </a:extLst>
              </a:tr>
              <a:tr h="309880">
                <a:tc>
                  <a:txBody>
                    <a:bodyPr/>
                    <a:lstStyle/>
                    <a:p>
                      <a:pPr algn="ctr"/>
                      <a:endParaRPr lang="en-US" dirty="0">
                        <a:latin typeface="Book Antiqua" panose="0204060205030503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latin typeface="Book Antiqua" panose="0204060205030503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4619927"/>
                  </a:ext>
                </a:extLst>
              </a:tr>
              <a:tr h="132080">
                <a:tc>
                  <a:txBody>
                    <a:bodyPr/>
                    <a:lstStyle/>
                    <a:p>
                      <a:pPr algn="ctr"/>
                      <a:r>
                        <a:rPr lang="en-US" dirty="0">
                          <a:solidFill>
                            <a:schemeClr val="tx1"/>
                          </a:solidFill>
                          <a:latin typeface="Book Antiqua" panose="02040602050305030304" pitchFamily="18" charset="0"/>
                        </a:rPr>
                        <a:t>75~54%*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Book Antiqua" panose="02040602050305030304" pitchFamily="18"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2937571"/>
                  </a:ext>
                </a:extLst>
              </a:tr>
              <a:tr h="264160">
                <a:tc>
                  <a:txBody>
                    <a:bodyPr/>
                    <a:lstStyle/>
                    <a:p>
                      <a:pPr algn="ctr"/>
                      <a:endParaRPr lang="en-US" dirty="0">
                        <a:latin typeface="Book Antiqua" panose="0204060205030503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latin typeface="Book Antiqua" panose="0204060205030503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917570"/>
                  </a:ext>
                </a:extLst>
              </a:tr>
              <a:tr h="1104900">
                <a:tc>
                  <a:txBody>
                    <a:bodyPr/>
                    <a:lstStyle/>
                    <a:p>
                      <a:pPr algn="ctr"/>
                      <a:endParaRPr lang="en-US">
                        <a:latin typeface="Book Antiqua" panose="0204060205030503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latin typeface="Book Antiqua" panose="0204060205030503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4965200"/>
                  </a:ext>
                </a:extLst>
              </a:tr>
            </a:tbl>
          </a:graphicData>
        </a:graphic>
      </p:graphicFrame>
      <p:sp>
        <p:nvSpPr>
          <p:cNvPr id="5" name="TextBox 4">
            <a:extLst>
              <a:ext uri="{FF2B5EF4-FFF2-40B4-BE49-F238E27FC236}">
                <a16:creationId xmlns:a16="http://schemas.microsoft.com/office/drawing/2014/main" id="{8D9A3DB8-B504-D4A9-B25A-03547D2D8D58}"/>
              </a:ext>
            </a:extLst>
          </p:cNvPr>
          <p:cNvSpPr txBox="1"/>
          <p:nvPr/>
        </p:nvSpPr>
        <p:spPr>
          <a:xfrm>
            <a:off x="6375400" y="277751"/>
            <a:ext cx="3275256" cy="369332"/>
          </a:xfrm>
          <a:prstGeom prst="rect">
            <a:avLst/>
          </a:prstGeom>
          <a:noFill/>
        </p:spPr>
        <p:txBody>
          <a:bodyPr wrap="none" rtlCol="0">
            <a:spAutoFit/>
          </a:bodyPr>
          <a:lstStyle/>
          <a:p>
            <a:r>
              <a:rPr lang="en-US" b="1" dirty="0">
                <a:latin typeface="Book Antiqua" panose="02040602050305030304" pitchFamily="18" charset="0"/>
              </a:rPr>
              <a:t>Updated in </a:t>
            </a:r>
            <a:r>
              <a:rPr lang="en-US" b="1" i="0" dirty="0">
                <a:solidFill>
                  <a:srgbClr val="000000"/>
                </a:solidFill>
                <a:effectLst/>
                <a:latin typeface="Book Antiqua" panose="02040602050305030304" pitchFamily="18" charset="0"/>
              </a:rPr>
              <a:t>Steffen et al 2015</a:t>
            </a:r>
            <a:r>
              <a:rPr lang="en-US" b="1" dirty="0">
                <a:latin typeface="Book Antiqua" panose="02040602050305030304" pitchFamily="18" charset="0"/>
              </a:rPr>
              <a:t> </a:t>
            </a:r>
          </a:p>
        </p:txBody>
      </p:sp>
      <p:sp>
        <p:nvSpPr>
          <p:cNvPr id="6" name="TextBox 5">
            <a:extLst>
              <a:ext uri="{FF2B5EF4-FFF2-40B4-BE49-F238E27FC236}">
                <a16:creationId xmlns:a16="http://schemas.microsoft.com/office/drawing/2014/main" id="{F87C9110-0924-075D-085A-7C7909A3A4C1}"/>
              </a:ext>
            </a:extLst>
          </p:cNvPr>
          <p:cNvSpPr txBox="1"/>
          <p:nvPr/>
        </p:nvSpPr>
        <p:spPr>
          <a:xfrm>
            <a:off x="6375400" y="6284066"/>
            <a:ext cx="4991100" cy="369332"/>
          </a:xfrm>
          <a:prstGeom prst="rect">
            <a:avLst/>
          </a:prstGeom>
          <a:noFill/>
        </p:spPr>
        <p:txBody>
          <a:bodyPr wrap="square" rtlCol="0">
            <a:spAutoFit/>
          </a:bodyPr>
          <a:lstStyle/>
          <a:p>
            <a:r>
              <a:rPr lang="en-US" dirty="0"/>
              <a:t>*</a:t>
            </a:r>
            <a:r>
              <a:rPr lang="en-US" sz="1800" dirty="0">
                <a:effectLst/>
                <a:latin typeface="AdvTT9a5695f7"/>
              </a:rPr>
              <a:t> Area of forested land as % of original forest cover </a:t>
            </a:r>
            <a:endParaRPr lang="en-US" dirty="0">
              <a:effectLst/>
            </a:endParaRPr>
          </a:p>
        </p:txBody>
      </p:sp>
    </p:spTree>
    <p:extLst>
      <p:ext uri="{BB962C8B-B14F-4D97-AF65-F5344CB8AC3E}">
        <p14:creationId xmlns:p14="http://schemas.microsoft.com/office/powerpoint/2010/main" val="630148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992</TotalTime>
  <Words>1789</Words>
  <Application>Microsoft Macintosh PowerPoint</Application>
  <PresentationFormat>Widescreen</PresentationFormat>
  <Paragraphs>136</Paragraphs>
  <Slides>15</Slides>
  <Notes>13</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AdvTT9a5695f7</vt:lpstr>
      <vt:lpstr>AdvTTb278f7d1</vt:lpstr>
      <vt:lpstr>AdvTTd7835f12</vt:lpstr>
      <vt:lpstr>AdvTTd7835f12+20</vt:lpstr>
      <vt:lpstr>Aharoni</vt:lpstr>
      <vt:lpstr>Arial</vt:lpstr>
      <vt:lpstr>Book Antiqua</vt:lpstr>
      <vt:lpstr>Calibri</vt:lpstr>
      <vt:lpstr>Calibri Light</vt:lpstr>
      <vt:lpstr>Lato</vt:lpstr>
      <vt:lpstr>Montserrat</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Chang, Yuhe</dc:creator>
  <cp:lastModifiedBy>Chang, Yuhe</cp:lastModifiedBy>
  <cp:revision>16</cp:revision>
  <dcterms:created xsi:type="dcterms:W3CDTF">2022-10-15T22:25:57Z</dcterms:created>
  <dcterms:modified xsi:type="dcterms:W3CDTF">2022-10-19T14:42:59Z</dcterms:modified>
</cp:coreProperties>
</file>