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"/>
  </p:sldMasterIdLst>
  <p:sldIdLst>
    <p:sldId id="256" r:id="rId2"/>
    <p:sldId id="264" r:id="rId3"/>
    <p:sldId id="257" r:id="rId4"/>
    <p:sldId id="259" r:id="rId5"/>
    <p:sldId id="260" r:id="rId6"/>
    <p:sldId id="269" r:id="rId7"/>
    <p:sldId id="262" r:id="rId8"/>
    <p:sldId id="263" r:id="rId9"/>
    <p:sldId id="265" r:id="rId10"/>
    <p:sldId id="261" r:id="rId11"/>
    <p:sldId id="266" r:id="rId12"/>
    <p:sldId id="270" r:id="rId13"/>
    <p:sldId id="271" r:id="rId14"/>
    <p:sldId id="267" r:id="rId15"/>
    <p:sldId id="268" r:id="rId16"/>
  </p:sldIdLst>
  <p:sldSz cx="12192000" cy="6858000"/>
  <p:notesSz cx="6858000" cy="9144000"/>
  <p:defaultTextStyle>
    <a:defPPr>
      <a:defRPr lang="zh-CN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6"/>
          <p:cNvSpPr>
            <a:spLocks noChangeArrowheads="1"/>
          </p:cNvSpPr>
          <p:nvPr/>
        </p:nvSpPr>
        <p:spPr bwMode="auto">
          <a:xfrm>
            <a:off x="-6350" y="-19050"/>
            <a:ext cx="12192001" cy="6877050"/>
          </a:xfrm>
          <a:prstGeom prst="rect">
            <a:avLst/>
          </a:prstGeom>
          <a:solidFill>
            <a:srgbClr val="F2F2F2">
              <a:alpha val="8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67D9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1" y="620713"/>
            <a:ext cx="12240684" cy="5040312"/>
          </a:xfrm>
          <a:prstGeom prst="rect">
            <a:avLst/>
          </a:prstGeom>
          <a:solidFill>
            <a:srgbClr val="D8D8D8">
              <a:alpha val="1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67D9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089" y="1915887"/>
            <a:ext cx="8950235" cy="131868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b="0" i="0">
                <a:ln w="14605">
                  <a:noFill/>
                </a:ln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089" y="3435466"/>
            <a:ext cx="8950235" cy="59023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" y="6167663"/>
            <a:ext cx="3103033" cy="179388"/>
          </a:xfrm>
          <a:prstGeom prst="rect">
            <a:avLst/>
          </a:prstGeom>
          <a:solidFill>
            <a:srgbClr val="F79646">
              <a:alpha val="95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B46D33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矩形 8"/>
          <p:cNvSpPr>
            <a:spLocks noChangeArrowheads="1"/>
          </p:cNvSpPr>
          <p:nvPr/>
        </p:nvSpPr>
        <p:spPr bwMode="auto">
          <a:xfrm>
            <a:off x="3103034" y="6167663"/>
            <a:ext cx="3014133" cy="179388"/>
          </a:xfrm>
          <a:prstGeom prst="rect">
            <a:avLst/>
          </a:prstGeom>
          <a:solidFill>
            <a:srgbClr val="4BACC6">
              <a:alpha val="8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67D9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矩形 9"/>
          <p:cNvSpPr>
            <a:spLocks noChangeArrowheads="1"/>
          </p:cNvSpPr>
          <p:nvPr/>
        </p:nvSpPr>
        <p:spPr bwMode="auto">
          <a:xfrm>
            <a:off x="6117167" y="6167663"/>
            <a:ext cx="3014133" cy="179388"/>
          </a:xfrm>
          <a:prstGeom prst="rect">
            <a:avLst/>
          </a:prstGeom>
          <a:solidFill>
            <a:srgbClr val="C0504D">
              <a:alpha val="93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8C3A38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矩形 10"/>
          <p:cNvSpPr>
            <a:spLocks noChangeArrowheads="1"/>
          </p:cNvSpPr>
          <p:nvPr/>
        </p:nvSpPr>
        <p:spPr bwMode="auto">
          <a:xfrm>
            <a:off x="9131301" y="6167663"/>
            <a:ext cx="3060700" cy="179388"/>
          </a:xfrm>
          <a:prstGeom prst="rect">
            <a:avLst/>
          </a:prstGeom>
          <a:solidFill>
            <a:srgbClr val="000000">
              <a:alpha val="3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0" y="248054"/>
            <a:ext cx="3014133" cy="71437"/>
          </a:xfrm>
          <a:prstGeom prst="rect">
            <a:avLst/>
          </a:prstGeom>
          <a:solidFill>
            <a:srgbClr val="F79646">
              <a:alpha val="95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B46D33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矩形 7"/>
          <p:cNvSpPr>
            <a:spLocks noChangeArrowheads="1"/>
          </p:cNvSpPr>
          <p:nvPr/>
        </p:nvSpPr>
        <p:spPr bwMode="auto">
          <a:xfrm>
            <a:off x="3014134" y="248054"/>
            <a:ext cx="3014133" cy="71437"/>
          </a:xfrm>
          <a:prstGeom prst="rect">
            <a:avLst/>
          </a:prstGeom>
          <a:solidFill>
            <a:srgbClr val="4BACC6">
              <a:alpha val="8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67D9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矩形 12"/>
          <p:cNvSpPr>
            <a:spLocks noChangeArrowheads="1"/>
          </p:cNvSpPr>
          <p:nvPr/>
        </p:nvSpPr>
        <p:spPr bwMode="auto">
          <a:xfrm>
            <a:off x="6028267" y="248054"/>
            <a:ext cx="3014133" cy="71437"/>
          </a:xfrm>
          <a:prstGeom prst="rect">
            <a:avLst/>
          </a:prstGeom>
          <a:solidFill>
            <a:srgbClr val="C0504D">
              <a:alpha val="93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8C3A38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矩形 13"/>
          <p:cNvSpPr>
            <a:spLocks noChangeArrowheads="1"/>
          </p:cNvSpPr>
          <p:nvPr/>
        </p:nvSpPr>
        <p:spPr bwMode="auto">
          <a:xfrm>
            <a:off x="9042400" y="248054"/>
            <a:ext cx="3149600" cy="71437"/>
          </a:xfrm>
          <a:prstGeom prst="rect">
            <a:avLst/>
          </a:prstGeom>
          <a:solidFill>
            <a:srgbClr val="000000">
              <a:alpha val="3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9543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6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463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60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18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786743"/>
            <a:ext cx="10515600" cy="1070339"/>
          </a:xfrm>
        </p:spPr>
        <p:txBody>
          <a:bodyPr anchor="b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8840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496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51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82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34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6"/>
          <p:cNvSpPr>
            <a:spLocks noChangeArrowheads="1"/>
          </p:cNvSpPr>
          <p:nvPr/>
        </p:nvSpPr>
        <p:spPr bwMode="auto">
          <a:xfrm>
            <a:off x="-6350" y="-19050"/>
            <a:ext cx="12192001" cy="6877050"/>
          </a:xfrm>
          <a:prstGeom prst="rect">
            <a:avLst/>
          </a:prstGeom>
          <a:solidFill>
            <a:srgbClr val="F2F2F2">
              <a:alpha val="8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67D9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矩形 7"/>
          <p:cNvSpPr>
            <a:spLocks noChangeArrowheads="1"/>
          </p:cNvSpPr>
          <p:nvPr/>
        </p:nvSpPr>
        <p:spPr bwMode="auto">
          <a:xfrm>
            <a:off x="1" y="620713"/>
            <a:ext cx="12240684" cy="5735638"/>
          </a:xfrm>
          <a:prstGeom prst="rect">
            <a:avLst/>
          </a:prstGeom>
          <a:solidFill>
            <a:srgbClr val="D8D8D8">
              <a:alpha val="1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67D9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45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88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63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/>
          <p:cNvSpPr>
            <a:spLocks noChangeArrowheads="1"/>
          </p:cNvSpPr>
          <p:nvPr/>
        </p:nvSpPr>
        <p:spPr bwMode="auto">
          <a:xfrm>
            <a:off x="-6350" y="-19050"/>
            <a:ext cx="12192001" cy="6877050"/>
          </a:xfrm>
          <a:prstGeom prst="rect">
            <a:avLst/>
          </a:prstGeom>
          <a:solidFill>
            <a:srgbClr val="F2F2F2">
              <a:alpha val="8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67D9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1" y="620713"/>
            <a:ext cx="12240684" cy="5735638"/>
          </a:xfrm>
          <a:prstGeom prst="rect">
            <a:avLst/>
          </a:prstGeom>
          <a:solidFill>
            <a:srgbClr val="D8D8D8">
              <a:alpha val="1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67D9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481" y="1222237"/>
            <a:ext cx="10680337" cy="5244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3D0CE79-49FB-443D-BEF8-6B709DE8FD0C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1" y="6603096"/>
            <a:ext cx="3103033" cy="179388"/>
          </a:xfrm>
          <a:prstGeom prst="rect">
            <a:avLst/>
          </a:prstGeom>
          <a:solidFill>
            <a:srgbClr val="F79646">
              <a:alpha val="95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B46D33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矩形 8"/>
          <p:cNvSpPr>
            <a:spLocks noChangeArrowheads="1"/>
          </p:cNvSpPr>
          <p:nvPr/>
        </p:nvSpPr>
        <p:spPr bwMode="auto">
          <a:xfrm>
            <a:off x="3103034" y="6603096"/>
            <a:ext cx="3014133" cy="179388"/>
          </a:xfrm>
          <a:prstGeom prst="rect">
            <a:avLst/>
          </a:prstGeom>
          <a:solidFill>
            <a:srgbClr val="4BACC6">
              <a:alpha val="8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67D9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矩形 9"/>
          <p:cNvSpPr>
            <a:spLocks noChangeArrowheads="1"/>
          </p:cNvSpPr>
          <p:nvPr/>
        </p:nvSpPr>
        <p:spPr bwMode="auto">
          <a:xfrm>
            <a:off x="6117167" y="6603096"/>
            <a:ext cx="3014133" cy="179388"/>
          </a:xfrm>
          <a:prstGeom prst="rect">
            <a:avLst/>
          </a:prstGeom>
          <a:solidFill>
            <a:srgbClr val="C0504D">
              <a:alpha val="93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8C3A38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矩形 10"/>
          <p:cNvSpPr>
            <a:spLocks noChangeArrowheads="1"/>
          </p:cNvSpPr>
          <p:nvPr/>
        </p:nvSpPr>
        <p:spPr bwMode="auto">
          <a:xfrm>
            <a:off x="9131301" y="6603096"/>
            <a:ext cx="3060700" cy="179388"/>
          </a:xfrm>
          <a:prstGeom prst="rect">
            <a:avLst/>
          </a:prstGeom>
          <a:solidFill>
            <a:srgbClr val="000000">
              <a:alpha val="3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矩形 6"/>
          <p:cNvSpPr>
            <a:spLocks noChangeArrowheads="1"/>
          </p:cNvSpPr>
          <p:nvPr/>
        </p:nvSpPr>
        <p:spPr bwMode="auto">
          <a:xfrm>
            <a:off x="0" y="840236"/>
            <a:ext cx="3014133" cy="71437"/>
          </a:xfrm>
          <a:prstGeom prst="rect">
            <a:avLst/>
          </a:prstGeom>
          <a:solidFill>
            <a:srgbClr val="F79646">
              <a:alpha val="95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B46D33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3014134" y="840236"/>
            <a:ext cx="3014133" cy="71437"/>
          </a:xfrm>
          <a:prstGeom prst="rect">
            <a:avLst/>
          </a:prstGeom>
          <a:solidFill>
            <a:srgbClr val="4BACC6">
              <a:alpha val="8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67D9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矩形 12"/>
          <p:cNvSpPr>
            <a:spLocks noChangeArrowheads="1"/>
          </p:cNvSpPr>
          <p:nvPr/>
        </p:nvSpPr>
        <p:spPr bwMode="auto">
          <a:xfrm>
            <a:off x="6028267" y="840236"/>
            <a:ext cx="3014133" cy="71437"/>
          </a:xfrm>
          <a:prstGeom prst="rect">
            <a:avLst/>
          </a:prstGeom>
          <a:solidFill>
            <a:srgbClr val="C0504D">
              <a:alpha val="93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8C3A38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矩形 13"/>
          <p:cNvSpPr>
            <a:spLocks noChangeArrowheads="1"/>
          </p:cNvSpPr>
          <p:nvPr/>
        </p:nvSpPr>
        <p:spPr bwMode="auto">
          <a:xfrm>
            <a:off x="9042400" y="840236"/>
            <a:ext cx="3149600" cy="71437"/>
          </a:xfrm>
          <a:prstGeom prst="rect">
            <a:avLst/>
          </a:prstGeom>
          <a:solidFill>
            <a:srgbClr val="000000">
              <a:alpha val="3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745" y="198622"/>
            <a:ext cx="10675072" cy="601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2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80000"/>
        <a:buFont typeface="Wingdings 2" panose="05020102010507070707" pitchFamily="18" charset="2"/>
        <a:buChar char="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357188" indent="-357188" algn="l" defTabSz="914400" rtl="0" eaLnBrk="1" latinLnBrk="0" hangingPunct="1">
        <a:lnSpc>
          <a:spcPct val="130000"/>
        </a:lnSpc>
        <a:spcBef>
          <a:spcPts val="0"/>
        </a:spcBef>
        <a:buFont typeface="Calibri" panose="020F0502020204030204" pitchFamily="34" charset="0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F45652-14C3-B7BA-21C4-03FBA79E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31" y="1729896"/>
            <a:ext cx="10159738" cy="27872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7256CA-DDBF-44C8-066B-9934844FCF42}"/>
              </a:ext>
            </a:extLst>
          </p:cNvPr>
          <p:cNvSpPr txBox="1"/>
          <p:nvPr/>
        </p:nvSpPr>
        <p:spPr>
          <a:xfrm>
            <a:off x="2489200" y="4722319"/>
            <a:ext cx="721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L</a:t>
            </a:r>
            <a:r>
              <a:rPr lang="en-US" altLang="zh-CN" sz="3200" dirty="0">
                <a:solidFill>
                  <a:srgbClr val="000000"/>
                </a:solidFill>
              </a:rPr>
              <a:t>uofan Dong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4957FB-D422-DAF3-D599-61124A19021B}"/>
              </a:ext>
            </a:extLst>
          </p:cNvPr>
          <p:cNvSpPr txBox="1"/>
          <p:nvPr/>
        </p:nvSpPr>
        <p:spPr>
          <a:xfrm>
            <a:off x="2489200" y="799543"/>
            <a:ext cx="721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EE 529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72295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31A9C2-41AF-C0D3-322B-8EE6744AF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098" y="0"/>
            <a:ext cx="9443803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1BFDBC-36D0-2F33-1168-82C2330DB7A6}"/>
              </a:ext>
            </a:extLst>
          </p:cNvPr>
          <p:cNvSpPr/>
          <p:nvPr/>
        </p:nvSpPr>
        <p:spPr>
          <a:xfrm>
            <a:off x="8302752" y="146304"/>
            <a:ext cx="2066544" cy="6608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00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5E5536-8BF8-1137-6ECF-E3953969BA3F}"/>
              </a:ext>
            </a:extLst>
          </p:cNvPr>
          <p:cNvSpPr txBox="1"/>
          <p:nvPr/>
        </p:nvSpPr>
        <p:spPr>
          <a:xfrm>
            <a:off x="258882" y="207109"/>
            <a:ext cx="122429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Climate extremes affected GPP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65C8C-0730-6EB5-172C-883076E855E1}"/>
              </a:ext>
            </a:extLst>
          </p:cNvPr>
          <p:cNvSpPr txBox="1"/>
          <p:nvPr/>
        </p:nvSpPr>
        <p:spPr>
          <a:xfrm>
            <a:off x="688749" y="1725013"/>
            <a:ext cx="108145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Use fAPAR anomalies as the indicator. If fAPAR is lower than normal values, then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a climate extreme is detected. Try to assign this to a certain climate extreme.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5DBA84-636C-E97B-521E-008BEB0BF0DC}"/>
              </a:ext>
            </a:extLst>
          </p:cNvPr>
          <p:cNvSpPr txBox="1"/>
          <p:nvPr/>
        </p:nvSpPr>
        <p:spPr>
          <a:xfrm>
            <a:off x="688748" y="1144476"/>
            <a:ext cx="95159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fAPAR: fraction of absorbed photosynthesis active radiation 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EB5923-BBD9-D22D-8D2E-4C16E0593E0D}"/>
              </a:ext>
            </a:extLst>
          </p:cNvPr>
          <p:cNvSpPr txBox="1"/>
          <p:nvPr/>
        </p:nvSpPr>
        <p:spPr>
          <a:xfrm>
            <a:off x="688749" y="4934284"/>
            <a:ext cx="37460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fAPAR from MODIS 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FF40F7-50DE-24BD-BCD2-3F18DAB166E7}"/>
              </a:ext>
            </a:extLst>
          </p:cNvPr>
          <p:cNvSpPr txBox="1"/>
          <p:nvPr/>
        </p:nvSpPr>
        <p:spPr>
          <a:xfrm>
            <a:off x="688749" y="5878482"/>
            <a:ext cx="37460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GPP from eddy covariance towers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4E7F2F-5F49-7AB8-6B23-A310679DD9BE}"/>
              </a:ext>
            </a:extLst>
          </p:cNvPr>
          <p:cNvSpPr txBox="1"/>
          <p:nvPr/>
        </p:nvSpPr>
        <p:spPr>
          <a:xfrm>
            <a:off x="1155093" y="5406383"/>
            <a:ext cx="23744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Machine learning</a:t>
            </a:r>
            <a:endParaRPr lang="en-US" sz="2000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FCD93D8-13BC-7D29-DBCB-BED94D9E434E}"/>
              </a:ext>
            </a:extLst>
          </p:cNvPr>
          <p:cNvSpPr/>
          <p:nvPr/>
        </p:nvSpPr>
        <p:spPr>
          <a:xfrm rot="16200000">
            <a:off x="5577841" y="5190113"/>
            <a:ext cx="429768" cy="867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6A7DB9-4504-CFC5-84FB-BE17F37F040E}"/>
              </a:ext>
            </a:extLst>
          </p:cNvPr>
          <p:cNvSpPr/>
          <p:nvPr/>
        </p:nvSpPr>
        <p:spPr>
          <a:xfrm>
            <a:off x="402336" y="4785218"/>
            <a:ext cx="4178808" cy="159395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A4FDFC-F854-5F4E-FC67-D6C01E357D33}"/>
              </a:ext>
            </a:extLst>
          </p:cNvPr>
          <p:cNvSpPr/>
          <p:nvPr/>
        </p:nvSpPr>
        <p:spPr>
          <a:xfrm>
            <a:off x="6693408" y="4785218"/>
            <a:ext cx="4178808" cy="159395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535664-52A3-3525-530A-E331B88C6410}"/>
              </a:ext>
            </a:extLst>
          </p:cNvPr>
          <p:cNvSpPr txBox="1"/>
          <p:nvPr/>
        </p:nvSpPr>
        <p:spPr>
          <a:xfrm>
            <a:off x="6961607" y="5252495"/>
            <a:ext cx="36424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Reduced GPP</a:t>
            </a:r>
            <a:endParaRPr lang="en-US" sz="4000" dirty="0"/>
          </a:p>
        </p:txBody>
      </p:sp>
      <p:pic>
        <p:nvPicPr>
          <p:cNvPr id="15" name="Picture 2" descr="Normal distribution. The normal distribution is a… | by Swapnil Bandgar |  Analytics Vidhya | Medium">
            <a:extLst>
              <a:ext uri="{FF2B5EF4-FFF2-40B4-BE49-F238E27FC236}">
                <a16:creationId xmlns:a16="http://schemas.microsoft.com/office/drawing/2014/main" id="{C742F2A3-0F97-87C7-6E08-F108C4DD8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074" y="2613326"/>
            <a:ext cx="3391607" cy="193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B14687A-3C42-1B40-6C43-F5F91758E6A7}"/>
              </a:ext>
            </a:extLst>
          </p:cNvPr>
          <p:cNvSpPr txBox="1"/>
          <p:nvPr/>
        </p:nvSpPr>
        <p:spPr>
          <a:xfrm>
            <a:off x="6380373" y="2712515"/>
            <a:ext cx="12335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fAPAR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528A3230-27E1-0DC5-2B58-3B2665AD056E}"/>
              </a:ext>
            </a:extLst>
          </p:cNvPr>
          <p:cNvSpPr/>
          <p:nvPr/>
        </p:nvSpPr>
        <p:spPr>
          <a:xfrm>
            <a:off x="6671346" y="3264394"/>
            <a:ext cx="511692" cy="6918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E7AC20-5DD4-39EE-12F8-FD8FA02A700F}"/>
              </a:ext>
            </a:extLst>
          </p:cNvPr>
          <p:cNvSpPr txBox="1"/>
          <p:nvPr/>
        </p:nvSpPr>
        <p:spPr>
          <a:xfrm>
            <a:off x="1404550" y="3349947"/>
            <a:ext cx="4250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fAPAR less than 10 percentile</a:t>
            </a:r>
          </a:p>
        </p:txBody>
      </p:sp>
    </p:spTree>
    <p:extLst>
      <p:ext uri="{BB962C8B-B14F-4D97-AF65-F5344CB8AC3E}">
        <p14:creationId xmlns:p14="http://schemas.microsoft.com/office/powerpoint/2010/main" val="3007125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5E5536-8BF8-1137-6ECF-E3953969BA3F}"/>
              </a:ext>
            </a:extLst>
          </p:cNvPr>
          <p:cNvSpPr txBox="1"/>
          <p:nvPr/>
        </p:nvSpPr>
        <p:spPr>
          <a:xfrm>
            <a:off x="258882" y="207109"/>
            <a:ext cx="122429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Climate extremes affected GPP 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0FD11B-C5B6-6410-17A8-347041A3A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394" y="1624209"/>
            <a:ext cx="9353606" cy="3990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42D0EC-6206-763D-8694-4BB4C2E48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82" y="1624209"/>
            <a:ext cx="229552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36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049F98-ED08-336C-EEC6-E9BB2F3F0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41" y="2804337"/>
            <a:ext cx="6905625" cy="3600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DE5589-05E9-2FD9-3D36-A43F1C10478C}"/>
              </a:ext>
            </a:extLst>
          </p:cNvPr>
          <p:cNvSpPr txBox="1"/>
          <p:nvPr/>
        </p:nvSpPr>
        <p:spPr>
          <a:xfrm>
            <a:off x="258882" y="207109"/>
            <a:ext cx="122429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Climate extremes affected GPP </a:t>
            </a:r>
            <a:endParaRPr lang="en-US" sz="28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941B45-859D-3ED1-DAC3-E48D4D4B3A50}"/>
                  </a:ext>
                </a:extLst>
              </p:cNvPr>
              <p:cNvSpPr txBox="1"/>
              <p:nvPr/>
            </p:nvSpPr>
            <p:spPr>
              <a:xfrm>
                <a:off x="495541" y="1064673"/>
                <a:ext cx="20754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941B45-859D-3ED1-DAC3-E48D4D4B3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41" y="1064673"/>
                <a:ext cx="2075440" cy="369332"/>
              </a:xfrm>
              <a:prstGeom prst="rect">
                <a:avLst/>
              </a:prstGeom>
              <a:blipFill>
                <a:blip r:embed="rId3"/>
                <a:stretch>
                  <a:fillRect l="-263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67D3F6-E387-ABEA-9D68-73B0E40F8BC5}"/>
                  </a:ext>
                </a:extLst>
              </p:cNvPr>
              <p:cNvSpPr txBox="1"/>
              <p:nvPr/>
            </p:nvSpPr>
            <p:spPr>
              <a:xfrm>
                <a:off x="7805262" y="1557894"/>
                <a:ext cx="2827889" cy="394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′∗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67D3F6-E387-ABEA-9D68-73B0E40F8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262" y="1557894"/>
                <a:ext cx="2827889" cy="3943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AD06E1-F325-9AF8-3C24-67B69476BB15}"/>
                  </a:ext>
                </a:extLst>
              </p:cNvPr>
              <p:cNvSpPr txBox="1"/>
              <p:nvPr/>
            </p:nvSpPr>
            <p:spPr>
              <a:xfrm>
                <a:off x="5227561" y="1084975"/>
                <a:ext cx="2081917" cy="394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AD06E1-F325-9AF8-3C24-67B69476B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561" y="1084975"/>
                <a:ext cx="2081917" cy="3943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BFE5D3-8AD1-D94E-3628-931A54DFED28}"/>
                  </a:ext>
                </a:extLst>
              </p:cNvPr>
              <p:cNvSpPr txBox="1"/>
              <p:nvPr/>
            </p:nvSpPr>
            <p:spPr>
              <a:xfrm>
                <a:off x="5227561" y="1570557"/>
                <a:ext cx="12228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BFE5D3-8AD1-D94E-3628-931A54DFE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561" y="1570557"/>
                <a:ext cx="1222835" cy="369332"/>
              </a:xfrm>
              <a:prstGeom prst="rect">
                <a:avLst/>
              </a:prstGeom>
              <a:blipFill>
                <a:blip r:embed="rId6"/>
                <a:stretch>
                  <a:fillRect l="-3000" r="-100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1A76D3-B484-28B6-F031-EB058D1AD78A}"/>
                  </a:ext>
                </a:extLst>
              </p:cNvPr>
              <p:cNvSpPr txBox="1"/>
              <p:nvPr/>
            </p:nvSpPr>
            <p:spPr>
              <a:xfrm>
                <a:off x="5227561" y="2031132"/>
                <a:ext cx="1217962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1A76D3-B484-28B6-F031-EB058D1AD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561" y="2031132"/>
                <a:ext cx="1217962" cy="375872"/>
              </a:xfrm>
              <a:prstGeom prst="rect">
                <a:avLst/>
              </a:prstGeom>
              <a:blipFill>
                <a:blip r:embed="rId7"/>
                <a:stretch>
                  <a:fillRect l="-5528" t="-1613" r="-2513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4A444F-80E2-EA9E-10B9-E3D8951D6AB2}"/>
                  </a:ext>
                </a:extLst>
              </p:cNvPr>
              <p:cNvSpPr txBox="1"/>
              <p:nvPr/>
            </p:nvSpPr>
            <p:spPr>
              <a:xfrm>
                <a:off x="495541" y="1693341"/>
                <a:ext cx="38068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effect</m:t>
                      </m:r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quantified</m:t>
                      </m:r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GPP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4A444F-80E2-EA9E-10B9-E3D8951D6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41" y="1693341"/>
                <a:ext cx="3806811" cy="369332"/>
              </a:xfrm>
              <a:prstGeom prst="rect">
                <a:avLst/>
              </a:prstGeom>
              <a:blipFill>
                <a:blip r:embed="rId8"/>
                <a:stretch>
                  <a:fillRect l="-480" r="-1280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BD958CD-C2C6-0B90-4819-4306734007F9}"/>
                  </a:ext>
                </a:extLst>
              </p:cNvPr>
              <p:cNvSpPr txBox="1"/>
              <p:nvPr/>
            </p:nvSpPr>
            <p:spPr>
              <a:xfrm>
                <a:off x="495541" y="2248839"/>
                <a:ext cx="2142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scaling</m:t>
                      </m:r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factor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BD958CD-C2C6-0B90-4819-430673400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41" y="2248839"/>
                <a:ext cx="2142702" cy="369332"/>
              </a:xfrm>
              <a:prstGeom prst="rect">
                <a:avLst/>
              </a:prstGeom>
              <a:blipFill>
                <a:blip r:embed="rId9"/>
                <a:stretch>
                  <a:fillRect l="-1136" r="-2841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4F8C28A-3A81-F076-F75D-6C02F18C462D}"/>
              </a:ext>
            </a:extLst>
          </p:cNvPr>
          <p:cNvSpPr txBox="1"/>
          <p:nvPr/>
        </p:nvSpPr>
        <p:spPr>
          <a:xfrm>
            <a:off x="7582393" y="4004397"/>
            <a:ext cx="47365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AdvOT1ef757c0"/>
              </a:rPr>
              <a:t>Africa and South America are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AdvOT1ef757c0"/>
              </a:rPr>
              <a:t>most likely to be hit by an extreme GPP impact of a given magnitude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83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AFEE4B-094A-F453-2E82-8B3AA559311F}"/>
              </a:ext>
            </a:extLst>
          </p:cNvPr>
          <p:cNvSpPr txBox="1"/>
          <p:nvPr/>
        </p:nvSpPr>
        <p:spPr>
          <a:xfrm>
            <a:off x="637540" y="1264533"/>
            <a:ext cx="110972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Although climate extremes caused large amounts of carbon emissions, there is n</a:t>
            </a:r>
            <a:r>
              <a:rPr lang="en-US" dirty="0">
                <a:solidFill>
                  <a:srgbClr val="000000"/>
                </a:solidFill>
              </a:rPr>
              <a:t>o evidence that climate extremes will greatly affect land sinks in foreseeable future.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04C203-71CB-88CE-1434-AB53D0C06370}"/>
              </a:ext>
            </a:extLst>
          </p:cNvPr>
          <p:cNvSpPr txBox="1"/>
          <p:nvPr/>
        </p:nvSpPr>
        <p:spPr>
          <a:xfrm>
            <a:off x="1094740" y="3305603"/>
            <a:ext cx="110972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W</a:t>
            </a:r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need more data and better models for specific ecosystems, especially tropical forests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C0C1AC-BACC-2815-3C4F-0BA2BF1FFF4C}"/>
              </a:ext>
            </a:extLst>
          </p:cNvPr>
          <p:cNvSpPr txBox="1"/>
          <p:nvPr/>
        </p:nvSpPr>
        <p:spPr>
          <a:xfrm>
            <a:off x="1094740" y="4558817"/>
            <a:ext cx="11097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Complex earth system models at higher resolution is important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D4689F-1DAE-4F8B-C72C-E26B8E6A728D}"/>
              </a:ext>
            </a:extLst>
          </p:cNvPr>
          <p:cNvSpPr txBox="1"/>
          <p:nvPr/>
        </p:nvSpPr>
        <p:spPr>
          <a:xfrm>
            <a:off x="1094740" y="2421721"/>
            <a:ext cx="11097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We need a better understanding of </a:t>
            </a:r>
            <a:r>
              <a:rPr lang="en-US" sz="2400" dirty="0">
                <a:solidFill>
                  <a:srgbClr val="0070C0"/>
                </a:solidFill>
              </a:rPr>
              <a:t>lagged response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955120-C362-A11E-D905-BC820745102C}"/>
              </a:ext>
            </a:extLst>
          </p:cNvPr>
          <p:cNvSpPr txBox="1"/>
          <p:nvPr/>
        </p:nvSpPr>
        <p:spPr>
          <a:xfrm>
            <a:off x="1094740" y="5442698"/>
            <a:ext cx="11097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F</a:t>
            </a:r>
            <a:r>
              <a:rPr lang="en-US" sz="2400" dirty="0">
                <a:solidFill>
                  <a:srgbClr val="000000"/>
                </a:solidFill>
              </a:rPr>
              <a:t>uture event-based manipulation experiments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24F029-D3E4-1287-C367-EBC152032CA8}"/>
              </a:ext>
            </a:extLst>
          </p:cNvPr>
          <p:cNvSpPr txBox="1"/>
          <p:nvPr/>
        </p:nvSpPr>
        <p:spPr>
          <a:xfrm>
            <a:off x="258882" y="207109"/>
            <a:ext cx="122429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Future directions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31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BBD1D7-7B73-61C0-DDC4-1FBDD1065E08}"/>
              </a:ext>
            </a:extLst>
          </p:cNvPr>
          <p:cNvSpPr txBox="1"/>
          <p:nvPr/>
        </p:nvSpPr>
        <p:spPr>
          <a:xfrm>
            <a:off x="2489200" y="2341085"/>
            <a:ext cx="721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0000"/>
                </a:solidFill>
              </a:rPr>
              <a:t>Thanks!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9252E4-801B-9C70-7FEC-5049A20F2231}"/>
              </a:ext>
            </a:extLst>
          </p:cNvPr>
          <p:cNvSpPr txBox="1"/>
          <p:nvPr/>
        </p:nvSpPr>
        <p:spPr>
          <a:xfrm>
            <a:off x="2489200" y="4092939"/>
            <a:ext cx="721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0599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98AAF4-4DCB-B0EB-900A-3D243207590A}"/>
              </a:ext>
            </a:extLst>
          </p:cNvPr>
          <p:cNvSpPr txBox="1"/>
          <p:nvPr/>
        </p:nvSpPr>
        <p:spPr>
          <a:xfrm>
            <a:off x="348338" y="227296"/>
            <a:ext cx="3691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Background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BB5DF4-E014-21AC-DEE7-189069F99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339"/>
          <a:stretch/>
        </p:blipFill>
        <p:spPr>
          <a:xfrm>
            <a:off x="433718" y="1843111"/>
            <a:ext cx="4490904" cy="43896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86917D-6802-C70C-3B5D-6827A094D6DD}"/>
              </a:ext>
            </a:extLst>
          </p:cNvPr>
          <p:cNvSpPr txBox="1"/>
          <p:nvPr/>
        </p:nvSpPr>
        <p:spPr>
          <a:xfrm>
            <a:off x="273698" y="1060495"/>
            <a:ext cx="5352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AdvOT1ef757c0"/>
              </a:rPr>
              <a:t>Terrestrial ecosystems have been absorbing </a:t>
            </a:r>
            <a:r>
              <a:rPr lang="en-US" sz="1800" b="1" i="0" u="none" strike="noStrike" baseline="0" dirty="0">
                <a:solidFill>
                  <a:srgbClr val="0070C0"/>
                </a:solidFill>
                <a:latin typeface="AdvOT1ef757c0"/>
              </a:rPr>
              <a:t>25–30%</a:t>
            </a:r>
            <a:r>
              <a:rPr lang="en-US" sz="1800" b="0" i="0" u="none" strike="noStrike" baseline="0" dirty="0">
                <a:solidFill>
                  <a:srgbClr val="0070C0"/>
                </a:solidFill>
                <a:latin typeface="AdvOT1ef757c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dvOT1ef757c0"/>
              </a:rPr>
              <a:t>of anthropogenic carbon dioxide (CO2) emissions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 descr="Fig. 1.">
            <a:extLst>
              <a:ext uri="{FF2B5EF4-FFF2-40B4-BE49-F238E27FC236}">
                <a16:creationId xmlns:a16="http://schemas.microsoft.com/office/drawing/2014/main" id="{D19A03C4-074D-8346-2644-03ADF3B61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0" r="50000" b="34500"/>
          <a:stretch/>
        </p:blipFill>
        <p:spPr bwMode="auto">
          <a:xfrm>
            <a:off x="6315581" y="1717381"/>
            <a:ext cx="5265420" cy="438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5F6873-9B19-7F81-9D07-FEC9BA5F1162}"/>
              </a:ext>
            </a:extLst>
          </p:cNvPr>
          <p:cNvSpPr txBox="1"/>
          <p:nvPr/>
        </p:nvSpPr>
        <p:spPr>
          <a:xfrm>
            <a:off x="842861" y="6298580"/>
            <a:ext cx="19096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0" i="0" u="none" strike="noStrike" baseline="0" dirty="0">
                <a:solidFill>
                  <a:srgbClr val="000000"/>
                </a:solidFill>
                <a:latin typeface="AdvOT1ef757c0"/>
              </a:rPr>
              <a:t>Global carbon budget (2021)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49A525-E18E-663B-7925-F9EFD29EAC38}"/>
              </a:ext>
            </a:extLst>
          </p:cNvPr>
          <p:cNvSpPr txBox="1"/>
          <p:nvPr/>
        </p:nvSpPr>
        <p:spPr>
          <a:xfrm>
            <a:off x="7537736" y="6298580"/>
            <a:ext cx="20527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0" i="0" u="none" strike="noStrike" baseline="0" dirty="0" err="1">
                <a:solidFill>
                  <a:srgbClr val="000000"/>
                </a:solidFill>
                <a:latin typeface="AdvOT1ef757c0"/>
              </a:rPr>
              <a:t>Friedlingstein</a:t>
            </a:r>
            <a:r>
              <a:rPr lang="en-US" sz="1100" b="0" i="0" u="none" strike="noStrike" baseline="0" dirty="0">
                <a:solidFill>
                  <a:srgbClr val="000000"/>
                </a:solidFill>
                <a:latin typeface="AdvOT1ef757c0"/>
              </a:rPr>
              <a:t>. (2006)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ADD10A-AA92-25C8-4BA9-6D58A6E5FA0E}"/>
              </a:ext>
            </a:extLst>
          </p:cNvPr>
          <p:cNvSpPr txBox="1"/>
          <p:nvPr/>
        </p:nvSpPr>
        <p:spPr>
          <a:xfrm>
            <a:off x="6794475" y="1185802"/>
            <a:ext cx="4307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AdvOT1ef757c0"/>
              </a:rPr>
              <a:t>The future of Land sinks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AdvOT1ef757c0"/>
              </a:rPr>
              <a:t>is highly uncertain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1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78233A-83B0-C12C-D81B-908E78E52CB3}"/>
              </a:ext>
            </a:extLst>
          </p:cNvPr>
          <p:cNvSpPr txBox="1"/>
          <p:nvPr/>
        </p:nvSpPr>
        <p:spPr>
          <a:xfrm>
            <a:off x="348337" y="227296"/>
            <a:ext cx="64630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Climate Extreme is poorly understood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8AF771-6441-0621-46F3-03D7B6FFAEEC}"/>
              </a:ext>
            </a:extLst>
          </p:cNvPr>
          <p:cNvSpPr txBox="1"/>
          <p:nvPr/>
        </p:nvSpPr>
        <p:spPr>
          <a:xfrm>
            <a:off x="1126721" y="3490554"/>
            <a:ext cx="97564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Analyze</a:t>
            </a:r>
            <a:r>
              <a:rPr lang="en-US" sz="2800" dirty="0">
                <a:solidFill>
                  <a:srgbClr val="000000"/>
                </a:solidFill>
              </a:rPr>
              <a:t>  the susceptibility of the carbon cycle in different ecosystem </a:t>
            </a:r>
            <a:r>
              <a:rPr lang="en-US" altLang="zh-CN" sz="2800" dirty="0">
                <a:solidFill>
                  <a:srgbClr val="000000"/>
                </a:solidFill>
              </a:rPr>
              <a:t>types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CCD9AB-85A2-B074-23C7-18FBD6D42428}"/>
              </a:ext>
            </a:extLst>
          </p:cNvPr>
          <p:cNvSpPr txBox="1"/>
          <p:nvPr/>
        </p:nvSpPr>
        <p:spPr>
          <a:xfrm>
            <a:off x="1126721" y="4936163"/>
            <a:ext cx="9756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Estimate</a:t>
            </a:r>
            <a:r>
              <a:rPr lang="en-US" sz="2800" dirty="0">
                <a:solidFill>
                  <a:srgbClr val="000000"/>
                </a:solidFill>
              </a:rPr>
              <a:t> of the carbon loss resulted from climate extreme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0A82EB-E805-EEED-BEDC-BB9B62A9BF24}"/>
              </a:ext>
            </a:extLst>
          </p:cNvPr>
          <p:cNvSpPr txBox="1"/>
          <p:nvPr/>
        </p:nvSpPr>
        <p:spPr>
          <a:xfrm>
            <a:off x="1126721" y="2476356"/>
            <a:ext cx="99207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Define</a:t>
            </a:r>
            <a:r>
              <a:rPr lang="en-US" sz="2800" dirty="0">
                <a:solidFill>
                  <a:srgbClr val="000000"/>
                </a:solidFill>
              </a:rPr>
              <a:t> climate extremes from an impact point of 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4E17BB-EDAC-A5E4-D8E6-09168B252870}"/>
              </a:ext>
            </a:extLst>
          </p:cNvPr>
          <p:cNvSpPr txBox="1"/>
          <p:nvPr/>
        </p:nvSpPr>
        <p:spPr>
          <a:xfrm>
            <a:off x="348337" y="1462158"/>
            <a:ext cx="64630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The purposes of this paper:</a:t>
            </a:r>
          </a:p>
        </p:txBody>
      </p:sp>
    </p:spTree>
    <p:extLst>
      <p:ext uri="{BB962C8B-B14F-4D97-AF65-F5344CB8AC3E}">
        <p14:creationId xmlns:p14="http://schemas.microsoft.com/office/powerpoint/2010/main" val="331543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052865-DA86-96F6-E94F-AFF7D9D20026}"/>
              </a:ext>
            </a:extLst>
          </p:cNvPr>
          <p:cNvSpPr txBox="1"/>
          <p:nvPr/>
        </p:nvSpPr>
        <p:spPr>
          <a:xfrm>
            <a:off x="214408" y="22413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What is “</a:t>
            </a:r>
            <a:r>
              <a:rPr lang="en-US" sz="2800" b="1" dirty="0">
                <a:solidFill>
                  <a:srgbClr val="000000"/>
                </a:solidFill>
              </a:rPr>
              <a:t>Climate Extreme</a:t>
            </a:r>
            <a:r>
              <a:rPr lang="en-US" sz="2800" dirty="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11982E-16F0-E705-FDB9-B20646A1E8F7}"/>
              </a:ext>
            </a:extLst>
          </p:cNvPr>
          <p:cNvSpPr txBox="1"/>
          <p:nvPr/>
        </p:nvSpPr>
        <p:spPr>
          <a:xfrm>
            <a:off x="3228196" y="1157746"/>
            <a:ext cx="88825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If the annual precipitation has always been between </a:t>
            </a:r>
            <a:r>
              <a:rPr lang="en-US" b="1" dirty="0">
                <a:solidFill>
                  <a:srgbClr val="000000"/>
                </a:solidFill>
              </a:rPr>
              <a:t>500mm – 510mm</a:t>
            </a:r>
            <a:r>
              <a:rPr lang="en-US" dirty="0">
                <a:solidFill>
                  <a:srgbClr val="000000"/>
                </a:solidFill>
              </a:rPr>
              <a:t>, then 499mm is considered an extreme year.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C46165-E3CE-91E1-A834-0F82BF8A73DD}"/>
              </a:ext>
            </a:extLst>
          </p:cNvPr>
          <p:cNvSpPr txBox="1"/>
          <p:nvPr/>
        </p:nvSpPr>
        <p:spPr>
          <a:xfrm>
            <a:off x="214407" y="1296245"/>
            <a:ext cx="2715405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Traditional statistics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142DE7-0DAB-7FFB-887E-D8756E345C45}"/>
              </a:ext>
            </a:extLst>
          </p:cNvPr>
          <p:cNvSpPr txBox="1"/>
          <p:nvPr/>
        </p:nvSpPr>
        <p:spPr>
          <a:xfrm>
            <a:off x="233680" y="5307450"/>
            <a:ext cx="11724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1" u="none" strike="noStrike" baseline="0" dirty="0">
                <a:solidFill>
                  <a:srgbClr val="000000"/>
                </a:solidFill>
                <a:latin typeface="AdvOT1ef757c0"/>
              </a:rPr>
              <a:t>A climate extreme is “an episode or occurrence in which </a:t>
            </a:r>
            <a:r>
              <a:rPr lang="en-US" sz="2400" b="1" i="1" u="none" strike="noStrike" baseline="0" dirty="0">
                <a:solidFill>
                  <a:srgbClr val="000000"/>
                </a:solidFill>
                <a:latin typeface="AdvOT1ef757c0"/>
              </a:rPr>
              <a:t>a statistically rare </a:t>
            </a:r>
            <a:r>
              <a:rPr lang="en-US" sz="2400" b="0" i="1" u="none" strike="noStrike" baseline="0" dirty="0">
                <a:solidFill>
                  <a:srgbClr val="000000"/>
                </a:solidFill>
                <a:latin typeface="AdvOT1ef757c0"/>
              </a:rPr>
              <a:t>or unusual climatic period</a:t>
            </a:r>
            <a:r>
              <a:rPr lang="en-US" sz="2400" b="1" i="1" u="none" strike="noStrike" baseline="0" dirty="0">
                <a:solidFill>
                  <a:srgbClr val="000000"/>
                </a:solidFill>
                <a:latin typeface="AdvOT1ef757c0"/>
              </a:rPr>
              <a:t> alters ecosystem structure and/or functions</a:t>
            </a:r>
            <a:r>
              <a:rPr lang="en-US" sz="2400" b="0" i="1" u="none" strike="noStrike" baseline="0" dirty="0">
                <a:solidFill>
                  <a:srgbClr val="000000"/>
                </a:solidFill>
                <a:latin typeface="AdvOT1ef757c0"/>
              </a:rPr>
              <a:t> well outside the bounds of what is considered typical or normal variability”</a:t>
            </a:r>
            <a:endParaRPr lang="en-US" sz="2400" i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Normal distribution. The normal distribution is a… | by Swapnil Bandgar |  Analytics Vidhya | Medium">
            <a:extLst>
              <a:ext uri="{FF2B5EF4-FFF2-40B4-BE49-F238E27FC236}">
                <a16:creationId xmlns:a16="http://schemas.microsoft.com/office/drawing/2014/main" id="{6A01DBED-E3FE-A6C0-9C3E-6F3ED00D6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95" y="2280143"/>
            <a:ext cx="439102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F39B52-79EB-36CC-D9E7-426A9D3DA7AA}"/>
              </a:ext>
            </a:extLst>
          </p:cNvPr>
          <p:cNvSpPr txBox="1"/>
          <p:nvPr/>
        </p:nvSpPr>
        <p:spPr>
          <a:xfrm>
            <a:off x="7367879" y="2670638"/>
            <a:ext cx="1596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510mm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6E1E16-53DE-83A4-EB42-407BA3C6617A}"/>
              </a:ext>
            </a:extLst>
          </p:cNvPr>
          <p:cNvSpPr txBox="1"/>
          <p:nvPr/>
        </p:nvSpPr>
        <p:spPr>
          <a:xfrm>
            <a:off x="4484719" y="2670638"/>
            <a:ext cx="1596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500mm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7A1EA75-178F-2011-3C30-286002F9E3AE}"/>
              </a:ext>
            </a:extLst>
          </p:cNvPr>
          <p:cNvSpPr/>
          <p:nvPr/>
        </p:nvSpPr>
        <p:spPr>
          <a:xfrm>
            <a:off x="4512712" y="3123064"/>
            <a:ext cx="662474" cy="8957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BD4A566-BF01-B552-6C54-2A6F303172D5}"/>
              </a:ext>
            </a:extLst>
          </p:cNvPr>
          <p:cNvSpPr/>
          <p:nvPr/>
        </p:nvSpPr>
        <p:spPr>
          <a:xfrm>
            <a:off x="7412589" y="3123064"/>
            <a:ext cx="662474" cy="8957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6D9A42-DE30-95E7-41F7-01C649AA9073}"/>
              </a:ext>
            </a:extLst>
          </p:cNvPr>
          <p:cNvSpPr txBox="1"/>
          <p:nvPr/>
        </p:nvSpPr>
        <p:spPr>
          <a:xfrm>
            <a:off x="3138991" y="3787969"/>
            <a:ext cx="1736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499mm?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11F753-71B3-1CD9-AA12-FB82AC6943FC}"/>
              </a:ext>
            </a:extLst>
          </p:cNvPr>
          <p:cNvSpPr txBox="1"/>
          <p:nvPr/>
        </p:nvSpPr>
        <p:spPr>
          <a:xfrm>
            <a:off x="254674" y="4713733"/>
            <a:ext cx="99207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Impact point of view</a:t>
            </a:r>
          </a:p>
        </p:txBody>
      </p:sp>
    </p:spTree>
    <p:extLst>
      <p:ext uri="{BB962C8B-B14F-4D97-AF65-F5344CB8AC3E}">
        <p14:creationId xmlns:p14="http://schemas.microsoft.com/office/powerpoint/2010/main" val="356351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ake a Look at How Quickly a Forest Can Recover From Fire - The New York  Times">
            <a:extLst>
              <a:ext uri="{FF2B5EF4-FFF2-40B4-BE49-F238E27FC236}">
                <a16:creationId xmlns:a16="http://schemas.microsoft.com/office/drawing/2014/main" id="{02401F07-44AF-A736-1984-E4B666B64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16" y="2053864"/>
            <a:ext cx="4899529" cy="391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1D7BFC-5DBE-11BB-57D9-C9581796BA80}"/>
              </a:ext>
            </a:extLst>
          </p:cNvPr>
          <p:cNvSpPr txBox="1"/>
          <p:nvPr/>
        </p:nvSpPr>
        <p:spPr>
          <a:xfrm>
            <a:off x="1055352" y="1204025"/>
            <a:ext cx="96863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Extreme events can trigger </a:t>
            </a:r>
            <a:r>
              <a:rPr lang="en-US" sz="2000" b="1" dirty="0">
                <a:solidFill>
                  <a:srgbClr val="FF0000"/>
                </a:solidFill>
              </a:rPr>
              <a:t>immediate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and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time-lagged responses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of ecosystems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5FED13D-D787-8E02-C1C0-5D7972410FE0}"/>
              </a:ext>
            </a:extLst>
          </p:cNvPr>
          <p:cNvGrpSpPr/>
          <p:nvPr/>
        </p:nvGrpSpPr>
        <p:grpSpPr>
          <a:xfrm>
            <a:off x="179109" y="2053864"/>
            <a:ext cx="5719441" cy="4112179"/>
            <a:chOff x="235670" y="1187776"/>
            <a:chExt cx="7598004" cy="54628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EDC3509-0A5E-19F8-FB41-0E014360CE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07" r="11118"/>
            <a:stretch/>
          </p:blipFill>
          <p:spPr>
            <a:xfrm>
              <a:off x="235670" y="1187776"/>
              <a:ext cx="7598004" cy="5462833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B4F67E9-B183-03B4-A5A6-F2EB0E9EF38E}"/>
                </a:ext>
              </a:extLst>
            </p:cNvPr>
            <p:cNvSpPr/>
            <p:nvPr/>
          </p:nvSpPr>
          <p:spPr>
            <a:xfrm>
              <a:off x="2007909" y="4982068"/>
              <a:ext cx="1008667" cy="68815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C94EDA2-A0EB-3636-9655-152C2074B780}"/>
                </a:ext>
              </a:extLst>
            </p:cNvPr>
            <p:cNvSpPr/>
            <p:nvPr/>
          </p:nvSpPr>
          <p:spPr>
            <a:xfrm>
              <a:off x="5314081" y="2363772"/>
              <a:ext cx="1008667" cy="688156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F842531-D58D-C229-3F75-A6507A822C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26" r="13418"/>
          <a:stretch/>
        </p:blipFill>
        <p:spPr>
          <a:xfrm>
            <a:off x="6637516" y="1707857"/>
            <a:ext cx="4899529" cy="48041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A71F4A-933A-52EF-64DE-76A58D421993}"/>
              </a:ext>
            </a:extLst>
          </p:cNvPr>
          <p:cNvSpPr txBox="1"/>
          <p:nvPr/>
        </p:nvSpPr>
        <p:spPr>
          <a:xfrm>
            <a:off x="258882" y="207109"/>
            <a:ext cx="122429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How</a:t>
            </a:r>
            <a:r>
              <a:rPr lang="en-US" sz="2800" dirty="0">
                <a:solidFill>
                  <a:srgbClr val="000000"/>
                </a:solidFill>
              </a:rPr>
              <a:t> does Climate Extreme impact terrestrial carbon cycle?</a:t>
            </a:r>
          </a:p>
        </p:txBody>
      </p:sp>
    </p:spTree>
    <p:extLst>
      <p:ext uri="{BB962C8B-B14F-4D97-AF65-F5344CB8AC3E}">
        <p14:creationId xmlns:p14="http://schemas.microsoft.com/office/powerpoint/2010/main" val="273355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DAD0B6-2D90-4F43-7009-2556A4B4CCD5}"/>
              </a:ext>
            </a:extLst>
          </p:cNvPr>
          <p:cNvSpPr txBox="1"/>
          <p:nvPr/>
        </p:nvSpPr>
        <p:spPr>
          <a:xfrm>
            <a:off x="258882" y="207109"/>
            <a:ext cx="122429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How</a:t>
            </a:r>
            <a:r>
              <a:rPr lang="en-US" sz="2800" dirty="0">
                <a:solidFill>
                  <a:srgbClr val="000000"/>
                </a:solidFill>
              </a:rPr>
              <a:t> does Climate Extreme impact </a:t>
            </a:r>
            <a:r>
              <a:rPr lang="en-US" sz="2800" dirty="0">
                <a:solidFill>
                  <a:srgbClr val="0070C0"/>
                </a:solidFill>
              </a:rPr>
              <a:t>ecosystem functions?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3DDB9D-F409-0E79-3A57-587499A35561}"/>
              </a:ext>
            </a:extLst>
          </p:cNvPr>
          <p:cNvSpPr txBox="1"/>
          <p:nvPr/>
        </p:nvSpPr>
        <p:spPr>
          <a:xfrm>
            <a:off x="1461770" y="3920094"/>
            <a:ext cx="92684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diminished plant </a:t>
            </a:r>
            <a:r>
              <a:rPr lang="en-US" dirty="0">
                <a:solidFill>
                  <a:srgbClr val="0070C0"/>
                </a:solidFill>
              </a:rPr>
              <a:t>resistance</a:t>
            </a:r>
            <a:r>
              <a:rPr lang="en-US" dirty="0">
                <a:solidFill>
                  <a:srgbClr val="000000"/>
                </a:solidFill>
              </a:rPr>
              <a:t> to abiotic stress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A4BEB-C48D-4D39-EE75-32AC29DE4ABC}"/>
              </a:ext>
            </a:extLst>
          </p:cNvPr>
          <p:cNvSpPr txBox="1"/>
          <p:nvPr/>
        </p:nvSpPr>
        <p:spPr>
          <a:xfrm>
            <a:off x="1461770" y="2957963"/>
            <a:ext cx="92684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effects on </a:t>
            </a:r>
            <a:r>
              <a:rPr lang="en-US" dirty="0">
                <a:solidFill>
                  <a:srgbClr val="0070C0"/>
                </a:solidFill>
              </a:rPr>
              <a:t>soil physical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dirty="0">
                <a:solidFill>
                  <a:srgbClr val="0070C0"/>
                </a:solidFill>
              </a:rPr>
              <a:t>chemical characteristics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48B78B-84AA-18DA-A310-FA163C3755BD}"/>
              </a:ext>
            </a:extLst>
          </p:cNvPr>
          <p:cNvSpPr txBox="1"/>
          <p:nvPr/>
        </p:nvSpPr>
        <p:spPr>
          <a:xfrm>
            <a:off x="1461770" y="4882225"/>
            <a:ext cx="92684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changes in the amount, quality and timing of litter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9E2A70-EBA6-A88A-ADFD-8D1AEC184F22}"/>
              </a:ext>
            </a:extLst>
          </p:cNvPr>
          <p:cNvSpPr txBox="1"/>
          <p:nvPr/>
        </p:nvSpPr>
        <p:spPr>
          <a:xfrm>
            <a:off x="1461770" y="2054650"/>
            <a:ext cx="92684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shifts in plant, microbial and animal </a:t>
            </a:r>
            <a:r>
              <a:rPr lang="en-US" dirty="0">
                <a:solidFill>
                  <a:srgbClr val="0070C0"/>
                </a:solidFill>
              </a:rPr>
              <a:t>species composition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7ADCB3-DB32-6861-44ED-3F2254A6735B}"/>
              </a:ext>
            </a:extLst>
          </p:cNvPr>
          <p:cNvSpPr txBox="1"/>
          <p:nvPr/>
        </p:nvSpPr>
        <p:spPr>
          <a:xfrm>
            <a:off x="789940" y="1264533"/>
            <a:ext cx="6253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Climate Extreme can cause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1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4AD49C-4C1D-A233-6583-D28034593A1E}"/>
              </a:ext>
            </a:extLst>
          </p:cNvPr>
          <p:cNvSpPr txBox="1"/>
          <p:nvPr/>
        </p:nvSpPr>
        <p:spPr>
          <a:xfrm>
            <a:off x="258882" y="207109"/>
            <a:ext cx="122429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</a:rPr>
              <a:t>orest and peatland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028" name="Picture 4" descr="Visiting Brazil's Amazon rainforest | CN Traveller">
            <a:extLst>
              <a:ext uri="{FF2B5EF4-FFF2-40B4-BE49-F238E27FC236}">
                <a16:creationId xmlns:a16="http://schemas.microsoft.com/office/drawing/2014/main" id="{B7266461-B105-5649-B7E8-F99EE618F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2" r="10460"/>
          <a:stretch/>
        </p:blipFill>
        <p:spPr bwMode="auto">
          <a:xfrm>
            <a:off x="6449342" y="452776"/>
            <a:ext cx="2776968" cy="210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atlands Are Drying Out Across Europe - Eos">
            <a:extLst>
              <a:ext uri="{FF2B5EF4-FFF2-40B4-BE49-F238E27FC236}">
                <a16:creationId xmlns:a16="http://schemas.microsoft.com/office/drawing/2014/main" id="{250A6E04-8BA7-0EDD-736C-CCD73090E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310" y="452776"/>
            <a:ext cx="2809064" cy="210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B0FACB-0283-4286-4C0C-AE09A1599938}"/>
              </a:ext>
            </a:extLst>
          </p:cNvPr>
          <p:cNvSpPr txBox="1"/>
          <p:nvPr/>
        </p:nvSpPr>
        <p:spPr>
          <a:xfrm>
            <a:off x="819304" y="3113141"/>
            <a:ext cx="1793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Storm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5019F1-1830-C785-96FB-2A5554EAD0FD}"/>
              </a:ext>
            </a:extLst>
          </p:cNvPr>
          <p:cNvSpPr txBox="1"/>
          <p:nvPr/>
        </p:nvSpPr>
        <p:spPr>
          <a:xfrm>
            <a:off x="819304" y="3933772"/>
            <a:ext cx="232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Drought </a:t>
            </a:r>
            <a:r>
              <a:rPr lang="en-US" altLang="zh-CN" sz="2000" dirty="0">
                <a:solidFill>
                  <a:srgbClr val="000000"/>
                </a:solidFill>
              </a:rPr>
              <a:t>and heat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83667-77D2-2FDA-6DEF-CC5BE3F61F00}"/>
              </a:ext>
            </a:extLst>
          </p:cNvPr>
          <p:cNvSpPr txBox="1"/>
          <p:nvPr/>
        </p:nvSpPr>
        <p:spPr>
          <a:xfrm>
            <a:off x="-62415" y="1357557"/>
            <a:ext cx="362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Large carbon stock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D5C88A-D253-DAA5-11CB-597B97B870F2}"/>
              </a:ext>
            </a:extLst>
          </p:cNvPr>
          <p:cNvSpPr txBox="1"/>
          <p:nvPr/>
        </p:nvSpPr>
        <p:spPr>
          <a:xfrm>
            <a:off x="819304" y="4754403"/>
            <a:ext cx="1793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F</a:t>
            </a:r>
            <a:r>
              <a:rPr lang="en-US" altLang="zh-CN" sz="2000" dirty="0">
                <a:solidFill>
                  <a:srgbClr val="000000"/>
                </a:solidFill>
              </a:rPr>
              <a:t>ire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0F20C0-1A06-F4FE-D2E9-349BE22E4344}"/>
              </a:ext>
            </a:extLst>
          </p:cNvPr>
          <p:cNvSpPr txBox="1"/>
          <p:nvPr/>
        </p:nvSpPr>
        <p:spPr>
          <a:xfrm>
            <a:off x="819304" y="5575035"/>
            <a:ext cx="3886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Ice</a:t>
            </a: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storm and frost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E60F94-F331-FE55-220C-EE94357D4A30}"/>
              </a:ext>
            </a:extLst>
          </p:cNvPr>
          <p:cNvSpPr txBox="1"/>
          <p:nvPr/>
        </p:nvSpPr>
        <p:spPr>
          <a:xfrm>
            <a:off x="4876800" y="3113141"/>
            <a:ext cx="5179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Tree mortality, increases risk of pest and </a:t>
            </a:r>
            <a:r>
              <a:rPr lang="en-US" sz="2000" dirty="0">
                <a:solidFill>
                  <a:srgbClr val="FF0000"/>
                </a:solidFill>
              </a:rPr>
              <a:t>fire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F4E327-1A54-E0B6-0FAE-F5C7768372DD}"/>
              </a:ext>
            </a:extLst>
          </p:cNvPr>
          <p:cNvSpPr txBox="1"/>
          <p:nvPr/>
        </p:nvSpPr>
        <p:spPr>
          <a:xfrm>
            <a:off x="4876800" y="4754403"/>
            <a:ext cx="6834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Tree mortality, fast impact on large carbon stocks in forests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62FAA0-D891-AC4C-A536-BDF4B8A06ECF}"/>
              </a:ext>
            </a:extLst>
          </p:cNvPr>
          <p:cNvSpPr txBox="1"/>
          <p:nvPr/>
        </p:nvSpPr>
        <p:spPr>
          <a:xfrm>
            <a:off x="4876800" y="5573325"/>
            <a:ext cx="6834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Physical damage can include destruction of whole forest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BF388A-07A6-7A1D-A3BA-8B22AB674982}"/>
              </a:ext>
            </a:extLst>
          </p:cNvPr>
          <p:cNvSpPr txBox="1"/>
          <p:nvPr/>
        </p:nvSpPr>
        <p:spPr>
          <a:xfrm>
            <a:off x="4876800" y="3818312"/>
            <a:ext cx="6495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Tree mortality, increases risk of pest and </a:t>
            </a:r>
            <a:r>
              <a:rPr lang="en-US" sz="2000" dirty="0">
                <a:solidFill>
                  <a:srgbClr val="FF0000"/>
                </a:solidFill>
              </a:rPr>
              <a:t>fire</a:t>
            </a:r>
            <a:r>
              <a:rPr lang="en-US" sz="2000" dirty="0">
                <a:solidFill>
                  <a:srgbClr val="000000"/>
                </a:solidFill>
              </a:rPr>
              <a:t>, Shifts in vegetation composition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67A43011-EFC6-80D8-E7EF-1A7FE6CA8F74}"/>
              </a:ext>
            </a:extLst>
          </p:cNvPr>
          <p:cNvSpPr/>
          <p:nvPr/>
        </p:nvSpPr>
        <p:spPr>
          <a:xfrm rot="16200000">
            <a:off x="3630265" y="3052904"/>
            <a:ext cx="400110" cy="5409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C847DBF4-1781-B66D-57CA-DDDF8C6F9C5A}"/>
              </a:ext>
            </a:extLst>
          </p:cNvPr>
          <p:cNvSpPr/>
          <p:nvPr/>
        </p:nvSpPr>
        <p:spPr>
          <a:xfrm rot="16200000">
            <a:off x="3630265" y="3865986"/>
            <a:ext cx="400110" cy="5409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8D20CE5A-FB5F-F7A8-EBA9-B30E3962C67A}"/>
              </a:ext>
            </a:extLst>
          </p:cNvPr>
          <p:cNvSpPr/>
          <p:nvPr/>
        </p:nvSpPr>
        <p:spPr>
          <a:xfrm rot="16200000">
            <a:off x="3630266" y="4697356"/>
            <a:ext cx="400110" cy="5409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971F0B3C-2152-0BC5-28FC-5A236D6D4B85}"/>
              </a:ext>
            </a:extLst>
          </p:cNvPr>
          <p:cNvSpPr/>
          <p:nvPr/>
        </p:nvSpPr>
        <p:spPr>
          <a:xfrm rot="16200000">
            <a:off x="3630267" y="5510437"/>
            <a:ext cx="400110" cy="5409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27D651-9F8F-EA6D-8F30-6E69D755667F}"/>
              </a:ext>
            </a:extLst>
          </p:cNvPr>
          <p:cNvSpPr txBox="1"/>
          <p:nvPr/>
        </p:nvSpPr>
        <p:spPr>
          <a:xfrm>
            <a:off x="-62415" y="2075531"/>
            <a:ext cx="6233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Peatland:  high water table restrict decomposition</a:t>
            </a:r>
          </a:p>
        </p:txBody>
      </p:sp>
    </p:spTree>
    <p:extLst>
      <p:ext uri="{BB962C8B-B14F-4D97-AF65-F5344CB8AC3E}">
        <p14:creationId xmlns:p14="http://schemas.microsoft.com/office/powerpoint/2010/main" val="40224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D0A91E-2D9E-008E-128C-E56C66A19D1D}"/>
              </a:ext>
            </a:extLst>
          </p:cNvPr>
          <p:cNvSpPr txBox="1"/>
          <p:nvPr/>
        </p:nvSpPr>
        <p:spPr>
          <a:xfrm>
            <a:off x="258882" y="207109"/>
            <a:ext cx="122429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Grassland and savanna</a:t>
            </a:r>
            <a:r>
              <a:rPr lang="en-US" sz="2800" b="1" dirty="0"/>
              <a:t> </a:t>
            </a:r>
            <a:endParaRPr lang="en-US" sz="2800" dirty="0"/>
          </a:p>
        </p:txBody>
      </p:sp>
      <p:pic>
        <p:nvPicPr>
          <p:cNvPr id="3" name="Picture 2" descr="grassland | Definition, Animals, Plants, Climate, &amp; Facts | Britannica">
            <a:extLst>
              <a:ext uri="{FF2B5EF4-FFF2-40B4-BE49-F238E27FC236}">
                <a16:creationId xmlns:a16="http://schemas.microsoft.com/office/drawing/2014/main" id="{432A7D3E-F65C-B3EE-1A0C-8AF22DE0D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080" y="123767"/>
            <a:ext cx="2253186" cy="227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avannas and Settlements - GIVE ME 5!">
            <a:extLst>
              <a:ext uri="{FF2B5EF4-FFF2-40B4-BE49-F238E27FC236}">
                <a16:creationId xmlns:a16="http://schemas.microsoft.com/office/drawing/2014/main" id="{0E30AB0D-2D51-9505-297E-DAF94FE58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r="26916"/>
          <a:stretch/>
        </p:blipFill>
        <p:spPr bwMode="auto">
          <a:xfrm>
            <a:off x="6793080" y="2399606"/>
            <a:ext cx="2253186" cy="227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ttle of the biomes: Savannas vs. forests - Futurity">
            <a:extLst>
              <a:ext uri="{FF2B5EF4-FFF2-40B4-BE49-F238E27FC236}">
                <a16:creationId xmlns:a16="http://schemas.microsoft.com/office/drawing/2014/main" id="{F998C6CE-FCB0-4C69-0E8A-80A5D6CD0E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9"/>
          <a:stretch/>
        </p:blipFill>
        <p:spPr bwMode="auto">
          <a:xfrm>
            <a:off x="9046266" y="2359852"/>
            <a:ext cx="3135678" cy="231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3,444 Grassland Fire Stock Photos, Pictures &amp; Royalty-Free Images - iStock">
            <a:extLst>
              <a:ext uri="{FF2B5EF4-FFF2-40B4-BE49-F238E27FC236}">
                <a16:creationId xmlns:a16="http://schemas.microsoft.com/office/drawing/2014/main" id="{ADC4845A-23E9-42B9-DF7B-68C231349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9"/>
          <a:stretch/>
        </p:blipFill>
        <p:spPr bwMode="auto">
          <a:xfrm>
            <a:off x="9046266" y="124157"/>
            <a:ext cx="3135678" cy="226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9877ED-77EC-035D-59A4-7B1BC81B70D6}"/>
              </a:ext>
            </a:extLst>
          </p:cNvPr>
          <p:cNvSpPr txBox="1"/>
          <p:nvPr/>
        </p:nvSpPr>
        <p:spPr>
          <a:xfrm>
            <a:off x="258882" y="1441095"/>
            <a:ext cx="1368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FF0000"/>
                </a:solidFill>
                <a:latin typeface="AdvOT1ef757c0"/>
              </a:rPr>
              <a:t>Drought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6451AC-04BD-B54F-BB42-C24DD6920CD7}"/>
              </a:ext>
            </a:extLst>
          </p:cNvPr>
          <p:cNvSpPr txBox="1"/>
          <p:nvPr/>
        </p:nvSpPr>
        <p:spPr>
          <a:xfrm>
            <a:off x="258882" y="2079335"/>
            <a:ext cx="6254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AdvOT1ef757c0"/>
              </a:rPr>
              <a:t>Other climate extremes play smaller parts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75CB8-980C-7A5D-E479-AA57BF136462}"/>
              </a:ext>
            </a:extLst>
          </p:cNvPr>
          <p:cNvSpPr txBox="1"/>
          <p:nvPr/>
        </p:nvSpPr>
        <p:spPr>
          <a:xfrm>
            <a:off x="258882" y="2717575"/>
            <a:ext cx="6254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AdvOT1ef757c0"/>
              </a:rPr>
              <a:t>Fire suppresses trees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0CC7F-321B-BBE1-9D7D-4899485591CA}"/>
              </a:ext>
            </a:extLst>
          </p:cNvPr>
          <p:cNvSpPr txBox="1"/>
          <p:nvPr/>
        </p:nvSpPr>
        <p:spPr>
          <a:xfrm>
            <a:off x="2532888" y="4641224"/>
            <a:ext cx="49895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AdvOT1ef757c0"/>
              </a:rPr>
              <a:t>Degradation and desertification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28A177-A11C-09A6-0760-1823A456BE1D}"/>
              </a:ext>
            </a:extLst>
          </p:cNvPr>
          <p:cNvSpPr txBox="1"/>
          <p:nvPr/>
        </p:nvSpPr>
        <p:spPr>
          <a:xfrm>
            <a:off x="2532888" y="5335645"/>
            <a:ext cx="43811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AdvOT1ef757c0"/>
              </a:rPr>
              <a:t>Soil erosion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C8BDEC-6F03-E3C6-9F45-360ADD84A47E}"/>
              </a:ext>
            </a:extLst>
          </p:cNvPr>
          <p:cNvSpPr txBox="1"/>
          <p:nvPr/>
        </p:nvSpPr>
        <p:spPr>
          <a:xfrm>
            <a:off x="2532888" y="3946803"/>
            <a:ext cx="43811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AdvOT1ef757c0"/>
              </a:rPr>
              <a:t>Species composition shifts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049419-E9E9-C9B7-7CCA-50571A575FE6}"/>
              </a:ext>
            </a:extLst>
          </p:cNvPr>
          <p:cNvSpPr txBox="1"/>
          <p:nvPr/>
        </p:nvSpPr>
        <p:spPr>
          <a:xfrm>
            <a:off x="258882" y="4480604"/>
            <a:ext cx="25328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dvOT1ef757c0"/>
              </a:rPr>
              <a:t>Other stresses</a:t>
            </a:r>
          </a:p>
          <a:p>
            <a:r>
              <a:rPr lang="en-US" sz="2000" dirty="0">
                <a:solidFill>
                  <a:srgbClr val="FF0000"/>
                </a:solidFill>
                <a:latin typeface="AdvOT1ef757c0"/>
              </a:rPr>
              <a:t>(if strong enough)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64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146BFD-20BE-C188-44FB-53987A6FFF03}"/>
              </a:ext>
            </a:extLst>
          </p:cNvPr>
          <p:cNvSpPr txBox="1"/>
          <p:nvPr/>
        </p:nvSpPr>
        <p:spPr>
          <a:xfrm>
            <a:off x="258882" y="207109"/>
            <a:ext cx="122429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Cropland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B01B6D-D4D5-DB4D-CE64-977728779769}"/>
              </a:ext>
            </a:extLst>
          </p:cNvPr>
          <p:cNvSpPr txBox="1"/>
          <p:nvPr/>
        </p:nvSpPr>
        <p:spPr>
          <a:xfrm>
            <a:off x="685602" y="1240413"/>
            <a:ext cx="75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Cropland systems are </a:t>
            </a:r>
            <a:r>
              <a:rPr lang="en-US" sz="2000" dirty="0">
                <a:solidFill>
                  <a:srgbClr val="0070C0"/>
                </a:solidFill>
              </a:rPr>
              <a:t>entirely managed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B0CDE-2646-CA8F-5B82-AF022BDCA3C5}"/>
              </a:ext>
            </a:extLst>
          </p:cNvPr>
          <p:cNvSpPr txBox="1"/>
          <p:nvPr/>
        </p:nvSpPr>
        <p:spPr>
          <a:xfrm>
            <a:off x="685602" y="1973242"/>
            <a:ext cx="10314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Soil–vegetation system is </a:t>
            </a:r>
            <a:r>
              <a:rPr lang="en-US" sz="2000" dirty="0">
                <a:solidFill>
                  <a:srgbClr val="0070C0"/>
                </a:solidFill>
              </a:rPr>
              <a:t>reset regularly </a:t>
            </a:r>
            <a:r>
              <a:rPr lang="en-US" sz="2000" dirty="0">
                <a:solidFill>
                  <a:srgbClr val="000000"/>
                </a:solidFill>
              </a:rPr>
              <a:t>through harvest and agricultural management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44FBF-1013-C0BE-1C65-9651F84ABE96}"/>
              </a:ext>
            </a:extLst>
          </p:cNvPr>
          <p:cNvSpPr txBox="1"/>
          <p:nvPr/>
        </p:nvSpPr>
        <p:spPr>
          <a:xfrm>
            <a:off x="685602" y="2706071"/>
            <a:ext cx="10314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Type and duration of </a:t>
            </a:r>
            <a:r>
              <a:rPr lang="en-US" sz="2000" dirty="0">
                <a:solidFill>
                  <a:srgbClr val="0070C0"/>
                </a:solidFill>
              </a:rPr>
              <a:t>crop cover are highly variable</a:t>
            </a:r>
            <a:r>
              <a:rPr lang="en-US" sz="2000" dirty="0">
                <a:solidFill>
                  <a:srgbClr val="000000"/>
                </a:solidFill>
              </a:rPr>
              <a:t>, and the </a:t>
            </a:r>
            <a:r>
              <a:rPr lang="en-US" sz="2000" dirty="0">
                <a:solidFill>
                  <a:srgbClr val="0070C0"/>
                </a:solidFill>
              </a:rPr>
              <a:t>soil can be bare </a:t>
            </a:r>
            <a:r>
              <a:rPr lang="en-US" sz="2000" dirty="0">
                <a:solidFill>
                  <a:srgbClr val="000000"/>
                </a:solidFill>
              </a:rPr>
              <a:t>for an extended period of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232E33-E9F8-5020-B658-ED2FFBCB0385}"/>
              </a:ext>
            </a:extLst>
          </p:cNvPr>
          <p:cNvSpPr txBox="1"/>
          <p:nvPr/>
        </p:nvSpPr>
        <p:spPr>
          <a:xfrm>
            <a:off x="685602" y="3746676"/>
            <a:ext cx="10314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Cropland system is vulnerable to specific stress for a certain period of time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9CEE39-C1E7-13DE-D0F2-3A40A89DBADF}"/>
              </a:ext>
            </a:extLst>
          </p:cNvPr>
          <p:cNvSpPr txBox="1"/>
          <p:nvPr/>
        </p:nvSpPr>
        <p:spPr>
          <a:xfrm>
            <a:off x="1241346" y="4479506"/>
            <a:ext cx="10314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Rice pollen can become sterile if air temperature passes a 37 C threshold during the short pollination phase in spring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9AED33-BA30-E6A3-FCE0-08C81689EADC}"/>
              </a:ext>
            </a:extLst>
          </p:cNvPr>
          <p:cNvSpPr txBox="1">
            <a:spLocks/>
          </p:cNvSpPr>
          <p:nvPr/>
        </p:nvSpPr>
        <p:spPr>
          <a:xfrm>
            <a:off x="685601" y="5573380"/>
            <a:ext cx="3025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Storms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7213DF-9CE8-560E-5B70-22A98D95CF43}"/>
              </a:ext>
            </a:extLst>
          </p:cNvPr>
          <p:cNvSpPr txBox="1">
            <a:spLocks/>
          </p:cNvSpPr>
          <p:nvPr/>
        </p:nvSpPr>
        <p:spPr>
          <a:xfrm>
            <a:off x="3031395" y="5388714"/>
            <a:ext cx="3025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Heavy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precipitation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6033CE-16DF-C41C-A4CE-A14F23582D10}"/>
              </a:ext>
            </a:extLst>
          </p:cNvPr>
          <p:cNvSpPr txBox="1">
            <a:spLocks/>
          </p:cNvSpPr>
          <p:nvPr/>
        </p:nvSpPr>
        <p:spPr>
          <a:xfrm>
            <a:off x="6096000" y="5388714"/>
            <a:ext cx="3025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Drought, heat, and extreme cold</a:t>
            </a:r>
          </a:p>
        </p:txBody>
      </p:sp>
    </p:spTree>
    <p:extLst>
      <p:ext uri="{BB962C8B-B14F-4D97-AF65-F5344CB8AC3E}">
        <p14:creationId xmlns:p14="http://schemas.microsoft.com/office/powerpoint/2010/main" val="1578532138"/>
      </p:ext>
    </p:extLst>
  </p:cSld>
  <p:clrMapOvr>
    <a:masterClrMapping/>
  </p:clrMapOvr>
</p:sld>
</file>

<file path=ppt/theme/theme1.xml><?xml version="1.0" encoding="utf-8"?>
<a:theme xmlns:a="http://schemas.openxmlformats.org/drawingml/2006/main" name="A000120141119A01PPBG">
  <a:themeElements>
    <a:clrScheme name="自定义 361">
      <a:dk1>
        <a:srgbClr val="777777"/>
      </a:dk1>
      <a:lt1>
        <a:srgbClr val="FFFFFF"/>
      </a:lt1>
      <a:dk2>
        <a:srgbClr val="777777"/>
      </a:dk2>
      <a:lt2>
        <a:srgbClr val="FFFFFF"/>
      </a:lt2>
      <a:accent1>
        <a:srgbClr val="379DBC"/>
      </a:accent1>
      <a:accent2>
        <a:srgbClr val="6D98BF"/>
      </a:accent2>
      <a:accent3>
        <a:srgbClr val="82BC95"/>
      </a:accent3>
      <a:accent4>
        <a:srgbClr val="9D9394"/>
      </a:accent4>
      <a:accent5>
        <a:srgbClr val="994A3D"/>
      </a:accent5>
      <a:accent6>
        <a:srgbClr val="FFC000"/>
      </a:accent6>
      <a:hlink>
        <a:srgbClr val="00B0F0"/>
      </a:hlink>
      <a:folHlink>
        <a:srgbClr val="AFB2B4"/>
      </a:folHlink>
    </a:clrScheme>
    <a:fontScheme name="KSO主题7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A000120150209A07KPBG</Template>
  <TotalTime>335</TotalTime>
  <Words>572</Words>
  <Application>Microsoft Office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AdvOT1ef757c0</vt:lpstr>
      <vt:lpstr>宋体</vt:lpstr>
      <vt:lpstr>Arial</vt:lpstr>
      <vt:lpstr>Calibri</vt:lpstr>
      <vt:lpstr>Cambria Math</vt:lpstr>
      <vt:lpstr>Times New Roman</vt:lpstr>
      <vt:lpstr>Wingdings</vt:lpstr>
      <vt:lpstr>Wingdings 2</vt:lpstr>
      <vt:lpstr>A000120141119A01PPBG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Dong, Luofan</dc:creator>
  <cp:lastModifiedBy>Dong, Luofan</cp:lastModifiedBy>
  <cp:revision>286</cp:revision>
  <dcterms:created xsi:type="dcterms:W3CDTF">2022-10-11T15:59:34Z</dcterms:created>
  <dcterms:modified xsi:type="dcterms:W3CDTF">2022-10-20T04:16:03Z</dcterms:modified>
</cp:coreProperties>
</file>