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322" r:id="rId2"/>
    <p:sldId id="327" r:id="rId3"/>
    <p:sldId id="278" r:id="rId4"/>
    <p:sldId id="279" r:id="rId5"/>
    <p:sldId id="280" r:id="rId6"/>
    <p:sldId id="281" r:id="rId7"/>
    <p:sldId id="282" r:id="rId8"/>
    <p:sldId id="283" r:id="rId9"/>
    <p:sldId id="284" r:id="rId10"/>
    <p:sldId id="285" r:id="rId11"/>
    <p:sldId id="329" r:id="rId12"/>
    <p:sldId id="330" r:id="rId13"/>
    <p:sldId id="331" r:id="rId14"/>
    <p:sldId id="332" r:id="rId15"/>
    <p:sldId id="333" r:id="rId16"/>
    <p:sldId id="328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31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50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1872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7E265A-3E0F-7C43-8EC8-52C3A020F6C4}" type="datetimeFigureOut">
              <a:rPr lang="en-US" smtClean="0"/>
              <a:t>9/22/22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81AF4E-8010-AC4B-9D14-A8200707A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6493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95E487-14DF-0546-A4A5-73B616E34DBE}" type="datetimeFigureOut">
              <a:rPr lang="en-US" smtClean="0"/>
              <a:t>9/22/22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21C97A-EB17-164E-9C98-38CF480D2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7241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21C97A-EB17-164E-9C98-38CF480D276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972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57B20-B13A-B041-BEFB-EAE89EEA05CB}" type="datetime1">
              <a:rPr lang="en-US" smtClean="0"/>
              <a:t>9/22/22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B7B7-15E6-4245-A3E2-B92748BF4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505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25D15-AC00-B446-B924-AF16DFEC68FB}" type="datetime1">
              <a:rPr lang="en-US" smtClean="0"/>
              <a:t>9/22/22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B7B7-15E6-4245-A3E2-B92748BF4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153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D931E-0D41-8A47-933B-AFBA793DE1B8}" type="datetime1">
              <a:rPr lang="en-US" smtClean="0"/>
              <a:t>9/22/22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B7B7-15E6-4245-A3E2-B92748BF4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547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A18C3-DA42-444C-AE34-A1812BFDADF8}" type="datetime1">
              <a:rPr lang="en-US" smtClean="0"/>
              <a:t>9/22/22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B7B7-15E6-4245-A3E2-B92748BF4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63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E5B9A-DC31-2449-BB42-0E95E8B492AF}" type="datetime1">
              <a:rPr lang="en-US" smtClean="0"/>
              <a:t>9/22/22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B7B7-15E6-4245-A3E2-B92748BF4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029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7BDC7-1BFE-8F4B-A1DF-511903D27527}" type="datetime1">
              <a:rPr lang="en-US" smtClean="0"/>
              <a:t>9/22/22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B7B7-15E6-4245-A3E2-B92748BF4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06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81387-A558-054C-BD29-1F00E91D2639}" type="datetime1">
              <a:rPr lang="en-US" smtClean="0"/>
              <a:t>9/22/22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B7B7-15E6-4245-A3E2-B92748BF4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073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DECE1-A751-B747-B784-0B5379CEDA3A}" type="datetime1">
              <a:rPr lang="en-US" smtClean="0"/>
              <a:t>9/22/22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B7B7-15E6-4245-A3E2-B92748BF4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707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91359-79DE-1041-B7ED-621855743483}" type="datetime1">
              <a:rPr lang="en-US" smtClean="0"/>
              <a:t>9/22/22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B7B7-15E6-4245-A3E2-B92748BF4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124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367CB-8FD7-BA4E-B201-0056461C33E6}" type="datetime1">
              <a:rPr lang="en-US" smtClean="0"/>
              <a:t>9/22/22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B7B7-15E6-4245-A3E2-B92748BF4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797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A713-9158-4847-9FB2-EA962AF5483D}" type="datetime1">
              <a:rPr lang="en-US" smtClean="0"/>
              <a:t>9/22/22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B7B7-15E6-4245-A3E2-B92748BF4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769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469BD1-DB9A-DE4C-9EB9-48CB365CC45A}" type="datetime1">
              <a:rPr lang="en-US" smtClean="0"/>
              <a:t>9/22/22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CB7B7-15E6-4245-A3E2-B92748BF4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976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1.bin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6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5.emf"/><Relationship Id="rId4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7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6.emf"/><Relationship Id="rId4" Type="http://schemas.openxmlformats.org/officeDocument/2006/relationships/oleObject" Target="../embeddings/oleObject5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39428" y="2215213"/>
            <a:ext cx="42826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8000"/>
                </a:solidFill>
                <a:latin typeface="Cambria"/>
                <a:cs typeface="Cambria"/>
              </a:rPr>
              <a:t>EE529 Fall 2022</a:t>
            </a:r>
          </a:p>
          <a:p>
            <a:pPr algn="ctr"/>
            <a:r>
              <a:rPr lang="en-US" b="1" dirty="0">
                <a:solidFill>
                  <a:srgbClr val="008000"/>
                </a:solidFill>
                <a:latin typeface="Cambria"/>
                <a:cs typeface="Cambria"/>
              </a:rPr>
              <a:t>Chapter 02: Vegetation-Carbon-Models</a:t>
            </a:r>
          </a:p>
          <a:p>
            <a:pPr algn="ctr"/>
            <a:r>
              <a:rPr lang="en-US" b="1" dirty="0">
                <a:solidFill>
                  <a:srgbClr val="008000"/>
                </a:solidFill>
                <a:latin typeface="Cambria"/>
                <a:cs typeface="Cambria"/>
              </a:rPr>
              <a:t>Part-04</a:t>
            </a:r>
            <a:endParaRPr lang="en-US" dirty="0">
              <a:solidFill>
                <a:srgbClr val="008000"/>
              </a:solidFill>
              <a:latin typeface="Cambria"/>
              <a:cs typeface="Cambri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53266" y="4533815"/>
            <a:ext cx="31275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Cambria"/>
                <a:cs typeface="Cambria"/>
              </a:rPr>
              <a:t>Prof. Ranga B. </a:t>
            </a:r>
            <a:r>
              <a:rPr lang="en-US" b="1" dirty="0" err="1">
                <a:solidFill>
                  <a:srgbClr val="0000FF"/>
                </a:solidFill>
                <a:latin typeface="Cambria"/>
                <a:cs typeface="Cambria"/>
              </a:rPr>
              <a:t>Myneni</a:t>
            </a:r>
            <a:endParaRPr lang="en-US" b="1" dirty="0">
              <a:solidFill>
                <a:srgbClr val="0000FF"/>
              </a:solidFill>
              <a:latin typeface="Cambria"/>
              <a:cs typeface="Cambria"/>
            </a:endParaRPr>
          </a:p>
          <a:p>
            <a:pPr algn="ctr"/>
            <a:r>
              <a:rPr lang="en-US" b="1" dirty="0">
                <a:solidFill>
                  <a:srgbClr val="0000FF"/>
                </a:solidFill>
                <a:latin typeface="Cambria"/>
                <a:cs typeface="Cambria"/>
              </a:rPr>
              <a:t>(</a:t>
            </a:r>
            <a:r>
              <a:rPr lang="en-US" b="1" dirty="0" err="1">
                <a:solidFill>
                  <a:srgbClr val="0000FF"/>
                </a:solidFill>
                <a:latin typeface="Cambria"/>
                <a:cs typeface="Cambria"/>
              </a:rPr>
              <a:t>ranga.myneni@gmail.com</a:t>
            </a:r>
            <a:r>
              <a:rPr lang="en-US" b="1">
                <a:solidFill>
                  <a:srgbClr val="0000FF"/>
                </a:solidFill>
                <a:latin typeface="Cambria"/>
                <a:cs typeface="Cambria"/>
              </a:rPr>
              <a:t>)</a:t>
            </a:r>
            <a:endParaRPr lang="en-US" b="1" dirty="0">
              <a:solidFill>
                <a:srgbClr val="0000FF"/>
              </a:solidFill>
              <a:latin typeface="Cambria"/>
              <a:cs typeface="Cambria"/>
            </a:endParaRPr>
          </a:p>
        </p:txBody>
      </p:sp>
      <p:pic>
        <p:nvPicPr>
          <p:cNvPr id="4" name="Picture 3" descr="bostonuniversity_log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068" y="310997"/>
            <a:ext cx="2025056" cy="74362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C5DE86-D79B-9645-9884-3932BA3ED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B7B7-15E6-4245-A3E2-B92748BF4AA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9779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B7B7-15E6-4245-A3E2-B92748BF4AA8}" type="slidenum">
              <a:rPr lang="en-US" smtClean="0"/>
              <a:t>10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66805" y="924336"/>
            <a:ext cx="8810389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>
                <a:latin typeface="Cambria"/>
                <a:cs typeface="Cambria"/>
              </a:rPr>
              <a:t>When water is in contact with solid particles (e.g., particles within soil), </a:t>
            </a:r>
            <a:r>
              <a:rPr lang="en-US" sz="1600" b="1" dirty="0">
                <a:solidFill>
                  <a:srgbClr val="0000FF"/>
                </a:solidFill>
                <a:latin typeface="Cambria"/>
                <a:cs typeface="Cambria"/>
              </a:rPr>
              <a:t>adhesive intermolecular forces </a:t>
            </a:r>
            <a:r>
              <a:rPr lang="en-US" sz="1600" dirty="0">
                <a:latin typeface="Cambria"/>
                <a:cs typeface="Cambria"/>
              </a:rPr>
              <a:t>between the water and the solid can be large and important </a:t>
            </a:r>
          </a:p>
          <a:p>
            <a:pPr marL="285750" indent="-285750">
              <a:buFont typeface="Arial"/>
              <a:buChar char="•"/>
            </a:pPr>
            <a:endParaRPr lang="en-US" sz="16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Cambria"/>
                <a:cs typeface="Cambria"/>
              </a:rPr>
              <a:t>The magnitude of matrix potential depends on the </a:t>
            </a:r>
            <a:r>
              <a:rPr lang="en-US" sz="1600" b="1" dirty="0">
                <a:solidFill>
                  <a:srgbClr val="0000FF"/>
                </a:solidFill>
                <a:latin typeface="Cambria"/>
                <a:cs typeface="Cambria"/>
              </a:rPr>
              <a:t>distances between solid particles </a:t>
            </a:r>
            <a:r>
              <a:rPr lang="en-US" sz="1600" dirty="0">
                <a:latin typeface="Cambria"/>
                <a:cs typeface="Cambria"/>
              </a:rPr>
              <a:t>and the </a:t>
            </a:r>
            <a:r>
              <a:rPr lang="en-US" sz="1600" b="1" dirty="0">
                <a:solidFill>
                  <a:srgbClr val="0000FF"/>
                </a:solidFill>
                <a:latin typeface="Cambria"/>
                <a:cs typeface="Cambria"/>
              </a:rPr>
              <a:t>chemical composition </a:t>
            </a:r>
            <a:r>
              <a:rPr lang="en-US" sz="1600" dirty="0">
                <a:latin typeface="Cambria"/>
                <a:cs typeface="Cambria"/>
              </a:rPr>
              <a:t>of the solid matrix </a:t>
            </a:r>
          </a:p>
          <a:p>
            <a:pPr marL="285750" indent="-285750">
              <a:buFont typeface="Arial"/>
              <a:buChar char="•"/>
            </a:pPr>
            <a:endParaRPr lang="en-US" sz="16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Cambria"/>
                <a:cs typeface="Cambria"/>
              </a:rPr>
              <a:t>The matrix potential is </a:t>
            </a:r>
            <a:r>
              <a:rPr lang="en-US" sz="1600" b="1" dirty="0">
                <a:solidFill>
                  <a:srgbClr val="0000FF"/>
                </a:solidFill>
                <a:latin typeface="Cambria"/>
                <a:cs typeface="Cambria"/>
              </a:rPr>
              <a:t>always negative </a:t>
            </a:r>
            <a:r>
              <a:rPr lang="en-US" sz="1600" dirty="0">
                <a:latin typeface="Cambria"/>
                <a:cs typeface="Cambria"/>
              </a:rPr>
              <a:t>because the water attracted by the soil matrix has an energy state lower than that of pure water. </a:t>
            </a:r>
          </a:p>
          <a:p>
            <a:pPr marL="285750" indent="-285750">
              <a:buFont typeface="Arial"/>
              <a:buChar char="•"/>
            </a:pPr>
            <a:endParaRPr lang="en-US" sz="16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Cambria"/>
                <a:cs typeface="Cambria"/>
              </a:rPr>
              <a:t>Matrix potential only occurs in </a:t>
            </a:r>
            <a:r>
              <a:rPr lang="en-US" sz="1600" b="1" dirty="0">
                <a:solidFill>
                  <a:srgbClr val="0000FF"/>
                </a:solidFill>
                <a:latin typeface="Cambria"/>
                <a:cs typeface="Cambria"/>
              </a:rPr>
              <a:t>unsaturated soil </a:t>
            </a:r>
            <a:r>
              <a:rPr lang="en-US" sz="1600" dirty="0">
                <a:latin typeface="Cambria"/>
                <a:cs typeface="Cambria"/>
              </a:rPr>
              <a:t>above the water table. </a:t>
            </a:r>
          </a:p>
          <a:p>
            <a:pPr marL="285750" indent="-285750">
              <a:buFont typeface="Arial"/>
              <a:buChar char="•"/>
            </a:pPr>
            <a:endParaRPr lang="en-US" sz="16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Cambria"/>
                <a:cs typeface="Cambria"/>
              </a:rPr>
              <a:t>If the matrix potential approaches a </a:t>
            </a:r>
            <a:r>
              <a:rPr lang="en-US" sz="1600" b="1" dirty="0">
                <a:solidFill>
                  <a:srgbClr val="0000FF"/>
                </a:solidFill>
                <a:latin typeface="Cambria"/>
                <a:cs typeface="Cambria"/>
              </a:rPr>
              <a:t>value of zero</a:t>
            </a:r>
            <a:r>
              <a:rPr lang="en-US" sz="1600" dirty="0">
                <a:latin typeface="Cambria"/>
                <a:cs typeface="Cambria"/>
              </a:rPr>
              <a:t>, nearly all soil pores are completely filled with water, i.e., the soil is </a:t>
            </a:r>
            <a:r>
              <a:rPr lang="en-US" sz="1600" b="1" dirty="0">
                <a:solidFill>
                  <a:srgbClr val="0000FF"/>
                </a:solidFill>
                <a:latin typeface="Cambria"/>
                <a:cs typeface="Cambria"/>
              </a:rPr>
              <a:t>saturated</a:t>
            </a:r>
            <a:r>
              <a:rPr lang="en-US" sz="1600" dirty="0">
                <a:latin typeface="Cambria"/>
                <a:cs typeface="Cambria"/>
              </a:rPr>
              <a:t> with water</a:t>
            </a:r>
          </a:p>
          <a:p>
            <a:pPr marL="285750" indent="-285750">
              <a:buFont typeface="Arial"/>
              <a:buChar char="•"/>
            </a:pPr>
            <a:endParaRPr lang="en-US" sz="16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sz="1600" b="1" dirty="0">
                <a:solidFill>
                  <a:srgbClr val="0000FF"/>
                </a:solidFill>
                <a:latin typeface="Cambria"/>
                <a:cs typeface="Cambria"/>
              </a:rPr>
              <a:t>Strong</a:t>
            </a:r>
            <a:r>
              <a:rPr lang="en-US" sz="1600" dirty="0">
                <a:latin typeface="Cambria"/>
                <a:cs typeface="Cambria"/>
              </a:rPr>
              <a:t> (very negative) matrix potentials bind water to soil particles within </a:t>
            </a:r>
            <a:r>
              <a:rPr lang="en-US" sz="1600" b="1" dirty="0">
                <a:solidFill>
                  <a:srgbClr val="0000FF"/>
                </a:solidFill>
                <a:latin typeface="Cambria"/>
                <a:cs typeface="Cambria"/>
              </a:rPr>
              <a:t>very dry </a:t>
            </a:r>
            <a:r>
              <a:rPr lang="en-US" sz="1600" dirty="0">
                <a:latin typeface="Cambria"/>
                <a:cs typeface="Cambria"/>
              </a:rPr>
              <a:t>soils</a:t>
            </a:r>
          </a:p>
          <a:p>
            <a:endParaRPr lang="en-US" sz="16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Cambria"/>
                <a:cs typeface="Cambria"/>
              </a:rPr>
              <a:t>More: https://</a:t>
            </a:r>
            <a:r>
              <a:rPr lang="en-US" sz="1600" dirty="0" err="1">
                <a:latin typeface="Cambria"/>
                <a:cs typeface="Cambria"/>
              </a:rPr>
              <a:t>en.wikipedia.org</a:t>
            </a:r>
            <a:r>
              <a:rPr lang="en-US" sz="1600" dirty="0">
                <a:latin typeface="Cambria"/>
                <a:cs typeface="Cambria"/>
              </a:rPr>
              <a:t>/wiki/</a:t>
            </a:r>
            <a:r>
              <a:rPr lang="en-US" sz="1600" dirty="0" err="1">
                <a:latin typeface="Cambria"/>
                <a:cs typeface="Cambria"/>
              </a:rPr>
              <a:t>Water_potential</a:t>
            </a:r>
            <a:endParaRPr lang="en-US" sz="1600" dirty="0">
              <a:latin typeface="Cambria"/>
              <a:cs typeface="Cambri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74EB9E-C557-6043-AE25-2D2B47738382}"/>
              </a:ext>
            </a:extLst>
          </p:cNvPr>
          <p:cNvSpPr txBox="1"/>
          <p:nvPr/>
        </p:nvSpPr>
        <p:spPr>
          <a:xfrm>
            <a:off x="3275010" y="11281"/>
            <a:ext cx="2593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>
                <a:solidFill>
                  <a:srgbClr val="FF0000"/>
                </a:solidFill>
                <a:latin typeface="Cambria"/>
                <a:cs typeface="Cambria"/>
              </a:rPr>
              <a:t>2. Simple Model for HR</a:t>
            </a:r>
          </a:p>
        </p:txBody>
      </p:sp>
    </p:spTree>
    <p:extLst>
      <p:ext uri="{BB962C8B-B14F-4D97-AF65-F5344CB8AC3E}">
        <p14:creationId xmlns:p14="http://schemas.microsoft.com/office/powerpoint/2010/main" val="12730842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B7B7-15E6-4245-A3E2-B92748BF4AA8}" type="slidenum">
              <a:rPr lang="en-US" smtClean="0"/>
              <a:t>11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66805" y="924336"/>
            <a:ext cx="8810389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dirty="0">
                <a:latin typeface="Cambria" panose="02040503050406030204" pitchFamily="18" charset="0"/>
                <a:cs typeface="Cambria"/>
              </a:rPr>
              <a:t>Data:</a:t>
            </a:r>
          </a:p>
          <a:p>
            <a:pPr algn="just"/>
            <a:endParaRPr lang="en-US" dirty="0">
              <a:latin typeface="Cambria" panose="02040503050406030204" pitchFamily="18" charset="0"/>
            </a:endParaRPr>
          </a:p>
          <a:p>
            <a:pPr algn="just"/>
            <a:r>
              <a:rPr lang="en-US" dirty="0">
                <a:latin typeface="Cambria" panose="02040503050406030204" pitchFamily="18" charset="0"/>
              </a:rPr>
              <a:t>“The </a:t>
            </a:r>
            <a:r>
              <a:rPr lang="en-US" b="1" dirty="0">
                <a:solidFill>
                  <a:srgbClr val="0B31F4"/>
                </a:solidFill>
                <a:latin typeface="Cambria" panose="02040503050406030204" pitchFamily="18" charset="0"/>
              </a:rPr>
              <a:t>sensitivity of soil carbon efflux to warming </a:t>
            </a:r>
            <a:r>
              <a:rPr lang="en-US" dirty="0">
                <a:latin typeface="Cambria" panose="02040503050406030204" pitchFamily="18" charset="0"/>
              </a:rPr>
              <a:t>is a major uncertainty in projections of carbon dioxide concentration and climate. Experimental studies overwhelmingly indicate increased soil organic carbon (SOC) decomposition at </a:t>
            </a:r>
            <a:r>
              <a:rPr lang="en-US" b="1" dirty="0">
                <a:solidFill>
                  <a:srgbClr val="0B31F4"/>
                </a:solidFill>
                <a:latin typeface="Cambria" panose="02040503050406030204" pitchFamily="18" charset="0"/>
              </a:rPr>
              <a:t>higher temperatures</a:t>
            </a:r>
            <a:r>
              <a:rPr lang="en-US" dirty="0">
                <a:latin typeface="Cambria" panose="02040503050406030204" pitchFamily="18" charset="0"/>
              </a:rPr>
              <a:t>, </a:t>
            </a:r>
            <a:r>
              <a:rPr lang="en-US" b="1" dirty="0">
                <a:solidFill>
                  <a:srgbClr val="0B31F4"/>
                </a:solidFill>
                <a:latin typeface="Cambria" panose="02040503050406030204" pitchFamily="18" charset="0"/>
              </a:rPr>
              <a:t>resulting in increased carbon dioxide emissions from soils.</a:t>
            </a:r>
            <a:r>
              <a:rPr lang="en-US" dirty="0">
                <a:latin typeface="Cambria" panose="02040503050406030204" pitchFamily="18" charset="0"/>
              </a:rPr>
              <a:t>”</a:t>
            </a:r>
          </a:p>
          <a:p>
            <a:pPr algn="just"/>
            <a:endParaRPr lang="en-US" dirty="0">
              <a:latin typeface="Cambria" panose="02040503050406030204" pitchFamily="18" charset="0"/>
            </a:endParaRPr>
          </a:p>
          <a:p>
            <a:r>
              <a:rPr lang="en-US" dirty="0">
                <a:latin typeface="Cambria" panose="02040503050406030204" pitchFamily="18" charset="0"/>
              </a:rPr>
              <a:t>“In </a:t>
            </a:r>
            <a:r>
              <a:rPr lang="en-US" b="1" dirty="0">
                <a:solidFill>
                  <a:srgbClr val="0B31F4"/>
                </a:solidFill>
                <a:latin typeface="Cambria" panose="02040503050406030204" pitchFamily="18" charset="0"/>
              </a:rPr>
              <a:t>soil warming experiments</a:t>
            </a:r>
            <a:r>
              <a:rPr lang="en-US" dirty="0">
                <a:latin typeface="Cambria" panose="02040503050406030204" pitchFamily="18" charset="0"/>
              </a:rPr>
              <a:t>, the initially </a:t>
            </a:r>
            <a:r>
              <a:rPr lang="en-US" b="1" dirty="0">
                <a:solidFill>
                  <a:srgbClr val="0B31F4"/>
                </a:solidFill>
                <a:latin typeface="Cambria" panose="02040503050406030204" pitchFamily="18" charset="0"/>
              </a:rPr>
              <a:t>increased carbon dioxide efflux returns to pre-warming rates</a:t>
            </a:r>
            <a:r>
              <a:rPr lang="en-US" dirty="0">
                <a:latin typeface="Cambria" panose="02040503050406030204" pitchFamily="18" charset="0"/>
              </a:rPr>
              <a:t> within one to three years and apparent </a:t>
            </a:r>
            <a:r>
              <a:rPr lang="en-US" b="1" dirty="0">
                <a:solidFill>
                  <a:srgbClr val="0B31F4"/>
                </a:solidFill>
                <a:latin typeface="Cambria" panose="02040503050406030204" pitchFamily="18" charset="0"/>
              </a:rPr>
              <a:t>carbon pool turnover times are insensitive to temperature.</a:t>
            </a:r>
            <a:r>
              <a:rPr lang="en-US" dirty="0">
                <a:latin typeface="Cambria" panose="02040503050406030204" pitchFamily="18" charset="0"/>
              </a:rPr>
              <a:t>”</a:t>
            </a:r>
            <a:endParaRPr lang="en-US" sz="1600" b="1" dirty="0">
              <a:latin typeface="Cambria" panose="02040503050406030204" pitchFamily="18" charset="0"/>
              <a:cs typeface="Cambri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74EB9E-C557-6043-AE25-2D2B47738382}"/>
              </a:ext>
            </a:extLst>
          </p:cNvPr>
          <p:cNvSpPr txBox="1"/>
          <p:nvPr/>
        </p:nvSpPr>
        <p:spPr>
          <a:xfrm>
            <a:off x="3094126" y="0"/>
            <a:ext cx="2955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>
                <a:solidFill>
                  <a:srgbClr val="FF0000"/>
                </a:solidFill>
                <a:latin typeface="Cambria"/>
                <a:cs typeface="Cambria"/>
              </a:rPr>
              <a:t>3. Global Warming and HR</a:t>
            </a:r>
          </a:p>
        </p:txBody>
      </p:sp>
    </p:spTree>
    <p:extLst>
      <p:ext uri="{BB962C8B-B14F-4D97-AF65-F5344CB8AC3E}">
        <p14:creationId xmlns:p14="http://schemas.microsoft.com/office/powerpoint/2010/main" val="23977556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1.medium.gif">
            <a:extLst>
              <a:ext uri="{FF2B5EF4-FFF2-40B4-BE49-F238E27FC236}">
                <a16:creationId xmlns:a16="http://schemas.microsoft.com/office/drawing/2014/main" id="{523FF256-370F-6E49-BCFC-EA3522D6D4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08" y="3091075"/>
            <a:ext cx="4095836" cy="36304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B7B7-15E6-4245-A3E2-B92748BF4AA8}" type="slidenum">
              <a:rPr lang="en-US" smtClean="0"/>
              <a:t>12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66804" y="220310"/>
            <a:ext cx="881038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dirty="0">
                <a:latin typeface="Cambria" panose="02040503050406030204" pitchFamily="18" charset="0"/>
                <a:cs typeface="Cambria"/>
              </a:rPr>
              <a:t>Knorr et al., 2005</a:t>
            </a:r>
            <a:r>
              <a:rPr lang="en-US" sz="1600" dirty="0">
                <a:latin typeface="Cambria" panose="02040503050406030204" pitchFamily="18" charset="0"/>
                <a:cs typeface="Cambria"/>
              </a:rPr>
              <a:t>:</a:t>
            </a:r>
          </a:p>
          <a:p>
            <a:pPr algn="just"/>
            <a:endParaRPr lang="en-US" sz="1600" dirty="0">
              <a:latin typeface="Cambria" panose="02040503050406030204" pitchFamily="18" charset="0"/>
            </a:endParaRPr>
          </a:p>
          <a:p>
            <a:pPr algn="just"/>
            <a:r>
              <a:rPr lang="en-US" sz="1600" dirty="0">
                <a:latin typeface="Cambria" panose="02040503050406030204" pitchFamily="18" charset="0"/>
              </a:rPr>
              <a:t>“W</a:t>
            </a:r>
            <a:r>
              <a:rPr lang="en-US" dirty="0">
                <a:latin typeface="Cambria" panose="02040503050406030204" pitchFamily="18" charset="0"/>
              </a:rPr>
              <a:t>e show that the results of all the soil-warming experiments are compatible with long-term temperature sensitivity of SOC turnover: they can be explained by </a:t>
            </a:r>
            <a:r>
              <a:rPr lang="en-US" b="1" dirty="0">
                <a:solidFill>
                  <a:srgbClr val="0B31F4"/>
                </a:solidFill>
                <a:latin typeface="Cambria" panose="02040503050406030204" pitchFamily="18" charset="0"/>
              </a:rPr>
              <a:t>rapid depletion of labile SOC combined with the negligible response of non-labile SOC on experimental timescales.</a:t>
            </a:r>
            <a:r>
              <a:rPr lang="en-US" dirty="0">
                <a:latin typeface="Cambria" panose="02040503050406030204" pitchFamily="18" charset="0"/>
              </a:rPr>
              <a:t>”</a:t>
            </a:r>
          </a:p>
          <a:p>
            <a:pPr algn="just"/>
            <a:endParaRPr lang="en-US" sz="1600" dirty="0">
              <a:latin typeface="Cambria" panose="02040503050406030204" pitchFamily="18" charset="0"/>
              <a:cs typeface="Cambria"/>
            </a:endParaRPr>
          </a:p>
          <a:p>
            <a:pPr algn="just"/>
            <a:r>
              <a:rPr lang="en-US" dirty="0">
                <a:latin typeface="Cambria" panose="02040503050406030204" pitchFamily="18" charset="0"/>
              </a:rPr>
              <a:t>“Furthermore, we present evidence that </a:t>
            </a:r>
            <a:r>
              <a:rPr lang="en-US" b="1" dirty="0">
                <a:solidFill>
                  <a:srgbClr val="0B31F4"/>
                </a:solidFill>
                <a:latin typeface="Cambria" panose="02040503050406030204" pitchFamily="18" charset="0"/>
              </a:rPr>
              <a:t>non-labile SOC is more sensitive to temperature </a:t>
            </a:r>
            <a:r>
              <a:rPr lang="en-US" dirty="0">
                <a:latin typeface="Cambria" panose="02040503050406030204" pitchFamily="18" charset="0"/>
              </a:rPr>
              <a:t>than labile SOC, implying that the </a:t>
            </a:r>
            <a:r>
              <a:rPr lang="en-US" b="1" dirty="0">
                <a:solidFill>
                  <a:srgbClr val="0B31F4"/>
                </a:solidFill>
                <a:latin typeface="Cambria" panose="02040503050406030204" pitchFamily="18" charset="0"/>
              </a:rPr>
              <a:t>long-term</a:t>
            </a:r>
            <a:r>
              <a:rPr lang="en-US" dirty="0">
                <a:latin typeface="Cambria" panose="02040503050406030204" pitchFamily="18" charset="0"/>
              </a:rPr>
              <a:t> positive </a:t>
            </a:r>
            <a:r>
              <a:rPr lang="en-US" b="1" dirty="0">
                <a:solidFill>
                  <a:srgbClr val="0B31F4"/>
                </a:solidFill>
                <a:latin typeface="Cambria" panose="02040503050406030204" pitchFamily="18" charset="0"/>
              </a:rPr>
              <a:t>feedback of soil decomposition in a warming world may be even stronger</a:t>
            </a:r>
            <a:r>
              <a:rPr lang="en-US" dirty="0">
                <a:latin typeface="Cambria" panose="02040503050406030204" pitchFamily="18" charset="0"/>
              </a:rPr>
              <a:t> than predicted by global models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74EB9E-C557-6043-AE25-2D2B47738382}"/>
              </a:ext>
            </a:extLst>
          </p:cNvPr>
          <p:cNvSpPr txBox="1"/>
          <p:nvPr/>
        </p:nvSpPr>
        <p:spPr>
          <a:xfrm>
            <a:off x="3094126" y="0"/>
            <a:ext cx="2955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>
                <a:solidFill>
                  <a:srgbClr val="FF0000"/>
                </a:solidFill>
                <a:latin typeface="Cambria"/>
                <a:cs typeface="Cambria"/>
              </a:rPr>
              <a:t>3. Global Warming and HR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3C4602D-00F7-A841-9596-55EB4E21236D}"/>
              </a:ext>
            </a:extLst>
          </p:cNvPr>
          <p:cNvCxnSpPr/>
          <p:nvPr/>
        </p:nvCxnSpPr>
        <p:spPr>
          <a:xfrm flipH="1" flipV="1">
            <a:off x="1162050" y="1590675"/>
            <a:ext cx="2066925" cy="4352925"/>
          </a:xfrm>
          <a:prstGeom prst="straightConnector1">
            <a:avLst/>
          </a:prstGeom>
          <a:ln>
            <a:solidFill>
              <a:srgbClr val="0B31F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9EA124F-5E2E-B54E-BA00-828A3ED24534}"/>
              </a:ext>
            </a:extLst>
          </p:cNvPr>
          <p:cNvCxnSpPr/>
          <p:nvPr/>
        </p:nvCxnSpPr>
        <p:spPr>
          <a:xfrm flipV="1">
            <a:off x="3438525" y="1590675"/>
            <a:ext cx="3886200" cy="46958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D84FA165-F0DE-E540-9466-904029A68D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9010028"/>
              </p:ext>
            </p:extLst>
          </p:nvPr>
        </p:nvGraphicFramePr>
        <p:xfrm>
          <a:off x="5571878" y="5082986"/>
          <a:ext cx="2667494" cy="3686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562100" imgH="215900" progId="Equation.3">
                  <p:embed/>
                </p:oleObj>
              </mc:Choice>
              <mc:Fallback>
                <p:oleObj name="Equation" r:id="rId3" imgW="1562100" imgH="215900" progId="Equation.3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1AEE1B85-D330-9744-8FCA-EE74ADFDB7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71878" y="5082986"/>
                        <a:ext cx="2667494" cy="3686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9676942-FF89-0D4A-AF54-A6311409D7B9}"/>
              </a:ext>
            </a:extLst>
          </p:cNvPr>
          <p:cNvCxnSpPr/>
          <p:nvPr/>
        </p:nvCxnSpPr>
        <p:spPr>
          <a:xfrm flipH="1">
            <a:off x="6343692" y="2400300"/>
            <a:ext cx="1562058" cy="265747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07134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B7B7-15E6-4245-A3E2-B92748BF4AA8}" type="slidenum">
              <a:rPr lang="en-US" smtClean="0"/>
              <a:t>13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66805" y="924336"/>
            <a:ext cx="8810389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dirty="0">
                <a:latin typeface="Cambria" panose="02040503050406030204" pitchFamily="18" charset="0"/>
                <a:cs typeface="Cambria"/>
              </a:rPr>
              <a:t>Carey et al., 2016</a:t>
            </a:r>
            <a:r>
              <a:rPr lang="en-US" sz="1600" dirty="0">
                <a:latin typeface="Cambria" panose="02040503050406030204" pitchFamily="18" charset="0"/>
                <a:cs typeface="Cambria"/>
              </a:rPr>
              <a:t>:</a:t>
            </a:r>
          </a:p>
          <a:p>
            <a:pPr algn="just"/>
            <a:endParaRPr lang="en-US" sz="1600" dirty="0">
              <a:latin typeface="Cambria" panose="02040503050406030204" pitchFamily="18" charset="0"/>
            </a:endParaRPr>
          </a:p>
          <a:p>
            <a:r>
              <a:rPr lang="en-US" sz="1600" dirty="0">
                <a:latin typeface="Cambria" panose="02040503050406030204" pitchFamily="18" charset="0"/>
              </a:rPr>
              <a:t>“</a:t>
            </a:r>
            <a:r>
              <a:rPr lang="en-US" dirty="0">
                <a:latin typeface="Cambria" panose="02040503050406030204" pitchFamily="18" charset="0"/>
              </a:rPr>
              <a:t>Based on a global synthesis of </a:t>
            </a:r>
            <a:r>
              <a:rPr lang="en-US" b="1" dirty="0">
                <a:solidFill>
                  <a:srgbClr val="0B31F4"/>
                </a:solidFill>
                <a:latin typeface="Cambria" panose="02040503050406030204" pitchFamily="18" charset="0"/>
              </a:rPr>
              <a:t>27 experimental warming studies spanning nine biomes</a:t>
            </a:r>
            <a:r>
              <a:rPr lang="en-US" dirty="0">
                <a:latin typeface="Cambria" panose="02040503050406030204" pitchFamily="18" charset="0"/>
              </a:rPr>
              <a:t>, we find that although warming increases soil respiration rates, there is </a:t>
            </a:r>
            <a:r>
              <a:rPr lang="en-US" b="1" dirty="0">
                <a:solidFill>
                  <a:srgbClr val="0B31F4"/>
                </a:solidFill>
                <a:latin typeface="Cambria" panose="02040503050406030204" pitchFamily="18" charset="0"/>
              </a:rPr>
              <a:t>limited evidence for a shifting respiration response with experimental warming</a:t>
            </a:r>
            <a:r>
              <a:rPr lang="en-US" dirty="0">
                <a:latin typeface="Cambria" panose="02040503050406030204" pitchFamily="18" charset="0"/>
              </a:rPr>
              <a:t>.”</a:t>
            </a:r>
          </a:p>
          <a:p>
            <a:endParaRPr lang="en-US" dirty="0">
              <a:latin typeface="Cambria" panose="02040503050406030204" pitchFamily="18" charset="0"/>
            </a:endParaRPr>
          </a:p>
          <a:p>
            <a:r>
              <a:rPr lang="en-US" dirty="0">
                <a:latin typeface="Cambria" panose="02040503050406030204" pitchFamily="18" charset="0"/>
              </a:rPr>
              <a:t>“Together, our data indicate that </a:t>
            </a:r>
            <a:r>
              <a:rPr lang="en-US" b="1" dirty="0">
                <a:solidFill>
                  <a:srgbClr val="0B31F4"/>
                </a:solidFill>
                <a:latin typeface="Cambria" panose="02040503050406030204" pitchFamily="18" charset="0"/>
              </a:rPr>
              <a:t>future respiration rates are likely to follow the current temperature response function</a:t>
            </a:r>
            <a:r>
              <a:rPr lang="en-US" dirty="0">
                <a:latin typeface="Cambria" panose="02040503050406030204" pitchFamily="18" charset="0"/>
              </a:rPr>
              <a:t>, but higher latitudes will be more responsive to warmer temperatures.”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74EB9E-C557-6043-AE25-2D2B47738382}"/>
              </a:ext>
            </a:extLst>
          </p:cNvPr>
          <p:cNvSpPr txBox="1"/>
          <p:nvPr/>
        </p:nvSpPr>
        <p:spPr>
          <a:xfrm>
            <a:off x="3094126" y="0"/>
            <a:ext cx="2955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>
                <a:solidFill>
                  <a:srgbClr val="FF0000"/>
                </a:solidFill>
                <a:latin typeface="Cambria"/>
                <a:cs typeface="Cambria"/>
              </a:rPr>
              <a:t>3. Global Warming and HR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1AEE1B85-D330-9744-8FCA-EE74ADFDB71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9277222"/>
              </p:ext>
            </p:extLst>
          </p:nvPr>
        </p:nvGraphicFramePr>
        <p:xfrm>
          <a:off x="5114678" y="5030791"/>
          <a:ext cx="2667494" cy="3686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562100" imgH="215900" progId="Equation.3">
                  <p:embed/>
                </p:oleObj>
              </mc:Choice>
              <mc:Fallback>
                <p:oleObj name="Equation" r:id="rId2" imgW="1562100" imgH="215900" progId="Equation.3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F7A3D594-153B-0149-8CA5-752389BCCC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114678" y="5030791"/>
                        <a:ext cx="2667494" cy="3686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A1C98E1-5EA9-8F4C-9BC3-A2D2A47694EE}"/>
              </a:ext>
            </a:extLst>
          </p:cNvPr>
          <p:cNvCxnSpPr/>
          <p:nvPr/>
        </p:nvCxnSpPr>
        <p:spPr>
          <a:xfrm>
            <a:off x="2533650" y="2305050"/>
            <a:ext cx="3314700" cy="27908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46003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B7B7-15E6-4245-A3E2-B92748BF4AA8}" type="slidenum">
              <a:rPr lang="en-US" smtClean="0"/>
              <a:t>14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57280" y="569398"/>
            <a:ext cx="881038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dirty="0">
                <a:latin typeface="Cambria" panose="02040503050406030204" pitchFamily="18" charset="0"/>
                <a:cs typeface="Cambria"/>
              </a:rPr>
              <a:t>Huang et al., 2020</a:t>
            </a:r>
            <a:r>
              <a:rPr lang="en-US" sz="1600" dirty="0">
                <a:latin typeface="Cambria" panose="02040503050406030204" pitchFamily="18" charset="0"/>
                <a:cs typeface="Cambria"/>
              </a:rPr>
              <a:t>:</a:t>
            </a:r>
          </a:p>
          <a:p>
            <a:pPr algn="just"/>
            <a:endParaRPr lang="en-US" sz="1600" dirty="0">
              <a:latin typeface="Cambria" panose="02040503050406030204" pitchFamily="18" charset="0"/>
            </a:endParaRPr>
          </a:p>
          <a:p>
            <a:r>
              <a:rPr lang="en-US" b="1" dirty="0">
                <a:solidFill>
                  <a:srgbClr val="0B31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Developed an annual global Rs dataset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1 km by 1 km spatial resolution for the time period from 2000 to 2014. 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product was generated </a:t>
            </a:r>
            <a:r>
              <a:rPr lang="en-US" b="1" dirty="0">
                <a:solidFill>
                  <a:srgbClr val="0B31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combining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globally distributed in situ Rs </a:t>
            </a:r>
            <a:r>
              <a:rPr lang="en-US" b="1" dirty="0">
                <a:solidFill>
                  <a:srgbClr val="0B31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measurements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satellite </a:t>
            </a:r>
            <a:r>
              <a:rPr lang="en-US" b="1" dirty="0">
                <a:solidFill>
                  <a:srgbClr val="0B31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remote sensing data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biome-specific </a:t>
            </a:r>
            <a:r>
              <a:rPr lang="en-US" b="1" dirty="0">
                <a:solidFill>
                  <a:srgbClr val="0B31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statistical models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including parametric models and nonparametric </a:t>
            </a:r>
            <a:r>
              <a:rPr lang="en-US" b="1" dirty="0">
                <a:solidFill>
                  <a:srgbClr val="0B31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machine learning models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74EB9E-C557-6043-AE25-2D2B47738382}"/>
              </a:ext>
            </a:extLst>
          </p:cNvPr>
          <p:cNvSpPr txBox="1"/>
          <p:nvPr/>
        </p:nvSpPr>
        <p:spPr>
          <a:xfrm>
            <a:off x="3669383" y="0"/>
            <a:ext cx="1805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>
                <a:solidFill>
                  <a:srgbClr val="FF0000"/>
                </a:solidFill>
                <a:latin typeface="Cambria"/>
                <a:cs typeface="Cambria"/>
              </a:rPr>
              <a:t>4. Trends in HR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4541D2-7616-4C4B-9E65-F1CC2D7B5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25" y="3171105"/>
            <a:ext cx="9144000" cy="332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0110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B7B7-15E6-4245-A3E2-B92748BF4AA8}" type="slidenum">
              <a:rPr lang="en-US" smtClean="0"/>
              <a:t>15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57280" y="569398"/>
            <a:ext cx="881038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dirty="0">
                <a:latin typeface="Cambria" panose="02040503050406030204" pitchFamily="18" charset="0"/>
                <a:cs typeface="Cambria"/>
              </a:rPr>
              <a:t>Huang et al., 2020</a:t>
            </a:r>
            <a:r>
              <a:rPr lang="en-US" sz="1600" dirty="0">
                <a:latin typeface="Cambria" panose="02040503050406030204" pitchFamily="18" charset="0"/>
                <a:cs typeface="Cambria"/>
              </a:rPr>
              <a:t>:</a:t>
            </a:r>
          </a:p>
          <a:p>
            <a:pPr algn="just"/>
            <a:endParaRPr lang="en-US" sz="1600" dirty="0">
              <a:latin typeface="Cambria" panose="020405030504060302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show that </a:t>
            </a:r>
            <a:r>
              <a:rPr lang="en-US" b="1" dirty="0">
                <a:solidFill>
                  <a:srgbClr val="0B31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land-cover change played a more important role than climate change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regulating Rs changes in temperate and boreal regions during 2000–2014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74EB9E-C557-6043-AE25-2D2B47738382}"/>
              </a:ext>
            </a:extLst>
          </p:cNvPr>
          <p:cNvSpPr txBox="1"/>
          <p:nvPr/>
        </p:nvSpPr>
        <p:spPr>
          <a:xfrm>
            <a:off x="3669383" y="0"/>
            <a:ext cx="1805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>
                <a:solidFill>
                  <a:srgbClr val="FF0000"/>
                </a:solidFill>
                <a:latin typeface="Cambria"/>
                <a:cs typeface="Cambria"/>
              </a:rPr>
              <a:t>4. Trends in HR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2E058A-A4A5-AA49-BADE-2CA293849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9045" y="1831589"/>
            <a:ext cx="4219575" cy="31948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B2025A-B329-7C45-B3B1-D8EFDA8DF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80" y="1933575"/>
            <a:ext cx="4521710" cy="3409950"/>
          </a:xfrm>
          <a:prstGeom prst="rect">
            <a:avLst/>
          </a:prstGeom>
        </p:spPr>
      </p:pic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F7A3D594-153B-0149-8CA5-752389BCCCB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6254174"/>
              </p:ext>
            </p:extLst>
          </p:nvPr>
        </p:nvGraphicFramePr>
        <p:xfrm>
          <a:off x="3269043" y="5507041"/>
          <a:ext cx="2667494" cy="3686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562100" imgH="215900" progId="Equation.3">
                  <p:embed/>
                </p:oleObj>
              </mc:Choice>
              <mc:Fallback>
                <p:oleObj name="Equation" r:id="rId4" imgW="1562100" imgH="215900" progId="Equation.3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69043" y="5507041"/>
                        <a:ext cx="2667494" cy="3686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27AFA2-47DD-E44B-94A4-79DD88219F06}"/>
              </a:ext>
            </a:extLst>
          </p:cNvPr>
          <p:cNvCxnSpPr>
            <a:cxnSpLocks/>
          </p:cNvCxnSpPr>
          <p:nvPr/>
        </p:nvCxnSpPr>
        <p:spPr>
          <a:xfrm>
            <a:off x="4486275" y="5915025"/>
            <a:ext cx="1371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80CD9A9-8271-AA47-BCC2-E21572F630D4}"/>
              </a:ext>
            </a:extLst>
          </p:cNvPr>
          <p:cNvSpPr txBox="1"/>
          <p:nvPr/>
        </p:nvSpPr>
        <p:spPr>
          <a:xfrm>
            <a:off x="4381500" y="5901944"/>
            <a:ext cx="1781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Climate Change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983CCFD-83D3-FE4F-A63A-16C2A26540D3}"/>
              </a:ext>
            </a:extLst>
          </p:cNvPr>
          <p:cNvCxnSpPr/>
          <p:nvPr/>
        </p:nvCxnSpPr>
        <p:spPr>
          <a:xfrm flipV="1">
            <a:off x="2533650" y="5772150"/>
            <a:ext cx="1733550" cy="584200"/>
          </a:xfrm>
          <a:prstGeom prst="straightConnector1">
            <a:avLst/>
          </a:prstGeom>
          <a:ln w="38100">
            <a:solidFill>
              <a:srgbClr val="0B31F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E82BE87-78E3-8846-99A7-1316D8E52BEC}"/>
              </a:ext>
            </a:extLst>
          </p:cNvPr>
          <p:cNvSpPr txBox="1"/>
          <p:nvPr/>
        </p:nvSpPr>
        <p:spPr>
          <a:xfrm>
            <a:off x="1700172" y="6352143"/>
            <a:ext cx="2136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B31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Land-cover Change</a:t>
            </a:r>
          </a:p>
        </p:txBody>
      </p:sp>
    </p:spTree>
    <p:extLst>
      <p:ext uri="{BB962C8B-B14F-4D97-AF65-F5344CB8AC3E}">
        <p14:creationId xmlns:p14="http://schemas.microsoft.com/office/powerpoint/2010/main" val="5759234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827725" y="0"/>
            <a:ext cx="1488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References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772" y="1042532"/>
            <a:ext cx="8749988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008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Recommended Readings:</a:t>
            </a:r>
          </a:p>
          <a:p>
            <a:endParaRPr lang="en-US" b="1" u="sng" dirty="0">
              <a:solidFill>
                <a:srgbClr val="0080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600" dirty="0">
                <a:latin typeface="Cambria" panose="02040503050406030204" pitchFamily="18" charset="0"/>
                <a:cs typeface="Times New Roman" panose="02020603050405020304" pitchFamily="18" charset="0"/>
              </a:rPr>
              <a:t>1. Arora, 2003. Simulating energy and carbon fluxes over winter wheat using coupled land surface and terrestrial ecosystem models. </a:t>
            </a:r>
            <a:r>
              <a:rPr lang="en-US" sz="1600" i="1" dirty="0">
                <a:latin typeface="Cambria" panose="02040503050406030204" pitchFamily="18" charset="0"/>
                <a:cs typeface="Times New Roman" panose="02020603050405020304" pitchFamily="18" charset="0"/>
              </a:rPr>
              <a:t>Agric. For. </a:t>
            </a:r>
            <a:r>
              <a:rPr lang="en-US" sz="1600" i="1" dirty="0" err="1">
                <a:latin typeface="Cambria" panose="02040503050406030204" pitchFamily="18" charset="0"/>
                <a:cs typeface="Times New Roman" panose="02020603050405020304" pitchFamily="18" charset="0"/>
              </a:rPr>
              <a:t>Meteorol</a:t>
            </a:r>
            <a:r>
              <a:rPr lang="en-US" sz="1600" i="1" dirty="0">
                <a:latin typeface="Cambria" panose="02040503050406030204" pitchFamily="18" charset="0"/>
                <a:cs typeface="Times New Roman" panose="02020603050405020304" pitchFamily="18" charset="0"/>
              </a:rPr>
              <a:t>., </a:t>
            </a:r>
            <a:r>
              <a:rPr lang="en-US" sz="1600" b="1" dirty="0">
                <a:latin typeface="Cambria" panose="02040503050406030204" pitchFamily="18" charset="0"/>
                <a:cs typeface="Times New Roman" panose="02020603050405020304" pitchFamily="18" charset="0"/>
              </a:rPr>
              <a:t>118</a:t>
            </a:r>
            <a:r>
              <a:rPr lang="en-US" sz="1600" dirty="0">
                <a:latin typeface="Cambria" panose="02040503050406030204" pitchFamily="18" charset="0"/>
                <a:cs typeface="Times New Roman" panose="02020603050405020304" pitchFamily="18" charset="0"/>
              </a:rPr>
              <a:t>: 21–47.</a:t>
            </a:r>
          </a:p>
          <a:p>
            <a:pPr algn="just"/>
            <a:endParaRPr lang="en-US" sz="1600" dirty="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600" dirty="0">
                <a:latin typeface="Cambria" panose="02040503050406030204" pitchFamily="18" charset="0"/>
                <a:cs typeface="Times New Roman" panose="02020603050405020304" pitchFamily="18" charset="0"/>
              </a:rPr>
              <a:t>2. Knorr et al., 2005. Long-term sensitivity of soil carbon turnover to warming. </a:t>
            </a:r>
            <a:r>
              <a:rPr lang="en-US" sz="1600" i="1" dirty="0">
                <a:latin typeface="Cambria" panose="02040503050406030204" pitchFamily="18" charset="0"/>
                <a:cs typeface="Times New Roman" panose="02020603050405020304" pitchFamily="18" charset="0"/>
              </a:rPr>
              <a:t>Nature</a:t>
            </a:r>
            <a:r>
              <a:rPr lang="en-US" sz="1600" dirty="0">
                <a:latin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dirty="0">
                <a:latin typeface="Cambria" panose="02040503050406030204" pitchFamily="18" charset="0"/>
                <a:cs typeface="Times New Roman" panose="02020603050405020304" pitchFamily="18" charset="0"/>
              </a:rPr>
              <a:t>433</a:t>
            </a:r>
            <a:r>
              <a:rPr lang="en-US" sz="1600" dirty="0">
                <a:latin typeface="Cambria" panose="02040503050406030204" pitchFamily="18" charset="0"/>
                <a:cs typeface="Times New Roman" panose="02020603050405020304" pitchFamily="18" charset="0"/>
              </a:rPr>
              <a:t>: 298-301.</a:t>
            </a:r>
          </a:p>
          <a:p>
            <a:pPr algn="just"/>
            <a:endParaRPr lang="en-US" sz="1600" dirty="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600" dirty="0">
                <a:latin typeface="Cambria" panose="02040503050406030204" pitchFamily="18" charset="0"/>
                <a:cs typeface="Times New Roman" panose="02020603050405020304" pitchFamily="18" charset="0"/>
              </a:rPr>
              <a:t>3. Carey et al., 2016. Temperature response of soil respiration largely unaltered with experimental warming. </a:t>
            </a:r>
            <a:r>
              <a:rPr lang="en-US" sz="1600" i="1" dirty="0">
                <a:latin typeface="Cambria" panose="02040503050406030204" pitchFamily="18" charset="0"/>
                <a:cs typeface="Times New Roman" panose="02020603050405020304" pitchFamily="18" charset="0"/>
              </a:rPr>
              <a:t>PNAS</a:t>
            </a:r>
            <a:r>
              <a:rPr lang="en-US" sz="1600" dirty="0">
                <a:latin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dirty="0">
                <a:latin typeface="Cambria" panose="02040503050406030204" pitchFamily="18" charset="0"/>
                <a:cs typeface="Times New Roman" panose="02020603050405020304" pitchFamily="18" charset="0"/>
              </a:rPr>
              <a:t>113</a:t>
            </a:r>
            <a:r>
              <a:rPr lang="en-US" sz="1600" dirty="0">
                <a:latin typeface="Cambria" panose="02040503050406030204" pitchFamily="18" charset="0"/>
                <a:cs typeface="Times New Roman" panose="02020603050405020304" pitchFamily="18" charset="0"/>
              </a:rPr>
              <a:t>: 13797-13802.</a:t>
            </a:r>
          </a:p>
          <a:p>
            <a:endParaRPr lang="en-US" sz="1600" dirty="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1600" dirty="0">
                <a:latin typeface="Cambria" panose="02040503050406030204" pitchFamily="18" charset="0"/>
                <a:cs typeface="Times New Roman" panose="02020603050405020304" pitchFamily="18" charset="0"/>
              </a:rPr>
              <a:t>4. Huang et al., 2020. Spatial and temporal variations in global soil respiration and their relationships with climate and land cover. </a:t>
            </a:r>
            <a:r>
              <a:rPr lang="en-US" sz="1600" i="1" dirty="0">
                <a:latin typeface="Cambria" panose="02040503050406030204" pitchFamily="18" charset="0"/>
                <a:cs typeface="Times New Roman" panose="02020603050405020304" pitchFamily="18" charset="0"/>
              </a:rPr>
              <a:t>Sci. Adv</a:t>
            </a:r>
            <a:r>
              <a:rPr lang="en-US" sz="1600" dirty="0">
                <a:latin typeface="Cambria" panose="02040503050406030204" pitchFamily="18" charset="0"/>
                <a:cs typeface="Times New Roman" panose="02020603050405020304" pitchFamily="18" charset="0"/>
              </a:rPr>
              <a:t>., 6, eabb8508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8B7903-483C-0E46-905F-CC8C9DCE9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B7B7-15E6-4245-A3E2-B92748BF4AA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708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87163" y="1526585"/>
            <a:ext cx="4207922" cy="2776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b="1" dirty="0">
                <a:solidFill>
                  <a:srgbClr val="0000FF"/>
                </a:solidFill>
                <a:latin typeface="Cambria"/>
                <a:cs typeface="Cambria"/>
              </a:rPr>
              <a:t>Heterotrophic Respiration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b="1" dirty="0">
                <a:solidFill>
                  <a:srgbClr val="0000FF"/>
                </a:solidFill>
                <a:latin typeface="Cambria"/>
                <a:cs typeface="Cambria"/>
              </a:rPr>
              <a:t>Simple Model for HR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b="1" dirty="0">
                <a:solidFill>
                  <a:srgbClr val="0000FF"/>
                </a:solidFill>
                <a:latin typeface="Cambria"/>
                <a:cs typeface="Cambria"/>
              </a:rPr>
              <a:t>Global Warming and HR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b="1" dirty="0">
                <a:solidFill>
                  <a:srgbClr val="0000FF"/>
                </a:solidFill>
                <a:latin typeface="Cambria"/>
                <a:cs typeface="Cambria"/>
              </a:rPr>
              <a:t>Trends in HR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b="1" dirty="0">
                <a:solidFill>
                  <a:srgbClr val="0000FF"/>
                </a:solidFill>
                <a:latin typeface="Cambria"/>
                <a:cs typeface="Cambria"/>
              </a:rPr>
              <a:t>References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85572" y="0"/>
            <a:ext cx="972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>
                <a:solidFill>
                  <a:srgbClr val="FF0000"/>
                </a:solidFill>
                <a:latin typeface="Cambria"/>
                <a:cs typeface="Cambria"/>
              </a:rPr>
              <a:t>Outline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574229-DE5A-5045-82A5-3327475A7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B7B7-15E6-4245-A3E2-B92748BF4AA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5384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795662" y="0"/>
            <a:ext cx="3217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>
                <a:solidFill>
                  <a:srgbClr val="FF0000"/>
                </a:solidFill>
                <a:latin typeface="Cambria"/>
                <a:cs typeface="Cambria"/>
              </a:rPr>
              <a:t>1. Heterotrophic Respiration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B7B7-15E6-4245-A3E2-B92748BF4AA8}" type="slidenum">
              <a:rPr lang="en-US" smtClean="0"/>
              <a:t>3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04179" y="1056746"/>
            <a:ext cx="8619309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>
                <a:latin typeface="Cambria"/>
                <a:cs typeface="Cambria"/>
              </a:rPr>
              <a:t>Respiration from decomposing litter (on the soil and possibly upper layers of the soil) and soil carbon pools (inside the soil) is called </a:t>
            </a:r>
            <a:r>
              <a:rPr lang="en-US" sz="1600" b="1" dirty="0">
                <a:solidFill>
                  <a:srgbClr val="0000FF"/>
                </a:solidFill>
                <a:latin typeface="Cambria"/>
                <a:cs typeface="Cambria"/>
              </a:rPr>
              <a:t>Heterotrophic Respiration</a:t>
            </a:r>
          </a:p>
          <a:p>
            <a:pPr marL="285750" indent="-285750">
              <a:buFont typeface="Arial"/>
              <a:buChar char="•"/>
            </a:pPr>
            <a:endParaRPr lang="en-US" sz="16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Cambria"/>
                <a:cs typeface="Cambria"/>
              </a:rPr>
              <a:t>Represents a </a:t>
            </a:r>
            <a:r>
              <a:rPr lang="en-US" sz="1600" b="1" dirty="0">
                <a:solidFill>
                  <a:srgbClr val="0000FF"/>
                </a:solidFill>
                <a:latin typeface="Cambria"/>
                <a:cs typeface="Cambria"/>
              </a:rPr>
              <a:t>major carbon efflux </a:t>
            </a:r>
            <a:r>
              <a:rPr lang="en-US" sz="1600" dirty="0">
                <a:latin typeface="Cambria"/>
                <a:cs typeface="Cambria"/>
              </a:rPr>
              <a:t>from the ecosystems to the atmosphere </a:t>
            </a:r>
          </a:p>
          <a:p>
            <a:pPr marL="285750" indent="-285750">
              <a:buFont typeface="Arial"/>
              <a:buChar char="•"/>
            </a:pPr>
            <a:endParaRPr lang="en-US" sz="16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Cambria"/>
                <a:cs typeface="Cambria"/>
              </a:rPr>
              <a:t>About </a:t>
            </a:r>
            <a:r>
              <a:rPr lang="en-US" sz="1600" b="1" dirty="0">
                <a:solidFill>
                  <a:srgbClr val="0000FF"/>
                </a:solidFill>
                <a:latin typeface="Cambria"/>
                <a:cs typeface="Cambria"/>
              </a:rPr>
              <a:t>50 Gt C/</a:t>
            </a:r>
            <a:r>
              <a:rPr lang="en-US" sz="1600" b="1" dirty="0" err="1">
                <a:solidFill>
                  <a:srgbClr val="0000FF"/>
                </a:solidFill>
                <a:latin typeface="Cambria"/>
                <a:cs typeface="Cambria"/>
              </a:rPr>
              <a:t>yr</a:t>
            </a:r>
            <a:endParaRPr lang="en-US" sz="1600" b="1" dirty="0">
              <a:solidFill>
                <a:srgbClr val="0000FF"/>
              </a:solidFill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endParaRPr lang="en-US" sz="1600" dirty="0">
              <a:solidFill>
                <a:srgbClr val="0B31F4"/>
              </a:solidFill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Cambria"/>
                <a:cs typeface="Cambria"/>
              </a:rPr>
              <a:t>Note: </a:t>
            </a:r>
            <a:r>
              <a:rPr lang="en-US" sz="1600" b="1" dirty="0">
                <a:solidFill>
                  <a:srgbClr val="0B31F4"/>
                </a:solidFill>
                <a:latin typeface="Cambria"/>
                <a:cs typeface="Cambria"/>
              </a:rPr>
              <a:t>Net Ecosystem Productivity </a:t>
            </a:r>
            <a:r>
              <a:rPr lang="en-US" sz="1600" dirty="0">
                <a:latin typeface="Cambria"/>
                <a:cs typeface="Cambria"/>
              </a:rPr>
              <a:t>= Net Primary Productivity – Heterotrophic Respiration</a:t>
            </a:r>
          </a:p>
          <a:p>
            <a:pPr marL="285750" indent="-285750">
              <a:buFont typeface="Arial"/>
              <a:buChar char="•"/>
            </a:pPr>
            <a:endParaRPr lang="en-US" sz="16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sz="1600" b="1" dirty="0">
                <a:solidFill>
                  <a:srgbClr val="0000FF"/>
                </a:solidFill>
                <a:latin typeface="Cambria"/>
                <a:cs typeface="Cambria"/>
              </a:rPr>
              <a:t>Heterotrophic Respiration </a:t>
            </a:r>
            <a:r>
              <a:rPr lang="en-US" sz="1600" dirty="0">
                <a:latin typeface="Cambria"/>
                <a:cs typeface="Cambria"/>
              </a:rPr>
              <a:t>depends on:</a:t>
            </a:r>
          </a:p>
          <a:p>
            <a:pPr marL="285750" indent="-285750">
              <a:buFont typeface="Arial"/>
              <a:buChar char="•"/>
            </a:pPr>
            <a:endParaRPr lang="en-US" sz="1600" dirty="0">
              <a:latin typeface="Cambria"/>
              <a:cs typeface="Cambria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1600" u="sng" dirty="0">
                <a:latin typeface="Cambria"/>
                <a:cs typeface="Cambria"/>
              </a:rPr>
              <a:t>Soil Temperature</a:t>
            </a:r>
          </a:p>
          <a:p>
            <a:pPr marL="742950" lvl="1" indent="-285750">
              <a:buFont typeface="Arial"/>
              <a:buChar char="•"/>
            </a:pPr>
            <a:endParaRPr lang="en-US" sz="1600" dirty="0">
              <a:latin typeface="Cambria"/>
              <a:cs typeface="Cambria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1600" u="sng" dirty="0">
                <a:latin typeface="Cambria"/>
                <a:cs typeface="Cambria"/>
              </a:rPr>
              <a:t>Soil Moisture</a:t>
            </a:r>
          </a:p>
          <a:p>
            <a:pPr marL="742950" lvl="1" indent="-285750">
              <a:buFont typeface="Arial"/>
              <a:buChar char="•"/>
            </a:pPr>
            <a:endParaRPr lang="en-US" sz="1600" dirty="0">
              <a:latin typeface="Cambria"/>
              <a:cs typeface="Cambria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1600" u="sng" dirty="0">
                <a:latin typeface="Cambria"/>
                <a:cs typeface="Cambria"/>
              </a:rPr>
              <a:t>Litter Quality</a:t>
            </a:r>
          </a:p>
        </p:txBody>
      </p:sp>
    </p:spTree>
    <p:extLst>
      <p:ext uri="{BB962C8B-B14F-4D97-AF65-F5344CB8AC3E}">
        <p14:creationId xmlns:p14="http://schemas.microsoft.com/office/powerpoint/2010/main" val="4049048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984995" y="0"/>
            <a:ext cx="3174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>
                <a:solidFill>
                  <a:srgbClr val="FF0000"/>
                </a:solidFill>
                <a:latin typeface="Cambria"/>
                <a:cs typeface="Cambria"/>
              </a:rPr>
              <a:t>1. Temperature Dependence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B7B7-15E6-4245-A3E2-B92748BF4AA8}" type="slidenum">
              <a:rPr lang="en-US" smtClean="0"/>
              <a:t>4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6805" y="553998"/>
            <a:ext cx="881038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>
                <a:latin typeface="Cambria"/>
                <a:cs typeface="Cambria"/>
              </a:rPr>
              <a:t>Temperature dependence:</a:t>
            </a:r>
          </a:p>
          <a:p>
            <a:pPr marL="285750" indent="-285750">
              <a:buFont typeface="Arial"/>
              <a:buChar char="•"/>
            </a:pPr>
            <a:endParaRPr lang="en-US" sz="1600" dirty="0">
              <a:latin typeface="Cambria"/>
              <a:cs typeface="Cambria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1600" dirty="0">
                <a:latin typeface="Cambria"/>
                <a:cs typeface="Cambria"/>
              </a:rPr>
              <a:t>An </a:t>
            </a:r>
            <a:r>
              <a:rPr lang="en-US" sz="1600" b="1" dirty="0">
                <a:solidFill>
                  <a:srgbClr val="0000FF"/>
                </a:solidFill>
                <a:latin typeface="Cambria"/>
                <a:cs typeface="Cambria"/>
              </a:rPr>
              <a:t>increase in soil temperature </a:t>
            </a:r>
            <a:r>
              <a:rPr lang="en-US" sz="1600" dirty="0">
                <a:latin typeface="Cambria"/>
                <a:cs typeface="Cambria"/>
              </a:rPr>
              <a:t>leads to an </a:t>
            </a:r>
            <a:r>
              <a:rPr lang="en-US" sz="1600" b="1" dirty="0">
                <a:solidFill>
                  <a:srgbClr val="0000FF"/>
                </a:solidFill>
                <a:latin typeface="Cambria"/>
                <a:cs typeface="Cambria"/>
              </a:rPr>
              <a:t>increase in microbial respiration </a:t>
            </a:r>
            <a:r>
              <a:rPr lang="en-US" sz="1600" dirty="0">
                <a:latin typeface="Cambria"/>
                <a:cs typeface="Cambria"/>
              </a:rPr>
              <a:t>rates due to increased activity of soil micro-organisms </a:t>
            </a:r>
          </a:p>
          <a:p>
            <a:pPr marL="742950" lvl="1" indent="-285750">
              <a:buFont typeface="Arial"/>
              <a:buChar char="•"/>
            </a:pPr>
            <a:endParaRPr lang="en-US" sz="1600" dirty="0">
              <a:latin typeface="Cambria"/>
              <a:cs typeface="Cambria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1600" dirty="0">
                <a:latin typeface="Cambria"/>
                <a:cs typeface="Cambria"/>
              </a:rPr>
              <a:t>Optimal temperatures for microbial activity are between 25 and 35 degrees C</a:t>
            </a:r>
          </a:p>
        </p:txBody>
      </p:sp>
      <p:pic>
        <p:nvPicPr>
          <p:cNvPr id="3" name="Picture 2" descr="Screen Shot 2016-10-04 at 1.54.5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106" y="2178582"/>
            <a:ext cx="6319786" cy="39381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41831" y="6150113"/>
            <a:ext cx="28603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>
                <a:latin typeface="Cambria"/>
                <a:cs typeface="Cambria"/>
              </a:rPr>
              <a:t>Credit</a:t>
            </a:r>
            <a:r>
              <a:rPr lang="en-US" sz="1400" dirty="0">
                <a:latin typeface="Cambria"/>
                <a:cs typeface="Cambria"/>
              </a:rPr>
              <a:t>: </a:t>
            </a:r>
            <a:r>
              <a:rPr lang="en-US" sz="1400" dirty="0" err="1">
                <a:latin typeface="Cambria"/>
                <a:cs typeface="Cambria"/>
              </a:rPr>
              <a:t>Kirschbaum</a:t>
            </a:r>
            <a:r>
              <a:rPr lang="en-US" sz="1400" dirty="0">
                <a:latin typeface="Cambria"/>
                <a:cs typeface="Cambria"/>
              </a:rPr>
              <a:t>, ANU, Australia</a:t>
            </a:r>
          </a:p>
        </p:txBody>
      </p:sp>
    </p:spTree>
    <p:extLst>
      <p:ext uri="{BB962C8B-B14F-4D97-AF65-F5344CB8AC3E}">
        <p14:creationId xmlns:p14="http://schemas.microsoft.com/office/powerpoint/2010/main" val="29785471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194819" y="0"/>
            <a:ext cx="2739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>
                <a:solidFill>
                  <a:srgbClr val="FF0000"/>
                </a:solidFill>
                <a:latin typeface="Cambria"/>
                <a:cs typeface="Cambria"/>
              </a:rPr>
              <a:t>1. Moisture Dependence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B7B7-15E6-4245-A3E2-B92748BF4AA8}" type="slidenum">
              <a:rPr lang="en-US" smtClean="0"/>
              <a:t>5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9520" y="217893"/>
            <a:ext cx="881038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6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Cambria"/>
                <a:cs typeface="Cambria"/>
              </a:rPr>
              <a:t>Soil moisture dependence:</a:t>
            </a:r>
          </a:p>
          <a:p>
            <a:pPr marL="285750" indent="-285750">
              <a:buFont typeface="Arial"/>
              <a:buChar char="•"/>
            </a:pPr>
            <a:endParaRPr lang="en-US" sz="1600" dirty="0">
              <a:latin typeface="Cambria"/>
              <a:cs typeface="Cambria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1600" b="1" dirty="0">
                <a:solidFill>
                  <a:srgbClr val="0000FF"/>
                </a:solidFill>
                <a:latin typeface="Cambria"/>
                <a:cs typeface="Cambria"/>
              </a:rPr>
              <a:t>Low soil moisture </a:t>
            </a:r>
            <a:r>
              <a:rPr lang="en-US" sz="1600" dirty="0">
                <a:latin typeface="Cambria"/>
                <a:cs typeface="Cambria"/>
              </a:rPr>
              <a:t>values </a:t>
            </a:r>
            <a:r>
              <a:rPr lang="en-US" sz="1600" b="1" dirty="0">
                <a:solidFill>
                  <a:srgbClr val="0000FF"/>
                </a:solidFill>
                <a:latin typeface="Cambria"/>
                <a:cs typeface="Cambria"/>
              </a:rPr>
              <a:t>constrains</a:t>
            </a:r>
            <a:r>
              <a:rPr lang="en-US" sz="1600" dirty="0">
                <a:latin typeface="Cambria"/>
                <a:cs typeface="Cambria"/>
              </a:rPr>
              <a:t> microbial activity and resulting </a:t>
            </a:r>
            <a:r>
              <a:rPr lang="en-US" sz="1600" b="1" dirty="0">
                <a:solidFill>
                  <a:srgbClr val="0000FF"/>
                </a:solidFill>
                <a:latin typeface="Cambria"/>
                <a:cs typeface="Cambria"/>
              </a:rPr>
              <a:t>respiration rates</a:t>
            </a:r>
          </a:p>
          <a:p>
            <a:pPr marL="742950" lvl="1" indent="-285750">
              <a:buFont typeface="Arial"/>
              <a:buChar char="•"/>
            </a:pPr>
            <a:endParaRPr lang="en-US" sz="1600" dirty="0">
              <a:latin typeface="Cambria"/>
              <a:cs typeface="Cambria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1600" dirty="0">
                <a:latin typeface="Cambria"/>
                <a:cs typeface="Cambria"/>
              </a:rPr>
              <a:t>When soils are </a:t>
            </a:r>
            <a:r>
              <a:rPr lang="en-US" sz="1600" b="1" dirty="0">
                <a:solidFill>
                  <a:srgbClr val="0000FF"/>
                </a:solidFill>
                <a:latin typeface="Cambria"/>
                <a:cs typeface="Cambria"/>
              </a:rPr>
              <a:t>saturated</a:t>
            </a:r>
            <a:r>
              <a:rPr lang="en-US" sz="1600" dirty="0">
                <a:latin typeface="Cambria"/>
                <a:cs typeface="Cambria"/>
              </a:rPr>
              <a:t>, then the lack of Oxygen to microbes </a:t>
            </a:r>
            <a:r>
              <a:rPr lang="en-US" sz="1600" b="1" dirty="0">
                <a:solidFill>
                  <a:srgbClr val="0000FF"/>
                </a:solidFill>
                <a:latin typeface="Cambria"/>
                <a:cs typeface="Cambria"/>
              </a:rPr>
              <a:t>restricts</a:t>
            </a:r>
            <a:r>
              <a:rPr lang="en-US" sz="1600" dirty="0">
                <a:latin typeface="Cambria"/>
                <a:cs typeface="Cambria"/>
              </a:rPr>
              <a:t> their activity and </a:t>
            </a:r>
            <a:r>
              <a:rPr lang="en-US" sz="1600" b="1" dirty="0">
                <a:solidFill>
                  <a:srgbClr val="0000FF"/>
                </a:solidFill>
                <a:latin typeface="Cambria"/>
                <a:cs typeface="Cambria"/>
              </a:rPr>
              <a:t>respiration</a:t>
            </a:r>
            <a:r>
              <a:rPr lang="en-US" sz="1600" dirty="0">
                <a:latin typeface="Cambria"/>
                <a:cs typeface="Cambria"/>
              </a:rPr>
              <a:t> rates</a:t>
            </a:r>
          </a:p>
          <a:p>
            <a:pPr marL="285750" indent="-285750">
              <a:buFont typeface="Arial"/>
              <a:buChar char="•"/>
            </a:pPr>
            <a:endParaRPr lang="en-US" sz="16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sz="1600" b="1" dirty="0">
                <a:solidFill>
                  <a:srgbClr val="0000FF"/>
                </a:solidFill>
                <a:latin typeface="Cambria"/>
                <a:cs typeface="Cambria"/>
              </a:rPr>
              <a:t>Litter quality </a:t>
            </a:r>
            <a:r>
              <a:rPr lang="en-US" sz="1600" dirty="0">
                <a:latin typeface="Cambria"/>
                <a:cs typeface="Cambria"/>
              </a:rPr>
              <a:t>is usually expressed in terms of C:N or </a:t>
            </a:r>
            <a:r>
              <a:rPr lang="en-US" sz="1600" dirty="0" err="1">
                <a:latin typeface="Cambria"/>
                <a:cs typeface="Cambria"/>
              </a:rPr>
              <a:t>Lignin:N</a:t>
            </a:r>
            <a:r>
              <a:rPr lang="en-US" sz="1600" dirty="0">
                <a:latin typeface="Cambria"/>
                <a:cs typeface="Cambria"/>
              </a:rPr>
              <a:t> ratios but these effects are not included in the simple model described in this lecture</a:t>
            </a:r>
          </a:p>
        </p:txBody>
      </p:sp>
      <p:pic>
        <p:nvPicPr>
          <p:cNvPr id="3" name="Picture 2" descr="Screen Shot 2016-10-04 at 2.01.1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059" y="2705100"/>
            <a:ext cx="4053550" cy="39230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47432" y="6581001"/>
            <a:ext cx="3951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u="sng" dirty="0">
                <a:latin typeface="Cambria"/>
                <a:cs typeface="Cambria"/>
              </a:rPr>
              <a:t>Credit</a:t>
            </a:r>
            <a:r>
              <a:rPr lang="en-US" sz="1200" dirty="0">
                <a:latin typeface="Cambria"/>
                <a:cs typeface="Cambria"/>
              </a:rPr>
              <a:t>: </a:t>
            </a:r>
            <a:r>
              <a:rPr lang="en-US" sz="1200" dirty="0" err="1">
                <a:latin typeface="Cambria"/>
                <a:cs typeface="Cambria"/>
              </a:rPr>
              <a:t>Moyano</a:t>
            </a:r>
            <a:r>
              <a:rPr lang="en-US" sz="1200" dirty="0">
                <a:latin typeface="Cambria"/>
                <a:cs typeface="Cambria"/>
              </a:rPr>
              <a:t> et al., </a:t>
            </a:r>
            <a:r>
              <a:rPr lang="cs-CZ" sz="1200" dirty="0" err="1">
                <a:latin typeface="Cambria"/>
                <a:cs typeface="Cambria"/>
              </a:rPr>
              <a:t>Biogeosciences</a:t>
            </a:r>
            <a:r>
              <a:rPr lang="cs-CZ" sz="1200" dirty="0">
                <a:latin typeface="Cambria"/>
                <a:cs typeface="Cambria"/>
              </a:rPr>
              <a:t>, 9, 1173–1182, 2012</a:t>
            </a:r>
          </a:p>
        </p:txBody>
      </p:sp>
    </p:spTree>
    <p:extLst>
      <p:ext uri="{BB962C8B-B14F-4D97-AF65-F5344CB8AC3E}">
        <p14:creationId xmlns:p14="http://schemas.microsoft.com/office/powerpoint/2010/main" val="1402533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267724" y="0"/>
            <a:ext cx="2593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>
                <a:solidFill>
                  <a:srgbClr val="FF0000"/>
                </a:solidFill>
                <a:latin typeface="Cambria"/>
                <a:cs typeface="Cambria"/>
              </a:rPr>
              <a:t>2. Simple Model for HR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B7B7-15E6-4245-A3E2-B92748BF4AA8}" type="slidenum">
              <a:rPr lang="en-US" smtClean="0"/>
              <a:t>6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22659" y="1068801"/>
            <a:ext cx="829868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>
                <a:latin typeface="Cambria"/>
                <a:cs typeface="Cambria"/>
              </a:rPr>
              <a:t>Model for heterotrophic respiration (part of the Canadian Terrestrial Ecosystem Model)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b="1" dirty="0">
                <a:solidFill>
                  <a:srgbClr val="0000FF"/>
                </a:solidFill>
                <a:latin typeface="Cambria"/>
                <a:cs typeface="Cambria"/>
              </a:rPr>
              <a:t>Daily</a:t>
            </a:r>
            <a:r>
              <a:rPr lang="en-US" sz="1600" dirty="0">
                <a:latin typeface="Cambria"/>
                <a:cs typeface="Cambria"/>
              </a:rPr>
              <a:t> time step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b="1" dirty="0">
                <a:solidFill>
                  <a:srgbClr val="0000FF"/>
                </a:solidFill>
                <a:latin typeface="Cambria"/>
                <a:cs typeface="Cambria"/>
              </a:rPr>
              <a:t>Coarse</a:t>
            </a:r>
            <a:r>
              <a:rPr lang="en-US" sz="1600" dirty="0">
                <a:latin typeface="Cambria"/>
                <a:cs typeface="Cambria"/>
              </a:rPr>
              <a:t> spatial resolution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>
                <a:latin typeface="Cambria"/>
                <a:cs typeface="Cambria"/>
              </a:rPr>
              <a:t>Developed by </a:t>
            </a:r>
            <a:r>
              <a:rPr lang="en-US" sz="1600" b="1" dirty="0" err="1">
                <a:solidFill>
                  <a:srgbClr val="0000FF"/>
                </a:solidFill>
                <a:latin typeface="Cambria"/>
                <a:cs typeface="Cambria"/>
              </a:rPr>
              <a:t>Arora</a:t>
            </a:r>
            <a:r>
              <a:rPr lang="en-US" sz="1600" dirty="0">
                <a:latin typeface="Cambria"/>
                <a:cs typeface="Cambria"/>
              </a:rPr>
              <a:t> in 2003</a:t>
            </a:r>
          </a:p>
          <a:p>
            <a:endParaRPr lang="en-US" sz="16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Cambria"/>
                <a:cs typeface="Cambria"/>
              </a:rPr>
              <a:t>Heterotrophic respiration, R</a:t>
            </a:r>
            <a:r>
              <a:rPr lang="en-US" sz="1600" baseline="-25000" dirty="0">
                <a:latin typeface="Cambria"/>
                <a:cs typeface="Cambria"/>
              </a:rPr>
              <a:t>h</a:t>
            </a:r>
            <a:r>
              <a:rPr lang="en-US" sz="1600" dirty="0">
                <a:latin typeface="Cambria"/>
                <a:cs typeface="Cambria"/>
              </a:rPr>
              <a:t>, is sum of respiration from the: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b="1" dirty="0">
                <a:solidFill>
                  <a:srgbClr val="0000FF"/>
                </a:solidFill>
                <a:latin typeface="Cambria"/>
                <a:cs typeface="Cambria"/>
              </a:rPr>
              <a:t>litter</a:t>
            </a:r>
            <a:r>
              <a:rPr lang="en-US" sz="1600" dirty="0">
                <a:latin typeface="Cambria"/>
                <a:cs typeface="Cambria"/>
              </a:rPr>
              <a:t> pool = </a:t>
            </a:r>
            <a:r>
              <a:rPr lang="en-US" sz="1600" dirty="0" err="1">
                <a:latin typeface="Cambria"/>
                <a:cs typeface="Cambria"/>
              </a:rPr>
              <a:t>R</a:t>
            </a:r>
            <a:r>
              <a:rPr lang="en-US" sz="1600" baseline="-25000" dirty="0" err="1">
                <a:latin typeface="Cambria"/>
                <a:cs typeface="Cambria"/>
              </a:rPr>
              <a:t>hD</a:t>
            </a:r>
            <a:endParaRPr lang="en-US" sz="1600" dirty="0">
              <a:latin typeface="Cambria"/>
              <a:cs typeface="Cambria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1600" b="1" dirty="0">
                <a:solidFill>
                  <a:srgbClr val="0000FF"/>
                </a:solidFill>
                <a:latin typeface="Cambria"/>
                <a:cs typeface="Cambria"/>
              </a:rPr>
              <a:t>soil carbon </a:t>
            </a:r>
            <a:r>
              <a:rPr lang="en-US" sz="1600" dirty="0">
                <a:latin typeface="Cambria"/>
                <a:cs typeface="Cambria"/>
              </a:rPr>
              <a:t>pool = </a:t>
            </a:r>
            <a:r>
              <a:rPr lang="en-US" sz="1600" dirty="0" err="1">
                <a:latin typeface="Cambria"/>
                <a:cs typeface="Cambria"/>
              </a:rPr>
              <a:t>R</a:t>
            </a:r>
            <a:r>
              <a:rPr lang="en-US" sz="1600" baseline="-25000" dirty="0" err="1">
                <a:latin typeface="Cambria"/>
                <a:cs typeface="Cambria"/>
              </a:rPr>
              <a:t>hH</a:t>
            </a:r>
            <a:r>
              <a:rPr lang="en-US" sz="1600" baseline="-25000" dirty="0">
                <a:latin typeface="Cambria"/>
                <a:cs typeface="Cambria"/>
              </a:rPr>
              <a:t> </a:t>
            </a:r>
            <a:endParaRPr lang="en-US" sz="1600" dirty="0">
              <a:latin typeface="Cambria"/>
              <a:cs typeface="Cambria"/>
            </a:endParaRPr>
          </a:p>
          <a:p>
            <a:endParaRPr lang="en-US" sz="16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Cambria"/>
                <a:cs typeface="Cambria"/>
              </a:rPr>
              <a:t>R</a:t>
            </a:r>
            <a:r>
              <a:rPr lang="en-US" sz="1600" baseline="-25000" dirty="0">
                <a:latin typeface="Cambria"/>
                <a:cs typeface="Cambria"/>
              </a:rPr>
              <a:t>h</a:t>
            </a:r>
            <a:r>
              <a:rPr lang="en-US" sz="1600" dirty="0">
                <a:latin typeface="Cambria"/>
                <a:cs typeface="Cambria"/>
              </a:rPr>
              <a:t> = </a:t>
            </a:r>
            <a:r>
              <a:rPr lang="en-US" sz="1600" dirty="0" err="1">
                <a:latin typeface="Cambria"/>
                <a:cs typeface="Cambria"/>
              </a:rPr>
              <a:t>R</a:t>
            </a:r>
            <a:r>
              <a:rPr lang="en-US" sz="1600" baseline="-25000" dirty="0" err="1">
                <a:latin typeface="Cambria"/>
                <a:cs typeface="Cambria"/>
              </a:rPr>
              <a:t>hD</a:t>
            </a:r>
            <a:r>
              <a:rPr lang="en-US" sz="1600" dirty="0">
                <a:latin typeface="Cambria"/>
                <a:cs typeface="Cambria"/>
              </a:rPr>
              <a:t> + </a:t>
            </a:r>
            <a:r>
              <a:rPr lang="en-US" sz="1600" dirty="0" err="1">
                <a:latin typeface="Cambria"/>
                <a:cs typeface="Cambria"/>
              </a:rPr>
              <a:t>R</a:t>
            </a:r>
            <a:r>
              <a:rPr lang="en-US" sz="1600" baseline="-25000" dirty="0" err="1">
                <a:latin typeface="Cambria"/>
                <a:cs typeface="Cambria"/>
              </a:rPr>
              <a:t>hH</a:t>
            </a:r>
            <a:r>
              <a:rPr lang="en-US" sz="1600" baseline="-25000" dirty="0">
                <a:latin typeface="Cambria"/>
                <a:cs typeface="Cambria"/>
              </a:rPr>
              <a:t> </a:t>
            </a:r>
            <a:endParaRPr lang="en-US" sz="1600" dirty="0">
              <a:latin typeface="Cambria"/>
              <a:cs typeface="Cambria"/>
            </a:endParaRPr>
          </a:p>
          <a:p>
            <a:endParaRPr lang="en-US" sz="16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Cambria"/>
                <a:cs typeface="Cambria"/>
              </a:rPr>
              <a:t>These two rates are estimated in a </a:t>
            </a:r>
            <a:r>
              <a:rPr lang="en-US" sz="1600" b="1" dirty="0">
                <a:solidFill>
                  <a:srgbClr val="0000FF"/>
                </a:solidFill>
                <a:latin typeface="Cambria"/>
                <a:cs typeface="Cambria"/>
              </a:rPr>
              <a:t>similar</a:t>
            </a:r>
            <a:r>
              <a:rPr lang="en-US" sz="1600" dirty="0">
                <a:latin typeface="Cambria"/>
                <a:cs typeface="Cambria"/>
              </a:rPr>
              <a:t> way</a:t>
            </a:r>
          </a:p>
          <a:p>
            <a:pPr marL="285750" indent="-285750">
              <a:buFont typeface="Arial"/>
              <a:buChar char="•"/>
            </a:pPr>
            <a:endParaRPr lang="en-US" sz="16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Cambria"/>
                <a:cs typeface="Cambria"/>
              </a:rPr>
              <a:t>Let us focus on the </a:t>
            </a:r>
            <a:r>
              <a:rPr lang="en-US" sz="1600" b="1" dirty="0">
                <a:solidFill>
                  <a:srgbClr val="0000FF"/>
                </a:solidFill>
                <a:latin typeface="Cambria"/>
                <a:cs typeface="Cambria"/>
              </a:rPr>
              <a:t>litter pool respiration model </a:t>
            </a:r>
            <a:r>
              <a:rPr lang="en-US" sz="1600" dirty="0">
                <a:latin typeface="Cambria"/>
                <a:cs typeface="Cambria"/>
              </a:rPr>
              <a:t>first</a:t>
            </a:r>
          </a:p>
        </p:txBody>
      </p:sp>
    </p:spTree>
    <p:extLst>
      <p:ext uri="{BB962C8B-B14F-4D97-AF65-F5344CB8AC3E}">
        <p14:creationId xmlns:p14="http://schemas.microsoft.com/office/powerpoint/2010/main" val="5716562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B7B7-15E6-4245-A3E2-B92748BF4AA8}" type="slidenum">
              <a:rPr lang="en-US" smtClean="0"/>
              <a:t>7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59519" y="537268"/>
            <a:ext cx="8810389" cy="6001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b="1" dirty="0">
                <a:solidFill>
                  <a:srgbClr val="0000FF"/>
                </a:solidFill>
                <a:latin typeface="Cambria"/>
                <a:cs typeface="Cambria"/>
              </a:rPr>
              <a:t>Litter pool </a:t>
            </a:r>
            <a:r>
              <a:rPr lang="en-US" sz="1600" dirty="0">
                <a:latin typeface="Cambria"/>
                <a:cs typeface="Cambria"/>
              </a:rPr>
              <a:t>= litter from the </a:t>
            </a:r>
            <a:r>
              <a:rPr lang="en-US" sz="1600" b="1" dirty="0">
                <a:solidFill>
                  <a:srgbClr val="0000FF"/>
                </a:solidFill>
                <a:latin typeface="Cambria"/>
                <a:cs typeface="Cambria"/>
              </a:rPr>
              <a:t>mortality of leaf, stem, and root </a:t>
            </a:r>
            <a:r>
              <a:rPr lang="en-US" sz="1600" dirty="0">
                <a:latin typeface="Cambria"/>
                <a:cs typeface="Cambria"/>
              </a:rPr>
              <a:t>components </a:t>
            </a:r>
          </a:p>
          <a:p>
            <a:pPr marL="285750" indent="-285750">
              <a:buFont typeface="Arial"/>
              <a:buChar char="•"/>
            </a:pPr>
            <a:endParaRPr lang="en-US" sz="16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Cambria"/>
                <a:cs typeface="Cambria"/>
              </a:rPr>
              <a:t>Modeled as: </a:t>
            </a:r>
          </a:p>
          <a:p>
            <a:pPr marL="285750" indent="-285750">
              <a:buFont typeface="Arial"/>
              <a:buChar char="•"/>
            </a:pPr>
            <a:endParaRPr lang="en-US" sz="16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Cambria"/>
                <a:cs typeface="Cambria"/>
              </a:rPr>
              <a:t>C</a:t>
            </a:r>
            <a:r>
              <a:rPr lang="en-US" sz="1600" baseline="-25000" dirty="0">
                <a:latin typeface="Cambria"/>
                <a:cs typeface="Cambria"/>
              </a:rPr>
              <a:t>D</a:t>
            </a:r>
            <a:r>
              <a:rPr lang="en-US" sz="1600" dirty="0">
                <a:latin typeface="Cambria"/>
                <a:cs typeface="Cambria"/>
              </a:rPr>
              <a:t> </a:t>
            </a:r>
            <a:r>
              <a:rPr lang="en-US" sz="1600" b="1" dirty="0">
                <a:solidFill>
                  <a:srgbClr val="0000FF"/>
                </a:solidFill>
                <a:latin typeface="Cambria"/>
                <a:cs typeface="Cambria"/>
              </a:rPr>
              <a:t>amount of carbon </a:t>
            </a:r>
            <a:r>
              <a:rPr lang="en-US" sz="1600" dirty="0">
                <a:latin typeface="Cambria"/>
                <a:cs typeface="Cambria"/>
              </a:rPr>
              <a:t>in the litter pool (kg C/m</a:t>
            </a:r>
            <a:r>
              <a:rPr lang="en-US" sz="1600" baseline="30000" dirty="0">
                <a:latin typeface="Cambria"/>
                <a:cs typeface="Cambria"/>
              </a:rPr>
              <a:t>2</a:t>
            </a:r>
            <a:r>
              <a:rPr lang="en-US" sz="1600" dirty="0">
                <a:latin typeface="Cambria"/>
                <a:cs typeface="Cambria"/>
              </a:rPr>
              <a:t>) </a:t>
            </a:r>
          </a:p>
          <a:p>
            <a:pPr marL="285750" indent="-285750">
              <a:buFont typeface="Arial"/>
              <a:buChar char="•"/>
            </a:pPr>
            <a:endParaRPr lang="en-US" sz="16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err="1">
                <a:latin typeface="Symbol" charset="2"/>
                <a:cs typeface="Symbol" charset="2"/>
              </a:rPr>
              <a:t>b</a:t>
            </a:r>
            <a:r>
              <a:rPr lang="en-US" sz="1600" baseline="-25000" dirty="0" err="1"/>
              <a:t>D</a:t>
            </a:r>
            <a:r>
              <a:rPr lang="en-US" sz="1600" dirty="0"/>
              <a:t> </a:t>
            </a:r>
            <a:r>
              <a:rPr lang="en-US" sz="1600" dirty="0">
                <a:latin typeface="Cambria"/>
                <a:cs typeface="Cambria"/>
              </a:rPr>
              <a:t>is the specified vegetation-dependent </a:t>
            </a:r>
            <a:r>
              <a:rPr lang="en-US" sz="1600" b="1" dirty="0">
                <a:solidFill>
                  <a:srgbClr val="0000FF"/>
                </a:solidFill>
                <a:latin typeface="Cambria"/>
                <a:cs typeface="Cambria"/>
              </a:rPr>
              <a:t>respiration rate </a:t>
            </a:r>
            <a:r>
              <a:rPr lang="en-US" sz="1600" dirty="0">
                <a:latin typeface="Cambria"/>
                <a:cs typeface="Cambria"/>
              </a:rPr>
              <a:t>(kg C/kg C/day) for the litter pool (kilograms of Carbon respired per kilogram of </a:t>
            </a:r>
            <a:r>
              <a:rPr lang="en-US" sz="1600" baseline="-25000" dirty="0">
                <a:latin typeface="Cambria"/>
                <a:cs typeface="Cambria"/>
              </a:rPr>
              <a:t> </a:t>
            </a:r>
            <a:r>
              <a:rPr lang="en-US" sz="1600" dirty="0">
                <a:latin typeface="Cambria"/>
                <a:cs typeface="Cambria"/>
              </a:rPr>
              <a:t>Carbon in the litter pool per day)</a:t>
            </a:r>
          </a:p>
          <a:p>
            <a:pPr marL="285750" indent="-285750">
              <a:buFont typeface="Arial"/>
              <a:buChar char="•"/>
            </a:pPr>
            <a:endParaRPr lang="en-US" sz="16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Cambria"/>
                <a:cs typeface="Cambria"/>
              </a:rPr>
              <a:t>Function f</a:t>
            </a:r>
            <a:r>
              <a:rPr lang="en-US" sz="1600" baseline="-25000" dirty="0">
                <a:latin typeface="Cambria"/>
                <a:cs typeface="Cambria"/>
              </a:rPr>
              <a:t>15</a:t>
            </a:r>
            <a:r>
              <a:rPr lang="en-US" sz="1600" dirty="0">
                <a:latin typeface="Cambria"/>
                <a:cs typeface="Cambria"/>
              </a:rPr>
              <a:t>(Q</a:t>
            </a:r>
            <a:r>
              <a:rPr lang="en-US" sz="1600" baseline="-25000" dirty="0">
                <a:latin typeface="Cambria"/>
                <a:cs typeface="Cambria"/>
              </a:rPr>
              <a:t>10</a:t>
            </a:r>
            <a:r>
              <a:rPr lang="en-US" sz="1600" dirty="0">
                <a:latin typeface="Cambria"/>
                <a:cs typeface="Cambria"/>
              </a:rPr>
              <a:t>) is a </a:t>
            </a:r>
            <a:r>
              <a:rPr lang="en-US" sz="1600" b="1" dirty="0">
                <a:solidFill>
                  <a:srgbClr val="0000FF"/>
                </a:solidFill>
                <a:latin typeface="Cambria"/>
                <a:cs typeface="Cambria"/>
              </a:rPr>
              <a:t>temperature dependent function </a:t>
            </a:r>
            <a:r>
              <a:rPr lang="en-US" sz="1600" dirty="0">
                <a:latin typeface="Cambria"/>
                <a:cs typeface="Cambria"/>
              </a:rPr>
              <a:t>given by:</a:t>
            </a:r>
          </a:p>
          <a:p>
            <a:endParaRPr lang="en-US" sz="16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Cambria"/>
                <a:cs typeface="Cambria"/>
              </a:rPr>
              <a:t>where T in degrees C is the </a:t>
            </a:r>
            <a:r>
              <a:rPr lang="en-US" sz="1600" b="1" dirty="0">
                <a:solidFill>
                  <a:srgbClr val="0000FF"/>
                </a:solidFill>
                <a:latin typeface="Cambria"/>
                <a:cs typeface="Cambria"/>
              </a:rPr>
              <a:t>litter temperature</a:t>
            </a:r>
          </a:p>
          <a:p>
            <a:pPr marL="285750" indent="-285750">
              <a:buFont typeface="Arial"/>
              <a:buChar char="•"/>
            </a:pPr>
            <a:endParaRPr lang="en-US" sz="16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Cambria"/>
                <a:cs typeface="Cambria"/>
              </a:rPr>
              <a:t>Litter temperature is modeled as the </a:t>
            </a:r>
            <a:r>
              <a:rPr lang="en-US" sz="1600" b="1" dirty="0">
                <a:solidFill>
                  <a:srgbClr val="0000FF"/>
                </a:solidFill>
                <a:latin typeface="Cambria"/>
                <a:cs typeface="Cambria"/>
              </a:rPr>
              <a:t>weighted average </a:t>
            </a:r>
            <a:r>
              <a:rPr lang="en-US" sz="1600" dirty="0">
                <a:latin typeface="Cambria"/>
                <a:cs typeface="Cambria"/>
              </a:rPr>
              <a:t>of soil temperature of the top layer and root temperature </a:t>
            </a:r>
          </a:p>
          <a:p>
            <a:pPr marL="285750" indent="-285750">
              <a:buFont typeface="Arial"/>
              <a:buChar char="•"/>
            </a:pPr>
            <a:endParaRPr lang="en-US" sz="16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Cambria"/>
                <a:cs typeface="Cambria"/>
              </a:rPr>
              <a:t>The Q</a:t>
            </a:r>
            <a:r>
              <a:rPr lang="en-US" sz="1600" baseline="-25000" dirty="0">
                <a:latin typeface="Cambria"/>
                <a:cs typeface="Cambria"/>
              </a:rPr>
              <a:t>10</a:t>
            </a:r>
            <a:r>
              <a:rPr lang="en-US" sz="1600" dirty="0">
                <a:latin typeface="Cambria"/>
                <a:cs typeface="Cambria"/>
              </a:rPr>
              <a:t> value used in the above equation is estimated as a function of temperature using the following expression:</a:t>
            </a:r>
          </a:p>
          <a:p>
            <a:pPr marL="285750" indent="-285750">
              <a:buFont typeface="Arial"/>
              <a:buChar char="•"/>
            </a:pPr>
            <a:endParaRPr lang="en-US" sz="16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Cambria"/>
                <a:cs typeface="Cambria"/>
              </a:rPr>
              <a:t>where T in degrees C is the litter temperature</a:t>
            </a:r>
          </a:p>
          <a:p>
            <a:pPr marL="285750" indent="-285750">
              <a:buFont typeface="Arial"/>
              <a:buChar char="•"/>
            </a:pPr>
            <a:endParaRPr lang="en-US" sz="16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sz="1600" b="1" dirty="0">
                <a:solidFill>
                  <a:srgbClr val="0000FF"/>
                </a:solidFill>
                <a:latin typeface="Cambria"/>
                <a:cs typeface="Cambria"/>
              </a:rPr>
              <a:t>Note</a:t>
            </a:r>
            <a:r>
              <a:rPr lang="en-US" sz="1600" dirty="0">
                <a:latin typeface="Cambria"/>
                <a:cs typeface="Cambria"/>
              </a:rPr>
              <a:t>: Respiration rate is estimated using specified respiration rates at </a:t>
            </a:r>
            <a:r>
              <a:rPr lang="en-US" sz="1600" b="1" dirty="0">
                <a:solidFill>
                  <a:srgbClr val="0000FF"/>
                </a:solidFill>
                <a:latin typeface="Cambria"/>
                <a:cs typeface="Cambria"/>
              </a:rPr>
              <a:t>25C </a:t>
            </a:r>
          </a:p>
          <a:p>
            <a:pPr marL="285750" indent="-285750">
              <a:buFont typeface="Arial"/>
              <a:buChar char="•"/>
            </a:pPr>
            <a:endParaRPr lang="en-US" sz="1600" b="1" dirty="0">
              <a:solidFill>
                <a:srgbClr val="0000FF"/>
              </a:solidFill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Cambria"/>
                <a:cs typeface="Cambria"/>
              </a:rPr>
              <a:t>That leaves the moisture function, to be explained later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5554137"/>
              </p:ext>
            </p:extLst>
          </p:nvPr>
        </p:nvGraphicFramePr>
        <p:xfrm>
          <a:off x="1705624" y="1046376"/>
          <a:ext cx="2667494" cy="3686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562100" imgH="215900" progId="Equation.3">
                  <p:embed/>
                </p:oleObj>
              </mc:Choice>
              <mc:Fallback>
                <p:oleObj name="Equation" r:id="rId2" imgW="15621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05624" y="1046376"/>
                        <a:ext cx="2667494" cy="3686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5416692"/>
              </p:ext>
            </p:extLst>
          </p:nvPr>
        </p:nvGraphicFramePr>
        <p:xfrm>
          <a:off x="6335170" y="2694929"/>
          <a:ext cx="838627" cy="3886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20700" imgH="241300" progId="Equation.3">
                  <p:embed/>
                </p:oleObj>
              </mc:Choice>
              <mc:Fallback>
                <p:oleObj name="Equation" r:id="rId4" imgW="5207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335170" y="2694929"/>
                        <a:ext cx="838627" cy="3886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0779828"/>
              </p:ext>
            </p:extLst>
          </p:nvPr>
        </p:nvGraphicFramePr>
        <p:xfrm>
          <a:off x="2494884" y="4715224"/>
          <a:ext cx="2667494" cy="3693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651000" imgH="228600" progId="Equation.3">
                  <p:embed/>
                </p:oleObj>
              </mc:Choice>
              <mc:Fallback>
                <p:oleObj name="Equation" r:id="rId6" imgW="16510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494884" y="4715224"/>
                        <a:ext cx="2667494" cy="3693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D31C17E6-7A04-6340-900E-1AFAD54FE98B}"/>
              </a:ext>
            </a:extLst>
          </p:cNvPr>
          <p:cNvSpPr txBox="1"/>
          <p:nvPr/>
        </p:nvSpPr>
        <p:spPr>
          <a:xfrm>
            <a:off x="3267724" y="0"/>
            <a:ext cx="2593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>
                <a:solidFill>
                  <a:srgbClr val="FF0000"/>
                </a:solidFill>
                <a:latin typeface="Cambria"/>
                <a:cs typeface="Cambria"/>
              </a:rPr>
              <a:t>2. Simple Model for HR</a:t>
            </a:r>
          </a:p>
        </p:txBody>
      </p:sp>
    </p:spTree>
    <p:extLst>
      <p:ext uri="{BB962C8B-B14F-4D97-AF65-F5344CB8AC3E}">
        <p14:creationId xmlns:p14="http://schemas.microsoft.com/office/powerpoint/2010/main" val="21324308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B7B7-15E6-4245-A3E2-B92748BF4AA8}" type="slidenum">
              <a:rPr lang="en-US" smtClean="0"/>
              <a:t>8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66805" y="666525"/>
            <a:ext cx="8810389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>
                <a:latin typeface="Cambria"/>
                <a:cs typeface="Cambria"/>
              </a:rPr>
              <a:t>Modeled as: </a:t>
            </a:r>
          </a:p>
          <a:p>
            <a:endParaRPr lang="en-US" sz="16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endParaRPr lang="en-US" sz="16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endParaRPr lang="en-US" sz="16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Cambria"/>
                <a:cs typeface="Cambria"/>
              </a:rPr>
              <a:t>C</a:t>
            </a:r>
            <a:r>
              <a:rPr lang="en-US" sz="1600" baseline="-25000" dirty="0">
                <a:latin typeface="Cambria"/>
                <a:cs typeface="Cambria"/>
              </a:rPr>
              <a:t>H</a:t>
            </a:r>
            <a:r>
              <a:rPr lang="en-US" sz="1600" dirty="0">
                <a:latin typeface="Cambria"/>
                <a:cs typeface="Cambria"/>
              </a:rPr>
              <a:t> </a:t>
            </a:r>
            <a:r>
              <a:rPr lang="en-US" sz="1600" b="1" dirty="0">
                <a:solidFill>
                  <a:srgbClr val="0000FF"/>
                </a:solidFill>
                <a:latin typeface="Cambria"/>
                <a:cs typeface="Cambria"/>
              </a:rPr>
              <a:t>amount of carbon </a:t>
            </a:r>
            <a:r>
              <a:rPr lang="en-US" sz="1600" dirty="0">
                <a:latin typeface="Cambria"/>
                <a:cs typeface="Cambria"/>
              </a:rPr>
              <a:t>in the soil carbon (humus) pool (kg C/m</a:t>
            </a:r>
            <a:r>
              <a:rPr lang="en-US" sz="1600" baseline="30000" dirty="0">
                <a:latin typeface="Cambria"/>
                <a:cs typeface="Cambria"/>
              </a:rPr>
              <a:t>2</a:t>
            </a:r>
            <a:r>
              <a:rPr lang="en-US" sz="1600" dirty="0">
                <a:latin typeface="Cambria"/>
                <a:cs typeface="Cambria"/>
              </a:rPr>
              <a:t>) </a:t>
            </a:r>
          </a:p>
          <a:p>
            <a:pPr marL="285750" indent="-285750">
              <a:buFont typeface="Arial"/>
              <a:buChar char="•"/>
            </a:pPr>
            <a:endParaRPr lang="en-US" sz="16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err="1">
                <a:latin typeface="Symbol" charset="2"/>
                <a:cs typeface="Symbol" charset="2"/>
              </a:rPr>
              <a:t>b</a:t>
            </a:r>
            <a:r>
              <a:rPr lang="en-US" sz="1600" baseline="-25000" dirty="0" err="1"/>
              <a:t>H</a:t>
            </a:r>
            <a:r>
              <a:rPr lang="en-US" sz="1600" dirty="0"/>
              <a:t> </a:t>
            </a:r>
            <a:r>
              <a:rPr lang="en-US" sz="1600" dirty="0">
                <a:latin typeface="Cambria"/>
                <a:cs typeface="Cambria"/>
              </a:rPr>
              <a:t>is the specified vegetation-dependent </a:t>
            </a:r>
            <a:r>
              <a:rPr lang="en-US" sz="1600" b="1" dirty="0">
                <a:solidFill>
                  <a:srgbClr val="0000FF"/>
                </a:solidFill>
                <a:latin typeface="Cambria"/>
                <a:cs typeface="Cambria"/>
              </a:rPr>
              <a:t>respiration rate </a:t>
            </a:r>
            <a:r>
              <a:rPr lang="en-US" sz="1600" dirty="0">
                <a:latin typeface="Cambria"/>
                <a:cs typeface="Cambria"/>
              </a:rPr>
              <a:t>(kg C/kg C/day) for the soil C pool (kilograms of Carbon respired per kilogram of </a:t>
            </a:r>
            <a:r>
              <a:rPr lang="en-US" sz="1600" baseline="-25000" dirty="0">
                <a:latin typeface="Cambria"/>
                <a:cs typeface="Cambria"/>
              </a:rPr>
              <a:t> </a:t>
            </a:r>
            <a:r>
              <a:rPr lang="en-US" sz="1600" dirty="0">
                <a:latin typeface="Cambria"/>
                <a:cs typeface="Cambria"/>
              </a:rPr>
              <a:t>Carbon in the soil carbon pool per day)</a:t>
            </a:r>
          </a:p>
          <a:p>
            <a:pPr marL="285750" indent="-285750">
              <a:buFont typeface="Arial"/>
              <a:buChar char="•"/>
            </a:pPr>
            <a:endParaRPr lang="en-US" sz="16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Cambria"/>
                <a:cs typeface="Cambria"/>
              </a:rPr>
              <a:t>Function f</a:t>
            </a:r>
            <a:r>
              <a:rPr lang="en-US" sz="1600" baseline="-25000" dirty="0">
                <a:latin typeface="Cambria"/>
                <a:cs typeface="Cambria"/>
              </a:rPr>
              <a:t>15</a:t>
            </a:r>
            <a:r>
              <a:rPr lang="en-US" sz="1600" dirty="0">
                <a:latin typeface="Cambria"/>
                <a:cs typeface="Cambria"/>
              </a:rPr>
              <a:t>(Q</a:t>
            </a:r>
            <a:r>
              <a:rPr lang="en-US" sz="1600" baseline="-25000" dirty="0">
                <a:latin typeface="Cambria"/>
                <a:cs typeface="Cambria"/>
              </a:rPr>
              <a:t>10</a:t>
            </a:r>
            <a:r>
              <a:rPr lang="en-US" sz="1600" dirty="0">
                <a:latin typeface="Cambria"/>
                <a:cs typeface="Cambria"/>
              </a:rPr>
              <a:t>) is a </a:t>
            </a:r>
            <a:r>
              <a:rPr lang="en-US" sz="1600" b="1" dirty="0">
                <a:solidFill>
                  <a:srgbClr val="0000FF"/>
                </a:solidFill>
                <a:latin typeface="Cambria"/>
                <a:cs typeface="Cambria"/>
              </a:rPr>
              <a:t>temperature dependent function </a:t>
            </a:r>
            <a:r>
              <a:rPr lang="en-US" sz="1600" dirty="0">
                <a:latin typeface="Cambria"/>
                <a:cs typeface="Cambria"/>
              </a:rPr>
              <a:t>given by:</a:t>
            </a:r>
          </a:p>
          <a:p>
            <a:endParaRPr lang="en-US" sz="16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Cambria"/>
                <a:cs typeface="Cambria"/>
              </a:rPr>
              <a:t>where T in degrees C is the </a:t>
            </a:r>
            <a:r>
              <a:rPr lang="en-US" sz="1600" b="1" dirty="0">
                <a:solidFill>
                  <a:srgbClr val="0000FF"/>
                </a:solidFill>
                <a:latin typeface="Cambria"/>
                <a:cs typeface="Cambria"/>
              </a:rPr>
              <a:t>soil carbon temperature</a:t>
            </a:r>
          </a:p>
          <a:p>
            <a:pPr marL="285750" indent="-285750">
              <a:buFont typeface="Arial"/>
              <a:buChar char="•"/>
            </a:pPr>
            <a:endParaRPr lang="en-US" sz="16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Cambria"/>
                <a:cs typeface="Cambria"/>
              </a:rPr>
              <a:t>Assumed same as </a:t>
            </a:r>
            <a:r>
              <a:rPr lang="en-US" sz="1600" b="1" dirty="0">
                <a:solidFill>
                  <a:srgbClr val="0000FF"/>
                </a:solidFill>
                <a:latin typeface="Cambria"/>
                <a:cs typeface="Cambria"/>
              </a:rPr>
              <a:t>root temperature </a:t>
            </a:r>
          </a:p>
          <a:p>
            <a:pPr marL="285750" indent="-285750">
              <a:buFont typeface="Arial"/>
              <a:buChar char="•"/>
            </a:pPr>
            <a:endParaRPr lang="en-US" sz="16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Cambria"/>
                <a:cs typeface="Cambria"/>
              </a:rPr>
              <a:t>The Q</a:t>
            </a:r>
            <a:r>
              <a:rPr lang="en-US" sz="1600" baseline="-25000" dirty="0">
                <a:latin typeface="Cambria"/>
                <a:cs typeface="Cambria"/>
              </a:rPr>
              <a:t>10</a:t>
            </a:r>
            <a:r>
              <a:rPr lang="en-US" sz="1600" dirty="0">
                <a:latin typeface="Cambria"/>
                <a:cs typeface="Cambria"/>
              </a:rPr>
              <a:t> value used in the above equation is estimated as a function of temperature using the following expression:</a:t>
            </a:r>
          </a:p>
          <a:p>
            <a:pPr marL="285750" indent="-285750">
              <a:buFont typeface="Arial"/>
              <a:buChar char="•"/>
            </a:pPr>
            <a:endParaRPr lang="en-US" sz="16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Cambria"/>
                <a:cs typeface="Cambria"/>
              </a:rPr>
              <a:t>where T in degrees C is the root temperature</a:t>
            </a:r>
          </a:p>
          <a:p>
            <a:pPr marL="285750" indent="-285750">
              <a:buFont typeface="Arial"/>
              <a:buChar char="•"/>
            </a:pPr>
            <a:endParaRPr lang="en-US" sz="16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sz="1600" b="1" dirty="0">
                <a:solidFill>
                  <a:srgbClr val="0000FF"/>
                </a:solidFill>
                <a:latin typeface="Cambria"/>
                <a:cs typeface="Cambria"/>
              </a:rPr>
              <a:t>Note</a:t>
            </a:r>
            <a:r>
              <a:rPr lang="en-US" sz="1600" dirty="0">
                <a:latin typeface="Cambria"/>
                <a:cs typeface="Cambria"/>
              </a:rPr>
              <a:t>: Respiration rate is estimated using specified respiration rates at </a:t>
            </a:r>
            <a:r>
              <a:rPr lang="en-US" sz="1600" b="1" dirty="0">
                <a:solidFill>
                  <a:srgbClr val="0000FF"/>
                </a:solidFill>
                <a:latin typeface="Cambria"/>
                <a:cs typeface="Cambria"/>
              </a:rPr>
              <a:t>25C </a:t>
            </a:r>
          </a:p>
          <a:p>
            <a:pPr marL="285750" indent="-285750">
              <a:buFont typeface="Arial"/>
              <a:buChar char="•"/>
            </a:pPr>
            <a:endParaRPr lang="en-US" sz="1600" b="1" dirty="0">
              <a:solidFill>
                <a:srgbClr val="0000FF"/>
              </a:solidFill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Cambria"/>
                <a:cs typeface="Cambria"/>
              </a:rPr>
              <a:t>That leaves the moisture function, to be explained next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6602265"/>
              </p:ext>
            </p:extLst>
          </p:nvPr>
        </p:nvGraphicFramePr>
        <p:xfrm>
          <a:off x="6317726" y="2776255"/>
          <a:ext cx="1016524" cy="4710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20700" imgH="241300" progId="Equation.3">
                  <p:embed/>
                </p:oleObj>
              </mc:Choice>
              <mc:Fallback>
                <p:oleObj name="Equation" r:id="rId2" imgW="5207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317726" y="2776255"/>
                        <a:ext cx="1016524" cy="4710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0278656"/>
              </p:ext>
            </p:extLst>
          </p:nvPr>
        </p:nvGraphicFramePr>
        <p:xfrm>
          <a:off x="2451523" y="4612555"/>
          <a:ext cx="2470737" cy="3421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651000" imgH="228600" progId="Equation.3">
                  <p:embed/>
                </p:oleObj>
              </mc:Choice>
              <mc:Fallback>
                <p:oleObj name="Equation" r:id="rId4" imgW="16510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451523" y="4612555"/>
                        <a:ext cx="2470737" cy="3421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5582333"/>
              </p:ext>
            </p:extLst>
          </p:nvPr>
        </p:nvGraphicFramePr>
        <p:xfrm>
          <a:off x="1468185" y="1195195"/>
          <a:ext cx="2411143" cy="325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600200" imgH="215900" progId="Equation.3">
                  <p:embed/>
                </p:oleObj>
              </mc:Choice>
              <mc:Fallback>
                <p:oleObj name="Equation" r:id="rId6" imgW="16002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468185" y="1195195"/>
                        <a:ext cx="2411143" cy="325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3167AFA9-FC31-274A-BD50-79158E648B72}"/>
              </a:ext>
            </a:extLst>
          </p:cNvPr>
          <p:cNvSpPr txBox="1"/>
          <p:nvPr/>
        </p:nvSpPr>
        <p:spPr>
          <a:xfrm>
            <a:off x="3267724" y="0"/>
            <a:ext cx="2593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>
                <a:solidFill>
                  <a:srgbClr val="FF0000"/>
                </a:solidFill>
                <a:latin typeface="Cambria"/>
                <a:cs typeface="Cambria"/>
              </a:rPr>
              <a:t>2. Simple Model for HR</a:t>
            </a:r>
          </a:p>
        </p:txBody>
      </p:sp>
    </p:spTree>
    <p:extLst>
      <p:ext uri="{BB962C8B-B14F-4D97-AF65-F5344CB8AC3E}">
        <p14:creationId xmlns:p14="http://schemas.microsoft.com/office/powerpoint/2010/main" val="2412340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reen Shot 2016-10-04 at 2.01.1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490" y="195947"/>
            <a:ext cx="3486150" cy="337395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B7B7-15E6-4245-A3E2-B92748BF4AA8}" type="slidenum">
              <a:rPr lang="en-US" smtClean="0"/>
              <a:t>9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59520" y="509057"/>
            <a:ext cx="88103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>
                <a:latin typeface="Cambria"/>
                <a:cs typeface="Cambria"/>
              </a:rPr>
              <a:t>Modeled as: 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3887835"/>
              </p:ext>
            </p:extLst>
          </p:nvPr>
        </p:nvGraphicFramePr>
        <p:xfrm>
          <a:off x="951554" y="866647"/>
          <a:ext cx="4518874" cy="15654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556000" imgH="1231900" progId="Equation.3">
                  <p:embed/>
                </p:oleObj>
              </mc:Choice>
              <mc:Fallback>
                <p:oleObj name="Equation" r:id="rId3" imgW="3556000" imgH="1231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51554" y="866647"/>
                        <a:ext cx="4518874" cy="15654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102360" y="2564742"/>
            <a:ext cx="8810389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>
                <a:sym typeface="Symbol"/>
              </a:rPr>
              <a:t></a:t>
            </a:r>
            <a:r>
              <a:rPr lang="en-US" sz="1400" dirty="0"/>
              <a:t> </a:t>
            </a:r>
            <a:r>
              <a:rPr lang="en-US" sz="1400" dirty="0">
                <a:latin typeface="Cambria"/>
                <a:cs typeface="Cambria"/>
              </a:rPr>
              <a:t>is the </a:t>
            </a:r>
            <a:r>
              <a:rPr lang="en-US" sz="1400" b="1" dirty="0">
                <a:solidFill>
                  <a:srgbClr val="0000FF"/>
                </a:solidFill>
                <a:latin typeface="Cambria"/>
                <a:cs typeface="Cambria"/>
              </a:rPr>
              <a:t>soil matrix potential </a:t>
            </a:r>
            <a:r>
              <a:rPr lang="en-US" sz="1400" dirty="0">
                <a:latin typeface="Cambria"/>
                <a:cs typeface="Cambria"/>
              </a:rPr>
              <a:t>(use absolute value, see next slide)</a:t>
            </a:r>
          </a:p>
          <a:p>
            <a:pPr marL="285750" indent="-285750">
              <a:buFont typeface="Arial"/>
              <a:buChar char="•"/>
            </a:pPr>
            <a:endParaRPr lang="en-US" sz="14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latin typeface="Cambria"/>
                <a:cs typeface="Cambria"/>
              </a:rPr>
              <a:t>Evaluated as: </a:t>
            </a:r>
          </a:p>
          <a:p>
            <a:pPr marL="285750" indent="-285750">
              <a:buFont typeface="Arial"/>
              <a:buChar char="•"/>
            </a:pPr>
            <a:endParaRPr lang="en-US" sz="14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latin typeface="Cambria"/>
                <a:cs typeface="Cambria"/>
              </a:rPr>
              <a:t>where </a:t>
            </a:r>
            <a:r>
              <a:rPr lang="en-US" sz="1400" dirty="0">
                <a:latin typeface="Cambria"/>
                <a:cs typeface="Cambria"/>
                <a:sym typeface="Symbol"/>
              </a:rPr>
              <a:t></a:t>
            </a:r>
            <a:r>
              <a:rPr lang="en-US" sz="1400" baseline="-25000" dirty="0">
                <a:latin typeface="Cambria"/>
                <a:cs typeface="Cambria"/>
              </a:rPr>
              <a:t>sat</a:t>
            </a:r>
            <a:r>
              <a:rPr lang="en-US" sz="1400" dirty="0">
                <a:latin typeface="Cambria"/>
                <a:cs typeface="Cambria"/>
              </a:rPr>
              <a:t> and </a:t>
            </a:r>
            <a:r>
              <a:rPr lang="en-US" sz="1400" dirty="0">
                <a:latin typeface="Cambria"/>
                <a:cs typeface="Cambria"/>
                <a:sym typeface="Symbol"/>
              </a:rPr>
              <a:t></a:t>
            </a:r>
            <a:r>
              <a:rPr lang="en-US" sz="1400" baseline="-25000" dirty="0">
                <a:latin typeface="Cambria"/>
                <a:cs typeface="Cambria"/>
              </a:rPr>
              <a:t>sat</a:t>
            </a:r>
            <a:r>
              <a:rPr lang="en-US" sz="1400" dirty="0">
                <a:latin typeface="Cambria"/>
                <a:cs typeface="Cambria"/>
              </a:rPr>
              <a:t> (saturated soil moisture content) and c are parameters related to </a:t>
            </a:r>
            <a:r>
              <a:rPr lang="en-US" sz="1400" b="1" dirty="0">
                <a:solidFill>
                  <a:srgbClr val="0000FF"/>
                </a:solidFill>
                <a:latin typeface="Cambria"/>
                <a:cs typeface="Cambria"/>
              </a:rPr>
              <a:t>soil type</a:t>
            </a:r>
          </a:p>
          <a:p>
            <a:pPr marL="285750" indent="-285750">
              <a:buFont typeface="Arial"/>
              <a:buChar char="•"/>
            </a:pPr>
            <a:endParaRPr lang="en-US" sz="14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sz="1400" b="1" dirty="0">
                <a:solidFill>
                  <a:srgbClr val="0000FF"/>
                </a:solidFill>
                <a:latin typeface="Cambria"/>
                <a:cs typeface="Cambria"/>
              </a:rPr>
              <a:t>For </a:t>
            </a:r>
            <a:r>
              <a:rPr lang="en-US" sz="1400" b="1" dirty="0">
                <a:solidFill>
                  <a:srgbClr val="0000FF"/>
                </a:solidFill>
                <a:sym typeface="Symbol"/>
              </a:rPr>
              <a:t></a:t>
            </a:r>
            <a:r>
              <a:rPr lang="en-US" sz="1400" b="1" dirty="0">
                <a:solidFill>
                  <a:srgbClr val="0000FF"/>
                </a:solidFill>
              </a:rPr>
              <a:t> b</a:t>
            </a:r>
            <a:r>
              <a:rPr lang="en-US" sz="1400" b="1" dirty="0">
                <a:solidFill>
                  <a:srgbClr val="0000FF"/>
                </a:solidFill>
                <a:latin typeface="Cambria"/>
                <a:cs typeface="Cambria"/>
              </a:rPr>
              <a:t>etween 0.04 and 0.06 MP</a:t>
            </a:r>
            <a:r>
              <a:rPr lang="en-US" sz="1400" dirty="0">
                <a:latin typeface="Cambria"/>
                <a:cs typeface="Cambria"/>
              </a:rPr>
              <a:t>: optimal soil moisture conditions</a:t>
            </a:r>
          </a:p>
          <a:p>
            <a:pPr marL="285750" indent="-285750">
              <a:buFont typeface="Arial"/>
              <a:buChar char="•"/>
            </a:pPr>
            <a:endParaRPr lang="en-US" sz="14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sz="1400" b="1" dirty="0">
                <a:solidFill>
                  <a:srgbClr val="0000FF"/>
                </a:solidFill>
                <a:latin typeface="Cambria"/>
                <a:cs typeface="Cambria"/>
              </a:rPr>
              <a:t>For </a:t>
            </a:r>
            <a:r>
              <a:rPr lang="en-US" sz="1400" b="1" dirty="0">
                <a:solidFill>
                  <a:srgbClr val="0000FF"/>
                </a:solidFill>
                <a:latin typeface="Cambria"/>
                <a:cs typeface="Cambria"/>
                <a:sym typeface="Symbol"/>
              </a:rPr>
              <a:t></a:t>
            </a:r>
            <a:r>
              <a:rPr lang="en-US" sz="1400" b="1" dirty="0">
                <a:solidFill>
                  <a:srgbClr val="0000FF"/>
                </a:solidFill>
                <a:latin typeface="Cambria"/>
                <a:cs typeface="Cambria"/>
              </a:rPr>
              <a:t> between 0.06 and 100 MP</a:t>
            </a:r>
            <a:r>
              <a:rPr lang="en-US" sz="1400" dirty="0">
                <a:latin typeface="Cambria"/>
                <a:cs typeface="Cambria"/>
              </a:rPr>
              <a:t>: </a:t>
            </a:r>
            <a:r>
              <a:rPr lang="en-US" sz="1400" dirty="0" err="1">
                <a:latin typeface="Cambria"/>
                <a:cs typeface="Cambria"/>
              </a:rPr>
              <a:t>f</a:t>
            </a:r>
            <a:r>
              <a:rPr lang="en-US" sz="1400" baseline="-25000" dirty="0" err="1">
                <a:latin typeface="Cambria"/>
                <a:cs typeface="Cambria"/>
              </a:rPr>
              <a:t>H</a:t>
            </a:r>
            <a:r>
              <a:rPr lang="en-US" sz="1400" dirty="0">
                <a:latin typeface="Cambria"/>
                <a:cs typeface="Cambria"/>
              </a:rPr>
              <a:t>(</a:t>
            </a:r>
            <a:r>
              <a:rPr lang="en-US" sz="1400" dirty="0" err="1">
                <a:latin typeface="Cambria"/>
                <a:cs typeface="Cambria"/>
              </a:rPr>
              <a:t>ψ</a:t>
            </a:r>
            <a:r>
              <a:rPr lang="en-US" sz="1400" dirty="0">
                <a:latin typeface="Cambria"/>
                <a:cs typeface="Cambria"/>
              </a:rPr>
              <a:t>) decreases linearly with the logarithm of </a:t>
            </a:r>
            <a:r>
              <a:rPr lang="en-US" sz="1400" dirty="0">
                <a:latin typeface="Cambria"/>
                <a:cs typeface="Cambria"/>
                <a:sym typeface="Symbol"/>
              </a:rPr>
              <a:t></a:t>
            </a:r>
            <a:r>
              <a:rPr lang="en-US" sz="1400" dirty="0">
                <a:latin typeface="Cambria"/>
                <a:cs typeface="Cambria"/>
              </a:rPr>
              <a:t> </a:t>
            </a:r>
          </a:p>
          <a:p>
            <a:pPr marL="285750" indent="-285750">
              <a:buFont typeface="Arial"/>
              <a:buChar char="•"/>
            </a:pPr>
            <a:endParaRPr lang="en-US" sz="14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sz="1400" b="1" dirty="0">
                <a:solidFill>
                  <a:srgbClr val="0000FF"/>
                </a:solidFill>
                <a:latin typeface="Cambria"/>
                <a:cs typeface="Cambria"/>
              </a:rPr>
              <a:t>For </a:t>
            </a:r>
            <a:r>
              <a:rPr lang="en-US" sz="1400" b="1" dirty="0">
                <a:solidFill>
                  <a:srgbClr val="0000FF"/>
                </a:solidFill>
                <a:latin typeface="Cambria"/>
                <a:cs typeface="Cambria"/>
                <a:sym typeface="Symbol"/>
              </a:rPr>
              <a:t></a:t>
            </a:r>
            <a:r>
              <a:rPr lang="en-US" sz="1400" b="1" dirty="0">
                <a:solidFill>
                  <a:srgbClr val="0000FF"/>
                </a:solidFill>
                <a:latin typeface="Cambria"/>
                <a:cs typeface="Cambria"/>
              </a:rPr>
              <a:t> greater than 100 MP</a:t>
            </a:r>
            <a:r>
              <a:rPr lang="en-US" sz="1400" dirty="0">
                <a:latin typeface="Cambria"/>
                <a:cs typeface="Cambria"/>
              </a:rPr>
              <a:t>: no microbial respiration (too dry)</a:t>
            </a:r>
          </a:p>
          <a:p>
            <a:pPr marL="285750" indent="-285750">
              <a:buFont typeface="Arial"/>
              <a:buChar char="•"/>
            </a:pPr>
            <a:endParaRPr lang="en-US" sz="14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sz="1400" b="1" dirty="0">
                <a:solidFill>
                  <a:srgbClr val="0000FF"/>
                </a:solidFill>
                <a:latin typeface="Cambria"/>
                <a:cs typeface="Cambria"/>
              </a:rPr>
              <a:t>For </a:t>
            </a:r>
            <a:r>
              <a:rPr lang="en-US" sz="1400" b="1" dirty="0">
                <a:solidFill>
                  <a:srgbClr val="0000FF"/>
                </a:solidFill>
                <a:latin typeface="Cambria"/>
                <a:cs typeface="Cambria"/>
                <a:sym typeface="Symbol"/>
              </a:rPr>
              <a:t></a:t>
            </a:r>
            <a:r>
              <a:rPr lang="en-US" sz="1400" b="1" dirty="0">
                <a:solidFill>
                  <a:srgbClr val="0000FF"/>
                </a:solidFill>
                <a:latin typeface="Cambria"/>
                <a:cs typeface="Cambria"/>
              </a:rPr>
              <a:t> between 0.04 and Saturation</a:t>
            </a:r>
            <a:r>
              <a:rPr lang="en-US" sz="1400" dirty="0">
                <a:latin typeface="Cambria"/>
                <a:cs typeface="Cambria"/>
              </a:rPr>
              <a:t>: </a:t>
            </a:r>
            <a:r>
              <a:rPr lang="en-US" sz="1400" dirty="0" err="1">
                <a:latin typeface="Cambria"/>
                <a:cs typeface="Cambria"/>
              </a:rPr>
              <a:t>f</a:t>
            </a:r>
            <a:r>
              <a:rPr lang="en-US" sz="1400" baseline="-25000" dirty="0" err="1">
                <a:latin typeface="Cambria"/>
                <a:cs typeface="Cambria"/>
              </a:rPr>
              <a:t>H</a:t>
            </a:r>
            <a:r>
              <a:rPr lang="en-US" sz="1400" dirty="0">
                <a:latin typeface="Cambria"/>
                <a:cs typeface="Cambria"/>
              </a:rPr>
              <a:t>(</a:t>
            </a:r>
            <a:r>
              <a:rPr lang="en-US" sz="1400" dirty="0" err="1">
                <a:latin typeface="Cambria"/>
                <a:cs typeface="Cambria"/>
              </a:rPr>
              <a:t>ψ</a:t>
            </a:r>
            <a:r>
              <a:rPr lang="en-US" sz="1400" dirty="0">
                <a:latin typeface="Cambria"/>
                <a:cs typeface="Cambria"/>
              </a:rPr>
              <a:t>) decreases linearly with the logarithm of </a:t>
            </a:r>
            <a:r>
              <a:rPr lang="en-US" sz="1400" dirty="0">
                <a:latin typeface="Cambria"/>
                <a:cs typeface="Cambria"/>
                <a:sym typeface="Symbol"/>
              </a:rPr>
              <a:t></a:t>
            </a:r>
            <a:r>
              <a:rPr lang="en-US" sz="1400" dirty="0">
                <a:latin typeface="Cambria"/>
                <a:cs typeface="Cambria"/>
              </a:rPr>
              <a:t> </a:t>
            </a:r>
          </a:p>
          <a:p>
            <a:pPr marL="285750" indent="-285750">
              <a:buFont typeface="Arial"/>
              <a:buChar char="•"/>
            </a:pPr>
            <a:endParaRPr lang="en-US" sz="14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sz="1400" b="1" dirty="0">
                <a:solidFill>
                  <a:srgbClr val="0000FF"/>
                </a:solidFill>
                <a:latin typeface="Cambria"/>
                <a:cs typeface="Cambria"/>
              </a:rPr>
              <a:t>At saturation</a:t>
            </a:r>
            <a:r>
              <a:rPr lang="en-US" sz="1400" dirty="0">
                <a:latin typeface="Cambria"/>
                <a:cs typeface="Cambria"/>
              </a:rPr>
              <a:t>: Half the optimal respiration rate</a:t>
            </a:r>
          </a:p>
          <a:p>
            <a:pPr marL="285750" indent="-285750">
              <a:buFont typeface="Arial"/>
              <a:buChar char="•"/>
            </a:pPr>
            <a:endParaRPr lang="en-US" sz="14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sz="1400" b="1" dirty="0">
                <a:solidFill>
                  <a:srgbClr val="0000FF"/>
                </a:solidFill>
                <a:latin typeface="Cambria"/>
                <a:cs typeface="Cambria"/>
              </a:rPr>
              <a:t>For [</a:t>
            </a:r>
            <a:r>
              <a:rPr lang="en-US" sz="1400" b="1" dirty="0" err="1">
                <a:solidFill>
                  <a:srgbClr val="0000FF"/>
                </a:solidFill>
                <a:latin typeface="Cambria"/>
                <a:cs typeface="Cambria"/>
              </a:rPr>
              <a:t>f</a:t>
            </a:r>
            <a:r>
              <a:rPr lang="en-US" sz="1400" b="1" baseline="-25000" dirty="0" err="1">
                <a:solidFill>
                  <a:srgbClr val="0000FF"/>
                </a:solidFill>
                <a:latin typeface="Cambria"/>
                <a:cs typeface="Cambria"/>
              </a:rPr>
              <a:t>H</a:t>
            </a:r>
            <a:r>
              <a:rPr lang="en-US" sz="1400" b="1" dirty="0">
                <a:solidFill>
                  <a:srgbClr val="0000FF"/>
                </a:solidFill>
                <a:latin typeface="Cambria"/>
                <a:cs typeface="Cambria"/>
              </a:rPr>
              <a:t>(</a:t>
            </a:r>
            <a:r>
              <a:rPr lang="en-US" sz="1400" b="1" dirty="0" err="1">
                <a:solidFill>
                  <a:srgbClr val="0000FF"/>
                </a:solidFill>
                <a:latin typeface="Cambria"/>
                <a:cs typeface="Cambria"/>
              </a:rPr>
              <a:t>ψ</a:t>
            </a:r>
            <a:r>
              <a:rPr lang="en-US" sz="1400" b="1" dirty="0">
                <a:solidFill>
                  <a:srgbClr val="0000FF"/>
                </a:solidFill>
                <a:latin typeface="Cambria"/>
                <a:cs typeface="Cambria"/>
              </a:rPr>
              <a:t>)]</a:t>
            </a:r>
            <a:r>
              <a:rPr lang="en-US" sz="1400" dirty="0">
                <a:latin typeface="Cambria"/>
                <a:cs typeface="Cambria"/>
              </a:rPr>
              <a:t>: Use root zone soil moisture</a:t>
            </a:r>
          </a:p>
          <a:p>
            <a:pPr marL="285750" indent="-285750">
              <a:buFont typeface="Arial"/>
              <a:buChar char="•"/>
            </a:pPr>
            <a:endParaRPr lang="en-US" sz="1400" dirty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sz="1400" b="1" dirty="0">
                <a:solidFill>
                  <a:srgbClr val="0000FF"/>
                </a:solidFill>
                <a:latin typeface="Cambria"/>
                <a:cs typeface="Cambria"/>
              </a:rPr>
              <a:t>For [</a:t>
            </a:r>
            <a:r>
              <a:rPr lang="en-US" sz="1400" b="1" dirty="0" err="1">
                <a:solidFill>
                  <a:srgbClr val="0000FF"/>
                </a:solidFill>
                <a:latin typeface="Cambria"/>
                <a:cs typeface="Cambria"/>
              </a:rPr>
              <a:t>f</a:t>
            </a:r>
            <a:r>
              <a:rPr lang="en-US" sz="1400" b="1" baseline="-25000" dirty="0" err="1">
                <a:solidFill>
                  <a:srgbClr val="0000FF"/>
                </a:solidFill>
                <a:latin typeface="Cambria"/>
                <a:cs typeface="Cambria"/>
              </a:rPr>
              <a:t>D</a:t>
            </a:r>
            <a:r>
              <a:rPr lang="en-US" sz="1400" b="1" dirty="0">
                <a:solidFill>
                  <a:srgbClr val="0000FF"/>
                </a:solidFill>
                <a:latin typeface="Cambria"/>
                <a:cs typeface="Cambria"/>
              </a:rPr>
              <a:t>(</a:t>
            </a:r>
            <a:r>
              <a:rPr lang="en-US" sz="1400" b="1" dirty="0" err="1">
                <a:solidFill>
                  <a:srgbClr val="0000FF"/>
                </a:solidFill>
                <a:latin typeface="Cambria"/>
                <a:cs typeface="Cambria"/>
              </a:rPr>
              <a:t>ψ</a:t>
            </a:r>
            <a:r>
              <a:rPr lang="en-US" sz="1400" b="1" dirty="0">
                <a:solidFill>
                  <a:srgbClr val="0000FF"/>
                </a:solidFill>
                <a:latin typeface="Cambria"/>
                <a:cs typeface="Cambria"/>
              </a:rPr>
              <a:t>)]</a:t>
            </a:r>
            <a:r>
              <a:rPr lang="en-US" sz="1400" dirty="0">
                <a:latin typeface="Cambria"/>
                <a:cs typeface="Cambria"/>
              </a:rPr>
              <a:t>: Use only top soil layer moisture content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9971185"/>
              </p:ext>
            </p:extLst>
          </p:nvPr>
        </p:nvGraphicFramePr>
        <p:xfrm>
          <a:off x="1548425" y="2968322"/>
          <a:ext cx="1809952" cy="3404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282700" imgH="241300" progId="Equation.3">
                  <p:embed/>
                </p:oleObj>
              </mc:Choice>
              <mc:Fallback>
                <p:oleObj name="Equation" r:id="rId5" imgW="12827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48425" y="2968322"/>
                        <a:ext cx="1809952" cy="3404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348899D6-0089-E448-A36D-D48C73F43F29}"/>
              </a:ext>
            </a:extLst>
          </p:cNvPr>
          <p:cNvSpPr txBox="1"/>
          <p:nvPr/>
        </p:nvSpPr>
        <p:spPr>
          <a:xfrm>
            <a:off x="3275010" y="11281"/>
            <a:ext cx="2593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>
                <a:solidFill>
                  <a:srgbClr val="FF0000"/>
                </a:solidFill>
                <a:latin typeface="Cambria"/>
                <a:cs typeface="Cambria"/>
              </a:rPr>
              <a:t>2. Simple Model for HR</a:t>
            </a:r>
          </a:p>
        </p:txBody>
      </p:sp>
    </p:spTree>
    <p:extLst>
      <p:ext uri="{BB962C8B-B14F-4D97-AF65-F5344CB8AC3E}">
        <p14:creationId xmlns:p14="http://schemas.microsoft.com/office/powerpoint/2010/main" val="37972161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2020</TotalTime>
  <Words>1422</Words>
  <Application>Microsoft Macintosh PowerPoint</Application>
  <PresentationFormat>On-screen Show (4:3)</PresentationFormat>
  <Paragraphs>195</Paragraphs>
  <Slides>16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Cambria</vt:lpstr>
      <vt:lpstr>Symbol</vt:lpstr>
      <vt:lpstr>Times New Roman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Ranga</dc:creator>
  <cp:lastModifiedBy>Myneni, Ranga B</cp:lastModifiedBy>
  <cp:revision>460</cp:revision>
  <dcterms:created xsi:type="dcterms:W3CDTF">2015-03-30T17:48:03Z</dcterms:created>
  <dcterms:modified xsi:type="dcterms:W3CDTF">2022-09-22T13:28:07Z</dcterms:modified>
</cp:coreProperties>
</file>