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2" r:id="rId2"/>
    <p:sldId id="327" r:id="rId3"/>
    <p:sldId id="295" r:id="rId4"/>
    <p:sldId id="297" r:id="rId5"/>
    <p:sldId id="296" r:id="rId6"/>
    <p:sldId id="298" r:id="rId7"/>
    <p:sldId id="299" r:id="rId8"/>
    <p:sldId id="300" r:id="rId9"/>
    <p:sldId id="301" r:id="rId10"/>
    <p:sldId id="303" r:id="rId11"/>
    <p:sldId id="304" r:id="rId12"/>
    <p:sldId id="305" r:id="rId13"/>
    <p:sldId id="309" r:id="rId14"/>
    <p:sldId id="307" r:id="rId15"/>
    <p:sldId id="308" r:id="rId16"/>
    <p:sldId id="310" r:id="rId17"/>
    <p:sldId id="311" r:id="rId18"/>
    <p:sldId id="329" r:id="rId19"/>
    <p:sldId id="312" r:id="rId20"/>
    <p:sldId id="32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0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265A-3E0F-7C43-8EC8-52C3A020F6C4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AF4E-8010-AC4B-9D14-A8200707A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5E487-14DF-0546-A4A5-73B616E34DBE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1C97A-EB17-164E-9C98-38CF480D2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24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1C97A-EB17-164E-9C98-38CF480D27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11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6983-13BA-7B41-98C7-A37F0B5AFE36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0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91E8-15EB-314F-BD98-673CEF1676BB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5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2719-B3C6-094F-B1F2-6CDF4BCA8C1E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4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5271-E2BD-DA4F-86E6-4B9A95EE2CC6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8621-34CB-9246-8535-DB059E6012C2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2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5A0F8-2243-5649-8562-4517CAF3278D}" type="datetime1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1917-2F09-0642-84BE-935BE0E8A289}" type="datetime1">
              <a:rPr lang="en-US" smtClean="0"/>
              <a:t>9/22/22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13D8-E926-8442-AD97-59959411E98A}" type="datetime1">
              <a:rPr lang="en-US" smtClean="0"/>
              <a:t>9/22/22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5B05E-EC6B-6045-B0FD-8FA3935A6A2B}" type="datetime1">
              <a:rPr lang="en-US" smtClean="0"/>
              <a:t>9/22/22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425F3-3D3C-FC4B-8610-9BED52388098}" type="datetime1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9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46ED-EF04-8B4A-AB4C-EA089630AA28}" type="datetime1">
              <a:rPr lang="en-US" smtClean="0"/>
              <a:t>9/22/22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4953-0728-9642-B480-3E48FA43A884}" type="datetime1">
              <a:rPr lang="en-US" smtClean="0"/>
              <a:t>9/22/22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B7B7-15E6-4245-A3E2-B92748BF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428" y="2215213"/>
            <a:ext cx="4282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EE529 Fall 2022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Chapter 02: Vegetation-Carbon-Models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Cambria"/>
                <a:cs typeface="Cambria"/>
              </a:rPr>
              <a:t>Part-03</a:t>
            </a:r>
            <a:endParaRPr lang="en-US" dirty="0">
              <a:solidFill>
                <a:srgbClr val="008000"/>
              </a:solidFill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266" y="4533815"/>
            <a:ext cx="3127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Prof. Ranga B. </a:t>
            </a:r>
            <a:r>
              <a:rPr lang="en-US" b="1" dirty="0" err="1">
                <a:solidFill>
                  <a:srgbClr val="0000FF"/>
                </a:solidFill>
                <a:latin typeface="Cambria"/>
                <a:cs typeface="Cambria"/>
              </a:rPr>
              <a:t>Myneni</a:t>
            </a:r>
            <a:endParaRPr lang="en-US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Cambria"/>
                <a:cs typeface="Cambria"/>
              </a:rPr>
              <a:t>ranga.myneni@gmail.com</a:t>
            </a:r>
            <a:r>
              <a:rPr lang="en-US" b="1">
                <a:solidFill>
                  <a:srgbClr val="0000FF"/>
                </a:solidFill>
                <a:latin typeface="Cambria"/>
                <a:cs typeface="Cambria"/>
              </a:rPr>
              <a:t>)</a:t>
            </a:r>
            <a:endParaRPr lang="en-US" b="1" dirty="0">
              <a:solidFill>
                <a:srgbClr val="0000FF"/>
              </a:solidFill>
              <a:latin typeface="Cambria"/>
              <a:cs typeface="Cambria"/>
            </a:endParaRPr>
          </a:p>
        </p:txBody>
      </p:sp>
      <p:pic>
        <p:nvPicPr>
          <p:cNvPr id="4" name="Picture 3" descr="bostonuniversity_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068" y="310997"/>
            <a:ext cx="2025056" cy="7436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5DE86-D79B-9645-9884-3932BA3E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4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249" y="466866"/>
            <a:ext cx="8761564" cy="3949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Now, we want to calculate: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dif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:    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diffuse PAR absorbed </a:t>
            </a:r>
            <a:r>
              <a:rPr lang="en-US" sz="1600" dirty="0">
                <a:latin typeface="Cambria"/>
                <a:cs typeface="Cambria"/>
              </a:rPr>
              <a:t>by a leaf at “depth” L of orientation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Diffuse sky light is incident on the canopy from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all downward directions </a:t>
            </a:r>
            <a:r>
              <a:rPr lang="en-US" sz="1600" dirty="0">
                <a:latin typeface="Cambria"/>
                <a:cs typeface="Cambria"/>
              </a:rPr>
              <a:t>in the hemisphere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(1-</a:t>
            </a:r>
            <a:r>
              <a:rPr lang="en-US" sz="1600" b="1" dirty="0">
                <a:solidFill>
                  <a:srgbClr val="0000FF"/>
                </a:solidFill>
                <a:latin typeface="Symbol" charset="2"/>
                <a:cs typeface="Symbol" charset="2"/>
              </a:rPr>
              <a:t>g)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PAR </a:t>
            </a:r>
            <a:r>
              <a:rPr lang="en-US" sz="1600" dirty="0">
                <a:latin typeface="Cambria"/>
                <a:cs typeface="Cambria"/>
              </a:rPr>
              <a:t>is the diffuse PAR Flux incident at the top of the canopy (</a:t>
            </a:r>
            <a:r>
              <a:rPr lang="en-US" sz="1600" dirty="0">
                <a:latin typeface="Symbol" charset="2"/>
                <a:cs typeface="Symbol" charset="2"/>
              </a:rPr>
              <a:t>m 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E/m</a:t>
            </a:r>
            <a:r>
              <a:rPr lang="en-US" sz="1600" baseline="30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/s)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Assume the sky to be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uniformly</a:t>
            </a:r>
            <a:r>
              <a:rPr lang="en-US" sz="1600" dirty="0">
                <a:latin typeface="Cambria"/>
                <a:cs typeface="Cambria"/>
              </a:rPr>
              <a:t> bright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Then, the diffuse intensity is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independent</a:t>
            </a:r>
            <a:r>
              <a:rPr lang="en-US" sz="1600" dirty="0">
                <a:latin typeface="Cambria"/>
                <a:cs typeface="Cambria"/>
              </a:rPr>
              <a:t> of incident direction (I = F/</a:t>
            </a:r>
            <a:r>
              <a:rPr lang="en-US" sz="1600" dirty="0">
                <a:latin typeface="Symbol" charset="2"/>
                <a:cs typeface="Symbol" charset="2"/>
              </a:rPr>
              <a:t>p, </a:t>
            </a:r>
            <a:r>
              <a:rPr lang="en-US" sz="1600" dirty="0">
                <a:latin typeface="Cambria"/>
                <a:cs typeface="Cambria"/>
              </a:rPr>
              <a:t>Intensity=Flux/</a:t>
            </a:r>
            <a:r>
              <a:rPr lang="en-US" sz="1600" dirty="0">
                <a:latin typeface="Symbol" charset="2"/>
                <a:cs typeface="Symbol" charset="2"/>
              </a:rPr>
              <a:t>p)</a:t>
            </a: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Let I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 denote the diffuse sky intensity  [I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 = (1-</a:t>
            </a:r>
            <a:r>
              <a:rPr lang="en-US" sz="1600" dirty="0">
                <a:latin typeface="Symbol" charset="2"/>
                <a:cs typeface="Symbol" charset="2"/>
              </a:rPr>
              <a:t>g) </a:t>
            </a:r>
            <a:r>
              <a:rPr lang="en-US" sz="1600" dirty="0">
                <a:latin typeface="Cambria"/>
                <a:cs typeface="Cambria"/>
              </a:rPr>
              <a:t>PAR /</a:t>
            </a:r>
            <a:r>
              <a:rPr lang="en-US" sz="1600" dirty="0">
                <a:latin typeface="Symbol" charset="2"/>
                <a:cs typeface="Symbol" charset="2"/>
              </a:rPr>
              <a:t>p]</a:t>
            </a: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768" y="4134769"/>
            <a:ext cx="2795300" cy="2311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0943" y="6356350"/>
            <a:ext cx="2253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Credit</a:t>
            </a:r>
            <a:r>
              <a:rPr lang="en-US" sz="1400" dirty="0">
                <a:latin typeface="Cambria"/>
                <a:cs typeface="Cambria"/>
              </a:rPr>
              <a:t>: Radiometry Solvers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54DC99-D78C-AB4B-9ABE-1D502430BA33}"/>
              </a:ext>
            </a:extLst>
          </p:cNvPr>
          <p:cNvSpPr txBox="1"/>
          <p:nvPr/>
        </p:nvSpPr>
        <p:spPr>
          <a:xfrm>
            <a:off x="3379773" y="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B4982-90CB-024B-A99C-06DE25C0662B}"/>
              </a:ext>
            </a:extLst>
          </p:cNvPr>
          <p:cNvSpPr/>
          <p:nvPr/>
        </p:nvSpPr>
        <p:spPr>
          <a:xfrm>
            <a:off x="488753" y="1125474"/>
            <a:ext cx="1111448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5547C6-D9A9-2741-8498-95F2047EDAC9}"/>
              </a:ext>
            </a:extLst>
          </p:cNvPr>
          <p:cNvSpPr/>
          <p:nvPr/>
        </p:nvSpPr>
        <p:spPr>
          <a:xfrm>
            <a:off x="3832640" y="3564932"/>
            <a:ext cx="1663285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249" y="466866"/>
            <a:ext cx="8761564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Divide the sky-hemisphere into equal number M discrete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solid angles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diffuse intensity is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equal</a:t>
            </a:r>
            <a:r>
              <a:rPr lang="en-US" sz="1600" dirty="0">
                <a:latin typeface="Cambria"/>
                <a:cs typeface="Cambria"/>
              </a:rPr>
              <a:t> in each of these solid angles is:  </a:t>
            </a:r>
            <a:r>
              <a:rPr lang="en-US" sz="1600" dirty="0" err="1">
                <a:latin typeface="Cambria"/>
                <a:cs typeface="Cambria"/>
              </a:rPr>
              <a:t>I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 </a:t>
            </a:r>
            <a:r>
              <a:rPr lang="en-US" sz="1600" dirty="0">
                <a:latin typeface="Cambria"/>
                <a:cs typeface="Cambria"/>
              </a:rPr>
              <a:t>= [(1-</a:t>
            </a:r>
            <a:r>
              <a:rPr lang="en-US" sz="1600" dirty="0">
                <a:latin typeface="Symbol" charset="2"/>
                <a:cs typeface="Symbol" charset="2"/>
              </a:rPr>
              <a:t>g) </a:t>
            </a:r>
            <a:r>
              <a:rPr lang="en-US" sz="1600" dirty="0">
                <a:latin typeface="Cambria"/>
                <a:cs typeface="Cambria"/>
              </a:rPr>
              <a:t>PAR /</a:t>
            </a:r>
            <a:r>
              <a:rPr lang="en-US" sz="1600" dirty="0">
                <a:latin typeface="Symbol" charset="2"/>
                <a:cs typeface="Symbol" charset="2"/>
              </a:rPr>
              <a:t>p] 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diffuse intensity at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depth L</a:t>
            </a:r>
            <a:r>
              <a:rPr lang="en-US" sz="1600" dirty="0">
                <a:latin typeface="Cambria"/>
                <a:cs typeface="Cambria"/>
              </a:rPr>
              <a:t> in the canopy is: </a:t>
            </a:r>
            <a:r>
              <a:rPr lang="en-US" sz="1600" dirty="0" err="1">
                <a:latin typeface="Cambria"/>
                <a:cs typeface="Cambria"/>
              </a:rPr>
              <a:t>I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Symbol" charset="2"/>
                <a:cs typeface="Symbol" charset="2"/>
              </a:rPr>
              <a:t> </a:t>
            </a:r>
            <a:r>
              <a:rPr lang="en-US" sz="1600" dirty="0">
                <a:latin typeface="Cambria"/>
                <a:cs typeface="Cambria"/>
              </a:rPr>
              <a:t>exp(-</a:t>
            </a:r>
            <a:r>
              <a:rPr lang="en-US" sz="1600" dirty="0" err="1">
                <a:latin typeface="Cambria"/>
                <a:cs typeface="Cambria"/>
              </a:rPr>
              <a:t>K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[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Note </a:t>
            </a:r>
            <a:r>
              <a:rPr lang="en-US" sz="1600" dirty="0">
                <a:latin typeface="Cambria"/>
                <a:cs typeface="Cambria"/>
              </a:rPr>
              <a:t>: </a:t>
            </a:r>
            <a:r>
              <a:rPr lang="en-US" sz="1600" dirty="0" err="1">
                <a:latin typeface="Cambria"/>
                <a:cs typeface="Cambria"/>
              </a:rPr>
              <a:t>K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=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(0.5/|cosine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|)]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diffuse intensity incident along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normal to a leaf </a:t>
            </a:r>
            <a:r>
              <a:rPr lang="en-US" sz="1600" dirty="0">
                <a:latin typeface="Cambria"/>
                <a:cs typeface="Cambria"/>
              </a:rPr>
              <a:t>is: </a:t>
            </a:r>
            <a:r>
              <a:rPr lang="en-US" sz="1600" dirty="0" err="1">
                <a:latin typeface="Cambria"/>
                <a:cs typeface="Cambria"/>
              </a:rPr>
              <a:t>I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Symbol" charset="2"/>
                <a:cs typeface="Symbol" charset="2"/>
              </a:rPr>
              <a:t>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Symbol" charset="2"/>
                <a:cs typeface="Symbol" charset="2"/>
              </a:rPr>
              <a:t> </a:t>
            </a:r>
            <a:r>
              <a:rPr lang="en-US" sz="1600" dirty="0">
                <a:latin typeface="Cambria"/>
                <a:cs typeface="Cambria"/>
              </a:rPr>
              <a:t>exp(-</a:t>
            </a:r>
            <a:r>
              <a:rPr lang="en-US" sz="1600" dirty="0" err="1">
                <a:latin typeface="Cambria"/>
                <a:cs typeface="Cambria"/>
              </a:rPr>
              <a:t>K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absorbed portion </a:t>
            </a:r>
            <a:r>
              <a:rPr lang="en-US" sz="1600" dirty="0">
                <a:latin typeface="Cambria"/>
                <a:cs typeface="Cambria"/>
              </a:rPr>
              <a:t>of the above is: (1-</a:t>
            </a:r>
            <a:r>
              <a:rPr lang="en-US" sz="1600" dirty="0">
                <a:latin typeface="Symbol" charset="2"/>
                <a:cs typeface="Symbol" charset="2"/>
              </a:rPr>
              <a:t>w</a:t>
            </a:r>
            <a:r>
              <a:rPr lang="en-US" sz="1600" dirty="0">
                <a:latin typeface="Cambria"/>
                <a:cs typeface="Cambria"/>
              </a:rPr>
              <a:t>) I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Symbol" charset="2"/>
                <a:cs typeface="Symbol" charset="2"/>
              </a:rPr>
              <a:t> 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Cambria"/>
                <a:cs typeface="Cambria"/>
              </a:rPr>
              <a:t>exp</a:t>
            </a:r>
            <a:r>
              <a:rPr lang="en-US" sz="1600" dirty="0">
                <a:latin typeface="Cambria"/>
                <a:cs typeface="Cambria"/>
              </a:rPr>
              <a:t>(-</a:t>
            </a:r>
            <a:r>
              <a:rPr lang="en-US" sz="1600" dirty="0" err="1">
                <a:latin typeface="Cambria"/>
                <a:cs typeface="Cambria"/>
              </a:rPr>
              <a:t>K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Finally,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sum</a:t>
            </a:r>
            <a:r>
              <a:rPr lang="en-US" sz="1600" dirty="0">
                <a:latin typeface="Cambria"/>
                <a:cs typeface="Cambria"/>
              </a:rPr>
              <a:t> this over all M discrete solid angles to obtain </a:t>
            </a: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dif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</a:t>
            </a:r>
          </a:p>
          <a:p>
            <a:pPr marL="2857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dif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= </a:t>
            </a:r>
            <a:r>
              <a:rPr lang="en-US" sz="1600" dirty="0" err="1">
                <a:latin typeface="Symbol" charset="2"/>
                <a:cs typeface="Symbol" charset="2"/>
              </a:rPr>
              <a:t>S</a:t>
            </a:r>
            <a:r>
              <a:rPr lang="en-US" sz="1600" baseline="30000" dirty="0" err="1">
                <a:latin typeface="Cambria"/>
                <a:cs typeface="Cambria"/>
              </a:rPr>
              <a:t>M</a:t>
            </a:r>
            <a:r>
              <a:rPr lang="en-US" sz="1600" baseline="-25000" dirty="0" err="1">
                <a:latin typeface="Cambria"/>
                <a:cs typeface="Cambria"/>
              </a:rPr>
              <a:t>m</a:t>
            </a:r>
            <a:r>
              <a:rPr lang="en-US" sz="1600" baseline="-25000" dirty="0">
                <a:latin typeface="Cambria"/>
                <a:cs typeface="Cambria"/>
              </a:rPr>
              <a:t>=1</a:t>
            </a:r>
            <a:r>
              <a:rPr lang="en-US" sz="1600" baseline="-25000" dirty="0">
                <a:latin typeface="Symbol" charset="2"/>
                <a:cs typeface="Symbol" charset="2"/>
              </a:rPr>
              <a:t> </a:t>
            </a:r>
            <a:r>
              <a:rPr lang="en-US" sz="1600" dirty="0">
                <a:latin typeface="Cambria"/>
                <a:cs typeface="Cambria"/>
              </a:rPr>
              <a:t>(1-</a:t>
            </a:r>
            <a:r>
              <a:rPr lang="en-US" sz="1600" dirty="0">
                <a:latin typeface="Symbol" charset="2"/>
                <a:cs typeface="Symbol" charset="2"/>
              </a:rPr>
              <a:t>w</a:t>
            </a:r>
            <a:r>
              <a:rPr lang="en-US" sz="1600" dirty="0">
                <a:latin typeface="Cambria"/>
                <a:cs typeface="Cambria"/>
              </a:rPr>
              <a:t>) I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Symbol" charset="2"/>
                <a:cs typeface="Symbol" charset="2"/>
              </a:rPr>
              <a:t> </a:t>
            </a:r>
            <a:r>
              <a:rPr lang="en-US" sz="1600" dirty="0">
                <a:latin typeface="Cambria"/>
                <a:cs typeface="Cambria"/>
              </a:rPr>
              <a:t>exp(-</a:t>
            </a:r>
            <a:r>
              <a:rPr lang="en-US" sz="1600" dirty="0" err="1">
                <a:latin typeface="Cambria"/>
                <a:cs typeface="Cambria"/>
              </a:rPr>
              <a:t>K</a:t>
            </a:r>
            <a:r>
              <a:rPr lang="en-US" sz="1600" baseline="-25000" dirty="0" err="1">
                <a:latin typeface="Cambria"/>
                <a:cs typeface="Cambria"/>
              </a:rPr>
              <a:t>d</a:t>
            </a:r>
            <a:r>
              <a:rPr lang="en-US" sz="16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 </a:t>
            </a:r>
            <a:r>
              <a:rPr lang="en-US" sz="1600" dirty="0">
                <a:latin typeface="Symbol" charset="2"/>
                <a:cs typeface="Symbol" charset="2"/>
              </a:rPr>
              <a:t>D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d</a:t>
            </a:r>
          </a:p>
          <a:p>
            <a:pPr marL="285750" lvl="1" indent="-285750">
              <a:buFont typeface="Arial"/>
              <a:buChar char="•"/>
            </a:pPr>
            <a:endParaRPr lang="en-US" sz="1600" baseline="-25000" dirty="0">
              <a:latin typeface="Cambria"/>
              <a:cs typeface="Cambria"/>
            </a:endParaRPr>
          </a:p>
          <a:p>
            <a:pPr marL="2857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corresponding continuous expression is: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959" y="4288157"/>
            <a:ext cx="2795300" cy="2311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39134" y="6509738"/>
            <a:ext cx="2253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ambria"/>
                <a:cs typeface="Cambria"/>
              </a:rPr>
              <a:t>Credit</a:t>
            </a:r>
            <a:r>
              <a:rPr lang="en-US" sz="1400" dirty="0">
                <a:latin typeface="Cambria"/>
                <a:cs typeface="Cambria"/>
              </a:rPr>
              <a:t>: Radiometry Solvers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92146"/>
              </p:ext>
            </p:extLst>
          </p:nvPr>
        </p:nvGraphicFramePr>
        <p:xfrm>
          <a:off x="277751" y="4625594"/>
          <a:ext cx="5580186" cy="64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300" imgH="482600" progId="Equation.3">
                  <p:embed/>
                </p:oleObj>
              </mc:Choice>
              <mc:Fallback>
                <p:oleObj name="Equation" r:id="rId3" imgW="41783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751" y="4625594"/>
                        <a:ext cx="5580186" cy="64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30693D-859B-244B-A007-565ABFD50784}"/>
              </a:ext>
            </a:extLst>
          </p:cNvPr>
          <p:cNvSpPr txBox="1"/>
          <p:nvPr/>
        </p:nvSpPr>
        <p:spPr>
          <a:xfrm>
            <a:off x="3332386" y="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80AE09-A4E6-CC44-B130-CC5C66468B35}"/>
              </a:ext>
            </a:extLst>
          </p:cNvPr>
          <p:cNvSpPr/>
          <p:nvPr/>
        </p:nvSpPr>
        <p:spPr>
          <a:xfrm>
            <a:off x="7429891" y="2239753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575967-52C9-BE47-A13A-461BEC1FBDBC}"/>
              </a:ext>
            </a:extLst>
          </p:cNvPr>
          <p:cNvSpPr/>
          <p:nvPr/>
        </p:nvSpPr>
        <p:spPr>
          <a:xfrm>
            <a:off x="6196553" y="2712660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429E14-2F27-9C46-B206-4BE671E9A444}"/>
              </a:ext>
            </a:extLst>
          </p:cNvPr>
          <p:cNvSpPr/>
          <p:nvPr/>
        </p:nvSpPr>
        <p:spPr>
          <a:xfrm>
            <a:off x="4001679" y="3694617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514B36-DF61-C342-AC49-C85BACDCB1E7}"/>
              </a:ext>
            </a:extLst>
          </p:cNvPr>
          <p:cNvSpPr/>
          <p:nvPr/>
        </p:nvSpPr>
        <p:spPr>
          <a:xfrm>
            <a:off x="526852" y="3569838"/>
            <a:ext cx="4273747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CE334-E5E1-A44B-A6E4-E520940A26FE}"/>
              </a:ext>
            </a:extLst>
          </p:cNvPr>
          <p:cNvSpPr/>
          <p:nvPr/>
        </p:nvSpPr>
        <p:spPr>
          <a:xfrm>
            <a:off x="205249" y="4543426"/>
            <a:ext cx="5738352" cy="88956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0947" y="698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Single Leaf Photosynthesis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3213" y="6350215"/>
            <a:ext cx="2133600" cy="365125"/>
          </a:xfrm>
        </p:spPr>
        <p:txBody>
          <a:bodyPr/>
          <a:lstStyle/>
          <a:p>
            <a:fld id="{FB8CB7B7-15E6-4245-A3E2-B92748BF4AA8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285" y="1881709"/>
            <a:ext cx="876156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simplest model is: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Leaf Light-Photosynthesis Response Function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Commercial instruments </a:t>
            </a:r>
            <a:r>
              <a:rPr lang="en-US" sz="1600" dirty="0">
                <a:solidFill>
                  <a:srgbClr val="000000"/>
                </a:solidFill>
                <a:latin typeface="Cambria"/>
                <a:cs typeface="Cambria"/>
              </a:rPr>
              <a:t>available to measure leaf photosynthetic rates and corresponding light levels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rgbClr val="000000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mbria"/>
                <a:cs typeface="Cambria"/>
              </a:rPr>
              <a:t>Exhaustive measurements show a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non-linear response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7" y="3765332"/>
            <a:ext cx="4223706" cy="28172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8164" y="5848619"/>
            <a:ext cx="1966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CID Bio-Science Inc.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261" y="3831613"/>
            <a:ext cx="2806326" cy="26098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72067" y="6532777"/>
            <a:ext cx="4480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Evans and von </a:t>
            </a:r>
            <a:r>
              <a:rPr lang="en-US" sz="1200" dirty="0" err="1">
                <a:latin typeface="Cambria"/>
                <a:cs typeface="Cambria"/>
              </a:rPr>
              <a:t>Caemmerer</a:t>
            </a:r>
            <a:r>
              <a:rPr lang="en-US" sz="1200" dirty="0">
                <a:latin typeface="Cambria"/>
                <a:cs typeface="Cambria"/>
              </a:rPr>
              <a:t>, Australian National 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D85679-6ADF-D242-9F04-06454F3BFB77}"/>
              </a:ext>
            </a:extLst>
          </p:cNvPr>
          <p:cNvSpPr/>
          <p:nvPr/>
        </p:nvSpPr>
        <p:spPr>
          <a:xfrm>
            <a:off x="91285" y="376320"/>
            <a:ext cx="8902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remaining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questions</a:t>
            </a:r>
            <a:r>
              <a:rPr lang="en-US" sz="1600" dirty="0">
                <a:latin typeface="Cambria"/>
                <a:cs typeface="Cambria"/>
              </a:rPr>
              <a:t> are: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lvl="2"/>
            <a:r>
              <a:rPr lang="en-US" sz="1600" dirty="0">
                <a:latin typeface="Cambria"/>
                <a:cs typeface="Cambria"/>
              </a:rPr>
              <a:t>1) </a:t>
            </a:r>
            <a:r>
              <a:rPr lang="en-US" sz="1600" b="1" dirty="0">
                <a:solidFill>
                  <a:srgbClr val="00B050"/>
                </a:solidFill>
                <a:latin typeface="Cambria"/>
                <a:cs typeface="Cambria"/>
              </a:rPr>
              <a:t>what is </a:t>
            </a:r>
            <a:r>
              <a:rPr lang="en-US" sz="1600" b="1" dirty="0" err="1">
                <a:solidFill>
                  <a:srgbClr val="00B050"/>
                </a:solidFill>
                <a:latin typeface="Cambria"/>
                <a:cs typeface="Cambria"/>
              </a:rPr>
              <a:t>Q</a:t>
            </a:r>
            <a:r>
              <a:rPr lang="en-US" sz="1600" b="1" baseline="-25000" dirty="0" err="1">
                <a:solidFill>
                  <a:srgbClr val="00B050"/>
                </a:solidFill>
                <a:latin typeface="Cambria"/>
                <a:cs typeface="Cambria"/>
              </a:rPr>
              <a:t>dir</a:t>
            </a:r>
            <a:r>
              <a:rPr lang="en-US" sz="1600" b="1" dirty="0">
                <a:solidFill>
                  <a:srgbClr val="00B050"/>
                </a:solidFill>
                <a:latin typeface="Cambria"/>
                <a:cs typeface="Cambria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ambria"/>
                <a:cs typeface="Cambria"/>
              </a:rPr>
              <a:t>Q</a:t>
            </a:r>
            <a:r>
              <a:rPr lang="en-US" sz="1600" b="1" baseline="-25000" dirty="0" err="1">
                <a:solidFill>
                  <a:srgbClr val="00B050"/>
                </a:solidFill>
                <a:latin typeface="Cambria"/>
                <a:cs typeface="Cambria"/>
              </a:rPr>
              <a:t>dif</a:t>
            </a:r>
            <a:endParaRPr lang="en-US" sz="1600" b="1" dirty="0">
              <a:solidFill>
                <a:srgbClr val="00B050"/>
              </a:solidFill>
              <a:latin typeface="Cambria"/>
              <a:cs typeface="Cambria"/>
            </a:endParaRPr>
          </a:p>
          <a:p>
            <a:pPr marL="1200150" lvl="2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lvl="2"/>
            <a:r>
              <a:rPr lang="en-US" sz="1600" dirty="0">
                <a:latin typeface="Cambria"/>
                <a:cs typeface="Cambria"/>
              </a:rPr>
              <a:t>2) </a:t>
            </a:r>
            <a:r>
              <a:rPr lang="en-US" sz="1600" b="1" dirty="0">
                <a:solidFill>
                  <a:srgbClr val="2A35F4"/>
                </a:solidFill>
                <a:latin typeface="Cambria"/>
                <a:cs typeface="Cambria"/>
              </a:rPr>
              <a:t>what is model A</a:t>
            </a:r>
          </a:p>
        </p:txBody>
      </p:sp>
    </p:spTree>
    <p:extLst>
      <p:ext uri="{BB962C8B-B14F-4D97-AF65-F5344CB8AC3E}">
        <p14:creationId xmlns:p14="http://schemas.microsoft.com/office/powerpoint/2010/main" val="99650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82043" y="6294995"/>
            <a:ext cx="2133600" cy="365125"/>
          </a:xfrm>
        </p:spPr>
        <p:txBody>
          <a:bodyPr/>
          <a:lstStyle/>
          <a:p>
            <a:fld id="{FB8CB7B7-15E6-4245-A3E2-B92748BF4AA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217" y="376320"/>
            <a:ext cx="8761564" cy="2472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Light-limited rate (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initial slope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CO2 limited rate (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maximal rate of photosynthesis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Transitioning between these two rates (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curvature of the response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Compensation Point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Dark respiration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97" y="6383121"/>
            <a:ext cx="17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Merry Chambers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47" y="2200275"/>
            <a:ext cx="5946461" cy="4459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FAF614-63FC-C14F-987D-9C734051A481}"/>
              </a:ext>
            </a:extLst>
          </p:cNvPr>
          <p:cNvSpPr txBox="1"/>
          <p:nvPr/>
        </p:nvSpPr>
        <p:spPr>
          <a:xfrm>
            <a:off x="2600947" y="6988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Single Leaf Photosynthesis Model</a:t>
            </a:r>
          </a:p>
        </p:txBody>
      </p:sp>
    </p:spTree>
    <p:extLst>
      <p:ext uri="{BB962C8B-B14F-4D97-AF65-F5344CB8AC3E}">
        <p14:creationId xmlns:p14="http://schemas.microsoft.com/office/powerpoint/2010/main" val="88562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0" y="733520"/>
            <a:ext cx="8761564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Many functions approximate the leaf light-photosynthesis response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We shall use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non-rectangular hyperbola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Which has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3 parameters </a:t>
            </a:r>
            <a:r>
              <a:rPr lang="en-US" sz="1600" dirty="0">
                <a:latin typeface="Cambria"/>
                <a:cs typeface="Cambria"/>
              </a:rPr>
              <a:t>(measurable, meaningful)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202" y="5847481"/>
            <a:ext cx="1767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Merry Chambers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206" y="2755154"/>
            <a:ext cx="3987186" cy="2990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0" y="2755154"/>
            <a:ext cx="4418437" cy="29603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3040" y="5930055"/>
            <a:ext cx="281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Prof. T. J. Herbert, Univ. of Miami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466B4-5383-0F41-9E67-8EB025619343}"/>
              </a:ext>
            </a:extLst>
          </p:cNvPr>
          <p:cNvSpPr txBox="1"/>
          <p:nvPr/>
        </p:nvSpPr>
        <p:spPr>
          <a:xfrm>
            <a:off x="2569120" y="2914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Single Leaf Photosynthesis Model</a:t>
            </a:r>
          </a:p>
        </p:txBody>
      </p:sp>
    </p:spTree>
    <p:extLst>
      <p:ext uri="{BB962C8B-B14F-4D97-AF65-F5344CB8AC3E}">
        <p14:creationId xmlns:p14="http://schemas.microsoft.com/office/powerpoint/2010/main" val="180170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992" y="1215650"/>
            <a:ext cx="87615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Non-rectangular Hyperbola: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Alpha</a:t>
            </a:r>
            <a:r>
              <a:rPr lang="en-US" sz="1600" dirty="0">
                <a:latin typeface="Cambria"/>
                <a:cs typeface="Cambria"/>
              </a:rPr>
              <a:t>: initial yield (assume 0.05 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PAR</a:t>
            </a:r>
            <a:r>
              <a:rPr lang="en-US" sz="1600" dirty="0"/>
              <a:t>) </a:t>
            </a:r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Beta</a:t>
            </a:r>
            <a:r>
              <a:rPr lang="en-US" sz="1600" dirty="0">
                <a:latin typeface="Cambria"/>
                <a:cs typeface="Cambria"/>
              </a:rPr>
              <a:t>: curvature parameter (between 0 and 1)</a:t>
            </a:r>
          </a:p>
          <a:p>
            <a:pPr marL="742950" lvl="1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A</a:t>
            </a:r>
            <a:r>
              <a:rPr lang="en-US" sz="1600" b="1" baseline="-25000" dirty="0">
                <a:solidFill>
                  <a:srgbClr val="0000FF"/>
                </a:solidFill>
                <a:latin typeface="Cambria"/>
                <a:cs typeface="Cambria"/>
              </a:rPr>
              <a:t>max</a:t>
            </a:r>
            <a:r>
              <a:rPr lang="en-US" sz="1600" dirty="0">
                <a:latin typeface="Cambria"/>
                <a:cs typeface="Cambria"/>
              </a:rPr>
              <a:t>: Maximal rate of photosynthesis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00319"/>
              </p:ext>
            </p:extLst>
          </p:nvPr>
        </p:nvGraphicFramePr>
        <p:xfrm>
          <a:off x="2035272" y="588424"/>
          <a:ext cx="5073456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700" imgH="241300" progId="Equation.3">
                  <p:embed/>
                </p:oleObj>
              </mc:Choice>
              <mc:Fallback>
                <p:oleObj name="Equation" r:id="rId2" imgW="3314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5272" y="588424"/>
                        <a:ext cx="5073456" cy="369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59390" y="3289426"/>
            <a:ext cx="8761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Q is leaf absorbed photon flux density (</a:t>
            </a:r>
            <a:r>
              <a:rPr lang="en-US" sz="1600" dirty="0">
                <a:latin typeface="Symbol" charset="2"/>
                <a:cs typeface="Symbol" charset="2"/>
              </a:rPr>
              <a:t>m 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E/m</a:t>
            </a:r>
            <a:r>
              <a:rPr lang="en-US" sz="1600" baseline="30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/s)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A is the leaf photosynthetic rate (</a:t>
            </a:r>
            <a:r>
              <a:rPr lang="en-US" sz="1600" dirty="0">
                <a:latin typeface="Symbol" charset="2"/>
                <a:cs typeface="Symbol" charset="2"/>
              </a:rPr>
              <a:t>m 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/m</a:t>
            </a:r>
            <a:r>
              <a:rPr lang="en-US" sz="1600" baseline="30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/s)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inverse of </a:t>
            </a:r>
            <a:r>
              <a:rPr lang="en-US" sz="1600" dirty="0">
                <a:latin typeface="Cambria"/>
                <a:cs typeface="Cambria"/>
                <a:sym typeface="Symbol"/>
              </a:rPr>
              <a:t></a:t>
            </a:r>
            <a:r>
              <a:rPr lang="en-US" sz="1600" dirty="0">
                <a:latin typeface="Cambria"/>
                <a:cs typeface="Cambria"/>
              </a:rPr>
              <a:t> is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quantum requirement</a:t>
            </a: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Approximately 19 absorbed quanta per CO</a:t>
            </a:r>
            <a:r>
              <a:rPr lang="en-US" sz="1600" baseline="-25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 fixed for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</a:t>
            </a:r>
            <a:r>
              <a:rPr lang="en-US" sz="1600" b="1" baseline="-25000" dirty="0">
                <a:solidFill>
                  <a:srgbClr val="0000FF"/>
                </a:solidFill>
                <a:latin typeface="Cambria"/>
                <a:cs typeface="Cambria"/>
              </a:rPr>
              <a:t>4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 leaves</a:t>
            </a:r>
            <a:r>
              <a:rPr lang="en-US" sz="1600" dirty="0">
                <a:latin typeface="Cambria"/>
                <a:cs typeface="Cambria"/>
              </a:rPr>
              <a:t>, and varies between 15 and 22 for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C3 leaves</a:t>
            </a:r>
            <a:r>
              <a:rPr lang="en-US" sz="1600" dirty="0">
                <a:latin typeface="Cambria"/>
                <a:cs typeface="Cambria"/>
              </a:rPr>
              <a:t>, depending on temperature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response function parameters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depend</a:t>
            </a:r>
            <a:r>
              <a:rPr lang="en-US" sz="1600" dirty="0">
                <a:latin typeface="Cambria"/>
                <a:cs typeface="Cambria"/>
              </a:rPr>
              <a:t> on the leaf’s physiological and developmental stage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Estimate from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E53C-5BAA-DE41-A645-9E80308B9AF8}"/>
              </a:ext>
            </a:extLst>
          </p:cNvPr>
          <p:cNvSpPr txBox="1"/>
          <p:nvPr/>
        </p:nvSpPr>
        <p:spPr>
          <a:xfrm>
            <a:off x="2569120" y="29144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Single Leaf Photosynthesis Model</a:t>
            </a:r>
          </a:p>
        </p:txBody>
      </p:sp>
    </p:spTree>
    <p:extLst>
      <p:ext uri="{BB962C8B-B14F-4D97-AF65-F5344CB8AC3E}">
        <p14:creationId xmlns:p14="http://schemas.microsoft.com/office/powerpoint/2010/main" val="304787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1098827"/>
            <a:ext cx="8761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err="1">
                <a:solidFill>
                  <a:srgbClr val="0000FF"/>
                </a:solidFill>
                <a:latin typeface="Cambria"/>
                <a:cs typeface="Cambria"/>
              </a:rPr>
              <a:t>Collatz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 et al. (1991 and 1992)</a:t>
            </a:r>
            <a:r>
              <a:rPr lang="en-US" sz="1600" dirty="0">
                <a:latin typeface="Cambria"/>
                <a:cs typeface="Cambria"/>
              </a:rPr>
              <a:t> developed models for C3 and C4 leaf photosynthesis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Given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light flux density </a:t>
            </a:r>
            <a:r>
              <a:rPr lang="en-US" sz="1600" dirty="0">
                <a:latin typeface="Cambria"/>
                <a:cs typeface="Cambria"/>
              </a:rPr>
              <a:t>per unit leaf area incident on a leaf, the models calculate the corresponding leaf photosynthetic rate, per unit leaf area, as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minimum</a:t>
            </a:r>
            <a:r>
              <a:rPr lang="en-US" sz="1600" dirty="0">
                <a:latin typeface="Cambria"/>
                <a:cs typeface="Cambria"/>
              </a:rPr>
              <a:t> of three potential capacities – 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J</a:t>
            </a:r>
            <a:r>
              <a:rPr lang="en-US" sz="1600" baseline="-25000" dirty="0">
                <a:latin typeface="Cambria"/>
                <a:cs typeface="Cambria"/>
              </a:rPr>
              <a:t>E</a:t>
            </a:r>
            <a:r>
              <a:rPr lang="en-US" sz="1600" dirty="0">
                <a:latin typeface="Cambria"/>
                <a:cs typeface="Cambria"/>
              </a:rPr>
              <a:t> which describes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light-photosynthesis </a:t>
            </a:r>
            <a:r>
              <a:rPr lang="en-US" sz="1600" dirty="0">
                <a:latin typeface="Cambria"/>
                <a:cs typeface="Cambria"/>
              </a:rPr>
              <a:t>response </a:t>
            </a:r>
          </a:p>
          <a:p>
            <a:pPr lvl="1"/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J</a:t>
            </a:r>
            <a:r>
              <a:rPr lang="en-US" sz="1600" baseline="-25000" dirty="0">
                <a:latin typeface="Cambria"/>
                <a:cs typeface="Cambria"/>
              </a:rPr>
              <a:t>C</a:t>
            </a:r>
            <a:r>
              <a:rPr lang="en-US" sz="1600" dirty="0">
                <a:latin typeface="Cambria"/>
                <a:cs typeface="Cambria"/>
              </a:rPr>
              <a:t> which is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Rubisco-limited </a:t>
            </a:r>
            <a:r>
              <a:rPr lang="en-US" sz="1600" dirty="0">
                <a:latin typeface="Cambria"/>
                <a:cs typeface="Cambria"/>
              </a:rPr>
              <a:t>rate </a:t>
            </a:r>
          </a:p>
          <a:p>
            <a:pPr lvl="1"/>
            <a:endParaRPr lang="en-US" sz="1600" dirty="0">
              <a:latin typeface="Cambria"/>
              <a:cs typeface="Cambria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J</a:t>
            </a:r>
            <a:r>
              <a:rPr lang="en-US" sz="1600" baseline="-25000" dirty="0">
                <a:latin typeface="Cambria"/>
                <a:cs typeface="Cambria"/>
              </a:rPr>
              <a:t>S</a:t>
            </a:r>
            <a:r>
              <a:rPr lang="en-US" sz="1600" dirty="0">
                <a:latin typeface="Cambria"/>
                <a:cs typeface="Cambria"/>
              </a:rPr>
              <a:t> which is the capacity for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export or utilization </a:t>
            </a:r>
            <a:r>
              <a:rPr lang="en-US" sz="1600" dirty="0">
                <a:latin typeface="Cambria"/>
                <a:cs typeface="Cambria"/>
              </a:rPr>
              <a:t>of the products  of photosynthesis</a:t>
            </a:r>
          </a:p>
          <a:p>
            <a:pPr lvl="1"/>
            <a:endParaRPr lang="en-US" sz="1600" dirty="0">
              <a:latin typeface="Cambria"/>
              <a:cs typeface="Cambri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FEDAA-AEE1-5845-8FB6-5897B024143C}"/>
              </a:ext>
            </a:extLst>
          </p:cNvPr>
          <p:cNvSpPr txBox="1"/>
          <p:nvPr/>
        </p:nvSpPr>
        <p:spPr>
          <a:xfrm>
            <a:off x="2569120" y="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2. Single Leaf Photosynthesis Model</a:t>
            </a:r>
          </a:p>
        </p:txBody>
      </p:sp>
    </p:spTree>
    <p:extLst>
      <p:ext uri="{BB962C8B-B14F-4D97-AF65-F5344CB8AC3E}">
        <p14:creationId xmlns:p14="http://schemas.microsoft.com/office/powerpoint/2010/main" val="1661642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7919" y="11672"/>
            <a:ext cx="358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Canopy Photosynthesis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915C534-01AC-F442-949B-5D7AA71D3D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234608"/>
              </p:ext>
            </p:extLst>
          </p:nvPr>
        </p:nvGraphicFramePr>
        <p:xfrm>
          <a:off x="1820801" y="1132217"/>
          <a:ext cx="3992268" cy="57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00400" imgH="457200" progId="Equation.3">
                  <p:embed/>
                </p:oleObj>
              </mc:Choice>
              <mc:Fallback>
                <p:oleObj name="Equation" r:id="rId2" imgW="3200400" imgH="4572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0801" y="1132217"/>
                        <a:ext cx="3992268" cy="57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355B155-A558-824C-9FD5-AC0E35F6632F}"/>
              </a:ext>
            </a:extLst>
          </p:cNvPr>
          <p:cNvSpPr/>
          <p:nvPr/>
        </p:nvSpPr>
        <p:spPr>
          <a:xfrm>
            <a:off x="1754126" y="2222420"/>
            <a:ext cx="6091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= (1-</a:t>
            </a:r>
            <a:r>
              <a:rPr lang="en-US" sz="1600" dirty="0">
                <a:latin typeface="Symbol" charset="2"/>
                <a:cs typeface="Symbol" charset="2"/>
              </a:rPr>
              <a:t>w</a:t>
            </a:r>
            <a:r>
              <a:rPr lang="en-US" sz="1600" dirty="0">
                <a:latin typeface="Cambria"/>
                <a:cs typeface="Cambria"/>
              </a:rPr>
              <a:t>) 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exp (-KL)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43CD043-5568-4546-8571-4846CBF15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611457"/>
              </p:ext>
            </p:extLst>
          </p:nvPr>
        </p:nvGraphicFramePr>
        <p:xfrm>
          <a:off x="1820801" y="3097014"/>
          <a:ext cx="5580186" cy="644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300" imgH="482600" progId="Equation.3">
                  <p:embed/>
                </p:oleObj>
              </mc:Choice>
              <mc:Fallback>
                <p:oleObj name="Equation" r:id="rId4" imgW="41783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0801" y="3097014"/>
                        <a:ext cx="5580186" cy="644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3F9F254-8ABE-1545-9956-6AF6EF18D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199286"/>
              </p:ext>
            </p:extLst>
          </p:nvPr>
        </p:nvGraphicFramePr>
        <p:xfrm>
          <a:off x="1820801" y="4189485"/>
          <a:ext cx="4589524" cy="33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14700" imgH="241300" progId="Equation.3">
                  <p:embed/>
                </p:oleObj>
              </mc:Choice>
              <mc:Fallback>
                <p:oleObj name="Equation" r:id="rId6" imgW="3314700" imgH="2413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0801" y="4189485"/>
                        <a:ext cx="4589524" cy="33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6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7919" y="11672"/>
            <a:ext cx="358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Canopy Photosynthesis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577306"/>
            <a:ext cx="8761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Possible to do more algebra with exponential-decay light model and non-rectangular hyperbola model of leaf light-response function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Thornley</a:t>
            </a:r>
            <a:r>
              <a:rPr lang="en-US" sz="1600" dirty="0">
                <a:latin typeface="Cambria"/>
                <a:cs typeface="Cambria"/>
              </a:rPr>
              <a:t> (2002) does this</a:t>
            </a:r>
            <a:endParaRPr lang="en-US" sz="1600" b="1" dirty="0">
              <a:solidFill>
                <a:srgbClr val="0000FF"/>
              </a:solidFill>
              <a:latin typeface="Cambria"/>
              <a:cs typeface="Cambria"/>
            </a:endParaRPr>
          </a:p>
          <a:p>
            <a:pPr lvl="1"/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3" name="Picture 2" descr="Screen Shot 2016-09-30 at 1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96" y="1778589"/>
            <a:ext cx="7460608" cy="49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4922" y="0"/>
            <a:ext cx="313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3. </a:t>
            </a:r>
            <a:r>
              <a:rPr lang="en-US" b="1" u="sng" dirty="0" err="1">
                <a:solidFill>
                  <a:srgbClr val="FF0000"/>
                </a:solidFill>
                <a:latin typeface="Cambria"/>
                <a:cs typeface="Cambria"/>
              </a:rPr>
              <a:t>Thornley’s</a:t>
            </a:r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 Correct Result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9391" y="577306"/>
            <a:ext cx="8761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Equations have errors. Fixed by Chi Chen</a:t>
            </a:r>
          </a:p>
        </p:txBody>
      </p:sp>
      <p:pic>
        <p:nvPicPr>
          <p:cNvPr id="6" name="Picture 5" descr="new eqs thornley2 fi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30" y="1210658"/>
            <a:ext cx="5095998" cy="3821999"/>
          </a:xfrm>
          <a:prstGeom prst="rect">
            <a:avLst/>
          </a:prstGeom>
        </p:spPr>
      </p:pic>
      <p:pic>
        <p:nvPicPr>
          <p:cNvPr id="4" name="Picture 3" descr="Screen Shot 2016-09-30 at 1.4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3888"/>
            <a:ext cx="9144000" cy="9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8038" y="1526585"/>
            <a:ext cx="4207922" cy="2222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Canopy Light Model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Single Leaf Photosynthesis Model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Canopy Photosynthesis Model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  <a:latin typeface="Cambria"/>
                <a:cs typeface="Cambria"/>
              </a:rPr>
              <a:t>References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5572" y="0"/>
            <a:ext cx="97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74229-DE5A-5045-82A5-3327475A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27725" y="0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772" y="1042532"/>
            <a:ext cx="8749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8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Recommended Readings:</a:t>
            </a:r>
          </a:p>
          <a:p>
            <a:endParaRPr lang="en-US" b="1" u="sng" dirty="0">
              <a:solidFill>
                <a:srgbClr val="008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1. Thornley, 2002. Instantaneous canopy photosynthesis … </a:t>
            </a:r>
            <a:r>
              <a:rPr lang="en-US" sz="1600" i="1" dirty="0">
                <a:latin typeface="Cambria" panose="02040503050406030204" pitchFamily="18" charset="0"/>
                <a:cs typeface="Times New Roman" panose="02020603050405020304" pitchFamily="18" charset="0"/>
              </a:rPr>
              <a:t>Annals of Botany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Cambria" panose="02040503050406030204" pitchFamily="18" charset="0"/>
                <a:cs typeface="Times New Roman" panose="02020603050405020304" pitchFamily="18" charset="0"/>
              </a:rPr>
              <a:t>89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: 451-458.</a:t>
            </a:r>
          </a:p>
          <a:p>
            <a:pPr algn="just"/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Collatz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et al., 1991. </a:t>
            </a:r>
            <a:r>
              <a:rPr lang="en-US" sz="1600" dirty="0">
                <a:latin typeface="Cambria" panose="02040503050406030204" pitchFamily="18" charset="0"/>
              </a:rPr>
              <a:t>Physiological and environmental regulation of stomatal conductance, photosynthesis and transpiration: a model that includes a laminar boundary layer</a:t>
            </a:r>
            <a:r>
              <a:rPr lang="en-US" sz="1600" b="1" dirty="0">
                <a:latin typeface="Cambria" panose="02040503050406030204" pitchFamily="18" charset="0"/>
              </a:rPr>
              <a:t>. </a:t>
            </a:r>
            <a:r>
              <a:rPr lang="en-US" sz="1600" i="1" dirty="0">
                <a:latin typeface="Cambria" panose="02040503050406030204" pitchFamily="18" charset="0"/>
              </a:rPr>
              <a:t>Agric. For. </a:t>
            </a:r>
            <a:r>
              <a:rPr lang="en-US" sz="1600" i="1" dirty="0" err="1">
                <a:latin typeface="Cambria" panose="02040503050406030204" pitchFamily="18" charset="0"/>
              </a:rPr>
              <a:t>Meteorol</a:t>
            </a:r>
            <a:r>
              <a:rPr lang="en-US" sz="1600" i="1" dirty="0">
                <a:latin typeface="Cambria" panose="02040503050406030204" pitchFamily="18" charset="0"/>
              </a:rPr>
              <a:t>., </a:t>
            </a:r>
            <a:r>
              <a:rPr lang="en-US" sz="1600" b="1" dirty="0">
                <a:latin typeface="Cambria" panose="02040503050406030204" pitchFamily="18" charset="0"/>
              </a:rPr>
              <a:t>54</a:t>
            </a:r>
            <a:r>
              <a:rPr lang="en-US" sz="1600" dirty="0">
                <a:latin typeface="Cambria" panose="02040503050406030204" pitchFamily="18" charset="0"/>
              </a:rPr>
              <a:t>: 107-136.</a:t>
            </a:r>
          </a:p>
          <a:p>
            <a:pPr algn="just"/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Collatz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et al., 1992. </a:t>
            </a:r>
            <a:r>
              <a:rPr lang="en-US" sz="1600" dirty="0">
                <a:latin typeface="Cambria" panose="02040503050406030204" pitchFamily="18" charset="0"/>
              </a:rPr>
              <a:t>Coupled Photosynthesis-Stomatal Conductance Model for Leaves of C</a:t>
            </a:r>
            <a:r>
              <a:rPr lang="en-US" sz="1600" baseline="-25000" dirty="0">
                <a:latin typeface="Cambria" panose="02040503050406030204" pitchFamily="18" charset="0"/>
              </a:rPr>
              <a:t>4</a:t>
            </a:r>
            <a:r>
              <a:rPr lang="en-US" sz="1600" dirty="0">
                <a:latin typeface="Cambria" panose="02040503050406030204" pitchFamily="18" charset="0"/>
              </a:rPr>
              <a:t> Plants.</a:t>
            </a:r>
            <a:r>
              <a:rPr lang="en-US" sz="1600" b="1" dirty="0">
                <a:latin typeface="Cambria" panose="02040503050406030204" pitchFamily="18" charset="0"/>
              </a:rPr>
              <a:t> </a:t>
            </a:r>
            <a:r>
              <a:rPr lang="en-US" sz="1600" i="1" dirty="0">
                <a:latin typeface="Cambria" panose="02040503050406030204" pitchFamily="18" charset="0"/>
              </a:rPr>
              <a:t>Australian Journal of Plant Physiology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b="1" dirty="0">
                <a:latin typeface="Cambria" panose="02040503050406030204" pitchFamily="18" charset="0"/>
              </a:rPr>
              <a:t>19</a:t>
            </a:r>
            <a:r>
              <a:rPr lang="en-US" sz="1600" dirty="0">
                <a:latin typeface="Cambria" panose="02040503050406030204" pitchFamily="18" charset="0"/>
              </a:rPr>
              <a:t>(5): 519 - 538</a:t>
            </a:r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 .</a:t>
            </a:r>
          </a:p>
          <a:p>
            <a:pPr algn="just"/>
            <a:endParaRPr lang="en-US" sz="1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Cambria" panose="02040503050406030204" pitchFamily="18" charset="0"/>
                <a:cs typeface="Times New Roman" panose="02020603050405020304" pitchFamily="18" charset="0"/>
              </a:rPr>
              <a:t>4. Gu et al., 2003. </a:t>
            </a:r>
            <a:r>
              <a:rPr lang="en-US" sz="1600" dirty="0">
                <a:latin typeface="Cambria" panose="02040503050406030204" pitchFamily="18" charset="0"/>
              </a:rPr>
              <a:t>Response of a Deciduous Forests to the Mount Pinatubo Eruption: Enhanced Photosynthesis. Science, </a:t>
            </a:r>
            <a:r>
              <a:rPr lang="en-US" sz="1600" b="1" dirty="0">
                <a:latin typeface="Cambria" panose="02040503050406030204" pitchFamily="18" charset="0"/>
              </a:rPr>
              <a:t>299</a:t>
            </a:r>
            <a:r>
              <a:rPr lang="en-US" sz="1600" dirty="0">
                <a:latin typeface="Cambria" panose="02040503050406030204" pitchFamily="18" charset="0"/>
              </a:rPr>
              <a:t>: 2035-2038. </a:t>
            </a:r>
          </a:p>
          <a:p>
            <a:pPr algn="just"/>
            <a:endParaRPr lang="en-US" sz="1600" dirty="0">
              <a:latin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</a:rPr>
              <a:t>5. Rogers et al., 2017. A roadmap for improving the representation of photosynthesis in Earth system models. </a:t>
            </a:r>
            <a:r>
              <a:rPr lang="en-US" sz="1600" i="1" dirty="0">
                <a:latin typeface="Cambria" panose="02040503050406030204" pitchFamily="18" charset="0"/>
              </a:rPr>
              <a:t>New Phytologist</a:t>
            </a:r>
            <a:r>
              <a:rPr lang="en-US" sz="1600" dirty="0">
                <a:latin typeface="Cambria" panose="02040503050406030204" pitchFamily="18" charset="0"/>
              </a:rPr>
              <a:t>, </a:t>
            </a:r>
            <a:r>
              <a:rPr lang="en-US" sz="1600" b="1" dirty="0">
                <a:latin typeface="Cambria" panose="02040503050406030204" pitchFamily="18" charset="0"/>
              </a:rPr>
              <a:t>213</a:t>
            </a:r>
            <a:r>
              <a:rPr lang="en-US" sz="1600" dirty="0">
                <a:latin typeface="Cambria" panose="02040503050406030204" pitchFamily="18" charset="0"/>
              </a:rPr>
              <a:t>: 22–42.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8B7903-483C-0E46-905F-CC8C9DCE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32115" y="0"/>
            <a:ext cx="1018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Prelude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797" y="1009330"/>
            <a:ext cx="8902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Calculate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GPP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 and </a:t>
            </a:r>
            <a:r>
              <a:rPr lang="en-US" sz="1600" dirty="0" err="1">
                <a:latin typeface="Cambria"/>
                <a:cs typeface="Cambria"/>
              </a:rPr>
              <a:t>GPP</a:t>
            </a:r>
            <a:r>
              <a:rPr lang="en-US" sz="1600" baseline="-25000" dirty="0" err="1">
                <a:latin typeface="Cambria"/>
                <a:cs typeface="Cambria"/>
              </a:rPr>
              <a:t>dif</a:t>
            </a:r>
            <a:r>
              <a:rPr lang="en-US" sz="1600" dirty="0">
                <a:latin typeface="Cambria"/>
                <a:cs typeface="Cambria"/>
              </a:rPr>
              <a:t> separately and then sum them to get total photosynthetic rate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remaining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questions</a:t>
            </a:r>
            <a:r>
              <a:rPr lang="en-US" sz="1600" dirty="0">
                <a:latin typeface="Cambria"/>
                <a:cs typeface="Cambria"/>
              </a:rPr>
              <a:t> are: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lvl="2"/>
            <a:r>
              <a:rPr lang="en-US" sz="1600" dirty="0">
                <a:latin typeface="Cambria"/>
                <a:cs typeface="Cambria"/>
              </a:rPr>
              <a:t>1) what is </a:t>
            </a: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 and </a:t>
            </a: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dif</a:t>
            </a:r>
            <a:endParaRPr lang="en-US" sz="1600" dirty="0">
              <a:latin typeface="Cambria"/>
              <a:cs typeface="Cambria"/>
            </a:endParaRPr>
          </a:p>
          <a:p>
            <a:pPr marL="1200150" lvl="2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lvl="2"/>
            <a:r>
              <a:rPr lang="en-US" sz="1600" dirty="0">
                <a:latin typeface="Cambria"/>
                <a:cs typeface="Cambria"/>
              </a:rPr>
              <a:t>2) what is model A</a:t>
            </a:r>
          </a:p>
        </p:txBody>
      </p:sp>
    </p:spTree>
    <p:extLst>
      <p:ext uri="{BB962C8B-B14F-4D97-AF65-F5344CB8AC3E}">
        <p14:creationId xmlns:p14="http://schemas.microsoft.com/office/powerpoint/2010/main" val="1057695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355" y="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406" y="512435"/>
            <a:ext cx="8902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:  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direct PAR absorbed </a:t>
            </a:r>
            <a:r>
              <a:rPr lang="en-US" sz="1600" dirty="0">
                <a:latin typeface="Cambria"/>
                <a:cs typeface="Cambria"/>
              </a:rPr>
              <a:t>by a leaf elements at “depth” L of orientation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Note that “L” is cumulative leaf area index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 is direct flux (</a:t>
            </a:r>
            <a:r>
              <a:rPr lang="en-US" sz="1600" dirty="0">
                <a:latin typeface="Symbol" charset="2"/>
                <a:cs typeface="Symbol" charset="2"/>
              </a:rPr>
              <a:t>m </a:t>
            </a:r>
            <a:r>
              <a:rPr lang="en-US" sz="1600" dirty="0" err="1">
                <a:latin typeface="Cambria"/>
                <a:cs typeface="Cambria"/>
              </a:rPr>
              <a:t>mol</a:t>
            </a:r>
            <a:r>
              <a:rPr lang="en-US" sz="1600" dirty="0">
                <a:latin typeface="Cambria"/>
                <a:cs typeface="Cambria"/>
              </a:rPr>
              <a:t> E/m</a:t>
            </a:r>
            <a:r>
              <a:rPr lang="en-US" sz="1600" baseline="30000" dirty="0">
                <a:latin typeface="Cambria"/>
                <a:cs typeface="Cambria"/>
              </a:rPr>
              <a:t>2</a:t>
            </a:r>
            <a:r>
              <a:rPr lang="en-US" sz="1600" dirty="0">
                <a:latin typeface="Cambria"/>
                <a:cs typeface="Cambria"/>
              </a:rPr>
              <a:t>/s) on a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horizontal plane above the canopy </a:t>
            </a:r>
            <a:r>
              <a:rPr lang="en-US" sz="1600" dirty="0">
                <a:latin typeface="Cambria"/>
                <a:cs typeface="Cambria"/>
              </a:rPr>
              <a:t>(L=0)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4" y="4109770"/>
            <a:ext cx="5337625" cy="26117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5071933" y="4853632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71933" y="5063757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70188" y="4475215"/>
            <a:ext cx="0" cy="48103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0742" y="46944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0742" y="4290549"/>
            <a:ext cx="174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Canopy top L = 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14497" y="4475215"/>
            <a:ext cx="955691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146281" y="4956252"/>
            <a:ext cx="327115" cy="1282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68410" y="6245436"/>
            <a:ext cx="10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RAMI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538977" y="3904383"/>
            <a:ext cx="1385430" cy="1924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135482" y="2769134"/>
            <a:ext cx="1237907" cy="1135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34" y="2050782"/>
            <a:ext cx="781102" cy="8354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05681" y="3719717"/>
            <a:ext cx="87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(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latin typeface="Cambria"/>
                <a:cs typeface="Cambria"/>
              </a:rPr>
              <a:t>PAR</a:t>
            </a:r>
            <a:r>
              <a:rPr lang="en-US" dirty="0">
                <a:latin typeface="Cambria"/>
                <a:cs typeface="Cambria"/>
              </a:rPr>
              <a:t>)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229C0-EFA8-2A43-9231-B197DC7484EF}"/>
              </a:ext>
            </a:extLst>
          </p:cNvPr>
          <p:cNvSpPr/>
          <p:nvPr/>
        </p:nvSpPr>
        <p:spPr>
          <a:xfrm>
            <a:off x="393503" y="544449"/>
            <a:ext cx="1073348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8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97" y="454710"/>
            <a:ext cx="8902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   is direct flux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perpendicular to the solar beams </a:t>
            </a:r>
            <a:r>
              <a:rPr lang="en-US" sz="1600" dirty="0">
                <a:latin typeface="Cambria"/>
                <a:cs typeface="Cambria"/>
              </a:rPr>
              <a:t>above the canopy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Here,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is the polar angle of the solar beam (orientation: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corresponding solar azimuthal angle is 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endParaRPr lang="en-US" sz="1600" baseline="-25000" dirty="0">
              <a:latin typeface="Cambria"/>
              <a:cs typeface="Cambria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18" y="4083358"/>
            <a:ext cx="5337625" cy="2611705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5105437" y="4827220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105437" y="5037345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503692" y="4448803"/>
            <a:ext cx="0" cy="48103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74246" y="466801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74246" y="4264137"/>
            <a:ext cx="174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Canopy top L = 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48001" y="4448803"/>
            <a:ext cx="955691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179785" y="4929840"/>
            <a:ext cx="327115" cy="12827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01914" y="6219024"/>
            <a:ext cx="10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RAMI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572481" y="3877971"/>
            <a:ext cx="1385430" cy="1924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168986" y="2742722"/>
            <a:ext cx="1237907" cy="11352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738" y="2024370"/>
            <a:ext cx="781102" cy="83540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698361" y="3693305"/>
            <a:ext cx="87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(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latin typeface="Cambria"/>
                <a:cs typeface="Cambria"/>
              </a:rPr>
              <a:t>PAR</a:t>
            </a:r>
            <a:r>
              <a:rPr lang="en-US" dirty="0">
                <a:latin typeface="Cambria"/>
                <a:cs typeface="Cambria"/>
              </a:rPr>
              <a:t>)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79484" y="2935137"/>
            <a:ext cx="590090" cy="679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69822" y="3356311"/>
            <a:ext cx="20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(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latin typeface="Cambria"/>
                <a:cs typeface="Cambria"/>
              </a:rPr>
              <a:t>PAR</a:t>
            </a:r>
            <a:r>
              <a:rPr lang="en-US" dirty="0">
                <a:latin typeface="Cambria"/>
                <a:cs typeface="Cambria"/>
              </a:rPr>
              <a:t>)/(cosine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Cambria"/>
                <a:cs typeface="Cambria"/>
              </a:rPr>
              <a:t>o</a:t>
            </a:r>
            <a:r>
              <a:rPr lang="en-US" dirty="0">
                <a:latin typeface="Cambria"/>
                <a:cs typeface="Cambria"/>
              </a:rPr>
              <a:t>) 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5266CD-EF80-EA49-A3C2-5FEBE25892A1}"/>
              </a:ext>
            </a:extLst>
          </p:cNvPr>
          <p:cNvSpPr txBox="1"/>
          <p:nvPr/>
        </p:nvSpPr>
        <p:spPr>
          <a:xfrm>
            <a:off x="3325839" y="21775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800B01-2C58-9E40-B4EA-AA8294480576}"/>
              </a:ext>
            </a:extLst>
          </p:cNvPr>
          <p:cNvSpPr/>
          <p:nvPr/>
        </p:nvSpPr>
        <p:spPr>
          <a:xfrm>
            <a:off x="393502" y="715899"/>
            <a:ext cx="2025847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9796" y="465207"/>
            <a:ext cx="8902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amount of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direct PAR flux at depth L </a:t>
            </a:r>
            <a:r>
              <a:rPr lang="en-US" sz="1600" dirty="0">
                <a:latin typeface="Cambria"/>
                <a:cs typeface="Cambria"/>
              </a:rPr>
              <a:t>is: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    [exp(-KL)]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Where “K” is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extinction coefficient </a:t>
            </a:r>
            <a:r>
              <a:rPr lang="en-US" sz="1600" dirty="0">
                <a:latin typeface="Cambria"/>
                <a:cs typeface="Cambria"/>
              </a:rPr>
              <a:t>(0.5/|cosine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Because we assumed leaf normal orientation to be uniform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This is the famous “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Beers Law</a:t>
            </a:r>
            <a:r>
              <a:rPr lang="en-US" sz="1600" dirty="0">
                <a:latin typeface="Cambria"/>
                <a:cs typeface="Cambria"/>
              </a:rPr>
              <a:t>”</a:t>
            </a:r>
            <a:endParaRPr lang="en-US" sz="1600" baseline="-25000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49" y="4109770"/>
            <a:ext cx="5337625" cy="261170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515097" y="4847218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15097" y="5036570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8523" y="4475215"/>
            <a:ext cx="0" cy="48103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99077" y="46944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9077" y="4290549"/>
            <a:ext cx="174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Canopy top L = 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772832" y="4475215"/>
            <a:ext cx="955691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6745" y="6245436"/>
            <a:ext cx="1031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latin typeface="Cambria"/>
                <a:cs typeface="Cambria"/>
              </a:rPr>
              <a:t>Credit</a:t>
            </a:r>
            <a:r>
              <a:rPr lang="en-US" sz="1200" dirty="0">
                <a:latin typeface="Cambria"/>
                <a:cs typeface="Cambria"/>
              </a:rPr>
              <a:t>: RAMI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740" y="2126146"/>
            <a:ext cx="781102" cy="8354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753003" y="4956253"/>
            <a:ext cx="1975520" cy="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105185" y="2878169"/>
            <a:ext cx="3035689" cy="2078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22968" y="4659881"/>
            <a:ext cx="634989" cy="71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987992" y="3600126"/>
            <a:ext cx="324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[(</a:t>
            </a:r>
            <a:r>
              <a:rPr lang="en-US" dirty="0" err="1">
                <a:latin typeface="Symbol" charset="2"/>
                <a:cs typeface="Symbol" charset="2"/>
              </a:rPr>
              <a:t>g</a:t>
            </a:r>
            <a:r>
              <a:rPr lang="en-US" dirty="0" err="1">
                <a:latin typeface="Cambria"/>
                <a:cs typeface="Cambria"/>
              </a:rPr>
              <a:t>PAR</a:t>
            </a:r>
            <a:r>
              <a:rPr lang="en-US" dirty="0">
                <a:latin typeface="Cambria"/>
                <a:cs typeface="Cambria"/>
              </a:rPr>
              <a:t>)/(cosine </a:t>
            </a:r>
            <a:r>
              <a:rPr lang="en-US" dirty="0" err="1">
                <a:latin typeface="Symbol" charset="2"/>
                <a:cs typeface="Symbol" charset="2"/>
              </a:rPr>
              <a:t>q</a:t>
            </a:r>
            <a:r>
              <a:rPr lang="en-US" baseline="-25000" dirty="0" err="1">
                <a:latin typeface="Cambria"/>
                <a:cs typeface="Cambria"/>
              </a:rPr>
              <a:t>o</a:t>
            </a:r>
            <a:r>
              <a:rPr lang="en-US" dirty="0">
                <a:latin typeface="Cambria"/>
                <a:cs typeface="Cambria"/>
              </a:rPr>
              <a:t>)] exp(-KL)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A9681-2250-7E44-8E9B-76228C7D13B4}"/>
              </a:ext>
            </a:extLst>
          </p:cNvPr>
          <p:cNvSpPr txBox="1"/>
          <p:nvPr/>
        </p:nvSpPr>
        <p:spPr>
          <a:xfrm>
            <a:off x="3287488" y="18568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19F80F-4BE3-6740-A643-D6809324C034}"/>
              </a:ext>
            </a:extLst>
          </p:cNvPr>
          <p:cNvSpPr/>
          <p:nvPr/>
        </p:nvSpPr>
        <p:spPr>
          <a:xfrm>
            <a:off x="412552" y="971719"/>
            <a:ext cx="1968698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B5D081-C8EF-3448-BB8B-E8C401B0F321}"/>
              </a:ext>
            </a:extLst>
          </p:cNvPr>
          <p:cNvSpPr/>
          <p:nvPr/>
        </p:nvSpPr>
        <p:spPr>
          <a:xfrm>
            <a:off x="2475888" y="971720"/>
            <a:ext cx="1159445" cy="3333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4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32861"/>
            <a:ext cx="8902672" cy="2390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Note that our leaf has an orientation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</a:p>
          <a:p>
            <a:pPr marL="285750" indent="-285750">
              <a:buFont typeface="Arial"/>
              <a:buChar char="•"/>
            </a:pPr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latin typeface="Cambria"/>
                <a:cs typeface="Cambria"/>
              </a:rPr>
              <a:t>Direct PAR flux incident on the leaf along its normal </a:t>
            </a:r>
            <a:r>
              <a:rPr lang="en-US" sz="1600" dirty="0">
                <a:latin typeface="Cambria"/>
                <a:cs typeface="Cambria"/>
              </a:rPr>
              <a:t>is: 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exp(-KL)   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  <a:p>
            <a:pPr marL="285750" indent="-285750">
              <a:buFont typeface="Arial"/>
              <a:buChar char="•"/>
            </a:pPr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Where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 is the absolute value of the cosine of the angle between the two vectors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This is given by |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baseline="-25000" dirty="0">
                <a:latin typeface="Cambria"/>
                <a:cs typeface="Cambria"/>
              </a:rPr>
              <a:t>  </a:t>
            </a:r>
            <a:r>
              <a:rPr lang="en-US" sz="1600" dirty="0">
                <a:latin typeface="Cambria"/>
                <a:cs typeface="Cambria"/>
              </a:rPr>
              <a:t>+ sin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sin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(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 err="1">
                <a:latin typeface="Cambria"/>
                <a:cs typeface="Cambria"/>
              </a:rPr>
              <a:t>-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)|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47831" y="5540567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647831" y="5729919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474" y="2819495"/>
            <a:ext cx="781102" cy="8354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237919" y="3571518"/>
            <a:ext cx="3035689" cy="2078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5702" y="5353230"/>
            <a:ext cx="634989" cy="71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782523" y="5418704"/>
            <a:ext cx="1103214" cy="4746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82818" y="4450214"/>
            <a:ext cx="814581" cy="11993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861694" y="4066985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>
                <a:latin typeface="Cambria"/>
                <a:cs typeface="Cambria"/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79465" y="4173350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baseline="-25000" dirty="0">
                <a:latin typeface="Cambria"/>
                <a:cs typeface="Cambria"/>
              </a:rPr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62704" y="54418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Layer at depth 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0691" y="5897225"/>
            <a:ext cx="3522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mbria"/>
                <a:cs typeface="Cambria"/>
              </a:rPr>
              <a:t>Plane perpendicular to the solar beam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3136" y="5131504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mbria"/>
                <a:cs typeface="Cambria"/>
              </a:rPr>
              <a:t>Leaf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4D7E5-C467-4B4D-8A99-61D3BBCD2667}"/>
              </a:ext>
            </a:extLst>
          </p:cNvPr>
          <p:cNvSpPr txBox="1"/>
          <p:nvPr/>
        </p:nvSpPr>
        <p:spPr>
          <a:xfrm>
            <a:off x="3318355" y="58048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FE9A0D-D17A-E44A-81ED-EE71969D7F37}"/>
              </a:ext>
            </a:extLst>
          </p:cNvPr>
          <p:cNvSpPr/>
          <p:nvPr/>
        </p:nvSpPr>
        <p:spPr>
          <a:xfrm>
            <a:off x="3564412" y="1626019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CA706F-6BCC-0B47-B889-FCA8FAB09D84}"/>
              </a:ext>
            </a:extLst>
          </p:cNvPr>
          <p:cNvSpPr/>
          <p:nvPr/>
        </p:nvSpPr>
        <p:spPr>
          <a:xfrm>
            <a:off x="1283615" y="2045521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9C1E72-0D66-B140-A24C-9217733B02BA}"/>
              </a:ext>
            </a:extLst>
          </p:cNvPr>
          <p:cNvSpPr/>
          <p:nvPr/>
        </p:nvSpPr>
        <p:spPr>
          <a:xfrm>
            <a:off x="299265" y="1488308"/>
            <a:ext cx="2844788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D6BF7-AC9B-3B42-B2E1-3A31D984834F}"/>
              </a:ext>
            </a:extLst>
          </p:cNvPr>
          <p:cNvSpPr/>
          <p:nvPr/>
        </p:nvSpPr>
        <p:spPr>
          <a:xfrm>
            <a:off x="3200614" y="1484473"/>
            <a:ext cx="800494" cy="3333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1218" y="476329"/>
            <a:ext cx="8761564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Direct PAR flux incident on the leaf along its normal is: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 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exp(-KL)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The absorbed fraction is: 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=   (1-</a:t>
            </a:r>
            <a:r>
              <a:rPr lang="en-US" sz="1600" dirty="0">
                <a:latin typeface="Symbol" charset="2"/>
                <a:cs typeface="Symbol" charset="2"/>
              </a:rPr>
              <a:t>w</a:t>
            </a:r>
            <a:r>
              <a:rPr lang="en-US" sz="1600" dirty="0">
                <a:latin typeface="Cambria"/>
                <a:cs typeface="Cambria"/>
              </a:rPr>
              <a:t>)        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exp (-KL)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Where </a:t>
            </a:r>
            <a:r>
              <a:rPr lang="en-US" sz="1600" dirty="0">
                <a:latin typeface="Symbol" charset="2"/>
                <a:cs typeface="Symbol" charset="2"/>
              </a:rPr>
              <a:t>w </a:t>
            </a:r>
            <a:r>
              <a:rPr lang="en-US" sz="1600" dirty="0">
                <a:latin typeface="Cambria"/>
                <a:cs typeface="Cambria"/>
              </a:rPr>
              <a:t>is the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leaf albedo</a:t>
            </a:r>
            <a:r>
              <a:rPr lang="en-US" sz="1600" dirty="0">
                <a:latin typeface="Cambria"/>
                <a:cs typeface="Cambria"/>
              </a:rPr>
              <a:t> (=0.1)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464067" y="5183432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64067" y="5372784"/>
            <a:ext cx="1237906" cy="641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710" y="2462360"/>
            <a:ext cx="781102" cy="83540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054155" y="3214383"/>
            <a:ext cx="3035689" cy="2078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71938" y="4996095"/>
            <a:ext cx="634989" cy="71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98759" y="5061569"/>
            <a:ext cx="1103214" cy="4746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099054" y="4093079"/>
            <a:ext cx="814581" cy="11993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77930" y="3709850"/>
            <a:ext cx="41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/>
                <a:cs typeface="Cambria"/>
              </a:rPr>
              <a:t>O</a:t>
            </a:r>
            <a:r>
              <a:rPr lang="en-US" baseline="-25000" dirty="0">
                <a:latin typeface="Cambria"/>
                <a:cs typeface="Cambria"/>
              </a:rPr>
              <a:t>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95701" y="3816215"/>
            <a:ext cx="417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ambria"/>
                <a:cs typeface="Cambria"/>
              </a:rPr>
              <a:t>O</a:t>
            </a:r>
            <a:r>
              <a:rPr lang="en-US" baseline="-25000" dirty="0" err="1">
                <a:latin typeface="Cambria"/>
                <a:cs typeface="Cambria"/>
              </a:rPr>
              <a:t>o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78940" y="508470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mbria"/>
                <a:cs typeface="Cambria"/>
              </a:rPr>
              <a:t>Layer at depth 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6927" y="5540090"/>
            <a:ext cx="3522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mbria"/>
                <a:cs typeface="Cambria"/>
              </a:rPr>
              <a:t>Plane perpendicular to the solar beam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9372" y="4774369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Cambria"/>
                <a:cs typeface="Cambria"/>
              </a:rPr>
              <a:t>Leaf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BD053B-DE25-6746-9B7D-B0A2F9B57FEE}"/>
              </a:ext>
            </a:extLst>
          </p:cNvPr>
          <p:cNvSpPr txBox="1"/>
          <p:nvPr/>
        </p:nvSpPr>
        <p:spPr>
          <a:xfrm>
            <a:off x="3318354" y="-9253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8240652-6956-9144-BFEA-377DBBE199AD}"/>
              </a:ext>
            </a:extLst>
          </p:cNvPr>
          <p:cNvSpPr/>
          <p:nvPr/>
        </p:nvSpPr>
        <p:spPr>
          <a:xfrm>
            <a:off x="5588583" y="2229036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3FDD7D-2480-304B-BCB1-978FEC99C17C}"/>
              </a:ext>
            </a:extLst>
          </p:cNvPr>
          <p:cNvSpPr/>
          <p:nvPr/>
        </p:nvSpPr>
        <p:spPr>
          <a:xfrm>
            <a:off x="3649944" y="1286397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70BB1F-0FDE-BD42-A7DD-AD55FF8C4F39}"/>
              </a:ext>
            </a:extLst>
          </p:cNvPr>
          <p:cNvSpPr/>
          <p:nvPr/>
        </p:nvSpPr>
        <p:spPr>
          <a:xfrm>
            <a:off x="531111" y="1152356"/>
            <a:ext cx="3564872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BE30A3-6D1F-3747-84A0-31875FED176F}"/>
              </a:ext>
            </a:extLst>
          </p:cNvPr>
          <p:cNvSpPr/>
          <p:nvPr/>
        </p:nvSpPr>
        <p:spPr>
          <a:xfrm>
            <a:off x="2321837" y="2108928"/>
            <a:ext cx="3768007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8D4C67-B029-F44D-8396-D713BA034DA6}"/>
              </a:ext>
            </a:extLst>
          </p:cNvPr>
          <p:cNvSpPr/>
          <p:nvPr/>
        </p:nvSpPr>
        <p:spPr>
          <a:xfrm>
            <a:off x="1626118" y="2116721"/>
            <a:ext cx="564632" cy="3333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CB7B7-15E6-4245-A3E2-B92748BF4AA8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1218" y="1173876"/>
            <a:ext cx="8761564" cy="293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aseline="-250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Let us look at this:</a:t>
            </a:r>
          </a:p>
          <a:p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(L,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= (1-</a:t>
            </a:r>
            <a:r>
              <a:rPr lang="en-US" sz="1600" dirty="0">
                <a:latin typeface="Symbol" charset="2"/>
                <a:cs typeface="Symbol" charset="2"/>
              </a:rPr>
              <a:t>w</a:t>
            </a:r>
            <a:r>
              <a:rPr lang="en-US" sz="1600" dirty="0">
                <a:latin typeface="Cambria"/>
                <a:cs typeface="Cambria"/>
              </a:rPr>
              <a:t>) [(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 err="1">
                <a:latin typeface="Cambria"/>
                <a:cs typeface="Cambria"/>
              </a:rPr>
              <a:t>PAR</a:t>
            </a:r>
            <a:r>
              <a:rPr lang="en-US" sz="1600" dirty="0">
                <a:latin typeface="Cambria"/>
                <a:cs typeface="Cambria"/>
              </a:rPr>
              <a:t>)/(|cosine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|)] exp (-KL) |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l-GR" alt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baseline="-25000" dirty="0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|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This can be simplified to: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Cambria"/>
                <a:cs typeface="Cambria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dir</a:t>
            </a:r>
            <a:r>
              <a:rPr lang="en-US" sz="1600" dirty="0">
                <a:latin typeface="Cambria"/>
                <a:cs typeface="Cambria"/>
              </a:rPr>
              <a:t>(</a:t>
            </a:r>
            <a:r>
              <a:rPr lang="en-US" sz="1600" dirty="0" err="1">
                <a:latin typeface="Cambria"/>
                <a:cs typeface="Cambria"/>
              </a:rPr>
              <a:t>L,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L,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 = 0.9 [(</a:t>
            </a:r>
            <a:r>
              <a:rPr lang="en-US" sz="1600" dirty="0">
                <a:latin typeface="Symbol" charset="2"/>
                <a:cs typeface="Symbol" charset="2"/>
              </a:rPr>
              <a:t>0.7</a:t>
            </a:r>
            <a:r>
              <a:rPr lang="en-US" sz="1600" dirty="0">
                <a:latin typeface="Cambria"/>
                <a:cs typeface="Cambria"/>
              </a:rPr>
              <a:t>PAR)/(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)] </a:t>
            </a:r>
            <a:r>
              <a:rPr lang="en-US" sz="1600" dirty="0" err="1">
                <a:latin typeface="Cambria"/>
                <a:cs typeface="Cambria"/>
              </a:rPr>
              <a:t>exp</a:t>
            </a:r>
            <a:r>
              <a:rPr lang="en-US" sz="1600" dirty="0">
                <a:latin typeface="Cambria"/>
                <a:cs typeface="Cambria"/>
              </a:rPr>
              <a:t> (-0.5L/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) |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baseline="-25000" dirty="0">
                <a:latin typeface="Cambria"/>
                <a:cs typeface="Cambria"/>
              </a:rPr>
              <a:t>  </a:t>
            </a:r>
            <a:r>
              <a:rPr lang="en-US" sz="1600" dirty="0">
                <a:latin typeface="Cambria"/>
                <a:cs typeface="Cambria"/>
              </a:rPr>
              <a:t>+ sin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>
                <a:latin typeface="Cambria"/>
                <a:cs typeface="Cambria"/>
              </a:rPr>
              <a:t>sin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baseline="-25000" dirty="0">
                <a:latin typeface="Cambria"/>
                <a:cs typeface="Cambria"/>
              </a:rPr>
              <a:t> </a:t>
            </a:r>
            <a:r>
              <a:rPr lang="en-US" sz="1600" dirty="0" err="1">
                <a:latin typeface="Cambria"/>
                <a:cs typeface="Cambria"/>
              </a:rPr>
              <a:t>cos</a:t>
            </a:r>
            <a:r>
              <a:rPr lang="en-US" sz="1600" dirty="0">
                <a:latin typeface="Cambria"/>
                <a:cs typeface="Cambria"/>
              </a:rPr>
              <a:t> (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 err="1">
                <a:latin typeface="Cambria"/>
                <a:cs typeface="Cambria"/>
              </a:rPr>
              <a:t>-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)|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L,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baseline="-25000" dirty="0">
                <a:latin typeface="Cambria"/>
                <a:cs typeface="Cambria"/>
              </a:rPr>
              <a:t>, 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L</a:t>
            </a:r>
            <a:r>
              <a:rPr lang="en-US" sz="1600" dirty="0">
                <a:latin typeface="Cambria"/>
                <a:cs typeface="Cambria"/>
              </a:rPr>
              <a:t>, </a:t>
            </a:r>
            <a:r>
              <a:rPr lang="en-US" sz="1600" dirty="0" err="1">
                <a:latin typeface="Symbol" charset="2"/>
                <a:cs typeface="Symbol" charset="2"/>
              </a:rPr>
              <a:t>q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baseline="-25000" dirty="0">
                <a:latin typeface="Cambria"/>
                <a:cs typeface="Cambria"/>
              </a:rPr>
              <a:t>, </a:t>
            </a:r>
            <a:r>
              <a:rPr lang="en-US" sz="1600" dirty="0" err="1">
                <a:latin typeface="Symbol" charset="2"/>
                <a:cs typeface="Symbol" charset="2"/>
              </a:rPr>
              <a:t>f</a:t>
            </a:r>
            <a:r>
              <a:rPr lang="en-US" sz="1600" baseline="-25000" dirty="0" err="1">
                <a:latin typeface="Cambria"/>
                <a:cs typeface="Cambria"/>
              </a:rPr>
              <a:t>o</a:t>
            </a:r>
            <a:r>
              <a:rPr lang="en-US" sz="1600" dirty="0">
                <a:latin typeface="Cambria"/>
                <a:cs typeface="Cambria"/>
              </a:rPr>
              <a:t> :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known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Cambria"/>
              <a:cs typeface="Cambria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Cambria"/>
                <a:cs typeface="Cambria"/>
              </a:rPr>
              <a:t>PAR: </a:t>
            </a:r>
            <a:r>
              <a:rPr lang="en-US" sz="1600" b="1" dirty="0">
                <a:solidFill>
                  <a:srgbClr val="0000FF"/>
                </a:solidFill>
                <a:latin typeface="Cambria"/>
                <a:cs typeface="Cambria"/>
              </a:rPr>
              <a:t>Measured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682B0-AAFC-9741-9916-0B893A4EC008}"/>
              </a:ext>
            </a:extLst>
          </p:cNvPr>
          <p:cNvSpPr txBox="1"/>
          <p:nvPr/>
        </p:nvSpPr>
        <p:spPr>
          <a:xfrm>
            <a:off x="3318355" y="0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Cambria"/>
                <a:cs typeface="Cambria"/>
              </a:rPr>
              <a:t>1. Canopy Light Model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A4D684-ED27-C24A-BF54-A2D2BEFF2E90}"/>
              </a:ext>
            </a:extLst>
          </p:cNvPr>
          <p:cNvSpPr/>
          <p:nvPr/>
        </p:nvSpPr>
        <p:spPr>
          <a:xfrm>
            <a:off x="5178260" y="1966375"/>
            <a:ext cx="56561" cy="45719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F8930-68EF-9F40-917A-071B86BE9D14}"/>
              </a:ext>
            </a:extLst>
          </p:cNvPr>
          <p:cNvSpPr/>
          <p:nvPr/>
        </p:nvSpPr>
        <p:spPr>
          <a:xfrm>
            <a:off x="1556238" y="1845406"/>
            <a:ext cx="4063512" cy="333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9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1467</Words>
  <Application>Microsoft Macintosh PowerPoint</Application>
  <PresentationFormat>On-screen Show (4:3)</PresentationFormat>
  <Paragraphs>240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Ranga</dc:creator>
  <cp:lastModifiedBy>Myneni, Ranga B</cp:lastModifiedBy>
  <cp:revision>420</cp:revision>
  <dcterms:created xsi:type="dcterms:W3CDTF">2015-03-30T17:48:03Z</dcterms:created>
  <dcterms:modified xsi:type="dcterms:W3CDTF">2022-09-22T13:27:16Z</dcterms:modified>
</cp:coreProperties>
</file>