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22" r:id="rId2"/>
    <p:sldId id="327" r:id="rId3"/>
    <p:sldId id="278" r:id="rId4"/>
    <p:sldId id="279" r:id="rId5"/>
    <p:sldId id="281" r:id="rId6"/>
    <p:sldId id="280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302" r:id="rId15"/>
    <p:sldId id="291" r:id="rId16"/>
    <p:sldId id="292" r:id="rId17"/>
    <p:sldId id="293" r:id="rId18"/>
    <p:sldId id="294" r:id="rId19"/>
    <p:sldId id="295" r:id="rId20"/>
    <p:sldId id="32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28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206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265A-3E0F-7C43-8EC8-52C3A020F6C4}" type="datetimeFigureOut">
              <a:rPr lang="en-US" smtClean="0"/>
              <a:t>9/22/22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1AF4E-8010-AC4B-9D14-A8200707A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49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5E487-14DF-0546-A4A5-73B616E34DBE}" type="datetimeFigureOut">
              <a:rPr lang="en-US" smtClean="0"/>
              <a:t>9/22/22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1C97A-EB17-164E-9C98-38CF480D2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241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82A51-6B05-FE4C-8B3D-C0ABF9BBAFF5}" type="datetime1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05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96C8-850A-F54C-B403-577C98BC310D}" type="datetime1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5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1513F-DC76-F140-9D70-3CC229989E5A}" type="datetime1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47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2C56-EEEB-AE41-9D97-4A58891410D8}" type="datetime1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3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5134-F4BB-6244-A9BD-4FF50B77DC46}" type="datetime1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2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38AB-037D-394D-99D5-9C6B0E6C5CC0}" type="datetime1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6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FADF-01E4-064C-896A-959C741BBCE5}" type="datetime1">
              <a:rPr lang="en-US" smtClean="0"/>
              <a:t>9/22/22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73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BC03-34F8-864C-B7D2-15BFBECFD8E4}" type="datetime1">
              <a:rPr lang="en-US" smtClean="0"/>
              <a:t>9/22/22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07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75CC-A526-1B46-9585-D308301B520E}" type="datetime1">
              <a:rPr lang="en-US" smtClean="0"/>
              <a:t>9/22/22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2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2257-27FB-794C-B998-3B26C5405D77}" type="datetime1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97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E861-2B68-8044-8F7A-20B4780720A8}" type="datetime1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69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8B476-5BF9-6A47-B718-5D5965BC8F7C}" type="datetime1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7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428" y="2215213"/>
            <a:ext cx="4282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Cambria"/>
                <a:cs typeface="Cambria"/>
              </a:rPr>
              <a:t>EE529 Fall 2022</a:t>
            </a:r>
          </a:p>
          <a:p>
            <a:pPr algn="ctr"/>
            <a:r>
              <a:rPr lang="en-US" b="1" dirty="0">
                <a:solidFill>
                  <a:srgbClr val="008000"/>
                </a:solidFill>
                <a:latin typeface="Cambria"/>
                <a:cs typeface="Cambria"/>
              </a:rPr>
              <a:t>Chapter 02: Vegetation-Carbon-Models</a:t>
            </a:r>
          </a:p>
          <a:p>
            <a:pPr algn="ctr"/>
            <a:r>
              <a:rPr lang="en-US" b="1" dirty="0">
                <a:solidFill>
                  <a:srgbClr val="008000"/>
                </a:solidFill>
                <a:latin typeface="Cambria"/>
                <a:cs typeface="Cambria"/>
              </a:rPr>
              <a:t>Part-02</a:t>
            </a:r>
            <a:endParaRPr lang="en-US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3266" y="4533815"/>
            <a:ext cx="3127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Prof. Ranga B. </a:t>
            </a:r>
            <a:r>
              <a:rPr lang="en-US" b="1" dirty="0" err="1">
                <a:solidFill>
                  <a:srgbClr val="0000FF"/>
                </a:solidFill>
                <a:latin typeface="Cambria"/>
                <a:cs typeface="Cambria"/>
              </a:rPr>
              <a:t>Myneni</a:t>
            </a:r>
            <a:endParaRPr lang="en-US" b="1" dirty="0">
              <a:solidFill>
                <a:srgbClr val="0000FF"/>
              </a:solidFill>
              <a:latin typeface="Cambria"/>
              <a:cs typeface="Cambria"/>
            </a:endParaRPr>
          </a:p>
          <a:p>
            <a:pPr algn="ctr"/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(</a:t>
            </a:r>
            <a:r>
              <a:rPr lang="en-US" b="1" dirty="0" err="1">
                <a:solidFill>
                  <a:srgbClr val="0000FF"/>
                </a:solidFill>
                <a:latin typeface="Cambria"/>
                <a:cs typeface="Cambria"/>
              </a:rPr>
              <a:t>ranga.myneni@gmail.com</a:t>
            </a:r>
            <a:r>
              <a:rPr lang="en-US" b="1">
                <a:solidFill>
                  <a:srgbClr val="0000FF"/>
                </a:solidFill>
                <a:latin typeface="Cambria"/>
                <a:cs typeface="Cambria"/>
              </a:rPr>
              <a:t>)</a:t>
            </a:r>
            <a:endParaRPr lang="en-US" b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pic>
        <p:nvPicPr>
          <p:cNvPr id="4" name="Picture 3" descr="bostonuniversity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068" y="310997"/>
            <a:ext cx="2025056" cy="7436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C5DE86-D79B-9645-9884-3932BA3ED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87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689" y="596320"/>
            <a:ext cx="6270023" cy="5341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402" y="5516458"/>
            <a:ext cx="8861196" cy="745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latin typeface="Cambria"/>
                <a:cs typeface="Cambria"/>
              </a:rPr>
              <a:t>Figure</a:t>
            </a:r>
            <a:r>
              <a:rPr lang="en-US" sz="1400" b="1" dirty="0">
                <a:latin typeface="Cambria"/>
                <a:cs typeface="Cambria"/>
              </a:rPr>
              <a:t>.</a:t>
            </a:r>
            <a:r>
              <a:rPr lang="en-US" sz="1400" dirty="0">
                <a:latin typeface="Cambria"/>
                <a:cs typeface="Cambria"/>
              </a:rPr>
              <a:t> The  for (a) </a:t>
            </a:r>
            <a:r>
              <a:rPr lang="en-US" sz="1400" dirty="0" err="1">
                <a:latin typeface="Cambria"/>
                <a:cs typeface="Cambria"/>
              </a:rPr>
              <a:t>planophile</a:t>
            </a:r>
            <a:r>
              <a:rPr lang="en-US" sz="1400" dirty="0">
                <a:latin typeface="Cambria"/>
                <a:cs typeface="Cambria"/>
              </a:rPr>
              <a:t> (mostly </a:t>
            </a:r>
            <a:r>
              <a:rPr lang="en-US" sz="1400" dirty="0" err="1">
                <a:latin typeface="Cambria"/>
                <a:cs typeface="Cambria"/>
              </a:rPr>
              <a:t>horizontall</a:t>
            </a:r>
            <a:r>
              <a:rPr lang="en-US" sz="1400" dirty="0">
                <a:latin typeface="Cambria"/>
                <a:cs typeface="Cambria"/>
              </a:rPr>
              <a:t> leaves), (b) </a:t>
            </a:r>
            <a:r>
              <a:rPr lang="en-US" sz="1400" dirty="0" err="1">
                <a:latin typeface="Cambria"/>
                <a:cs typeface="Cambria"/>
              </a:rPr>
              <a:t>erectrophile</a:t>
            </a:r>
            <a:r>
              <a:rPr lang="en-US" sz="1400" dirty="0">
                <a:latin typeface="Cambria"/>
                <a:cs typeface="Cambria"/>
              </a:rPr>
              <a:t> (mostly vertical leaves), (c) </a:t>
            </a:r>
            <a:r>
              <a:rPr lang="en-US" sz="1400" dirty="0" err="1">
                <a:latin typeface="Cambria"/>
                <a:cs typeface="Cambria"/>
              </a:rPr>
              <a:t>plagiophile</a:t>
            </a:r>
            <a:r>
              <a:rPr lang="en-US" sz="1400" dirty="0">
                <a:latin typeface="Cambria"/>
                <a:cs typeface="Cambria"/>
              </a:rPr>
              <a:t> (leaves inclined mostly at about 45 degrees), (d) extremophile (mostly horizontal and vertical leaves) and (e) uniform (all inclinations equally probable) distributions.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C92966-8645-5445-9452-E845DB1BEE36}"/>
              </a:ext>
            </a:extLst>
          </p:cNvPr>
          <p:cNvSpPr txBox="1"/>
          <p:nvPr/>
        </p:nvSpPr>
        <p:spPr>
          <a:xfrm>
            <a:off x="3101244" y="0"/>
            <a:ext cx="294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2. Canopy Structure (LAD)</a:t>
            </a:r>
          </a:p>
        </p:txBody>
      </p:sp>
    </p:spTree>
    <p:extLst>
      <p:ext uri="{BB962C8B-B14F-4D97-AF65-F5344CB8AC3E}">
        <p14:creationId xmlns:p14="http://schemas.microsoft.com/office/powerpoint/2010/main" val="2576325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50449" y="0"/>
            <a:ext cx="298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3. Incident Radiation Field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797" y="421218"/>
            <a:ext cx="890267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The sun emits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Electro-Magnetic </a:t>
            </a:r>
            <a:r>
              <a:rPr lang="en-US" sz="1600" dirty="0">
                <a:latin typeface="Cambria"/>
                <a:cs typeface="Cambria"/>
              </a:rPr>
              <a:t>Radiation between 0.3 and 4.0 micrometers (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>
                <a:latin typeface="Cambria"/>
                <a:cs typeface="Cambria"/>
              </a:rPr>
              <a:t>m, or 10</a:t>
            </a:r>
            <a:r>
              <a:rPr lang="en-US" sz="1600" baseline="30000" dirty="0">
                <a:latin typeface="Cambria"/>
                <a:cs typeface="Cambria"/>
              </a:rPr>
              <a:t>-6 </a:t>
            </a:r>
            <a:r>
              <a:rPr lang="en-US" sz="1600" dirty="0">
                <a:latin typeface="Cambria"/>
                <a:cs typeface="Cambria"/>
              </a:rPr>
              <a:t>m)</a:t>
            </a:r>
            <a:endParaRPr lang="en-US" sz="1600" baseline="-250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The part of solar radiation between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0.4 and 0.7 </a:t>
            </a:r>
            <a:r>
              <a:rPr lang="en-US" sz="1600" b="1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m </a:t>
            </a:r>
            <a:r>
              <a:rPr lang="en-US" sz="1600" dirty="0">
                <a:latin typeface="Cambria"/>
                <a:cs typeface="Cambria"/>
              </a:rPr>
              <a:t>is called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Photosynthetically Active Radiation</a:t>
            </a:r>
            <a:r>
              <a:rPr lang="en-US" sz="1600" dirty="0">
                <a:latin typeface="Cambria"/>
                <a:cs typeface="Cambria"/>
              </a:rPr>
              <a:t> (PAR)</a:t>
            </a:r>
            <a:endParaRPr lang="en-US" sz="1600" baseline="-250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The human eye can see radiation at PAR wavelengths. Thus PAR is also called “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light</a:t>
            </a:r>
            <a:r>
              <a:rPr lang="en-US" sz="1600" dirty="0">
                <a:latin typeface="Cambria"/>
                <a:cs typeface="Cambria"/>
              </a:rPr>
              <a:t>”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The PAR field incident on a horizontal plane at the top of a vegetation canopy consists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Direct PAR </a:t>
            </a:r>
            <a:r>
              <a:rPr lang="en-US" sz="1600" dirty="0">
                <a:latin typeface="Cambria"/>
                <a:cs typeface="Cambria"/>
              </a:rPr>
              <a:t>(from the sun to the horizontal plane, along direction 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>
                <a:latin typeface="Cambria"/>
                <a:cs typeface="Cambria"/>
              </a:rPr>
              <a:t>o</a:t>
            </a:r>
            <a:r>
              <a:rPr lang="en-US" sz="1600" dirty="0">
                <a:latin typeface="Cambria"/>
                <a:cs typeface="Cambria"/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Diffuse PAR </a:t>
            </a:r>
            <a:r>
              <a:rPr lang="en-US" sz="1600" dirty="0">
                <a:latin typeface="Cambria"/>
                <a:cs typeface="Cambria"/>
              </a:rPr>
              <a:t>(from the sun, scattered in the atmosphere and down to the horizontal plane)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Let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dirty="0">
                <a:latin typeface="Cambria"/>
                <a:cs typeface="Cambria"/>
              </a:rPr>
              <a:t> denote the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fraction</a:t>
            </a:r>
            <a:r>
              <a:rPr lang="en-US" sz="1600" dirty="0">
                <a:latin typeface="Cambria"/>
                <a:cs typeface="Cambria"/>
              </a:rPr>
              <a:t> of direct PAR flux in the total incident PAR flux on a horizontal plane</a:t>
            </a:r>
            <a:endParaRPr lang="en-US" sz="1600" b="1" dirty="0">
              <a:solidFill>
                <a:srgbClr val="0000FF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Therefore,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Symbol" charset="2"/>
                <a:cs typeface="Symbol" charset="2"/>
              </a:rPr>
              <a:t>g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PAR </a:t>
            </a:r>
            <a:r>
              <a:rPr lang="en-US" sz="1600" dirty="0">
                <a:latin typeface="Cambria"/>
                <a:cs typeface="Cambria"/>
              </a:rPr>
              <a:t>denotes direct PAR Flux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(1-</a:t>
            </a:r>
            <a:r>
              <a:rPr lang="en-US" sz="1600" b="1" dirty="0">
                <a:solidFill>
                  <a:srgbClr val="0000FF"/>
                </a:solidFill>
                <a:latin typeface="Symbol" charset="2"/>
                <a:cs typeface="Symbol" charset="2"/>
              </a:rPr>
              <a:t>g)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PAR </a:t>
            </a:r>
            <a:r>
              <a:rPr lang="en-US" sz="1600" dirty="0">
                <a:latin typeface="Cambria"/>
                <a:cs typeface="Cambria"/>
              </a:rPr>
              <a:t>denote diffuse PAR Flux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>
                <a:latin typeface="Symbol" charset="2"/>
                <a:cs typeface="Symbol" charset="2"/>
              </a:rPr>
              <a:t>g</a:t>
            </a:r>
            <a:r>
              <a:rPr lang="en-US" sz="1600" b="1" dirty="0">
                <a:latin typeface="Cambria"/>
                <a:cs typeface="Cambria"/>
              </a:rPr>
              <a:t> </a:t>
            </a:r>
            <a:r>
              <a:rPr lang="en-US" sz="1600" dirty="0">
                <a:latin typeface="Cambria"/>
                <a:cs typeface="Cambria"/>
              </a:rPr>
              <a:t>= 0.7 (clear sunny day)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729" y="4519457"/>
            <a:ext cx="2231642" cy="2202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631" y="5913562"/>
            <a:ext cx="558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Credit</a:t>
            </a:r>
            <a:r>
              <a:rPr lang="en-US" sz="1400" dirty="0"/>
              <a:t>: http://</a:t>
            </a:r>
            <a:r>
              <a:rPr lang="en-US" sz="1400" dirty="0" err="1"/>
              <a:t>desktop.arcgis.com</a:t>
            </a:r>
            <a:r>
              <a:rPr lang="en-US" sz="1400" dirty="0"/>
              <a:t>/en/</a:t>
            </a:r>
            <a:r>
              <a:rPr lang="en-US" sz="1400" dirty="0" err="1"/>
              <a:t>arcmap</a:t>
            </a:r>
            <a:r>
              <a:rPr lang="en-US" sz="1400" dirty="0"/>
              <a:t>/10.3/tools/spatial-analyst-toolbox/modeling-solar-</a:t>
            </a:r>
            <a:r>
              <a:rPr lang="en-US" sz="1400" dirty="0" err="1"/>
              <a:t>radiation.htm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51060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86436" y="0"/>
            <a:ext cx="298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3. Incident Radiation Field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12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797" y="826713"/>
            <a:ext cx="8902672" cy="1241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The radiation field incident on a horizontal plane above the vegetation canopy can be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measured</a:t>
            </a:r>
          </a:p>
          <a:p>
            <a:pPr marL="285750" indent="-285750">
              <a:buFont typeface="Arial"/>
              <a:buChar char="•"/>
            </a:pPr>
            <a:endParaRPr lang="en-US" sz="1600" baseline="-250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Sensors can measure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total PAR </a:t>
            </a:r>
            <a:r>
              <a:rPr lang="en-US" sz="1600" dirty="0">
                <a:latin typeface="Cambria"/>
                <a:cs typeface="Cambria"/>
              </a:rPr>
              <a:t>and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diffuse PAR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From which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direct PAR </a:t>
            </a:r>
            <a:r>
              <a:rPr lang="en-US" sz="1600" dirty="0">
                <a:latin typeface="Cambria"/>
                <a:cs typeface="Cambria"/>
              </a:rPr>
              <a:t>can be estimated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28" y="2482800"/>
            <a:ext cx="2060008" cy="2060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1659" y="4444640"/>
            <a:ext cx="2056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Cambria"/>
                <a:cs typeface="Cambria"/>
              </a:rPr>
              <a:t>Credit</a:t>
            </a:r>
            <a:r>
              <a:rPr lang="en-US" sz="1400" dirty="0">
                <a:latin typeface="Cambria"/>
                <a:cs typeface="Cambria"/>
              </a:rPr>
              <a:t>: LI-COR Company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1780893"/>
            <a:ext cx="4102100" cy="41431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32973" y="6048573"/>
            <a:ext cx="2840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Cambria"/>
                <a:cs typeface="Cambria"/>
              </a:rPr>
              <a:t>Credit</a:t>
            </a:r>
            <a:r>
              <a:rPr lang="en-US" sz="1400" dirty="0">
                <a:latin typeface="Cambria"/>
                <a:cs typeface="Cambria"/>
              </a:rPr>
              <a:t>: </a:t>
            </a:r>
            <a:r>
              <a:rPr lang="en-US" sz="1400" dirty="0" err="1">
                <a:latin typeface="Cambria"/>
                <a:cs typeface="Cambria"/>
              </a:rPr>
              <a:t>Chilbolton</a:t>
            </a:r>
            <a:r>
              <a:rPr lang="en-US" sz="1400" dirty="0">
                <a:latin typeface="Cambria"/>
                <a:cs typeface="Cambria"/>
              </a:rPr>
              <a:t> Observatory, UK</a:t>
            </a:r>
          </a:p>
        </p:txBody>
      </p:sp>
    </p:spTree>
    <p:extLst>
      <p:ext uri="{BB962C8B-B14F-4D97-AF65-F5344CB8AC3E}">
        <p14:creationId xmlns:p14="http://schemas.microsoft.com/office/powerpoint/2010/main" val="3717861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88881" y="0"/>
            <a:ext cx="358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4. Canopy Photosynthesis Model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5088" y="497142"/>
            <a:ext cx="86938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Below is our view of the vegetation canopy (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turbid medium</a:t>
            </a:r>
            <a:r>
              <a:rPr lang="en-US" dirty="0">
                <a:latin typeface="Cambria"/>
                <a:cs typeface="Cambria"/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Divide the canopy in “N” layers of equal thickness “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>
                <a:latin typeface="Cambria"/>
                <a:cs typeface="Cambria"/>
              </a:rPr>
              <a:t>L”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Consider a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thin layer </a:t>
            </a:r>
            <a:r>
              <a:rPr lang="en-US" dirty="0">
                <a:latin typeface="Cambria"/>
                <a:cs typeface="Cambria"/>
              </a:rPr>
              <a:t>“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>
                <a:latin typeface="Cambria"/>
                <a:cs typeface="Cambria"/>
              </a:rPr>
              <a:t>L” at depth “L”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“L” is </a:t>
            </a:r>
            <a:r>
              <a:rPr lang="en-US" b="1" dirty="0">
                <a:solidFill>
                  <a:srgbClr val="3A28F4"/>
                </a:solidFill>
                <a:latin typeface="Cambria"/>
                <a:cs typeface="Cambria"/>
              </a:rPr>
              <a:t>cumulative leaf area index </a:t>
            </a:r>
            <a:r>
              <a:rPr lang="en-US" dirty="0">
                <a:latin typeface="Cambria"/>
                <a:cs typeface="Cambria"/>
              </a:rPr>
              <a:t>(cumulated from the top)</a:t>
            </a:r>
          </a:p>
          <a:p>
            <a:pPr marL="285750" indent="-285750">
              <a:buFont typeface="Arial"/>
              <a:buChar char="•"/>
            </a:pPr>
            <a:endParaRPr lang="en-US" baseline="-250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Example: LAI = 5, N = 20,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>
                <a:latin typeface="Cambria"/>
                <a:cs typeface="Cambria"/>
              </a:rPr>
              <a:t>L = 0.25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For layer 8 (counting from the top), L = (</a:t>
            </a:r>
            <a:r>
              <a:rPr lang="en-US" dirty="0" err="1">
                <a:latin typeface="Cambria"/>
                <a:cs typeface="Cambria"/>
              </a:rPr>
              <a:t>Nx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>
                <a:latin typeface="Cambria"/>
                <a:cs typeface="Cambria"/>
              </a:rPr>
              <a:t>L</a:t>
            </a:r>
            <a:r>
              <a:rPr lang="en-US" dirty="0">
                <a:latin typeface="Cambria"/>
                <a:cs typeface="Cambria"/>
              </a:rPr>
              <a:t>) – (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>
                <a:latin typeface="Cambria"/>
                <a:cs typeface="Cambria"/>
              </a:rPr>
              <a:t>L/2) = 1.875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575" y="3982770"/>
            <a:ext cx="5337625" cy="261170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5315294" y="4726632"/>
            <a:ext cx="1237906" cy="641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315294" y="4936757"/>
            <a:ext cx="1237906" cy="641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13549" y="4348215"/>
            <a:ext cx="0" cy="4810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84103" y="456742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 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4103" y="4163549"/>
            <a:ext cx="174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Canopy top L = 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757858" y="4348215"/>
            <a:ext cx="95569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389642" y="4829252"/>
            <a:ext cx="327115" cy="128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11771" y="6118436"/>
            <a:ext cx="1031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latin typeface="Cambria"/>
                <a:cs typeface="Cambria"/>
              </a:rPr>
              <a:t>Credit</a:t>
            </a:r>
            <a:r>
              <a:rPr lang="en-US" sz="1200" dirty="0">
                <a:latin typeface="Cambria"/>
                <a:cs typeface="Cambria"/>
              </a:rPr>
              <a:t>: RAMI</a:t>
            </a:r>
          </a:p>
        </p:txBody>
      </p:sp>
    </p:spTree>
    <p:extLst>
      <p:ext uri="{BB962C8B-B14F-4D97-AF65-F5344CB8AC3E}">
        <p14:creationId xmlns:p14="http://schemas.microsoft.com/office/powerpoint/2010/main" val="1790912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797" y="443497"/>
            <a:ext cx="89026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aseline="-250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Further, divide the upper hemisphere in which our leaf </a:t>
            </a:r>
            <a:r>
              <a:rPr lang="en-US" dirty="0" err="1">
                <a:latin typeface="Cambria"/>
                <a:cs typeface="Cambria"/>
              </a:rPr>
              <a:t>normals</a:t>
            </a:r>
            <a:r>
              <a:rPr lang="en-US" dirty="0">
                <a:latin typeface="Cambria"/>
                <a:cs typeface="Cambria"/>
              </a:rPr>
              <a:t> are contained in a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discrete number “M” </a:t>
            </a:r>
            <a:r>
              <a:rPr lang="en-US" dirty="0">
                <a:solidFill>
                  <a:srgbClr val="000000"/>
                </a:solidFill>
                <a:latin typeface="Cambria"/>
                <a:cs typeface="Cambria"/>
              </a:rPr>
              <a:t>of equal sized solid angles </a:t>
            </a:r>
            <a:r>
              <a:rPr lang="en-US" b="1" dirty="0">
                <a:solidFill>
                  <a:srgbClr val="3A28F4"/>
                </a:solidFill>
                <a:latin typeface="Symbol" charset="2"/>
                <a:cs typeface="Symbol" charset="2"/>
              </a:rPr>
              <a:t>D</a:t>
            </a:r>
            <a:r>
              <a:rPr lang="el-GR" altLang="en-US" b="1" u="sng" dirty="0">
                <a:solidFill>
                  <a:srgbClr val="3A2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b="1" baseline="-25000" dirty="0">
                <a:solidFill>
                  <a:srgbClr val="0000FF"/>
                </a:solidFill>
                <a:latin typeface="Cambria"/>
                <a:cs typeface="Cambria"/>
              </a:rPr>
              <a:t>L</a:t>
            </a:r>
            <a:endParaRPr lang="en-US" b="1" dirty="0">
              <a:solidFill>
                <a:srgbClr val="0000FF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en-US" baseline="-250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We want to calculate photosynthesis of all these leaves in this layer whose </a:t>
            </a:r>
            <a:r>
              <a:rPr lang="en-US" dirty="0" err="1">
                <a:latin typeface="Cambria"/>
                <a:cs typeface="Cambria"/>
              </a:rPr>
              <a:t>normals</a:t>
            </a:r>
            <a:r>
              <a:rPr lang="en-US" dirty="0">
                <a:latin typeface="Cambria"/>
                <a:cs typeface="Cambria"/>
              </a:rPr>
              <a:t> are distributed “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uniformly</a:t>
            </a:r>
            <a:r>
              <a:rPr lang="en-US" dirty="0">
                <a:latin typeface="Cambria"/>
                <a:cs typeface="Cambria"/>
              </a:rPr>
              <a:t>” in the upper hemisphere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2" y="3989553"/>
            <a:ext cx="5337625" cy="261170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4406441" y="4733415"/>
            <a:ext cx="1237906" cy="641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06441" y="4943540"/>
            <a:ext cx="1237906" cy="641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04696" y="4354998"/>
            <a:ext cx="0" cy="4810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75250" y="457420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 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75250" y="4170332"/>
            <a:ext cx="174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Canopy top L = 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849005" y="4354998"/>
            <a:ext cx="95569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480789" y="4836035"/>
            <a:ext cx="327115" cy="128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2918" y="6125219"/>
            <a:ext cx="1031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latin typeface="Cambria"/>
                <a:cs typeface="Cambria"/>
              </a:rPr>
              <a:t>Credit</a:t>
            </a:r>
            <a:r>
              <a:rPr lang="en-US" sz="1200" dirty="0">
                <a:latin typeface="Cambria"/>
                <a:cs typeface="Cambria"/>
              </a:rPr>
              <a:t>: RAMI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789" y="1797689"/>
            <a:ext cx="3170115" cy="23726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60555B-6A85-3048-882F-96FF37EF1387}"/>
              </a:ext>
            </a:extLst>
          </p:cNvPr>
          <p:cNvSpPr txBox="1"/>
          <p:nvPr/>
        </p:nvSpPr>
        <p:spPr>
          <a:xfrm>
            <a:off x="2588881" y="0"/>
            <a:ext cx="358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4. Canopy Photosynthesis Model</a:t>
            </a:r>
          </a:p>
        </p:txBody>
      </p:sp>
    </p:spTree>
    <p:extLst>
      <p:ext uri="{BB962C8B-B14F-4D97-AF65-F5344CB8AC3E}">
        <p14:creationId xmlns:p14="http://schemas.microsoft.com/office/powerpoint/2010/main" val="3915330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25827"/>
            <a:ext cx="89026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Consider area of leaf elements in this layer (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>
                <a:latin typeface="Cambria"/>
                <a:cs typeface="Cambria"/>
              </a:rPr>
              <a:t>L) of orientation </a:t>
            </a:r>
            <a:r>
              <a:rPr lang="el-GR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baseline="-25000" dirty="0">
                <a:latin typeface="Cambria"/>
                <a:cs typeface="Cambria"/>
              </a:rPr>
              <a:t>L </a:t>
            </a:r>
            <a:r>
              <a:rPr lang="en-US" dirty="0">
                <a:latin typeface="Cambria"/>
                <a:cs typeface="Cambria"/>
              </a:rPr>
              <a:t>within a finite solid angle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l-GR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baseline="-25000" dirty="0">
                <a:latin typeface="Cambria"/>
                <a:cs typeface="Cambria"/>
              </a:rPr>
              <a:t>L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Let [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>
                <a:latin typeface="Cambria"/>
                <a:cs typeface="Cambria"/>
              </a:rPr>
              <a:t>L </a:t>
            </a:r>
            <a:r>
              <a:rPr lang="en-US" dirty="0" err="1">
                <a:latin typeface="Cambria"/>
                <a:cs typeface="Cambria"/>
              </a:rPr>
              <a:t>Q</a:t>
            </a:r>
            <a:r>
              <a:rPr lang="en-US" baseline="-25000" dirty="0" err="1">
                <a:latin typeface="Cambria"/>
                <a:cs typeface="Cambria"/>
              </a:rPr>
              <a:t>dir</a:t>
            </a:r>
            <a:r>
              <a:rPr lang="en-US" dirty="0">
                <a:latin typeface="Cambria"/>
                <a:cs typeface="Cambria"/>
              </a:rPr>
              <a:t>(L,</a:t>
            </a:r>
            <a:r>
              <a:rPr lang="el-GR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baseline="-25000" dirty="0">
                <a:latin typeface="Cambria"/>
                <a:cs typeface="Cambria"/>
              </a:rPr>
              <a:t>L</a:t>
            </a:r>
            <a:r>
              <a:rPr lang="en-US" dirty="0">
                <a:latin typeface="Cambria"/>
                <a:cs typeface="Cambria"/>
              </a:rPr>
              <a:t>)] be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direct PAR </a:t>
            </a:r>
            <a:r>
              <a:rPr lang="en-US" dirty="0">
                <a:latin typeface="Cambria"/>
                <a:cs typeface="Cambria"/>
              </a:rPr>
              <a:t>absorbed by this leaf area (</a:t>
            </a:r>
            <a:r>
              <a:rPr lang="en-US" dirty="0">
                <a:latin typeface="Symbol" charset="2"/>
                <a:cs typeface="Symbol" charset="2"/>
              </a:rPr>
              <a:t>m </a:t>
            </a:r>
            <a:r>
              <a:rPr lang="en-US" dirty="0">
                <a:latin typeface="Cambria"/>
                <a:cs typeface="Cambria"/>
              </a:rPr>
              <a:t>mol E/m</a:t>
            </a:r>
            <a:r>
              <a:rPr lang="en-US" baseline="30000" dirty="0">
                <a:latin typeface="Cambria"/>
                <a:cs typeface="Cambria"/>
              </a:rPr>
              <a:t>2</a:t>
            </a:r>
            <a:r>
              <a:rPr lang="en-US" dirty="0">
                <a:latin typeface="Cambria"/>
                <a:cs typeface="Cambria"/>
              </a:rPr>
              <a:t>/s)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Denote the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instantaneous</a:t>
            </a:r>
            <a:r>
              <a:rPr lang="en-US" dirty="0">
                <a:latin typeface="Cambria"/>
                <a:cs typeface="Cambria"/>
              </a:rPr>
              <a:t> rate of photosynthesis as  {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>
                <a:latin typeface="Cambria"/>
                <a:cs typeface="Cambria"/>
              </a:rPr>
              <a:t>L</a:t>
            </a:r>
            <a:r>
              <a:rPr lang="en-US" baseline="-25000" dirty="0">
                <a:latin typeface="Cambria"/>
                <a:cs typeface="Cambria"/>
              </a:rPr>
              <a:t> </a:t>
            </a:r>
            <a:r>
              <a:rPr lang="en-US" dirty="0">
                <a:latin typeface="Cambria"/>
                <a:cs typeface="Cambria"/>
              </a:rPr>
              <a:t>A[</a:t>
            </a:r>
            <a:r>
              <a:rPr lang="en-US" dirty="0" err="1">
                <a:latin typeface="Cambria"/>
                <a:cs typeface="Cambria"/>
              </a:rPr>
              <a:t>Q</a:t>
            </a:r>
            <a:r>
              <a:rPr lang="en-US" baseline="-25000" dirty="0" err="1">
                <a:latin typeface="Cambria"/>
                <a:cs typeface="Cambria"/>
              </a:rPr>
              <a:t>dir</a:t>
            </a:r>
            <a:r>
              <a:rPr lang="en-US" dirty="0">
                <a:latin typeface="Cambria"/>
                <a:cs typeface="Cambria"/>
              </a:rPr>
              <a:t>(L,</a:t>
            </a:r>
            <a:r>
              <a:rPr lang="el-GR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baseline="-25000" dirty="0">
                <a:latin typeface="Cambria"/>
                <a:cs typeface="Cambria"/>
              </a:rPr>
              <a:t>L</a:t>
            </a:r>
            <a:r>
              <a:rPr lang="en-US" dirty="0">
                <a:latin typeface="Cambria"/>
                <a:cs typeface="Cambria"/>
              </a:rPr>
              <a:t>)]}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In units: (</a:t>
            </a:r>
            <a:r>
              <a:rPr lang="en-US" dirty="0">
                <a:latin typeface="Symbol" charset="2"/>
                <a:cs typeface="Symbol" charset="2"/>
              </a:rPr>
              <a:t>m </a:t>
            </a:r>
            <a:r>
              <a:rPr lang="en-US" dirty="0">
                <a:latin typeface="Cambria"/>
                <a:cs typeface="Cambria"/>
              </a:rPr>
              <a:t>mol CO</a:t>
            </a:r>
            <a:r>
              <a:rPr lang="en-US" baseline="-25000" dirty="0">
                <a:latin typeface="Cambria"/>
                <a:cs typeface="Cambria"/>
              </a:rPr>
              <a:t>2</a:t>
            </a:r>
            <a:r>
              <a:rPr lang="en-US" dirty="0">
                <a:latin typeface="Cambria"/>
                <a:cs typeface="Cambria"/>
              </a:rPr>
              <a:t>/m</a:t>
            </a:r>
            <a:r>
              <a:rPr lang="en-US" baseline="30000" dirty="0">
                <a:latin typeface="Cambria"/>
                <a:cs typeface="Cambria"/>
              </a:rPr>
              <a:t>2</a:t>
            </a:r>
            <a:r>
              <a:rPr lang="en-US" dirty="0">
                <a:latin typeface="Cambria"/>
                <a:cs typeface="Cambria"/>
              </a:rPr>
              <a:t>/s)</a:t>
            </a:r>
          </a:p>
          <a:p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Where “A” is a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model</a:t>
            </a:r>
            <a:r>
              <a:rPr lang="en-US" dirty="0">
                <a:latin typeface="Cambria"/>
                <a:cs typeface="Cambria"/>
              </a:rPr>
              <a:t> which given absorbed PAR returns the Photosynthetic rate (details later)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867" y="3744645"/>
            <a:ext cx="5337625" cy="261170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5160586" y="4488507"/>
            <a:ext cx="1237906" cy="641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160586" y="4698632"/>
            <a:ext cx="1237906" cy="641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58841" y="4110090"/>
            <a:ext cx="0" cy="4810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29395" y="43293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 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29395" y="3925424"/>
            <a:ext cx="174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Canopy top L = 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603150" y="4110090"/>
            <a:ext cx="95569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234934" y="4591127"/>
            <a:ext cx="327115" cy="128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57063" y="5880311"/>
            <a:ext cx="1031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latin typeface="Cambria"/>
                <a:cs typeface="Cambria"/>
              </a:rPr>
              <a:t>Credit</a:t>
            </a:r>
            <a:r>
              <a:rPr lang="en-US" sz="1200" dirty="0">
                <a:latin typeface="Cambria"/>
                <a:cs typeface="Cambria"/>
              </a:rPr>
              <a:t>: RAMI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A08609-5F2A-9845-B548-1F0B24617FD4}"/>
              </a:ext>
            </a:extLst>
          </p:cNvPr>
          <p:cNvSpPr txBox="1"/>
          <p:nvPr/>
        </p:nvSpPr>
        <p:spPr>
          <a:xfrm>
            <a:off x="2588881" y="0"/>
            <a:ext cx="358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4. Canopy Photosynthesis Model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3D285B-D749-7B48-884D-C2427061CA5A}"/>
              </a:ext>
            </a:extLst>
          </p:cNvPr>
          <p:cNvSpPr/>
          <p:nvPr/>
        </p:nvSpPr>
        <p:spPr>
          <a:xfrm>
            <a:off x="5518655" y="2030349"/>
            <a:ext cx="1816822" cy="3333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67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985" y="3964150"/>
            <a:ext cx="5337625" cy="261170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57271" y="6329048"/>
            <a:ext cx="2133600" cy="365125"/>
          </a:xfrm>
        </p:spPr>
        <p:txBody>
          <a:bodyPr/>
          <a:lstStyle/>
          <a:p>
            <a:fld id="{FB8CB7B7-15E6-4245-A3E2-B92748BF4AA8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9797" y="215035"/>
            <a:ext cx="890267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The probability of finding leaf elements in this layer with their normal in solid angle 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>
                <a:latin typeface="Cambria"/>
                <a:cs typeface="Cambria"/>
              </a:rPr>
              <a:t>L</a:t>
            </a:r>
            <a:r>
              <a:rPr lang="en-US" sz="1600" dirty="0">
                <a:latin typeface="Cambria"/>
                <a:cs typeface="Cambria"/>
              </a:rPr>
              <a:t> is: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[(1/2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>
                <a:latin typeface="Cambria"/>
                <a:cs typeface="Cambria"/>
              </a:rPr>
              <a:t>)</a:t>
            </a:r>
            <a:r>
              <a:rPr lang="en-US" sz="1600" dirty="0" err="1">
                <a:latin typeface="Cambria"/>
                <a:cs typeface="Cambria"/>
              </a:rPr>
              <a:t>g</a:t>
            </a:r>
            <a:r>
              <a:rPr lang="en-US" sz="1600" baseline="-25000" dirty="0" err="1">
                <a:latin typeface="Cambria"/>
                <a:cs typeface="Cambria"/>
              </a:rPr>
              <a:t>L</a:t>
            </a:r>
            <a:r>
              <a:rPr lang="en-US" sz="1600" dirty="0">
                <a:latin typeface="Cambria"/>
                <a:cs typeface="Cambria"/>
              </a:rPr>
              <a:t>(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>
                <a:latin typeface="Cambria"/>
                <a:cs typeface="Cambria"/>
              </a:rPr>
              <a:t>L</a:t>
            </a:r>
            <a:r>
              <a:rPr lang="en-US" sz="1600" dirty="0">
                <a:latin typeface="Cambria"/>
                <a:cs typeface="Cambria"/>
              </a:rPr>
              <a:t>) 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>
                <a:latin typeface="Cambria"/>
                <a:cs typeface="Cambria"/>
              </a:rPr>
              <a:t>L </a:t>
            </a:r>
            <a:r>
              <a:rPr lang="en-US" sz="1600" dirty="0">
                <a:latin typeface="Cambria"/>
                <a:cs typeface="Cambria"/>
              </a:rPr>
              <a:t>]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Therefore, the photosynthetic rate of such leaf elements within this layer is:</a:t>
            </a:r>
          </a:p>
          <a:p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[(1/2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>
                <a:latin typeface="Cambria"/>
                <a:cs typeface="Cambria"/>
              </a:rPr>
              <a:t>)</a:t>
            </a:r>
            <a:r>
              <a:rPr lang="en-US" sz="1600" dirty="0" err="1">
                <a:latin typeface="Cambria"/>
                <a:cs typeface="Cambria"/>
              </a:rPr>
              <a:t>g</a:t>
            </a:r>
            <a:r>
              <a:rPr lang="en-US" sz="1600" baseline="-25000" dirty="0" err="1">
                <a:latin typeface="Cambria"/>
                <a:cs typeface="Cambria"/>
              </a:rPr>
              <a:t>L</a:t>
            </a:r>
            <a:r>
              <a:rPr lang="en-US" sz="1600" dirty="0">
                <a:latin typeface="Cambria"/>
                <a:cs typeface="Cambria"/>
              </a:rPr>
              <a:t>(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>
                <a:latin typeface="Cambria"/>
                <a:cs typeface="Cambria"/>
              </a:rPr>
              <a:t>L</a:t>
            </a:r>
            <a:r>
              <a:rPr lang="en-US" sz="1600" dirty="0">
                <a:latin typeface="Cambria"/>
                <a:cs typeface="Cambria"/>
              </a:rPr>
              <a:t>) 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>
                <a:latin typeface="Cambria"/>
                <a:cs typeface="Cambria"/>
              </a:rPr>
              <a:t>L</a:t>
            </a:r>
            <a:r>
              <a:rPr lang="en-US" sz="1600" dirty="0">
                <a:latin typeface="Cambria"/>
                <a:cs typeface="Cambria"/>
              </a:rPr>
              <a:t>]     {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n-US" sz="1600" dirty="0">
                <a:latin typeface="Cambria"/>
                <a:cs typeface="Cambria"/>
              </a:rPr>
              <a:t>L A[</a:t>
            </a:r>
            <a:r>
              <a:rPr lang="en-US" sz="1600" dirty="0" err="1">
                <a:latin typeface="Cambria"/>
                <a:cs typeface="Cambria"/>
              </a:rPr>
              <a:t>Q</a:t>
            </a:r>
            <a:r>
              <a:rPr lang="en-US" sz="1600" baseline="-25000" dirty="0" err="1">
                <a:latin typeface="Cambria"/>
                <a:cs typeface="Cambria"/>
              </a:rPr>
              <a:t>dir</a:t>
            </a:r>
            <a:r>
              <a:rPr lang="en-US" sz="1600" dirty="0">
                <a:latin typeface="Cambria"/>
                <a:cs typeface="Cambria"/>
              </a:rPr>
              <a:t>(L,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>
                <a:latin typeface="Cambria"/>
                <a:cs typeface="Cambria"/>
              </a:rPr>
              <a:t>L</a:t>
            </a:r>
            <a:r>
              <a:rPr lang="en-US" sz="1600" dirty="0">
                <a:latin typeface="Cambria"/>
                <a:cs typeface="Cambria"/>
              </a:rPr>
              <a:t>)]}</a:t>
            </a:r>
          </a:p>
          <a:p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Because our leaves are oriented uniformly, the above simplifies to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(1/2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>
                <a:latin typeface="Cambria"/>
                <a:cs typeface="Cambria"/>
              </a:rPr>
              <a:t>) 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>
                <a:latin typeface="Cambria"/>
                <a:cs typeface="Cambria"/>
              </a:rPr>
              <a:t>L</a:t>
            </a:r>
            <a:r>
              <a:rPr lang="en-US" sz="1600" dirty="0">
                <a:latin typeface="Cambria"/>
                <a:cs typeface="Cambria"/>
              </a:rPr>
              <a:t> 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n-US" sz="1600" dirty="0">
                <a:latin typeface="Cambria"/>
                <a:cs typeface="Cambria"/>
              </a:rPr>
              <a:t>L A[</a:t>
            </a:r>
            <a:r>
              <a:rPr lang="en-US" sz="1600" dirty="0" err="1">
                <a:latin typeface="Cambria"/>
                <a:cs typeface="Cambria"/>
              </a:rPr>
              <a:t>Q</a:t>
            </a:r>
            <a:r>
              <a:rPr lang="en-US" sz="1600" baseline="-25000" dirty="0" err="1">
                <a:latin typeface="Cambria"/>
                <a:cs typeface="Cambria"/>
              </a:rPr>
              <a:t>dir</a:t>
            </a:r>
            <a:r>
              <a:rPr lang="en-US" sz="1600" dirty="0">
                <a:latin typeface="Cambria"/>
                <a:cs typeface="Cambria"/>
              </a:rPr>
              <a:t>(L,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>
                <a:latin typeface="Cambria"/>
                <a:cs typeface="Cambria"/>
              </a:rPr>
              <a:t>L</a:t>
            </a:r>
            <a:r>
              <a:rPr lang="en-US" sz="1600" dirty="0">
                <a:latin typeface="Cambria"/>
                <a:cs typeface="Cambria"/>
              </a:rPr>
              <a:t>)]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Similarly, the photosynthetic rate in this layer due to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diffuse PAR </a:t>
            </a:r>
            <a:r>
              <a:rPr lang="en-US" sz="1600" dirty="0">
                <a:latin typeface="Cambria"/>
                <a:cs typeface="Cambria"/>
              </a:rPr>
              <a:t>is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(1/2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>
                <a:latin typeface="Cambria"/>
                <a:cs typeface="Cambria"/>
              </a:rPr>
              <a:t>) 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>
                <a:latin typeface="Cambria"/>
                <a:cs typeface="Cambria"/>
              </a:rPr>
              <a:t>L</a:t>
            </a:r>
            <a:r>
              <a:rPr lang="en-US" sz="1600" dirty="0">
                <a:latin typeface="Cambria"/>
                <a:cs typeface="Cambria"/>
              </a:rPr>
              <a:t> 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n-US" sz="1600" dirty="0">
                <a:latin typeface="Cambria"/>
                <a:cs typeface="Cambria"/>
              </a:rPr>
              <a:t>L A[</a:t>
            </a:r>
            <a:r>
              <a:rPr lang="en-US" sz="1600" dirty="0" err="1">
                <a:latin typeface="Cambria"/>
                <a:cs typeface="Cambria"/>
              </a:rPr>
              <a:t>Q</a:t>
            </a:r>
            <a:r>
              <a:rPr lang="en-US" sz="1600" baseline="-25000" dirty="0" err="1">
                <a:latin typeface="Cambria"/>
                <a:cs typeface="Cambria"/>
              </a:rPr>
              <a:t>dif</a:t>
            </a:r>
            <a:r>
              <a:rPr lang="en-US" sz="1600" dirty="0">
                <a:latin typeface="Cambria"/>
                <a:cs typeface="Cambria"/>
              </a:rPr>
              <a:t>(L,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>
                <a:latin typeface="Cambria"/>
                <a:cs typeface="Cambria"/>
              </a:rPr>
              <a:t>L</a:t>
            </a:r>
            <a:r>
              <a:rPr lang="en-US" sz="1600" dirty="0">
                <a:latin typeface="Cambria"/>
                <a:cs typeface="Cambria"/>
              </a:rPr>
              <a:t>)]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910704" y="4708012"/>
            <a:ext cx="1237906" cy="641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910704" y="4918137"/>
            <a:ext cx="1237906" cy="641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08959" y="4329595"/>
            <a:ext cx="0" cy="4810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79513" y="454880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 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79513" y="4144929"/>
            <a:ext cx="174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Canopy top L = 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353268" y="4329595"/>
            <a:ext cx="95569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985052" y="4810632"/>
            <a:ext cx="327115" cy="128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07181" y="6099816"/>
            <a:ext cx="1031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latin typeface="Cambria"/>
                <a:cs typeface="Cambria"/>
              </a:rPr>
              <a:t>Credit</a:t>
            </a:r>
            <a:r>
              <a:rPr lang="en-US" sz="1200" dirty="0">
                <a:latin typeface="Cambria"/>
                <a:cs typeface="Cambria"/>
              </a:rPr>
              <a:t>: RAMI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4A43E9-D348-C049-ABA4-38907416C3A4}"/>
              </a:ext>
            </a:extLst>
          </p:cNvPr>
          <p:cNvSpPr txBox="1"/>
          <p:nvPr/>
        </p:nvSpPr>
        <p:spPr>
          <a:xfrm>
            <a:off x="2779746" y="-4175"/>
            <a:ext cx="358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4. Canopy Photosynthesis Model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78E173-7526-E34A-9D6E-B125BB953E9F}"/>
              </a:ext>
            </a:extLst>
          </p:cNvPr>
          <p:cNvSpPr/>
          <p:nvPr/>
        </p:nvSpPr>
        <p:spPr>
          <a:xfrm>
            <a:off x="412028" y="959866"/>
            <a:ext cx="1816822" cy="33337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28F4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07FEB3-A4FB-7F48-B2B6-D4727AB61625}"/>
              </a:ext>
            </a:extLst>
          </p:cNvPr>
          <p:cNvSpPr/>
          <p:nvPr/>
        </p:nvSpPr>
        <p:spPr>
          <a:xfrm>
            <a:off x="412028" y="1931823"/>
            <a:ext cx="1816822" cy="33337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2E5AF-9BF1-EA4F-BA82-392E8B61631A}"/>
              </a:ext>
            </a:extLst>
          </p:cNvPr>
          <p:cNvSpPr/>
          <p:nvPr/>
        </p:nvSpPr>
        <p:spPr>
          <a:xfrm>
            <a:off x="2306397" y="1934833"/>
            <a:ext cx="1816822" cy="3333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ABE8B6-664A-4C40-9300-B5CF42F1AE06}"/>
              </a:ext>
            </a:extLst>
          </p:cNvPr>
          <p:cNvSpPr/>
          <p:nvPr/>
        </p:nvSpPr>
        <p:spPr>
          <a:xfrm>
            <a:off x="412028" y="2913152"/>
            <a:ext cx="2521672" cy="3333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03855F-03CE-8D49-8E04-DA34565653D9}"/>
              </a:ext>
            </a:extLst>
          </p:cNvPr>
          <p:cNvSpPr/>
          <p:nvPr/>
        </p:nvSpPr>
        <p:spPr>
          <a:xfrm>
            <a:off x="412028" y="3885109"/>
            <a:ext cx="2521672" cy="3333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90012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250" y="1730324"/>
            <a:ext cx="3183141" cy="23823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17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5609" y="196670"/>
            <a:ext cx="89026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The photosynthetic rate of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all leaf elements in layer 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n-US" sz="1600" dirty="0">
                <a:latin typeface="Cambria"/>
                <a:cs typeface="Cambria"/>
              </a:rPr>
              <a:t>L of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all orientations 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en-US" sz="1600" baseline="-25000" dirty="0">
                <a:latin typeface="Cambria"/>
                <a:cs typeface="Times New Roman" panose="02020603050405020304" pitchFamily="18" charset="0"/>
              </a:rPr>
              <a:t>L</a:t>
            </a:r>
            <a:r>
              <a:rPr lang="en-US" sz="1600" baseline="-25000" dirty="0">
                <a:latin typeface="Cambria"/>
                <a:cs typeface="Cambria"/>
              </a:rPr>
              <a:t> </a:t>
            </a:r>
            <a:r>
              <a:rPr lang="en-US" sz="1600" dirty="0">
                <a:latin typeface="Cambria"/>
                <a:cs typeface="Cambria"/>
              </a:rPr>
              <a:t>in the upper hemisphere is: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 </a:t>
            </a:r>
            <a:r>
              <a:rPr lang="en-US" sz="1600" dirty="0" err="1">
                <a:latin typeface="Cambria"/>
                <a:cs typeface="Cambria"/>
              </a:rPr>
              <a:t>GPP</a:t>
            </a:r>
            <a:r>
              <a:rPr lang="en-US" sz="1600" baseline="-25000" dirty="0" err="1">
                <a:latin typeface="Cambria"/>
                <a:cs typeface="Cambria"/>
              </a:rPr>
              <a:t>dir</a:t>
            </a:r>
            <a:r>
              <a:rPr lang="en-US" sz="1600" dirty="0">
                <a:latin typeface="Cambria"/>
                <a:cs typeface="Cambria"/>
              </a:rPr>
              <a:t> =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30000" dirty="0" err="1">
                <a:latin typeface="Cambria"/>
                <a:cs typeface="Cambria"/>
              </a:rPr>
              <a:t>M</a:t>
            </a:r>
            <a:r>
              <a:rPr lang="en-US" sz="1600" baseline="-25000" dirty="0" err="1">
                <a:latin typeface="Cambria"/>
                <a:cs typeface="Cambria"/>
              </a:rPr>
              <a:t>m</a:t>
            </a:r>
            <a:r>
              <a:rPr lang="en-US" sz="1600" baseline="-25000" dirty="0">
                <a:latin typeface="Cambria"/>
                <a:cs typeface="Cambria"/>
              </a:rPr>
              <a:t>=1</a:t>
            </a:r>
            <a:r>
              <a:rPr lang="en-US" sz="1600" baseline="-25000" dirty="0">
                <a:latin typeface="Symbol" charset="2"/>
                <a:cs typeface="Symbol" charset="2"/>
              </a:rPr>
              <a:t> </a:t>
            </a:r>
            <a:r>
              <a:rPr lang="en-US" sz="1600" dirty="0">
                <a:latin typeface="Cambria"/>
                <a:cs typeface="Cambria"/>
              </a:rPr>
              <a:t>(1/2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>
                <a:latin typeface="Cambria"/>
                <a:cs typeface="Cambria"/>
              </a:rPr>
              <a:t>) 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>
                <a:latin typeface="Cambria"/>
                <a:cs typeface="Cambria"/>
              </a:rPr>
              <a:t>L</a:t>
            </a:r>
            <a:r>
              <a:rPr lang="en-US" sz="1600" dirty="0">
                <a:latin typeface="Cambria"/>
                <a:cs typeface="Cambria"/>
              </a:rPr>
              <a:t> 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n-US" sz="1600" dirty="0">
                <a:latin typeface="Cambria"/>
                <a:cs typeface="Cambria"/>
              </a:rPr>
              <a:t>L A[</a:t>
            </a:r>
            <a:r>
              <a:rPr lang="en-US" sz="1600" dirty="0" err="1">
                <a:latin typeface="Cambria"/>
                <a:cs typeface="Cambria"/>
              </a:rPr>
              <a:t>Q</a:t>
            </a:r>
            <a:r>
              <a:rPr lang="en-US" sz="1600" baseline="-25000" dirty="0" err="1">
                <a:latin typeface="Cambria"/>
                <a:cs typeface="Cambria"/>
              </a:rPr>
              <a:t>dir</a:t>
            </a:r>
            <a:r>
              <a:rPr lang="en-US" sz="1600" dirty="0">
                <a:latin typeface="Cambria"/>
                <a:cs typeface="Cambria"/>
              </a:rPr>
              <a:t>(L,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>
                <a:latin typeface="Cambria"/>
                <a:cs typeface="Cambria"/>
              </a:rPr>
              <a:t>L</a:t>
            </a:r>
            <a:r>
              <a:rPr lang="en-US" sz="1600" dirty="0">
                <a:latin typeface="Cambria"/>
                <a:cs typeface="Cambria"/>
              </a:rPr>
              <a:t>)]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Where the summation </a:t>
            </a:r>
            <a:r>
              <a:rPr lang="en-US" sz="1600" dirty="0">
                <a:latin typeface="Symbol" charset="2"/>
                <a:cs typeface="Symbol" charset="2"/>
              </a:rPr>
              <a:t>S</a:t>
            </a:r>
            <a:r>
              <a:rPr lang="en-US" sz="1600" dirty="0">
                <a:latin typeface="Cambria"/>
                <a:cs typeface="Cambria"/>
              </a:rPr>
              <a:t> is over “M” number of discrete solid angles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Similarly, the photosynthetic rate in this layer due to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diffuse PAR </a:t>
            </a:r>
            <a:r>
              <a:rPr lang="en-US" sz="1600" dirty="0">
                <a:latin typeface="Cambria"/>
                <a:cs typeface="Cambria"/>
              </a:rPr>
              <a:t>is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latin typeface="Cambria"/>
                <a:cs typeface="Cambria"/>
              </a:rPr>
              <a:t>GPP</a:t>
            </a:r>
            <a:r>
              <a:rPr lang="en-US" sz="1600" baseline="-25000" dirty="0" err="1">
                <a:latin typeface="Cambria"/>
                <a:cs typeface="Cambria"/>
              </a:rPr>
              <a:t>dif</a:t>
            </a:r>
            <a:r>
              <a:rPr lang="en-US" sz="1600" dirty="0">
                <a:latin typeface="Cambria"/>
                <a:cs typeface="Cambria"/>
              </a:rPr>
              <a:t> =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30000" dirty="0" err="1">
                <a:latin typeface="Cambria"/>
                <a:cs typeface="Cambria"/>
              </a:rPr>
              <a:t>M</a:t>
            </a:r>
            <a:r>
              <a:rPr lang="en-US" sz="1600" baseline="-25000" dirty="0" err="1">
                <a:latin typeface="Cambria"/>
                <a:cs typeface="Cambria"/>
              </a:rPr>
              <a:t>m</a:t>
            </a:r>
            <a:r>
              <a:rPr lang="en-US" sz="1600" baseline="-25000" dirty="0">
                <a:latin typeface="Cambria"/>
                <a:cs typeface="Cambria"/>
              </a:rPr>
              <a:t>=1</a:t>
            </a:r>
            <a:r>
              <a:rPr lang="en-US" sz="1600" baseline="-25000" dirty="0">
                <a:latin typeface="Symbol" charset="2"/>
                <a:cs typeface="Symbol" charset="2"/>
              </a:rPr>
              <a:t> </a:t>
            </a:r>
            <a:r>
              <a:rPr lang="en-US" sz="1600" dirty="0">
                <a:latin typeface="Cambria"/>
                <a:cs typeface="Cambria"/>
              </a:rPr>
              <a:t>(1/2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>
                <a:latin typeface="Cambria"/>
                <a:cs typeface="Cambria"/>
              </a:rPr>
              <a:t>) 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>
                <a:latin typeface="Cambria"/>
                <a:cs typeface="Cambria"/>
              </a:rPr>
              <a:t>L</a:t>
            </a:r>
            <a:r>
              <a:rPr lang="en-US" sz="1600" dirty="0">
                <a:latin typeface="Cambria"/>
                <a:cs typeface="Cambria"/>
              </a:rPr>
              <a:t> 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n-US" sz="1600" dirty="0">
                <a:latin typeface="Cambria"/>
                <a:cs typeface="Cambria"/>
              </a:rPr>
              <a:t>L A[</a:t>
            </a:r>
            <a:r>
              <a:rPr lang="en-US" sz="1600" dirty="0" err="1">
                <a:latin typeface="Cambria"/>
                <a:cs typeface="Cambria"/>
              </a:rPr>
              <a:t>Q</a:t>
            </a:r>
            <a:r>
              <a:rPr lang="en-US" sz="1600" baseline="-25000" dirty="0" err="1">
                <a:latin typeface="Cambria"/>
                <a:cs typeface="Cambria"/>
              </a:rPr>
              <a:t>dif</a:t>
            </a:r>
            <a:r>
              <a:rPr lang="en-US" sz="1600" dirty="0">
                <a:latin typeface="Cambria"/>
                <a:cs typeface="Cambria"/>
              </a:rPr>
              <a:t>(L,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>
                <a:latin typeface="Cambria"/>
                <a:cs typeface="Cambria"/>
              </a:rPr>
              <a:t>L</a:t>
            </a:r>
            <a:r>
              <a:rPr lang="en-US" sz="1600" dirty="0">
                <a:latin typeface="Cambria"/>
                <a:cs typeface="Cambria"/>
              </a:rPr>
              <a:t>)]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22" y="3989553"/>
            <a:ext cx="5337625" cy="261170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4406441" y="4733415"/>
            <a:ext cx="1237906" cy="641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06441" y="4943540"/>
            <a:ext cx="1237906" cy="641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04696" y="4354998"/>
            <a:ext cx="0" cy="4810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75250" y="457420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 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75250" y="4170332"/>
            <a:ext cx="174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Canopy top L = 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849005" y="4354998"/>
            <a:ext cx="95569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480789" y="4836035"/>
            <a:ext cx="327115" cy="128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2918" y="6125219"/>
            <a:ext cx="1031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latin typeface="Cambria"/>
                <a:cs typeface="Cambria"/>
              </a:rPr>
              <a:t>Credit</a:t>
            </a:r>
            <a:r>
              <a:rPr lang="en-US" sz="1200" dirty="0">
                <a:latin typeface="Cambria"/>
                <a:cs typeface="Cambria"/>
              </a:rPr>
              <a:t>: RAMI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D41DCD-15E1-7840-B4F1-88EAA35BE53D}"/>
              </a:ext>
            </a:extLst>
          </p:cNvPr>
          <p:cNvSpPr txBox="1"/>
          <p:nvPr/>
        </p:nvSpPr>
        <p:spPr>
          <a:xfrm>
            <a:off x="2779746" y="-4175"/>
            <a:ext cx="358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4. Canopy Photosynthesis Model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56419A-3F03-BF46-A89E-A5AA31910D30}"/>
              </a:ext>
            </a:extLst>
          </p:cNvPr>
          <p:cNvSpPr/>
          <p:nvPr/>
        </p:nvSpPr>
        <p:spPr>
          <a:xfrm>
            <a:off x="438546" y="1161261"/>
            <a:ext cx="3756188" cy="39202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B20A21-2D04-3749-B6CD-34E1E2E15B8E}"/>
              </a:ext>
            </a:extLst>
          </p:cNvPr>
          <p:cNvSpPr/>
          <p:nvPr/>
        </p:nvSpPr>
        <p:spPr>
          <a:xfrm>
            <a:off x="438546" y="2622697"/>
            <a:ext cx="3756188" cy="39202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87350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0663" y="358979"/>
            <a:ext cx="89026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The photosynthetic rate of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the canopy </a:t>
            </a:r>
            <a:r>
              <a:rPr lang="en-US" sz="1600" dirty="0">
                <a:latin typeface="Cambria"/>
                <a:cs typeface="Cambria"/>
              </a:rPr>
              <a:t>is obtained by summing over N layers</a:t>
            </a:r>
          </a:p>
          <a:p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latin typeface="Cambria"/>
                <a:cs typeface="Cambria"/>
              </a:rPr>
              <a:t>GPP</a:t>
            </a:r>
            <a:r>
              <a:rPr lang="en-US" sz="1600" baseline="-25000" dirty="0" err="1">
                <a:latin typeface="Cambria"/>
                <a:cs typeface="Cambria"/>
              </a:rPr>
              <a:t>dir</a:t>
            </a:r>
            <a:r>
              <a:rPr lang="en-US" sz="1600" dirty="0">
                <a:latin typeface="Cambria"/>
                <a:cs typeface="Cambria"/>
              </a:rPr>
              <a:t> =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30000" dirty="0" err="1">
                <a:latin typeface="Cambria"/>
                <a:cs typeface="Cambria"/>
              </a:rPr>
              <a:t>N</a:t>
            </a:r>
            <a:r>
              <a:rPr lang="en-US" sz="1600" baseline="-25000" dirty="0" err="1">
                <a:latin typeface="Cambria"/>
                <a:cs typeface="Cambria"/>
              </a:rPr>
              <a:t>n</a:t>
            </a:r>
            <a:r>
              <a:rPr lang="en-US" sz="1600" baseline="-25000" dirty="0">
                <a:latin typeface="Cambria"/>
                <a:cs typeface="Cambria"/>
              </a:rPr>
              <a:t>=1</a:t>
            </a:r>
            <a:r>
              <a:rPr lang="en-US" sz="1600" baseline="-25000" dirty="0">
                <a:latin typeface="Symbol" charset="2"/>
                <a:cs typeface="Symbol" charset="2"/>
              </a:rPr>
              <a:t> 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30000" dirty="0" err="1">
                <a:latin typeface="Cambria"/>
                <a:cs typeface="Cambria"/>
              </a:rPr>
              <a:t>M</a:t>
            </a:r>
            <a:r>
              <a:rPr lang="en-US" sz="1600" baseline="-25000" dirty="0" err="1">
                <a:latin typeface="Cambria"/>
                <a:cs typeface="Cambria"/>
              </a:rPr>
              <a:t>m</a:t>
            </a:r>
            <a:r>
              <a:rPr lang="en-US" sz="1600" baseline="-25000" dirty="0">
                <a:latin typeface="Cambria"/>
                <a:cs typeface="Cambria"/>
              </a:rPr>
              <a:t>=1</a:t>
            </a:r>
            <a:r>
              <a:rPr lang="en-US" sz="1600" baseline="-25000" dirty="0">
                <a:latin typeface="Symbol" charset="2"/>
                <a:cs typeface="Symbol" charset="2"/>
              </a:rPr>
              <a:t> </a:t>
            </a:r>
            <a:r>
              <a:rPr lang="en-US" sz="1600" dirty="0">
                <a:latin typeface="Cambria"/>
                <a:cs typeface="Cambria"/>
              </a:rPr>
              <a:t>(1/2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>
                <a:latin typeface="Cambria"/>
                <a:cs typeface="Cambria"/>
              </a:rPr>
              <a:t>) 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>
                <a:latin typeface="Cambria"/>
                <a:cs typeface="Cambria"/>
              </a:rPr>
              <a:t>L</a:t>
            </a:r>
            <a:r>
              <a:rPr lang="en-US" sz="1600" dirty="0">
                <a:latin typeface="Cambria"/>
                <a:cs typeface="Cambria"/>
              </a:rPr>
              <a:t> 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n-US" sz="1600" dirty="0">
                <a:latin typeface="Cambria"/>
                <a:cs typeface="Cambria"/>
              </a:rPr>
              <a:t>L A[</a:t>
            </a:r>
            <a:r>
              <a:rPr lang="en-US" sz="1600" dirty="0" err="1">
                <a:latin typeface="Cambria"/>
                <a:cs typeface="Cambria"/>
              </a:rPr>
              <a:t>Q</a:t>
            </a:r>
            <a:r>
              <a:rPr lang="en-US" sz="1600" baseline="-25000" dirty="0" err="1">
                <a:latin typeface="Cambria"/>
                <a:cs typeface="Cambria"/>
              </a:rPr>
              <a:t>dir</a:t>
            </a:r>
            <a:r>
              <a:rPr lang="en-US" sz="1600" dirty="0">
                <a:latin typeface="Cambria"/>
                <a:cs typeface="Cambria"/>
              </a:rPr>
              <a:t>(L,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>
                <a:latin typeface="Cambria"/>
                <a:cs typeface="Cambria"/>
              </a:rPr>
              <a:t>L</a:t>
            </a:r>
            <a:r>
              <a:rPr lang="en-US" sz="1600" dirty="0">
                <a:latin typeface="Cambria"/>
                <a:cs typeface="Cambria"/>
              </a:rPr>
              <a:t>)]</a:t>
            </a:r>
          </a:p>
          <a:p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Similarly, the photosynthetic rate in this layer due to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diffuse PAR </a:t>
            </a:r>
            <a:r>
              <a:rPr lang="en-US" sz="1600" dirty="0">
                <a:latin typeface="Cambria"/>
                <a:cs typeface="Cambria"/>
              </a:rPr>
              <a:t>is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latin typeface="Cambria"/>
                <a:cs typeface="Cambria"/>
              </a:rPr>
              <a:t>GPP</a:t>
            </a:r>
            <a:r>
              <a:rPr lang="en-US" sz="1600" baseline="-25000" dirty="0" err="1">
                <a:latin typeface="Cambria"/>
                <a:cs typeface="Cambria"/>
              </a:rPr>
              <a:t>dif</a:t>
            </a:r>
            <a:r>
              <a:rPr lang="en-US" sz="1600" dirty="0">
                <a:latin typeface="Cambria"/>
                <a:cs typeface="Cambria"/>
              </a:rPr>
              <a:t> =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30000" dirty="0" err="1">
                <a:latin typeface="Cambria"/>
                <a:cs typeface="Cambria"/>
              </a:rPr>
              <a:t>N</a:t>
            </a:r>
            <a:r>
              <a:rPr lang="en-US" sz="1600" baseline="-25000" dirty="0" err="1">
                <a:latin typeface="Cambria"/>
                <a:cs typeface="Cambria"/>
              </a:rPr>
              <a:t>n</a:t>
            </a:r>
            <a:r>
              <a:rPr lang="en-US" sz="1600" baseline="-25000" dirty="0">
                <a:latin typeface="Cambria"/>
                <a:cs typeface="Cambria"/>
              </a:rPr>
              <a:t>=1</a:t>
            </a:r>
            <a:r>
              <a:rPr lang="en-US" sz="1600" baseline="-25000" dirty="0">
                <a:latin typeface="Symbol" charset="2"/>
                <a:cs typeface="Symbol" charset="2"/>
              </a:rPr>
              <a:t> 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30000" dirty="0" err="1">
                <a:latin typeface="Cambria"/>
                <a:cs typeface="Cambria"/>
              </a:rPr>
              <a:t>M</a:t>
            </a:r>
            <a:r>
              <a:rPr lang="en-US" sz="1600" baseline="-25000" dirty="0" err="1">
                <a:latin typeface="Cambria"/>
                <a:cs typeface="Cambria"/>
              </a:rPr>
              <a:t>m</a:t>
            </a:r>
            <a:r>
              <a:rPr lang="en-US" sz="1600" baseline="-25000" dirty="0">
                <a:latin typeface="Cambria"/>
                <a:cs typeface="Cambria"/>
              </a:rPr>
              <a:t>=1</a:t>
            </a:r>
            <a:r>
              <a:rPr lang="en-US" sz="1600" baseline="-25000" dirty="0">
                <a:latin typeface="Symbol" charset="2"/>
                <a:cs typeface="Symbol" charset="2"/>
              </a:rPr>
              <a:t> </a:t>
            </a:r>
            <a:r>
              <a:rPr lang="en-US" sz="1600" dirty="0">
                <a:latin typeface="Cambria"/>
                <a:cs typeface="Cambria"/>
              </a:rPr>
              <a:t>(1/2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>
                <a:latin typeface="Cambria"/>
                <a:cs typeface="Cambria"/>
              </a:rPr>
              <a:t>) 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>
                <a:latin typeface="Cambria"/>
                <a:cs typeface="Cambria"/>
              </a:rPr>
              <a:t>L</a:t>
            </a:r>
            <a:r>
              <a:rPr lang="en-US" sz="1600" dirty="0">
                <a:latin typeface="Cambria"/>
                <a:cs typeface="Cambria"/>
              </a:rPr>
              <a:t> 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n-US" sz="1600" dirty="0">
                <a:latin typeface="Cambria"/>
                <a:cs typeface="Cambria"/>
              </a:rPr>
              <a:t>L A[</a:t>
            </a:r>
            <a:r>
              <a:rPr lang="en-US" sz="1600" dirty="0" err="1">
                <a:latin typeface="Cambria"/>
                <a:cs typeface="Cambria"/>
              </a:rPr>
              <a:t>Q</a:t>
            </a:r>
            <a:r>
              <a:rPr lang="en-US" sz="1600" baseline="-25000" dirty="0" err="1">
                <a:latin typeface="Cambria"/>
                <a:cs typeface="Cambria"/>
              </a:rPr>
              <a:t>dif</a:t>
            </a:r>
            <a:r>
              <a:rPr lang="en-US" sz="1600" dirty="0">
                <a:latin typeface="Cambria"/>
                <a:cs typeface="Cambria"/>
              </a:rPr>
              <a:t>(L,</a:t>
            </a:r>
            <a:r>
              <a:rPr lang="el-GR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>
                <a:latin typeface="Cambria"/>
                <a:cs typeface="Cambria"/>
              </a:rPr>
              <a:t>L</a:t>
            </a:r>
            <a:r>
              <a:rPr lang="en-US" sz="1600" dirty="0">
                <a:latin typeface="Cambria"/>
                <a:cs typeface="Cambria"/>
              </a:rPr>
              <a:t>)]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In continuous notation, the above is: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74" y="3927207"/>
            <a:ext cx="5337625" cy="261170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5198293" y="4671069"/>
            <a:ext cx="1237906" cy="641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198293" y="4881194"/>
            <a:ext cx="1237906" cy="641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96548" y="4292652"/>
            <a:ext cx="0" cy="4810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67102" y="451186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 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67102" y="4107986"/>
            <a:ext cx="174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Canopy top L = 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640857" y="4292652"/>
            <a:ext cx="95569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272641" y="4773689"/>
            <a:ext cx="327115" cy="128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94770" y="6062873"/>
            <a:ext cx="1031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latin typeface="Cambria"/>
                <a:cs typeface="Cambria"/>
              </a:rPr>
              <a:t>Credit</a:t>
            </a:r>
            <a:r>
              <a:rPr lang="en-US" sz="1200" dirty="0">
                <a:latin typeface="Cambria"/>
                <a:cs typeface="Cambria"/>
              </a:rPr>
              <a:t>: RAMI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835685"/>
              </p:ext>
            </p:extLst>
          </p:nvPr>
        </p:nvGraphicFramePr>
        <p:xfrm>
          <a:off x="2544999" y="3199429"/>
          <a:ext cx="3992268" cy="570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00400" imgH="457200" progId="Equation.3">
                  <p:embed/>
                </p:oleObj>
              </mc:Choice>
              <mc:Fallback>
                <p:oleObj name="Equation" r:id="rId3" imgW="32004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4999" y="3199429"/>
                        <a:ext cx="3992268" cy="570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A3FA54C-9C0B-F640-9846-A362477280F4}"/>
              </a:ext>
            </a:extLst>
          </p:cNvPr>
          <p:cNvSpPr txBox="1"/>
          <p:nvPr/>
        </p:nvSpPr>
        <p:spPr>
          <a:xfrm>
            <a:off x="2779746" y="-4175"/>
            <a:ext cx="358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4. Canopy Photosynthesis Model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EB0623-4FAE-F34A-BBC4-BDEA6CEF7607}"/>
              </a:ext>
            </a:extLst>
          </p:cNvPr>
          <p:cNvSpPr/>
          <p:nvPr/>
        </p:nvSpPr>
        <p:spPr>
          <a:xfrm>
            <a:off x="438545" y="1051306"/>
            <a:ext cx="4295379" cy="39202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7EE38F-E069-8144-97F7-1BF07B0993C7}"/>
              </a:ext>
            </a:extLst>
          </p:cNvPr>
          <p:cNvSpPr/>
          <p:nvPr/>
        </p:nvSpPr>
        <p:spPr>
          <a:xfrm>
            <a:off x="438545" y="2046486"/>
            <a:ext cx="4295379" cy="39202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14447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9797" y="1009330"/>
            <a:ext cx="89026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Calculate</a:t>
            </a:r>
            <a:r>
              <a:rPr lang="en-US" sz="1600" dirty="0">
                <a:latin typeface="Cambria"/>
                <a:cs typeface="Cambria"/>
              </a:rPr>
              <a:t> </a:t>
            </a:r>
            <a:r>
              <a:rPr lang="en-US" sz="1600" dirty="0" err="1">
                <a:latin typeface="Cambria"/>
                <a:cs typeface="Cambria"/>
              </a:rPr>
              <a:t>GPP</a:t>
            </a:r>
            <a:r>
              <a:rPr lang="en-US" sz="1600" baseline="-25000" dirty="0" err="1">
                <a:latin typeface="Cambria"/>
                <a:cs typeface="Cambria"/>
              </a:rPr>
              <a:t>dir</a:t>
            </a:r>
            <a:r>
              <a:rPr lang="en-US" sz="1600" dirty="0">
                <a:latin typeface="Cambria"/>
                <a:cs typeface="Cambria"/>
              </a:rPr>
              <a:t> and </a:t>
            </a:r>
            <a:r>
              <a:rPr lang="en-US" sz="1600" dirty="0" err="1">
                <a:latin typeface="Cambria"/>
                <a:cs typeface="Cambria"/>
              </a:rPr>
              <a:t>GPP</a:t>
            </a:r>
            <a:r>
              <a:rPr lang="en-US" sz="1600" baseline="-25000" dirty="0" err="1">
                <a:latin typeface="Cambria"/>
                <a:cs typeface="Cambria"/>
              </a:rPr>
              <a:t>dif</a:t>
            </a:r>
            <a:r>
              <a:rPr lang="en-US" sz="1600" dirty="0">
                <a:latin typeface="Cambria"/>
                <a:cs typeface="Cambria"/>
              </a:rPr>
              <a:t> separately and then sum them to get total photosynthetic rate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The remaining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questions</a:t>
            </a:r>
            <a:r>
              <a:rPr lang="en-US" sz="1600" dirty="0">
                <a:latin typeface="Cambria"/>
                <a:cs typeface="Cambria"/>
              </a:rPr>
              <a:t> are: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lvl="1"/>
            <a:r>
              <a:rPr lang="en-US" sz="1600" dirty="0">
                <a:latin typeface="Cambria"/>
                <a:cs typeface="Cambria"/>
              </a:rPr>
              <a:t>1) what is </a:t>
            </a:r>
            <a:r>
              <a:rPr lang="en-US" sz="1600" dirty="0" err="1">
                <a:latin typeface="Cambria"/>
                <a:cs typeface="Cambria"/>
              </a:rPr>
              <a:t>Q</a:t>
            </a:r>
            <a:r>
              <a:rPr lang="en-US" sz="1600" baseline="-25000" dirty="0" err="1">
                <a:latin typeface="Cambria"/>
                <a:cs typeface="Cambria"/>
              </a:rPr>
              <a:t>dir</a:t>
            </a:r>
            <a:r>
              <a:rPr lang="en-US" sz="1600" dirty="0">
                <a:latin typeface="Cambria"/>
                <a:cs typeface="Cambria"/>
              </a:rPr>
              <a:t> and </a:t>
            </a:r>
            <a:r>
              <a:rPr lang="en-US" sz="1600" dirty="0" err="1">
                <a:latin typeface="Cambria"/>
                <a:cs typeface="Cambria"/>
              </a:rPr>
              <a:t>Q</a:t>
            </a:r>
            <a:r>
              <a:rPr lang="en-US" sz="1600" baseline="-25000" dirty="0" err="1">
                <a:latin typeface="Cambria"/>
                <a:cs typeface="Cambria"/>
              </a:rPr>
              <a:t>dif</a:t>
            </a:r>
            <a:endParaRPr lang="en-US" sz="1600" dirty="0">
              <a:latin typeface="Cambria"/>
              <a:cs typeface="Cambria"/>
            </a:endParaRPr>
          </a:p>
          <a:p>
            <a:pPr marL="742950" lvl="1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lvl="1"/>
            <a:r>
              <a:rPr lang="en-US" sz="1600" dirty="0">
                <a:latin typeface="Cambria"/>
                <a:cs typeface="Cambria"/>
              </a:rPr>
              <a:t>2) what is the model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37A941-A70C-7D49-ADDE-26CA9B7F5A38}"/>
              </a:ext>
            </a:extLst>
          </p:cNvPr>
          <p:cNvSpPr txBox="1"/>
          <p:nvPr/>
        </p:nvSpPr>
        <p:spPr>
          <a:xfrm>
            <a:off x="2779746" y="-4175"/>
            <a:ext cx="358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4. Canopy Photosynthesis Model</a:t>
            </a:r>
          </a:p>
        </p:txBody>
      </p:sp>
    </p:spTree>
    <p:extLst>
      <p:ext uri="{BB962C8B-B14F-4D97-AF65-F5344CB8AC3E}">
        <p14:creationId xmlns:p14="http://schemas.microsoft.com/office/powerpoint/2010/main" val="1057695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82413" y="1583735"/>
            <a:ext cx="4207922" cy="2776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Background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Canopy Structure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Incident Radiation Field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Canopy Photosynthesis Model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References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85572" y="0"/>
            <a:ext cx="972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574229-DE5A-5045-82A5-3327475A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64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36813" y="0"/>
            <a:ext cx="1488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References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772" y="1042532"/>
            <a:ext cx="8749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8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Recommended Readings:</a:t>
            </a:r>
          </a:p>
          <a:p>
            <a:endParaRPr lang="en-US" b="1" u="sng" dirty="0">
              <a:solidFill>
                <a:srgbClr val="008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Thornley, 2002. Instantaneous canopy photosynthesis … </a:t>
            </a:r>
            <a:r>
              <a:rPr lang="en-US" i="1" dirty="0">
                <a:latin typeface="Cambria" panose="02040503050406030204" pitchFamily="18" charset="0"/>
                <a:cs typeface="Times New Roman" panose="02020603050405020304" pitchFamily="18" charset="0"/>
              </a:rPr>
              <a:t>Annals of Botany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Cambria" panose="02040503050406030204" pitchFamily="18" charset="0"/>
                <a:cs typeface="Times New Roman" panose="02020603050405020304" pitchFamily="18" charset="0"/>
              </a:rPr>
              <a:t>89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: 451-458.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8B7903-483C-0E46-905F-CC8C9DCE9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03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715966" y="0"/>
            <a:ext cx="171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1. Background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7758" y="1019039"/>
            <a:ext cx="870146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We know how to model NPP using the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Production Efficiency Model </a:t>
            </a:r>
            <a:r>
              <a:rPr lang="en-US" dirty="0">
                <a:latin typeface="Cambria"/>
                <a:cs typeface="Cambria"/>
              </a:rPr>
              <a:t>(PEM)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PEM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does not </a:t>
            </a:r>
            <a:r>
              <a:rPr lang="en-US" dirty="0">
                <a:latin typeface="Cambria"/>
                <a:cs typeface="Cambria"/>
              </a:rPr>
              <a:t>represent process-level mechanisms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Therefore, PEM works well at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coarse</a:t>
            </a:r>
            <a:r>
              <a:rPr lang="en-US" dirty="0">
                <a:latin typeface="Cambria"/>
                <a:cs typeface="Cambria"/>
              </a:rPr>
              <a:t> (large-scale) spatial and temporal resolutions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Often, we require models that include representation of </a:t>
            </a:r>
            <a:r>
              <a:rPr lang="en-US" b="1" dirty="0">
                <a:solidFill>
                  <a:srgbClr val="3A28F4"/>
                </a:solidFill>
                <a:latin typeface="Cambria"/>
                <a:cs typeface="Cambria"/>
              </a:rPr>
              <a:t>processes</a:t>
            </a:r>
          </a:p>
          <a:p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Such models represent </a:t>
            </a:r>
            <a:r>
              <a:rPr lang="en-US" b="1" dirty="0">
                <a:solidFill>
                  <a:srgbClr val="3A28F4"/>
                </a:solidFill>
                <a:latin typeface="Cambria"/>
                <a:cs typeface="Cambria"/>
              </a:rPr>
              <a:t>fine scale </a:t>
            </a:r>
            <a:r>
              <a:rPr lang="en-US" dirty="0">
                <a:latin typeface="Cambria"/>
                <a:cs typeface="Cambria"/>
              </a:rPr>
              <a:t>(spatial and temporal) variations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The goal is to evaluate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instantaneous</a:t>
            </a:r>
            <a:r>
              <a:rPr lang="en-US" dirty="0">
                <a:latin typeface="Cambria"/>
                <a:cs typeface="Cambria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canopy photosynthetic rates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at a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field site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that resolve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diurnal</a:t>
            </a:r>
            <a:r>
              <a:rPr lang="en-US" dirty="0">
                <a:latin typeface="Cambria"/>
                <a:cs typeface="Cambria"/>
              </a:rPr>
              <a:t> variations</a:t>
            </a:r>
          </a:p>
        </p:txBody>
      </p:sp>
    </p:spTree>
    <p:extLst>
      <p:ext uri="{BB962C8B-B14F-4D97-AF65-F5344CB8AC3E}">
        <p14:creationId xmlns:p14="http://schemas.microsoft.com/office/powerpoint/2010/main" val="4049048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34338" y="13417"/>
            <a:ext cx="171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1. Background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67" y="588381"/>
            <a:ext cx="3963870" cy="29729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673" y="601209"/>
            <a:ext cx="4754768" cy="4111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263" y="3598208"/>
            <a:ext cx="2826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Cambria"/>
                <a:cs typeface="Cambria"/>
              </a:rPr>
              <a:t>Credit</a:t>
            </a:r>
            <a:r>
              <a:rPr lang="en-US" sz="1400" dirty="0">
                <a:latin typeface="Cambria"/>
                <a:cs typeface="Cambria"/>
              </a:rPr>
              <a:t>: Harvard Forest Flux Tower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6582" y="4712685"/>
            <a:ext cx="4181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latin typeface="Cambria"/>
                <a:cs typeface="Cambria"/>
              </a:rPr>
              <a:t>Credit</a:t>
            </a:r>
            <a:r>
              <a:rPr lang="en-US" sz="1200" dirty="0">
                <a:latin typeface="Cambria"/>
                <a:cs typeface="Cambria"/>
              </a:rPr>
              <a:t>: Wang et al., Agric. For. </a:t>
            </a:r>
            <a:r>
              <a:rPr lang="en-US" sz="1200" dirty="0" err="1">
                <a:latin typeface="Cambria"/>
                <a:cs typeface="Cambria"/>
              </a:rPr>
              <a:t>Meteorol</a:t>
            </a:r>
            <a:r>
              <a:rPr lang="en-US" sz="1200" dirty="0">
                <a:latin typeface="Cambria"/>
                <a:cs typeface="Cambria"/>
              </a:rPr>
              <a:t>., 137: 194-219, 2006.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0110" y="5426605"/>
            <a:ext cx="5660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Light</a:t>
            </a:r>
            <a:r>
              <a:rPr lang="en-US" dirty="0">
                <a:latin typeface="Cambria"/>
                <a:cs typeface="Cambria"/>
              </a:rPr>
              <a:t> seems to be the dominant variable at this scale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Note the finer scales (spatial and temporal)</a:t>
            </a:r>
          </a:p>
        </p:txBody>
      </p:sp>
    </p:spTree>
    <p:extLst>
      <p:ext uri="{BB962C8B-B14F-4D97-AF65-F5344CB8AC3E}">
        <p14:creationId xmlns:p14="http://schemas.microsoft.com/office/powerpoint/2010/main" val="236161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377" y="1905439"/>
            <a:ext cx="1435823" cy="955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2121" y="0"/>
            <a:ext cx="285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2. Canopy Structure (LAI)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170344"/>
            <a:ext cx="2133600" cy="365125"/>
          </a:xfrm>
        </p:spPr>
        <p:txBody>
          <a:bodyPr/>
          <a:lstStyle/>
          <a:p>
            <a:fld id="{FB8CB7B7-15E6-4245-A3E2-B92748BF4AA8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6765" y="730501"/>
            <a:ext cx="879363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Leaf Area Index </a:t>
            </a:r>
            <a:r>
              <a:rPr lang="en-US" sz="1600" dirty="0">
                <a:latin typeface="Cambria"/>
                <a:cs typeface="Cambria"/>
              </a:rPr>
              <a:t>of a vegetation canopy = one-sided green leaf area per unit ground area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In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needle leaf </a:t>
            </a:r>
            <a:r>
              <a:rPr lang="en-US" sz="1600" dirty="0">
                <a:latin typeface="Cambria"/>
                <a:cs typeface="Cambria"/>
              </a:rPr>
              <a:t>canopies, one-half the total green needle surface area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Assume a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horizontally homogeneous </a:t>
            </a:r>
            <a:r>
              <a:rPr lang="en-US" sz="1600" dirty="0">
                <a:latin typeface="Cambria"/>
                <a:cs typeface="Cambria"/>
              </a:rPr>
              <a:t>vegetation canopy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Consisting of green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planar</a:t>
            </a:r>
            <a:r>
              <a:rPr lang="en-US" sz="1600" dirty="0">
                <a:latin typeface="Cambria"/>
                <a:cs typeface="Cambria"/>
              </a:rPr>
              <a:t> (broad) leaves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Let “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LAI</a:t>
            </a:r>
            <a:r>
              <a:rPr lang="en-US" sz="1600" dirty="0">
                <a:latin typeface="Cambria"/>
                <a:cs typeface="Cambria"/>
              </a:rPr>
              <a:t>” be the leaf area index of this canopy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Typical</a:t>
            </a:r>
            <a:r>
              <a:rPr lang="en-US" sz="1600" dirty="0">
                <a:latin typeface="Cambria"/>
                <a:cs typeface="Cambria"/>
              </a:rPr>
              <a:t> LAI values tend to be about 1-2 for grasses, 3-4 for crops and 5-6 in forests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Let “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L(z)</a:t>
            </a:r>
            <a:r>
              <a:rPr lang="en-US" sz="1600" dirty="0">
                <a:latin typeface="Cambria"/>
                <a:cs typeface="Cambria"/>
              </a:rPr>
              <a:t>” denote one-sided green leaf area accumulated from the top of the canopy to some </a:t>
            </a:r>
          </a:p>
          <a:p>
            <a:r>
              <a:rPr lang="en-US" sz="1600" dirty="0">
                <a:latin typeface="Cambria"/>
                <a:cs typeface="Cambria"/>
              </a:rPr>
              <a:t>      depth “z” per unit ground area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838" y="1075469"/>
            <a:ext cx="1742753" cy="13077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730" y="4460405"/>
            <a:ext cx="2995352" cy="22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98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6</a:t>
            </a:fld>
            <a:endParaRPr lang="en-US"/>
          </a:p>
        </p:txBody>
      </p:sp>
      <p:pic>
        <p:nvPicPr>
          <p:cNvPr id="12" name="Picture 11" descr="coordinates-spheric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97" y="611346"/>
            <a:ext cx="6644934" cy="49837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87917" y="1167895"/>
            <a:ext cx="1999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Polar Angle, or</a:t>
            </a:r>
          </a:p>
          <a:p>
            <a:pPr algn="ctr"/>
            <a:r>
              <a:rPr lang="en-US" dirty="0">
                <a:latin typeface="Cambria"/>
                <a:cs typeface="Cambria"/>
              </a:rPr>
              <a:t>Inclination Angle</a:t>
            </a:r>
          </a:p>
          <a:p>
            <a:pPr algn="ctr"/>
            <a:r>
              <a:rPr lang="en-US" dirty="0">
                <a:latin typeface="Cambria"/>
                <a:cs typeface="Cambria"/>
              </a:rPr>
              <a:t>(0 to 180 degrees)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31446" y="5450374"/>
            <a:ext cx="1999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Azimuthal Angle</a:t>
            </a:r>
          </a:p>
          <a:p>
            <a:pPr algn="ctr"/>
            <a:r>
              <a:rPr lang="en-US" dirty="0">
                <a:latin typeface="Cambria"/>
                <a:cs typeface="Cambria"/>
              </a:rPr>
              <a:t>(0 to 360 degrees)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475138" y="1559139"/>
            <a:ext cx="2477669" cy="78890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5045" y="488028"/>
            <a:ext cx="148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(Unit) Vector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27704" y="857360"/>
            <a:ext cx="2700306" cy="298510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68443" y="6245112"/>
            <a:ext cx="5986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Credit</a:t>
            </a:r>
            <a:r>
              <a:rPr lang="en-US" sz="1400" dirty="0"/>
              <a:t>: http://</a:t>
            </a:r>
            <a:r>
              <a:rPr lang="en-US" sz="1400" dirty="0" err="1"/>
              <a:t>www.seos-project.eu</a:t>
            </a:r>
            <a:r>
              <a:rPr lang="en-US" sz="1400" dirty="0"/>
              <a:t>/modules/laser-</a:t>
            </a:r>
            <a:r>
              <a:rPr lang="en-US" sz="1400" dirty="0" err="1"/>
              <a:t>rs</a:t>
            </a:r>
            <a:r>
              <a:rPr lang="en-US" sz="1400" dirty="0"/>
              <a:t>/laser-rs-c03-s01-p01.html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AA537-1155-F244-B77F-29B97B7A25F3}"/>
              </a:ext>
            </a:extLst>
          </p:cNvPr>
          <p:cNvSpPr txBox="1"/>
          <p:nvPr/>
        </p:nvSpPr>
        <p:spPr>
          <a:xfrm>
            <a:off x="3190944" y="0"/>
            <a:ext cx="294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2. Canopy Structure (LAD)</a:t>
            </a:r>
          </a:p>
        </p:txBody>
      </p:sp>
    </p:spTree>
    <p:extLst>
      <p:ext uri="{BB962C8B-B14F-4D97-AF65-F5344CB8AC3E}">
        <p14:creationId xmlns:p14="http://schemas.microsoft.com/office/powerpoint/2010/main" val="1902300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60" y="555480"/>
            <a:ext cx="6853280" cy="51363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9041" y="6025521"/>
            <a:ext cx="7885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latin typeface="Cambria"/>
                <a:cs typeface="Cambria"/>
              </a:rPr>
              <a:t>Credit</a:t>
            </a:r>
            <a:r>
              <a:rPr lang="en-US" sz="1200" dirty="0">
                <a:latin typeface="Cambria"/>
                <a:cs typeface="Cambria"/>
              </a:rPr>
              <a:t>: P. Lewis &amp; P. </a:t>
            </a:r>
            <a:r>
              <a:rPr lang="en-US" sz="1200" dirty="0" err="1">
                <a:latin typeface="Cambria"/>
                <a:cs typeface="Cambria"/>
              </a:rPr>
              <a:t>Saich</a:t>
            </a:r>
            <a:r>
              <a:rPr lang="en-US" sz="1200" dirty="0">
                <a:latin typeface="Cambria"/>
                <a:cs typeface="Cambria"/>
              </a:rPr>
              <a:t>, RSU, Dept. Geography, University College London, 26 Bedford Way, London WC1H 0AP, UK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0682B-6B33-414A-AFFD-8295F7C748D7}"/>
              </a:ext>
            </a:extLst>
          </p:cNvPr>
          <p:cNvSpPr txBox="1"/>
          <p:nvPr/>
        </p:nvSpPr>
        <p:spPr>
          <a:xfrm>
            <a:off x="3101244" y="0"/>
            <a:ext cx="294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2. Canopy Structure (LAD)</a:t>
            </a:r>
          </a:p>
        </p:txBody>
      </p:sp>
    </p:spTree>
    <p:extLst>
      <p:ext uri="{BB962C8B-B14F-4D97-AF65-F5344CB8AC3E}">
        <p14:creationId xmlns:p14="http://schemas.microsoft.com/office/powerpoint/2010/main" val="1857320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9040" y="5554619"/>
            <a:ext cx="7885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latin typeface="Cambria"/>
                <a:cs typeface="Cambria"/>
              </a:rPr>
              <a:t>Credit</a:t>
            </a:r>
            <a:r>
              <a:rPr lang="en-US" sz="1200" dirty="0">
                <a:latin typeface="Cambria"/>
                <a:cs typeface="Cambria"/>
              </a:rPr>
              <a:t>: P. Lewis &amp; P. </a:t>
            </a:r>
            <a:r>
              <a:rPr lang="en-US" sz="1200" dirty="0" err="1">
                <a:latin typeface="Cambria"/>
                <a:cs typeface="Cambria"/>
              </a:rPr>
              <a:t>Saich</a:t>
            </a:r>
            <a:r>
              <a:rPr lang="en-US" sz="1200" dirty="0">
                <a:latin typeface="Cambria"/>
                <a:cs typeface="Cambria"/>
              </a:rPr>
              <a:t>, RSU, Dept. Geography, University College London, 26 Bedford Way, London WC1H 0AP, UK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71" y="711200"/>
            <a:ext cx="6108700" cy="45720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865105"/>
              </p:ext>
            </p:extLst>
          </p:nvPr>
        </p:nvGraphicFramePr>
        <p:xfrm>
          <a:off x="6783977" y="2498933"/>
          <a:ext cx="1754510" cy="1084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98500" imgH="431800" progId="Equation.3">
                  <p:embed/>
                </p:oleObj>
              </mc:Choice>
              <mc:Fallback>
                <p:oleObj name="Equation" r:id="rId3" imgW="698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83977" y="2498933"/>
                        <a:ext cx="1754510" cy="1084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1F0778A-C989-9646-9702-21569810A5D5}"/>
              </a:ext>
            </a:extLst>
          </p:cNvPr>
          <p:cNvSpPr txBox="1"/>
          <p:nvPr/>
        </p:nvSpPr>
        <p:spPr>
          <a:xfrm>
            <a:off x="3101244" y="0"/>
            <a:ext cx="294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2. Canopy Structure (LAD)</a:t>
            </a:r>
          </a:p>
        </p:txBody>
      </p:sp>
    </p:spTree>
    <p:extLst>
      <p:ext uri="{BB962C8B-B14F-4D97-AF65-F5344CB8AC3E}">
        <p14:creationId xmlns:p14="http://schemas.microsoft.com/office/powerpoint/2010/main" val="402867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7319" y="916507"/>
            <a:ext cx="86012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Let (1/2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>
                <a:latin typeface="Cambria"/>
                <a:cs typeface="Cambria"/>
              </a:rPr>
              <a:t>)</a:t>
            </a:r>
            <a:r>
              <a:rPr lang="en-US" dirty="0" err="1">
                <a:latin typeface="Cambria"/>
                <a:cs typeface="Cambria"/>
              </a:rPr>
              <a:t>g</a:t>
            </a:r>
            <a:r>
              <a:rPr lang="en-US" baseline="-25000" dirty="0" err="1">
                <a:latin typeface="Cambria"/>
                <a:cs typeface="Cambria"/>
              </a:rPr>
              <a:t>L</a:t>
            </a:r>
            <a:r>
              <a:rPr lang="en-US" dirty="0">
                <a:latin typeface="Cambria"/>
                <a:cs typeface="Cambria"/>
              </a:rPr>
              <a:t>(</a:t>
            </a:r>
            <a:r>
              <a:rPr lang="el-GR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baseline="-25000" dirty="0">
                <a:latin typeface="Cambria"/>
                <a:cs typeface="Cambria"/>
              </a:rPr>
              <a:t>L</a:t>
            </a:r>
            <a:r>
              <a:rPr lang="en-US" dirty="0">
                <a:latin typeface="Cambria"/>
                <a:cs typeface="Cambria"/>
              </a:rPr>
              <a:t>) be the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probability density function </a:t>
            </a:r>
            <a:r>
              <a:rPr lang="en-US" dirty="0">
                <a:latin typeface="Cambria"/>
                <a:cs typeface="Cambria"/>
              </a:rPr>
              <a:t>(PDF) of leaf normal orientation</a:t>
            </a:r>
            <a:endParaRPr lang="en-US" baseline="-250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That means, (1/2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>
                <a:latin typeface="Cambria"/>
                <a:cs typeface="Cambria"/>
              </a:rPr>
              <a:t>)</a:t>
            </a:r>
            <a:r>
              <a:rPr lang="en-US" dirty="0" err="1">
                <a:latin typeface="Cambria"/>
                <a:cs typeface="Cambria"/>
              </a:rPr>
              <a:t>g</a:t>
            </a:r>
            <a:r>
              <a:rPr lang="en-US" baseline="-25000" dirty="0" err="1">
                <a:latin typeface="Cambria"/>
                <a:cs typeface="Cambria"/>
              </a:rPr>
              <a:t>L</a:t>
            </a:r>
            <a:r>
              <a:rPr lang="en-US" dirty="0">
                <a:latin typeface="Cambria"/>
                <a:cs typeface="Cambria"/>
              </a:rPr>
              <a:t>(</a:t>
            </a:r>
            <a:r>
              <a:rPr lang="el-GR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baseline="-25000" dirty="0">
                <a:latin typeface="Cambria"/>
                <a:cs typeface="Cambria"/>
              </a:rPr>
              <a:t>L</a:t>
            </a:r>
            <a:r>
              <a:rPr lang="en-US" dirty="0">
                <a:latin typeface="Cambria"/>
                <a:cs typeface="Cambria"/>
              </a:rPr>
              <a:t>) d</a:t>
            </a:r>
            <a:r>
              <a:rPr lang="el-GR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baseline="-25000" dirty="0">
                <a:latin typeface="Cambria"/>
                <a:cs typeface="Cambria"/>
              </a:rPr>
              <a:t>L </a:t>
            </a:r>
            <a:r>
              <a:rPr lang="en-US" dirty="0">
                <a:latin typeface="Cambria"/>
                <a:cs typeface="Cambria"/>
              </a:rPr>
              <a:t>gives the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probability</a:t>
            </a:r>
            <a:r>
              <a:rPr lang="en-US" dirty="0">
                <a:latin typeface="Cambria"/>
                <a:cs typeface="Cambria"/>
              </a:rPr>
              <a:t> of finding of leaf </a:t>
            </a:r>
            <a:r>
              <a:rPr lang="en-US" dirty="0" err="1">
                <a:latin typeface="Cambria"/>
                <a:cs typeface="Cambria"/>
              </a:rPr>
              <a:t>normals</a:t>
            </a:r>
            <a:r>
              <a:rPr lang="en-US" dirty="0">
                <a:latin typeface="Cambria"/>
                <a:cs typeface="Cambria"/>
              </a:rPr>
              <a:t> in a unit solid angle d</a:t>
            </a:r>
            <a:r>
              <a:rPr lang="el-GR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baseline="-25000" dirty="0">
                <a:latin typeface="Cambria"/>
                <a:cs typeface="Cambria"/>
              </a:rPr>
              <a:t>L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If the leaf </a:t>
            </a:r>
            <a:r>
              <a:rPr lang="en-US" dirty="0" err="1">
                <a:latin typeface="Cambria"/>
                <a:cs typeface="Cambria"/>
              </a:rPr>
              <a:t>normals</a:t>
            </a:r>
            <a:r>
              <a:rPr lang="en-US" dirty="0">
                <a:latin typeface="Cambria"/>
                <a:cs typeface="Cambria"/>
              </a:rPr>
              <a:t> are equally (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uniformly</a:t>
            </a:r>
            <a:r>
              <a:rPr lang="en-US" dirty="0">
                <a:latin typeface="Cambria"/>
                <a:cs typeface="Cambria"/>
              </a:rPr>
              <a:t>) oriented in the upper hemisphere, </a:t>
            </a:r>
            <a:r>
              <a:rPr lang="en-US" dirty="0" err="1">
                <a:latin typeface="Cambria"/>
                <a:cs typeface="Cambria"/>
              </a:rPr>
              <a:t>g</a:t>
            </a:r>
            <a:r>
              <a:rPr lang="en-US" baseline="-25000" dirty="0" err="1">
                <a:latin typeface="Cambria"/>
                <a:cs typeface="Cambria"/>
              </a:rPr>
              <a:t>L</a:t>
            </a:r>
            <a:r>
              <a:rPr lang="en-US" dirty="0">
                <a:latin typeface="Cambria"/>
                <a:cs typeface="Cambria"/>
              </a:rPr>
              <a:t>(</a:t>
            </a:r>
            <a:r>
              <a:rPr lang="el-GR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baseline="-25000" dirty="0">
                <a:latin typeface="Cambria"/>
                <a:cs typeface="Cambria"/>
              </a:rPr>
              <a:t>L</a:t>
            </a:r>
            <a:r>
              <a:rPr lang="en-US" dirty="0">
                <a:latin typeface="Cambria"/>
                <a:cs typeface="Cambria"/>
              </a:rPr>
              <a:t>) = 1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Let us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assume</a:t>
            </a:r>
            <a:r>
              <a:rPr lang="en-US" dirty="0">
                <a:latin typeface="Cambria"/>
                <a:cs typeface="Cambria"/>
              </a:rPr>
              <a:t> this going forward (for ease of progress)</a:t>
            </a:r>
          </a:p>
          <a:p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As with any pdf, the following </a:t>
            </a: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holds</a:t>
            </a:r>
            <a:r>
              <a:rPr lang="en-US" dirty="0">
                <a:latin typeface="Cambria"/>
                <a:cs typeface="Cambria"/>
              </a:rPr>
              <a:t>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683635"/>
              </p:ext>
            </p:extLst>
          </p:nvPr>
        </p:nvGraphicFramePr>
        <p:xfrm>
          <a:off x="2954892" y="5062990"/>
          <a:ext cx="2842216" cy="878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97000" imgH="431800" progId="Equation.3">
                  <p:embed/>
                </p:oleObj>
              </mc:Choice>
              <mc:Fallback>
                <p:oleObj name="Equation" r:id="rId2" imgW="13970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54892" y="5062990"/>
                        <a:ext cx="2842216" cy="878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DDBFACB-9B5E-0C4C-B4F0-0F8E1F3863D4}"/>
              </a:ext>
            </a:extLst>
          </p:cNvPr>
          <p:cNvSpPr txBox="1"/>
          <p:nvPr/>
        </p:nvSpPr>
        <p:spPr>
          <a:xfrm>
            <a:off x="3101244" y="0"/>
            <a:ext cx="294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2. Canopy Structure (LAD)</a:t>
            </a:r>
          </a:p>
        </p:txBody>
      </p:sp>
    </p:spTree>
    <p:extLst>
      <p:ext uri="{BB962C8B-B14F-4D97-AF65-F5344CB8AC3E}">
        <p14:creationId xmlns:p14="http://schemas.microsoft.com/office/powerpoint/2010/main" val="3935010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1968</TotalTime>
  <Words>1481</Words>
  <Application>Microsoft Macintosh PowerPoint</Application>
  <PresentationFormat>On-screen Show (4:3)</PresentationFormat>
  <Paragraphs>222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</vt:lpstr>
      <vt:lpstr>Symbol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Ranga</dc:creator>
  <cp:lastModifiedBy>Myneni, Ranga B</cp:lastModifiedBy>
  <cp:revision>421</cp:revision>
  <dcterms:created xsi:type="dcterms:W3CDTF">2015-03-30T17:48:03Z</dcterms:created>
  <dcterms:modified xsi:type="dcterms:W3CDTF">2022-09-22T13:26:34Z</dcterms:modified>
</cp:coreProperties>
</file>