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9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3"/>
    <p:restoredTop sz="94687"/>
  </p:normalViewPr>
  <p:slideViewPr>
    <p:cSldViewPr snapToGrid="0" snapToObjects="1">
      <p:cViewPr varScale="1">
        <p:scale>
          <a:sx n="132" d="100"/>
          <a:sy n="132" d="100"/>
        </p:scale>
        <p:origin x="8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265A-3E0F-7C43-8EC8-52C3A020F6C4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1AF4E-8010-AC4B-9D14-A8200707A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5E487-14DF-0546-A4A5-73B616E34DBE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1C97A-EB17-164E-9C98-38CF480D2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4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BCF9-4BF5-EC47-A9C5-32C73F1F15BE}" type="datetime1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0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7EAC-B5FB-FA4A-AA46-577C3902FC8E}" type="datetime1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5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1F82-41AD-B948-8A76-CCD7EC57BC69}" type="datetime1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C2C3-A73D-154A-BA64-E6A5A69C3ED0}" type="datetime1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BBA0-4F26-504E-9D12-B767432944F7}" type="datetime1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2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771-8D6A-154E-9DC9-C93A36B5E215}" type="datetime1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0E09-DA74-4440-A672-8795CF98E23F}" type="datetime1">
              <a:rPr lang="en-US" smtClean="0"/>
              <a:t>9/5/22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7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583-3A4E-1D47-BB73-1E0588ECF312}" type="datetime1">
              <a:rPr lang="en-US" smtClean="0"/>
              <a:t>9/5/22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0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541C-6308-354D-973F-2B42A7147FFA}" type="datetime1">
              <a:rPr lang="en-US" smtClean="0"/>
              <a:t>9/5/22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2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7E21-FA93-3F44-8FE5-36D28719B542}" type="datetime1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5E76-8212-804C-97E0-04776C8010A1}" type="datetime1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DC25-4512-154E-96ED-D4063A520010}" type="datetime1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7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cripps.ucsd.edu/programs/keelingcurve/2013/04/03/the-history-of-the-keeling-curv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5041" y="2215213"/>
            <a:ext cx="2831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Cambria"/>
                <a:cs typeface="Cambria"/>
              </a:rPr>
              <a:t>EE529 Fall 2022</a:t>
            </a:r>
          </a:p>
          <a:p>
            <a:pPr algn="ctr"/>
            <a:r>
              <a:rPr lang="en-US" b="1" dirty="0">
                <a:solidFill>
                  <a:srgbClr val="008000"/>
                </a:solidFill>
                <a:latin typeface="Cambria"/>
                <a:cs typeface="Cambria"/>
              </a:rPr>
              <a:t>Chapter 01: Carbon Cycle</a:t>
            </a:r>
          </a:p>
          <a:p>
            <a:pPr algn="ctr"/>
            <a:r>
              <a:rPr lang="en-US" b="1" dirty="0">
                <a:solidFill>
                  <a:srgbClr val="008000"/>
                </a:solidFill>
                <a:latin typeface="Cambria"/>
                <a:cs typeface="Cambria"/>
              </a:rPr>
              <a:t>Part-01</a:t>
            </a:r>
            <a:endParaRPr lang="en-US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3266" y="4533815"/>
            <a:ext cx="3127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Prof. Ranga B. </a:t>
            </a:r>
            <a:r>
              <a:rPr lang="en-US" b="1" dirty="0" err="1">
                <a:solidFill>
                  <a:srgbClr val="0000FF"/>
                </a:solidFill>
                <a:latin typeface="Cambria"/>
                <a:cs typeface="Cambria"/>
              </a:rPr>
              <a:t>Myneni</a:t>
            </a:r>
            <a:endParaRPr lang="en-US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lang="en-US" b="1" dirty="0" err="1">
                <a:solidFill>
                  <a:srgbClr val="0000FF"/>
                </a:solidFill>
                <a:latin typeface="Cambria"/>
                <a:cs typeface="Cambria"/>
              </a:rPr>
              <a:t>ranga.</a:t>
            </a:r>
            <a:r>
              <a:rPr lang="en-US" b="1" err="1">
                <a:solidFill>
                  <a:srgbClr val="0000FF"/>
                </a:solidFill>
                <a:latin typeface="Cambria"/>
                <a:cs typeface="Cambria"/>
              </a:rPr>
              <a:t>myneni</a:t>
            </a:r>
            <a:r>
              <a:rPr lang="en-US" b="1">
                <a:solidFill>
                  <a:srgbClr val="0000FF"/>
                </a:solidFill>
                <a:latin typeface="Cambria"/>
                <a:cs typeface="Cambria"/>
              </a:rPr>
              <a:t>@gmail.com)</a:t>
            </a:r>
            <a:endParaRPr lang="en-US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pic>
        <p:nvPicPr>
          <p:cNvPr id="4" name="Picture 3" descr="bostonuniversity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68" y="310997"/>
            <a:ext cx="2025056" cy="7436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3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15752" y="0"/>
            <a:ext cx="413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2. Simple View of Global Carbon Cycle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602619"/>
            <a:ext cx="6367236" cy="42448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4890" y="695469"/>
            <a:ext cx="7823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Disturbing the carbon cycle through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emissions</a:t>
            </a:r>
            <a:r>
              <a:rPr lang="en-US" sz="1600" dirty="0">
                <a:latin typeface="Cambria"/>
                <a:cs typeface="Cambria"/>
              </a:rPr>
              <a:t> (fossil fuel burning, land clearing, etc.)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7900" y="2191874"/>
            <a:ext cx="2992536" cy="365556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73200" y="3602243"/>
            <a:ext cx="3374700" cy="22452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73200" y="1602619"/>
            <a:ext cx="2318419" cy="19996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9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15752" y="0"/>
            <a:ext cx="413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2. Simple View of Global Carbon Cycle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602619"/>
            <a:ext cx="6367236" cy="4244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6287" y="5938085"/>
            <a:ext cx="6686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Figure 1.</a:t>
            </a:r>
            <a:r>
              <a:rPr lang="en-US" sz="1400" dirty="0">
                <a:latin typeface="Cambria"/>
                <a:cs typeface="Cambria"/>
              </a:rPr>
              <a:t> The global carbon cycle. </a:t>
            </a:r>
            <a:r>
              <a:rPr lang="en-US" sz="1400" i="1" dirty="0">
                <a:latin typeface="Cambria"/>
                <a:cs typeface="Cambria"/>
              </a:rPr>
              <a:t>Credit</a:t>
            </a:r>
            <a:r>
              <a:rPr lang="en-US" sz="1400" dirty="0">
                <a:latin typeface="Cambria"/>
                <a:cs typeface="Cambria"/>
              </a:rPr>
              <a:t>: http://</a:t>
            </a:r>
            <a:r>
              <a:rPr lang="en-US" sz="1400" dirty="0" err="1">
                <a:latin typeface="Cambria"/>
                <a:cs typeface="Cambria"/>
              </a:rPr>
              <a:t>en.wikipedia.org</a:t>
            </a:r>
            <a:r>
              <a:rPr lang="en-US" sz="1400" dirty="0">
                <a:latin typeface="Cambria"/>
                <a:cs typeface="Cambria"/>
              </a:rPr>
              <a:t>/wiki/</a:t>
            </a:r>
            <a:r>
              <a:rPr lang="en-US" sz="1400" dirty="0" err="1">
                <a:latin typeface="Cambria"/>
                <a:cs typeface="Cambria"/>
              </a:rPr>
              <a:t>Carbon_cycle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6287" y="610022"/>
            <a:ext cx="62653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Only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50%</a:t>
            </a:r>
            <a:r>
              <a:rPr lang="en-US" sz="1600" dirty="0">
                <a:latin typeface="Cambria"/>
                <a:cs typeface="Cambria"/>
              </a:rPr>
              <a:t> of the emissions appear in the atmosphere, which means</a:t>
            </a:r>
            <a:endParaRPr lang="en-US" sz="16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The land and oceans are acting as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carbon sinks</a:t>
            </a:r>
            <a:endParaRPr lang="en-US" sz="1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1300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46650" y="0"/>
            <a:ext cx="346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3. Atmospheric Carbon Dioxide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18945" y="6077160"/>
            <a:ext cx="6432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Cambria"/>
                <a:cs typeface="Cambria"/>
              </a:rPr>
              <a:t>What is </a:t>
            </a:r>
            <a:r>
              <a:rPr lang="en-US" sz="1600" b="1" dirty="0" err="1">
                <a:solidFill>
                  <a:srgbClr val="008000"/>
                </a:solidFill>
                <a:latin typeface="Cambria"/>
                <a:cs typeface="Cambria"/>
              </a:rPr>
              <a:t>ppmv</a:t>
            </a:r>
            <a:r>
              <a:rPr lang="en-US" sz="1600" b="1" dirty="0">
                <a:solidFill>
                  <a:srgbClr val="008000"/>
                </a:solidFill>
                <a:latin typeface="Cambria"/>
                <a:cs typeface="Cambria"/>
              </a:rPr>
              <a:t>? </a:t>
            </a:r>
            <a:r>
              <a:rPr lang="en-US" sz="1600" dirty="0">
                <a:latin typeface="Cambria"/>
                <a:cs typeface="Cambria"/>
              </a:rPr>
              <a:t>(https://</a:t>
            </a:r>
            <a:r>
              <a:rPr lang="en-US" sz="1600" dirty="0" err="1">
                <a:latin typeface="Cambria"/>
                <a:cs typeface="Cambria"/>
              </a:rPr>
              <a:t>en.wikipedia.org</a:t>
            </a:r>
            <a:r>
              <a:rPr lang="en-US" sz="1600" dirty="0">
                <a:latin typeface="Cambria"/>
                <a:cs typeface="Cambria"/>
              </a:rPr>
              <a:t>/wiki/Parts-</a:t>
            </a:r>
            <a:r>
              <a:rPr lang="en-US" sz="1600" dirty="0" err="1">
                <a:latin typeface="Cambria"/>
                <a:cs typeface="Cambria"/>
              </a:rPr>
              <a:t>per_notation</a:t>
            </a:r>
            <a:r>
              <a:rPr lang="en-US" sz="1600" dirty="0">
                <a:latin typeface="Cambria"/>
                <a:cs typeface="Cambria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7665" y="611563"/>
            <a:ext cx="721481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Mauna Loa, Hawaii, CO2 record </a:t>
            </a:r>
            <a:r>
              <a:rPr lang="en-US" sz="1600" dirty="0">
                <a:latin typeface="Cambria"/>
                <a:cs typeface="Cambria"/>
              </a:rPr>
              <a:t>(started by Prof. Charles David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Keeling</a:t>
            </a:r>
            <a:r>
              <a:rPr lang="en-US" sz="1600" dirty="0">
                <a:latin typeface="Cambria"/>
                <a:cs typeface="Cambria"/>
              </a:rPr>
              <a:t>)</a:t>
            </a:r>
          </a:p>
          <a:p>
            <a:pPr algn="ctr"/>
            <a:r>
              <a:rPr lang="en-US" sz="1600" dirty="0">
                <a:latin typeface="Cambria"/>
                <a:cs typeface="Cambria"/>
              </a:rPr>
              <a:t>(Credit: NOAA-ESRL)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54770-C5BF-1525-31C6-BFD81F9E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72" y="1367085"/>
            <a:ext cx="6314456" cy="487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8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46650" y="0"/>
            <a:ext cx="346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3. Atmospheric Carbon Dioxide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3409" y="6249122"/>
            <a:ext cx="8143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Figure 3</a:t>
            </a:r>
            <a:r>
              <a:rPr lang="en-US" sz="1400" dirty="0">
                <a:latin typeface="Cambria"/>
                <a:cs typeface="Cambria"/>
              </a:rPr>
              <a:t>. Growth rate of atmospheric CO</a:t>
            </a:r>
            <a:r>
              <a:rPr lang="en-US" sz="1400" baseline="-25000" dirty="0">
                <a:latin typeface="Cambria"/>
                <a:cs typeface="Cambria"/>
              </a:rPr>
              <a:t>2</a:t>
            </a:r>
            <a:r>
              <a:rPr lang="en-US" sz="1400" dirty="0">
                <a:latin typeface="Cambria"/>
                <a:cs typeface="Cambria"/>
              </a:rPr>
              <a:t> concentration at Mauna Loa Observatory (Credit: NOAA-ESRL).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0047" y="315648"/>
            <a:ext cx="86239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In 1958, the concentration of CO</a:t>
            </a:r>
            <a:r>
              <a:rPr lang="en-US" sz="1600" baseline="-25000" dirty="0">
                <a:latin typeface="Cambria"/>
                <a:cs typeface="Cambria"/>
              </a:rPr>
              <a:t>2</a:t>
            </a:r>
            <a:r>
              <a:rPr lang="en-US" sz="1600" dirty="0">
                <a:latin typeface="Cambria"/>
                <a:cs typeface="Cambria"/>
              </a:rPr>
              <a:t> was about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315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Cambria"/>
                <a:cs typeface="Cambria"/>
              </a:rPr>
              <a:t>ppmv</a:t>
            </a:r>
            <a:r>
              <a:rPr lang="en-US" sz="1600" dirty="0">
                <a:latin typeface="Cambria"/>
                <a:cs typeface="Cambria"/>
              </a:rPr>
              <a:t>. </a:t>
            </a:r>
          </a:p>
          <a:p>
            <a:r>
              <a:rPr lang="en-US" sz="1600" dirty="0">
                <a:latin typeface="Cambria"/>
                <a:cs typeface="Cambria"/>
              </a:rPr>
              <a:t>In Aug 2020 the concentration was about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420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Cambria"/>
                <a:cs typeface="Cambria"/>
              </a:rPr>
              <a:t>ppmv</a:t>
            </a:r>
            <a:r>
              <a:rPr lang="en-US" sz="1600" dirty="0">
                <a:latin typeface="Cambria"/>
                <a:cs typeface="Cambria"/>
              </a:rPr>
              <a:t>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>
                <a:latin typeface="Cambria"/>
                <a:cs typeface="Cambria"/>
              </a:rPr>
              <a:t>The growth rate has generally been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increasing</a:t>
            </a:r>
            <a:r>
              <a:rPr lang="en-US" sz="1600" dirty="0">
                <a:latin typeface="Cambria"/>
                <a:cs typeface="Cambria"/>
              </a:rPr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0.8 </a:t>
            </a:r>
            <a:r>
              <a:rPr lang="en-US" sz="1600" dirty="0" err="1">
                <a:latin typeface="Cambria"/>
                <a:cs typeface="Cambria"/>
              </a:rPr>
              <a:t>ppmv</a:t>
            </a:r>
            <a:r>
              <a:rPr lang="en-US" sz="1600" dirty="0">
                <a:latin typeface="Cambria"/>
                <a:cs typeface="Cambria"/>
              </a:rPr>
              <a:t>/</a:t>
            </a:r>
            <a:r>
              <a:rPr lang="en-US" sz="1600" dirty="0" err="1">
                <a:latin typeface="Cambria"/>
                <a:cs typeface="Cambria"/>
              </a:rPr>
              <a:t>yr</a:t>
            </a:r>
            <a:r>
              <a:rPr lang="en-US" sz="1600" dirty="0">
                <a:latin typeface="Cambria"/>
                <a:cs typeface="Cambria"/>
              </a:rPr>
              <a:t> in the 1960s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1.5 </a:t>
            </a:r>
            <a:r>
              <a:rPr lang="en-US" sz="1600" dirty="0" err="1">
                <a:latin typeface="Cambria"/>
                <a:cs typeface="Cambria"/>
              </a:rPr>
              <a:t>ppmv</a:t>
            </a:r>
            <a:r>
              <a:rPr lang="en-US" sz="1600" dirty="0">
                <a:latin typeface="Cambria"/>
                <a:cs typeface="Cambria"/>
              </a:rPr>
              <a:t>/</a:t>
            </a:r>
            <a:r>
              <a:rPr lang="en-US" sz="1600" dirty="0" err="1">
                <a:latin typeface="Cambria"/>
                <a:cs typeface="Cambria"/>
              </a:rPr>
              <a:t>yr</a:t>
            </a:r>
            <a:r>
              <a:rPr lang="en-US" sz="1600" dirty="0">
                <a:latin typeface="Cambria"/>
                <a:cs typeface="Cambria"/>
              </a:rPr>
              <a:t> during the 1990s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2.5 </a:t>
            </a:r>
            <a:r>
              <a:rPr lang="en-US" sz="1600" dirty="0" err="1">
                <a:latin typeface="Cambria"/>
                <a:cs typeface="Cambria"/>
              </a:rPr>
              <a:t>ppmv</a:t>
            </a:r>
            <a:r>
              <a:rPr lang="en-US" sz="1600" dirty="0">
                <a:latin typeface="Cambria"/>
                <a:cs typeface="Cambria"/>
              </a:rPr>
              <a:t>/</a:t>
            </a:r>
            <a:r>
              <a:rPr lang="en-US" sz="1600" dirty="0" err="1">
                <a:latin typeface="Cambria"/>
                <a:cs typeface="Cambria"/>
              </a:rPr>
              <a:t>yr</a:t>
            </a:r>
            <a:r>
              <a:rPr lang="en-US" sz="1600" dirty="0">
                <a:latin typeface="Cambria"/>
                <a:cs typeface="Cambria"/>
              </a:rPr>
              <a:t> during the 2010s.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>
                <a:latin typeface="Cambria"/>
                <a:cs typeface="Cambria"/>
              </a:rPr>
              <a:t>Data from Mauna Loa are close to, but are not precisely the global mean value.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F99E0-14C3-E4A3-DA6D-B5CED1F9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34" y="2623972"/>
            <a:ext cx="5351930" cy="41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1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46650" y="0"/>
            <a:ext cx="346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3. Atmospheric Carbon Dioxide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2789" y="5879791"/>
            <a:ext cx="8565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Figure 4</a:t>
            </a:r>
            <a:r>
              <a:rPr lang="en-US" sz="1400" dirty="0">
                <a:latin typeface="Cambria"/>
                <a:cs typeface="Cambria"/>
              </a:rPr>
              <a:t>. The graph shows recent monthly mean carbon dioxide measured at Mauna Loa Observatory, Hawaii. (Credit: NOAA-ESRL).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762" y="454989"/>
            <a:ext cx="86239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The annual cycle in the Mauna Loa record is due to 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seasonality of vegetation</a:t>
            </a:r>
            <a:r>
              <a:rPr lang="en-US" sz="1600" dirty="0">
                <a:latin typeface="Cambria"/>
                <a:cs typeface="Cambria"/>
              </a:rPr>
              <a:t>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>
                <a:latin typeface="Cambria"/>
                <a:cs typeface="Cambria"/>
              </a:rPr>
              <a:t>In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early spring</a:t>
            </a:r>
            <a:r>
              <a:rPr lang="en-US" sz="1600" dirty="0">
                <a:latin typeface="Cambria"/>
                <a:cs typeface="Cambria"/>
              </a:rPr>
              <a:t>, the concentration of CO</a:t>
            </a:r>
            <a:r>
              <a:rPr lang="en-US" sz="1600" baseline="-25000" dirty="0">
                <a:latin typeface="Cambria"/>
                <a:cs typeface="Cambria"/>
              </a:rPr>
              <a:t>2</a:t>
            </a:r>
            <a:r>
              <a:rPr lang="en-US" sz="1600" dirty="0">
                <a:latin typeface="Cambria"/>
                <a:cs typeface="Cambria"/>
              </a:rPr>
              <a:t> is at its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maximum</a:t>
            </a:r>
            <a:r>
              <a:rPr lang="en-US" sz="1600" dirty="0">
                <a:latin typeface="Cambria"/>
                <a:cs typeface="Cambria"/>
              </a:rPr>
              <a:t>, and as the plants green-up, the concentration drops, reaching a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minimum</a:t>
            </a:r>
            <a:r>
              <a:rPr lang="en-US" sz="1600" dirty="0">
                <a:latin typeface="Cambria"/>
                <a:cs typeface="Cambria"/>
              </a:rPr>
              <a:t> value towards the end of 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summer</a:t>
            </a:r>
            <a:r>
              <a:rPr lang="en-US" sz="1600" dirty="0">
                <a:latin typeface="Cambria"/>
                <a:cs typeface="Cambria"/>
              </a:rPr>
              <a:t>, and when leaves fall, it starts to build up again.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>
                <a:latin typeface="Cambria"/>
                <a:cs typeface="Cambria"/>
              </a:rPr>
              <a:t>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amplitude</a:t>
            </a:r>
            <a:r>
              <a:rPr lang="en-US" sz="1600" dirty="0">
                <a:latin typeface="Cambria"/>
                <a:cs typeface="Cambria"/>
              </a:rPr>
              <a:t> is most pronounced in northern high latitudes (15 </a:t>
            </a:r>
            <a:r>
              <a:rPr lang="en-US" sz="1600" dirty="0" err="1">
                <a:latin typeface="Cambria"/>
                <a:cs typeface="Cambria"/>
              </a:rPr>
              <a:t>ppmv</a:t>
            </a:r>
            <a:r>
              <a:rPr lang="en-US" sz="1600" dirty="0">
                <a:latin typeface="Cambria"/>
                <a:cs typeface="Cambria"/>
              </a:rPr>
              <a:t>)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1263952"/>
            <a:ext cx="2509762" cy="274561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85381" y="1469571"/>
            <a:ext cx="2981476" cy="335038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5C36FA1-4D04-F1DB-7344-3C4C30028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67" y="2490686"/>
            <a:ext cx="5002624" cy="38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46650" y="0"/>
            <a:ext cx="346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3. Atmospheric Carbon Dioxide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2300" y="6048573"/>
            <a:ext cx="665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Figure 5</a:t>
            </a:r>
            <a:r>
              <a:rPr lang="en-US" sz="1400" dirty="0">
                <a:latin typeface="Cambria"/>
                <a:cs typeface="Cambria"/>
              </a:rPr>
              <a:t>. Law Dome Ice Core CO2 concentration (Credit: Etheridge et al., GRL, 1996).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747" y="850607"/>
            <a:ext cx="8623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The atmospheric CO</a:t>
            </a:r>
            <a:r>
              <a:rPr lang="en-US" sz="1600" baseline="-25000" dirty="0">
                <a:latin typeface="Cambria"/>
                <a:cs typeface="Cambria"/>
              </a:rPr>
              <a:t>2</a:t>
            </a:r>
            <a:r>
              <a:rPr lang="en-US" sz="1600" dirty="0">
                <a:latin typeface="Cambria"/>
                <a:cs typeface="Cambria"/>
              </a:rPr>
              <a:t> record prior to 1957 comes mainly from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air bubbles in ice cores</a:t>
            </a:r>
            <a:r>
              <a:rPr lang="en-US" sz="1600" dirty="0">
                <a:latin typeface="Cambria"/>
                <a:cs typeface="Cambria"/>
              </a:rPr>
              <a:t>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>
                <a:latin typeface="Cambria"/>
                <a:cs typeface="Cambria"/>
              </a:rPr>
              <a:t>Over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the last 900 years</a:t>
            </a:r>
            <a:r>
              <a:rPr lang="en-US" sz="1600" dirty="0">
                <a:latin typeface="Cambria"/>
                <a:cs typeface="Cambria"/>
              </a:rPr>
              <a:t>, CO</a:t>
            </a:r>
            <a:r>
              <a:rPr lang="en-US" sz="1600" baseline="-25000" dirty="0">
                <a:latin typeface="Cambria"/>
                <a:cs typeface="Cambria"/>
              </a:rPr>
              <a:t>2</a:t>
            </a:r>
            <a:r>
              <a:rPr lang="en-US" sz="1600" dirty="0">
                <a:latin typeface="Cambria"/>
                <a:cs typeface="Cambria"/>
              </a:rPr>
              <a:t> concentration has been +/- 10 </a:t>
            </a:r>
            <a:r>
              <a:rPr lang="en-US" sz="1600" dirty="0" err="1">
                <a:latin typeface="Cambria"/>
                <a:cs typeface="Cambria"/>
              </a:rPr>
              <a:t>ppmv</a:t>
            </a:r>
            <a:r>
              <a:rPr lang="en-US" sz="1600" dirty="0">
                <a:latin typeface="Cambria"/>
                <a:cs typeface="Cambria"/>
              </a:rPr>
              <a:t> around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280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Cambria"/>
                <a:cs typeface="Cambria"/>
              </a:rPr>
              <a:t>ppmv</a:t>
            </a:r>
            <a:r>
              <a:rPr lang="en-US" sz="1600" dirty="0">
                <a:latin typeface="Cambria"/>
                <a:cs typeface="Cambria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95" y="2348990"/>
            <a:ext cx="4630382" cy="293914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690268" y="1803515"/>
            <a:ext cx="1233209" cy="25119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34004" y="1803515"/>
            <a:ext cx="932576" cy="272417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52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46650" y="0"/>
            <a:ext cx="346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3. Atmospheric Carbon Dioxide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1887" y="4850300"/>
            <a:ext cx="80076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Figure 6</a:t>
            </a:r>
            <a:r>
              <a:rPr lang="en-US" sz="1400" dirty="0">
                <a:latin typeface="Cambria"/>
                <a:cs typeface="Cambria"/>
              </a:rPr>
              <a:t>. Vostok, Antarctica ice core atmospheric CO</a:t>
            </a:r>
            <a:r>
              <a:rPr lang="en-US" sz="1400" baseline="-25000" dirty="0">
                <a:latin typeface="Cambria"/>
                <a:cs typeface="Cambria"/>
              </a:rPr>
              <a:t>2</a:t>
            </a:r>
            <a:r>
              <a:rPr lang="en-US" sz="1400" dirty="0">
                <a:latin typeface="Cambria"/>
                <a:cs typeface="Cambria"/>
              </a:rPr>
              <a:t> record (Credit: Petit &amp; Raynaud, </a:t>
            </a:r>
            <a:r>
              <a:rPr lang="en-US" sz="1400" i="1" dirty="0">
                <a:latin typeface="Cambria"/>
                <a:cs typeface="Cambria"/>
              </a:rPr>
              <a:t>Nature</a:t>
            </a:r>
            <a:r>
              <a:rPr lang="en-US" sz="1400" dirty="0">
                <a:latin typeface="Cambria"/>
                <a:cs typeface="Cambria"/>
              </a:rPr>
              <a:t>, 2020).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761" y="895696"/>
            <a:ext cx="8623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In fact, the CO2 concentration has never been greater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300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Cambria"/>
                <a:cs typeface="Cambria"/>
              </a:rPr>
              <a:t>ppmv</a:t>
            </a:r>
            <a:r>
              <a:rPr lang="en-US" sz="1600" dirty="0">
                <a:latin typeface="Cambria"/>
                <a:cs typeface="Cambria"/>
              </a:rPr>
              <a:t> over the past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800,000</a:t>
            </a:r>
            <a:r>
              <a:rPr lang="en-US" sz="1600" dirty="0">
                <a:latin typeface="Cambria"/>
                <a:cs typeface="Cambria"/>
              </a:rPr>
              <a:t> years!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19BCC4CA-2622-F426-82FB-77B42530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13" y="1575425"/>
            <a:ext cx="73914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3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36813" y="0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References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7325" y="1567644"/>
            <a:ext cx="7669350" cy="231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 Readings:</a:t>
            </a:r>
          </a:p>
          <a:p>
            <a:endParaRPr lang="en-US" b="1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history of the Keeling Curve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https://scripps.ucsd.edu/programs/keelingcurve/2013/04/03/the-history-of-the-keeling-curve/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Forty years of ice-core records of CO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www.nature.com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/articles/d41586-020-00809-8</a:t>
            </a:r>
          </a:p>
        </p:txBody>
      </p:sp>
    </p:spTree>
    <p:extLst>
      <p:ext uri="{BB962C8B-B14F-4D97-AF65-F5344CB8AC3E}">
        <p14:creationId xmlns:p14="http://schemas.microsoft.com/office/powerpoint/2010/main" val="105817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1987" y="1845324"/>
            <a:ext cx="5394476" cy="2222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1. Carbon Pools</a:t>
            </a:r>
          </a:p>
          <a:p>
            <a:pPr lvl="1">
              <a:lnSpc>
                <a:spcPct val="200000"/>
              </a:lnSpc>
            </a:pPr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2. Simple View of Global Carbon Cycle</a:t>
            </a:r>
          </a:p>
          <a:p>
            <a:pPr lvl="1">
              <a:lnSpc>
                <a:spcPct val="200000"/>
              </a:lnSpc>
            </a:pPr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3. Atmospheric Carbon Dioxide</a:t>
            </a:r>
          </a:p>
          <a:p>
            <a:pPr lvl="1">
              <a:lnSpc>
                <a:spcPct val="200000"/>
              </a:lnSpc>
            </a:pPr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4. References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5572" y="93099"/>
            <a:ext cx="97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7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71481" y="0"/>
            <a:ext cx="18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1. Carbon 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0570" y="916507"/>
            <a:ext cx="78921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Carbon</a:t>
            </a:r>
            <a:r>
              <a:rPr lang="en-US" dirty="0">
                <a:latin typeface="Cambria"/>
                <a:cs typeface="Cambria"/>
              </a:rPr>
              <a:t> on our planet is stored in these major </a:t>
            </a:r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pools</a:t>
            </a:r>
            <a:r>
              <a:rPr lang="en-US" dirty="0">
                <a:latin typeface="Cambria"/>
                <a:cs typeface="Cambria"/>
              </a:rPr>
              <a:t>: </a:t>
            </a:r>
          </a:p>
          <a:p>
            <a:endParaRPr lang="en-US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Biosphere</a:t>
            </a:r>
            <a:r>
              <a:rPr lang="en-US" dirty="0">
                <a:latin typeface="Cambria"/>
                <a:cs typeface="Cambria"/>
              </a:rPr>
              <a:t>: organic molecules in living and dead organisms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Atmosphere</a:t>
            </a:r>
            <a:r>
              <a:rPr lang="en-US" dirty="0">
                <a:latin typeface="Cambria"/>
                <a:cs typeface="Cambria"/>
              </a:rPr>
              <a:t>: the gas carbon dioxide 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Soils</a:t>
            </a:r>
            <a:r>
              <a:rPr lang="en-US" dirty="0">
                <a:latin typeface="Cambria"/>
                <a:cs typeface="Cambria"/>
              </a:rPr>
              <a:t>: organic matter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Lithosphere</a:t>
            </a:r>
            <a:r>
              <a:rPr lang="en-US" dirty="0">
                <a:latin typeface="Cambria"/>
                <a:cs typeface="Cambria"/>
              </a:rPr>
              <a:t>: fossil fuels and sedimentary rock deposits such as limestone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Oceans</a:t>
            </a:r>
            <a:r>
              <a:rPr lang="en-US" dirty="0">
                <a:latin typeface="Cambria"/>
                <a:cs typeface="Cambria"/>
              </a:rPr>
              <a:t>: dissolved atmospheric carbon dioxide and as calcium carbonate shells in marine organisms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570" y="5157001"/>
            <a:ext cx="5803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8000"/>
                </a:solidFill>
                <a:latin typeface="Cambria"/>
                <a:cs typeface="Cambria"/>
              </a:rPr>
              <a:t>Recommended Reading:</a:t>
            </a:r>
          </a:p>
          <a:p>
            <a:r>
              <a:rPr lang="en-US" dirty="0">
                <a:solidFill>
                  <a:srgbClr val="008000"/>
                </a:solidFill>
                <a:latin typeface="Cambria"/>
                <a:cs typeface="Cambria"/>
              </a:rPr>
              <a:t>What is carbon? 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(https://</a:t>
            </a:r>
            <a:r>
              <a:rPr lang="en-US" dirty="0" err="1">
                <a:solidFill>
                  <a:srgbClr val="000000"/>
                </a:solidFill>
                <a:latin typeface="Cambria"/>
                <a:cs typeface="Cambria"/>
              </a:rPr>
              <a:t>en.wikipedia.org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/wiki/Carbon)</a:t>
            </a:r>
          </a:p>
        </p:txBody>
      </p:sp>
    </p:spTree>
    <p:extLst>
      <p:ext uri="{BB962C8B-B14F-4D97-AF65-F5344CB8AC3E}">
        <p14:creationId xmlns:p14="http://schemas.microsoft.com/office/powerpoint/2010/main" val="281049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71481" y="0"/>
            <a:ext cx="18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1. Carbon 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808477"/>
              </p:ext>
            </p:extLst>
          </p:nvPr>
        </p:nvGraphicFramePr>
        <p:xfrm>
          <a:off x="398661" y="2106408"/>
          <a:ext cx="8346678" cy="1610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51600" imgH="1244600" progId="Word.Document.12">
                  <p:embed/>
                </p:oleObj>
              </mc:Choice>
              <mc:Fallback>
                <p:oleObj name="Document" r:id="rId2" imgW="6451600" imgH="124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8661" y="2106408"/>
                        <a:ext cx="8346678" cy="1610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93119" y="1235980"/>
            <a:ext cx="5557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Cambria"/>
                <a:cs typeface="Cambria"/>
              </a:rPr>
              <a:t>Table 1</a:t>
            </a:r>
            <a:r>
              <a:rPr lang="en-US" dirty="0">
                <a:latin typeface="Cambria"/>
                <a:cs typeface="Cambria"/>
              </a:rPr>
              <a:t>. Estimated major carbon pools on the Earth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8946" y="4451696"/>
            <a:ext cx="34971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"/>
                <a:cs typeface="Cambria"/>
              </a:rPr>
              <a:t>Kilogram = 1,000 grams</a:t>
            </a:r>
          </a:p>
          <a:p>
            <a:r>
              <a:rPr lang="en-US" sz="1400" dirty="0">
                <a:latin typeface="Cambria"/>
                <a:cs typeface="Cambria"/>
              </a:rPr>
              <a:t>Ton = 1,000 kg</a:t>
            </a:r>
          </a:p>
          <a:p>
            <a:r>
              <a:rPr lang="en-US" sz="1400" dirty="0">
                <a:latin typeface="Cambria"/>
                <a:cs typeface="Cambria"/>
              </a:rPr>
              <a:t>Million (Mega) = 1,000,000</a:t>
            </a:r>
          </a:p>
          <a:p>
            <a:r>
              <a:rPr lang="en-US" sz="1400" dirty="0">
                <a:latin typeface="Cambria"/>
                <a:cs typeface="Cambria"/>
              </a:rPr>
              <a:t>Billion (Giga) = 1,000 Million</a:t>
            </a:r>
          </a:p>
          <a:p>
            <a:r>
              <a:rPr lang="en-US" sz="1400" dirty="0">
                <a:latin typeface="Cambria"/>
                <a:cs typeface="Cambria"/>
              </a:rPr>
              <a:t>1 Giga Ton Carbon = 10^15 g C (Peta gram)</a:t>
            </a:r>
          </a:p>
        </p:txBody>
      </p:sp>
    </p:spTree>
    <p:extLst>
      <p:ext uri="{BB962C8B-B14F-4D97-AF65-F5344CB8AC3E}">
        <p14:creationId xmlns:p14="http://schemas.microsoft.com/office/powerpoint/2010/main" val="224511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15752" y="0"/>
            <a:ext cx="413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2. Simple View of Global Carbon Cycle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62" y="1598928"/>
            <a:ext cx="6788072" cy="4525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365" y="6266705"/>
            <a:ext cx="67052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Figure 1.</a:t>
            </a:r>
            <a:r>
              <a:rPr lang="en-US" sz="1400" dirty="0">
                <a:latin typeface="Cambria"/>
                <a:cs typeface="Cambria"/>
              </a:rPr>
              <a:t> The global carbon cycle. </a:t>
            </a:r>
            <a:r>
              <a:rPr lang="en-US" sz="1400" i="1" dirty="0">
                <a:latin typeface="Cambria"/>
                <a:cs typeface="Cambria"/>
              </a:rPr>
              <a:t>Credit</a:t>
            </a:r>
            <a:r>
              <a:rPr lang="en-US" sz="1400" dirty="0">
                <a:latin typeface="Cambria"/>
                <a:cs typeface="Cambria"/>
              </a:rPr>
              <a:t>: http://</a:t>
            </a:r>
            <a:r>
              <a:rPr lang="en-US" sz="1400" dirty="0" err="1">
                <a:latin typeface="Cambria"/>
                <a:cs typeface="Cambria"/>
              </a:rPr>
              <a:t>en.wikipedia.org</a:t>
            </a:r>
            <a:r>
              <a:rPr lang="en-US" sz="1400" dirty="0">
                <a:latin typeface="Cambria"/>
                <a:cs typeface="Cambria"/>
              </a:rPr>
              <a:t>/wiki/</a:t>
            </a:r>
            <a:r>
              <a:rPr lang="en-US" sz="1400" dirty="0" err="1">
                <a:latin typeface="Cambria"/>
                <a:cs typeface="Cambria"/>
              </a:rPr>
              <a:t>Carbon_cycle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906" y="625535"/>
            <a:ext cx="7296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Carbon is exchanged (</a:t>
            </a:r>
            <a:r>
              <a:rPr lang="en-US" sz="1600" b="1" dirty="0">
                <a:solidFill>
                  <a:srgbClr val="1C2AF4"/>
                </a:solidFill>
                <a:latin typeface="Cambria"/>
                <a:cs typeface="Cambria"/>
              </a:rPr>
              <a:t>fluxes</a:t>
            </a:r>
            <a:r>
              <a:rPr lang="en-US" sz="1600" dirty="0">
                <a:latin typeface="Cambria"/>
                <a:cs typeface="Cambria"/>
              </a:rPr>
              <a:t>) between 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active pools </a:t>
            </a:r>
            <a:r>
              <a:rPr lang="en-US" sz="1600" dirty="0">
                <a:latin typeface="Cambria"/>
                <a:cs typeface="Cambria"/>
              </a:rPr>
              <a:t>due to various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processes</a:t>
            </a:r>
            <a:r>
              <a:rPr lang="en-US" sz="1600" dirty="0">
                <a:latin typeface="Cambria"/>
                <a:cs typeface="Cambria"/>
              </a:rPr>
              <a:t>: </a:t>
            </a:r>
            <a:endParaRPr lang="en-US" sz="16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photosynthesis</a:t>
            </a:r>
            <a:r>
              <a:rPr lang="en-US" sz="1600" dirty="0">
                <a:latin typeface="Cambria"/>
                <a:cs typeface="Cambria"/>
              </a:rPr>
              <a:t> and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respiration</a:t>
            </a:r>
            <a:r>
              <a:rPr lang="en-US" sz="1600" dirty="0">
                <a:latin typeface="Cambria"/>
                <a:cs typeface="Cambria"/>
              </a:rPr>
              <a:t> between the land and the atmosphere</a:t>
            </a:r>
            <a:endParaRPr lang="en-US" sz="16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diffusion</a:t>
            </a:r>
            <a:r>
              <a:rPr lang="en-US" sz="1600" dirty="0">
                <a:latin typeface="Cambria"/>
                <a:cs typeface="Cambria"/>
              </a:rPr>
              <a:t> between the ocean and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401990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15752" y="0"/>
            <a:ext cx="413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2. Simple View of Global Carbon Cycle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29699" y="6017796"/>
            <a:ext cx="4684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Pools can be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sinks</a:t>
            </a:r>
            <a:r>
              <a:rPr lang="en-US" sz="1600" dirty="0">
                <a:latin typeface="Cambria"/>
                <a:cs typeface="Cambria"/>
              </a:rPr>
              <a:t> (grow) or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sources</a:t>
            </a:r>
            <a:r>
              <a:rPr lang="en-US" sz="1600" dirty="0">
                <a:latin typeface="Cambria"/>
                <a:cs typeface="Cambria"/>
              </a:rPr>
              <a:t> (decline)</a:t>
            </a:r>
          </a:p>
        </p:txBody>
      </p:sp>
      <p:sp>
        <p:nvSpPr>
          <p:cNvPr id="9" name="Rectangle 8"/>
          <p:cNvSpPr/>
          <p:nvPr/>
        </p:nvSpPr>
        <p:spPr>
          <a:xfrm>
            <a:off x="876906" y="625535"/>
            <a:ext cx="7296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Carbon is exchanged  (</a:t>
            </a:r>
            <a:r>
              <a:rPr lang="en-US" sz="1600" b="1" dirty="0">
                <a:solidFill>
                  <a:srgbClr val="1C2AF4"/>
                </a:solidFill>
                <a:latin typeface="Cambria"/>
                <a:cs typeface="Cambria"/>
              </a:rPr>
              <a:t>fluxes</a:t>
            </a:r>
            <a:r>
              <a:rPr lang="en-US" sz="1600" dirty="0">
                <a:latin typeface="Cambria"/>
                <a:cs typeface="Cambria"/>
              </a:rPr>
              <a:t>) between 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active pools </a:t>
            </a:r>
            <a:r>
              <a:rPr lang="en-US" sz="1600" dirty="0">
                <a:latin typeface="Cambria"/>
                <a:cs typeface="Cambria"/>
              </a:rPr>
              <a:t>due to various processes: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10" y="1542746"/>
            <a:ext cx="6418942" cy="4279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02667" y="2564190"/>
            <a:ext cx="3211285" cy="325785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6766" y="1868282"/>
            <a:ext cx="891428" cy="153248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05160" y="946352"/>
            <a:ext cx="1856123" cy="84866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197589" y="946352"/>
            <a:ext cx="1575262" cy="33458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23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15752" y="0"/>
            <a:ext cx="413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2. Simple View of Global Carbon Cycle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051" y="632544"/>
            <a:ext cx="7981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Carbon is exchanged  (</a:t>
            </a:r>
            <a:r>
              <a:rPr lang="en-US" sz="1600" b="1" dirty="0">
                <a:solidFill>
                  <a:srgbClr val="1C2AF4"/>
                </a:solidFill>
                <a:latin typeface="Cambria"/>
                <a:cs typeface="Cambria"/>
              </a:rPr>
              <a:t>fluxes</a:t>
            </a:r>
            <a:r>
              <a:rPr lang="en-US" sz="1600" dirty="0">
                <a:latin typeface="Cambria"/>
                <a:cs typeface="Cambria"/>
              </a:rPr>
              <a:t>) between 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active pools </a:t>
            </a:r>
            <a:r>
              <a:rPr lang="en-US" sz="1600" dirty="0">
                <a:latin typeface="Cambria"/>
                <a:cs typeface="Cambria"/>
              </a:rPr>
              <a:t>due to various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processes</a:t>
            </a:r>
            <a:r>
              <a:rPr lang="en-US" sz="1600" dirty="0">
                <a:latin typeface="Cambria"/>
                <a:cs typeface="Cambria"/>
              </a:rPr>
              <a:t>: </a:t>
            </a:r>
            <a:endParaRPr lang="en-US" sz="16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photosynthesis</a:t>
            </a:r>
            <a:r>
              <a:rPr lang="en-US" sz="1600" dirty="0">
                <a:latin typeface="Cambria"/>
                <a:cs typeface="Cambria"/>
              </a:rPr>
              <a:t> and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respiration</a:t>
            </a:r>
            <a:r>
              <a:rPr lang="en-US" sz="1600" dirty="0">
                <a:latin typeface="Cambria"/>
                <a:cs typeface="Cambria"/>
              </a:rPr>
              <a:t> between the land and the atmosphere</a:t>
            </a:r>
            <a:endParaRPr lang="en-US" sz="16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10" y="1542746"/>
            <a:ext cx="6418942" cy="4279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02667" y="2564190"/>
            <a:ext cx="3211285" cy="325785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6766" y="1868282"/>
            <a:ext cx="891428" cy="153248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155301" y="946352"/>
            <a:ext cx="4591461" cy="103793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162736" y="946352"/>
            <a:ext cx="3584026" cy="134321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907627" y="946352"/>
            <a:ext cx="2839135" cy="308938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6063962"/>
            <a:ext cx="75313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Cambria"/>
                <a:cs typeface="Cambria"/>
              </a:rPr>
              <a:t>What is photosynthesis? </a:t>
            </a:r>
            <a:r>
              <a:rPr lang="en-US" sz="1600" dirty="0">
                <a:latin typeface="Cambria"/>
                <a:cs typeface="Cambria"/>
              </a:rPr>
              <a:t>(https://</a:t>
            </a:r>
            <a:r>
              <a:rPr lang="en-US" sz="1600" dirty="0" err="1">
                <a:latin typeface="Cambria"/>
                <a:cs typeface="Cambria"/>
              </a:rPr>
              <a:t>en.wikipedia.org</a:t>
            </a:r>
            <a:r>
              <a:rPr lang="en-US" sz="1600" dirty="0">
                <a:latin typeface="Cambria"/>
                <a:cs typeface="Cambria"/>
              </a:rPr>
              <a:t>/wiki/Photosynthesis)</a:t>
            </a:r>
          </a:p>
          <a:p>
            <a:r>
              <a:rPr lang="en-US" sz="1600" b="1" dirty="0">
                <a:solidFill>
                  <a:srgbClr val="008000"/>
                </a:solidFill>
                <a:latin typeface="Cambria"/>
                <a:cs typeface="Cambria"/>
              </a:rPr>
              <a:t>What is respiration? </a:t>
            </a:r>
            <a:r>
              <a:rPr lang="en-US" sz="1600" dirty="0">
                <a:latin typeface="Cambria"/>
                <a:cs typeface="Cambria"/>
              </a:rPr>
              <a:t>(https://</a:t>
            </a:r>
            <a:r>
              <a:rPr lang="en-US" sz="1600" dirty="0" err="1">
                <a:latin typeface="Cambria"/>
                <a:cs typeface="Cambria"/>
              </a:rPr>
              <a:t>en.wikipedia.org</a:t>
            </a:r>
            <a:r>
              <a:rPr lang="en-US" sz="1600" dirty="0">
                <a:latin typeface="Cambria"/>
                <a:cs typeface="Cambria"/>
              </a:rPr>
              <a:t>/wiki/Respiration_(physiology))</a:t>
            </a:r>
          </a:p>
        </p:txBody>
      </p:sp>
    </p:spTree>
    <p:extLst>
      <p:ext uri="{BB962C8B-B14F-4D97-AF65-F5344CB8AC3E}">
        <p14:creationId xmlns:p14="http://schemas.microsoft.com/office/powerpoint/2010/main" val="413077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15752" y="0"/>
            <a:ext cx="413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2. Simple View of Global Carbon Cycle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81" y="1498826"/>
            <a:ext cx="6367236" cy="42448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1959" y="628656"/>
            <a:ext cx="7913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Carbon is exchanged (</a:t>
            </a:r>
            <a:r>
              <a:rPr lang="en-US" sz="1600" b="1" dirty="0">
                <a:solidFill>
                  <a:srgbClr val="1C2AF4"/>
                </a:solidFill>
                <a:latin typeface="Cambria"/>
                <a:cs typeface="Cambria"/>
              </a:rPr>
              <a:t>fluxes</a:t>
            </a:r>
            <a:r>
              <a:rPr lang="en-US" sz="1600" dirty="0">
                <a:latin typeface="Cambria"/>
                <a:cs typeface="Cambria"/>
              </a:rPr>
              <a:t>)  between 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active pools </a:t>
            </a:r>
            <a:r>
              <a:rPr lang="en-US" sz="1600" dirty="0">
                <a:latin typeface="Cambria"/>
                <a:cs typeface="Cambria"/>
              </a:rPr>
              <a:t>due to various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processes</a:t>
            </a:r>
            <a:r>
              <a:rPr lang="en-US" sz="1600" dirty="0">
                <a:latin typeface="Cambria"/>
                <a:cs typeface="Cambria"/>
              </a:rPr>
              <a:t>: </a:t>
            </a:r>
            <a:endParaRPr lang="en-US" sz="16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diffusion</a:t>
            </a:r>
            <a:r>
              <a:rPr lang="en-US" sz="1600" dirty="0">
                <a:latin typeface="Cambria"/>
                <a:cs typeface="Cambria"/>
              </a:rPr>
              <a:t> between the ocean and the atmosphere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4981" y="1498826"/>
            <a:ext cx="3423545" cy="42448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19681" y="928036"/>
            <a:ext cx="2149195" cy="83034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19681" y="928036"/>
            <a:ext cx="2350682" cy="250325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9681" y="928036"/>
            <a:ext cx="1062386" cy="377930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19681" y="928036"/>
            <a:ext cx="2228568" cy="401741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19681" y="928036"/>
            <a:ext cx="1385986" cy="45669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7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15752" y="0"/>
            <a:ext cx="413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2. Simple View of Global Carbon Cycle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81" y="1498826"/>
            <a:ext cx="6367236" cy="4244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049" y="6005576"/>
            <a:ext cx="881138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Cambria"/>
                <a:cs typeface="Cambria"/>
              </a:rPr>
              <a:t>How does CO2 enter the ocean? </a:t>
            </a:r>
            <a:r>
              <a:rPr lang="en-US" sz="1600" dirty="0">
                <a:latin typeface="Cambria"/>
                <a:cs typeface="Cambria"/>
              </a:rPr>
              <a:t>(http://</a:t>
            </a:r>
            <a:r>
              <a:rPr lang="en-US" sz="1600" dirty="0" err="1">
                <a:latin typeface="Cambria"/>
                <a:cs typeface="Cambria"/>
              </a:rPr>
              <a:t>www.waterencyclopedia.com</a:t>
            </a:r>
            <a:r>
              <a:rPr lang="en-US" sz="1600" dirty="0">
                <a:latin typeface="Cambria"/>
                <a:cs typeface="Cambria"/>
              </a:rPr>
              <a:t>/Bi-</a:t>
            </a:r>
            <a:r>
              <a:rPr lang="en-US" sz="1600" dirty="0" err="1">
                <a:latin typeface="Cambria"/>
                <a:cs typeface="Cambria"/>
              </a:rPr>
              <a:t>Ca</a:t>
            </a:r>
            <a:r>
              <a:rPr lang="en-US" sz="1600" dirty="0">
                <a:latin typeface="Cambria"/>
                <a:cs typeface="Cambria"/>
              </a:rPr>
              <a:t>/Carbon-Dioxide-in-the-Ocean-and-</a:t>
            </a:r>
            <a:r>
              <a:rPr lang="en-US" sz="1600" dirty="0" err="1">
                <a:latin typeface="Cambria"/>
                <a:cs typeface="Cambria"/>
              </a:rPr>
              <a:t>Atmosphere.html</a:t>
            </a:r>
            <a:r>
              <a:rPr lang="en-US" sz="1600" dirty="0">
                <a:latin typeface="Cambria"/>
                <a:cs typeface="Cambria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053" y="652910"/>
            <a:ext cx="7809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Carbon is exchanged  (</a:t>
            </a:r>
            <a:r>
              <a:rPr lang="en-US" sz="1600" b="1" dirty="0">
                <a:solidFill>
                  <a:srgbClr val="1C2AF4"/>
                </a:solidFill>
                <a:latin typeface="Cambria"/>
                <a:cs typeface="Cambria"/>
              </a:rPr>
              <a:t>fluxes</a:t>
            </a:r>
            <a:r>
              <a:rPr lang="en-US" sz="1600" dirty="0">
                <a:latin typeface="Cambria"/>
                <a:cs typeface="Cambria"/>
              </a:rPr>
              <a:t>) between 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active pools </a:t>
            </a:r>
            <a:r>
              <a:rPr lang="en-US" sz="1600" dirty="0">
                <a:latin typeface="Cambria"/>
                <a:cs typeface="Cambria"/>
              </a:rPr>
              <a:t>due to various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processes</a:t>
            </a:r>
            <a:r>
              <a:rPr lang="en-US" sz="1600" dirty="0">
                <a:latin typeface="Cambria"/>
                <a:cs typeface="Cambria"/>
              </a:rPr>
              <a:t>: </a:t>
            </a:r>
            <a:endParaRPr lang="en-US" sz="16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4981" y="1498826"/>
            <a:ext cx="3423545" cy="42448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197252" y="928036"/>
            <a:ext cx="671624" cy="199039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226451" y="928036"/>
            <a:ext cx="1642425" cy="307717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68876" y="928036"/>
            <a:ext cx="140314" cy="307717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35869" y="3262013"/>
            <a:ext cx="1576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Solubility pump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35869" y="3895307"/>
            <a:ext cx="1602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Biological pump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923159" y="3381504"/>
            <a:ext cx="1843375" cy="6716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912543" y="4005812"/>
            <a:ext cx="2193124" cy="3663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29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902</Words>
  <Application>Microsoft Macintosh PowerPoint</Application>
  <PresentationFormat>On-screen Show (4:3)</PresentationFormat>
  <Paragraphs>113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Ranga</dc:creator>
  <cp:lastModifiedBy>Myneni, Ranga B</cp:lastModifiedBy>
  <cp:revision>185</cp:revision>
  <dcterms:created xsi:type="dcterms:W3CDTF">2015-03-30T17:48:03Z</dcterms:created>
  <dcterms:modified xsi:type="dcterms:W3CDTF">2022-09-05T15:34:32Z</dcterms:modified>
</cp:coreProperties>
</file>