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22" r:id="rId2"/>
    <p:sldId id="341" r:id="rId3"/>
    <p:sldId id="342" r:id="rId4"/>
    <p:sldId id="343" r:id="rId5"/>
    <p:sldId id="344" r:id="rId6"/>
    <p:sldId id="345" r:id="rId7"/>
    <p:sldId id="346" r:id="rId8"/>
    <p:sldId id="347" r:id="rId9"/>
    <p:sldId id="348" r:id="rId10"/>
    <p:sldId id="33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46F4"/>
    <a:srgbClr val="0B31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71"/>
    <p:restoredTop sz="94685"/>
  </p:normalViewPr>
  <p:slideViewPr>
    <p:cSldViewPr snapToGrid="0" snapToObjects="1">
      <p:cViewPr varScale="1">
        <p:scale>
          <a:sx n="134" d="100"/>
          <a:sy n="134" d="100"/>
        </p:scale>
        <p:origin x="10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265A-3E0F-7C43-8EC8-52C3A020F6C4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1AF4E-8010-AC4B-9D14-A8200707A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49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5E487-14DF-0546-A4A5-73B616E34DBE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1C97A-EB17-164E-9C98-38CF480D2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241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5BE9-E035-EF4A-B1C9-A058354B7B31}" type="datetime1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CB7B7-15E6-4245-A3E2-B92748BF4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05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3BE1-D763-C34A-8676-061169E9CB1C}" type="datetime1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CB7B7-15E6-4245-A3E2-B92748BF4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53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F8DD0-E6FE-4E49-8303-10F99A07621D}" type="datetime1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CB7B7-15E6-4245-A3E2-B92748BF4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4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C13D-5E36-2C40-B82B-11E318489446}" type="datetime1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CB7B7-15E6-4245-A3E2-B92748BF4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6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52B5-F37C-CA4A-81AE-8226AEF3F614}" type="datetime1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CB7B7-15E6-4245-A3E2-B92748BF4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2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2107-EE28-964D-B9D0-7C3FD2CF4D0A}" type="datetime1">
              <a:rPr lang="en-US" smtClean="0"/>
              <a:t>10/29/20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CB7B7-15E6-4245-A3E2-B92748BF4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6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73CC-A766-BC4B-9BCF-B289A53520FD}" type="datetime1">
              <a:rPr lang="en-US" smtClean="0"/>
              <a:t>10/29/20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CB7B7-15E6-4245-A3E2-B92748BF4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73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9571E-1F9E-D54D-A183-FD8D24EFF78B}" type="datetime1">
              <a:rPr lang="en-US" smtClean="0"/>
              <a:t>10/29/20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CB7B7-15E6-4245-A3E2-B92748BF4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0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D710-2268-F940-A885-B5FFA28A2D84}" type="datetime1">
              <a:rPr lang="en-US" smtClean="0"/>
              <a:t>10/29/20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CB7B7-15E6-4245-A3E2-B92748BF4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2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87CD-73BA-4849-B9FE-54B475DF929C}" type="datetime1">
              <a:rPr lang="en-US" smtClean="0"/>
              <a:t>10/29/20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CB7B7-15E6-4245-A3E2-B92748BF4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97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D21A-B806-6F47-99DF-E68572BE99D6}" type="datetime1">
              <a:rPr lang="en-US" smtClean="0"/>
              <a:t>10/29/20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CB7B7-15E6-4245-A3E2-B92748BF4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6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ACD07-06B7-9040-A62B-2EA242256275}" type="datetime1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CB7B7-15E6-4245-A3E2-B92748BF4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7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54783" y="2215213"/>
            <a:ext cx="40519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8000"/>
                </a:solidFill>
                <a:latin typeface="Cambria"/>
                <a:cs typeface="Cambria"/>
              </a:rPr>
              <a:t>EE529 Fall 2020</a:t>
            </a:r>
          </a:p>
          <a:p>
            <a:pPr algn="ctr"/>
            <a:r>
              <a:rPr lang="en-US" b="1" dirty="0">
                <a:solidFill>
                  <a:srgbClr val="008000"/>
                </a:solidFill>
                <a:latin typeface="Cambria"/>
                <a:cs typeface="Cambria"/>
              </a:rPr>
              <a:t>Chapter 03: Advanced Topics</a:t>
            </a:r>
          </a:p>
          <a:p>
            <a:pPr algn="ctr"/>
            <a:r>
              <a:rPr lang="en-US" b="1" dirty="0">
                <a:solidFill>
                  <a:srgbClr val="008000"/>
                </a:solidFill>
                <a:latin typeface="Cambria"/>
                <a:cs typeface="Cambria"/>
              </a:rPr>
              <a:t>Supplement on Emergent Constrains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53266" y="4533815"/>
            <a:ext cx="3127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  <a:latin typeface="Cambria"/>
                <a:cs typeface="Cambria"/>
              </a:rPr>
              <a:t>Prof. Ranga B. </a:t>
            </a:r>
            <a:r>
              <a:rPr lang="en-US" b="1" dirty="0" err="1">
                <a:solidFill>
                  <a:srgbClr val="0000FF"/>
                </a:solidFill>
                <a:latin typeface="Cambria"/>
                <a:cs typeface="Cambria"/>
              </a:rPr>
              <a:t>Myneni</a:t>
            </a:r>
            <a:endParaRPr lang="en-US" b="1" dirty="0">
              <a:solidFill>
                <a:srgbClr val="0000FF"/>
              </a:solidFill>
              <a:latin typeface="Cambria"/>
              <a:cs typeface="Cambria"/>
            </a:endParaRPr>
          </a:p>
          <a:p>
            <a:pPr algn="ctr"/>
            <a:r>
              <a:rPr lang="en-US" b="1" dirty="0">
                <a:solidFill>
                  <a:srgbClr val="0000FF"/>
                </a:solidFill>
                <a:latin typeface="Cambria"/>
                <a:cs typeface="Cambria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ambria"/>
                <a:cs typeface="Cambria"/>
              </a:rPr>
              <a:t>ranga.myneni@gmail.com</a:t>
            </a:r>
            <a:r>
              <a:rPr lang="en-US" b="1">
                <a:solidFill>
                  <a:srgbClr val="0000FF"/>
                </a:solidFill>
                <a:latin typeface="Cambria"/>
                <a:cs typeface="Cambria"/>
              </a:rPr>
              <a:t>)</a:t>
            </a:r>
            <a:endParaRPr lang="en-US" b="1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pic>
        <p:nvPicPr>
          <p:cNvPr id="4" name="Picture 3" descr="bostonuniversity_log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068" y="310997"/>
            <a:ext cx="2025056" cy="74362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C5DE86-D79B-9645-9884-3932BA3ED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CB7B7-15E6-4245-A3E2-B92748BF4A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77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1499" y="0"/>
            <a:ext cx="4121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>
                <a:solidFill>
                  <a:srgbClr val="FF0000"/>
                </a:solidFill>
                <a:latin typeface="Cambria"/>
                <a:cs typeface="Cambria"/>
              </a:rPr>
              <a:t>1. Guest Lectures on Advanced Topics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CB7B7-15E6-4245-A3E2-B92748BF4AA8}" type="slidenum">
              <a:rPr lang="en-US" smtClean="0"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2342" y="568817"/>
            <a:ext cx="86193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B31F4"/>
                </a:solidFill>
                <a:latin typeface="Cambria"/>
                <a:cs typeface="Cambria"/>
              </a:rPr>
              <a:t>Topic</a:t>
            </a:r>
            <a:r>
              <a:rPr lang="en-US" sz="1600" dirty="0">
                <a:latin typeface="Cambria" panose="02040503050406030204" pitchFamily="18" charset="0"/>
                <a:cs typeface="Cambria"/>
              </a:rPr>
              <a:t>: </a:t>
            </a:r>
            <a:r>
              <a:rPr lang="en-US" sz="1600" dirty="0">
                <a:latin typeface="Cambria" panose="02040503050406030204" pitchFamily="18" charset="0"/>
              </a:rPr>
              <a:t>Emergent Constraints in Terrestrial Carbon Cycle Research</a:t>
            </a:r>
          </a:p>
          <a:p>
            <a:endParaRPr lang="en-US" sz="1600" dirty="0">
              <a:latin typeface="Cambria"/>
              <a:cs typeface="Cambria"/>
            </a:endParaRPr>
          </a:p>
          <a:p>
            <a:r>
              <a:rPr lang="en-US" sz="1600" b="1" dirty="0">
                <a:solidFill>
                  <a:srgbClr val="0B31F4"/>
                </a:solidFill>
                <a:latin typeface="Cambria"/>
                <a:cs typeface="Cambria"/>
              </a:rPr>
              <a:t>Speaker</a:t>
            </a:r>
            <a:r>
              <a:rPr lang="en-US" sz="1600" dirty="0">
                <a:latin typeface="Cambria"/>
                <a:cs typeface="Cambria"/>
              </a:rPr>
              <a:t>: Dr. Alexander Winkler (Max Planck Institute for Biogeochemistry, Jena, Germany)</a:t>
            </a:r>
          </a:p>
          <a:p>
            <a:endParaRPr lang="en-US" sz="1600" dirty="0">
              <a:latin typeface="Cambria"/>
              <a:cs typeface="Cambria"/>
            </a:endParaRPr>
          </a:p>
          <a:p>
            <a:r>
              <a:rPr lang="en-US" sz="1600" b="1" dirty="0">
                <a:solidFill>
                  <a:srgbClr val="0B31F4"/>
                </a:solidFill>
                <a:latin typeface="Cambria"/>
                <a:cs typeface="Cambria"/>
              </a:rPr>
              <a:t>Date</a:t>
            </a:r>
            <a:r>
              <a:rPr lang="en-US" sz="1600" dirty="0">
                <a:latin typeface="Cambria"/>
                <a:cs typeface="Cambria"/>
              </a:rPr>
              <a:t>: Oct-20-2020</a:t>
            </a:r>
          </a:p>
        </p:txBody>
      </p:sp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946C374E-4ED6-0648-B09A-93A8933293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5285" y="2110255"/>
            <a:ext cx="5813425" cy="428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681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11583" y="101135"/>
            <a:ext cx="772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>
                <a:solidFill>
                  <a:srgbClr val="FF0000"/>
                </a:solidFill>
                <a:latin typeface="Cambria"/>
                <a:cs typeface="Cambria"/>
              </a:rPr>
              <a:t>Schematic of Emergent Constraints in Terrestrial Carbon Cycle Research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CB7B7-15E6-4245-A3E2-B92748BF4AA8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2412" y="2053931"/>
            <a:ext cx="877252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>
                <a:solidFill>
                  <a:srgbClr val="1146F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Predictand</a:t>
            </a:r>
          </a:p>
          <a:p>
            <a:endParaRPr lang="en-US" sz="1600" b="1" dirty="0">
              <a:solidFill>
                <a:srgbClr val="1146F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difficult to observe but important variable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 in Arctic Vegetation Gross Primary Production (GPP) as atmospheric CO</a:t>
            </a:r>
            <a:r>
              <a:rPr lang="en-US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concentration increases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GPP</a:t>
            </a:r>
            <a:r>
              <a:rPr lang="en-US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280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GPP at pre-industrial atmospheric CO</a:t>
            </a:r>
            <a:r>
              <a:rPr lang="en-US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concentration of 280 ppm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GPP</a:t>
            </a:r>
            <a:r>
              <a:rPr lang="en-US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560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GPP at double the pre-industrial atmospheric CO</a:t>
            </a:r>
            <a:r>
              <a:rPr lang="en-US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concentration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r>
              <a:rPr lang="en-US" sz="1600" dirty="0">
                <a:latin typeface="Symbol" pitchFamily="2" charset="2"/>
                <a:cs typeface="Times New Roman" panose="02020603050405020304" pitchFamily="18" charset="0"/>
              </a:rPr>
              <a:t>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GPP be the difference between the two, i.e.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Symbol" pitchFamily="2" charset="2"/>
                <a:cs typeface="Times New Roman" panose="02020603050405020304" pitchFamily="18" charset="0"/>
              </a:rPr>
              <a:t>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GPP = GPP</a:t>
            </a:r>
            <a:r>
              <a:rPr lang="en-US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560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GPP</a:t>
            </a:r>
            <a:r>
              <a:rPr lang="en-US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280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9F6C09-C40F-E943-8372-D46AE979FA79}"/>
              </a:ext>
            </a:extLst>
          </p:cNvPr>
          <p:cNvSpPr txBox="1"/>
          <p:nvPr/>
        </p:nvSpPr>
        <p:spPr>
          <a:xfrm>
            <a:off x="252412" y="690777"/>
            <a:ext cx="8510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146F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Wenzel et al., 2016. Projected land photosynthesis constrained by changes in the seasonal cycle of atmospheric CO2.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doi:10.1038/nature19772</a:t>
            </a:r>
          </a:p>
        </p:txBody>
      </p:sp>
    </p:spTree>
    <p:extLst>
      <p:ext uri="{BB962C8B-B14F-4D97-AF65-F5344CB8AC3E}">
        <p14:creationId xmlns:p14="http://schemas.microsoft.com/office/powerpoint/2010/main" val="779383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11583" y="101135"/>
            <a:ext cx="772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>
                <a:solidFill>
                  <a:srgbClr val="FF0000"/>
                </a:solidFill>
                <a:latin typeface="Cambria"/>
                <a:cs typeface="Cambria"/>
              </a:rPr>
              <a:t>Schematic of Emergent Constraints in Terrestrial Carbon Cycle Research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CB7B7-15E6-4245-A3E2-B92748BF4AA8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5736" y="1196681"/>
            <a:ext cx="877252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>
                <a:solidFill>
                  <a:srgbClr val="1146F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Earth System Model (ESM) Simulations</a:t>
            </a:r>
          </a:p>
          <a:p>
            <a:endParaRPr lang="en-US" sz="1600" b="1" dirty="0">
              <a:solidFill>
                <a:srgbClr val="1146F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Assume you have access to 10 different ESMs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 each of the 10 ESMs as follows: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Pre-industrial (say, year 1860) to current year (say 2020) with historical CO</a:t>
            </a:r>
            <a:r>
              <a:rPr lang="en-US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forcings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year 2021 to some year out in the future with business-as-usual CO</a:t>
            </a:r>
            <a:r>
              <a:rPr lang="en-US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forcing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Stop when atmospheric CO</a:t>
            </a:r>
            <a:r>
              <a:rPr lang="en-US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concentration is 560 ppm (“some year out in the future”)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32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11583" y="101135"/>
            <a:ext cx="772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>
                <a:solidFill>
                  <a:srgbClr val="FF0000"/>
                </a:solidFill>
                <a:latin typeface="Cambria"/>
                <a:cs typeface="Cambria"/>
              </a:rPr>
              <a:t>Schematic of Emergent Constraints in Terrestrial Carbon Cycle Research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CB7B7-15E6-4245-A3E2-B92748BF4AA8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5736" y="843424"/>
            <a:ext cx="87725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>
                <a:solidFill>
                  <a:srgbClr val="1146F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Predictands from the Earth System Model (ESM) Simulations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 </a:t>
            </a:r>
            <a:r>
              <a:rPr lang="en-US" sz="1600" dirty="0" err="1">
                <a:latin typeface="Symbol" pitchFamily="2" charset="2"/>
                <a:cs typeface="Times New Roman" panose="02020603050405020304" pitchFamily="18" charset="0"/>
              </a:rPr>
              <a:t>D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GPP</a:t>
            </a:r>
            <a:r>
              <a:rPr lang="en-US" sz="1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each of the ESM simulations (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1, 2, … , 10)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will span a range because of disagreement between the models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Typically, the multi-model mean is used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satisfactory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DD819EC-809B-1C4C-B8C2-509A2FB4DC36}"/>
              </a:ext>
            </a:extLst>
          </p:cNvPr>
          <p:cNvCxnSpPr/>
          <p:nvPr/>
        </p:nvCxnSpPr>
        <p:spPr>
          <a:xfrm>
            <a:off x="5487004" y="2685921"/>
            <a:ext cx="0" cy="37528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D64E1D0A-A76C-1F44-99D1-2C3771D51ECD}"/>
              </a:ext>
            </a:extLst>
          </p:cNvPr>
          <p:cNvSpPr txBox="1"/>
          <p:nvPr/>
        </p:nvSpPr>
        <p:spPr>
          <a:xfrm>
            <a:off x="3553568" y="4041808"/>
            <a:ext cx="1640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GPP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(arbitrary units)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E1A38C4-C5E5-2E4B-9892-E69D9E00F420}"/>
              </a:ext>
            </a:extLst>
          </p:cNvPr>
          <p:cNvCxnSpPr/>
          <p:nvPr/>
        </p:nvCxnSpPr>
        <p:spPr>
          <a:xfrm>
            <a:off x="5353654" y="2695446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C523DB-EF9C-0645-8C18-7C5DA9D5285E}"/>
              </a:ext>
            </a:extLst>
          </p:cNvPr>
          <p:cNvCxnSpPr/>
          <p:nvPr/>
        </p:nvCxnSpPr>
        <p:spPr>
          <a:xfrm>
            <a:off x="5353654" y="3219321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3171664-3ED5-F646-A660-F5555D8A8EC4}"/>
              </a:ext>
            </a:extLst>
          </p:cNvPr>
          <p:cNvCxnSpPr/>
          <p:nvPr/>
        </p:nvCxnSpPr>
        <p:spPr>
          <a:xfrm>
            <a:off x="5353654" y="3724146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F4E20DE-735C-9A49-9B4B-ED6F32F17BE1}"/>
              </a:ext>
            </a:extLst>
          </p:cNvPr>
          <p:cNvCxnSpPr/>
          <p:nvPr/>
        </p:nvCxnSpPr>
        <p:spPr>
          <a:xfrm>
            <a:off x="5353654" y="4283978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C77C863-7704-FD4A-9142-B33C66D696F3}"/>
              </a:ext>
            </a:extLst>
          </p:cNvPr>
          <p:cNvCxnSpPr/>
          <p:nvPr/>
        </p:nvCxnSpPr>
        <p:spPr>
          <a:xfrm>
            <a:off x="5353654" y="4857621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7B9E65D-38E1-364A-90EE-591C1F128D7E}"/>
              </a:ext>
            </a:extLst>
          </p:cNvPr>
          <p:cNvCxnSpPr/>
          <p:nvPr/>
        </p:nvCxnSpPr>
        <p:spPr>
          <a:xfrm>
            <a:off x="5353654" y="5400546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4A3AC14-42FB-2C4A-BF58-8C136DDECB48}"/>
              </a:ext>
            </a:extLst>
          </p:cNvPr>
          <p:cNvCxnSpPr/>
          <p:nvPr/>
        </p:nvCxnSpPr>
        <p:spPr>
          <a:xfrm>
            <a:off x="5353654" y="5943471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89B87BC-20DB-8E49-A5AA-4B0F4A71847B}"/>
              </a:ext>
            </a:extLst>
          </p:cNvPr>
          <p:cNvCxnSpPr/>
          <p:nvPr/>
        </p:nvCxnSpPr>
        <p:spPr>
          <a:xfrm>
            <a:off x="5353654" y="6438771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AF06453-94D7-054C-BB57-5A66083F1C04}"/>
              </a:ext>
            </a:extLst>
          </p:cNvPr>
          <p:cNvSpPr txBox="1"/>
          <p:nvPr/>
        </p:nvSpPr>
        <p:spPr>
          <a:xfrm>
            <a:off x="5061026" y="463568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3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F5525F-C9CC-4B4F-9ECD-3956C4D6A895}"/>
              </a:ext>
            </a:extLst>
          </p:cNvPr>
          <p:cNvSpPr txBox="1"/>
          <p:nvPr/>
        </p:nvSpPr>
        <p:spPr>
          <a:xfrm>
            <a:off x="4944400" y="518591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2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E173A43-56F9-6A4E-97E4-8239171A79FE}"/>
              </a:ext>
            </a:extLst>
          </p:cNvPr>
          <p:cNvSpPr txBox="1"/>
          <p:nvPr/>
        </p:nvSpPr>
        <p:spPr>
          <a:xfrm>
            <a:off x="5061026" y="408183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4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6FD4FEC-FFD5-B74F-8BF4-599C0367DD3A}"/>
              </a:ext>
            </a:extLst>
          </p:cNvPr>
          <p:cNvSpPr txBox="1"/>
          <p:nvPr/>
        </p:nvSpPr>
        <p:spPr>
          <a:xfrm>
            <a:off x="4926934" y="573615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1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89BCED9-F9B8-1D40-927B-352C37298509}"/>
              </a:ext>
            </a:extLst>
          </p:cNvPr>
          <p:cNvSpPr txBox="1"/>
          <p:nvPr/>
        </p:nvSpPr>
        <p:spPr>
          <a:xfrm>
            <a:off x="5071038" y="351415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5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C88584A-93F3-DD4D-820F-752E0FA3A771}"/>
              </a:ext>
            </a:extLst>
          </p:cNvPr>
          <p:cNvSpPr txBox="1"/>
          <p:nvPr/>
        </p:nvSpPr>
        <p:spPr>
          <a:xfrm>
            <a:off x="4941929" y="622307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0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FE70DDF-C099-8E43-A4B2-C992DBD5E429}"/>
              </a:ext>
            </a:extLst>
          </p:cNvPr>
          <p:cNvSpPr txBox="1"/>
          <p:nvPr/>
        </p:nvSpPr>
        <p:spPr>
          <a:xfrm>
            <a:off x="5082523" y="30201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6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6192E5E-527B-1548-9C48-D550FED04778}"/>
              </a:ext>
            </a:extLst>
          </p:cNvPr>
          <p:cNvSpPr txBox="1"/>
          <p:nvPr/>
        </p:nvSpPr>
        <p:spPr>
          <a:xfrm>
            <a:off x="5082523" y="249575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7</a:t>
            </a:r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C7F5C23-61C6-0F48-9826-006BA1CFC791}"/>
              </a:ext>
            </a:extLst>
          </p:cNvPr>
          <p:cNvSpPr/>
          <p:nvPr/>
        </p:nvSpPr>
        <p:spPr>
          <a:xfrm>
            <a:off x="5937369" y="6269068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C24155C-9BA1-9D4A-BF14-CDBAFA0ECAA9}"/>
              </a:ext>
            </a:extLst>
          </p:cNvPr>
          <p:cNvSpPr/>
          <p:nvPr/>
        </p:nvSpPr>
        <p:spPr>
          <a:xfrm>
            <a:off x="5941539" y="5681264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28EC2CF-63CB-294A-B78E-55A84A52F4EA}"/>
              </a:ext>
            </a:extLst>
          </p:cNvPr>
          <p:cNvSpPr/>
          <p:nvPr/>
        </p:nvSpPr>
        <p:spPr>
          <a:xfrm>
            <a:off x="5937370" y="4765458"/>
            <a:ext cx="142874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9723A36-2FCD-F946-8B10-322E43CF243E}"/>
              </a:ext>
            </a:extLst>
          </p:cNvPr>
          <p:cNvSpPr/>
          <p:nvPr/>
        </p:nvSpPr>
        <p:spPr>
          <a:xfrm>
            <a:off x="5936776" y="2680423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0C930C3-E863-4247-8116-B9E8431BDAA9}"/>
              </a:ext>
            </a:extLst>
          </p:cNvPr>
          <p:cNvSpPr/>
          <p:nvPr/>
        </p:nvSpPr>
        <p:spPr>
          <a:xfrm>
            <a:off x="5929325" y="3710012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0D6E97F-19BC-BC42-8E4C-D631E864A086}"/>
              </a:ext>
            </a:extLst>
          </p:cNvPr>
          <p:cNvSpPr/>
          <p:nvPr/>
        </p:nvSpPr>
        <p:spPr>
          <a:xfrm>
            <a:off x="5936775" y="3527719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0919B92-24BD-534B-8E83-7BC314E78320}"/>
              </a:ext>
            </a:extLst>
          </p:cNvPr>
          <p:cNvSpPr/>
          <p:nvPr/>
        </p:nvSpPr>
        <p:spPr>
          <a:xfrm>
            <a:off x="5933494" y="3013466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3BF2393-9434-A04F-B709-CEDFD64BD27C}"/>
              </a:ext>
            </a:extLst>
          </p:cNvPr>
          <p:cNvSpPr/>
          <p:nvPr/>
        </p:nvSpPr>
        <p:spPr>
          <a:xfrm>
            <a:off x="5937369" y="5323296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0962304-88EE-EC46-987E-92867C1FD9BC}"/>
              </a:ext>
            </a:extLst>
          </p:cNvPr>
          <p:cNvSpPr/>
          <p:nvPr/>
        </p:nvSpPr>
        <p:spPr>
          <a:xfrm>
            <a:off x="5940059" y="3911005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2220550-D73B-9E4D-BE2C-F42B9DE9C154}"/>
              </a:ext>
            </a:extLst>
          </p:cNvPr>
          <p:cNvSpPr/>
          <p:nvPr/>
        </p:nvSpPr>
        <p:spPr>
          <a:xfrm>
            <a:off x="5936775" y="3292385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27CBD49-2714-3F4F-BCA9-5C390B97252A}"/>
              </a:ext>
            </a:extLst>
          </p:cNvPr>
          <p:cNvCxnSpPr/>
          <p:nvPr/>
        </p:nvCxnSpPr>
        <p:spPr>
          <a:xfrm>
            <a:off x="6151520" y="3084399"/>
            <a:ext cx="2200275" cy="4940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E0660FE2-C7F1-1B40-8071-98D163DF2E3C}"/>
              </a:ext>
            </a:extLst>
          </p:cNvPr>
          <p:cNvSpPr txBox="1"/>
          <p:nvPr/>
        </p:nvSpPr>
        <p:spPr>
          <a:xfrm>
            <a:off x="8351795" y="3378714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Symbol" pitchFamily="2" charset="2"/>
                <a:cs typeface="Times New Roman" panose="02020603050405020304" pitchFamily="18" charset="0"/>
              </a:rPr>
              <a:t>D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GPP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594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11583" y="101135"/>
            <a:ext cx="772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>
                <a:solidFill>
                  <a:srgbClr val="FF0000"/>
                </a:solidFill>
                <a:latin typeface="Cambria"/>
                <a:cs typeface="Cambria"/>
              </a:rPr>
              <a:t>Schematic of Emergent Constraints in Terrestrial Carbon Cycle Research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CB7B7-15E6-4245-A3E2-B92748BF4AA8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5736" y="622725"/>
            <a:ext cx="877252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>
                <a:solidFill>
                  <a:srgbClr val="1146F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a Predictor Based on Causal Mechanisms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know that the amplitude of seasonal CO</a:t>
            </a:r>
            <a:r>
              <a:rPr lang="en-US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concentration in the northern latitudes increases as Arctic vegetation GPP increases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amplitude is the difference between the max and min values during one cycle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can be estimated from both measurements and model simulations</a:t>
            </a:r>
          </a:p>
        </p:txBody>
      </p:sp>
      <p:pic>
        <p:nvPicPr>
          <p:cNvPr id="40" name="Picture 39" descr="Chart, scatter chart&#10;&#10;Description automatically generated">
            <a:extLst>
              <a:ext uri="{FF2B5EF4-FFF2-40B4-BE49-F238E27FC236}">
                <a16:creationId xmlns:a16="http://schemas.microsoft.com/office/drawing/2014/main" id="{6571DD36-5415-CA4B-B692-1E7A8C7F0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762" y="2774813"/>
            <a:ext cx="6005513" cy="394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842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11583" y="101135"/>
            <a:ext cx="772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>
                <a:solidFill>
                  <a:srgbClr val="FF0000"/>
                </a:solidFill>
                <a:latin typeface="Cambria"/>
                <a:cs typeface="Cambria"/>
              </a:rPr>
              <a:t>Schematic of Emergent Constraints in Terrestrial Carbon Cycle Research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CB7B7-15E6-4245-A3E2-B92748BF4AA8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5736" y="889425"/>
            <a:ext cx="877252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>
                <a:solidFill>
                  <a:srgbClr val="1146F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Evaluate the Predictor from ESM simulations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have atmospheric CO</a:t>
            </a:r>
            <a:r>
              <a:rPr lang="en-US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measurements for the period 1960 to 2020 (previous slide)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measurements are from Point Barrow in Alaska (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long known)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Symbol" pitchFamily="2" charset="2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simulation from the first ESM for the grid cell that includes Point Barrow 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each year between 1960 and 2020 evaluated the simulated amplitude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Plot that against the simulated yearly average CO</a:t>
            </a:r>
            <a:r>
              <a:rPr lang="en-US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concentration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r>
              <a:rPr lang="en-US" sz="1600" dirty="0">
                <a:latin typeface="Symbol" pitchFamily="2" charset="2"/>
                <a:cs typeface="Times New Roman" panose="02020603050405020304" pitchFamily="18" charset="0"/>
              </a:rPr>
              <a:t>a</a:t>
            </a:r>
            <a:r>
              <a:rPr lang="en-US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the slope of that linear line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sensitivity of the “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i”th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Repeat the same for other 9 ESM simulated 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thus 10 modelled sensitivities, or Predictors</a:t>
            </a:r>
          </a:p>
        </p:txBody>
      </p:sp>
    </p:spTree>
    <p:extLst>
      <p:ext uri="{BB962C8B-B14F-4D97-AF65-F5344CB8AC3E}">
        <p14:creationId xmlns:p14="http://schemas.microsoft.com/office/powerpoint/2010/main" val="4145022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11583" y="101135"/>
            <a:ext cx="772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>
                <a:solidFill>
                  <a:srgbClr val="FF0000"/>
                </a:solidFill>
                <a:latin typeface="Cambria"/>
                <a:cs typeface="Cambria"/>
              </a:rPr>
              <a:t>Schematic of Emergent Constraints in Terrestrial Carbon Cycle Research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CB7B7-15E6-4245-A3E2-B92748BF4AA8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5736" y="679875"/>
            <a:ext cx="87725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>
                <a:solidFill>
                  <a:srgbClr val="1146F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Plot simulated Predictands against Predictors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our Predictand is </a:t>
            </a:r>
            <a:r>
              <a:rPr lang="en-US" sz="1600" dirty="0" err="1">
                <a:latin typeface="Symbol" pitchFamily="2" charset="2"/>
                <a:cs typeface="Times New Roman" panose="02020603050405020304" pitchFamily="18" charset="0"/>
              </a:rPr>
              <a:t>D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GPP</a:t>
            </a:r>
            <a:r>
              <a:rPr lang="en-US" sz="1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each of the ESM simulations (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1, 2, … , 10)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also have 10 Predictors corresponding to each of those Predictands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C7F5C23-61C6-0F48-9826-006BA1CFC791}"/>
              </a:ext>
            </a:extLst>
          </p:cNvPr>
          <p:cNvSpPr/>
          <p:nvPr/>
        </p:nvSpPr>
        <p:spPr>
          <a:xfrm>
            <a:off x="2733676" y="5536993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C24155C-9BA1-9D4A-BF14-CDBAFA0ECAA9}"/>
              </a:ext>
            </a:extLst>
          </p:cNvPr>
          <p:cNvSpPr/>
          <p:nvPr/>
        </p:nvSpPr>
        <p:spPr>
          <a:xfrm>
            <a:off x="3556068" y="4549506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28EC2CF-63CB-294A-B78E-55A84A52F4EA}"/>
              </a:ext>
            </a:extLst>
          </p:cNvPr>
          <p:cNvSpPr/>
          <p:nvPr/>
        </p:nvSpPr>
        <p:spPr>
          <a:xfrm>
            <a:off x="4004374" y="4068357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9723A36-2FCD-F946-8B10-322E43CF243E}"/>
              </a:ext>
            </a:extLst>
          </p:cNvPr>
          <p:cNvSpPr/>
          <p:nvPr/>
        </p:nvSpPr>
        <p:spPr>
          <a:xfrm>
            <a:off x="6155288" y="3887645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0C930C3-E863-4247-8116-B9E8431BDAA9}"/>
              </a:ext>
            </a:extLst>
          </p:cNvPr>
          <p:cNvSpPr/>
          <p:nvPr/>
        </p:nvSpPr>
        <p:spPr>
          <a:xfrm>
            <a:off x="3651916" y="5196004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0D6E97F-19BC-BC42-8E4C-D631E864A086}"/>
              </a:ext>
            </a:extLst>
          </p:cNvPr>
          <p:cNvSpPr/>
          <p:nvPr/>
        </p:nvSpPr>
        <p:spPr>
          <a:xfrm>
            <a:off x="4890497" y="3914718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0919B92-24BD-534B-8E83-7BC314E78320}"/>
              </a:ext>
            </a:extLst>
          </p:cNvPr>
          <p:cNvSpPr/>
          <p:nvPr/>
        </p:nvSpPr>
        <p:spPr>
          <a:xfrm>
            <a:off x="5601222" y="3688018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3BF2393-9434-A04F-B709-CEDFD64BD27C}"/>
              </a:ext>
            </a:extLst>
          </p:cNvPr>
          <p:cNvSpPr/>
          <p:nvPr/>
        </p:nvSpPr>
        <p:spPr>
          <a:xfrm>
            <a:off x="2971052" y="4781783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0962304-88EE-EC46-987E-92867C1FD9BC}"/>
              </a:ext>
            </a:extLst>
          </p:cNvPr>
          <p:cNvSpPr/>
          <p:nvPr/>
        </p:nvSpPr>
        <p:spPr>
          <a:xfrm>
            <a:off x="4567788" y="4753187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2220550-D73B-9E4D-BE2C-F42B9DE9C154}"/>
              </a:ext>
            </a:extLst>
          </p:cNvPr>
          <p:cNvSpPr/>
          <p:nvPr/>
        </p:nvSpPr>
        <p:spPr>
          <a:xfrm>
            <a:off x="6280529" y="3292294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0CA7B98-C83E-5C47-B9F9-1EFBB823E22B}"/>
              </a:ext>
            </a:extLst>
          </p:cNvPr>
          <p:cNvCxnSpPr/>
          <p:nvPr/>
        </p:nvCxnSpPr>
        <p:spPr>
          <a:xfrm>
            <a:off x="2068998" y="6073402"/>
            <a:ext cx="504825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D53B30F-4E56-2C4B-B715-E6C853A62F8D}"/>
              </a:ext>
            </a:extLst>
          </p:cNvPr>
          <p:cNvCxnSpPr/>
          <p:nvPr/>
        </p:nvCxnSpPr>
        <p:spPr>
          <a:xfrm>
            <a:off x="2582756" y="5987161"/>
            <a:ext cx="0" cy="184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FE01E18-E498-0044-8DE6-30EA2AC2EAFF}"/>
              </a:ext>
            </a:extLst>
          </p:cNvPr>
          <p:cNvCxnSpPr/>
          <p:nvPr/>
        </p:nvCxnSpPr>
        <p:spPr>
          <a:xfrm>
            <a:off x="3307248" y="5978980"/>
            <a:ext cx="0" cy="184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7299271-AAC4-A84D-80F3-4167D02356AC}"/>
              </a:ext>
            </a:extLst>
          </p:cNvPr>
          <p:cNvCxnSpPr/>
          <p:nvPr/>
        </p:nvCxnSpPr>
        <p:spPr>
          <a:xfrm>
            <a:off x="3916848" y="5988505"/>
            <a:ext cx="0" cy="184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51B0A8B-440B-0543-8F08-5859AE7B6C57}"/>
              </a:ext>
            </a:extLst>
          </p:cNvPr>
          <p:cNvCxnSpPr/>
          <p:nvPr/>
        </p:nvCxnSpPr>
        <p:spPr>
          <a:xfrm>
            <a:off x="4555023" y="6001721"/>
            <a:ext cx="0" cy="184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A9C729CD-2638-E043-997D-C9E4A4BD7FC1}"/>
              </a:ext>
            </a:extLst>
          </p:cNvPr>
          <p:cNvCxnSpPr/>
          <p:nvPr/>
        </p:nvCxnSpPr>
        <p:spPr>
          <a:xfrm>
            <a:off x="5688498" y="5978980"/>
            <a:ext cx="0" cy="184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CEFF606-5CFF-814B-A49A-397E53E208CA}"/>
              </a:ext>
            </a:extLst>
          </p:cNvPr>
          <p:cNvCxnSpPr/>
          <p:nvPr/>
        </p:nvCxnSpPr>
        <p:spPr>
          <a:xfrm>
            <a:off x="5097948" y="5988505"/>
            <a:ext cx="0" cy="184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F33D8EE-9C9E-A645-896E-42517F79DD01}"/>
              </a:ext>
            </a:extLst>
          </p:cNvPr>
          <p:cNvCxnSpPr/>
          <p:nvPr/>
        </p:nvCxnSpPr>
        <p:spPr>
          <a:xfrm>
            <a:off x="6402873" y="5978980"/>
            <a:ext cx="0" cy="184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1F3097A-D3EE-9342-BA01-2E76ECC4F06F}"/>
              </a:ext>
            </a:extLst>
          </p:cNvPr>
          <p:cNvCxnSpPr/>
          <p:nvPr/>
        </p:nvCxnSpPr>
        <p:spPr>
          <a:xfrm>
            <a:off x="7117248" y="5959930"/>
            <a:ext cx="0" cy="184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D3753BEA-D2BA-5C48-9FBE-813D48D8B3EE}"/>
              </a:ext>
            </a:extLst>
          </p:cNvPr>
          <p:cNvSpPr txBox="1"/>
          <p:nvPr/>
        </p:nvSpPr>
        <p:spPr>
          <a:xfrm>
            <a:off x="3212347" y="6423453"/>
            <a:ext cx="2685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Sensitivity (arbitrary units)</a:t>
            </a:r>
            <a:endParaRPr lang="en-US" dirty="0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91561F3-6843-8D42-9E79-196CBAB418B8}"/>
              </a:ext>
            </a:extLst>
          </p:cNvPr>
          <p:cNvCxnSpPr/>
          <p:nvPr/>
        </p:nvCxnSpPr>
        <p:spPr>
          <a:xfrm>
            <a:off x="2104057" y="2285303"/>
            <a:ext cx="0" cy="37528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0A259CCA-5B69-6140-99E1-DAAB3EF1143D}"/>
              </a:ext>
            </a:extLst>
          </p:cNvPr>
          <p:cNvSpPr txBox="1"/>
          <p:nvPr/>
        </p:nvSpPr>
        <p:spPr>
          <a:xfrm>
            <a:off x="170621" y="3584040"/>
            <a:ext cx="1640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GPP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(arbitrary units)</a:t>
            </a:r>
            <a:endParaRPr lang="en-US" dirty="0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57D2AB3-3214-304C-8919-48C7E42A6979}"/>
              </a:ext>
            </a:extLst>
          </p:cNvPr>
          <p:cNvCxnSpPr/>
          <p:nvPr/>
        </p:nvCxnSpPr>
        <p:spPr>
          <a:xfrm>
            <a:off x="1970707" y="2294828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DBFF078-E2E2-A842-AAF2-0CB7E50A7D95}"/>
              </a:ext>
            </a:extLst>
          </p:cNvPr>
          <p:cNvCxnSpPr/>
          <p:nvPr/>
        </p:nvCxnSpPr>
        <p:spPr>
          <a:xfrm>
            <a:off x="1970707" y="2818703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8379A5C2-7CEE-634E-82D5-E8D242DE5F8D}"/>
              </a:ext>
            </a:extLst>
          </p:cNvPr>
          <p:cNvCxnSpPr/>
          <p:nvPr/>
        </p:nvCxnSpPr>
        <p:spPr>
          <a:xfrm>
            <a:off x="1970707" y="3323528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93CBCC5-49B1-A742-9A87-4FA8CFDA65B7}"/>
              </a:ext>
            </a:extLst>
          </p:cNvPr>
          <p:cNvCxnSpPr/>
          <p:nvPr/>
        </p:nvCxnSpPr>
        <p:spPr>
          <a:xfrm>
            <a:off x="1970707" y="3883360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E28A2B09-4647-D644-A558-4DD795460513}"/>
              </a:ext>
            </a:extLst>
          </p:cNvPr>
          <p:cNvCxnSpPr/>
          <p:nvPr/>
        </p:nvCxnSpPr>
        <p:spPr>
          <a:xfrm>
            <a:off x="1970707" y="4457003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2314B7F-6280-DF4F-B1A4-4C7CF0E3B03F}"/>
              </a:ext>
            </a:extLst>
          </p:cNvPr>
          <p:cNvCxnSpPr/>
          <p:nvPr/>
        </p:nvCxnSpPr>
        <p:spPr>
          <a:xfrm>
            <a:off x="1970707" y="4999928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A6F129D-8029-3643-BC69-0E52A3FDC201}"/>
              </a:ext>
            </a:extLst>
          </p:cNvPr>
          <p:cNvCxnSpPr/>
          <p:nvPr/>
        </p:nvCxnSpPr>
        <p:spPr>
          <a:xfrm>
            <a:off x="1970707" y="5542853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04B70CF-9BE1-A948-BF9A-675D7FE63E68}"/>
              </a:ext>
            </a:extLst>
          </p:cNvPr>
          <p:cNvCxnSpPr/>
          <p:nvPr/>
        </p:nvCxnSpPr>
        <p:spPr>
          <a:xfrm>
            <a:off x="1970707" y="6076253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41A15FA6-F00C-5242-B4FB-92C74D119262}"/>
              </a:ext>
            </a:extLst>
          </p:cNvPr>
          <p:cNvSpPr txBox="1"/>
          <p:nvPr/>
        </p:nvSpPr>
        <p:spPr>
          <a:xfrm>
            <a:off x="1678079" y="423506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3</a:t>
            </a:r>
            <a:endParaRPr lang="en-US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76D2110-249A-934C-A753-5D891801750A}"/>
              </a:ext>
            </a:extLst>
          </p:cNvPr>
          <p:cNvSpPr txBox="1"/>
          <p:nvPr/>
        </p:nvSpPr>
        <p:spPr>
          <a:xfrm>
            <a:off x="1561453" y="478530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2</a:t>
            </a:r>
            <a:endParaRPr 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BC03A30-F631-0A48-A36E-4DC568875F5E}"/>
              </a:ext>
            </a:extLst>
          </p:cNvPr>
          <p:cNvSpPr txBox="1"/>
          <p:nvPr/>
        </p:nvSpPr>
        <p:spPr>
          <a:xfrm>
            <a:off x="1678079" y="368121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4</a:t>
            </a:r>
            <a:endParaRPr lang="en-US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96BDB3F-85E0-F342-BCC6-DECBB5371377}"/>
              </a:ext>
            </a:extLst>
          </p:cNvPr>
          <p:cNvSpPr txBox="1"/>
          <p:nvPr/>
        </p:nvSpPr>
        <p:spPr>
          <a:xfrm>
            <a:off x="1543987" y="533553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1</a:t>
            </a:r>
            <a:endParaRPr lang="en-US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2462370-B222-4B45-A644-FF18C065229C}"/>
              </a:ext>
            </a:extLst>
          </p:cNvPr>
          <p:cNvSpPr txBox="1"/>
          <p:nvPr/>
        </p:nvSpPr>
        <p:spPr>
          <a:xfrm>
            <a:off x="1688091" y="311353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5</a:t>
            </a:r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C5D535A-1C38-9241-A849-B16E55892F8A}"/>
              </a:ext>
            </a:extLst>
          </p:cNvPr>
          <p:cNvSpPr txBox="1"/>
          <p:nvPr/>
        </p:nvSpPr>
        <p:spPr>
          <a:xfrm>
            <a:off x="1558982" y="588913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0</a:t>
            </a:r>
            <a:endParaRPr lang="en-US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0492DB0-16C6-2946-B2E5-CF1FA404ECA2}"/>
              </a:ext>
            </a:extLst>
          </p:cNvPr>
          <p:cNvSpPr txBox="1"/>
          <p:nvPr/>
        </p:nvSpPr>
        <p:spPr>
          <a:xfrm>
            <a:off x="1699576" y="261950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6</a:t>
            </a:r>
            <a:endParaRPr lang="en-US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B623756-6674-F240-9A5B-36D9697AD6E8}"/>
              </a:ext>
            </a:extLst>
          </p:cNvPr>
          <p:cNvSpPr txBox="1"/>
          <p:nvPr/>
        </p:nvSpPr>
        <p:spPr>
          <a:xfrm>
            <a:off x="1699576" y="21141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7</a:t>
            </a:r>
            <a:endParaRPr 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254C615-B078-6E44-9804-1802E7FC484C}"/>
              </a:ext>
            </a:extLst>
          </p:cNvPr>
          <p:cNvSpPr txBox="1"/>
          <p:nvPr/>
        </p:nvSpPr>
        <p:spPr>
          <a:xfrm>
            <a:off x="2321184" y="60964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0</a:t>
            </a:r>
            <a:endParaRPr lang="en-US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279811E-BFC7-5241-A3CD-3C87C7AFE82C}"/>
              </a:ext>
            </a:extLst>
          </p:cNvPr>
          <p:cNvSpPr txBox="1"/>
          <p:nvPr/>
        </p:nvSpPr>
        <p:spPr>
          <a:xfrm>
            <a:off x="3660314" y="60964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2</a:t>
            </a:r>
            <a:endParaRPr lang="en-US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A8FC945-5B50-DB4C-8C93-3A9EED60D2D1}"/>
              </a:ext>
            </a:extLst>
          </p:cNvPr>
          <p:cNvSpPr txBox="1"/>
          <p:nvPr/>
        </p:nvSpPr>
        <p:spPr>
          <a:xfrm>
            <a:off x="4304472" y="610463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3</a:t>
            </a:r>
            <a:endParaRPr lang="en-US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4590DC4-9A8A-BD42-B8EE-EDAE6BFF28C1}"/>
              </a:ext>
            </a:extLst>
          </p:cNvPr>
          <p:cNvSpPr txBox="1"/>
          <p:nvPr/>
        </p:nvSpPr>
        <p:spPr>
          <a:xfrm>
            <a:off x="3042490" y="609810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1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5CA4439-4C3C-F249-B0C7-3166C55C99D7}"/>
              </a:ext>
            </a:extLst>
          </p:cNvPr>
          <p:cNvSpPr txBox="1"/>
          <p:nvPr/>
        </p:nvSpPr>
        <p:spPr>
          <a:xfrm>
            <a:off x="4825623" y="609898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4</a:t>
            </a:r>
            <a:endParaRPr lang="en-US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D281B2E-6A28-C04B-900E-61A2872355EC}"/>
              </a:ext>
            </a:extLst>
          </p:cNvPr>
          <p:cNvSpPr txBox="1"/>
          <p:nvPr/>
        </p:nvSpPr>
        <p:spPr>
          <a:xfrm>
            <a:off x="6140448" y="609405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6</a:t>
            </a:r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10BAA0E-A50C-CF4C-AD91-68B339436CD5}"/>
              </a:ext>
            </a:extLst>
          </p:cNvPr>
          <p:cNvSpPr txBox="1"/>
          <p:nvPr/>
        </p:nvSpPr>
        <p:spPr>
          <a:xfrm>
            <a:off x="5417285" y="609935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5</a:t>
            </a:r>
            <a:endParaRPr lang="en-US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BD65C5A-DEB9-114A-B993-451CDBEFA1A5}"/>
              </a:ext>
            </a:extLst>
          </p:cNvPr>
          <p:cNvSpPr txBox="1"/>
          <p:nvPr/>
        </p:nvSpPr>
        <p:spPr>
          <a:xfrm>
            <a:off x="6837108" y="609034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7</a:t>
            </a:r>
            <a:endParaRPr lang="en-US" dirty="0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117389C3-922A-E442-9AA6-77317794D350}"/>
              </a:ext>
            </a:extLst>
          </p:cNvPr>
          <p:cNvCxnSpPr/>
          <p:nvPr/>
        </p:nvCxnSpPr>
        <p:spPr>
          <a:xfrm flipV="1">
            <a:off x="2528933" y="3323528"/>
            <a:ext cx="4308175" cy="2196675"/>
          </a:xfrm>
          <a:prstGeom prst="line">
            <a:avLst/>
          </a:prstGeom>
          <a:ln>
            <a:solidFill>
              <a:srgbClr val="0B31F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528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11583" y="101135"/>
            <a:ext cx="772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>
                <a:solidFill>
                  <a:srgbClr val="FF0000"/>
                </a:solidFill>
                <a:latin typeface="Cambria"/>
                <a:cs typeface="Cambria"/>
              </a:rPr>
              <a:t>Schematic of Emergent Constraints in Terrestrial Carbon Cycle Research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CB7B7-15E6-4245-A3E2-B92748BF4AA8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5736" y="679875"/>
            <a:ext cx="87725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that the sensitivities are taken from the historical period (1960 to 2020 in our example)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inter-model variation between the predictand and the predictor should result in a linear relation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Else, we got a problem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C7F5C23-61C6-0F48-9826-006BA1CFC791}"/>
              </a:ext>
            </a:extLst>
          </p:cNvPr>
          <p:cNvSpPr/>
          <p:nvPr/>
        </p:nvSpPr>
        <p:spPr>
          <a:xfrm>
            <a:off x="2733676" y="5536993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C24155C-9BA1-9D4A-BF14-CDBAFA0ECAA9}"/>
              </a:ext>
            </a:extLst>
          </p:cNvPr>
          <p:cNvSpPr/>
          <p:nvPr/>
        </p:nvSpPr>
        <p:spPr>
          <a:xfrm>
            <a:off x="3556068" y="4549506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28EC2CF-63CB-294A-B78E-55A84A52F4EA}"/>
              </a:ext>
            </a:extLst>
          </p:cNvPr>
          <p:cNvSpPr/>
          <p:nvPr/>
        </p:nvSpPr>
        <p:spPr>
          <a:xfrm>
            <a:off x="4004374" y="4068357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9723A36-2FCD-F946-8B10-322E43CF243E}"/>
              </a:ext>
            </a:extLst>
          </p:cNvPr>
          <p:cNvSpPr/>
          <p:nvPr/>
        </p:nvSpPr>
        <p:spPr>
          <a:xfrm>
            <a:off x="6155288" y="3887645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0C930C3-E863-4247-8116-B9E8431BDAA9}"/>
              </a:ext>
            </a:extLst>
          </p:cNvPr>
          <p:cNvSpPr/>
          <p:nvPr/>
        </p:nvSpPr>
        <p:spPr>
          <a:xfrm>
            <a:off x="3651916" y="5196004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0D6E97F-19BC-BC42-8E4C-D631E864A086}"/>
              </a:ext>
            </a:extLst>
          </p:cNvPr>
          <p:cNvSpPr/>
          <p:nvPr/>
        </p:nvSpPr>
        <p:spPr>
          <a:xfrm>
            <a:off x="4890497" y="3914718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0919B92-24BD-534B-8E83-7BC314E78320}"/>
              </a:ext>
            </a:extLst>
          </p:cNvPr>
          <p:cNvSpPr/>
          <p:nvPr/>
        </p:nvSpPr>
        <p:spPr>
          <a:xfrm>
            <a:off x="5601222" y="3688018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3BF2393-9434-A04F-B709-CEDFD64BD27C}"/>
              </a:ext>
            </a:extLst>
          </p:cNvPr>
          <p:cNvSpPr/>
          <p:nvPr/>
        </p:nvSpPr>
        <p:spPr>
          <a:xfrm>
            <a:off x="2971052" y="4781783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0962304-88EE-EC46-987E-92867C1FD9BC}"/>
              </a:ext>
            </a:extLst>
          </p:cNvPr>
          <p:cNvSpPr/>
          <p:nvPr/>
        </p:nvSpPr>
        <p:spPr>
          <a:xfrm>
            <a:off x="4567788" y="4753187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2220550-D73B-9E4D-BE2C-F42B9DE9C154}"/>
              </a:ext>
            </a:extLst>
          </p:cNvPr>
          <p:cNvSpPr/>
          <p:nvPr/>
        </p:nvSpPr>
        <p:spPr>
          <a:xfrm>
            <a:off x="6280529" y="3292294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0CA7B98-C83E-5C47-B9F9-1EFBB823E22B}"/>
              </a:ext>
            </a:extLst>
          </p:cNvPr>
          <p:cNvCxnSpPr/>
          <p:nvPr/>
        </p:nvCxnSpPr>
        <p:spPr>
          <a:xfrm>
            <a:off x="2068998" y="6073402"/>
            <a:ext cx="504825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D53B30F-4E56-2C4B-B715-E6C853A62F8D}"/>
              </a:ext>
            </a:extLst>
          </p:cNvPr>
          <p:cNvCxnSpPr/>
          <p:nvPr/>
        </p:nvCxnSpPr>
        <p:spPr>
          <a:xfrm>
            <a:off x="2582756" y="5987161"/>
            <a:ext cx="0" cy="184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FE01E18-E498-0044-8DE6-30EA2AC2EAFF}"/>
              </a:ext>
            </a:extLst>
          </p:cNvPr>
          <p:cNvCxnSpPr/>
          <p:nvPr/>
        </p:nvCxnSpPr>
        <p:spPr>
          <a:xfrm>
            <a:off x="3307248" y="5978980"/>
            <a:ext cx="0" cy="184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7299271-AAC4-A84D-80F3-4167D02356AC}"/>
              </a:ext>
            </a:extLst>
          </p:cNvPr>
          <p:cNvCxnSpPr/>
          <p:nvPr/>
        </p:nvCxnSpPr>
        <p:spPr>
          <a:xfrm>
            <a:off x="3916848" y="5988505"/>
            <a:ext cx="0" cy="184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51B0A8B-440B-0543-8F08-5859AE7B6C57}"/>
              </a:ext>
            </a:extLst>
          </p:cNvPr>
          <p:cNvCxnSpPr/>
          <p:nvPr/>
        </p:nvCxnSpPr>
        <p:spPr>
          <a:xfrm>
            <a:off x="4555023" y="6001721"/>
            <a:ext cx="0" cy="184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A9C729CD-2638-E043-997D-C9E4A4BD7FC1}"/>
              </a:ext>
            </a:extLst>
          </p:cNvPr>
          <p:cNvCxnSpPr/>
          <p:nvPr/>
        </p:nvCxnSpPr>
        <p:spPr>
          <a:xfrm>
            <a:off x="5688498" y="5978980"/>
            <a:ext cx="0" cy="184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CEFF606-5CFF-814B-A49A-397E53E208CA}"/>
              </a:ext>
            </a:extLst>
          </p:cNvPr>
          <p:cNvCxnSpPr/>
          <p:nvPr/>
        </p:nvCxnSpPr>
        <p:spPr>
          <a:xfrm>
            <a:off x="5097948" y="5988505"/>
            <a:ext cx="0" cy="184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F33D8EE-9C9E-A645-896E-42517F79DD01}"/>
              </a:ext>
            </a:extLst>
          </p:cNvPr>
          <p:cNvCxnSpPr/>
          <p:nvPr/>
        </p:nvCxnSpPr>
        <p:spPr>
          <a:xfrm>
            <a:off x="6402873" y="5978980"/>
            <a:ext cx="0" cy="184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1F3097A-D3EE-9342-BA01-2E76ECC4F06F}"/>
              </a:ext>
            </a:extLst>
          </p:cNvPr>
          <p:cNvCxnSpPr/>
          <p:nvPr/>
        </p:nvCxnSpPr>
        <p:spPr>
          <a:xfrm>
            <a:off x="7117248" y="5959930"/>
            <a:ext cx="0" cy="184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D3753BEA-D2BA-5C48-9FBE-813D48D8B3EE}"/>
              </a:ext>
            </a:extLst>
          </p:cNvPr>
          <p:cNvSpPr txBox="1"/>
          <p:nvPr/>
        </p:nvSpPr>
        <p:spPr>
          <a:xfrm>
            <a:off x="3212347" y="6423453"/>
            <a:ext cx="2685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Sensitivity (arbitrary units)</a:t>
            </a:r>
            <a:endParaRPr lang="en-US" dirty="0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91561F3-6843-8D42-9E79-196CBAB418B8}"/>
              </a:ext>
            </a:extLst>
          </p:cNvPr>
          <p:cNvCxnSpPr/>
          <p:nvPr/>
        </p:nvCxnSpPr>
        <p:spPr>
          <a:xfrm>
            <a:off x="2104057" y="2285303"/>
            <a:ext cx="0" cy="37528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0A259CCA-5B69-6140-99E1-DAAB3EF1143D}"/>
              </a:ext>
            </a:extLst>
          </p:cNvPr>
          <p:cNvSpPr txBox="1"/>
          <p:nvPr/>
        </p:nvSpPr>
        <p:spPr>
          <a:xfrm>
            <a:off x="170621" y="3584040"/>
            <a:ext cx="1640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GPP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(arbitrary units)</a:t>
            </a:r>
            <a:endParaRPr lang="en-US" dirty="0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57D2AB3-3214-304C-8919-48C7E42A6979}"/>
              </a:ext>
            </a:extLst>
          </p:cNvPr>
          <p:cNvCxnSpPr/>
          <p:nvPr/>
        </p:nvCxnSpPr>
        <p:spPr>
          <a:xfrm>
            <a:off x="1970707" y="2294828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DBFF078-E2E2-A842-AAF2-0CB7E50A7D95}"/>
              </a:ext>
            </a:extLst>
          </p:cNvPr>
          <p:cNvCxnSpPr/>
          <p:nvPr/>
        </p:nvCxnSpPr>
        <p:spPr>
          <a:xfrm>
            <a:off x="1970707" y="2818703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8379A5C2-7CEE-634E-82D5-E8D242DE5F8D}"/>
              </a:ext>
            </a:extLst>
          </p:cNvPr>
          <p:cNvCxnSpPr/>
          <p:nvPr/>
        </p:nvCxnSpPr>
        <p:spPr>
          <a:xfrm>
            <a:off x="1970707" y="3323528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93CBCC5-49B1-A742-9A87-4FA8CFDA65B7}"/>
              </a:ext>
            </a:extLst>
          </p:cNvPr>
          <p:cNvCxnSpPr/>
          <p:nvPr/>
        </p:nvCxnSpPr>
        <p:spPr>
          <a:xfrm>
            <a:off x="1970707" y="3883360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E28A2B09-4647-D644-A558-4DD795460513}"/>
              </a:ext>
            </a:extLst>
          </p:cNvPr>
          <p:cNvCxnSpPr/>
          <p:nvPr/>
        </p:nvCxnSpPr>
        <p:spPr>
          <a:xfrm>
            <a:off x="1970707" y="4457003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2314B7F-6280-DF4F-B1A4-4C7CF0E3B03F}"/>
              </a:ext>
            </a:extLst>
          </p:cNvPr>
          <p:cNvCxnSpPr/>
          <p:nvPr/>
        </p:nvCxnSpPr>
        <p:spPr>
          <a:xfrm>
            <a:off x="1970707" y="4999928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A6F129D-8029-3643-BC69-0E52A3FDC201}"/>
              </a:ext>
            </a:extLst>
          </p:cNvPr>
          <p:cNvCxnSpPr/>
          <p:nvPr/>
        </p:nvCxnSpPr>
        <p:spPr>
          <a:xfrm>
            <a:off x="1970707" y="5542853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04B70CF-9BE1-A948-BF9A-675D7FE63E68}"/>
              </a:ext>
            </a:extLst>
          </p:cNvPr>
          <p:cNvCxnSpPr/>
          <p:nvPr/>
        </p:nvCxnSpPr>
        <p:spPr>
          <a:xfrm>
            <a:off x="1970707" y="6076253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41A15FA6-F00C-5242-B4FB-92C74D119262}"/>
              </a:ext>
            </a:extLst>
          </p:cNvPr>
          <p:cNvSpPr txBox="1"/>
          <p:nvPr/>
        </p:nvSpPr>
        <p:spPr>
          <a:xfrm>
            <a:off x="1678079" y="423506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3</a:t>
            </a:r>
            <a:endParaRPr lang="en-US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76D2110-249A-934C-A753-5D891801750A}"/>
              </a:ext>
            </a:extLst>
          </p:cNvPr>
          <p:cNvSpPr txBox="1"/>
          <p:nvPr/>
        </p:nvSpPr>
        <p:spPr>
          <a:xfrm>
            <a:off x="1561453" y="478530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2</a:t>
            </a:r>
            <a:endParaRPr 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BC03A30-F631-0A48-A36E-4DC568875F5E}"/>
              </a:ext>
            </a:extLst>
          </p:cNvPr>
          <p:cNvSpPr txBox="1"/>
          <p:nvPr/>
        </p:nvSpPr>
        <p:spPr>
          <a:xfrm>
            <a:off x="1678079" y="368121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4</a:t>
            </a:r>
            <a:endParaRPr lang="en-US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96BDB3F-85E0-F342-BCC6-DECBB5371377}"/>
              </a:ext>
            </a:extLst>
          </p:cNvPr>
          <p:cNvSpPr txBox="1"/>
          <p:nvPr/>
        </p:nvSpPr>
        <p:spPr>
          <a:xfrm>
            <a:off x="1543987" y="533553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1</a:t>
            </a:r>
            <a:endParaRPr lang="en-US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2462370-B222-4B45-A644-FF18C065229C}"/>
              </a:ext>
            </a:extLst>
          </p:cNvPr>
          <p:cNvSpPr txBox="1"/>
          <p:nvPr/>
        </p:nvSpPr>
        <p:spPr>
          <a:xfrm>
            <a:off x="1688091" y="311353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5</a:t>
            </a:r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C5D535A-1C38-9241-A849-B16E55892F8A}"/>
              </a:ext>
            </a:extLst>
          </p:cNvPr>
          <p:cNvSpPr txBox="1"/>
          <p:nvPr/>
        </p:nvSpPr>
        <p:spPr>
          <a:xfrm>
            <a:off x="1558982" y="588913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0</a:t>
            </a:r>
            <a:endParaRPr lang="en-US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0492DB0-16C6-2946-B2E5-CF1FA404ECA2}"/>
              </a:ext>
            </a:extLst>
          </p:cNvPr>
          <p:cNvSpPr txBox="1"/>
          <p:nvPr/>
        </p:nvSpPr>
        <p:spPr>
          <a:xfrm>
            <a:off x="1699576" y="261950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6</a:t>
            </a:r>
            <a:endParaRPr lang="en-US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B623756-6674-F240-9A5B-36D9697AD6E8}"/>
              </a:ext>
            </a:extLst>
          </p:cNvPr>
          <p:cNvSpPr txBox="1"/>
          <p:nvPr/>
        </p:nvSpPr>
        <p:spPr>
          <a:xfrm>
            <a:off x="1699576" y="21141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7</a:t>
            </a:r>
            <a:endParaRPr 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254C615-B078-6E44-9804-1802E7FC484C}"/>
              </a:ext>
            </a:extLst>
          </p:cNvPr>
          <p:cNvSpPr txBox="1"/>
          <p:nvPr/>
        </p:nvSpPr>
        <p:spPr>
          <a:xfrm>
            <a:off x="2321184" y="60964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0</a:t>
            </a:r>
            <a:endParaRPr lang="en-US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279811E-BFC7-5241-A3CD-3C87C7AFE82C}"/>
              </a:ext>
            </a:extLst>
          </p:cNvPr>
          <p:cNvSpPr txBox="1"/>
          <p:nvPr/>
        </p:nvSpPr>
        <p:spPr>
          <a:xfrm>
            <a:off x="3660314" y="60964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2</a:t>
            </a:r>
            <a:endParaRPr lang="en-US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A8FC945-5B50-DB4C-8C93-3A9EED60D2D1}"/>
              </a:ext>
            </a:extLst>
          </p:cNvPr>
          <p:cNvSpPr txBox="1"/>
          <p:nvPr/>
        </p:nvSpPr>
        <p:spPr>
          <a:xfrm>
            <a:off x="4304472" y="610463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3</a:t>
            </a:r>
            <a:endParaRPr lang="en-US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4590DC4-9A8A-BD42-B8EE-EDAE6BFF28C1}"/>
              </a:ext>
            </a:extLst>
          </p:cNvPr>
          <p:cNvSpPr txBox="1"/>
          <p:nvPr/>
        </p:nvSpPr>
        <p:spPr>
          <a:xfrm>
            <a:off x="3042490" y="609810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1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5CA4439-4C3C-F249-B0C7-3166C55C99D7}"/>
              </a:ext>
            </a:extLst>
          </p:cNvPr>
          <p:cNvSpPr txBox="1"/>
          <p:nvPr/>
        </p:nvSpPr>
        <p:spPr>
          <a:xfrm>
            <a:off x="4825623" y="609898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4</a:t>
            </a:r>
            <a:endParaRPr lang="en-US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D281B2E-6A28-C04B-900E-61A2872355EC}"/>
              </a:ext>
            </a:extLst>
          </p:cNvPr>
          <p:cNvSpPr txBox="1"/>
          <p:nvPr/>
        </p:nvSpPr>
        <p:spPr>
          <a:xfrm>
            <a:off x="6140448" y="609405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6</a:t>
            </a:r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10BAA0E-A50C-CF4C-AD91-68B339436CD5}"/>
              </a:ext>
            </a:extLst>
          </p:cNvPr>
          <p:cNvSpPr txBox="1"/>
          <p:nvPr/>
        </p:nvSpPr>
        <p:spPr>
          <a:xfrm>
            <a:off x="5417285" y="609935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5</a:t>
            </a:r>
            <a:endParaRPr lang="en-US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BD65C5A-DEB9-114A-B993-451CDBEFA1A5}"/>
              </a:ext>
            </a:extLst>
          </p:cNvPr>
          <p:cNvSpPr txBox="1"/>
          <p:nvPr/>
        </p:nvSpPr>
        <p:spPr>
          <a:xfrm>
            <a:off x="6837108" y="609034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7</a:t>
            </a:r>
            <a:endParaRPr lang="en-US" dirty="0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117389C3-922A-E442-9AA6-77317794D350}"/>
              </a:ext>
            </a:extLst>
          </p:cNvPr>
          <p:cNvCxnSpPr/>
          <p:nvPr/>
        </p:nvCxnSpPr>
        <p:spPr>
          <a:xfrm flipV="1">
            <a:off x="2528933" y="3323528"/>
            <a:ext cx="4308175" cy="2196675"/>
          </a:xfrm>
          <a:prstGeom prst="line">
            <a:avLst/>
          </a:prstGeom>
          <a:ln>
            <a:solidFill>
              <a:srgbClr val="0B31F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714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11583" y="101135"/>
            <a:ext cx="772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>
                <a:solidFill>
                  <a:srgbClr val="FF0000"/>
                </a:solidFill>
                <a:latin typeface="Cambria"/>
                <a:cs typeface="Cambria"/>
              </a:rPr>
              <a:t>Schematic of Emergent Constraints in Terrestrial Carbon Cycle Research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CB7B7-15E6-4245-A3E2-B92748BF4AA8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5736" y="679875"/>
            <a:ext cx="87725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1146F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Obtaining a Constrained Estimate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plot the sensitivity estimated from Point Barrow measurements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constrained estimated of </a:t>
            </a:r>
            <a:r>
              <a:rPr lang="en-US" sz="1600" dirty="0">
                <a:latin typeface="Symbol" pitchFamily="2" charset="2"/>
                <a:cs typeface="Times New Roman" panose="02020603050405020304" pitchFamily="18" charset="0"/>
              </a:rPr>
              <a:t>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GPP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C7F5C23-61C6-0F48-9826-006BA1CFC791}"/>
              </a:ext>
            </a:extLst>
          </p:cNvPr>
          <p:cNvSpPr/>
          <p:nvPr/>
        </p:nvSpPr>
        <p:spPr>
          <a:xfrm>
            <a:off x="2733676" y="5536993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C24155C-9BA1-9D4A-BF14-CDBAFA0ECAA9}"/>
              </a:ext>
            </a:extLst>
          </p:cNvPr>
          <p:cNvSpPr/>
          <p:nvPr/>
        </p:nvSpPr>
        <p:spPr>
          <a:xfrm>
            <a:off x="3556068" y="4549506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28EC2CF-63CB-294A-B78E-55A84A52F4EA}"/>
              </a:ext>
            </a:extLst>
          </p:cNvPr>
          <p:cNvSpPr/>
          <p:nvPr/>
        </p:nvSpPr>
        <p:spPr>
          <a:xfrm>
            <a:off x="4004374" y="4068357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9723A36-2FCD-F946-8B10-322E43CF243E}"/>
              </a:ext>
            </a:extLst>
          </p:cNvPr>
          <p:cNvSpPr/>
          <p:nvPr/>
        </p:nvSpPr>
        <p:spPr>
          <a:xfrm>
            <a:off x="6155288" y="3887645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0C930C3-E863-4247-8116-B9E8431BDAA9}"/>
              </a:ext>
            </a:extLst>
          </p:cNvPr>
          <p:cNvSpPr/>
          <p:nvPr/>
        </p:nvSpPr>
        <p:spPr>
          <a:xfrm>
            <a:off x="3651916" y="5196004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0D6E97F-19BC-BC42-8E4C-D631E864A086}"/>
              </a:ext>
            </a:extLst>
          </p:cNvPr>
          <p:cNvSpPr/>
          <p:nvPr/>
        </p:nvSpPr>
        <p:spPr>
          <a:xfrm>
            <a:off x="4890497" y="3914718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0919B92-24BD-534B-8E83-7BC314E78320}"/>
              </a:ext>
            </a:extLst>
          </p:cNvPr>
          <p:cNvSpPr/>
          <p:nvPr/>
        </p:nvSpPr>
        <p:spPr>
          <a:xfrm>
            <a:off x="5601222" y="3688018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3BF2393-9434-A04F-B709-CEDFD64BD27C}"/>
              </a:ext>
            </a:extLst>
          </p:cNvPr>
          <p:cNvSpPr/>
          <p:nvPr/>
        </p:nvSpPr>
        <p:spPr>
          <a:xfrm>
            <a:off x="2971052" y="4781783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0962304-88EE-EC46-987E-92867C1FD9BC}"/>
              </a:ext>
            </a:extLst>
          </p:cNvPr>
          <p:cNvSpPr/>
          <p:nvPr/>
        </p:nvSpPr>
        <p:spPr>
          <a:xfrm>
            <a:off x="4567788" y="4753187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2220550-D73B-9E4D-BE2C-F42B9DE9C154}"/>
              </a:ext>
            </a:extLst>
          </p:cNvPr>
          <p:cNvSpPr/>
          <p:nvPr/>
        </p:nvSpPr>
        <p:spPr>
          <a:xfrm>
            <a:off x="6280529" y="3292294"/>
            <a:ext cx="142875" cy="10978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0CA7B98-C83E-5C47-B9F9-1EFBB823E22B}"/>
              </a:ext>
            </a:extLst>
          </p:cNvPr>
          <p:cNvCxnSpPr/>
          <p:nvPr/>
        </p:nvCxnSpPr>
        <p:spPr>
          <a:xfrm>
            <a:off x="2068998" y="6073402"/>
            <a:ext cx="504825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D53B30F-4E56-2C4B-B715-E6C853A62F8D}"/>
              </a:ext>
            </a:extLst>
          </p:cNvPr>
          <p:cNvCxnSpPr/>
          <p:nvPr/>
        </p:nvCxnSpPr>
        <p:spPr>
          <a:xfrm>
            <a:off x="2582756" y="5987161"/>
            <a:ext cx="0" cy="184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FE01E18-E498-0044-8DE6-30EA2AC2EAFF}"/>
              </a:ext>
            </a:extLst>
          </p:cNvPr>
          <p:cNvCxnSpPr/>
          <p:nvPr/>
        </p:nvCxnSpPr>
        <p:spPr>
          <a:xfrm>
            <a:off x="3307248" y="5978980"/>
            <a:ext cx="0" cy="184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7299271-AAC4-A84D-80F3-4167D02356AC}"/>
              </a:ext>
            </a:extLst>
          </p:cNvPr>
          <p:cNvCxnSpPr/>
          <p:nvPr/>
        </p:nvCxnSpPr>
        <p:spPr>
          <a:xfrm>
            <a:off x="3916848" y="5988505"/>
            <a:ext cx="0" cy="184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51B0A8B-440B-0543-8F08-5859AE7B6C57}"/>
              </a:ext>
            </a:extLst>
          </p:cNvPr>
          <p:cNvCxnSpPr/>
          <p:nvPr/>
        </p:nvCxnSpPr>
        <p:spPr>
          <a:xfrm>
            <a:off x="4555023" y="6001721"/>
            <a:ext cx="0" cy="184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A9C729CD-2638-E043-997D-C9E4A4BD7FC1}"/>
              </a:ext>
            </a:extLst>
          </p:cNvPr>
          <p:cNvCxnSpPr/>
          <p:nvPr/>
        </p:nvCxnSpPr>
        <p:spPr>
          <a:xfrm>
            <a:off x="5688498" y="5978980"/>
            <a:ext cx="0" cy="184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CEFF606-5CFF-814B-A49A-397E53E208CA}"/>
              </a:ext>
            </a:extLst>
          </p:cNvPr>
          <p:cNvCxnSpPr/>
          <p:nvPr/>
        </p:nvCxnSpPr>
        <p:spPr>
          <a:xfrm>
            <a:off x="5097948" y="5988505"/>
            <a:ext cx="0" cy="184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F33D8EE-9C9E-A645-896E-42517F79DD01}"/>
              </a:ext>
            </a:extLst>
          </p:cNvPr>
          <p:cNvCxnSpPr/>
          <p:nvPr/>
        </p:nvCxnSpPr>
        <p:spPr>
          <a:xfrm>
            <a:off x="6402873" y="5978980"/>
            <a:ext cx="0" cy="184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1F3097A-D3EE-9342-BA01-2E76ECC4F06F}"/>
              </a:ext>
            </a:extLst>
          </p:cNvPr>
          <p:cNvCxnSpPr/>
          <p:nvPr/>
        </p:nvCxnSpPr>
        <p:spPr>
          <a:xfrm>
            <a:off x="7117248" y="5959930"/>
            <a:ext cx="0" cy="184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D3753BEA-D2BA-5C48-9FBE-813D48D8B3EE}"/>
              </a:ext>
            </a:extLst>
          </p:cNvPr>
          <p:cNvSpPr txBox="1"/>
          <p:nvPr/>
        </p:nvSpPr>
        <p:spPr>
          <a:xfrm>
            <a:off x="3212347" y="6423453"/>
            <a:ext cx="2685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Sensitivity (arbitrary units)</a:t>
            </a:r>
            <a:endParaRPr lang="en-US" dirty="0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91561F3-6843-8D42-9E79-196CBAB418B8}"/>
              </a:ext>
            </a:extLst>
          </p:cNvPr>
          <p:cNvCxnSpPr/>
          <p:nvPr/>
        </p:nvCxnSpPr>
        <p:spPr>
          <a:xfrm>
            <a:off x="2104057" y="2285303"/>
            <a:ext cx="0" cy="37528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0A259CCA-5B69-6140-99E1-DAAB3EF1143D}"/>
              </a:ext>
            </a:extLst>
          </p:cNvPr>
          <p:cNvSpPr txBox="1"/>
          <p:nvPr/>
        </p:nvSpPr>
        <p:spPr>
          <a:xfrm>
            <a:off x="170621" y="3584040"/>
            <a:ext cx="1640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GPP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(arbitrary units)</a:t>
            </a:r>
            <a:endParaRPr lang="en-US" dirty="0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57D2AB3-3214-304C-8919-48C7E42A6979}"/>
              </a:ext>
            </a:extLst>
          </p:cNvPr>
          <p:cNvCxnSpPr/>
          <p:nvPr/>
        </p:nvCxnSpPr>
        <p:spPr>
          <a:xfrm>
            <a:off x="1970707" y="2294828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DBFF078-E2E2-A842-AAF2-0CB7E50A7D95}"/>
              </a:ext>
            </a:extLst>
          </p:cNvPr>
          <p:cNvCxnSpPr/>
          <p:nvPr/>
        </p:nvCxnSpPr>
        <p:spPr>
          <a:xfrm>
            <a:off x="1970707" y="2818703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8379A5C2-7CEE-634E-82D5-E8D242DE5F8D}"/>
              </a:ext>
            </a:extLst>
          </p:cNvPr>
          <p:cNvCxnSpPr/>
          <p:nvPr/>
        </p:nvCxnSpPr>
        <p:spPr>
          <a:xfrm>
            <a:off x="1970707" y="3323528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93CBCC5-49B1-A742-9A87-4FA8CFDA65B7}"/>
              </a:ext>
            </a:extLst>
          </p:cNvPr>
          <p:cNvCxnSpPr/>
          <p:nvPr/>
        </p:nvCxnSpPr>
        <p:spPr>
          <a:xfrm>
            <a:off x="1970707" y="3883360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E28A2B09-4647-D644-A558-4DD795460513}"/>
              </a:ext>
            </a:extLst>
          </p:cNvPr>
          <p:cNvCxnSpPr/>
          <p:nvPr/>
        </p:nvCxnSpPr>
        <p:spPr>
          <a:xfrm>
            <a:off x="1970707" y="4457003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2314B7F-6280-DF4F-B1A4-4C7CF0E3B03F}"/>
              </a:ext>
            </a:extLst>
          </p:cNvPr>
          <p:cNvCxnSpPr/>
          <p:nvPr/>
        </p:nvCxnSpPr>
        <p:spPr>
          <a:xfrm>
            <a:off x="1970707" y="4999928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A6F129D-8029-3643-BC69-0E52A3FDC201}"/>
              </a:ext>
            </a:extLst>
          </p:cNvPr>
          <p:cNvCxnSpPr/>
          <p:nvPr/>
        </p:nvCxnSpPr>
        <p:spPr>
          <a:xfrm>
            <a:off x="1970707" y="5542853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04B70CF-9BE1-A948-BF9A-675D7FE63E68}"/>
              </a:ext>
            </a:extLst>
          </p:cNvPr>
          <p:cNvCxnSpPr/>
          <p:nvPr/>
        </p:nvCxnSpPr>
        <p:spPr>
          <a:xfrm>
            <a:off x="1970707" y="6076253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41A15FA6-F00C-5242-B4FB-92C74D119262}"/>
              </a:ext>
            </a:extLst>
          </p:cNvPr>
          <p:cNvSpPr txBox="1"/>
          <p:nvPr/>
        </p:nvSpPr>
        <p:spPr>
          <a:xfrm>
            <a:off x="1678079" y="423506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3</a:t>
            </a:r>
            <a:endParaRPr lang="en-US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76D2110-249A-934C-A753-5D891801750A}"/>
              </a:ext>
            </a:extLst>
          </p:cNvPr>
          <p:cNvSpPr txBox="1"/>
          <p:nvPr/>
        </p:nvSpPr>
        <p:spPr>
          <a:xfrm>
            <a:off x="1561453" y="478530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2</a:t>
            </a:r>
            <a:endParaRPr 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BC03A30-F631-0A48-A36E-4DC568875F5E}"/>
              </a:ext>
            </a:extLst>
          </p:cNvPr>
          <p:cNvSpPr txBox="1"/>
          <p:nvPr/>
        </p:nvSpPr>
        <p:spPr>
          <a:xfrm>
            <a:off x="1678079" y="368121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4</a:t>
            </a:r>
            <a:endParaRPr lang="en-US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96BDB3F-85E0-F342-BCC6-DECBB5371377}"/>
              </a:ext>
            </a:extLst>
          </p:cNvPr>
          <p:cNvSpPr txBox="1"/>
          <p:nvPr/>
        </p:nvSpPr>
        <p:spPr>
          <a:xfrm>
            <a:off x="1543987" y="533553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1</a:t>
            </a:r>
            <a:endParaRPr lang="en-US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2462370-B222-4B45-A644-FF18C065229C}"/>
              </a:ext>
            </a:extLst>
          </p:cNvPr>
          <p:cNvSpPr txBox="1"/>
          <p:nvPr/>
        </p:nvSpPr>
        <p:spPr>
          <a:xfrm>
            <a:off x="1688091" y="311353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5</a:t>
            </a:r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C5D535A-1C38-9241-A849-B16E55892F8A}"/>
              </a:ext>
            </a:extLst>
          </p:cNvPr>
          <p:cNvSpPr txBox="1"/>
          <p:nvPr/>
        </p:nvSpPr>
        <p:spPr>
          <a:xfrm>
            <a:off x="1558982" y="588913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0</a:t>
            </a:r>
            <a:endParaRPr lang="en-US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0492DB0-16C6-2946-B2E5-CF1FA404ECA2}"/>
              </a:ext>
            </a:extLst>
          </p:cNvPr>
          <p:cNvSpPr txBox="1"/>
          <p:nvPr/>
        </p:nvSpPr>
        <p:spPr>
          <a:xfrm>
            <a:off x="1699576" y="261950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6</a:t>
            </a:r>
            <a:endParaRPr lang="en-US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B623756-6674-F240-9A5B-36D9697AD6E8}"/>
              </a:ext>
            </a:extLst>
          </p:cNvPr>
          <p:cNvSpPr txBox="1"/>
          <p:nvPr/>
        </p:nvSpPr>
        <p:spPr>
          <a:xfrm>
            <a:off x="1699576" y="21141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7</a:t>
            </a:r>
            <a:endParaRPr 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254C615-B078-6E44-9804-1802E7FC484C}"/>
              </a:ext>
            </a:extLst>
          </p:cNvPr>
          <p:cNvSpPr txBox="1"/>
          <p:nvPr/>
        </p:nvSpPr>
        <p:spPr>
          <a:xfrm>
            <a:off x="2321184" y="60964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0</a:t>
            </a:r>
            <a:endParaRPr lang="en-US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279811E-BFC7-5241-A3CD-3C87C7AFE82C}"/>
              </a:ext>
            </a:extLst>
          </p:cNvPr>
          <p:cNvSpPr txBox="1"/>
          <p:nvPr/>
        </p:nvSpPr>
        <p:spPr>
          <a:xfrm>
            <a:off x="3660314" y="60964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2</a:t>
            </a:r>
            <a:endParaRPr lang="en-US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A8FC945-5B50-DB4C-8C93-3A9EED60D2D1}"/>
              </a:ext>
            </a:extLst>
          </p:cNvPr>
          <p:cNvSpPr txBox="1"/>
          <p:nvPr/>
        </p:nvSpPr>
        <p:spPr>
          <a:xfrm>
            <a:off x="4304472" y="610463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3</a:t>
            </a:r>
            <a:endParaRPr lang="en-US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4590DC4-9A8A-BD42-B8EE-EDAE6BFF28C1}"/>
              </a:ext>
            </a:extLst>
          </p:cNvPr>
          <p:cNvSpPr txBox="1"/>
          <p:nvPr/>
        </p:nvSpPr>
        <p:spPr>
          <a:xfrm>
            <a:off x="3042490" y="609810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1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5CA4439-4C3C-F249-B0C7-3166C55C99D7}"/>
              </a:ext>
            </a:extLst>
          </p:cNvPr>
          <p:cNvSpPr txBox="1"/>
          <p:nvPr/>
        </p:nvSpPr>
        <p:spPr>
          <a:xfrm>
            <a:off x="4825623" y="609898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4</a:t>
            </a:r>
            <a:endParaRPr lang="en-US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D281B2E-6A28-C04B-900E-61A2872355EC}"/>
              </a:ext>
            </a:extLst>
          </p:cNvPr>
          <p:cNvSpPr txBox="1"/>
          <p:nvPr/>
        </p:nvSpPr>
        <p:spPr>
          <a:xfrm>
            <a:off x="6140448" y="609405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6</a:t>
            </a:r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10BAA0E-A50C-CF4C-AD91-68B339436CD5}"/>
              </a:ext>
            </a:extLst>
          </p:cNvPr>
          <p:cNvSpPr txBox="1"/>
          <p:nvPr/>
        </p:nvSpPr>
        <p:spPr>
          <a:xfrm>
            <a:off x="5417285" y="609935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5</a:t>
            </a:r>
            <a:endParaRPr lang="en-US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BD65C5A-DEB9-114A-B993-451CDBEFA1A5}"/>
              </a:ext>
            </a:extLst>
          </p:cNvPr>
          <p:cNvSpPr txBox="1"/>
          <p:nvPr/>
        </p:nvSpPr>
        <p:spPr>
          <a:xfrm>
            <a:off x="6837108" y="609034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  <a:cs typeface="Times New Roman" panose="02020603050405020304" pitchFamily="18" charset="0"/>
              </a:rPr>
              <a:t>  7</a:t>
            </a:r>
            <a:endParaRPr lang="en-US" dirty="0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117389C3-922A-E442-9AA6-77317794D350}"/>
              </a:ext>
            </a:extLst>
          </p:cNvPr>
          <p:cNvCxnSpPr/>
          <p:nvPr/>
        </p:nvCxnSpPr>
        <p:spPr>
          <a:xfrm flipV="1">
            <a:off x="2528933" y="3323528"/>
            <a:ext cx="4308175" cy="21966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41697778-7771-884A-A836-6048A75EC990}"/>
              </a:ext>
            </a:extLst>
          </p:cNvPr>
          <p:cNvSpPr/>
          <p:nvPr/>
        </p:nvSpPr>
        <p:spPr>
          <a:xfrm>
            <a:off x="5290060" y="5943501"/>
            <a:ext cx="176164" cy="217524"/>
          </a:xfrm>
          <a:prstGeom prst="ellipse">
            <a:avLst/>
          </a:prstGeom>
          <a:solidFill>
            <a:srgbClr val="1146F4"/>
          </a:solidFill>
          <a:ln>
            <a:solidFill>
              <a:srgbClr val="0B31F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B413E48-F19B-504C-B5B3-798CD66DE18E}"/>
              </a:ext>
            </a:extLst>
          </p:cNvPr>
          <p:cNvCxnSpPr>
            <a:cxnSpLocks/>
          </p:cNvCxnSpPr>
          <p:nvPr/>
        </p:nvCxnSpPr>
        <p:spPr>
          <a:xfrm flipV="1">
            <a:off x="5390024" y="4060071"/>
            <a:ext cx="0" cy="2001717"/>
          </a:xfrm>
          <a:prstGeom prst="line">
            <a:avLst/>
          </a:prstGeom>
          <a:ln>
            <a:solidFill>
              <a:srgbClr val="1146F4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52A584A-173A-D64B-993D-280196ED9099}"/>
              </a:ext>
            </a:extLst>
          </p:cNvPr>
          <p:cNvCxnSpPr/>
          <p:nvPr/>
        </p:nvCxnSpPr>
        <p:spPr>
          <a:xfrm flipH="1">
            <a:off x="2104057" y="4060071"/>
            <a:ext cx="3285967" cy="8286"/>
          </a:xfrm>
          <a:prstGeom prst="line">
            <a:avLst/>
          </a:prstGeom>
          <a:ln>
            <a:solidFill>
              <a:srgbClr val="0B31F4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542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2171</TotalTime>
  <Words>741</Words>
  <Application>Microsoft Macintosh PowerPoint</Application>
  <PresentationFormat>On-screen Show (4:3)</PresentationFormat>
  <Paragraphs>173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Ranga</dc:creator>
  <cp:lastModifiedBy>Myneni, Ranga B</cp:lastModifiedBy>
  <cp:revision>502</cp:revision>
  <dcterms:created xsi:type="dcterms:W3CDTF">2015-03-30T17:48:03Z</dcterms:created>
  <dcterms:modified xsi:type="dcterms:W3CDTF">2020-10-29T14:40:57Z</dcterms:modified>
</cp:coreProperties>
</file>